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5"/>
  </p:notesMasterIdLst>
  <p:sldIdLst>
    <p:sldId id="257" r:id="rId4"/>
    <p:sldId id="259" r:id="rId5"/>
    <p:sldId id="260" r:id="rId6"/>
    <p:sldId id="261" r:id="rId7"/>
    <p:sldId id="258" r:id="rId8"/>
    <p:sldId id="263" r:id="rId9"/>
    <p:sldId id="264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9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47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9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5160D-F92F-459F-A8B7-C534EC09B44F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7A9E4-BA72-43A6-A613-55AF44DAC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9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7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99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9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96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5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42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42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42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65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1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 lIns="38400" tIns="19202" rIns="38400" bIns="192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95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lIns="38394" tIns="19199" rIns="38394" bIns="19199"/>
          <a:lstStyle/>
          <a:p>
            <a:pPr defTabSz="914357"/>
            <a:fld id="{D15044BE-B3F3-4258-B55D-9238C2EBFDF1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6356358"/>
            <a:ext cx="2895600" cy="365125"/>
          </a:xfrm>
          <a:prstGeom prst="rect">
            <a:avLst/>
          </a:prstGeom>
        </p:spPr>
        <p:txBody>
          <a:bodyPr lIns="38394" tIns="19199" rIns="38394" bIns="19199"/>
          <a:lstStyle/>
          <a:p>
            <a:pPr defTabSz="914357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56358"/>
            <a:ext cx="2133600" cy="365125"/>
          </a:xfrm>
          <a:prstGeom prst="rect">
            <a:avLst/>
          </a:prstGeom>
        </p:spPr>
        <p:txBody>
          <a:bodyPr lIns="38394" tIns="19199" rIns="38394" bIns="19199"/>
          <a:lstStyle/>
          <a:p>
            <a:pPr defTabSz="914357"/>
            <a:fld id="{E56A0A80-8336-46B1-B89F-89FB7E7362A5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5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68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lIns="38402" tIns="19202" rIns="38402" bIns="192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330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  <a:prstGeom prst="rect">
            <a:avLst/>
          </a:prstGeom>
        </p:spPr>
        <p:txBody>
          <a:bodyPr lIns="38402" tIns="19202" rIns="38402" bIns="19202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38402" tIns="19202" rIns="38402" bIns="19202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68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 lIns="38402" tIns="19202" rIns="38402" bIns="1920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 lIns="38402" tIns="19202" rIns="38402" bIns="1920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298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2" tIns="19202" rIns="38402" bIns="19202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38402" tIns="19202" rIns="38402" bIns="19202"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38402" tIns="19202" rIns="38402" bIns="1920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lIns="38402" tIns="19202" rIns="38402" bIns="19202"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 lIns="38402" tIns="19202" rIns="38402" bIns="1920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11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41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7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lIns="38400" tIns="19202" rIns="38400" bIns="192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025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961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38402" tIns="19202" rIns="38402" bIns="19202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1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75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055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 lIns="38402" tIns="19202" rIns="38402" bIns="192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38402" tIns="19202" rIns="38402" bIns="19202"/>
          <a:lstStyle/>
          <a:p>
            <a:pPr defTabSz="91439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44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396" tIns="19199" rIns="38396" bIns="19199"/>
          <a:lstStyle/>
          <a:p>
            <a:pPr defTabSz="914397"/>
            <a:fld id="{D15044BE-B3F3-4258-B55D-9238C2EBFDF1}" type="datetimeFigureOut">
              <a:rPr lang="en-US" smtClean="0">
                <a:solidFill>
                  <a:prstClr val="black"/>
                </a:solidFill>
              </a:rPr>
              <a:pPr defTabSz="91439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6356356"/>
            <a:ext cx="2895600" cy="365125"/>
          </a:xfrm>
          <a:prstGeom prst="rect">
            <a:avLst/>
          </a:prstGeom>
        </p:spPr>
        <p:txBody>
          <a:bodyPr lIns="38396" tIns="19199" rIns="38396" bIns="19199"/>
          <a:lstStyle/>
          <a:p>
            <a:pPr defTabSz="914397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56356"/>
            <a:ext cx="2133600" cy="365125"/>
          </a:xfrm>
          <a:prstGeom prst="rect">
            <a:avLst/>
          </a:prstGeom>
        </p:spPr>
        <p:txBody>
          <a:bodyPr lIns="38396" tIns="19199" rIns="38396" bIns="19199"/>
          <a:lstStyle/>
          <a:p>
            <a:pPr defTabSz="914397"/>
            <a:fld id="{E56A0A80-8336-46B1-B89F-89FB7E7362A5}" type="slidenum">
              <a:rPr lang="en-US" smtClean="0">
                <a:solidFill>
                  <a:prstClr val="black"/>
                </a:solidFill>
              </a:rPr>
              <a:pPr defTabSz="914397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130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613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38405" tIns="19202" rIns="38405" bIns="192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3657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lIns="38405" tIns="19202" rIns="38405" bIns="19202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38405" tIns="19202" rIns="38405" bIns="19202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805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38405" tIns="19202" rIns="38405" bIns="1920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38405" tIns="19202" rIns="38405" bIns="1920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9489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5" tIns="19202" rIns="38405" bIns="19202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38405" tIns="19202" rIns="38405" bIns="19202"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8" indent="0">
              <a:buNone/>
              <a:defRPr sz="1600" b="1"/>
            </a:lvl4pPr>
            <a:lvl5pPr marL="1828731" indent="0">
              <a:buNone/>
              <a:defRPr sz="1600" b="1"/>
            </a:lvl5pPr>
            <a:lvl6pPr marL="2285913" indent="0">
              <a:buNone/>
              <a:defRPr sz="1600" b="1"/>
            </a:lvl6pPr>
            <a:lvl7pPr marL="2743096" indent="0">
              <a:buNone/>
              <a:defRPr sz="1600" b="1"/>
            </a:lvl7pPr>
            <a:lvl8pPr marL="3200278" indent="0">
              <a:buNone/>
              <a:defRPr sz="1600" b="1"/>
            </a:lvl8pPr>
            <a:lvl9pPr marL="36574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38405" tIns="19202" rIns="38405" bIns="1920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38405" tIns="19202" rIns="38405" bIns="19202"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8" indent="0">
              <a:buNone/>
              <a:defRPr sz="1600" b="1"/>
            </a:lvl4pPr>
            <a:lvl5pPr marL="1828731" indent="0">
              <a:buNone/>
              <a:defRPr sz="1600" b="1"/>
            </a:lvl5pPr>
            <a:lvl6pPr marL="2285913" indent="0">
              <a:buNone/>
              <a:defRPr sz="1600" b="1"/>
            </a:lvl6pPr>
            <a:lvl7pPr marL="2743096" indent="0">
              <a:buNone/>
              <a:defRPr sz="1600" b="1"/>
            </a:lvl7pPr>
            <a:lvl8pPr marL="3200278" indent="0">
              <a:buNone/>
              <a:defRPr sz="1600" b="1"/>
            </a:lvl8pPr>
            <a:lvl9pPr marL="36574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38405" tIns="19202" rIns="38405" bIns="1920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48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lIns="38400" tIns="19202" rIns="38400" bIns="19202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38400" tIns="19202" rIns="38400" bIns="19202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831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731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2597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>
              <a:buNone/>
              <a:defRPr sz="1400"/>
            </a:lvl1pPr>
            <a:lvl2pPr marL="457183" indent="0">
              <a:buNone/>
              <a:defRPr sz="1200"/>
            </a:lvl2pPr>
            <a:lvl3pPr marL="914365" indent="0">
              <a:buNone/>
              <a:defRPr sz="1000"/>
            </a:lvl3pPr>
            <a:lvl4pPr marL="1371548" indent="0">
              <a:buNone/>
              <a:defRPr sz="900"/>
            </a:lvl4pPr>
            <a:lvl5pPr marL="1828731" indent="0">
              <a:buNone/>
              <a:defRPr sz="900"/>
            </a:lvl5pPr>
            <a:lvl6pPr marL="2285913" indent="0">
              <a:buNone/>
              <a:defRPr sz="900"/>
            </a:lvl6pPr>
            <a:lvl7pPr marL="2743096" indent="0">
              <a:buNone/>
              <a:defRPr sz="900"/>
            </a:lvl7pPr>
            <a:lvl8pPr marL="3200278" indent="0">
              <a:buNone/>
              <a:defRPr sz="900"/>
            </a:lvl8pPr>
            <a:lvl9pPr marL="36574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48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38405" tIns="19202" rIns="38405" bIns="19202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>
              <a:buNone/>
              <a:defRPr sz="3200"/>
            </a:lvl1pPr>
            <a:lvl2pPr marL="457183" indent="0">
              <a:buNone/>
              <a:defRPr sz="2800"/>
            </a:lvl2pPr>
            <a:lvl3pPr marL="914365" indent="0">
              <a:buNone/>
              <a:defRPr sz="2400"/>
            </a:lvl3pPr>
            <a:lvl4pPr marL="1371548" indent="0">
              <a:buNone/>
              <a:defRPr sz="2000"/>
            </a:lvl4pPr>
            <a:lvl5pPr marL="1828731" indent="0">
              <a:buNone/>
              <a:defRPr sz="2000"/>
            </a:lvl5pPr>
            <a:lvl6pPr marL="2285913" indent="0">
              <a:buNone/>
              <a:defRPr sz="2000"/>
            </a:lvl6pPr>
            <a:lvl7pPr marL="2743096" indent="0">
              <a:buNone/>
              <a:defRPr sz="2000"/>
            </a:lvl7pPr>
            <a:lvl8pPr marL="3200278" indent="0">
              <a:buNone/>
              <a:defRPr sz="2000"/>
            </a:lvl8pPr>
            <a:lvl9pPr marL="365746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>
              <a:buNone/>
              <a:defRPr sz="1400"/>
            </a:lvl1pPr>
            <a:lvl2pPr marL="457183" indent="0">
              <a:buNone/>
              <a:defRPr sz="1200"/>
            </a:lvl2pPr>
            <a:lvl3pPr marL="914365" indent="0">
              <a:buNone/>
              <a:defRPr sz="1000"/>
            </a:lvl3pPr>
            <a:lvl4pPr marL="1371548" indent="0">
              <a:buNone/>
              <a:defRPr sz="900"/>
            </a:lvl4pPr>
            <a:lvl5pPr marL="1828731" indent="0">
              <a:buNone/>
              <a:defRPr sz="900"/>
            </a:lvl5pPr>
            <a:lvl6pPr marL="2285913" indent="0">
              <a:buNone/>
              <a:defRPr sz="900"/>
            </a:lvl6pPr>
            <a:lvl7pPr marL="2743096" indent="0">
              <a:buNone/>
              <a:defRPr sz="900"/>
            </a:lvl7pPr>
            <a:lvl8pPr marL="3200278" indent="0">
              <a:buNone/>
              <a:defRPr sz="900"/>
            </a:lvl8pPr>
            <a:lvl9pPr marL="36574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186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7292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 lIns="38405" tIns="19202" rIns="38405" bIns="1920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F9E5E443-43CC-47C0-B016-9A203293290C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lIns="38405" tIns="19202" rIns="38405" bIns="19202"/>
          <a:lstStyle/>
          <a:p>
            <a:pPr defTabSz="914457"/>
            <a:fld id="{24C77148-22BA-41E4-AAE6-AAE78D0077C6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585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pPr defTabSz="914457"/>
            <a:fld id="{D15044BE-B3F3-4258-B55D-9238C2EBFDF1}" type="datetimeFigureOut">
              <a:rPr lang="en-US">
                <a:solidFill>
                  <a:prstClr val="black"/>
                </a:solidFill>
              </a:rPr>
              <a:pPr defTabSz="9144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6356353"/>
            <a:ext cx="2895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pPr defTabSz="914457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56353"/>
            <a:ext cx="2133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pPr defTabSz="914457"/>
            <a:fld id="{E56A0A80-8336-46B1-B89F-89FB7E7362A5}" type="slidenum">
              <a:rPr lang="en-US">
                <a:solidFill>
                  <a:prstClr val="black"/>
                </a:solidFill>
              </a:rPr>
              <a:pPr defTabSz="914457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74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 lIns="38400" tIns="19202" rIns="38400" bIns="1920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 lIns="38400" tIns="19202" rIns="38400" bIns="1920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6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0" tIns="19202" rIns="38400" bIns="19202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38400" tIns="19202" rIns="38400" bIns="19202" anchor="b"/>
          <a:lstStyle>
            <a:lvl1pPr marL="0" indent="0">
              <a:buNone/>
              <a:defRPr sz="2400" b="1"/>
            </a:lvl1pPr>
            <a:lvl2pPr marL="457133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8" indent="0">
              <a:buNone/>
              <a:defRPr sz="1600" b="1"/>
            </a:lvl4pPr>
            <a:lvl5pPr marL="1828531" indent="0">
              <a:buNone/>
              <a:defRPr sz="1600" b="1"/>
            </a:lvl5pPr>
            <a:lvl6pPr marL="2285663" indent="0">
              <a:buNone/>
              <a:defRPr sz="1600" b="1"/>
            </a:lvl6pPr>
            <a:lvl7pPr marL="2742794" indent="0">
              <a:buNone/>
              <a:defRPr sz="1600" b="1"/>
            </a:lvl7pPr>
            <a:lvl8pPr marL="3199928" indent="0">
              <a:buNone/>
              <a:defRPr sz="1600" b="1"/>
            </a:lvl8pPr>
            <a:lvl9pPr marL="365706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38400" tIns="19202" rIns="38400" bIns="1920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  <a:prstGeom prst="rect">
            <a:avLst/>
          </a:prstGeom>
        </p:spPr>
        <p:txBody>
          <a:bodyPr lIns="38400" tIns="19202" rIns="38400" bIns="19202" anchor="b"/>
          <a:lstStyle>
            <a:lvl1pPr marL="0" indent="0">
              <a:buNone/>
              <a:defRPr sz="2400" b="1"/>
            </a:lvl1pPr>
            <a:lvl2pPr marL="457133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8" indent="0">
              <a:buNone/>
              <a:defRPr sz="1600" b="1"/>
            </a:lvl4pPr>
            <a:lvl5pPr marL="1828531" indent="0">
              <a:buNone/>
              <a:defRPr sz="1600" b="1"/>
            </a:lvl5pPr>
            <a:lvl6pPr marL="2285663" indent="0">
              <a:buNone/>
              <a:defRPr sz="1600" b="1"/>
            </a:lvl6pPr>
            <a:lvl7pPr marL="2742794" indent="0">
              <a:buNone/>
              <a:defRPr sz="1600" b="1"/>
            </a:lvl7pPr>
            <a:lvl8pPr marL="3199928" indent="0">
              <a:buNone/>
              <a:defRPr sz="1600" b="1"/>
            </a:lvl8pPr>
            <a:lvl9pPr marL="365706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  <a:prstGeom prst="rect">
            <a:avLst/>
          </a:prstGeom>
        </p:spPr>
        <p:txBody>
          <a:bodyPr lIns="38400" tIns="19202" rIns="38400" bIns="1920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9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9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>
              <a:buNone/>
              <a:defRPr sz="1400"/>
            </a:lvl1pPr>
            <a:lvl2pPr marL="457133" indent="0">
              <a:buNone/>
              <a:defRPr sz="1200"/>
            </a:lvl2pPr>
            <a:lvl3pPr marL="914265" indent="0">
              <a:buNone/>
              <a:defRPr sz="1000"/>
            </a:lvl3pPr>
            <a:lvl4pPr marL="1371398" indent="0">
              <a:buNone/>
              <a:defRPr sz="900"/>
            </a:lvl4pPr>
            <a:lvl5pPr marL="1828531" indent="0">
              <a:buNone/>
              <a:defRPr sz="900"/>
            </a:lvl5pPr>
            <a:lvl6pPr marL="2285663" indent="0">
              <a:buNone/>
              <a:defRPr sz="900"/>
            </a:lvl6pPr>
            <a:lvl7pPr marL="2742794" indent="0">
              <a:buNone/>
              <a:defRPr sz="900"/>
            </a:lvl7pPr>
            <a:lvl8pPr marL="3199928" indent="0">
              <a:buNone/>
              <a:defRPr sz="900"/>
            </a:lvl8pPr>
            <a:lvl9pPr marL="36570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38400" tIns="19202" rIns="38400" bIns="19202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>
              <a:buNone/>
              <a:defRPr sz="3200"/>
            </a:lvl1pPr>
            <a:lvl2pPr marL="457133" indent="0">
              <a:buNone/>
              <a:defRPr sz="2800"/>
            </a:lvl2pPr>
            <a:lvl3pPr marL="914265" indent="0">
              <a:buNone/>
              <a:defRPr sz="2400"/>
            </a:lvl3pPr>
            <a:lvl4pPr marL="1371398" indent="0">
              <a:buNone/>
              <a:defRPr sz="2000"/>
            </a:lvl4pPr>
            <a:lvl5pPr marL="1828531" indent="0">
              <a:buNone/>
              <a:defRPr sz="2000"/>
            </a:lvl5pPr>
            <a:lvl6pPr marL="2285663" indent="0">
              <a:buNone/>
              <a:defRPr sz="2000"/>
            </a:lvl6pPr>
            <a:lvl7pPr marL="2742794" indent="0">
              <a:buNone/>
              <a:defRPr sz="2000"/>
            </a:lvl7pPr>
            <a:lvl8pPr marL="3199928" indent="0">
              <a:buNone/>
              <a:defRPr sz="2000"/>
            </a:lvl8pPr>
            <a:lvl9pPr marL="365706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>
              <a:buNone/>
              <a:defRPr sz="1400"/>
            </a:lvl1pPr>
            <a:lvl2pPr marL="457133" indent="0">
              <a:buNone/>
              <a:defRPr sz="1200"/>
            </a:lvl2pPr>
            <a:lvl3pPr marL="914265" indent="0">
              <a:buNone/>
              <a:defRPr sz="1000"/>
            </a:lvl3pPr>
            <a:lvl4pPr marL="1371398" indent="0">
              <a:buNone/>
              <a:defRPr sz="900"/>
            </a:lvl4pPr>
            <a:lvl5pPr marL="1828531" indent="0">
              <a:buNone/>
              <a:defRPr sz="900"/>
            </a:lvl5pPr>
            <a:lvl6pPr marL="2285663" indent="0">
              <a:buNone/>
              <a:defRPr sz="900"/>
            </a:lvl6pPr>
            <a:lvl7pPr marL="2742794" indent="0">
              <a:buNone/>
              <a:defRPr sz="900"/>
            </a:lvl7pPr>
            <a:lvl8pPr marL="3199928" indent="0">
              <a:buNone/>
              <a:defRPr sz="900"/>
            </a:lvl8pPr>
            <a:lvl9pPr marL="36570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F9E5E443-43CC-47C0-B016-9A203293290C}" type="datetimeFigureOut">
              <a:rPr lang="en-US" smtClean="0">
                <a:solidFill>
                  <a:prstClr val="black"/>
                </a:solidFill>
              </a:rPr>
              <a:pPr defTabSz="914357"/>
              <a:t>8/25/2021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38400" tIns="19202" rIns="38400" bIns="19202"/>
          <a:lstStyle/>
          <a:p>
            <a:pPr defTabSz="914357"/>
            <a:fld id="{24C77148-22BA-41E4-AAE6-AAE78D0077C6}" type="slidenum">
              <a:rPr lang="en-US" smtClean="0">
                <a:solidFill>
                  <a:prstClr val="black"/>
                </a:solidFill>
              </a:rPr>
              <a:pPr defTabSz="91435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49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" y="1761"/>
            <a:ext cx="9143952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289559" y="227626"/>
            <a:ext cx="609490" cy="269611"/>
          </a:xfrm>
          <a:prstGeom prst="rect">
            <a:avLst/>
          </a:prstGeom>
          <a:noFill/>
        </p:spPr>
        <p:txBody>
          <a:bodyPr wrap="none" lIns="38400" tIns="19202" rIns="38400" bIns="19202" rtlCol="0">
            <a:spAutoFit/>
          </a:bodyPr>
          <a:lstStyle/>
          <a:p>
            <a:pPr algn="ctr" defTabSz="914357"/>
            <a:r>
              <a:rPr lang="en-US" sz="15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96435" y="92974"/>
            <a:ext cx="536009" cy="526092"/>
          </a:xfrm>
          <a:prstGeom prst="rect">
            <a:avLst/>
          </a:prstGeom>
          <a:noFill/>
        </p:spPr>
        <p:txBody>
          <a:bodyPr wrap="none" lIns="38400" tIns="19202" rIns="38400" bIns="19202" rtlCol="0">
            <a:spAutoFit/>
          </a:bodyPr>
          <a:lstStyle/>
          <a:p>
            <a:pPr algn="ctr" defTabSz="914357">
              <a:lnSpc>
                <a:spcPts val="1890"/>
              </a:lnSpc>
            </a:pPr>
            <a:r>
              <a:rPr lang="en-US" sz="13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algn="ctr" defTabSz="914357">
              <a:lnSpc>
                <a:spcPts val="1890"/>
              </a:lnSpc>
            </a:pPr>
            <a:r>
              <a:rPr lang="en-US" sz="13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70631" y="228602"/>
            <a:ext cx="558451" cy="269611"/>
          </a:xfrm>
          <a:prstGeom prst="rect">
            <a:avLst/>
          </a:prstGeom>
          <a:noFill/>
        </p:spPr>
        <p:txBody>
          <a:bodyPr wrap="none" lIns="38400" tIns="19202" rIns="38400" bIns="19202" rtlCol="0">
            <a:spAutoFit/>
          </a:bodyPr>
          <a:lstStyle/>
          <a:p>
            <a:pPr algn="ctr" defTabSz="914357"/>
            <a:r>
              <a:rPr lang="vi-VN" sz="15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1500" b="1" dirty="0">
              <a:solidFill>
                <a:prstClr val="white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xmlns="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2718264" y="160457"/>
            <a:ext cx="6425736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38395" tIns="19199" rIns="38395" bIns="1919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7"/>
            <a:r>
              <a:rPr lang="en-US" sz="20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lang="vi-VN" sz="20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7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2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9" indent="-342849" algn="l" defTabSz="9142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2" indent="-285709" algn="l" defTabSz="9142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2" indent="-228566" algn="l" defTabSz="9142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4" indent="-228566" algn="l" defTabSz="91426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7" indent="-228566" algn="l" defTabSz="91426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9" indent="-228566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62" indent="-228566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93" indent="-228566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5" indent="-228566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3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1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3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4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6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" y="1761"/>
            <a:ext cx="9143952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289555" y="227626"/>
            <a:ext cx="609495" cy="269611"/>
          </a:xfrm>
          <a:prstGeom prst="rect">
            <a:avLst/>
          </a:prstGeom>
          <a:noFill/>
        </p:spPr>
        <p:txBody>
          <a:bodyPr wrap="none" lIns="38402" tIns="19202" rIns="38402" bIns="19202" rtlCol="0">
            <a:spAutoFit/>
          </a:bodyPr>
          <a:lstStyle/>
          <a:p>
            <a:pPr algn="ctr" defTabSz="914397"/>
            <a:r>
              <a:rPr lang="en-US" sz="15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96432" y="92974"/>
            <a:ext cx="536013" cy="526092"/>
          </a:xfrm>
          <a:prstGeom prst="rect">
            <a:avLst/>
          </a:prstGeom>
          <a:noFill/>
        </p:spPr>
        <p:txBody>
          <a:bodyPr wrap="none" lIns="38402" tIns="19202" rIns="38402" bIns="19202" rtlCol="0">
            <a:spAutoFit/>
          </a:bodyPr>
          <a:lstStyle/>
          <a:p>
            <a:pPr algn="ctr" defTabSz="914397">
              <a:lnSpc>
                <a:spcPts val="1890"/>
              </a:lnSpc>
            </a:pPr>
            <a:r>
              <a:rPr lang="en-US" sz="13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algn="ctr" defTabSz="914397">
              <a:lnSpc>
                <a:spcPts val="1890"/>
              </a:lnSpc>
            </a:pPr>
            <a:r>
              <a:rPr lang="en-US" sz="13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70627" y="228602"/>
            <a:ext cx="558455" cy="269611"/>
          </a:xfrm>
          <a:prstGeom prst="rect">
            <a:avLst/>
          </a:prstGeom>
          <a:noFill/>
        </p:spPr>
        <p:txBody>
          <a:bodyPr wrap="none" lIns="38402" tIns="19202" rIns="38402" bIns="19202" rtlCol="0">
            <a:spAutoFit/>
          </a:bodyPr>
          <a:lstStyle/>
          <a:p>
            <a:pPr algn="ctr" defTabSz="914397"/>
            <a:r>
              <a:rPr lang="vi-VN" sz="15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1500" b="1" dirty="0">
              <a:solidFill>
                <a:prstClr val="white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xmlns="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2718264" y="160457"/>
            <a:ext cx="6425736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38397" tIns="19199" rIns="38397" bIns="1919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97"/>
            <a:r>
              <a:rPr lang="en-US" sz="20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lang="vi-VN" sz="20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16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30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1" algn="l" defTabSz="91430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6" algn="l" defTabSz="91430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6" algn="l" defTabSz="91430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9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4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6" indent="-228576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1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" y="1761"/>
            <a:ext cx="9143952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289549" y="227625"/>
            <a:ext cx="609501" cy="269611"/>
          </a:xfrm>
          <a:prstGeom prst="rect">
            <a:avLst/>
          </a:prstGeom>
          <a:noFill/>
        </p:spPr>
        <p:txBody>
          <a:bodyPr wrap="none" lIns="38405" tIns="19202" rIns="38405" bIns="19202" rtlCol="0">
            <a:spAutoFit/>
          </a:bodyPr>
          <a:lstStyle/>
          <a:p>
            <a:pPr algn="ctr" defTabSz="914457"/>
            <a:r>
              <a:rPr lang="en-US" sz="15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96428" y="92974"/>
            <a:ext cx="536019" cy="526092"/>
          </a:xfrm>
          <a:prstGeom prst="rect">
            <a:avLst/>
          </a:prstGeom>
          <a:noFill/>
        </p:spPr>
        <p:txBody>
          <a:bodyPr wrap="none" lIns="38405" tIns="19202" rIns="38405" bIns="19202" rtlCol="0">
            <a:spAutoFit/>
          </a:bodyPr>
          <a:lstStyle/>
          <a:p>
            <a:pPr algn="ctr" defTabSz="914457">
              <a:lnSpc>
                <a:spcPts val="1890"/>
              </a:lnSpc>
            </a:pPr>
            <a:r>
              <a:rPr lang="en-US" sz="13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algn="ctr" defTabSz="914457">
              <a:lnSpc>
                <a:spcPts val="1890"/>
              </a:lnSpc>
            </a:pPr>
            <a:r>
              <a:rPr lang="en-US" sz="13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70621" y="228601"/>
            <a:ext cx="558461" cy="269611"/>
          </a:xfrm>
          <a:prstGeom prst="rect">
            <a:avLst/>
          </a:prstGeom>
          <a:noFill/>
        </p:spPr>
        <p:txBody>
          <a:bodyPr wrap="none" lIns="38405" tIns="19202" rIns="38405" bIns="19202" rtlCol="0">
            <a:spAutoFit/>
          </a:bodyPr>
          <a:lstStyle/>
          <a:p>
            <a:pPr algn="ctr" defTabSz="914457"/>
            <a:r>
              <a:rPr lang="vi-VN" sz="1500" dirty="0">
                <a:solidFill>
                  <a:prstClr val="white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1500" b="1" dirty="0">
              <a:solidFill>
                <a:prstClr val="white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xmlns="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2718264" y="160457"/>
            <a:ext cx="6425736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38400" tIns="19200" rIns="38400" bIns="1920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57"/>
            <a:r>
              <a:rPr lang="en-US" sz="20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lang="vi-VN" sz="20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5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3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7" indent="-342887" algn="l" defTabSz="9143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22" indent="-285739" algn="l" defTabSz="9143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7" indent="-228591" algn="l" defTabSz="9143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9" indent="-228591" algn="l" defTabSz="91436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2" indent="-228591" algn="l" defTabSz="91436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04" indent="-228591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7" indent="-228591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0" indent="-228591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53" indent="-228591" algn="l" defTabSz="9143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5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8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1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3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6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8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1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0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60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804508" y="1859674"/>
            <a:ext cx="1376137" cy="3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381" tIns="19194" rIns="38381" bIns="19194" rtlCol="0">
            <a:spAutoFit/>
          </a:bodyPr>
          <a:lstStyle/>
          <a:p>
            <a:pPr algn="ctr" defTabSz="914337"/>
            <a:r>
              <a:rPr lang="en-US" sz="20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5875" y="2318403"/>
            <a:ext cx="6858000" cy="11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381" tIns="19194" rIns="38381" bIns="19194" rtlCol="0">
            <a:spAutoFit/>
          </a:bodyPr>
          <a:lstStyle/>
          <a:p>
            <a:pPr algn="ctr" defTabSz="914337">
              <a:lnSpc>
                <a:spcPct val="150000"/>
              </a:lnSpc>
            </a:pPr>
            <a:r>
              <a:rPr lang="en-US" sz="25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vi-VN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2.HÀM SỐ LŨY THỪA,HÀM SỐ MŨ,HÀM SỐ LÔGARIT</a:t>
            </a:r>
            <a:endParaRPr lang="en-US" sz="25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41551" y="941887"/>
            <a:ext cx="709093" cy="860472"/>
            <a:chOff x="12784885" y="1066801"/>
            <a:chExt cx="1891159" cy="1721168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 defTabSz="914337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2" y="1556787"/>
              <a:ext cx="1655142" cy="1231182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pPr defTabSz="914337"/>
              <a:r>
                <a:rPr lang="en-US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3400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042922" y="983121"/>
            <a:ext cx="839282" cy="853403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26"/>
          <p:cNvGrpSpPr/>
          <p:nvPr/>
        </p:nvGrpSpPr>
        <p:grpSpPr>
          <a:xfrm>
            <a:off x="1143585" y="4700535"/>
            <a:ext cx="6596771" cy="436366"/>
            <a:chOff x="7409939" y="7543799"/>
            <a:chExt cx="14580980" cy="872846"/>
          </a:xfrm>
        </p:grpSpPr>
        <p:sp>
          <p:nvSpPr>
            <p:cNvPr id="28" name="TextBox 27"/>
            <p:cNvSpPr txBox="1"/>
            <p:nvPr/>
          </p:nvSpPr>
          <p:spPr>
            <a:xfrm>
              <a:off x="7409939" y="7546007"/>
              <a:ext cx="14580980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37"/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 TẬP XÁC ĐỊNH CỦA HÀM SỐ LŨY THỪA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337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35114" y="7640053"/>
                  <a:ext cx="656193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914337"/>
                  <a:r>
                    <a:rPr lang="en-US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529971" y="3754867"/>
            <a:ext cx="8442581" cy="900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lIns="38381" tIns="19194" rIns="38381" bIns="19194" rtlCol="0">
            <a:spAutoFit/>
          </a:bodyPr>
          <a:lstStyle/>
          <a:p>
            <a:pPr algn="ctr" defTabSz="914337"/>
            <a:r>
              <a:rPr lang="vi-VN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vi-VN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2:HÀM SỐ LŨY THỪA (LUYỆN TẬP)</a:t>
            </a:r>
          </a:p>
          <a:p>
            <a:pPr algn="ctr" defTabSz="914337"/>
            <a:r>
              <a:rPr lang="en-US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(TIẾT </a:t>
            </a:r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vi-VN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8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828730" y="4700534"/>
            <a:ext cx="7958692" cy="1680794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1" tIns="19194" rIns="38381" bIns="19194" rtlCol="0" anchor="ctr"/>
          <a:lstStyle/>
          <a:p>
            <a:pPr algn="ctr" defTabSz="914337"/>
            <a:endParaRPr lang="en-US">
              <a:solidFill>
                <a:prstClr val="white"/>
              </a:solidFill>
            </a:endParaRPr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0" y="703525"/>
            <a:ext cx="1182984" cy="1598895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xmlns="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953" y="716220"/>
            <a:ext cx="1269053" cy="1692292"/>
          </a:xfrm>
          <a:prstGeom prst="rect">
            <a:avLst/>
          </a:prstGeom>
        </p:spPr>
      </p:pic>
      <p:grpSp>
        <p:nvGrpSpPr>
          <p:cNvPr id="43" name="Group 26"/>
          <p:cNvGrpSpPr/>
          <p:nvPr/>
        </p:nvGrpSpPr>
        <p:grpSpPr>
          <a:xfrm>
            <a:off x="1115616" y="5409525"/>
            <a:ext cx="7560840" cy="436366"/>
            <a:chOff x="7409939" y="7543799"/>
            <a:chExt cx="13573662" cy="872846"/>
          </a:xfrm>
        </p:grpSpPr>
        <p:sp>
          <p:nvSpPr>
            <p:cNvPr id="44" name="TextBox 43"/>
            <p:cNvSpPr txBox="1"/>
            <p:nvPr/>
          </p:nvSpPr>
          <p:spPr>
            <a:xfrm>
              <a:off x="7409939" y="7546007"/>
              <a:ext cx="13573662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37"/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    SỰ BIẾN THIÊN VÀ ĐỒ THỊ  CỦA HÀM SỐ LŨY THỪA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5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7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337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761698" y="7640053"/>
                  <a:ext cx="830270" cy="7541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337"/>
                  <a:r>
                    <a:rPr lang="vi-VN" b="1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en-US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5636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66551" y="4104568"/>
            <a:ext cx="8707520" cy="2736303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4068695" cy="788784"/>
              <a:chOff x="1205494" y="6941416"/>
              <a:chExt cx="4068695" cy="788784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802277" y="5616275"/>
                <a:ext cx="782728" cy="3445121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1979536" y="6941416"/>
                <a:ext cx="3294653" cy="758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0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84406" y="1151241"/>
            <a:ext cx="8808686" cy="2349767"/>
            <a:chOff x="992187" y="2564544"/>
            <a:chExt cx="22446632" cy="3341363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238762" y="2667000"/>
              <a:ext cx="22200057" cy="323890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365">
                <a:defRPr/>
              </a:pPr>
              <a:endParaRPr lang="en-US" sz="13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6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6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65">
                  <a:defRPr/>
                </a:pPr>
                <a:endParaRPr lang="en-US" sz="13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7"/>
                <a:ext cx="3173468" cy="5784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7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7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vi-VN" sz="17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  <a:r>
                  <a:rPr lang="en-US" sz="17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17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5241297" y="5916176"/>
                <a:ext cx="937712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spc="-63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000" b="1" spc="-63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000" b="1" spc="-63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000" b="1" spc="-63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vi-VN" sz="2000" b="1" i="1" spc="-63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𝑪</m:t>
                      </m:r>
                    </m:oMath>
                  </m:oMathPara>
                </a14:m>
                <a:endParaRPr lang="en-US" sz="2000" b="1" spc="-63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1297" y="5916176"/>
                <a:ext cx="937712" cy="346556"/>
              </a:xfrm>
              <a:prstGeom prst="rect">
                <a:avLst/>
              </a:prstGeom>
              <a:blipFill rotWithShape="1">
                <a:blip r:embed="rId3"/>
                <a:stretch>
                  <a:fillRect l="-9091" r="-3247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5457" y="1870974"/>
                <a:ext cx="3348431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000" b="1" spc="-63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000" spc="-63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𝐷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d>
                        <m:dPr>
                          <m:ctrlPr>
                            <a:rPr lang="vi-VN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;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  <m:r>
                        <a:rPr lang="vi-VN" sz="2000" b="0" i="1" smtClean="0">
                          <a:latin typeface="Cambria Math"/>
                          <a:ea typeface="Cambria Math"/>
                        </a:rPr>
                        <m:t>∪</m:t>
                      </m:r>
                      <m:d>
                        <m:dPr>
                          <m:ctrlPr>
                            <a:rPr lang="vi-VN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;+∞</m:t>
                          </m:r>
                        </m:e>
                      </m:d>
                      <m:r>
                        <m:rPr>
                          <m:nor/>
                        </m:rPr>
                        <a:rPr lang="en-GB" sz="2000"/>
                        <m:t>.</m:t>
                      </m:r>
                    </m:oMath>
                  </m:oMathPara>
                </a14:m>
                <a:endParaRPr lang="en-GB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57" y="1870974"/>
                <a:ext cx="3348431" cy="346556"/>
              </a:xfrm>
              <a:prstGeom prst="rect">
                <a:avLst/>
              </a:prstGeom>
              <a:blipFill rotWithShape="1">
                <a:blip r:embed="rId4"/>
                <a:stretch>
                  <a:fillRect b="-8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337466" y="2649893"/>
                <a:ext cx="7391436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:r>
                  <a:rPr lang="vi-VN" sz="2000" b="1" dirty="0" smtClean="0">
                    <a:ea typeface="Tahoma" panose="020B0604030504040204" pitchFamily="34" charset="0"/>
                    <a:cs typeface="Tahoma" panose="020B0604030504040204" pitchFamily="34" charset="0"/>
                  </a:rPr>
                  <a:t>C. </a:t>
                </a:r>
                <a:r>
                  <a:rPr lang="vi-VN" sz="2000" b="0" spc="-63" dirty="0" smtClean="0">
                    <a:solidFill>
                      <a:schemeClr val="tx1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000" b="0" i="1" spc="-63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𝐷</m:t>
                    </m:r>
                    <m:r>
                      <a:rPr lang="vi-VN" sz="2000" b="0" i="1" spc="-63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vi-VN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;−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vi-VN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;+∞</m:t>
                        </m:r>
                      </m:e>
                    </m:d>
                    <m:r>
                      <m:rPr>
                        <m:nor/>
                      </m:rPr>
                      <a:rPr lang="en-GB" sz="2000"/>
                      <m:t>.</m:t>
                    </m:r>
                  </m:oMath>
                </a14:m>
                <a:endParaRPr lang="en-GB" sz="2000" b="1" dirty="0">
                  <a:latin typeface="+mj-lt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66" y="2649893"/>
                <a:ext cx="7391436" cy="346556"/>
              </a:xfrm>
              <a:prstGeom prst="rect">
                <a:avLst/>
              </a:prstGeom>
              <a:blipFill rotWithShape="1">
                <a:blip r:embed="rId5"/>
                <a:stretch>
                  <a:fillRect l="-1566" t="-19298" b="-35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358297" y="3024453"/>
                <a:ext cx="8164213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:r>
                  <a:rPr lang="vi-VN" sz="2000" b="1" dirty="0" smtClean="0">
                    <a:latin typeface="+mj-lt"/>
                  </a:rPr>
                  <a:t>D</a:t>
                </a:r>
                <a:r>
                  <a:rPr lang="vi-VN" sz="2000" dirty="0">
                    <a:latin typeface="+mj-lt"/>
                  </a:rPr>
                  <a:t>.</a:t>
                </a:r>
                <a:r>
                  <a:rPr lang="vi-VN" sz="2000" b="0" spc="-63" dirty="0" smtClean="0">
                    <a:solidFill>
                      <a:schemeClr val="tx1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000" b="0" i="1" spc="-63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𝐷</m:t>
                    </m:r>
                    <m:r>
                      <a:rPr lang="vi-VN" sz="2000" b="0" i="1" spc="-63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vi-VN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−∞;−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vi-VN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</m:oMath>
                </a14:m>
                <a:endParaRPr lang="vi-VN" sz="2000" dirty="0">
                  <a:latin typeface="+mj-lt"/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97" y="3024453"/>
                <a:ext cx="8164213" cy="346556"/>
              </a:xfrm>
              <a:prstGeom prst="rect">
                <a:avLst/>
              </a:prstGeom>
              <a:blipFill rotWithShape="1">
                <a:blip r:embed="rId6"/>
                <a:stretch>
                  <a:fillRect l="-1419" t="-15789" b="-38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605208" y="701482"/>
            <a:ext cx="5599274" cy="581811"/>
            <a:chOff x="739068" y="1515168"/>
            <a:chExt cx="9473319" cy="1483717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483717"/>
              <a:chOff x="739068" y="1515168"/>
              <a:chExt cx="8177919" cy="148371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5"/>
                <a:ext cx="6784255" cy="129283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8" name="Oval 47"/>
          <p:cNvSpPr/>
          <p:nvPr/>
        </p:nvSpPr>
        <p:spPr>
          <a:xfrm>
            <a:off x="215457" y="2534206"/>
            <a:ext cx="504056" cy="494588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92440" y="2278155"/>
                <a:ext cx="3471447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000" b="1" spc="-63" smtClean="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000" spc="-63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𝐷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d>
                        <m:dPr>
                          <m:ctrlPr>
                            <a:rPr lang="vi-VN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−∞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;−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vi-VN" sz="2000" b="0" i="1" smtClean="0">
                          <a:latin typeface="Cambria Math"/>
                          <a:ea typeface="Cambria Math"/>
                        </a:rPr>
                        <m:t>∪</m:t>
                      </m:r>
                      <m:d>
                        <m:dPr>
                          <m:ctrlPr>
                            <a:rPr lang="vi-VN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;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  <m:r>
                        <m:rPr>
                          <m:nor/>
                        </m:rPr>
                        <a:rPr lang="en-GB" sz="2000"/>
                        <m:t>.</m:t>
                      </m:r>
                    </m:oMath>
                  </m:oMathPara>
                </a14:m>
                <a:endParaRPr lang="en-GB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40" y="2278155"/>
                <a:ext cx="3471447" cy="346556"/>
              </a:xfrm>
              <a:prstGeom prst="rect">
                <a:avLst/>
              </a:prstGeom>
              <a:blipFill rotWithShape="1">
                <a:blip r:embed="rId7"/>
                <a:stretch>
                  <a:fillRect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1428943" y="1318186"/>
                <a:ext cx="6369899" cy="460241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:r>
                  <a:rPr lang="vi-VN" sz="2000" dirty="0" smtClean="0">
                    <a:latin typeface="+mj-lt"/>
                    <a:ea typeface="Tahoma" panose="020B0604030504040204" pitchFamily="34" charset="0"/>
                    <a:cs typeface="Tahoma" panose="020B0604030504040204" pitchFamily="34" charset="0"/>
                  </a:rPr>
                  <a:t>Tập xác định của hàm số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y</m:t>
                    </m:r>
                    <m:r>
                      <a:rPr lang="vi-VN" sz="2000" b="0" i="0" dirty="0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vi-VN" sz="2000" b="0" i="1" dirty="0" smtClean="0"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dirty="0" smtClean="0"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dirty="0" smtClean="0"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vi-VN" sz="2000" b="0" i="1" dirty="0" smtClean="0"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dirty="0" smtClean="0"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2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dirty="0" smtClean="0"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vi-VN" sz="2000" b="0" i="1" dirty="0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vi-VN" sz="2000" b="0" i="1" dirty="0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sup>
                    </m:sSup>
                    <m:r>
                      <a:rPr lang="vi-VN" sz="2000" b="0" i="1" dirty="0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000" i="1" dirty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l</m:t>
                    </m:r>
                    <m:r>
                      <a:rPr lang="vi-VN" sz="2000" i="1" dirty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à</m:t>
                    </m:r>
                  </m:oMath>
                </a14:m>
                <a:endParaRPr lang="en-GB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943" y="1318186"/>
                <a:ext cx="6369899" cy="460241"/>
              </a:xfrm>
              <a:prstGeom prst="rect">
                <a:avLst/>
              </a:prstGeom>
              <a:blipFill rotWithShape="1">
                <a:blip r:embed="rId8"/>
                <a:stretch>
                  <a:fillRect l="-181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03219" y="4578566"/>
                <a:ext cx="5875789" cy="1058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:r>
                  <a:rPr lang="vi-VN" sz="2000" dirty="0" smtClean="0">
                    <a:latin typeface="+mj-lt"/>
                    <a:ea typeface="Times New Roman" panose="02020603050405020304" pitchFamily="18" charset="0"/>
                  </a:rPr>
                  <a:t>Hàm số xác định</a:t>
                </a:r>
                <a14:m>
                  <m:oMath xmlns:m="http://schemas.openxmlformats.org/officeDocument/2006/math">
                    <m:r>
                      <a:rPr lang="vi-VN" sz="2000" i="1" smtClean="0">
                        <a:latin typeface="+mj-lt"/>
                        <a:ea typeface="Cambria Math"/>
                      </a:rPr>
                      <m:t>⟺</m:t>
                    </m:r>
                    <m:sSup>
                      <m:sSupPr>
                        <m:ctrlPr>
                          <a:rPr lang="vi-VN" sz="2000" b="0" i="1" dirty="0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vi-VN" sz="2000" b="0" i="1" dirty="0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e>
                      <m:sup>
                        <m:r>
                          <a:rPr lang="vi-VN" sz="2000" b="0" i="1" dirty="0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  <m:r>
                      <a:rPr lang="vi-VN" sz="2000" b="0" i="1" dirty="0" smtClean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sSup>
                      <m:sSupPr>
                        <m:ctrlPr>
                          <a:rPr lang="vi-VN" sz="2000" b="0" i="1" dirty="0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vi-VN" sz="2000" b="0" i="1" dirty="0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vi-VN" sz="2000" b="0" i="1" dirty="0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e>
                      <m:sup>
                        <m:r>
                          <a:rPr lang="vi-VN" sz="2000" b="0" i="1" dirty="0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vi-VN" sz="2000" b="0" i="1" dirty="0" smtClean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vi-VN" sz="2000" b="0" i="1" dirty="0" smtClean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vi-VN" sz="2000" b="0" i="1" dirty="0" smtClean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vi-VN" sz="2000" b="0" i="1" dirty="0" smtClean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</m:oMath>
                </a14:m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000" b="0" i="0" dirty="0" smtClean="0">
                        <a:latin typeface="+mj-lt"/>
                      </a:rPr>
                      <m:t>&gt;</m:t>
                    </m:r>
                    <m:r>
                      <a:rPr lang="vi-VN" sz="2000" b="0" i="1" dirty="0" smtClean="0">
                        <a:latin typeface="+mj-lt"/>
                      </a:rPr>
                      <m:t>0</m:t>
                    </m:r>
                  </m:oMath>
                </a14:m>
                <a:endParaRPr lang="vi-VN" sz="2000" b="0" i="1" dirty="0" smtClean="0">
                  <a:latin typeface="+mj-lt"/>
                </a:endParaRPr>
              </a:p>
              <a:p>
                <a:pPr marL="192012" marR="720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000" b="0" i="1" dirty="0" smtClean="0">
                          <a:latin typeface="+mj-lt"/>
                        </a:rPr>
                        <m:t>⟺</m:t>
                      </m:r>
                      <m:r>
                        <a:rPr lang="vi-VN" sz="2000" b="0" i="1" dirty="0" smtClean="0">
                          <a:latin typeface="+mj-lt"/>
                          <a:ea typeface="Cambria Math"/>
                        </a:rPr>
                        <m:t>𝑥</m:t>
                      </m:r>
                      <m:r>
                        <a:rPr lang="vi-VN" sz="2000" b="0" i="1" dirty="0" smtClean="0">
                          <a:latin typeface="+mj-lt"/>
                          <a:ea typeface="Cambria Math"/>
                        </a:rPr>
                        <m:t>𝜖</m:t>
                      </m:r>
                      <m:d>
                        <m:dPr>
                          <m:ctrlP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</m:ctrlPr>
                        </m:dPr>
                        <m:e>
                          <m: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  <m:t>−</m:t>
                          </m:r>
                          <m: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  <m:t>2</m:t>
                          </m:r>
                          <m: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  <m:t>;−</m:t>
                          </m:r>
                          <m: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  <m:t>1</m:t>
                          </m:r>
                        </m:e>
                      </m:d>
                      <m:r>
                        <a:rPr lang="vi-VN" sz="2000" b="0" i="1" dirty="0" smtClean="0">
                          <a:latin typeface="+mj-lt"/>
                          <a:ea typeface="Cambria Math"/>
                        </a:rPr>
                        <m:t>∪</m:t>
                      </m:r>
                      <m:d>
                        <m:dPr>
                          <m:ctrlP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</m:ctrlPr>
                        </m:dPr>
                        <m:e>
                          <m: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  <m:t>1</m:t>
                          </m:r>
                          <m: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  <m:t> ;+</m:t>
                          </m:r>
                          <m:r>
                            <a:rPr lang="vi-VN" sz="2000" b="0" i="1" dirty="0" smtClean="0">
                              <a:latin typeface="+mj-lt"/>
                              <a:ea typeface="Cambria Math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vi-VN" sz="2000" dirty="0">
                  <a:latin typeface="+mj-lt"/>
                  <a:ea typeface="Cambria Math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19" y="4578566"/>
                <a:ext cx="5875789" cy="10583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81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4" grpId="0"/>
      <p:bldP spid="55" grpId="0"/>
      <p:bldP spid="48" grpId="0" animBg="1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53165" y="1183069"/>
            <a:ext cx="8837670" cy="2279048"/>
            <a:chOff x="-557575" y="2370448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-557575" y="2370448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365">
                <a:defRPr/>
              </a:pP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TIẾT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THÚC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 defTabSz="914365">
                <a:defRPr/>
              </a:pP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TRÂN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TRỌNG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CÁM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ƠN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EM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THEO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DÕI</a:t>
              </a:r>
              <a:endPara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6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3474440" y="2340641"/>
            <a:ext cx="77625" cy="315778"/>
          </a:xfrm>
          <a:prstGeom prst="rect">
            <a:avLst/>
          </a:prstGeom>
        </p:spPr>
        <p:txBody>
          <a:bodyPr wrap="none" lIns="38405" tIns="19202" rIns="38405" bIns="19202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7"/>
          <p:cNvGrpSpPr/>
          <p:nvPr/>
        </p:nvGrpSpPr>
        <p:grpSpPr>
          <a:xfrm>
            <a:off x="229166" y="914402"/>
            <a:ext cx="313534" cy="436366"/>
            <a:chOff x="7459669" y="7543800"/>
            <a:chExt cx="1381118" cy="872846"/>
          </a:xfrm>
        </p:grpSpPr>
        <p:sp>
          <p:nvSpPr>
            <p:cNvPr id="47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29"/>
            <p:cNvGrpSpPr/>
            <p:nvPr/>
          </p:nvGrpSpPr>
          <p:grpSpPr>
            <a:xfrm>
              <a:off x="7469187" y="7640053"/>
              <a:ext cx="1371600" cy="776593"/>
              <a:chOff x="7469187" y="7640053"/>
              <a:chExt cx="1371600" cy="776593"/>
            </a:xfrm>
          </p:grpSpPr>
          <p:sp>
            <p:nvSpPr>
              <p:cNvPr id="49" name="Round Same Side Corner Rectangle 48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509339" y="7640053"/>
                <a:ext cx="1307745" cy="738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  <a:endPara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473388" y="1440122"/>
            <a:ext cx="2719869" cy="315778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2" tIns="19202" rIns="38402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rgbClr val="0000FF"/>
                </a:solidFill>
              </a:rPr>
              <a:t>1</a:t>
            </a:r>
            <a:r>
              <a:rPr lang="vi-VN" b="1" dirty="0" smtClean="0">
                <a:solidFill>
                  <a:srgbClr val="0000FF"/>
                </a:solidFill>
              </a:rPr>
              <a:t>.Lý Thuyết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endParaRPr lang="vi-VN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A5D1704D-17DF-42EF-BD61-2FF951C61086}"/>
                  </a:ext>
                </a:extLst>
              </p:cNvPr>
              <p:cNvSpPr/>
              <p:nvPr/>
            </p:nvSpPr>
            <p:spPr>
              <a:xfrm>
                <a:off x="7867070" y="3298194"/>
                <a:ext cx="265505" cy="300389"/>
              </a:xfrm>
              <a:prstGeom prst="rect">
                <a:avLst/>
              </a:prstGeom>
            </p:spPr>
            <p:txBody>
              <a:bodyPr wrap="square" lIns="38402" tIns="19202" rIns="38402" bIns="1920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7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Box 86"/>
              <p:cNvSpPr txBox="1"/>
              <p:nvPr/>
            </p:nvSpPr>
            <p:spPr>
              <a:xfrm>
                <a:off x="473388" y="1824842"/>
                <a:ext cx="5755962" cy="315778"/>
              </a:xfrm>
              <a:prstGeom prst="rect">
                <a:avLst/>
              </a:prstGeom>
              <a:noFill/>
            </p:spPr>
            <p:txBody>
              <a:bodyPr wrap="square" lIns="38402" tIns="19202" rIns="38402" bIns="19202" rtlCol="0">
                <a:spAutoFit/>
              </a:bodyPr>
              <a:lstStyle/>
              <a:p>
                <a:r>
                  <a:rPr lang="vi-VN" dirty="0" smtClean="0">
                    <a:latin typeface="+mj-lt"/>
                  </a:rPr>
                  <a:t>Cho hàm số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dirty="0">
                        <a:latin typeface="Cambria Math"/>
                      </a:rPr>
                      <m:t>y</m:t>
                    </m:r>
                    <m:r>
                      <a:rPr lang="vi-VN" b="0" i="0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vi-VN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b="0" i="1" dirty="0" smtClean="0">
                            <a:latin typeface="Cambria Math"/>
                            <a:ea typeface="Cambria Math"/>
                          </a:rPr>
                          <m:t>∝</m:t>
                        </m:r>
                      </m:sup>
                    </m:sSup>
                  </m:oMath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88" y="1824842"/>
                <a:ext cx="5755962" cy="315778"/>
              </a:xfrm>
              <a:prstGeom prst="rect">
                <a:avLst/>
              </a:prstGeom>
              <a:blipFill rotWithShape="1">
                <a:blip r:embed="rId4"/>
                <a:stretch>
                  <a:fillRect l="-1907" t="-19231" b="-36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47807" y="2053865"/>
                <a:ext cx="5313824" cy="454277"/>
              </a:xfrm>
              <a:prstGeom prst="rect">
                <a:avLst/>
              </a:prstGeom>
            </p:spPr>
            <p:txBody>
              <a:bodyPr wrap="square" lIns="38402" tIns="19202" rIns="38402" bIns="19202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Loại </a:t>
                </a:r>
                <a:r>
                  <a:rPr lang="en-US" dirty="0" smtClean="0">
                    <a:latin typeface="+mj-lt"/>
                    <a:ea typeface="Times New Roman" panose="02020603050405020304" pitchFamily="18" charset="0"/>
                  </a:rPr>
                  <a:t>1:</a:t>
                </a:r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∝</m:t>
                    </m:r>
                  </m:oMath>
                </a14:m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 là số nguyên dương , tập xác định D=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ℝ</m:t>
                    </m:r>
                  </m:oMath>
                </a14:m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endParaRPr lang="en-US" dirty="0"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07" y="2053865"/>
                <a:ext cx="5313824" cy="454277"/>
              </a:xfrm>
              <a:prstGeom prst="rect">
                <a:avLst/>
              </a:prstGeom>
              <a:blipFill rotWithShape="1">
                <a:blip r:embed="rId5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448296" y="2536319"/>
                <a:ext cx="7597009" cy="454277"/>
              </a:xfrm>
              <a:prstGeom prst="rect">
                <a:avLst/>
              </a:prstGeom>
            </p:spPr>
            <p:txBody>
              <a:bodyPr wrap="square" lIns="38402" tIns="19202" rIns="38402" bIns="19202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Loại</a:t>
                </a:r>
                <a:r>
                  <a:rPr lang="en-US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+mj-lt"/>
                    <a:ea typeface="Times New Roman" panose="02020603050405020304" pitchFamily="18" charset="0"/>
                  </a:rPr>
                  <a:t>2</a:t>
                </a:r>
                <a:r>
                  <a:rPr lang="en-US" dirty="0" smtClean="0">
                    <a:latin typeface="+mj-lt"/>
                    <a:ea typeface="Times New Roman" panose="02020603050405020304" pitchFamily="18" charset="0"/>
                  </a:rPr>
                  <a:t>:</a:t>
                </a:r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 Nếu  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∝</m:t>
                    </m:r>
                  </m:oMath>
                </a14:m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 là số nguyên âm hoặc  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∝</m:t>
                    </m:r>
                    <m:r>
                      <a:rPr lang="vi-VN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vi-VN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, tập xác định D=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ℝ</m:t>
                    </m:r>
                    <m:r>
                      <a:rPr lang="vi-VN" b="0" i="1" smtClean="0">
                        <a:latin typeface="Cambria Math"/>
                        <a:ea typeface="Cambria Math"/>
                      </a:rPr>
                      <m:t>\</m:t>
                    </m:r>
                    <m:d>
                      <m:dPr>
                        <m:begChr m:val="{"/>
                        <m:endChr m:val="}"/>
                        <m:ctrlPr>
                          <a:rPr lang="vi-VN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e>
                    </m:d>
                    <m:r>
                      <a:rPr lang="vi-VN" b="0" i="1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96" y="2536319"/>
                <a:ext cx="7597009" cy="454277"/>
              </a:xfrm>
              <a:prstGeom prst="rect">
                <a:avLst/>
              </a:prstGeom>
              <a:blipFill rotWithShape="1">
                <a:blip r:embed="rId6"/>
                <a:stretch>
                  <a:fillRect l="-1445" b="-17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48293" y="3004636"/>
                <a:ext cx="7584762" cy="315778"/>
              </a:xfrm>
              <a:prstGeom prst="rect">
                <a:avLst/>
              </a:prstGeom>
            </p:spPr>
            <p:txBody>
              <a:bodyPr wrap="square" lIns="38402" tIns="19202" rIns="38402" bIns="19202">
                <a:spAutoFit/>
              </a:bodyPr>
              <a:lstStyle/>
              <a:p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Loại</a:t>
                </a:r>
                <a:r>
                  <a:rPr lang="en-US" dirty="0" smtClean="0">
                    <a:latin typeface="+mj-lt"/>
                    <a:ea typeface="Times New Roman" panose="02020603050405020304" pitchFamily="18" charset="0"/>
                  </a:rPr>
                  <a:t> 3:</a:t>
                </a:r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Nếu  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∝</m:t>
                    </m:r>
                  </m:oMath>
                </a14:m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  không là số nguyên, Tập xác định D=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vi-VN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vi-VN" b="0" i="1" smtClean="0">
                            <a:latin typeface="Cambria Math"/>
                          </a:rPr>
                          <m:t>0</m:t>
                        </m:r>
                        <m:r>
                          <a:rPr lang="vi-VN" b="0" i="1" smtClean="0">
                            <a:latin typeface="Cambria Math"/>
                          </a:rPr>
                          <m:t>;+∞</m:t>
                        </m:r>
                      </m:e>
                    </m:d>
                  </m:oMath>
                </a14:m>
                <a:r>
                  <a:rPr lang="vi-VN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93" y="3004636"/>
                <a:ext cx="7584762" cy="315778"/>
              </a:xfrm>
              <a:prstGeom prst="rect">
                <a:avLst/>
              </a:prstGeom>
              <a:blipFill rotWithShape="1">
                <a:blip r:embed="rId7"/>
                <a:stretch>
                  <a:fillRect l="-1447" t="-19231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41764" y="3320414"/>
            <a:ext cx="7597825" cy="315778"/>
          </a:xfrm>
          <a:prstGeom prst="rect">
            <a:avLst/>
          </a:prstGeom>
        </p:spPr>
        <p:txBody>
          <a:bodyPr wrap="square" lIns="38402" tIns="19202" rIns="38402" bIns="19202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Tổng quát: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5749" y="966428"/>
            <a:ext cx="5218703" cy="346556"/>
          </a:xfrm>
          <a:prstGeom prst="rect">
            <a:avLst/>
          </a:prstGeom>
          <a:noFill/>
        </p:spPr>
        <p:txBody>
          <a:bodyPr wrap="square" lIns="38402" tIns="19202" rIns="38402" bIns="19202" rtlCol="0">
            <a:spAutoFit/>
          </a:bodyPr>
          <a:lstStyle/>
          <a:p>
            <a:r>
              <a:rPr lang="vi-VN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 XÁC ĐỊNH CỦA HÀM SỐ LŨY THỪA</a:t>
            </a:r>
            <a:endParaRPr lang="en-US" sz="20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220959" y="4829565"/>
                <a:ext cx="8584096" cy="2205911"/>
              </a:xfrm>
              <a:prstGeom prst="rect">
                <a:avLst/>
              </a:prstGeom>
            </p:spPr>
            <p:txBody>
              <a:bodyPr wrap="square" lIns="38402" tIns="19202" rIns="38402" bIns="19202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:r>
                  <a:rPr lang="vi-VN" sz="2000" b="1" dirty="0">
                    <a:latin typeface="+mj-lt"/>
                    <a:ea typeface="Times New Roman" panose="02020603050405020304" pitchFamily="18" charset="0"/>
                  </a:rPr>
                  <a:t>2.Áp dụng.</a:t>
                </a:r>
              </a:p>
              <a:p>
                <a:pPr marL="192012" marR="7201">
                  <a:lnSpc>
                    <a:spcPct val="150000"/>
                  </a:lnSpc>
                </a:pPr>
                <a:r>
                  <a:rPr lang="vi-VN" sz="2000" b="1" dirty="0">
                    <a:latin typeface="+mj-lt"/>
                    <a:ea typeface="Times New Roman" panose="02020603050405020304" pitchFamily="18" charset="0"/>
                  </a:rPr>
                  <a:t>Bài 1. </a:t>
                </a:r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Tìm tập xác định của các hàm số sau:</a:t>
                </a:r>
              </a:p>
              <a:p>
                <a:pPr marL="192012" marR="720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>
                        <a:latin typeface="Cambria Math"/>
                        <a:ea typeface="Times New Roman" panose="02020603050405020304" pitchFamily="18" charset="0"/>
                      </a:rPr>
                      <m:t>a</m:t>
                    </m:r>
                    <m:r>
                      <a:rPr lang="vi-VN" sz="2000" dirty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sz="2000" i="1" dirty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sz="2000" i="1" dirty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000" i="1" dirty="0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vi-VN" sz="20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vi-VN" sz="2000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vi-VN" sz="2000" i="1" dirty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vi-VN" sz="2000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vi-VN" sz="2000" i="1" dirty="0">
                            <a:latin typeface="Cambria Math"/>
                          </a:rPr>
                          <m:t>−</m:t>
                        </m:r>
                        <m:r>
                          <a:rPr lang="vi-VN" sz="2000" i="1" dirty="0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vi-VN" sz="2000" i="1" dirty="0">
                            <a:latin typeface="Cambria Math"/>
                          </a:rPr>
                          <m:t>x</m:t>
                        </m:r>
                        <m:r>
                          <a:rPr lang="vi-VN" sz="2000" i="1" dirty="0">
                            <a:latin typeface="Cambria Math"/>
                          </a:rPr>
                          <m:t>+</m:t>
                        </m:r>
                        <m:r>
                          <a:rPr lang="vi-VN" sz="2000" i="1" dirty="0">
                            <a:latin typeface="Cambria Math"/>
                          </a:rPr>
                          <m:t>3</m:t>
                        </m:r>
                        <m:r>
                          <a:rPr lang="vi-VN" sz="2000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vi-VN" sz="2000" i="1" dirty="0">
                            <a:latin typeface="Cambria Math"/>
                          </a:rPr>
                          <m:t>2022</m:t>
                        </m:r>
                      </m:sup>
                    </m:sSup>
                  </m:oMath>
                </a14:m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>
                        <a:latin typeface="Cambria Math"/>
                        <a:ea typeface="Times New Roman" panose="02020603050405020304" pitchFamily="18" charset="0"/>
                      </a:rPr>
                      <m:t>b</m:t>
                    </m:r>
                    <m:r>
                      <a:rPr lang="vi-VN" sz="2000" dirty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sz="2000" i="1" dirty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sz="2000" i="1" dirty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000" i="1" dirty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i="1" dirty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sz="20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sz="2000" i="1" dirty="0">
                                    <a:latin typeface="Cambria Math"/>
                                  </a:rPr>
                                  <m:t>4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000" i="1" dirty="0">
                                    <a:latin typeface="Cambria Math"/>
                                  </a:rPr>
                                  <m:t>x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vi-VN" sz="2000" i="1" dirty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000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sz="2000" i="1" dirty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sz="2000" i="1" dirty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9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vi-VN" sz="2000" i="1" dirty="0">
                            <a:latin typeface="Cambria Math"/>
                          </a:rPr>
                          <m:t>2021</m:t>
                        </m:r>
                      </m:sup>
                    </m:sSup>
                  </m:oMath>
                </a14:m>
                <a:endParaRPr lang="vi-VN" sz="2000" dirty="0">
                  <a:latin typeface="+mj-lt"/>
                  <a:ea typeface="Times New Roman" panose="02020603050405020304" pitchFamily="18" charset="0"/>
                </a:endParaRPr>
              </a:p>
              <a:p>
                <a:pPr marL="192012" marR="7201">
                  <a:lnSpc>
                    <a:spcPct val="150000"/>
                  </a:lnSpc>
                </a:pPr>
                <a:endParaRPr lang="vi-VN" sz="2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59" y="4829565"/>
                <a:ext cx="8584096" cy="220591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97" name="Picture 2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98580"/>
            <a:ext cx="8314872" cy="123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543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9" grpId="0"/>
      <p:bldP spid="87" grpId="0"/>
      <p:bldP spid="4" grpId="0"/>
      <p:bldP spid="16" grpId="0"/>
      <p:bldP spid="19" grpId="0"/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A5D1704D-17DF-42EF-BD61-2FF951C61086}"/>
                  </a:ext>
                </a:extLst>
              </p:cNvPr>
              <p:cNvSpPr/>
              <p:nvPr/>
            </p:nvSpPr>
            <p:spPr>
              <a:xfrm>
                <a:off x="7867068" y="3298192"/>
                <a:ext cx="265505" cy="300389"/>
              </a:xfrm>
              <a:prstGeom prst="rect">
                <a:avLst/>
              </a:prstGeom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7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721751" y="1323740"/>
            <a:ext cx="701447" cy="454277"/>
          </a:xfrm>
          <a:prstGeom prst="rect">
            <a:avLst/>
          </a:prstGeom>
        </p:spPr>
        <p:txBody>
          <a:bodyPr wrap="none" lIns="38404" tIns="19202" rIns="38404" bIns="19202">
            <a:spAutoFit/>
          </a:bodyPr>
          <a:lstStyle/>
          <a:p>
            <a:pPr marL="192020" marR="7201" algn="ctr" defTabSz="914437">
              <a:lnSpc>
                <a:spcPct val="150000"/>
              </a:lnSpc>
            </a:pPr>
            <a:r>
              <a:rPr lang="en-US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endParaRPr lang="en-US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14608" y="1718776"/>
                <a:ext cx="6129600" cy="915942"/>
              </a:xfrm>
              <a:prstGeom prst="rect">
                <a:avLst/>
              </a:prstGeom>
            </p:spPr>
            <p:txBody>
              <a:bodyPr wrap="square" lIns="38404" tIns="19202" rIns="38404" bIns="19202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dirty="0" smtClean="0">
                        <a:latin typeface="Cambria Math"/>
                        <a:ea typeface="Times New Roman" panose="02020603050405020304" pitchFamily="18" charset="0"/>
                      </a:rPr>
                      <m:t>a</m:t>
                    </m:r>
                    <m:r>
                      <a:rPr lang="vi-VN" dirty="0" smtClean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i="1" dirty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i="1" dirty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i="1" dirty="0">
                            <a:latin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vi-VN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vi-VN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vi-VN" i="1" dirty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vi-VN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vi-VN" i="1" dirty="0">
                            <a:latin typeface="Cambria Math"/>
                          </a:rPr>
                          <m:t>−</m:t>
                        </m:r>
                        <m:r>
                          <a:rPr lang="vi-VN" i="1" dirty="0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vi-VN" i="1" dirty="0">
                            <a:latin typeface="Cambria Math"/>
                          </a:rPr>
                          <m:t>x</m:t>
                        </m:r>
                        <m:r>
                          <a:rPr lang="vi-VN" i="1" dirty="0">
                            <a:latin typeface="Cambria Math"/>
                          </a:rPr>
                          <m:t>+</m:t>
                        </m:r>
                        <m:r>
                          <a:rPr lang="vi-VN" i="1" dirty="0">
                            <a:latin typeface="Cambria Math"/>
                          </a:rPr>
                          <m:t>3</m:t>
                        </m:r>
                        <m:r>
                          <a:rPr lang="vi-VN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vi-VN" i="1" dirty="0">
                            <a:latin typeface="Cambria Math"/>
                          </a:rPr>
                          <m:t>2022</m:t>
                        </m:r>
                      </m:sup>
                    </m:sSup>
                  </m:oMath>
                </a14:m>
                <a:r>
                  <a:rPr lang="vi-VN" dirty="0">
                    <a:ea typeface="Times New Roman" panose="02020603050405020304" pitchFamily="18" charset="0"/>
                  </a:rPr>
                  <a:t> </a:t>
                </a:r>
                <a:endParaRPr lang="vi-VN" dirty="0" smtClean="0">
                  <a:ea typeface="Times New Roman" panose="02020603050405020304" pitchFamily="18" charset="0"/>
                </a:endParaRPr>
              </a:p>
              <a:p>
                <a:pPr marL="192012" marR="7201">
                  <a:lnSpc>
                    <a:spcPct val="150000"/>
                  </a:lnSpc>
                </a:pPr>
                <a:r>
                  <a:rPr lang="vi-VN" sz="2000" dirty="0" smtClean="0">
                    <a:latin typeface="+mj-lt"/>
                    <a:ea typeface="Times New Roman" panose="02020603050405020304" pitchFamily="18" charset="0"/>
                  </a:rPr>
                  <a:t>Hàm số xác định với mọi x. Do đó Tập xác định D=R. 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08" y="1718776"/>
                <a:ext cx="6129600" cy="915942"/>
              </a:xfrm>
              <a:prstGeom prst="rect">
                <a:avLst/>
              </a:prstGeom>
              <a:blipFill rotWithShape="1">
                <a:blip r:embed="rId4"/>
                <a:stretch>
                  <a:fillRect b="-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314608" y="869681"/>
            <a:ext cx="6257642" cy="453597"/>
            <a:chOff x="7459670" y="7543799"/>
            <a:chExt cx="20011305" cy="907312"/>
          </a:xfrm>
        </p:grpSpPr>
        <p:sp>
          <p:nvSpPr>
            <p:cNvPr id="28" name="TextBox 27"/>
            <p:cNvSpPr txBox="1"/>
            <p:nvPr/>
          </p:nvSpPr>
          <p:spPr>
            <a:xfrm>
              <a:off x="8993188" y="7620005"/>
              <a:ext cx="18477787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37"/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9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37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4" name="Round Same Side Corner Rectangle 3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37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688524" y="7640053"/>
                  <a:ext cx="949379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914437"/>
                  <a:r>
                    <a:rPr lang="en-US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2" name="Rectangle 1"/>
          <p:cNvSpPr/>
          <p:nvPr/>
        </p:nvSpPr>
        <p:spPr>
          <a:xfrm>
            <a:off x="810010" y="917801"/>
            <a:ext cx="5036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 XÁC ĐỊNH CỦA HÀM SỐ LŨY THỪA</a:t>
            </a:r>
            <a:endParaRPr lang="en-US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01165" y="2609383"/>
                <a:ext cx="2230162" cy="613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dirty="0" smtClean="0"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>
                        <a:latin typeface="Cambria Math"/>
                        <a:ea typeface="Times New Roman" panose="02020603050405020304" pitchFamily="18" charset="0"/>
                      </a:rPr>
                      <m:t>b</m:t>
                    </m:r>
                    <m:r>
                      <a:rPr lang="vi-VN" sz="2000" dirty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sz="2000" i="1" dirty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sz="2000" i="1" dirty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000" i="1" dirty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i="1" dirty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sz="20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sz="2000" i="1" dirty="0">
                                    <a:latin typeface="Cambria Math"/>
                                  </a:rPr>
                                  <m:t>4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000" i="1" dirty="0">
                                    <a:latin typeface="Cambria Math"/>
                                  </a:rPr>
                                  <m:t>x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vi-VN" sz="2000" i="1" dirty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000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sz="2000" i="1" dirty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sz="2000" i="1" dirty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9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vi-VN" sz="2000" i="1" dirty="0">
                            <a:latin typeface="Cambria Math"/>
                          </a:rPr>
                          <m:t>2021</m:t>
                        </m:r>
                      </m:sup>
                    </m:sSup>
                  </m:oMath>
                </a14:m>
                <a:endParaRPr lang="vi-VN" sz="2000" dirty="0" smtClean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65" y="2609383"/>
                <a:ext cx="2230162" cy="6137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40285" y="3512934"/>
                <a:ext cx="7928396" cy="1042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:r>
                  <a:rPr lang="vi-VN" sz="2000" b="1" dirty="0" smtClean="0">
                    <a:latin typeface="+mj-lt"/>
                    <a:ea typeface="Times New Roman" panose="02020603050405020304" pitchFamily="18" charset="0"/>
                  </a:rPr>
                  <a:t>Bài 2. </a:t>
                </a:r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Tìm tập xác định của các hàm số sau</a:t>
                </a:r>
                <a:r>
                  <a:rPr lang="vi-VN" sz="2000" dirty="0" smtClean="0">
                    <a:latin typeface="+mj-lt"/>
                    <a:ea typeface="Times New Roman" panose="02020603050405020304" pitchFamily="18" charset="0"/>
                  </a:rPr>
                  <a:t>:</a:t>
                </a:r>
              </a:p>
              <a:p>
                <a:pPr marL="192012" marR="720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>
                        <a:latin typeface="Cambria Math"/>
                        <a:ea typeface="Times New Roman" panose="02020603050405020304" pitchFamily="18" charset="0"/>
                      </a:rPr>
                      <m:t>a</m:t>
                    </m:r>
                    <m:r>
                      <a:rPr lang="vi-VN" sz="2000" b="0" i="0" dirty="0" smtClean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vi-VN" sz="20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sz="20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sz="2000" b="0" i="1" dirty="0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vi-VN" sz="2000" b="0" i="1" dirty="0" smtClean="0">
                            <a:latin typeface="Cambria Math"/>
                          </a:rPr>
                          <m:t>−</m:t>
                        </m:r>
                        <m:r>
                          <a:rPr lang="vi-VN" sz="20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dirty="0" smtClean="0">
                    <a:ea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vi-VN" b="0" i="0" dirty="0" smtClean="0">
                        <a:latin typeface="Cambria Math"/>
                        <a:ea typeface="Times New Roman" panose="020206030504050203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vi-VN" dirty="0">
                        <a:latin typeface="Cambria Math"/>
                        <a:ea typeface="Times New Roman" panose="02020603050405020304" pitchFamily="18" charset="0"/>
                      </a:rPr>
                      <m:t>b</m:t>
                    </m:r>
                    <m:r>
                      <a:rPr lang="vi-VN" b="0" i="0" dirty="0" smtClean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b="0" i="1" dirty="0" smtClean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b="0" i="1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vi-VN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vi-VN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b="0" i="1" dirty="0" smtClean="0"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  <m:sup>
                        <m:rad>
                          <m:radPr>
                            <m:degHide m:val="on"/>
                            <m:ctrlPr>
                              <a:rPr lang="vi-VN" b="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vi-VN" b="0" i="1" dirty="0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sup>
                    </m:sSup>
                  </m:oMath>
                </a14:m>
                <a:endParaRPr lang="vi-VN" dirty="0"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85" y="3512934"/>
                <a:ext cx="7928396" cy="10425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65962" y="4380698"/>
                <a:ext cx="4788251" cy="8485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 smtClean="0">
                        <a:latin typeface="Cambria Math"/>
                        <a:ea typeface="Times New Roman" panose="02020603050405020304" pitchFamily="18" charset="0"/>
                      </a:rPr>
                      <m:t>c</m:t>
                    </m:r>
                    <m:r>
                      <a:rPr lang="vi-VN" sz="2000" b="0" i="0" dirty="0" smtClean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sz="2000" b="0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sz="2000" i="1" dirty="0">
                                    <a:latin typeface="Cambria Math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000" i="1" dirty="0">
                                    <a:latin typeface="Cambria Math"/>
                                  </a:rPr>
                                  <m:t>x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vi-VN" sz="2000" b="0" i="1" dirty="0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000" b="0" i="1" dirty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sz="2000" b="0" i="1" dirty="0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5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000" i="1" dirty="0">
                                    <a:latin typeface="Cambria Math"/>
                                  </a:rPr>
                                  <m:t>x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𝜋</m:t>
                        </m:r>
                      </m:sup>
                    </m:sSup>
                    <m:r>
                      <a:rPr lang="vi-VN" sz="2000" b="0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vi-VN" sz="20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sz="20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sz="2000" b="0" i="1" dirty="0" smtClean="0">
                                <a:latin typeface="Cambria Math"/>
                              </a:rPr>
                              <m:t>8</m:t>
                            </m:r>
                            <m:r>
                              <m:rPr>
                                <m:sty m:val="p"/>
                              </m:rPr>
                              <a:rPr lang="vi-VN" sz="2000" i="1" dirty="0">
                                <a:latin typeface="Cambria Math"/>
                              </a:rPr>
                              <m:t>x</m:t>
                            </m:r>
                            <m:r>
                              <a:rPr lang="vi-VN" sz="2000" b="0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a:rPr lang="vi-VN" sz="2000" i="1" dirty="0">
                                <a:latin typeface="Cambria Math"/>
                              </a:rPr>
                              <m:t>16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vi-VN" sz="20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2000" b="0" i="1" dirty="0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vi-VN" sz="2000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vi-VN" sz="2000" dirty="0" smtClean="0">
                    <a:ea typeface="Times New Roman" panose="02020603050405020304" pitchFamily="18" charset="0"/>
                  </a:rPr>
                  <a:t>   </a:t>
                </a:r>
                <a:endParaRPr lang="vi-VN" sz="2000" dirty="0"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62" y="4380698"/>
                <a:ext cx="4788251" cy="8485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775445" y="5204012"/>
            <a:ext cx="80855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020" marR="7201" algn="ctr" defTabSz="914437">
              <a:lnSpc>
                <a:spcPct val="150000"/>
              </a:lnSpc>
            </a:pPr>
            <a:r>
              <a:rPr lang="en-US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endParaRPr lang="en-US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532037" y="5711843"/>
                <a:ext cx="2847371" cy="671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dirty="0" smtClean="0">
                          <a:latin typeface="Cambria Math"/>
                          <a:ea typeface="Times New Roman" panose="02020603050405020304" pitchFamily="18" charset="0"/>
                        </a:rPr>
                        <m:t>a</m:t>
                      </m:r>
                      <m:r>
                        <a:rPr lang="vi-VN" b="0" i="0" dirty="0" smtClean="0">
                          <a:latin typeface="Cambria Math"/>
                          <a:ea typeface="Times New Roman" panose="02020603050405020304" pitchFamily="18" charset="0"/>
                        </a:rPr>
                        <m:t>).</m:t>
                      </m:r>
                      <m:r>
                        <a:rPr lang="vi-VN" b="0" i="1" dirty="0" smtClean="0">
                          <a:latin typeface="Cambria Math"/>
                          <a:ea typeface="Times New Roman" panose="02020603050405020304" pitchFamily="18" charset="0"/>
                        </a:rPr>
                        <m:t>𝑦</m:t>
                      </m:r>
                      <m:r>
                        <a:rPr lang="vi-VN" b="0" i="1" dirty="0" smtClean="0">
                          <a:latin typeface="Cambria Math"/>
                          <a:ea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vi-VN" b="0" i="1" dirty="0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vi-VN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vi-VN" b="0" i="1" dirty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vi-VN" b="0" i="1" dirty="0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vi-VN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b="0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vi-VN" b="0" i="1" dirty="0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vi-VN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vi-VN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dirty="0" smtClean="0">
                  <a:ea typeface="Times New Roman" panose="02020603050405020304" pitchFamily="18" charset="0"/>
                </a:endParaRPr>
              </a:p>
              <a:p>
                <a:r>
                  <a:rPr lang="vi-VN" dirty="0" smtClean="0">
                    <a:ea typeface="Times New Roman" panose="02020603050405020304" pitchFamily="18" charset="0"/>
                  </a:rPr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37" y="5711843"/>
                <a:ext cx="2847371" cy="67151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718926" y="6200920"/>
                <a:ext cx="831756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000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Hàm số xác định</a:t>
                </a:r>
                <a14:m>
                  <m:oMath xmlns:m="http://schemas.openxmlformats.org/officeDocument/2006/math">
                    <m:r>
                      <a:rPr lang="vi-VN" sz="2000" i="1" smtClean="0">
                        <a:latin typeface="Cambria Math"/>
                        <a:ea typeface="Cambria Math"/>
                      </a:rPr>
                      <m:t>⟺</m:t>
                    </m:r>
                    <m:sSup>
                      <m:sSupPr>
                        <m:ctrlPr>
                          <a:rPr lang="vi-VN" sz="20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⟺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≠±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Do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 đó 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ậ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p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á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 đị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nh</m:t>
                    </m:r>
                    <m:r>
                      <m:rPr>
                        <m:nor/>
                      </m:rPr>
                      <a:rPr lang="vi-VN" sz="2000" dirty="0"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rPr>
                      <m:t> 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𝐷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𝑅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\</m:t>
                    </m:r>
                    <m:d>
                      <m:dPr>
                        <m:begChr m:val="{"/>
                        <m:endChr m:val="}"/>
                        <m:ctrlPr>
                          <a:rPr lang="vi-VN" sz="20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26" y="6200920"/>
                <a:ext cx="8317569" cy="400110"/>
              </a:xfrm>
              <a:prstGeom prst="rect">
                <a:avLst/>
              </a:prstGeom>
              <a:blipFill rotWithShape="1">
                <a:blip r:embed="rId9"/>
                <a:stretch>
                  <a:fillRect l="-806" t="-909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532037" y="3105835"/>
                <a:ext cx="8216427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Hàm số xác định</a:t>
                </a:r>
                <a14:m>
                  <m:oMath xmlns:m="http://schemas.openxmlformats.org/officeDocument/2006/math">
                    <m:r>
                      <a:rPr lang="vi-VN" sz="2000" i="1" smtClean="0">
                        <a:latin typeface="+mj-lt"/>
                        <a:ea typeface="Cambria Math"/>
                      </a:rPr>
                      <m:t>⟺</m:t>
                    </m:r>
                    <m:sSup>
                      <m:sSupPr>
                        <m:ctrlPr>
                          <a:rPr lang="vi-VN" sz="2000" i="1" smtClean="0">
                            <a:latin typeface="+mj-lt"/>
                            <a:ea typeface="Cambria Math"/>
                          </a:rPr>
                        </m:ctrlPr>
                      </m:sSupPr>
                      <m:e>
                        <m:r>
                          <a:rPr lang="vi-VN" sz="2000" b="0" i="1" smtClean="0">
                            <a:latin typeface="+mj-lt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b="0" i="1" smtClean="0">
                            <a:latin typeface="+mj-lt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vi-VN" sz="2000" b="0" i="1" smtClean="0">
                        <a:latin typeface="+mj-lt"/>
                        <a:ea typeface="Cambria Math"/>
                      </a:rPr>
                      <m:t>−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9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≠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0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⟺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𝑥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≠±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3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. 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Do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 đó 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ậ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p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á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 đị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nh</m:t>
                    </m:r>
                    <m:r>
                      <m:rPr>
                        <m:nor/>
                      </m:rPr>
                      <a:rPr lang="vi-VN" sz="2000" dirty="0">
                        <a:latin typeface="+mj-lt"/>
                        <a:ea typeface="Times New Roman" panose="02020603050405020304" pitchFamily="18" charset="0"/>
                      </a:rPr>
                      <m:t> 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𝐷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𝑅</m:t>
                    </m:r>
                    <m:r>
                      <a:rPr lang="vi-VN" sz="2000" b="0" i="1" dirty="0" smtClean="0">
                        <a:latin typeface="+mj-lt"/>
                        <a:ea typeface="Times New Roman" panose="02020603050405020304" pitchFamily="18" charset="0"/>
                      </a:rPr>
                      <m:t>\</m:t>
                    </m:r>
                    <m:d>
                      <m:dPr>
                        <m:begChr m:val="{"/>
                        <m:endChr m:val="}"/>
                        <m:ctrlPr>
                          <a:rPr lang="vi-VN" sz="2000" b="0" i="1" dirty="0" smtClean="0">
                            <a:latin typeface="+mj-lt"/>
                          </a:rPr>
                        </m:ctrlPr>
                      </m:dPr>
                      <m:e>
                        <m:r>
                          <a:rPr lang="vi-VN" sz="2000" b="0" i="1" dirty="0" smtClean="0">
                            <a:latin typeface="+mj-lt"/>
                            <a:ea typeface="Cambria Math"/>
                          </a:rPr>
                          <m:t>±</m:t>
                        </m:r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37" y="3105835"/>
                <a:ext cx="8216427" cy="407099"/>
              </a:xfrm>
              <a:prstGeom prst="rect">
                <a:avLst/>
              </a:prstGeom>
              <a:blipFill rotWithShape="1">
                <a:blip r:embed="rId10"/>
                <a:stretch>
                  <a:fillRect l="-742" t="-8955" b="-22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975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4" grpId="0"/>
      <p:bldP spid="7" grpId="0"/>
      <p:bldP spid="12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A5D1704D-17DF-42EF-BD61-2FF951C61086}"/>
                  </a:ext>
                </a:extLst>
              </p:cNvPr>
              <p:cNvSpPr/>
              <p:nvPr/>
            </p:nvSpPr>
            <p:spPr>
              <a:xfrm>
                <a:off x="7867068" y="3298192"/>
                <a:ext cx="265505" cy="300389"/>
              </a:xfrm>
              <a:prstGeom prst="rect">
                <a:avLst/>
              </a:prstGeom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7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721751" y="1323740"/>
            <a:ext cx="701447" cy="454277"/>
          </a:xfrm>
          <a:prstGeom prst="rect">
            <a:avLst/>
          </a:prstGeom>
        </p:spPr>
        <p:txBody>
          <a:bodyPr wrap="none" lIns="38404" tIns="19202" rIns="38404" bIns="19202">
            <a:spAutoFit/>
          </a:bodyPr>
          <a:lstStyle/>
          <a:p>
            <a:pPr marL="192020" marR="7201" algn="ctr" defTabSz="914437">
              <a:lnSpc>
                <a:spcPct val="150000"/>
              </a:lnSpc>
            </a:pPr>
            <a:r>
              <a:rPr lang="en-US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endParaRPr lang="en-US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14608" y="1718776"/>
                <a:ext cx="7552460" cy="527374"/>
              </a:xfrm>
              <a:prstGeom prst="rect">
                <a:avLst/>
              </a:prstGeom>
            </p:spPr>
            <p:txBody>
              <a:bodyPr wrap="square" lIns="38404" tIns="19202" rIns="38404" bIns="19202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dirty="0" smtClean="0">
                          <a:latin typeface="Cambria Math"/>
                          <a:ea typeface="Times New Roman" panose="02020603050405020304" pitchFamily="18" charset="0"/>
                        </a:rPr>
                        <m:t>b</m:t>
                      </m:r>
                      <m:r>
                        <a:rPr lang="vi-VN" b="0" i="0" dirty="0" smtClean="0">
                          <a:latin typeface="Cambria Math"/>
                          <a:ea typeface="Times New Roman" panose="02020603050405020304" pitchFamily="18" charset="0"/>
                        </a:rPr>
                        <m:t>).</m:t>
                      </m:r>
                      <m:r>
                        <a:rPr lang="vi-VN" b="0" i="1" dirty="0" smtClean="0">
                          <a:latin typeface="Cambria Math"/>
                          <a:ea typeface="Times New Roman" panose="02020603050405020304" pitchFamily="18" charset="0"/>
                        </a:rPr>
                        <m:t>𝑦</m:t>
                      </m:r>
                      <m:r>
                        <a:rPr lang="vi-VN" b="0" i="1" dirty="0" smtClean="0">
                          <a:latin typeface="Cambria Math"/>
                          <a:ea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vi-VN" b="0" i="1" dirty="0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vi-VN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vi-VN" b="0" i="1" dirty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vi-VN" b="0" i="1" dirty="0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vi-VN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vi-VN" b="0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vi-VN" b="0" i="1" dirty="0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vi-VN" b="0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vi-VN" b="0" i="1" dirty="0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ad>
                            <m:radPr>
                              <m:degHide m:val="on"/>
                              <m:ctrlPr>
                                <a:rPr lang="vi-VN" b="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b="0" i="1" dirty="0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vi-VN" sz="2000" dirty="0" smtClean="0"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08" y="1718776"/>
                <a:ext cx="7552460" cy="52737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314608" y="869681"/>
            <a:ext cx="6257642" cy="453597"/>
            <a:chOff x="7459670" y="7543799"/>
            <a:chExt cx="20011305" cy="907312"/>
          </a:xfrm>
        </p:grpSpPr>
        <p:sp>
          <p:nvSpPr>
            <p:cNvPr id="28" name="TextBox 27"/>
            <p:cNvSpPr txBox="1"/>
            <p:nvPr/>
          </p:nvSpPr>
          <p:spPr>
            <a:xfrm>
              <a:off x="8993188" y="7620005"/>
              <a:ext cx="18477787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37"/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9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37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4" name="Round Same Side Corner Rectangle 3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37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688524" y="7640053"/>
                  <a:ext cx="949379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914437"/>
                  <a:r>
                    <a:rPr lang="en-US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2" name="Rectangle 1"/>
          <p:cNvSpPr/>
          <p:nvPr/>
        </p:nvSpPr>
        <p:spPr>
          <a:xfrm>
            <a:off x="810010" y="917801"/>
            <a:ext cx="50361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TẬP XÁC ĐỊNH CỦA HÀM SỐ LŨY THỪA</a:t>
            </a:r>
            <a:endParaRPr lang="en-US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86172" y="3276255"/>
                <a:ext cx="8290284" cy="1310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 smtClean="0">
                        <a:latin typeface="Cambria Math"/>
                        <a:ea typeface="Times New Roman" panose="02020603050405020304" pitchFamily="18" charset="0"/>
                      </a:rPr>
                      <m:t>c</m:t>
                    </m:r>
                    <m:r>
                      <a:rPr lang="vi-VN" sz="2000" b="0" i="0" dirty="0" smtClean="0">
                        <a:latin typeface="Cambria Math"/>
                        <a:ea typeface="Times New Roman" panose="02020603050405020304" pitchFamily="18" charset="0"/>
                      </a:rPr>
                      <m:t>).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𝑦</m:t>
                    </m:r>
                    <m:r>
                      <a:rPr lang="vi-VN" sz="2000" b="0" i="1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sz="2000" b="0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vi-VN" sz="2000" i="1" dirty="0">
                                    <a:latin typeface="Cambria Math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000" i="1" dirty="0">
                                    <a:latin typeface="Cambria Math"/>
                                  </a:rPr>
                                  <m:t>x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vi-VN" sz="2000" b="0" i="1" dirty="0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000" b="0" i="1" dirty="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sz="2000" b="0" i="1" dirty="0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vi-VN" sz="2000" i="1" dirty="0">
                                    <a:latin typeface="Cambria Math"/>
                                  </a:rPr>
                                  <m:t>5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000" i="1" dirty="0">
                                    <a:latin typeface="Cambria Math"/>
                                  </a:rPr>
                                  <m:t>x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𝜋</m:t>
                        </m:r>
                      </m:sup>
                    </m:sSup>
                    <m:r>
                      <a:rPr lang="vi-VN" sz="2000" b="0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vi-VN" sz="20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sz="20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sz="2000" b="0" i="1" dirty="0" smtClean="0">
                                <a:latin typeface="Cambria Math"/>
                              </a:rPr>
                              <m:t>8</m:t>
                            </m:r>
                            <m:r>
                              <m:rPr>
                                <m:sty m:val="p"/>
                              </m:rPr>
                              <a:rPr lang="vi-VN" sz="2000" i="1" dirty="0">
                                <a:latin typeface="Cambria Math"/>
                              </a:rPr>
                              <m:t>x</m:t>
                            </m:r>
                            <m:r>
                              <a:rPr lang="vi-VN" sz="2000" b="0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a:rPr lang="vi-VN" sz="2000" i="1" dirty="0">
                                <a:latin typeface="Cambria Math"/>
                              </a:rPr>
                              <m:t>16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vi-VN" sz="20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2000" b="0" i="1" dirty="0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vi-VN" sz="2000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vi-VN" sz="2000" dirty="0" smtClean="0">
                    <a:ea typeface="Times New Roman" panose="02020603050405020304" pitchFamily="18" charset="0"/>
                  </a:rPr>
                  <a:t> </a:t>
                </a:r>
              </a:p>
              <a:p>
                <a:pPr marL="192012" marR="7201">
                  <a:lnSpc>
                    <a:spcPct val="150000"/>
                  </a:lnSpc>
                </a:pPr>
                <a:r>
                  <a:rPr lang="vi-VN" sz="2000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endParaRPr lang="vi-VN" sz="2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72" y="3276255"/>
                <a:ext cx="8290284" cy="13101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61808" y="4149080"/>
                <a:ext cx="7796200" cy="15763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Hàm số xác định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+mj-lt"/>
                        <a:ea typeface="Cambria Math"/>
                      </a:rPr>
                      <m:t>⟺</m:t>
                    </m:r>
                    <m:d>
                      <m:dPr>
                        <m:begChr m:val="{"/>
                        <m:endChr m:val=""/>
                        <m:ctrlPr>
                          <a:rPr lang="vi-VN" i="1" smtClean="0">
                            <a:latin typeface="+mj-lt"/>
                            <a:ea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 smtClean="0">
                                <a:latin typeface="+mj-lt"/>
                                <a:ea typeface="Cambria Math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vi-VN" b="0" i="1" dirty="0" smtClean="0">
                                    <a:latin typeface="+mj-lt"/>
                                  </a:rPr>
                                </m:ctrlPr>
                              </m:sSupPr>
                              <m:e>
                                <m:r>
                                  <a:rPr lang="vi-VN" b="0" i="1" dirty="0" smtClean="0">
                                    <a:latin typeface="+mj-lt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b="0" i="1" dirty="0" smtClean="0">
                                    <a:latin typeface="+mj-lt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b="0" i="1" dirty="0" smtClean="0">
                                <a:latin typeface="+mj-lt"/>
                              </a:rPr>
                              <m:t>−</m:t>
                            </m:r>
                            <m:r>
                              <a:rPr lang="vi-VN" b="0" i="1" dirty="0" smtClean="0">
                                <a:latin typeface="+mj-lt"/>
                              </a:rPr>
                              <m:t>8</m:t>
                            </m:r>
                            <m:r>
                              <m:rPr>
                                <m:sty m:val="p"/>
                              </m:rPr>
                              <a:rPr lang="vi-VN" i="1" dirty="0">
                                <a:latin typeface="+mj-lt"/>
                              </a:rPr>
                              <m:t>x</m:t>
                            </m:r>
                            <m:r>
                              <a:rPr lang="vi-VN" b="0" i="1" dirty="0" smtClean="0">
                                <a:latin typeface="+mj-lt"/>
                              </a:rPr>
                              <m:t>+</m:t>
                            </m:r>
                            <m:r>
                              <a:rPr lang="vi-VN" i="1" dirty="0">
                                <a:latin typeface="+mj-lt"/>
                              </a:rPr>
                              <m:t>16</m:t>
                            </m:r>
                            <m:r>
                              <a:rPr lang="vi-VN" b="0" i="1" dirty="0" smtClean="0">
                                <a:latin typeface="+mj-lt"/>
                              </a:rPr>
                              <m:t>&gt;</m:t>
                            </m:r>
                            <m:r>
                              <a:rPr lang="vi-VN" b="0" i="1" dirty="0" smtClean="0">
                                <a:latin typeface="+mj-lt"/>
                              </a:rPr>
                              <m:t>0</m:t>
                            </m:r>
                          </m:e>
                          <m:e>
                            <m:f>
                              <m:fPr>
                                <m:ctrlPr>
                                  <a:rPr lang="en-US" i="1" smtClean="0">
                                    <a:latin typeface="+mj-lt"/>
                                  </a:rPr>
                                </m:ctrlPr>
                              </m:fPr>
                              <m:num>
                                <m:r>
                                  <a:rPr lang="vi-VN" i="1">
                                    <a:latin typeface="+mj-lt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vi-VN" i="1">
                                    <a:latin typeface="+mj-lt"/>
                                  </a:rPr>
                                  <m:t>x</m:t>
                                </m:r>
                                <m:r>
                                  <a:rPr lang="vi-VN" b="0" i="1" smtClean="0">
                                    <a:latin typeface="+mj-lt"/>
                                  </a:rPr>
                                  <m:t>−</m:t>
                                </m:r>
                                <m:r>
                                  <a:rPr lang="vi-VN" b="0" i="1" smtClean="0">
                                    <a:latin typeface="+mj-lt"/>
                                  </a:rPr>
                                  <m:t>2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vi-VN" b="0" i="1" dirty="0" smtClean="0">
                                        <a:latin typeface="+mj-lt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b="0" i="1" dirty="0" smtClean="0">
                                        <a:latin typeface="+mj-lt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b="0" i="1" dirty="0" smtClean="0">
                                        <a:latin typeface="+mj-lt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b="0" i="1" dirty="0" smtClean="0">
                                    <a:latin typeface="+mj-lt"/>
                                  </a:rPr>
                                  <m:t>−</m:t>
                                </m:r>
                                <m:r>
                                  <a:rPr lang="vi-VN" i="1" dirty="0">
                                    <a:latin typeface="+mj-lt"/>
                                  </a:rPr>
                                  <m:t>5</m:t>
                                </m:r>
                                <m:r>
                                  <m:rPr>
                                    <m:sty m:val="p"/>
                                  </m:rPr>
                                  <a:rPr lang="vi-VN" i="1" dirty="0">
                                    <a:latin typeface="+mj-lt"/>
                                  </a:rPr>
                                  <m:t>x</m:t>
                                </m:r>
                                <m:r>
                                  <a:rPr lang="vi-VN" b="0" i="1" dirty="0" smtClean="0">
                                    <a:latin typeface="+mj-lt"/>
                                  </a:rPr>
                                  <m:t>+</m:t>
                                </m:r>
                                <m:r>
                                  <a:rPr lang="vi-VN" b="0" i="1" dirty="0" smtClean="0">
                                    <a:latin typeface="+mj-lt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vi-VN" b="0" i="1" smtClean="0">
                                <a:latin typeface="+mj-lt"/>
                              </a:rPr>
                              <m:t>&gt;</m:t>
                            </m:r>
                            <m:r>
                              <a:rPr lang="vi-VN" b="0" i="1" smtClean="0">
                                <a:latin typeface="+mj-lt"/>
                              </a:rPr>
                              <m:t>0</m:t>
                            </m:r>
                          </m:e>
                        </m:eqArr>
                      </m:e>
                    </m:d>
                    <m:r>
                      <a:rPr lang="vi-VN" i="1" smtClean="0">
                        <a:latin typeface="+mj-lt"/>
                        <a:ea typeface="Cambria Math"/>
                      </a:rPr>
                      <m:t>⟺</m:t>
                    </m:r>
                    <m:d>
                      <m:dPr>
                        <m:begChr m:val="{"/>
                        <m:endChr m:val=""/>
                        <m:ctrlPr>
                          <a:rPr lang="vi-VN" i="1" smtClean="0">
                            <a:latin typeface="+mj-lt"/>
                            <a:ea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 smtClean="0">
                                <a:latin typeface="+mj-lt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vi-VN" b="0" i="1" smtClean="0">
                                <a:latin typeface="+mj-lt"/>
                                <a:ea typeface="Cambria Math"/>
                              </a:rPr>
                              <m:t>𝑥</m:t>
                            </m:r>
                            <m:r>
                              <a:rPr lang="vi-VN" b="0" i="1" smtClean="0">
                                <a:latin typeface="+mj-lt"/>
                                <a:ea typeface="Cambria Math"/>
                              </a:rPr>
                              <m:t>≠</m:t>
                            </m:r>
                            <m:r>
                              <a:rPr lang="vi-VN" b="0" i="1" smtClean="0">
                                <a:latin typeface="+mj-lt"/>
                                <a:ea typeface="Cambria Math"/>
                              </a:rPr>
                              <m:t>4</m:t>
                            </m:r>
                          </m:e>
                          <m:e>
                            <m:r>
                              <a:rPr lang="vi-VN" b="0" i="1" smtClean="0">
                                <a:latin typeface="+mj-lt"/>
                                <a:ea typeface="Cambria Math"/>
                              </a:rPr>
                              <m:t>𝑥</m:t>
                            </m:r>
                            <m:r>
                              <a:rPr lang="vi-VN" b="0" i="1" smtClean="0">
                                <a:latin typeface="+mj-lt"/>
                                <a:ea typeface="Cambria Math"/>
                              </a:rPr>
                              <m:t>∈</m:t>
                            </m:r>
                            <m:d>
                              <m:dPr>
                                <m:ctrlPr>
                                  <a:rPr lang="vi-VN" b="0" i="1" smtClean="0">
                                    <a:latin typeface="+mj-lt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vi-VN" b="0" i="1" smtClean="0">
                                    <a:latin typeface="+mj-lt"/>
                                    <a:ea typeface="Cambria Math"/>
                                  </a:rPr>
                                  <m:t>1</m:t>
                                </m:r>
                                <m:r>
                                  <a:rPr lang="vi-VN" b="0" i="1" smtClean="0">
                                    <a:latin typeface="+mj-lt"/>
                                    <a:ea typeface="Cambria Math"/>
                                  </a:rPr>
                                  <m:t>;</m:t>
                                </m:r>
                                <m:r>
                                  <a:rPr lang="vi-VN" b="0" i="1" smtClean="0">
                                    <a:latin typeface="+mj-lt"/>
                                    <a:ea typeface="Cambria Math"/>
                                  </a:rPr>
                                  <m:t>2</m:t>
                                </m:r>
                              </m:e>
                            </m:d>
                            <m:r>
                              <a:rPr lang="vi-VN" b="0" i="1" smtClean="0">
                                <a:latin typeface="+mj-lt"/>
                                <a:ea typeface="Cambria Math"/>
                              </a:rPr>
                              <m:t>∪</m:t>
                            </m:r>
                            <m:d>
                              <m:dPr>
                                <m:ctrlPr>
                                  <a:rPr lang="vi-VN" b="0" i="1" smtClean="0">
                                    <a:latin typeface="+mj-lt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vi-VN" b="0" i="1" smtClean="0">
                                    <a:latin typeface="+mj-lt"/>
                                    <a:ea typeface="Cambria Math"/>
                                  </a:rPr>
                                  <m:t>3</m:t>
                                </m:r>
                                <m:r>
                                  <a:rPr lang="vi-VN" b="0" i="1" smtClean="0">
                                    <a:latin typeface="+mj-lt"/>
                                    <a:ea typeface="Cambria Math"/>
                                  </a:rPr>
                                  <m:t>;+∞</m:t>
                                </m: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vi-VN" sz="2000" dirty="0">
                  <a:latin typeface="+mj-lt"/>
                  <a:ea typeface="Times New Roman" panose="02020603050405020304" pitchFamily="18" charset="0"/>
                </a:endParaRPr>
              </a:p>
              <a:p>
                <a:pPr marL="192012" marR="7201">
                  <a:lnSpc>
                    <a:spcPct val="150000"/>
                  </a:lnSpc>
                </a:pPr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Do đó Tập xác định D</a:t>
                </a:r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vi-VN" sz="2000" b="0" i="1" smtClean="0">
                            <a:latin typeface="+mj-lt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+mj-lt"/>
                            <a:ea typeface="Cambria Math"/>
                          </a:rPr>
                          <m:t>1</m:t>
                        </m:r>
                        <m:r>
                          <a:rPr lang="vi-VN" sz="2000" b="0" i="1" smtClean="0">
                            <a:latin typeface="+mj-lt"/>
                            <a:ea typeface="Cambria Math"/>
                          </a:rPr>
                          <m:t>;</m:t>
                        </m:r>
                        <m:r>
                          <a:rPr lang="vi-VN" sz="2000" b="0" i="1" smtClean="0">
                            <a:latin typeface="+mj-lt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vi-VN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;+∞</m:t>
                        </m:r>
                      </m:e>
                    </m:d>
                  </m:oMath>
                </a14:m>
                <a:r>
                  <a:rPr lang="vi-VN" sz="2000" dirty="0">
                    <a:ea typeface="Times New Roman" panose="02020603050405020304" pitchFamily="18" charset="0"/>
                  </a:rPr>
                  <a:t>\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vi-VN" sz="20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vi-VN" sz="2000" b="0" i="1" dirty="0" smtClean="0"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vi-VN" sz="2000" b="0" i="1" dirty="0" smtClean="0">
                        <a:latin typeface="Cambria Math"/>
                      </a:rPr>
                      <m:t>.</m:t>
                    </m:r>
                  </m:oMath>
                </a14:m>
                <a:endParaRPr lang="vi-VN" sz="2000" dirty="0"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08" y="4149080"/>
                <a:ext cx="7796200" cy="1576394"/>
              </a:xfrm>
              <a:prstGeom prst="rect">
                <a:avLst/>
              </a:prstGeom>
              <a:blipFill rotWithShape="1">
                <a:blip r:embed="rId6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65962" y="2352925"/>
                <a:ext cx="7501106" cy="1026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92012" marR="7201">
                  <a:lnSpc>
                    <a:spcPct val="150000"/>
                  </a:lnSpc>
                </a:pPr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Hàm số xác định</a:t>
                </a:r>
                <a14:m>
                  <m:oMath xmlns:m="http://schemas.openxmlformats.org/officeDocument/2006/math">
                    <m:r>
                      <a:rPr lang="vi-VN" sz="2000" i="1" smtClean="0">
                        <a:latin typeface="+mj-lt"/>
                        <a:ea typeface="Cambria Math"/>
                      </a:rPr>
                      <m:t>⟺</m:t>
                    </m:r>
                  </m:oMath>
                </a14:m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b="0" i="1" dirty="0" smtClean="0">
                            <a:latin typeface="+mj-lt"/>
                          </a:rPr>
                        </m:ctrlPr>
                      </m:sSupPr>
                      <m:e>
                        <m:r>
                          <a:rPr lang="vi-VN" sz="2000" b="0" i="1" dirty="0" smtClean="0">
                            <a:latin typeface="+mj-lt"/>
                          </a:rPr>
                          <m:t>𝑥</m:t>
                        </m:r>
                      </m:e>
                      <m:sup>
                        <m:r>
                          <a:rPr lang="vi-VN" sz="2000" b="0" i="1" dirty="0" smtClean="0">
                            <a:latin typeface="+mj-lt"/>
                          </a:rPr>
                          <m:t>2</m:t>
                        </m:r>
                      </m:sup>
                    </m:sSup>
                    <m:r>
                      <a:rPr lang="vi-VN" sz="2000" b="0" i="1" dirty="0" smtClean="0">
                        <a:latin typeface="+mj-lt"/>
                      </a:rPr>
                      <m:t>−</m:t>
                    </m:r>
                    <m:r>
                      <a:rPr lang="vi-VN" sz="2000" b="0" i="1" dirty="0" smtClean="0">
                        <a:latin typeface="+mj-lt"/>
                      </a:rPr>
                      <m:t>𝑥</m:t>
                    </m:r>
                    <m:r>
                      <a:rPr lang="vi-VN" sz="2000" b="0" i="1" dirty="0" smtClean="0">
                        <a:latin typeface="+mj-lt"/>
                      </a:rPr>
                      <m:t>−</m:t>
                    </m:r>
                    <m:r>
                      <a:rPr lang="vi-VN" sz="2000" b="0" i="1" dirty="0" smtClean="0">
                        <a:latin typeface="+mj-lt"/>
                      </a:rPr>
                      <m:t>2</m:t>
                    </m:r>
                    <m:r>
                      <a:rPr lang="vi-VN" sz="2000" b="0" i="1" dirty="0" smtClean="0">
                        <a:latin typeface="+mj-lt"/>
                      </a:rPr>
                      <m:t>&gt;</m:t>
                    </m:r>
                    <m:r>
                      <a:rPr lang="vi-VN" sz="2000" b="0" i="1" dirty="0" smtClean="0">
                        <a:latin typeface="+mj-lt"/>
                      </a:rPr>
                      <m:t>0</m:t>
                    </m:r>
                    <m:r>
                      <a:rPr lang="vi-VN" sz="2000" b="0" i="1" dirty="0" smtClean="0">
                        <a:latin typeface="+mj-lt"/>
                      </a:rPr>
                      <m:t>⟺</m:t>
                    </m:r>
                    <m:r>
                      <a:rPr lang="vi-VN" sz="2000" b="0" i="1" dirty="0" smtClean="0">
                        <a:latin typeface="+mj-lt"/>
                        <a:ea typeface="Cambria Math"/>
                      </a:rPr>
                      <m:t>𝑥</m:t>
                    </m:r>
                    <m:r>
                      <a:rPr lang="vi-VN" sz="2000" b="0" i="1" dirty="0" smtClean="0">
                        <a:latin typeface="+mj-lt"/>
                        <a:ea typeface="Cambria Math"/>
                      </a:rPr>
                      <m:t>𝜖</m:t>
                    </m:r>
                    <m:d>
                      <m:dPr>
                        <m:ctrlPr>
                          <a:rPr lang="vi-VN" sz="2000" b="0" i="1" dirty="0" smtClean="0">
                            <a:latin typeface="+mj-lt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dirty="0" smtClean="0">
                            <a:latin typeface="+mj-lt"/>
                            <a:ea typeface="Cambria Math"/>
                          </a:rPr>
                          <m:t>−∞;−</m:t>
                        </m:r>
                        <m:r>
                          <a:rPr lang="vi-VN" sz="2000" b="0" i="1" dirty="0" smtClean="0">
                            <a:latin typeface="+mj-lt"/>
                            <a:ea typeface="Cambria Math"/>
                          </a:rPr>
                          <m:t>1</m:t>
                        </m:r>
                      </m:e>
                    </m:d>
                    <m:r>
                      <a:rPr lang="vi-VN" sz="2000" b="0" i="1" dirty="0" smtClean="0">
                        <a:latin typeface="+mj-lt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vi-VN" sz="2000" b="0" i="1" dirty="0" smtClean="0">
                            <a:latin typeface="+mj-lt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dirty="0" smtClean="0">
                            <a:latin typeface="+mj-lt"/>
                            <a:ea typeface="Cambria Math"/>
                          </a:rPr>
                          <m:t>2</m:t>
                        </m:r>
                        <m:r>
                          <a:rPr lang="vi-VN" sz="2000" b="0" i="1" dirty="0" smtClean="0">
                            <a:latin typeface="+mj-lt"/>
                            <a:ea typeface="Cambria Math"/>
                          </a:rPr>
                          <m:t>;+∞</m:t>
                        </m:r>
                      </m:e>
                    </m:d>
                  </m:oMath>
                </a14:m>
                <a:endParaRPr lang="vi-VN" sz="2000" dirty="0">
                  <a:latin typeface="+mj-lt"/>
                  <a:ea typeface="Cambria Math"/>
                </a:endParaRPr>
              </a:p>
              <a:p>
                <a:pPr marL="192012" marR="7201">
                  <a:lnSpc>
                    <a:spcPct val="150000"/>
                  </a:lnSpc>
                </a:pPr>
                <a:r>
                  <a:rPr lang="vi-VN" sz="2000" dirty="0">
                    <a:latin typeface="+mj-lt"/>
                    <a:ea typeface="Times New Roman" panose="02020603050405020304" pitchFamily="18" charset="0"/>
                  </a:rPr>
                  <a:t>Do đó Tập xác định D</a:t>
                </a:r>
                <a:r>
                  <a:rPr lang="vi-VN" sz="2000" dirty="0">
                    <a:ea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vi-VN" sz="2000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−∞;−</m:t>
                        </m:r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  <m:r>
                      <a:rPr lang="vi-VN" sz="2000" b="0" i="1" dirty="0" smtClean="0">
                        <a:latin typeface="Cambria Math"/>
                        <a:ea typeface="Cambria Math"/>
                      </a:rPr>
                      <m:t>∪</m:t>
                    </m:r>
                    <m:d>
                      <m:dPr>
                        <m:ctrlPr>
                          <a:rPr lang="vi-VN" sz="2000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;+∞</m:t>
                        </m:r>
                      </m:e>
                    </m:d>
                  </m:oMath>
                </a14:m>
                <a:r>
                  <a:rPr lang="vi-VN" dirty="0">
                    <a:ea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62" y="2352925"/>
                <a:ext cx="7501106" cy="1026178"/>
              </a:xfrm>
              <a:prstGeom prst="rect">
                <a:avLst/>
              </a:prstGeom>
              <a:blipFill rotWithShape="1"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987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2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02" y="1666836"/>
            <a:ext cx="8352928" cy="4255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52" name="Rectangle 2051"/>
              <p:cNvSpPr/>
              <p:nvPr/>
            </p:nvSpPr>
            <p:spPr>
              <a:xfrm>
                <a:off x="476265" y="5721819"/>
                <a:ext cx="7192081" cy="400103"/>
              </a:xfrm>
              <a:prstGeom prst="rect">
                <a:avLst/>
              </a:prstGeom>
            </p:spPr>
            <p:txBody>
              <a:bodyPr wrap="square" lIns="91434" tIns="45717" rIns="91434" bIns="45717">
                <a:spAutoFit/>
              </a:bodyPr>
              <a:lstStyle/>
              <a:p>
                <a:r>
                  <a:rPr lang="vi-VN" sz="2000" dirty="0">
                    <a:latin typeface="+mj-lt"/>
                  </a:rPr>
                  <a:t>Đồ thị của hàm số lũy thừa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i="1">
                            <a:latin typeface="Cambria Math"/>
                            <a:ea typeface="Cambria Math"/>
                          </a:rPr>
                          <m:t>∝</m:t>
                        </m:r>
                      </m:sup>
                    </m:sSup>
                  </m:oMath>
                </a14:m>
                <a:r>
                  <a:rPr lang="vi-VN" sz="2000" dirty="0">
                    <a:latin typeface="+mj-lt"/>
                  </a:rPr>
                  <a:t>   luôn đi qua điểm I(1;1) </a:t>
                </a:r>
                <a:endParaRPr lang="en-US" sz="2000" dirty="0">
                  <a:latin typeface="+mj-lt"/>
                </a:endParaRPr>
              </a:p>
            </p:txBody>
          </p:sp>
        </mc:Choice>
        <mc:Fallback>
          <p:sp>
            <p:nvSpPr>
              <p:cNvPr id="2052" name="Rectangle 20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65" y="5721819"/>
                <a:ext cx="7192081" cy="400103"/>
              </a:xfrm>
              <a:prstGeom prst="rect">
                <a:avLst/>
              </a:prstGeom>
              <a:blipFill rotWithShape="1">
                <a:blip r:embed="rId4"/>
                <a:stretch>
                  <a:fillRect l="-847" t="-9231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314608" y="869681"/>
            <a:ext cx="6345624" cy="385057"/>
            <a:chOff x="7459670" y="7543799"/>
            <a:chExt cx="20011305" cy="907312"/>
          </a:xfrm>
        </p:grpSpPr>
        <p:sp>
          <p:nvSpPr>
            <p:cNvPr id="41" name="TextBox 40"/>
            <p:cNvSpPr txBox="1"/>
            <p:nvPr/>
          </p:nvSpPr>
          <p:spPr>
            <a:xfrm>
              <a:off x="8993188" y="7620005"/>
              <a:ext cx="18477787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37"/>
              <a:r>
                <a:rPr lang="vi-VN" sz="20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SỰ BIẾN THIÊN CỦA HÀM SỐ LŨY THỪA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2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3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37"/>
                <a:endParaRPr 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44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5" name="Round Same Side Corner Rectangle 44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437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7509106" y="7640053"/>
                  <a:ext cx="1308215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914437"/>
                  <a:r>
                    <a:rPr lang="en-US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r>
                    <a:rPr lang="vi-VN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2054" name="Rectangle 2053"/>
          <p:cNvSpPr/>
          <p:nvPr/>
        </p:nvSpPr>
        <p:spPr>
          <a:xfrm>
            <a:off x="496021" y="1291848"/>
            <a:ext cx="3234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>
                <a:solidFill>
                  <a:srgbClr val="2820D0"/>
                </a:solidFill>
              </a:rPr>
              <a:t>1</a:t>
            </a:r>
            <a:r>
              <a:rPr lang="vi-VN" dirty="0" smtClean="0">
                <a:solidFill>
                  <a:srgbClr val="00B0F0"/>
                </a:solidFill>
              </a:rPr>
              <a:t>.</a:t>
            </a:r>
            <a:r>
              <a:rPr lang="vi-VN" b="1" dirty="0" smtClean="0">
                <a:solidFill>
                  <a:srgbClr val="00B0F0"/>
                </a:solidFill>
              </a:rPr>
              <a:t> </a:t>
            </a:r>
            <a:r>
              <a:rPr lang="vi-VN" b="1" dirty="0" smtClean="0">
                <a:solidFill>
                  <a:srgbClr val="0070C0"/>
                </a:solidFill>
              </a:rPr>
              <a:t>Khảo sát sự biến thiên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7"/>
          <p:cNvGrpSpPr/>
          <p:nvPr/>
        </p:nvGrpSpPr>
        <p:grpSpPr>
          <a:xfrm>
            <a:off x="133611" y="934992"/>
            <a:ext cx="409087" cy="436366"/>
            <a:chOff x="7262196" y="7543800"/>
            <a:chExt cx="1802031" cy="872846"/>
          </a:xfrm>
        </p:grpSpPr>
        <p:sp>
          <p:nvSpPr>
            <p:cNvPr id="47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29"/>
            <p:cNvGrpSpPr/>
            <p:nvPr/>
          </p:nvGrpSpPr>
          <p:grpSpPr>
            <a:xfrm>
              <a:off x="7262196" y="7640053"/>
              <a:ext cx="1802031" cy="776593"/>
              <a:chOff x="7262196" y="7640053"/>
              <a:chExt cx="1802031" cy="776593"/>
            </a:xfrm>
          </p:grpSpPr>
          <p:sp>
            <p:nvSpPr>
              <p:cNvPr id="49" name="Round Same Side Corner Rectangle 48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262196" y="7640053"/>
                <a:ext cx="1802031" cy="738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615746" y="966428"/>
            <a:ext cx="5218703" cy="34655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vi-VN" sz="20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 BIẾN THIÊN CỦA HÀM SỐ LŨY THỪA</a:t>
            </a:r>
            <a:endParaRPr lang="en-US" sz="20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461957" y="1481077"/>
            <a:ext cx="7405109" cy="346556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lvl="0"/>
            <a:r>
              <a:rPr lang="vi-VN" b="1" dirty="0" smtClean="0">
                <a:solidFill>
                  <a:srgbClr val="0000FF"/>
                </a:solidFill>
              </a:rPr>
              <a:t>Bài 3.</a:t>
            </a:r>
            <a:r>
              <a:rPr lang="vi-VN" dirty="0" smtClean="0"/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Đường cong trong hình bên là đồ thị của hàm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số nào?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41966" y="4483685"/>
                <a:ext cx="7445090" cy="529491"/>
              </a:xfrm>
              <a:prstGeom prst="rect">
                <a:avLst/>
              </a:prstGeom>
            </p:spPr>
            <p:txBody>
              <a:bodyPr wrap="none" lIns="38405" tIns="19202" rIns="38405" bIns="19202">
                <a:spAutoFit/>
              </a:bodyPr>
              <a:lstStyle/>
              <a:p>
                <a:pPr marL="192024" marR="7201" algn="ctr">
                  <a:lnSpc>
                    <a:spcPct val="150000"/>
                  </a:lnSpc>
                </a:pP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vi-VN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1" i="1" dirty="0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vi-VN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.            </a:t>
                </a:r>
                <a:r>
                  <a:rPr lang="vi-VN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vi-VN" b="1" i="1" dirty="0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vi-VN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1" i="1" dirty="0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vi-VN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  <m:r>
                      <a:rPr lang="vi-VN" b="1" i="1" dirty="0" smtClean="0">
                        <a:latin typeface="Cambria Math"/>
                      </a:rPr>
                      <m:t>  .          </m:t>
                    </m:r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C</a:t>
                </a: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vi-VN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1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b="1" i="1" dirty="0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vi-VN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        D. </a:t>
                </a: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vi-VN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1" i="1" dirty="0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vi-VN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</a:t>
                </a:r>
                <a:endParaRPr lang="en-US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6" y="4483685"/>
                <a:ext cx="7445090" cy="529491"/>
              </a:xfrm>
              <a:prstGeom prst="rect">
                <a:avLst/>
              </a:prstGeom>
              <a:blipFill rotWithShape="1">
                <a:blip r:embed="rId3"/>
                <a:stretch>
                  <a:fillRect b="-2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/>
          <p:nvPr/>
        </p:nvPicPr>
        <p:blipFill>
          <a:blip r:embed="rId4"/>
          <a:stretch>
            <a:fillRect/>
          </a:stretch>
        </p:blipFill>
        <p:spPr>
          <a:xfrm>
            <a:off x="1403647" y="1796855"/>
            <a:ext cx="4608513" cy="28562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2939" y="5414251"/>
            <a:ext cx="2377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 đúng. Chọn A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6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7"/>
          <p:cNvGrpSpPr/>
          <p:nvPr/>
        </p:nvGrpSpPr>
        <p:grpSpPr>
          <a:xfrm>
            <a:off x="133611" y="934992"/>
            <a:ext cx="409087" cy="436366"/>
            <a:chOff x="7262196" y="7543800"/>
            <a:chExt cx="1802031" cy="872846"/>
          </a:xfrm>
        </p:grpSpPr>
        <p:sp>
          <p:nvSpPr>
            <p:cNvPr id="47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29"/>
            <p:cNvGrpSpPr/>
            <p:nvPr/>
          </p:nvGrpSpPr>
          <p:grpSpPr>
            <a:xfrm>
              <a:off x="7262196" y="7640053"/>
              <a:ext cx="1802031" cy="776593"/>
              <a:chOff x="7262196" y="7640053"/>
              <a:chExt cx="1802031" cy="776593"/>
            </a:xfrm>
          </p:grpSpPr>
          <p:sp>
            <p:nvSpPr>
              <p:cNvPr id="49" name="Round Same Side Corner Rectangle 48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262196" y="7640053"/>
                <a:ext cx="1802031" cy="738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615746" y="966428"/>
            <a:ext cx="5218703" cy="34655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vi-VN" sz="20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 BIẾN THIÊN CỦA HÀM SỐ LŨY THỪA</a:t>
            </a:r>
            <a:endParaRPr lang="en-US" sz="20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461957" y="1481077"/>
            <a:ext cx="7405109" cy="346556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lvl="0"/>
            <a:r>
              <a:rPr lang="vi-VN" b="1" dirty="0" smtClean="0">
                <a:solidFill>
                  <a:srgbClr val="0000FF"/>
                </a:solidFill>
              </a:rPr>
              <a:t>Bài 4.</a:t>
            </a:r>
            <a:r>
              <a:rPr lang="vi-VN" dirty="0" smtClean="0"/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Đường cong trong hình bên là đồ thị của hàm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số nào?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76431" y="4483685"/>
                <a:ext cx="7376160" cy="621374"/>
              </a:xfrm>
              <a:prstGeom prst="rect">
                <a:avLst/>
              </a:prstGeom>
            </p:spPr>
            <p:txBody>
              <a:bodyPr wrap="none" lIns="38405" tIns="19202" rIns="38405" bIns="19202">
                <a:spAutoFit/>
              </a:bodyPr>
              <a:lstStyle/>
              <a:p>
                <a:pPr marL="192024" marR="7201" algn="ctr">
                  <a:lnSpc>
                    <a:spcPct val="150000"/>
                  </a:lnSpc>
                </a:pP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vi-VN" b="1" i="1" dirty="0" smtClean="0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.            </a:t>
                </a:r>
                <a:r>
                  <a:rPr lang="vi-VN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vi-VN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1" i="1" dirty="0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vi-VN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  <m:r>
                      <a:rPr lang="vi-VN" b="1" i="1" dirty="0" smtClean="0">
                        <a:latin typeface="Cambria Math"/>
                      </a:rPr>
                      <m:t>  .          </m:t>
                    </m:r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C</a:t>
                </a: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vi-VN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b="1" i="1" dirty="0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vi-VN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        D. </a:t>
                </a:r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b="1" dirty="0">
                        <a:latin typeface="Cambria Math"/>
                        <a:ea typeface="Times New Roman" panose="02020603050405020304" pitchFamily="18" charset="0"/>
                      </a:rPr>
                      <m:t>y</m:t>
                    </m:r>
                    <m:r>
                      <a:rPr lang="vi-VN" b="1" i="0" dirty="0" smtClean="0">
                        <a:latin typeface="Cambria Math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1" i="1" dirty="0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vi-VN" b="1" i="1" dirty="0" smtClean="0">
                            <a:latin typeface="Cambria Math"/>
                          </a:rPr>
                          <m:t>−</m:t>
                        </m:r>
                        <m:r>
                          <a:rPr lang="vi-VN" b="1" i="1" dirty="0" smtClean="0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vi-VN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</a:t>
                </a:r>
                <a:endParaRPr lang="en-US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31" y="4483685"/>
                <a:ext cx="7376160" cy="621374"/>
              </a:xfrm>
              <a:prstGeom prst="rect">
                <a:avLst/>
              </a:prstGeom>
              <a:blipFill rotWithShape="1">
                <a:blip r:embed="rId3"/>
                <a:stretch>
                  <a:fillRect b="-4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962939" y="5414251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 đúng. Chọn D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pic>
        <p:nvPicPr>
          <p:cNvPr id="12" name="Picture 11"/>
          <p:cNvPicPr/>
          <p:nvPr/>
        </p:nvPicPr>
        <p:blipFill>
          <a:blip r:embed="rId4"/>
          <a:stretch>
            <a:fillRect/>
          </a:stretch>
        </p:blipFill>
        <p:spPr>
          <a:xfrm>
            <a:off x="1331640" y="1988840"/>
            <a:ext cx="4968552" cy="253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42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27"/>
          <p:cNvGrpSpPr/>
          <p:nvPr/>
        </p:nvGrpSpPr>
        <p:grpSpPr>
          <a:xfrm>
            <a:off x="184335" y="914402"/>
            <a:ext cx="409087" cy="436366"/>
            <a:chOff x="7262196" y="7543800"/>
            <a:chExt cx="1802031" cy="872846"/>
          </a:xfrm>
        </p:grpSpPr>
        <p:sp>
          <p:nvSpPr>
            <p:cNvPr id="47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29"/>
            <p:cNvGrpSpPr/>
            <p:nvPr/>
          </p:nvGrpSpPr>
          <p:grpSpPr>
            <a:xfrm>
              <a:off x="7262196" y="7640053"/>
              <a:ext cx="1802031" cy="776593"/>
              <a:chOff x="7262196" y="7640053"/>
              <a:chExt cx="1802031" cy="776593"/>
            </a:xfrm>
          </p:grpSpPr>
          <p:sp>
            <p:nvSpPr>
              <p:cNvPr id="49" name="Round Same Side Corner Rectangle 48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262196" y="7640053"/>
                <a:ext cx="1802031" cy="7387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A5D1704D-17DF-42EF-BD61-2FF951C61086}"/>
                  </a:ext>
                </a:extLst>
              </p:cNvPr>
              <p:cNvSpPr/>
              <p:nvPr/>
            </p:nvSpPr>
            <p:spPr>
              <a:xfrm>
                <a:off x="7867067" y="3298191"/>
                <a:ext cx="265505" cy="300389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7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5D1704D-17DF-42EF-BD61-2FF951C61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46" y="6596381"/>
                <a:ext cx="70801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15746" y="966428"/>
            <a:ext cx="5218703" cy="346556"/>
          </a:xfrm>
          <a:prstGeom prst="rect">
            <a:avLst/>
          </a:prstGeom>
          <a:noFill/>
        </p:spPr>
        <p:txBody>
          <a:bodyPr wrap="square" lIns="38405" tIns="19202" rIns="38405" bIns="19202" rtlCol="0">
            <a:spAutoFit/>
          </a:bodyPr>
          <a:lstStyle/>
          <a:p>
            <a:r>
              <a:rPr lang="vi-VN" sz="20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 BIẾN THIÊN CỦA HÀM SỐ LŨY THỪA</a:t>
            </a:r>
            <a:endParaRPr lang="en-US" sz="20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461958" y="1481077"/>
            <a:ext cx="4902130" cy="315778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b="1" dirty="0" smtClean="0">
                <a:solidFill>
                  <a:srgbClr val="0000FF"/>
                </a:solidFill>
              </a:rPr>
              <a:t>2.</a:t>
            </a:r>
            <a:r>
              <a:rPr lang="vi-VN" b="1" dirty="0" smtClean="0">
                <a:solidFill>
                  <a:srgbClr val="0000FF"/>
                </a:solidFill>
              </a:rPr>
              <a:t>Đạo Hàm của hàm số lũy thừa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endParaRPr lang="vi-VN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3861" y="1817735"/>
            <a:ext cx="2102473" cy="404520"/>
          </a:xfrm>
          <a:prstGeom prst="rect">
            <a:avLst/>
          </a:prstGeom>
        </p:spPr>
        <p:txBody>
          <a:bodyPr wrap="none" lIns="38405" tIns="19202" rIns="38405" bIns="19202">
            <a:spAutoFit/>
          </a:bodyPr>
          <a:lstStyle/>
          <a:p>
            <a:pPr marL="192024" marR="7201" algn="ctr">
              <a:lnSpc>
                <a:spcPct val="150000"/>
              </a:lnSpc>
            </a:pPr>
            <a:r>
              <a:rPr 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 thức cần nhớ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64884" y="2222255"/>
                <a:ext cx="223224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vi-VN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 smtClean="0"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vi-VN" sz="20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vi-VN" sz="2000" b="0" i="1" smtClean="0">
                          <a:latin typeface="Cambria Math"/>
                        </a:rPr>
                        <m:t>=</m:t>
                      </m:r>
                      <m:r>
                        <a:rPr lang="vi-VN" sz="2000" b="0" i="1" smtClean="0">
                          <a:latin typeface="Cambria Math"/>
                          <a:ea typeface="Cambria Math"/>
                        </a:rPr>
                        <m:t>∝</m:t>
                      </m:r>
                      <m:sSup>
                        <m:sSupPr>
                          <m:ctrlPr>
                            <a:rPr lang="vi-VN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∝−</m:t>
                          </m:r>
                          <m:r>
                            <a:rPr lang="vi-VN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884" y="2222255"/>
                <a:ext cx="2232248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049024" y="2222255"/>
                <a:ext cx="334734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n-US" sz="2000" i="1" smtClean="0">
                                    <a:latin typeface="Cambria Math"/>
                                    <a:ea typeface="Cambria Math"/>
                                  </a:rPr>
                                  <m:t>∝</m:t>
                                </m:r>
                              </m:sup>
                            </m:sSup>
                            <m:r>
                              <a:rPr lang="vi-VN" sz="2000" b="0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vi-VN" sz="20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vi-VN" sz="2000" b="0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vi-VN" sz="20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vi-VN" sz="2000" b="0" i="1" smtClean="0">
                        <a:latin typeface="Cambria Math"/>
                      </a:rPr>
                      <m:t>=</m:t>
                    </m:r>
                    <m:r>
                      <a:rPr lang="vi-VN" sz="2000" b="0" i="1" smtClean="0">
                        <a:latin typeface="Cambria Math"/>
                        <a:ea typeface="Cambria Math"/>
                      </a:rPr>
                      <m:t>∝</m:t>
                    </m:r>
                    <m:sSup>
                      <m:sSupPr>
                        <m:ctrlPr>
                          <a:rPr lang="vi-VN" sz="2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e>
                      <m:sup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∝−</m:t>
                        </m:r>
                        <m:r>
                          <a:rPr lang="vi-VN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(x).U’(x)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024" y="2222255"/>
                <a:ext cx="3347347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87011" y="3198192"/>
                <a:ext cx="1540678" cy="4761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000" i="1" smtClean="0">
                          <a:latin typeface="Cambria Math"/>
                        </a:rPr>
                        <m:t>a</m:t>
                      </m:r>
                      <m:r>
                        <a:rPr lang="vi-VN" sz="2000" b="0" i="1" smtClean="0">
                          <a:latin typeface="Cambria Math"/>
                        </a:rPr>
                        <m:t>).</m:t>
                      </m:r>
                      <m:r>
                        <a:rPr lang="vi-VN" sz="2000" b="0" i="1" smtClean="0">
                          <a:latin typeface="Cambria Math"/>
                        </a:rPr>
                        <m:t>𝑦</m:t>
                      </m:r>
                      <m:r>
                        <a:rPr lang="vi-VN" sz="20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vi-VN" sz="2000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vi-VN" sz="2000" b="0" i="1" smtClean="0">
                              <a:latin typeface="Cambria Math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vi-VN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vi-VN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vi-VN" sz="20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11" y="3198192"/>
                <a:ext cx="1540678" cy="47615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12420" y="2669907"/>
            <a:ext cx="42627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000" b="1" dirty="0" smtClean="0">
                <a:latin typeface="+mj-lt"/>
              </a:rPr>
              <a:t>Bài 5.</a:t>
            </a:r>
            <a:r>
              <a:rPr lang="vi-VN" sz="2000" dirty="0" smtClean="0">
                <a:latin typeface="+mj-lt"/>
              </a:rPr>
              <a:t>Tính đạo hàm của các hàm số sau</a:t>
            </a:r>
            <a:endParaRPr lang="en-US" sz="2000" b="1" dirty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4203" y="3813928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>
                <a:latin typeface="+mj-lt"/>
                <a:cs typeface="Times New Roman" panose="02020603050405020304" pitchFamily="18" charset="0"/>
              </a:rPr>
              <a:t>Giải.</a:t>
            </a:r>
            <a:endParaRPr lang="en-US" b="1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2913023" y="3147173"/>
                <a:ext cx="3199915" cy="465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000" i="1" smtClean="0">
                          <a:latin typeface="Cambria Math"/>
                        </a:rPr>
                        <m:t>b</m:t>
                      </m:r>
                      <m:r>
                        <a:rPr lang="vi-VN" sz="2000" b="0" i="1" smtClean="0">
                          <a:latin typeface="Cambria Math"/>
                        </a:rPr>
                        <m:t>).</m:t>
                      </m:r>
                      <m:r>
                        <a:rPr lang="vi-VN" sz="2000" b="0" i="1" smtClean="0">
                          <a:latin typeface="Cambria Math"/>
                        </a:rPr>
                        <m:t>𝑦</m:t>
                      </m:r>
                      <m:r>
                        <a:rPr lang="vi-VN" sz="20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vi-VN" sz="2000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vi-VN" sz="2000" b="0" i="1" smtClean="0">
                              <a:latin typeface="Cambria Math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vi-VN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vi-VN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vi-VN" sz="2000" b="0" i="1" smtClean="0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vi-VN" sz="20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vi-VN" sz="20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vi-VN" sz="20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vi-VN" sz="20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vi-VN" sz="2000" i="1"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vi-VN" sz="200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vi-VN" sz="20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vi-VN" sz="20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vi-VN" sz="2000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vi-VN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vi-VN" sz="20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023" y="3147173"/>
                <a:ext cx="3199915" cy="465064"/>
              </a:xfrm>
              <a:prstGeom prst="rect">
                <a:avLst/>
              </a:prstGeom>
              <a:blipFill rotWithShape="1">
                <a:blip r:embed="rId7"/>
                <a:stretch>
                  <a:fillRect b="-11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312984" y="4210414"/>
                <a:ext cx="4199996" cy="589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i="1" smtClean="0">
                        <a:latin typeface="Cambria Math"/>
                      </a:rPr>
                      <m:t>a</m:t>
                    </m:r>
                    <m:r>
                      <a:rPr lang="vi-VN" sz="2000" b="0" i="1" smtClean="0">
                        <a:latin typeface="Cambria Math"/>
                      </a:rPr>
                      <m:t>).</m:t>
                    </m:r>
                    <m:r>
                      <a:rPr lang="vi-VN" sz="2000" b="0" i="1" smtClean="0">
                        <a:latin typeface="Cambria Math"/>
                      </a:rPr>
                      <m:t>𝑦</m:t>
                    </m:r>
                    <m:r>
                      <a:rPr lang="vi-VN" sz="2000" b="0" i="1" smtClean="0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vi-VN" sz="2000" b="0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vi-VN" sz="2000" b="0" i="1" smtClean="0">
                            <a:latin typeface="Cambria Math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vi-VN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vi-VN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vi-VN" sz="2000" b="0" i="1" smtClean="0"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e>
                    </m:rad>
                  </m:oMath>
                </a14:m>
                <a:r>
                  <a:rPr lang="vi-VN" sz="20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000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vi-VN" sz="20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2000" b="0" i="1" dirty="0" smtClean="0">
                                <a:latin typeface="Cambria Math"/>
                              </a:rPr>
                              <m:t>6</m:t>
                            </m:r>
                          </m:num>
                          <m:den>
                            <m:r>
                              <a:rPr lang="vi-VN" sz="2000" b="0" i="1" dirty="0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sup>
                    </m:sSup>
                    <m:r>
                      <a:rPr lang="vi-VN" sz="2000" i="1" dirty="0" smtClean="0">
                        <a:latin typeface="Cambria Math"/>
                        <a:ea typeface="Cambria Math"/>
                      </a:rPr>
                      <m:t>⟹</m:t>
                    </m:r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p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vi-VN" sz="2000" b="0" i="1" dirty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vi-VN" sz="2000" b="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6</m:t>
                        </m:r>
                      </m:num>
                      <m:den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vi-VN" sz="2000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vi-VN" sz="2000" b="0" i="1" dirty="0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vi-VN" sz="2000" b="0" i="1" dirty="0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vi-VN" sz="2000" b="0" i="1" dirty="0" smtClean="0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den>
                        </m:f>
                      </m:sup>
                    </m:sSup>
                    <m:r>
                      <a:rPr lang="vi-VN" sz="2000" b="0" i="1" dirty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vi-VN" sz="2000" b="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6</m:t>
                        </m:r>
                      </m:num>
                      <m:den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  <m:rad>
                      <m:radPr>
                        <m:ctrlPr>
                          <a:rPr lang="vi-VN" sz="2000" b="0" i="1" dirty="0" smtClean="0">
                            <a:latin typeface="Cambria Math"/>
                            <a:ea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5</m:t>
                        </m:r>
                      </m:deg>
                      <m:e>
                        <m:r>
                          <a:rPr lang="vi-VN" sz="2000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84" y="4210414"/>
                <a:ext cx="4199996" cy="589392"/>
              </a:xfrm>
              <a:prstGeom prst="rect">
                <a:avLst/>
              </a:prstGeom>
              <a:blipFill rotWithShape="1"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387011" y="4858517"/>
                <a:ext cx="5236498" cy="513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i="1" smtClean="0">
                        <a:latin typeface="Cambria Math"/>
                      </a:rPr>
                      <m:t>b</m:t>
                    </m:r>
                    <m:r>
                      <a:rPr lang="vi-VN" sz="2000" b="0" i="1" smtClean="0">
                        <a:latin typeface="Cambria Math"/>
                      </a:rPr>
                      <m:t>).</m:t>
                    </m:r>
                    <m:r>
                      <a:rPr lang="vi-VN" sz="2000" b="0" i="1" smtClean="0">
                        <a:latin typeface="Cambria Math"/>
                      </a:rPr>
                      <m:t>𝑦</m:t>
                    </m:r>
                    <m:r>
                      <a:rPr lang="vi-VN" sz="2000" b="0" i="1" smtClean="0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vi-VN" sz="2000" b="0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vi-VN" sz="2000" b="0" i="1" smtClean="0">
                            <a:latin typeface="Cambria Math"/>
                          </a:rPr>
                          <m:t>5</m:t>
                        </m:r>
                      </m:deg>
                      <m:e>
                        <m:sSup>
                          <m:sSupPr>
                            <m:ctrlPr>
                              <a:rPr lang="vi-VN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vi-VN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vi-VN" sz="20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vi-VN" sz="2000" i="1">
                                    <a:latin typeface="Cambria Math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vi-VN" sz="20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e>
                          <m:sup>
                            <m:r>
                              <a:rPr lang="vi-VN" sz="20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vi-VN" sz="20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vi-VN" sz="2000" b="0" i="1" smtClean="0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vi-VN" sz="20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vi-VN" sz="20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sz="2000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vi-VN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sz="20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vi-VN" sz="2000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vi-VN" sz="20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2000" b="0" i="1" dirty="0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vi-VN" sz="2000" b="0" i="1" dirty="0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11" y="4858517"/>
                <a:ext cx="5236498" cy="513795"/>
              </a:xfrm>
              <a:prstGeom prst="rect">
                <a:avLst/>
              </a:prstGeom>
              <a:blipFill rotWithShape="1">
                <a:blip r:embed="rId9"/>
                <a:stretch>
                  <a:fillRect b="-20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20541" y="5470364"/>
                <a:ext cx="7256965" cy="6697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000" dirty="0" smtClean="0">
                    <a:latin typeface="+mj-lt"/>
                  </a:rPr>
                  <a:t>Suy ra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b="0" i="0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vi-VN" sz="2000" dirty="0">
                            <a:latin typeface="Cambria Math"/>
                          </a:rPr>
                          <m:t>y</m:t>
                        </m:r>
                      </m:e>
                      <m:sup>
                        <m:r>
                          <a:rPr lang="vi-VN" sz="2000" b="0" i="0" dirty="0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vi-VN" sz="2000" b="0" i="0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vi-VN" sz="2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20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2000" b="0" i="1" dirty="0" smtClean="0">
                            <a:latin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vi-VN" sz="200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vi-VN" sz="2000" b="0" i="1" smtClean="0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vi-VN" sz="20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vi-VN" sz="20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vi-VN" sz="2000" i="1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vi-VN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vi-VN" sz="2000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vi-VN" sz="2000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vi-VN" sz="2000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vi-VN" sz="20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vi-VN" sz="2000" b="0" i="1" dirty="0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vi-VN" sz="2000" b="0" i="1" dirty="0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vi-VN" sz="2000" dirty="0" smtClean="0">
                    <a:latin typeface="+mj-lt"/>
                  </a:rPr>
                  <a:t>.</a:t>
                </a:r>
                <a14:m>
                  <m:oMath xmlns:m="http://schemas.openxmlformats.org/officeDocument/2006/math">
                    <m:r>
                      <a:rPr lang="vi-VN" sz="2000" b="0" i="0" smtClean="0">
                        <a:latin typeface="Cambria Math"/>
                      </a:rPr>
                      <m:t>(</m:t>
                    </m:r>
                    <m:r>
                      <a:rPr lang="vi-VN" sz="2000" b="0" i="1" smtClean="0">
                        <a:latin typeface="Cambria Math"/>
                      </a:rPr>
                      <m:t>6</m:t>
                    </m:r>
                    <m:sSup>
                      <m:sSupPr>
                        <m:ctrlPr>
                          <a:rPr lang="vi-VN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sz="2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2000" dirty="0" smtClean="0">
                    <a:latin typeface="+mj-lt"/>
                  </a:rPr>
                  <a:t>-6x)=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vi-VN" sz="2000" i="1">
                            <a:latin typeface="Cambria Math"/>
                          </a:rPr>
                          <m:t>18</m:t>
                        </m:r>
                        <m:r>
                          <a:rPr lang="vi-VN" sz="2000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vi-VN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vi-VN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vi-VN" sz="20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vi-VN" sz="2000" dirty="0"/>
                          <m:t>-</m:t>
                        </m:r>
                        <m:r>
                          <m:rPr>
                            <m:nor/>
                          </m:rPr>
                          <a:rPr lang="vi-VN" sz="2000" dirty="0"/>
                          <m:t>x</m:t>
                        </m:r>
                        <m:r>
                          <m:rPr>
                            <m:nor/>
                          </m:rPr>
                          <a:rPr lang="vi-VN" sz="2000" b="0" i="0" dirty="0" smtClean="0"/>
                          <m:t>)</m:t>
                        </m:r>
                      </m:num>
                      <m:den>
                        <m:rad>
                          <m:radPr>
                            <m:ctrlPr>
                              <a:rPr lang="vi-VN" sz="2000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vi-VN" sz="2000" b="0" i="1" smtClean="0">
                                <a:latin typeface="Cambria Math"/>
                              </a:rPr>
                              <m:t>5</m:t>
                            </m:r>
                          </m:deg>
                          <m:e>
                            <m:sSup>
                              <m:sSupPr>
                                <m:ctrlPr>
                                  <a:rPr lang="vi-VN" sz="20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vi-VN" sz="20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vi-VN" sz="20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vi-VN" sz="2000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vi-VN" sz="2000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vi-VN" sz="2000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vi-VN" sz="200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vi-VN" sz="2000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vi-VN" sz="20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vi-VN" sz="20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vi-VN" sz="2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sz="2000" dirty="0">
                  <a:latin typeface="+mj-lt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41" y="5470364"/>
                <a:ext cx="7256965" cy="669799"/>
              </a:xfrm>
              <a:prstGeom prst="rect">
                <a:avLst/>
              </a:prstGeom>
              <a:blipFill rotWithShape="1">
                <a:blip r:embed="rId10"/>
                <a:stretch>
                  <a:fillRect l="-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32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" grpId="0"/>
      <p:bldP spid="4" grpId="0"/>
      <p:bldP spid="19" grpId="0"/>
      <p:bldP spid="7" grpId="0"/>
      <p:bldP spid="8" grpId="0"/>
      <p:bldP spid="22" grpId="0"/>
      <p:bldP spid="25" grpId="0"/>
      <p:bldP spid="26" grpId="0"/>
      <p:bldP spid="2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51955" y="4194718"/>
            <a:ext cx="8707520" cy="2546649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4068695" cy="788784"/>
              <a:chOff x="1205494" y="6941416"/>
              <a:chExt cx="4068695" cy="788784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802277" y="5616275"/>
                <a:ext cx="782728" cy="3445121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1979536" y="6941416"/>
                <a:ext cx="3294653" cy="758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0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69810" y="1274191"/>
            <a:ext cx="8771978" cy="2874889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365">
                <a:defRPr/>
              </a:pPr>
              <a:endParaRPr lang="en-US" sz="13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6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6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65">
                  <a:defRPr/>
                </a:pPr>
                <a:endParaRPr lang="en-US" sz="13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7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7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3433884" y="4866953"/>
                <a:ext cx="937712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spc="-63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000" b="1" spc="-63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000" b="1" spc="-63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000" b="1" spc="-63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000" b="1" spc="-63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</m:oMath>
                  </m:oMathPara>
                </a14:m>
                <a:endParaRPr lang="en-US" sz="2000" b="1" spc="-63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884" y="4866953"/>
                <a:ext cx="937712" cy="346556"/>
              </a:xfrm>
              <a:prstGeom prst="rect">
                <a:avLst/>
              </a:prstGeom>
              <a:blipFill rotWithShape="1">
                <a:blip r:embed="rId3"/>
                <a:stretch>
                  <a:fillRect l="-9091" r="-6494" b="-28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471463" y="1687112"/>
                <a:ext cx="8443389" cy="414523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r>
                  <a:rPr lang="vi-VN" sz="2000" dirty="0" smtClean="0">
                    <a:latin typeface="+mj-lt"/>
                  </a:rPr>
                  <a:t>Cho</a:t>
                </a:r>
                <a:r>
                  <a:rPr lang="vi-VN" sz="2000" b="1" dirty="0" smtClean="0">
                    <a:latin typeface="+mj-lt"/>
                  </a:rPr>
                  <a:t> </a:t>
                </a:r>
                <a:r>
                  <a:rPr lang="vi-VN" sz="2000" dirty="0">
                    <a:latin typeface="+mj-lt"/>
                  </a:rPr>
                  <a:t>h</a:t>
                </a:r>
                <a:r>
                  <a:rPr lang="it-IT" sz="2000" dirty="0" smtClean="0">
                    <a:latin typeface="+mj-lt"/>
                  </a:rPr>
                  <a:t>àm số</a:t>
                </a:r>
                <a:r>
                  <a:rPr lang="vi-VN" sz="2000" dirty="0" smtClean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sz="2000" dirty="0">
                        <a:latin typeface="+mj-lt"/>
                      </a:rPr>
                      <m:t>y</m:t>
                    </m:r>
                    <m:r>
                      <a:rPr lang="vi-VN" sz="2000" b="0" i="0" dirty="0" smtClean="0">
                        <a:latin typeface="+mj-lt"/>
                      </a:rPr>
                      <m:t>=</m:t>
                    </m:r>
                    <m:sSup>
                      <m:sSupPr>
                        <m:ctrlPr>
                          <a:rPr lang="vi-VN" sz="2000" b="0" i="1" dirty="0" smtClean="0">
                            <a:latin typeface="+mj-lt"/>
                          </a:rPr>
                        </m:ctrlPr>
                      </m:sSupPr>
                      <m:e>
                        <m:r>
                          <a:rPr lang="vi-VN" sz="2000" b="0" i="1" dirty="0" smtClean="0">
                            <a:latin typeface="+mj-lt"/>
                          </a:rPr>
                          <m:t>𝑥</m:t>
                        </m:r>
                      </m:e>
                      <m:sup>
                        <m:r>
                          <a:rPr lang="vi-VN" sz="2000" b="0" i="1" dirty="0" smtClean="0">
                            <a:latin typeface="+mj-lt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vi-VN" sz="2000" b="0" i="1" dirty="0" smtClean="0">
                                <a:latin typeface="+mj-lt"/>
                              </a:rPr>
                            </m:ctrlPr>
                          </m:radPr>
                          <m:deg/>
                          <m:e>
                            <m:r>
                              <a:rPr lang="vi-VN" sz="2000" b="0" i="1" dirty="0" smtClean="0">
                                <a:latin typeface="+mj-lt"/>
                              </a:rPr>
                              <m:t>2</m:t>
                            </m:r>
                          </m:e>
                        </m:rad>
                      </m:sup>
                    </m:sSup>
                  </m:oMath>
                </a14:m>
                <a:r>
                  <a:rPr lang="vi-VN" sz="2000" dirty="0" smtClean="0">
                    <a:latin typeface="+mj-lt"/>
                  </a:rPr>
                  <a:t>, khẳng định nào sau đây là </a:t>
                </a:r>
                <a:r>
                  <a:rPr lang="vi-VN" sz="2000" b="1" dirty="0" smtClean="0">
                    <a:latin typeface="+mj-lt"/>
                  </a:rPr>
                  <a:t>SAI</a:t>
                </a:r>
                <a:r>
                  <a:rPr lang="vi-VN" sz="2000" dirty="0" smtClean="0">
                    <a:latin typeface="+mj-lt"/>
                  </a:rPr>
                  <a:t>?</a:t>
                </a:r>
                <a:endParaRPr lang="vi-VN" sz="2000" dirty="0">
                  <a:latin typeface="+mj-lt"/>
                </a:endParaRP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63" y="1687112"/>
                <a:ext cx="8443389" cy="414523"/>
              </a:xfrm>
              <a:prstGeom prst="rect">
                <a:avLst/>
              </a:prstGeom>
              <a:blipFill rotWithShape="1">
                <a:blip r:embed="rId4"/>
                <a:stretch>
                  <a:fillRect l="-1372" t="-2941" b="-27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71280" y="2206230"/>
                <a:ext cx="2057133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000" b="1" spc="-63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000" spc="-63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Đồ</m:t>
                      </m:r>
                      <m: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th</m:t>
                      </m:r>
                      <m: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ị </m:t>
                      </m:r>
                      <m:r>
                        <m:rPr>
                          <m:sty m:val="p"/>
                        </m:rP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à</m:t>
                      </m:r>
                      <m:r>
                        <m:rPr>
                          <m:sty m:val="p"/>
                        </m:rP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m</m:t>
                      </m:r>
                      <m: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s</m:t>
                      </m:r>
                      <m: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ố </m:t>
                      </m:r>
                      <m:r>
                        <m:rPr>
                          <m:sty m:val="p"/>
                        </m:rP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ó 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đườ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ng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ti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ệ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m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ậ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đứ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ng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à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tr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ụ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Oy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đườ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ng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ti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ệ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m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ậ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ngang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à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tr</m:t>
                      </m:r>
                      <m: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ụ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vi-VN" sz="2000" i="1" spc="-63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Ox</m:t>
                      </m:r>
                      <m:r>
                        <a:rPr lang="vi-VN" sz="2000" b="0" i="1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vi-VN" sz="2000" b="0" i="0" spc="-63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/>
                        <m:t>.</m:t>
                      </m:r>
                    </m:oMath>
                  </m:oMathPara>
                </a14:m>
                <a:endParaRPr lang="en-GB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80" y="2206230"/>
                <a:ext cx="2057133" cy="346556"/>
              </a:xfrm>
              <a:prstGeom prst="rect">
                <a:avLst/>
              </a:prstGeom>
              <a:blipFill rotWithShape="1">
                <a:blip r:embed="rId5"/>
                <a:stretch>
                  <a:fillRect l="-2367" r="-320710" b="-28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178444" y="2652616"/>
            <a:ext cx="8281988" cy="346556"/>
          </a:xfrm>
          <a:prstGeom prst="rect">
            <a:avLst/>
          </a:prstGeom>
        </p:spPr>
        <p:txBody>
          <a:bodyPr wrap="square" lIns="38405" tIns="19202" rIns="38405" bIns="19202">
            <a:spAutoFit/>
          </a:bodyPr>
          <a:lstStyle/>
          <a:p>
            <a:pPr/>
            <a:r>
              <a:rPr lang="vi-VN" sz="20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vi-VN" sz="20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.Đồ thị hàm số không có đường  tiệm cận.</a:t>
            </a:r>
            <a:endParaRPr lang="en-GB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204900" y="3095928"/>
                <a:ext cx="7391436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:r>
                  <a:rPr lang="vi-VN" sz="2000" b="1" dirty="0" smtClean="0">
                    <a:ea typeface="Tahoma" panose="020B0604030504040204" pitchFamily="34" charset="0"/>
                    <a:cs typeface="Tahoma" panose="020B0604030504040204" pitchFamily="34" charset="0"/>
                  </a:rPr>
                  <a:t>C.</a:t>
                </a:r>
                <a:r>
                  <a:rPr lang="vi-VN" sz="2000" dirty="0" smtClean="0">
                    <a:latin typeface="+mj-lt"/>
                    <a:ea typeface="Tahoma" panose="020B0604030504040204" pitchFamily="34" charset="0"/>
                    <a:cs typeface="Tahoma" panose="020B0604030504040204" pitchFamily="34" charset="0"/>
                  </a:rPr>
                  <a:t>Hàm số nghịch biến trên khoảng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vi-VN" sz="2000" i="1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</m:t>
                        </m:r>
                        <m:r>
                          <a:rPr lang="vi-VN" sz="2000" b="0" i="1" smtClean="0">
                            <a:latin typeface="+mj-lt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;+∞</m:t>
                        </m:r>
                      </m:e>
                    </m:d>
                  </m:oMath>
                </a14:m>
                <a:r>
                  <a:rPr lang="vi-VN" sz="2000" b="1" dirty="0" smtClean="0">
                    <a:latin typeface="+mj-lt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GB" sz="2000" b="1" dirty="0">
                  <a:latin typeface="+mj-lt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0" y="3095928"/>
                <a:ext cx="7391436" cy="346556"/>
              </a:xfrm>
              <a:prstGeom prst="rect">
                <a:avLst/>
              </a:prstGeom>
              <a:blipFill rotWithShape="1">
                <a:blip r:embed="rId6"/>
                <a:stretch>
                  <a:fillRect l="-1650" t="-17544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195744" y="3531336"/>
                <a:ext cx="8264688" cy="346556"/>
              </a:xfrm>
              <a:prstGeom prst="rect">
                <a:avLst/>
              </a:prstGeom>
            </p:spPr>
            <p:txBody>
              <a:bodyPr wrap="square" lIns="38405" tIns="19202" rIns="38405" bIns="19202">
                <a:spAutoFit/>
              </a:bodyPr>
              <a:lstStyle/>
              <a:p>
                <a:pPr/>
                <a:r>
                  <a:rPr lang="vi-VN" sz="2000" b="1" dirty="0" smtClean="0">
                    <a:latin typeface="+mj-lt"/>
                  </a:rPr>
                  <a:t>D</a:t>
                </a:r>
                <a:r>
                  <a:rPr lang="vi-VN" sz="2000" dirty="0" smtClean="0">
                    <a:latin typeface="+mj-lt"/>
                  </a:rPr>
                  <a:t>.Hàm số có tập xác định  là D=</a:t>
                </a:r>
                <a14:m>
                  <m:oMath xmlns:m="http://schemas.openxmlformats.org/officeDocument/2006/math">
                    <m:r>
                      <a:rPr lang="vi-VN" sz="2000" b="0" i="1" smtClean="0">
                        <a:latin typeface="+mj-lt"/>
                        <a:ea typeface="Cambria Math"/>
                      </a:rPr>
                      <m:t>ℝ</m:t>
                    </m:r>
                    <m:r>
                      <a:rPr lang="vi-VN" sz="2000" b="0" i="1" smtClean="0">
                        <a:latin typeface="+mj-lt"/>
                        <a:ea typeface="Cambria Math"/>
                      </a:rPr>
                      <m:t>\</m:t>
                    </m:r>
                    <m:d>
                      <m:dPr>
                        <m:begChr m:val="{"/>
                        <m:endChr m:val="}"/>
                        <m:ctrlPr>
                          <a:rPr lang="vi-VN" sz="2000" i="1" smtClean="0">
                            <a:latin typeface="+mj-lt"/>
                            <a:ea typeface="Cambria Math"/>
                          </a:rPr>
                        </m:ctrlPr>
                      </m:dPr>
                      <m:e>
                        <m:r>
                          <a:rPr lang="vi-VN" sz="2000" b="0" i="1" smtClean="0">
                            <a:latin typeface="+mj-lt"/>
                            <a:ea typeface="Cambria Math"/>
                          </a:rPr>
                          <m:t>0</m:t>
                        </m:r>
                      </m:e>
                    </m:d>
                  </m:oMath>
                </a14:m>
                <a:endParaRPr lang="vi-VN" sz="2000" dirty="0">
                  <a:latin typeface="+mj-lt"/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44" y="3531336"/>
                <a:ext cx="8264688" cy="346556"/>
              </a:xfrm>
              <a:prstGeom prst="rect">
                <a:avLst/>
              </a:prstGeom>
              <a:blipFill rotWithShape="1">
                <a:blip r:embed="rId7"/>
                <a:stretch>
                  <a:fillRect l="-1401" t="-15789" b="-38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605208" y="701482"/>
            <a:ext cx="5599274" cy="639891"/>
            <a:chOff x="739068" y="1515168"/>
            <a:chExt cx="9473319" cy="1483717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483717"/>
              <a:chOff x="739068" y="1515168"/>
              <a:chExt cx="8177919" cy="148371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5"/>
                <a:ext cx="6784255" cy="129283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42123" y="2559651"/>
            <a:ext cx="402207" cy="53627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88597" y="4797152"/>
                <a:ext cx="2565831" cy="4180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 dirty="0" smtClean="0">
                        <a:latin typeface="Cambria Math"/>
                      </a:rPr>
                      <m:t>y</m:t>
                    </m:r>
                    <m:r>
                      <a:rPr lang="vi-VN" b="0" i="0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vi-VN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vi-VN" b="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b="0" i="1" dirty="0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vi-VN" b="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vi-VN" b="0" i="1" dirty="0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sup>
                    </m:sSup>
                  </m:oMath>
                </a14:m>
                <a:r>
                  <a:rPr lang="vi-VN" dirty="0" smtClean="0"/>
                  <a:t> có </a:t>
                </a:r>
                <a14:m>
                  <m:oMath xmlns:m="http://schemas.openxmlformats.org/officeDocument/2006/math">
                    <m:r>
                      <a:rPr lang="vi-VN" i="1" smtClean="0">
                        <a:latin typeface="Cambria Math"/>
                        <a:ea typeface="Cambria Math"/>
                      </a:rPr>
                      <m:t>∝</m:t>
                    </m:r>
                    <m:r>
                      <a:rPr lang="vi-VN" b="0" i="1" smtClean="0">
                        <a:latin typeface="Cambria Math"/>
                        <a:ea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vi-VN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vi-VN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vi-VN" dirty="0" smtClean="0"/>
                  <a:t>&lt;0</a:t>
                </a:r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97" y="4797152"/>
                <a:ext cx="2565831" cy="418063"/>
              </a:xfrm>
              <a:prstGeom prst="rect">
                <a:avLst/>
              </a:prstGeom>
              <a:blipFill rotWithShape="1">
                <a:blip r:embed="rId8"/>
                <a:stretch>
                  <a:fillRect r="-952" b="-20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811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3" grpId="1"/>
      <p:bldP spid="54" grpId="0"/>
      <p:bldP spid="55" grpId="0"/>
      <p:bldP spid="4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1461</Words>
  <Application>Microsoft Office PowerPoint</Application>
  <PresentationFormat>On-screen Show (4:3)</PresentationFormat>
  <Paragraphs>124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PC</dc:creator>
  <cp:lastModifiedBy>My PC</cp:lastModifiedBy>
  <cp:revision>30</cp:revision>
  <dcterms:created xsi:type="dcterms:W3CDTF">2021-08-25T04:02:14Z</dcterms:created>
  <dcterms:modified xsi:type="dcterms:W3CDTF">2021-08-25T09:24:03Z</dcterms:modified>
</cp:coreProperties>
</file>