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0" r:id="rId3"/>
  </p:sldMasterIdLst>
  <p:notesMasterIdLst>
    <p:notesMasterId r:id="rId21"/>
  </p:notesMasterIdLst>
  <p:sldIdLst>
    <p:sldId id="261" r:id="rId4"/>
    <p:sldId id="259" r:id="rId5"/>
    <p:sldId id="264" r:id="rId6"/>
    <p:sldId id="265" r:id="rId7"/>
    <p:sldId id="310" r:id="rId8"/>
    <p:sldId id="311" r:id="rId9"/>
    <p:sldId id="312" r:id="rId10"/>
    <p:sldId id="313" r:id="rId11"/>
    <p:sldId id="315" r:id="rId12"/>
    <p:sldId id="316" r:id="rId13"/>
    <p:sldId id="317" r:id="rId14"/>
    <p:sldId id="318" r:id="rId15"/>
    <p:sldId id="271" r:id="rId16"/>
    <p:sldId id="319" r:id="rId17"/>
    <p:sldId id="320" r:id="rId18"/>
    <p:sldId id="274" r:id="rId19"/>
    <p:sldId id="273"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000"/>
    <a:srgbClr val="30E845"/>
    <a:srgbClr val="CA1C28"/>
    <a:srgbClr val="D02607"/>
    <a:srgbClr val="F36828"/>
    <a:srgbClr val="C7EAFB"/>
    <a:srgbClr val="A1C5F5"/>
    <a:srgbClr val="DEC197"/>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0" d="100"/>
          <a:sy n="60" d="100"/>
        </p:scale>
        <p:origin x="31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4AFFF-3B3E-43E6-93F0-2F6D8A6CBAB8}"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F5181-1C28-49CC-BB5C-3BDEC2F63E8B}" type="slidenum">
              <a:rPr lang="en-US" smtClean="0"/>
              <a:t>‹#›</a:t>
            </a:fld>
            <a:endParaRPr lang="en-US"/>
          </a:p>
        </p:txBody>
      </p:sp>
    </p:spTree>
    <p:extLst>
      <p:ext uri="{BB962C8B-B14F-4D97-AF65-F5344CB8AC3E}">
        <p14:creationId xmlns:p14="http://schemas.microsoft.com/office/powerpoint/2010/main" val="3939033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220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266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2955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0086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02101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16516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4906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36C13D-D929-4261-B8F5-C559A2912C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84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9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970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2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232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695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03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965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999113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5274680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36280421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3319219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2590064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911969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180002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144834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6D4C43E-DD09-483E-B4F8-0CD08AE46E0C}"/>
              </a:ext>
            </a:extLst>
          </p:cNvPr>
          <p:cNvPicPr>
            <a:picLocks noChangeAspect="1"/>
          </p:cNvPicPr>
          <p:nvPr userDrawn="1"/>
        </p:nvPicPr>
        <p:blipFill>
          <a:blip r:embed="rId2"/>
          <a:stretch>
            <a:fillRect/>
          </a:stretch>
        </p:blipFill>
        <p:spPr>
          <a:xfrm>
            <a:off x="539568" y="50800"/>
            <a:ext cx="811493" cy="815792"/>
          </a:xfrm>
          <a:prstGeom prst="rect">
            <a:avLst/>
          </a:prstGeom>
        </p:spPr>
      </p:pic>
      <p:pic>
        <p:nvPicPr>
          <p:cNvPr id="7" name="图片 6">
            <a:extLst>
              <a:ext uri="{FF2B5EF4-FFF2-40B4-BE49-F238E27FC236}">
                <a16:creationId xmlns:a16="http://schemas.microsoft.com/office/drawing/2014/main" id="{16C29C2F-77D8-4AAE-B029-91E7CAE0A77C}"/>
              </a:ext>
            </a:extLst>
          </p:cNvPr>
          <p:cNvPicPr>
            <a:picLocks noChangeAspect="1"/>
          </p:cNvPicPr>
          <p:nvPr userDrawn="1"/>
        </p:nvPicPr>
        <p:blipFill>
          <a:blip r:embed="rId3"/>
          <a:stretch>
            <a:fillRect/>
          </a:stretch>
        </p:blipFill>
        <p:spPr>
          <a:xfrm>
            <a:off x="1" y="408587"/>
            <a:ext cx="1079135" cy="458005"/>
          </a:xfrm>
          <a:prstGeom prst="rect">
            <a:avLst/>
          </a:prstGeom>
        </p:spPr>
      </p:pic>
      <p:pic>
        <p:nvPicPr>
          <p:cNvPr id="8" name="图片 7">
            <a:extLst>
              <a:ext uri="{FF2B5EF4-FFF2-40B4-BE49-F238E27FC236}">
                <a16:creationId xmlns:a16="http://schemas.microsoft.com/office/drawing/2014/main" id="{360598B0-5E40-4DA3-9401-A9C04D121717}"/>
              </a:ext>
            </a:extLst>
          </p:cNvPr>
          <p:cNvPicPr>
            <a:picLocks noChangeAspect="1"/>
          </p:cNvPicPr>
          <p:nvPr userDrawn="1"/>
        </p:nvPicPr>
        <p:blipFill>
          <a:blip r:embed="rId4"/>
          <a:stretch>
            <a:fillRect/>
          </a:stretch>
        </p:blipFill>
        <p:spPr>
          <a:xfrm>
            <a:off x="-373870" y="6430038"/>
            <a:ext cx="12997799" cy="430821"/>
          </a:xfrm>
          <a:prstGeom prst="rect">
            <a:avLst/>
          </a:prstGeom>
        </p:spPr>
      </p:pic>
      <p:pic>
        <p:nvPicPr>
          <p:cNvPr id="9" name="图片 8">
            <a:extLst>
              <a:ext uri="{FF2B5EF4-FFF2-40B4-BE49-F238E27FC236}">
                <a16:creationId xmlns:a16="http://schemas.microsoft.com/office/drawing/2014/main" id="{6E4EBAB0-B729-4215-B817-FC067D842D35}"/>
              </a:ext>
            </a:extLst>
          </p:cNvPr>
          <p:cNvPicPr>
            <a:picLocks noChangeAspect="1"/>
          </p:cNvPicPr>
          <p:nvPr userDrawn="1"/>
        </p:nvPicPr>
        <p:blipFill>
          <a:blip r:embed="rId5"/>
          <a:stretch>
            <a:fillRect/>
          </a:stretch>
        </p:blipFill>
        <p:spPr>
          <a:xfrm>
            <a:off x="4821446" y="6432855"/>
            <a:ext cx="2942591" cy="178832"/>
          </a:xfrm>
          <a:prstGeom prst="rect">
            <a:avLst/>
          </a:prstGeom>
        </p:spPr>
      </p:pic>
      <p:pic>
        <p:nvPicPr>
          <p:cNvPr id="12" name="图片 11">
            <a:extLst>
              <a:ext uri="{FF2B5EF4-FFF2-40B4-BE49-F238E27FC236}">
                <a16:creationId xmlns:a16="http://schemas.microsoft.com/office/drawing/2014/main" id="{8F2D29CF-81A6-4D49-8830-087779FEC47A}"/>
              </a:ext>
            </a:extLst>
          </p:cNvPr>
          <p:cNvPicPr>
            <a:picLocks noChangeAspect="1"/>
          </p:cNvPicPr>
          <p:nvPr userDrawn="1"/>
        </p:nvPicPr>
        <p:blipFill>
          <a:blip r:embed="rId6"/>
          <a:stretch>
            <a:fillRect/>
          </a:stretch>
        </p:blipFill>
        <p:spPr>
          <a:xfrm>
            <a:off x="11511853" y="6116047"/>
            <a:ext cx="564692" cy="395285"/>
          </a:xfrm>
          <a:prstGeom prst="rect">
            <a:avLst/>
          </a:prstGeom>
        </p:spPr>
      </p:pic>
      <p:pic>
        <p:nvPicPr>
          <p:cNvPr id="14" name="图片 13">
            <a:extLst>
              <a:ext uri="{FF2B5EF4-FFF2-40B4-BE49-F238E27FC236}">
                <a16:creationId xmlns:a16="http://schemas.microsoft.com/office/drawing/2014/main" id="{1AC476DB-14CB-4419-8E7B-144FF0496BDA}"/>
              </a:ext>
            </a:extLst>
          </p:cNvPr>
          <p:cNvPicPr>
            <a:picLocks noChangeAspect="1"/>
          </p:cNvPicPr>
          <p:nvPr userDrawn="1"/>
        </p:nvPicPr>
        <p:blipFill rotWithShape="1">
          <a:blip r:embed="rId7"/>
          <a:srcRect t="22427" r="27990"/>
          <a:stretch/>
        </p:blipFill>
        <p:spPr>
          <a:xfrm rot="5400000">
            <a:off x="10353517" y="-873279"/>
            <a:ext cx="1098684" cy="2578281"/>
          </a:xfrm>
          <a:prstGeom prst="rect">
            <a:avLst/>
          </a:prstGeom>
        </p:spPr>
      </p:pic>
    </p:spTree>
    <p:extLst>
      <p:ext uri="{BB962C8B-B14F-4D97-AF65-F5344CB8AC3E}">
        <p14:creationId xmlns:p14="http://schemas.microsoft.com/office/powerpoint/2010/main" val="284937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149456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273000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41891411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3929014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295377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337079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1968760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2023/7/11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4576832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96084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8443531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4494886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2970478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5732589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0074000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3723499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581012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2023/7/11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4233730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E1597-43B6-4500-898D-97D337DD2B86}" type="datetimeFigureOut">
              <a:rPr lang="zh-CN" altLang="en-US" smtClean="0"/>
              <a:t>2023/7/11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87005-8269-48BA-9BF5-4447D8AFC30D}" type="slidenum">
              <a:rPr lang="zh-CN" altLang="en-US" smtClean="0"/>
              <a:t>‹#›</a:t>
            </a:fld>
            <a:endParaRPr lang="zh-CN" altLang="en-US"/>
          </a:p>
        </p:txBody>
      </p:sp>
    </p:spTree>
    <p:extLst>
      <p:ext uri="{BB962C8B-B14F-4D97-AF65-F5344CB8AC3E}">
        <p14:creationId xmlns:p14="http://schemas.microsoft.com/office/powerpoint/2010/main" val="29250053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2500" advTm="0">
        <p15:prstTrans prst="wind"/>
      </p:transition>
    </mc:Choice>
    <mc:Fallback xmlns="">
      <p:transition spd="slow"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2023/7/11</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9016365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7" r:id="rId3"/>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4.xml"/><Relationship Id="rId7" Type="http://schemas.openxmlformats.org/officeDocument/2006/relationships/image" Target="../media/image3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25.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7.xml"/><Relationship Id="rId7" Type="http://schemas.openxmlformats.org/officeDocument/2006/relationships/image" Target="../media/image3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notesSlide" Target="../notesSlides/notesSlide15.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5.xml"/><Relationship Id="rId7" Type="http://schemas.openxmlformats.org/officeDocument/2006/relationships/image" Target="../media/image38.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6.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slide" Target="slide10.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slide" Target="slide1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slide" Target="slide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slide" Target="slide9.xml"/><Relationship Id="rId4" Type="http://schemas.openxmlformats.org/officeDocument/2006/relationships/image" Target="../media/image17.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7242" t="10909" r="19742" b="21658"/>
          <a:stretch/>
        </p:blipFill>
        <p:spPr>
          <a:xfrm>
            <a:off x="1338607" y="1189089"/>
            <a:ext cx="9577988" cy="410820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27149" r="90026" b="48260"/>
          <a:stretch/>
        </p:blipFill>
        <p:spPr>
          <a:xfrm>
            <a:off x="38063" y="2727307"/>
            <a:ext cx="1216058" cy="1498862"/>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9820" t="7353" r="81211" b="74088"/>
          <a:stretch/>
        </p:blipFill>
        <p:spPr>
          <a:xfrm>
            <a:off x="669303" y="164969"/>
            <a:ext cx="1093509" cy="1131216"/>
          </a:xfrm>
          <a:prstGeom prst="rect">
            <a:avLst/>
          </a:prstGeom>
        </p:spPr>
      </p:pic>
      <p:sp>
        <p:nvSpPr>
          <p:cNvPr id="16" name="Rectangle 15">
            <a:extLst>
              <a:ext uri="{FF2B5EF4-FFF2-40B4-BE49-F238E27FC236}">
                <a16:creationId xmlns:a16="http://schemas.microsoft.com/office/drawing/2014/main" id="{F0AB8910-2F12-445B-A689-A333C7124A54}"/>
              </a:ext>
            </a:extLst>
          </p:cNvPr>
          <p:cNvSpPr/>
          <p:nvPr/>
        </p:nvSpPr>
        <p:spPr>
          <a:xfrm>
            <a:off x="1933287" y="1788641"/>
            <a:ext cx="8388626" cy="3041339"/>
          </a:xfrm>
          <a:prstGeom prst="rect">
            <a:avLst/>
          </a:prstGeom>
          <a:solidFill>
            <a:srgbClr val="112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82809" t="36429" r="5206" b="36506"/>
          <a:stretch/>
        </p:blipFill>
        <p:spPr>
          <a:xfrm>
            <a:off x="-122549" y="5039678"/>
            <a:ext cx="1461156" cy="1649691"/>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9356" t="20344" r="22139" b="62489"/>
          <a:stretch/>
        </p:blipFill>
        <p:spPr>
          <a:xfrm>
            <a:off x="9964131" y="1896563"/>
            <a:ext cx="1036950" cy="1046376"/>
          </a:xfrm>
          <a:prstGeom prst="rect">
            <a:avLst/>
          </a:prstGeom>
        </p:spPr>
      </p:pic>
      <p:sp>
        <p:nvSpPr>
          <p:cNvPr id="17" name="TextBox 16">
            <a:extLst>
              <a:ext uri="{FF2B5EF4-FFF2-40B4-BE49-F238E27FC236}">
                <a16:creationId xmlns:a16="http://schemas.microsoft.com/office/drawing/2014/main" id="{D04C7B7F-5986-438A-BCDC-D270B6004C17}"/>
              </a:ext>
            </a:extLst>
          </p:cNvPr>
          <p:cNvSpPr txBox="1"/>
          <p:nvPr/>
        </p:nvSpPr>
        <p:spPr>
          <a:xfrm>
            <a:off x="4565760" y="1788641"/>
            <a:ext cx="3165987" cy="584775"/>
          </a:xfrm>
          <a:prstGeom prst="rect">
            <a:avLst/>
          </a:prstGeom>
          <a:noFill/>
        </p:spPr>
        <p:txBody>
          <a:bodyPr wrap="square" rtlCol="0">
            <a:spAutoFit/>
          </a:bodyPr>
          <a:lstStyle/>
          <a:p>
            <a:pPr algn="ctr"/>
            <a:r>
              <a:rPr lang="en-US" sz="3200">
                <a:solidFill>
                  <a:srgbClr val="30E845"/>
                </a:solidFill>
                <a:latin typeface="Tahoma" panose="020B0604030504040204" pitchFamily="34" charset="0"/>
                <a:ea typeface="Tahoma" panose="020B0604030504040204" pitchFamily="34" charset="0"/>
                <a:cs typeface="Tahoma" panose="020B0604030504040204" pitchFamily="34" charset="0"/>
              </a:rPr>
              <a:t>BÀI 4</a:t>
            </a:r>
            <a:endParaRPr lang="en-US" sz="3200" dirty="0">
              <a:solidFill>
                <a:srgbClr val="30E845"/>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D128C737-B037-4B00-ABCB-1528D437843C}"/>
              </a:ext>
            </a:extLst>
          </p:cNvPr>
          <p:cNvSpPr txBox="1"/>
          <p:nvPr/>
        </p:nvSpPr>
        <p:spPr>
          <a:xfrm>
            <a:off x="2088834" y="2530603"/>
            <a:ext cx="8119837" cy="2047933"/>
          </a:xfrm>
          <a:prstGeom prst="rect">
            <a:avLst/>
          </a:prstGeom>
          <a:noFill/>
        </p:spPr>
        <p:txBody>
          <a:bodyPr wrap="square" rtlCol="0">
            <a:spAutoFit/>
          </a:bodyPr>
          <a:lstStyle/>
          <a:p>
            <a:pPr algn="ctr">
              <a:lnSpc>
                <a:spcPct val="120000"/>
              </a:lnSpc>
              <a:spcBef>
                <a:spcPts val="600"/>
              </a:spcBef>
            </a:pPr>
            <a:r>
              <a:rPr lang="en-US" sz="5400">
                <a:solidFill>
                  <a:srgbClr val="FFC000"/>
                </a:solidFill>
                <a:latin typeface="#9Slide04 SFU Fenice Ultra" panose="00000400000000000000" pitchFamily="2" charset="0"/>
              </a:rPr>
              <a:t>Hình bình hành</a:t>
            </a:r>
          </a:p>
          <a:p>
            <a:pPr algn="ctr">
              <a:lnSpc>
                <a:spcPct val="120000"/>
              </a:lnSpc>
              <a:spcBef>
                <a:spcPts val="600"/>
              </a:spcBef>
            </a:pPr>
            <a:r>
              <a:rPr lang="en-US" sz="5400">
                <a:solidFill>
                  <a:srgbClr val="FFC000"/>
                </a:solidFill>
                <a:latin typeface="#9Slide04 SFU Fenice Ultra" panose="00000400000000000000" pitchFamily="2" charset="0"/>
              </a:rPr>
              <a:t>Hình thoi (tt)</a:t>
            </a:r>
          </a:p>
        </p:txBody>
      </p:sp>
      <p:pic>
        <p:nvPicPr>
          <p:cNvPr id="2050" name="Picture 2" descr="Đổ xúc xắc online | Quay xúc xắc | Random xí ngầu 2022">
            <a:extLst>
              <a:ext uri="{FF2B5EF4-FFF2-40B4-BE49-F238E27FC236}">
                <a16:creationId xmlns:a16="http://schemas.microsoft.com/office/drawing/2014/main" id="{457649C7-1A64-8A9A-0BC2-516990486E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3430" y="4834953"/>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9994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000"/>
                                        <p:tgtEl>
                                          <p:spTgt spid="5"/>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1000"/>
                                        <p:tgtEl>
                                          <p:spTgt spid="16"/>
                                        </p:tgtEl>
                                      </p:cBhvr>
                                    </p:animEffect>
                                  </p:childTnLst>
                                </p:cTn>
                              </p:par>
                              <p:par>
                                <p:cTn id="14" presetID="16" presetClass="entr" presetSubtype="37"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75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5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Scale>
                                      <p:cBhvr>
                                        <p:cTn id="3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8"/>
                                        </p:tgtEl>
                                        <p:attrNameLst>
                                          <p:attrName>ppt_x</p:attrName>
                                          <p:attrName>ppt_y</p:attrName>
                                        </p:attrNameLst>
                                      </p:cBhvr>
                                    </p:animMotion>
                                    <p:animEffect transition="in" filter="fade">
                                      <p:cBhvr>
                                        <p:cTn id="39" dur="10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sp>
        <p:nvSpPr>
          <p:cNvPr id="3" name="Text Box 18">
            <a:extLst>
              <a:ext uri="{FF2B5EF4-FFF2-40B4-BE49-F238E27FC236}">
                <a16:creationId xmlns:a16="http://schemas.microsoft.com/office/drawing/2014/main" id="{4E481C60-1381-D031-3542-7E653296A282}"/>
              </a:ext>
            </a:extLst>
          </p:cNvPr>
          <p:cNvSpPr txBox="1">
            <a:spLocks noChangeArrowheads="1"/>
          </p:cNvSpPr>
          <p:nvPr/>
        </p:nvSpPr>
        <p:spPr bwMode="auto">
          <a:xfrm>
            <a:off x="1063094" y="1009105"/>
            <a:ext cx="409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en-US" altLang="en-US" sz="2800" b="1">
                <a:solidFill>
                  <a:srgbClr val="0000FF"/>
                </a:solidFill>
                <a:latin typeface="Cambria" panose="02040503050406030204" pitchFamily="18" charset="0"/>
                <a:ea typeface="Cambria" panose="02040503050406030204" pitchFamily="18" charset="0"/>
              </a:rPr>
              <a:t> Dấu hiệu nhận biết</a:t>
            </a:r>
            <a:endParaRPr lang="en-US" altLang="en-US" sz="2800" b="1" dirty="0">
              <a:solidFill>
                <a:srgbClr val="0000FF"/>
              </a:solidFill>
              <a:latin typeface="Cambria" panose="02040503050406030204" pitchFamily="18" charset="0"/>
              <a:ea typeface="Cambria" panose="02040503050406030204" pitchFamily="18" charset="0"/>
            </a:endParaRPr>
          </a:p>
        </p:txBody>
      </p:sp>
      <p:sp>
        <p:nvSpPr>
          <p:cNvPr id="5" name="AutoShape 8">
            <a:extLst>
              <a:ext uri="{FF2B5EF4-FFF2-40B4-BE49-F238E27FC236}">
                <a16:creationId xmlns:a16="http://schemas.microsoft.com/office/drawing/2014/main" id="{2E8CE8B4-3622-4518-B7B9-3A496F8CBEDD}"/>
              </a:ext>
            </a:extLst>
          </p:cNvPr>
          <p:cNvSpPr>
            <a:spLocks noChangeArrowheads="1"/>
          </p:cNvSpPr>
          <p:nvPr/>
        </p:nvSpPr>
        <p:spPr bwMode="auto">
          <a:xfrm>
            <a:off x="8334312" y="3055980"/>
            <a:ext cx="2590800" cy="1177925"/>
          </a:xfrm>
          <a:prstGeom prst="flowChartDecision">
            <a:avLst/>
          </a:prstGeom>
          <a:solidFill>
            <a:schemeClr val="accent1">
              <a:alpha val="0"/>
            </a:schemeClr>
          </a:solidFill>
          <a:ln w="5715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latin typeface="Times New Roman" panose="02020603050405020304" pitchFamily="18" charset="0"/>
            </a:endParaRPr>
          </a:p>
        </p:txBody>
      </p:sp>
      <p:sp>
        <p:nvSpPr>
          <p:cNvPr id="6" name="Text Box 9">
            <a:extLst>
              <a:ext uri="{FF2B5EF4-FFF2-40B4-BE49-F238E27FC236}">
                <a16:creationId xmlns:a16="http://schemas.microsoft.com/office/drawing/2014/main" id="{7B02FA65-041A-6FDE-28E6-9ADEADFEE2FC}"/>
              </a:ext>
            </a:extLst>
          </p:cNvPr>
          <p:cNvSpPr txBox="1">
            <a:spLocks noChangeArrowheads="1"/>
          </p:cNvSpPr>
          <p:nvPr/>
        </p:nvSpPr>
        <p:spPr bwMode="auto">
          <a:xfrm>
            <a:off x="2038548" y="2387161"/>
            <a:ext cx="1180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imes New Roman" panose="02020603050405020304" pitchFamily="18" charset="0"/>
              </a:rPr>
              <a:t>Tứ giác</a:t>
            </a:r>
          </a:p>
        </p:txBody>
      </p:sp>
      <p:sp>
        <p:nvSpPr>
          <p:cNvPr id="7" name="Text Box 10">
            <a:extLst>
              <a:ext uri="{FF2B5EF4-FFF2-40B4-BE49-F238E27FC236}">
                <a16:creationId xmlns:a16="http://schemas.microsoft.com/office/drawing/2014/main" id="{6D9950B4-8566-D1AC-3359-FAE2B75FCFBE}"/>
              </a:ext>
            </a:extLst>
          </p:cNvPr>
          <p:cNvSpPr txBox="1">
            <a:spLocks noChangeArrowheads="1"/>
          </p:cNvSpPr>
          <p:nvPr/>
        </p:nvSpPr>
        <p:spPr bwMode="auto">
          <a:xfrm>
            <a:off x="4171125" y="2065751"/>
            <a:ext cx="3212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latin typeface="Times New Roman" panose="02020603050405020304" pitchFamily="18" charset="0"/>
              </a:rPr>
              <a:t>Có</a:t>
            </a:r>
            <a:r>
              <a:rPr lang="en-US" altLang="en-US" sz="2800" dirty="0">
                <a:latin typeface="Times New Roman" panose="02020603050405020304" pitchFamily="18" charset="0"/>
              </a:rPr>
              <a:t> 4 </a:t>
            </a:r>
            <a:r>
              <a:rPr lang="en-US" altLang="en-US" sz="2800" dirty="0" err="1">
                <a:latin typeface="Times New Roman" panose="02020603050405020304" pitchFamily="18" charset="0"/>
              </a:rPr>
              <a:t>cạnh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bằng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nhau</a:t>
            </a:r>
            <a:endParaRPr lang="en-US" altLang="en-US" sz="2800" dirty="0">
              <a:latin typeface="Times New Roman" panose="02020603050405020304" pitchFamily="18" charset="0"/>
            </a:endParaRPr>
          </a:p>
        </p:txBody>
      </p:sp>
      <p:sp>
        <p:nvSpPr>
          <p:cNvPr id="8" name="Text Box 11">
            <a:extLst>
              <a:ext uri="{FF2B5EF4-FFF2-40B4-BE49-F238E27FC236}">
                <a16:creationId xmlns:a16="http://schemas.microsoft.com/office/drawing/2014/main" id="{4F7F8F18-BE44-94E4-8F25-510309C3C7DC}"/>
              </a:ext>
            </a:extLst>
          </p:cNvPr>
          <p:cNvSpPr txBox="1">
            <a:spLocks noChangeArrowheads="1"/>
          </p:cNvSpPr>
          <p:nvPr/>
        </p:nvSpPr>
        <p:spPr bwMode="auto">
          <a:xfrm>
            <a:off x="8863625" y="3368528"/>
            <a:ext cx="1653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Hình thoi</a:t>
            </a:r>
          </a:p>
        </p:txBody>
      </p:sp>
      <p:sp>
        <p:nvSpPr>
          <p:cNvPr id="9" name="Text Box 12">
            <a:extLst>
              <a:ext uri="{FF2B5EF4-FFF2-40B4-BE49-F238E27FC236}">
                <a16:creationId xmlns:a16="http://schemas.microsoft.com/office/drawing/2014/main" id="{9F9324E5-62C8-F307-7F35-3CA5C040DB03}"/>
              </a:ext>
            </a:extLst>
          </p:cNvPr>
          <p:cNvSpPr txBox="1">
            <a:spLocks noChangeArrowheads="1"/>
          </p:cNvSpPr>
          <p:nvPr/>
        </p:nvSpPr>
        <p:spPr bwMode="auto">
          <a:xfrm>
            <a:off x="4171125" y="3107506"/>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latin typeface="Times New Roman" panose="02020603050405020304" pitchFamily="18" charset="0"/>
              </a:rPr>
              <a:t>Có 2 cạnh kề bằng nhau</a:t>
            </a:r>
          </a:p>
        </p:txBody>
      </p:sp>
      <p:sp>
        <p:nvSpPr>
          <p:cNvPr id="10" name="Text Box 13">
            <a:extLst>
              <a:ext uri="{FF2B5EF4-FFF2-40B4-BE49-F238E27FC236}">
                <a16:creationId xmlns:a16="http://schemas.microsoft.com/office/drawing/2014/main" id="{354F7DD6-FE35-9B75-FFCB-E199E39F4B07}"/>
              </a:ext>
            </a:extLst>
          </p:cNvPr>
          <p:cNvSpPr txBox="1">
            <a:spLocks noChangeArrowheads="1"/>
          </p:cNvSpPr>
          <p:nvPr/>
        </p:nvSpPr>
        <p:spPr bwMode="auto">
          <a:xfrm>
            <a:off x="4333809" y="3955018"/>
            <a:ext cx="4245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latin typeface="Times New Roman" panose="02020603050405020304" pitchFamily="18" charset="0"/>
              </a:rPr>
              <a:t>Có 2 đường chéo vuông góc</a:t>
            </a:r>
          </a:p>
        </p:txBody>
      </p:sp>
      <p:sp>
        <p:nvSpPr>
          <p:cNvPr id="11" name="Text Box 14">
            <a:extLst>
              <a:ext uri="{FF2B5EF4-FFF2-40B4-BE49-F238E27FC236}">
                <a16:creationId xmlns:a16="http://schemas.microsoft.com/office/drawing/2014/main" id="{0244792B-95F3-C19C-8B7A-FEF1778F99BE}"/>
              </a:ext>
            </a:extLst>
          </p:cNvPr>
          <p:cNvSpPr txBox="1">
            <a:spLocks noChangeArrowheads="1"/>
          </p:cNvSpPr>
          <p:nvPr/>
        </p:nvSpPr>
        <p:spPr bwMode="auto">
          <a:xfrm>
            <a:off x="4333809" y="4724858"/>
            <a:ext cx="4471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latin typeface="Times New Roman" panose="02020603050405020304" pitchFamily="18" charset="0"/>
              </a:rPr>
              <a:t>Có</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đường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chéo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giác</a:t>
            </a:r>
            <a:endParaRPr lang="en-US" altLang="en-US" sz="2800" dirty="0">
              <a:latin typeface="Times New Roman" panose="02020603050405020304" pitchFamily="18" charset="0"/>
            </a:endParaRPr>
          </a:p>
          <a:p>
            <a:pPr algn="ctr" eaLnBrk="1" hangingPunct="1"/>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góc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thoi</a:t>
            </a:r>
            <a:endParaRPr lang="en-US" altLang="en-US" sz="2800" dirty="0">
              <a:latin typeface="Times New Roman" panose="02020603050405020304" pitchFamily="18" charset="0"/>
            </a:endParaRPr>
          </a:p>
        </p:txBody>
      </p:sp>
      <p:grpSp>
        <p:nvGrpSpPr>
          <p:cNvPr id="21" name="Group 18">
            <a:extLst>
              <a:ext uri="{FF2B5EF4-FFF2-40B4-BE49-F238E27FC236}">
                <a16:creationId xmlns:a16="http://schemas.microsoft.com/office/drawing/2014/main" id="{B767F212-4122-9229-1217-A3F7E96488C1}"/>
              </a:ext>
            </a:extLst>
          </p:cNvPr>
          <p:cNvGrpSpPr>
            <a:grpSpLocks/>
          </p:cNvGrpSpPr>
          <p:nvPr/>
        </p:nvGrpSpPr>
        <p:grpSpPr bwMode="auto">
          <a:xfrm>
            <a:off x="3314700" y="4156161"/>
            <a:ext cx="6371560" cy="1066800"/>
            <a:chOff x="672" y="3936"/>
            <a:chExt cx="4368" cy="240"/>
          </a:xfrm>
        </p:grpSpPr>
        <p:sp>
          <p:nvSpPr>
            <p:cNvPr id="22" name="Line 19">
              <a:extLst>
                <a:ext uri="{FF2B5EF4-FFF2-40B4-BE49-F238E27FC236}">
                  <a16:creationId xmlns:a16="http://schemas.microsoft.com/office/drawing/2014/main" id="{E39FBC9E-A139-A258-87A0-BFB3B4811EBD}"/>
                </a:ext>
              </a:extLst>
            </p:cNvPr>
            <p:cNvSpPr>
              <a:spLocks noChangeShapeType="1"/>
            </p:cNvSpPr>
            <p:nvPr/>
          </p:nvSpPr>
          <p:spPr bwMode="auto">
            <a:xfrm>
              <a:off x="672" y="4176"/>
              <a:ext cx="43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3" name="Line 20">
              <a:extLst>
                <a:ext uri="{FF2B5EF4-FFF2-40B4-BE49-F238E27FC236}">
                  <a16:creationId xmlns:a16="http://schemas.microsoft.com/office/drawing/2014/main" id="{DC7AE5F8-762D-69B8-2F71-64B59DC0C1E0}"/>
                </a:ext>
              </a:extLst>
            </p:cNvPr>
            <p:cNvSpPr>
              <a:spLocks noChangeShapeType="1"/>
            </p:cNvSpPr>
            <p:nvPr/>
          </p:nvSpPr>
          <p:spPr bwMode="auto">
            <a:xfrm flipV="1">
              <a:off x="5040" y="3936"/>
              <a:ext cx="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24" name="Group 21">
            <a:extLst>
              <a:ext uri="{FF2B5EF4-FFF2-40B4-BE49-F238E27FC236}">
                <a16:creationId xmlns:a16="http://schemas.microsoft.com/office/drawing/2014/main" id="{A48A7F02-9A0A-447B-C3F7-80AF25328869}"/>
              </a:ext>
            </a:extLst>
          </p:cNvPr>
          <p:cNvGrpSpPr>
            <a:grpSpLocks/>
          </p:cNvGrpSpPr>
          <p:nvPr/>
        </p:nvGrpSpPr>
        <p:grpSpPr bwMode="auto">
          <a:xfrm>
            <a:off x="2933699" y="3657686"/>
            <a:ext cx="5257799" cy="319412"/>
            <a:chOff x="960" y="3456"/>
            <a:chExt cx="3696" cy="288"/>
          </a:xfrm>
        </p:grpSpPr>
        <p:sp>
          <p:nvSpPr>
            <p:cNvPr id="25" name="Line 22">
              <a:extLst>
                <a:ext uri="{FF2B5EF4-FFF2-40B4-BE49-F238E27FC236}">
                  <a16:creationId xmlns:a16="http://schemas.microsoft.com/office/drawing/2014/main" id="{B3B7A58D-F668-2E0A-D95C-A89B061D05FF}"/>
                </a:ext>
              </a:extLst>
            </p:cNvPr>
            <p:cNvSpPr>
              <a:spLocks noChangeShapeType="1"/>
            </p:cNvSpPr>
            <p:nvPr/>
          </p:nvSpPr>
          <p:spPr bwMode="auto">
            <a:xfrm flipV="1">
              <a:off x="960" y="3456"/>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Line 23">
              <a:extLst>
                <a:ext uri="{FF2B5EF4-FFF2-40B4-BE49-F238E27FC236}">
                  <a16:creationId xmlns:a16="http://schemas.microsoft.com/office/drawing/2014/main" id="{4DFD78DD-E6DA-C738-0D47-B5A1F23A6ECF}"/>
                </a:ext>
              </a:extLst>
            </p:cNvPr>
            <p:cNvSpPr>
              <a:spLocks noChangeShapeType="1"/>
            </p:cNvSpPr>
            <p:nvPr/>
          </p:nvSpPr>
          <p:spPr bwMode="auto">
            <a:xfrm>
              <a:off x="960" y="3456"/>
              <a:ext cx="369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27" name="Group 24">
            <a:extLst>
              <a:ext uri="{FF2B5EF4-FFF2-40B4-BE49-F238E27FC236}">
                <a16:creationId xmlns:a16="http://schemas.microsoft.com/office/drawing/2014/main" id="{E81F523E-68CA-12E0-0493-2ED167A1F2A3}"/>
              </a:ext>
            </a:extLst>
          </p:cNvPr>
          <p:cNvGrpSpPr>
            <a:grpSpLocks/>
          </p:cNvGrpSpPr>
          <p:nvPr/>
        </p:nvGrpSpPr>
        <p:grpSpPr bwMode="auto">
          <a:xfrm>
            <a:off x="3390900" y="2555961"/>
            <a:ext cx="6295360" cy="457200"/>
            <a:chOff x="1008" y="3168"/>
            <a:chExt cx="3888" cy="192"/>
          </a:xfrm>
        </p:grpSpPr>
        <p:sp>
          <p:nvSpPr>
            <p:cNvPr id="28" name="Line 25">
              <a:extLst>
                <a:ext uri="{FF2B5EF4-FFF2-40B4-BE49-F238E27FC236}">
                  <a16:creationId xmlns:a16="http://schemas.microsoft.com/office/drawing/2014/main" id="{7D868CE2-5ACD-71DD-FD20-7625D287F272}"/>
                </a:ext>
              </a:extLst>
            </p:cNvPr>
            <p:cNvSpPr>
              <a:spLocks noChangeShapeType="1"/>
            </p:cNvSpPr>
            <p:nvPr/>
          </p:nvSpPr>
          <p:spPr bwMode="auto">
            <a:xfrm>
              <a:off x="1008" y="3168"/>
              <a:ext cx="38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9" name="Line 26">
              <a:extLst>
                <a:ext uri="{FF2B5EF4-FFF2-40B4-BE49-F238E27FC236}">
                  <a16:creationId xmlns:a16="http://schemas.microsoft.com/office/drawing/2014/main" id="{E4620277-CDA8-B661-D69C-BED4B4037D3A}"/>
                </a:ext>
              </a:extLst>
            </p:cNvPr>
            <p:cNvSpPr>
              <a:spLocks noChangeShapeType="1"/>
            </p:cNvSpPr>
            <p:nvPr/>
          </p:nvSpPr>
          <p:spPr bwMode="auto">
            <a:xfrm>
              <a:off x="4896" y="3168"/>
              <a:ext cx="0"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31" name="AutoShape 28">
            <a:extLst>
              <a:ext uri="{FF2B5EF4-FFF2-40B4-BE49-F238E27FC236}">
                <a16:creationId xmlns:a16="http://schemas.microsoft.com/office/drawing/2014/main" id="{09B2F5FB-452E-DEB2-F679-FDC62E0ED550}"/>
              </a:ext>
            </a:extLst>
          </p:cNvPr>
          <p:cNvSpPr>
            <a:spLocks noChangeArrowheads="1"/>
          </p:cNvSpPr>
          <p:nvPr/>
        </p:nvSpPr>
        <p:spPr bwMode="auto">
          <a:xfrm>
            <a:off x="1063094" y="4079961"/>
            <a:ext cx="2861206" cy="1066800"/>
          </a:xfrm>
          <a:prstGeom prst="parallelogram">
            <a:avLst>
              <a:gd name="adj" fmla="val 55360"/>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latin typeface="Times New Roman" panose="02020603050405020304" pitchFamily="18" charset="0"/>
            </a:endParaRPr>
          </a:p>
        </p:txBody>
      </p:sp>
      <p:sp>
        <p:nvSpPr>
          <p:cNvPr id="32" name="Text Box 29">
            <a:extLst>
              <a:ext uri="{FF2B5EF4-FFF2-40B4-BE49-F238E27FC236}">
                <a16:creationId xmlns:a16="http://schemas.microsoft.com/office/drawing/2014/main" id="{FCDFCEF9-B66C-3C1C-9F12-128120E6003A}"/>
              </a:ext>
            </a:extLst>
          </p:cNvPr>
          <p:cNvSpPr txBox="1">
            <a:spLocks noChangeArrowheads="1"/>
          </p:cNvSpPr>
          <p:nvPr/>
        </p:nvSpPr>
        <p:spPr bwMode="auto">
          <a:xfrm>
            <a:off x="1347126" y="4408630"/>
            <a:ext cx="3017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Hình bình hành</a:t>
            </a:r>
          </a:p>
        </p:txBody>
      </p:sp>
      <p:grpSp>
        <p:nvGrpSpPr>
          <p:cNvPr id="33" name="Group 30">
            <a:extLst>
              <a:ext uri="{FF2B5EF4-FFF2-40B4-BE49-F238E27FC236}">
                <a16:creationId xmlns:a16="http://schemas.microsoft.com/office/drawing/2014/main" id="{2F250B04-EF3F-B208-6A06-996019668CED}"/>
              </a:ext>
            </a:extLst>
          </p:cNvPr>
          <p:cNvGrpSpPr>
            <a:grpSpLocks/>
          </p:cNvGrpSpPr>
          <p:nvPr/>
        </p:nvGrpSpPr>
        <p:grpSpPr bwMode="auto">
          <a:xfrm>
            <a:off x="3848099" y="4079960"/>
            <a:ext cx="5140293" cy="322449"/>
            <a:chOff x="672" y="3936"/>
            <a:chExt cx="4368" cy="240"/>
          </a:xfrm>
        </p:grpSpPr>
        <p:sp>
          <p:nvSpPr>
            <p:cNvPr id="34" name="Line 31">
              <a:extLst>
                <a:ext uri="{FF2B5EF4-FFF2-40B4-BE49-F238E27FC236}">
                  <a16:creationId xmlns:a16="http://schemas.microsoft.com/office/drawing/2014/main" id="{1C688B5C-6B6B-FBE8-7A80-B73FE6A66693}"/>
                </a:ext>
              </a:extLst>
            </p:cNvPr>
            <p:cNvSpPr>
              <a:spLocks noChangeShapeType="1"/>
            </p:cNvSpPr>
            <p:nvPr/>
          </p:nvSpPr>
          <p:spPr bwMode="auto">
            <a:xfrm>
              <a:off x="672" y="4176"/>
              <a:ext cx="43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sz="1600"/>
            </a:p>
          </p:txBody>
        </p:sp>
        <p:sp>
          <p:nvSpPr>
            <p:cNvPr id="35" name="Line 32">
              <a:extLst>
                <a:ext uri="{FF2B5EF4-FFF2-40B4-BE49-F238E27FC236}">
                  <a16:creationId xmlns:a16="http://schemas.microsoft.com/office/drawing/2014/main" id="{12A667A6-4BD4-A0CA-590F-004FDA382E6C}"/>
                </a:ext>
              </a:extLst>
            </p:cNvPr>
            <p:cNvSpPr>
              <a:spLocks noChangeShapeType="1"/>
            </p:cNvSpPr>
            <p:nvPr/>
          </p:nvSpPr>
          <p:spPr bwMode="auto">
            <a:xfrm flipV="1">
              <a:off x="5040" y="3936"/>
              <a:ext cx="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sz="1600"/>
            </a:p>
          </p:txBody>
        </p:sp>
      </p:grpSp>
      <p:sp>
        <p:nvSpPr>
          <p:cNvPr id="36" name="Line 33">
            <a:extLst>
              <a:ext uri="{FF2B5EF4-FFF2-40B4-BE49-F238E27FC236}">
                <a16:creationId xmlns:a16="http://schemas.microsoft.com/office/drawing/2014/main" id="{DBF97902-4EF8-EC53-690F-6B87C1B99864}"/>
              </a:ext>
            </a:extLst>
          </p:cNvPr>
          <p:cNvSpPr>
            <a:spLocks noChangeShapeType="1"/>
          </p:cNvSpPr>
          <p:nvPr/>
        </p:nvSpPr>
        <p:spPr bwMode="auto">
          <a:xfrm flipH="1">
            <a:off x="1790700" y="2174961"/>
            <a:ext cx="381000" cy="838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4">
            <a:extLst>
              <a:ext uri="{FF2B5EF4-FFF2-40B4-BE49-F238E27FC236}">
                <a16:creationId xmlns:a16="http://schemas.microsoft.com/office/drawing/2014/main" id="{BE86EBC1-0977-9050-7CCC-7EB8F0365D16}"/>
              </a:ext>
            </a:extLst>
          </p:cNvPr>
          <p:cNvSpPr>
            <a:spLocks noChangeShapeType="1"/>
          </p:cNvSpPr>
          <p:nvPr/>
        </p:nvSpPr>
        <p:spPr bwMode="auto">
          <a:xfrm>
            <a:off x="1790700" y="3013161"/>
            <a:ext cx="1447800" cy="228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5">
            <a:extLst>
              <a:ext uri="{FF2B5EF4-FFF2-40B4-BE49-F238E27FC236}">
                <a16:creationId xmlns:a16="http://schemas.microsoft.com/office/drawing/2014/main" id="{F18C8CFE-AEC3-85B0-8816-B38CBA4D68FC}"/>
              </a:ext>
            </a:extLst>
          </p:cNvPr>
          <p:cNvSpPr>
            <a:spLocks noChangeShapeType="1"/>
          </p:cNvSpPr>
          <p:nvPr/>
        </p:nvSpPr>
        <p:spPr bwMode="auto">
          <a:xfrm flipV="1">
            <a:off x="2171700" y="2098761"/>
            <a:ext cx="1295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6">
            <a:extLst>
              <a:ext uri="{FF2B5EF4-FFF2-40B4-BE49-F238E27FC236}">
                <a16:creationId xmlns:a16="http://schemas.microsoft.com/office/drawing/2014/main" id="{7089584B-C8C6-7231-26DC-7C6D77616F9A}"/>
              </a:ext>
            </a:extLst>
          </p:cNvPr>
          <p:cNvSpPr>
            <a:spLocks noChangeShapeType="1"/>
          </p:cNvSpPr>
          <p:nvPr/>
        </p:nvSpPr>
        <p:spPr bwMode="auto">
          <a:xfrm flipH="1">
            <a:off x="3238500" y="2098761"/>
            <a:ext cx="228600" cy="1143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31169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Right)">
                                      <p:cBhvr>
                                        <p:cTn id="7" dur="1000"/>
                                        <p:tgtEl>
                                          <p:spTgt spid="38"/>
                                        </p:tgtEl>
                                      </p:cBhvr>
                                    </p:animEffect>
                                  </p:childTnLst>
                                </p:cTn>
                              </p:par>
                              <p:par>
                                <p:cTn id="8" presetID="18" presetClass="entr" presetSubtype="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trips(downRight)">
                                      <p:cBhvr>
                                        <p:cTn id="10" dur="1000"/>
                                        <p:tgtEl>
                                          <p:spTgt spid="36"/>
                                        </p:tgtEl>
                                      </p:cBhvr>
                                    </p:animEffect>
                                  </p:childTnLst>
                                </p:cTn>
                              </p:par>
                              <p:par>
                                <p:cTn id="11" presetID="18" presetClass="entr" presetSubtype="6"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Right)">
                                      <p:cBhvr>
                                        <p:cTn id="13" dur="1000"/>
                                        <p:tgtEl>
                                          <p:spTgt spid="37"/>
                                        </p:tgtEl>
                                      </p:cBhvr>
                                    </p:animEffect>
                                  </p:childTnLst>
                                </p:cTn>
                              </p:par>
                              <p:par>
                                <p:cTn id="14" presetID="18" presetClass="entr" presetSubtype="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strips(downRight)">
                                      <p:cBhvr>
                                        <p:cTn id="16" dur="1000"/>
                                        <p:tgtEl>
                                          <p:spTgt spid="39"/>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Right)">
                                      <p:cBhvr>
                                        <p:cTn id="19" dur="1000"/>
                                        <p:tgtEl>
                                          <p:spTgt spid="6"/>
                                        </p:tgtEl>
                                      </p:cBhvr>
                                    </p:animEffect>
                                  </p:childTnLst>
                                </p:cTn>
                              </p:par>
                              <p:par>
                                <p:cTn id="20" presetID="18" presetClass="entr" presetSubtype="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strips(downRight)">
                                      <p:cBhvr>
                                        <p:cTn id="22" dur="1000"/>
                                        <p:tgtEl>
                                          <p:spTgt spid="27"/>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1000"/>
                                        <p:tgtEl>
                                          <p:spTgt spid="5"/>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downRight)">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trips(downRight)">
                                      <p:cBhvr>
                                        <p:cTn id="38" dur="500"/>
                                        <p:tgtEl>
                                          <p:spTgt spid="31"/>
                                        </p:tgtEl>
                                      </p:cBhvr>
                                    </p:animEffect>
                                  </p:childTnLst>
                                </p:cTn>
                              </p:par>
                              <p:par>
                                <p:cTn id="39" presetID="18" presetClass="entr" presetSubtype="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downRight)">
                                      <p:cBhvr>
                                        <p:cTn id="41" dur="500"/>
                                        <p:tgtEl>
                                          <p:spTgt spid="32"/>
                                        </p:tgtEl>
                                      </p:cBhvr>
                                    </p:animEffect>
                                  </p:childTnLst>
                                </p:cTn>
                              </p:par>
                              <p:par>
                                <p:cTn id="42" presetID="18" presetClass="entr" presetSubtype="6"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strips(downRigh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strips(downRigh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strips(upRight)">
                                      <p:cBhvr>
                                        <p:cTn id="54" dur="1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3"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1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3"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strips(upRight)">
                                      <p:cBhvr>
                                        <p:cTn id="64" dur="10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3"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strips(upRight)">
                                      <p:cBhvr>
                                        <p:cTn id="6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31"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sp>
        <p:nvSpPr>
          <p:cNvPr id="3" name="Text Box 18">
            <a:extLst>
              <a:ext uri="{FF2B5EF4-FFF2-40B4-BE49-F238E27FC236}">
                <a16:creationId xmlns:a16="http://schemas.microsoft.com/office/drawing/2014/main" id="{4E481C60-1381-D031-3542-7E653296A282}"/>
              </a:ext>
            </a:extLst>
          </p:cNvPr>
          <p:cNvSpPr txBox="1">
            <a:spLocks noChangeArrowheads="1"/>
          </p:cNvSpPr>
          <p:nvPr/>
        </p:nvSpPr>
        <p:spPr bwMode="auto">
          <a:xfrm>
            <a:off x="1063094" y="1009105"/>
            <a:ext cx="409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en-US" altLang="en-US" sz="2800" b="1">
                <a:solidFill>
                  <a:srgbClr val="0000FF"/>
                </a:solidFill>
                <a:latin typeface="Cambria" panose="02040503050406030204" pitchFamily="18" charset="0"/>
                <a:ea typeface="Cambria" panose="02040503050406030204" pitchFamily="18" charset="0"/>
              </a:rPr>
              <a:t>Ví dụ</a:t>
            </a:r>
            <a:endParaRPr lang="en-US" altLang="en-US" sz="2800" b="1" dirty="0">
              <a:solidFill>
                <a:srgbClr val="0000FF"/>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A580C0-1B31-CE71-3E9B-EBC575D5D2A5}"/>
              </a:ext>
            </a:extLst>
          </p:cNvPr>
          <p:cNvSpPr txBox="1"/>
          <p:nvPr/>
        </p:nvSpPr>
        <p:spPr>
          <a:xfrm>
            <a:off x="2634216" y="1148742"/>
            <a:ext cx="8987170" cy="349583"/>
          </a:xfrm>
          <a:prstGeom prst="rect">
            <a:avLst/>
          </a:prstGeom>
          <a:noFill/>
        </p:spPr>
        <p:txBody>
          <a:bodyPr wrap="square">
            <a:spAutoFit/>
          </a:bodyPr>
          <a:lstStyle/>
          <a:p>
            <a:pPr marL="27305" marR="27305" algn="just">
              <a:lnSpc>
                <a:spcPts val="18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Chứng minh các tứ giác trong hình dưới là hình thoi</a:t>
            </a:r>
            <a:endParaRPr lang="en-US" sz="2400">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216886F4-A8D6-B04C-AD94-6C840A917973}"/>
              </a:ext>
            </a:extLst>
          </p:cNvPr>
          <p:cNvPicPr>
            <a:picLocks noChangeAspect="1"/>
          </p:cNvPicPr>
          <p:nvPr/>
        </p:nvPicPr>
        <p:blipFill rotWithShape="1">
          <a:blip r:embed="rId5"/>
          <a:srcRect b="19707"/>
          <a:stretch/>
        </p:blipFill>
        <p:spPr>
          <a:xfrm>
            <a:off x="2403733" y="1532325"/>
            <a:ext cx="8418836" cy="2391089"/>
          </a:xfrm>
          <a:prstGeom prst="rect">
            <a:avLst/>
          </a:prstGeom>
        </p:spPr>
      </p:pic>
      <p:sp>
        <p:nvSpPr>
          <p:cNvPr id="18" name="TextBox 17">
            <a:extLst>
              <a:ext uri="{FF2B5EF4-FFF2-40B4-BE49-F238E27FC236}">
                <a16:creationId xmlns:a16="http://schemas.microsoft.com/office/drawing/2014/main" id="{2B63C9CA-2658-B4EA-C8C8-59B311DAB4A5}"/>
              </a:ext>
            </a:extLst>
          </p:cNvPr>
          <p:cNvSpPr txBox="1"/>
          <p:nvPr/>
        </p:nvSpPr>
        <p:spPr>
          <a:xfrm>
            <a:off x="1063094" y="4075281"/>
            <a:ext cx="10558292" cy="2419945"/>
          </a:xfrm>
          <a:prstGeom prst="round2SameRect">
            <a:avLst/>
          </a:prstGeom>
          <a:solidFill>
            <a:schemeClr val="accent4">
              <a:lumMod val="40000"/>
              <a:lumOff val="60000"/>
            </a:schemeClr>
          </a:solidFill>
        </p:spPr>
        <p:txBody>
          <a:bodyPr wrap="square">
            <a:spAutoFit/>
          </a:bodyPr>
          <a:lstStyle/>
          <a:p>
            <a:pPr marL="27305" marR="27305" algn="just">
              <a:spcBef>
                <a:spcPts val="0"/>
              </a:spcBef>
              <a:spcAft>
                <a:spcPts val="0"/>
              </a:spcAft>
            </a:pPr>
            <a:r>
              <a:rPr lang="en-US" sz="2400" b="1">
                <a:solidFill>
                  <a:srgbClr val="CA1C28"/>
                </a:solidFill>
                <a:effectLst/>
                <a:latin typeface="Cambria" panose="02040503050406030204" pitchFamily="18" charset="0"/>
                <a:ea typeface="Cambria" panose="02040503050406030204" pitchFamily="18" charset="0"/>
              </a:rPr>
              <a:t>Giải</a:t>
            </a:r>
            <a:endParaRPr lang="en-US" sz="2400">
              <a:solidFill>
                <a:srgbClr val="CA1C28"/>
              </a:solidFill>
              <a:effectLst/>
              <a:latin typeface="Cambria" panose="02040503050406030204" pitchFamily="18" charset="0"/>
              <a:ea typeface="Cambria" panose="02040503050406030204" pitchFamily="18" charset="0"/>
            </a:endParaRPr>
          </a:p>
          <a:p>
            <a:pPr marL="342900" marR="27305" lvl="0" indent="-342900" algn="just">
              <a:spcBef>
                <a:spcPts val="0"/>
              </a:spcBef>
              <a:spcAft>
                <a:spcPts val="0"/>
              </a:spcAft>
              <a:buFont typeface="Calibri" panose="020F0502020204030204" pitchFamily="34" charset="0"/>
              <a:buChar char="-"/>
            </a:pPr>
            <a:r>
              <a:rPr lang="en-US" sz="2400">
                <a:solidFill>
                  <a:srgbClr val="000000"/>
                </a:solidFill>
                <a:effectLst/>
                <a:latin typeface="Cambria" panose="02040503050406030204" pitchFamily="18" charset="0"/>
                <a:ea typeface="Cambria" panose="02040503050406030204" pitchFamily="18" charset="0"/>
              </a:rPr>
              <a:t>Tứ giác MNPQ có bốn cạnh bằng nhau nên là hình thoi</a:t>
            </a:r>
            <a:endParaRPr lang="en-US" sz="2400">
              <a:effectLst/>
              <a:latin typeface="Cambria" panose="02040503050406030204" pitchFamily="18" charset="0"/>
              <a:ea typeface="Cambria" panose="02040503050406030204" pitchFamily="18" charset="0"/>
            </a:endParaRPr>
          </a:p>
          <a:p>
            <a:pPr marL="342900" marR="27305" lvl="0" indent="-342900" algn="just">
              <a:spcBef>
                <a:spcPts val="0"/>
              </a:spcBef>
              <a:spcAft>
                <a:spcPts val="0"/>
              </a:spcAft>
              <a:buFont typeface="Calibri" panose="020F0502020204030204" pitchFamily="34" charset="0"/>
              <a:buChar char="-"/>
            </a:pPr>
            <a:r>
              <a:rPr lang="en-US" sz="2400">
                <a:solidFill>
                  <a:srgbClr val="000000"/>
                </a:solidFill>
                <a:effectLst/>
                <a:latin typeface="Cambria" panose="02040503050406030204" pitchFamily="18" charset="0"/>
                <a:ea typeface="Cambria" panose="02040503050406030204" pitchFamily="18" charset="0"/>
              </a:rPr>
              <a:t>Tứ giác EFGH là hình bình hành (các cạnh đối bằng nhau) và có đường chéo là phân giác của một góc nên là hình thoi</a:t>
            </a:r>
            <a:endParaRPr lang="en-US" sz="2400">
              <a:effectLst/>
              <a:latin typeface="Cambria" panose="02040503050406030204" pitchFamily="18" charset="0"/>
              <a:ea typeface="Cambria" panose="02040503050406030204" pitchFamily="18" charset="0"/>
            </a:endParaRPr>
          </a:p>
          <a:p>
            <a:pPr marL="342900" marR="27305" lvl="0" indent="-342900" algn="just">
              <a:spcBef>
                <a:spcPts val="0"/>
              </a:spcBef>
              <a:spcAft>
                <a:spcPts val="0"/>
              </a:spcAft>
              <a:buFont typeface="Calibri" panose="020F0502020204030204" pitchFamily="34" charset="0"/>
              <a:buChar char="-"/>
            </a:pPr>
            <a:r>
              <a:rPr lang="en-US" sz="2400">
                <a:solidFill>
                  <a:srgbClr val="000000"/>
                </a:solidFill>
                <a:effectLst/>
                <a:latin typeface="Cambria" panose="02040503050406030204" pitchFamily="18" charset="0"/>
                <a:ea typeface="Cambria" panose="02040503050406030204" pitchFamily="18" charset="0"/>
              </a:rPr>
              <a:t>Tứ giác PQRS là hình bình hành (2 đường chéo cắt nhau tại trung điểm mỗi đường) và có 2 đường chéo vuông góc nên là hình thoi</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335567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5" name="Group 4">
            <a:extLst>
              <a:ext uri="{FF2B5EF4-FFF2-40B4-BE49-F238E27FC236}">
                <a16:creationId xmlns:a16="http://schemas.microsoft.com/office/drawing/2014/main" id="{A5E0D194-9316-E05A-E59C-AA45B5CA3E9C}"/>
              </a:ext>
            </a:extLst>
          </p:cNvPr>
          <p:cNvGrpSpPr/>
          <p:nvPr/>
        </p:nvGrpSpPr>
        <p:grpSpPr>
          <a:xfrm>
            <a:off x="598755" y="1188153"/>
            <a:ext cx="10554798" cy="1521772"/>
            <a:chOff x="296362" y="1724866"/>
            <a:chExt cx="10554798" cy="1521772"/>
          </a:xfrm>
        </p:grpSpPr>
        <p:sp>
          <p:nvSpPr>
            <p:cNvPr id="6" name="Rounded Rectangle 11">
              <a:extLst>
                <a:ext uri="{FF2B5EF4-FFF2-40B4-BE49-F238E27FC236}">
                  <a16:creationId xmlns:a16="http://schemas.microsoft.com/office/drawing/2014/main" id="{E758D756-4CC8-A5EB-DFB2-093055534DC2}"/>
                </a:ext>
              </a:extLst>
            </p:cNvPr>
            <p:cNvSpPr/>
            <p:nvPr/>
          </p:nvSpPr>
          <p:spPr>
            <a:xfrm>
              <a:off x="296362" y="1918615"/>
              <a:ext cx="10554798" cy="1328023"/>
            </a:xfrm>
            <a:prstGeom prst="roundRect">
              <a:avLst/>
            </a:prstGeom>
            <a:solidFill>
              <a:schemeClr val="accent6">
                <a:lumMod val="40000"/>
                <a:lumOff val="60000"/>
              </a:schemeClr>
            </a:solidFill>
          </p:spPr>
          <p:txBody>
            <a:bodyPr wrap="square">
              <a:spAutoFit/>
            </a:bodyPr>
            <a:lstStyle/>
            <a:p>
              <a:endParaRPr lang="en-US" sz="2400" dirty="0">
                <a:solidFill>
                  <a:srgbClr val="000000"/>
                </a:solidFill>
                <a:latin typeface="Cambria" panose="02040503050406030204" pitchFamily="18" charset="0"/>
                <a:ea typeface="Cambria" panose="02040503050406030204" pitchFamily="18" charset="0"/>
              </a:endParaRPr>
            </a:p>
            <a:p>
              <a:pPr marL="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Một hoa văn trang trí được ghép bởi ba hình tứ giác có độ dài mỗi cạnh đều bằng 2 cm (Hình 18). Gọi tên các tứ giác này và tính chu vi của hoa văn.</a:t>
              </a:r>
              <a:endParaRPr lang="en-US" sz="3200" dirty="0">
                <a:latin typeface="Cambria" panose="02040503050406030204" pitchFamily="18" charset="0"/>
                <a:ea typeface="Cambria" panose="02040503050406030204" pitchFamily="18" charset="0"/>
              </a:endParaRPr>
            </a:p>
          </p:txBody>
        </p:sp>
        <p:sp>
          <p:nvSpPr>
            <p:cNvPr id="7" name="Rounded Rectangle 1">
              <a:extLst>
                <a:ext uri="{FF2B5EF4-FFF2-40B4-BE49-F238E27FC236}">
                  <a16:creationId xmlns:a16="http://schemas.microsoft.com/office/drawing/2014/main" id="{73BEED1B-A641-9CDF-48E0-ACF68FF86A2D}"/>
                </a:ext>
              </a:extLst>
            </p:cNvPr>
            <p:cNvSpPr/>
            <p:nvPr/>
          </p:nvSpPr>
          <p:spPr>
            <a:xfrm>
              <a:off x="460153" y="1724866"/>
              <a:ext cx="2350780" cy="510664"/>
            </a:xfrm>
            <a:prstGeom prst="roundRect">
              <a:avLst>
                <a:gd name="adj" fmla="val 1277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VẬN DỤNG 5</a:t>
              </a:r>
              <a:endParaRPr lang="en-US" sz="2400" b="1" dirty="0">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18965A01-88FD-C222-3572-4CB246EC55E8}"/>
              </a:ext>
            </a:extLst>
          </p:cNvPr>
          <p:cNvPicPr>
            <a:picLocks noChangeAspect="1"/>
          </p:cNvPicPr>
          <p:nvPr/>
        </p:nvPicPr>
        <p:blipFill>
          <a:blip r:embed="rId5"/>
          <a:stretch>
            <a:fillRect/>
          </a:stretch>
        </p:blipFill>
        <p:spPr>
          <a:xfrm>
            <a:off x="7076692" y="2829002"/>
            <a:ext cx="4236350" cy="3666224"/>
          </a:xfrm>
          <a:prstGeom prst="rect">
            <a:avLst/>
          </a:prstGeom>
        </p:spPr>
      </p:pic>
      <p:sp>
        <p:nvSpPr>
          <p:cNvPr id="13" name="TextBox 12">
            <a:extLst>
              <a:ext uri="{FF2B5EF4-FFF2-40B4-BE49-F238E27FC236}">
                <a16:creationId xmlns:a16="http://schemas.microsoft.com/office/drawing/2014/main" id="{72B4C1E9-81C1-B7CB-306C-D7AE6B198E72}"/>
              </a:ext>
            </a:extLst>
          </p:cNvPr>
          <p:cNvSpPr txBox="1"/>
          <p:nvPr/>
        </p:nvSpPr>
        <p:spPr>
          <a:xfrm>
            <a:off x="531547" y="3192246"/>
            <a:ext cx="6762388" cy="2477601"/>
          </a:xfrm>
          <a:prstGeom prst="rect">
            <a:avLst/>
          </a:prstGeom>
          <a:noFill/>
        </p:spPr>
        <p:txBody>
          <a:bodyPr wrap="square">
            <a:spAutoFit/>
          </a:bodyPr>
          <a:lstStyle/>
          <a:p>
            <a:pPr marL="30480" marR="30480" algn="just">
              <a:spcBef>
                <a:spcPts val="0"/>
              </a:spcBef>
              <a:spcAft>
                <a:spcPts val="600"/>
              </a:spcAft>
            </a:pPr>
            <a:r>
              <a:rPr lang="en-US" sz="2800" b="1">
                <a:solidFill>
                  <a:srgbClr val="0000FF"/>
                </a:solidFill>
                <a:effectLst/>
                <a:latin typeface="Cambria" panose="02040503050406030204" pitchFamily="18" charset="0"/>
                <a:ea typeface="Cambria" panose="02040503050406030204" pitchFamily="18" charset="0"/>
              </a:rPr>
              <a:t>Giải:</a:t>
            </a:r>
            <a:endParaRPr lang="en-US" sz="2800">
              <a:solidFill>
                <a:srgbClr val="0000FF"/>
              </a:solidFill>
              <a:effectLst/>
              <a:latin typeface="Cambria" panose="02040503050406030204" pitchFamily="18" charset="0"/>
              <a:ea typeface="Cambria" panose="02040503050406030204" pitchFamily="18" charset="0"/>
            </a:endParaRPr>
          </a:p>
          <a:p>
            <a:pPr marL="30480" marR="30480" algn="just">
              <a:spcBef>
                <a:spcPts val="0"/>
              </a:spcBef>
              <a:spcAft>
                <a:spcPts val="600"/>
              </a:spcAft>
            </a:pPr>
            <a:r>
              <a:rPr lang="en-US" sz="2800">
                <a:solidFill>
                  <a:srgbClr val="000000"/>
                </a:solidFill>
                <a:effectLst/>
                <a:latin typeface="Cambria" panose="02040503050406030204" pitchFamily="18" charset="0"/>
                <a:ea typeface="Cambria" panose="02040503050406030204" pitchFamily="18" charset="0"/>
              </a:rPr>
              <a:t>Tứ giác có độ dài mỗi cạnh đều bằng 2 cm nên tứ giác này là hình thoi.</a:t>
            </a:r>
            <a:endParaRPr lang="en-US" sz="2800">
              <a:effectLst/>
              <a:latin typeface="Cambria" panose="02040503050406030204" pitchFamily="18" charset="0"/>
              <a:ea typeface="Cambria" panose="02040503050406030204" pitchFamily="18" charset="0"/>
            </a:endParaRPr>
          </a:p>
          <a:p>
            <a:pPr marL="30480" marR="30480" algn="just">
              <a:spcBef>
                <a:spcPts val="0"/>
              </a:spcBef>
              <a:spcAft>
                <a:spcPts val="600"/>
              </a:spcAft>
            </a:pPr>
            <a:r>
              <a:rPr lang="en-US" sz="2800">
                <a:solidFill>
                  <a:srgbClr val="000000"/>
                </a:solidFill>
                <a:effectLst/>
                <a:latin typeface="Cambria" panose="02040503050406030204" pitchFamily="18" charset="0"/>
                <a:ea typeface="Cambria" panose="02040503050406030204" pitchFamily="18" charset="0"/>
              </a:rPr>
              <a:t>Chu vi của một hình thoi là: 2.4 = 8 (cm).</a:t>
            </a:r>
            <a:endParaRPr lang="en-US" sz="2800">
              <a:effectLst/>
              <a:latin typeface="Cambria" panose="02040503050406030204" pitchFamily="18" charset="0"/>
              <a:ea typeface="Cambria" panose="02040503050406030204" pitchFamily="18" charset="0"/>
            </a:endParaRPr>
          </a:p>
          <a:p>
            <a:pPr marL="30480" marR="30480" algn="just">
              <a:spcBef>
                <a:spcPts val="0"/>
              </a:spcBef>
              <a:spcAft>
                <a:spcPts val="600"/>
              </a:spcAft>
            </a:pPr>
            <a:r>
              <a:rPr lang="en-US" sz="2800">
                <a:solidFill>
                  <a:srgbClr val="000000"/>
                </a:solidFill>
                <a:effectLst/>
                <a:latin typeface="Cambria" panose="02040503050406030204" pitchFamily="18" charset="0"/>
                <a:ea typeface="Cambria" panose="02040503050406030204" pitchFamily="18" charset="0"/>
              </a:rPr>
              <a:t>Chu vi của hoa văn là: 8.3 = 24 (cm).</a:t>
            </a:r>
            <a:endParaRPr lang="en-US"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495935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sp>
        <p:nvSpPr>
          <p:cNvPr id="19" name="文本框 18">
            <a:extLst>
              <a:ext uri="{FF2B5EF4-FFF2-40B4-BE49-F238E27FC236}">
                <a16:creationId xmlns:a16="http://schemas.microsoft.com/office/drawing/2014/main" id="{A8731A4D-525B-4758-8DDA-FEC54050BB3C}"/>
              </a:ext>
            </a:extLst>
          </p:cNvPr>
          <p:cNvSpPr txBox="1"/>
          <p:nvPr/>
        </p:nvSpPr>
        <p:spPr>
          <a:xfrm>
            <a:off x="8791574" y="540069"/>
            <a:ext cx="1624965"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02</a:t>
            </a:r>
          </a:p>
        </p:txBody>
      </p:sp>
      <p:sp>
        <p:nvSpPr>
          <p:cNvPr id="29" name="PA_文本框 6">
            <a:extLst>
              <a:ext uri="{FF2B5EF4-FFF2-40B4-BE49-F238E27FC236}">
                <a16:creationId xmlns:a16="http://schemas.microsoft.com/office/drawing/2014/main" id="{0413318C-67EB-4859-97C2-406D4D7DD0C3}"/>
              </a:ext>
            </a:extLst>
          </p:cNvPr>
          <p:cNvSpPr txBox="1"/>
          <p:nvPr>
            <p:custDataLst>
              <p:tags r:id="rId2"/>
            </p:custDataLst>
          </p:nvPr>
        </p:nvSpPr>
        <p:spPr>
          <a:xfrm>
            <a:off x="4131219" y="464850"/>
            <a:ext cx="4920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srgbClr val="0000FF"/>
                </a:solidFill>
                <a:effectLst/>
                <a:uLnTx/>
                <a:uFillTx/>
                <a:latin typeface="Georgia" panose="02040502050405020303" pitchFamily="18" charset="0"/>
                <a:ea typeface="方正粗谭黑简体" panose="02000000000000000000" pitchFamily="2" charset="-122"/>
              </a:rPr>
              <a:t>LUYỆN TẬP</a:t>
            </a:r>
            <a:endParaRPr kumimoji="0" lang="zh-CN" altLang="en-US" sz="3200" b="0" i="0" u="none" strike="noStrike" kern="1200" cap="none" spc="300" normalizeH="0" baseline="0" noProof="0" dirty="0">
              <a:ln>
                <a:noFill/>
              </a:ln>
              <a:solidFill>
                <a:srgbClr val="0000FF"/>
              </a:solidFill>
              <a:effectLst/>
              <a:uLnTx/>
              <a:uFillTx/>
              <a:latin typeface="Georgia" panose="02040502050405020303" pitchFamily="18" charset="0"/>
              <a:ea typeface="方正粗谭黑简体" panose="02000000000000000000" pitchFamily="2" charset="-122"/>
            </a:endParaRPr>
          </a:p>
        </p:txBody>
      </p:sp>
      <p:pic>
        <p:nvPicPr>
          <p:cNvPr id="4" name="图片 1">
            <a:extLst>
              <a:ext uri="{FF2B5EF4-FFF2-40B4-BE49-F238E27FC236}">
                <a16:creationId xmlns:a16="http://schemas.microsoft.com/office/drawing/2014/main" id="{43095C6A-FF1C-C9D4-58BE-3818D7905F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5" name="PA_文本框 6">
            <a:extLst>
              <a:ext uri="{FF2B5EF4-FFF2-40B4-BE49-F238E27FC236}">
                <a16:creationId xmlns:a16="http://schemas.microsoft.com/office/drawing/2014/main" id="{C45CAEBA-E59E-7360-FA35-B3FADE4FE150}"/>
              </a:ext>
            </a:extLst>
          </p:cNvPr>
          <p:cNvSpPr txBox="1"/>
          <p:nvPr>
            <p:custDataLst>
              <p:tags r:id="rId3"/>
            </p:custDataLst>
          </p:nvPr>
        </p:nvSpPr>
        <p:spPr>
          <a:xfrm>
            <a:off x="1063094" y="362774"/>
            <a:ext cx="3328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14" name="Group 13">
            <a:extLst>
              <a:ext uri="{FF2B5EF4-FFF2-40B4-BE49-F238E27FC236}">
                <a16:creationId xmlns:a16="http://schemas.microsoft.com/office/drawing/2014/main" id="{61FB3BD9-2282-F8C0-5528-8E573E9C90F2}"/>
              </a:ext>
            </a:extLst>
          </p:cNvPr>
          <p:cNvGrpSpPr/>
          <p:nvPr/>
        </p:nvGrpSpPr>
        <p:grpSpPr>
          <a:xfrm>
            <a:off x="818601" y="1151701"/>
            <a:ext cx="9984078" cy="1521772"/>
            <a:chOff x="296362" y="1724866"/>
            <a:chExt cx="9984078" cy="1521772"/>
          </a:xfrm>
        </p:grpSpPr>
        <p:sp>
          <p:nvSpPr>
            <p:cNvPr id="15" name="Rounded Rectangle 11">
              <a:extLst>
                <a:ext uri="{FF2B5EF4-FFF2-40B4-BE49-F238E27FC236}">
                  <a16:creationId xmlns:a16="http://schemas.microsoft.com/office/drawing/2014/main" id="{9E7DA8E5-09EC-1021-47E9-0CA4F0372EA2}"/>
                </a:ext>
              </a:extLst>
            </p:cNvPr>
            <p:cNvSpPr/>
            <p:nvPr/>
          </p:nvSpPr>
          <p:spPr>
            <a:xfrm>
              <a:off x="296362" y="1918615"/>
              <a:ext cx="9984078" cy="1328023"/>
            </a:xfrm>
            <a:prstGeom prst="roundRect">
              <a:avLst/>
            </a:prstGeom>
            <a:solidFill>
              <a:schemeClr val="accent6">
                <a:lumMod val="40000"/>
                <a:lumOff val="60000"/>
              </a:schemeClr>
            </a:solidFill>
          </p:spPr>
          <p:txBody>
            <a:bodyPr wrap="square">
              <a:spAutoFit/>
            </a:bodyPr>
            <a:lstStyle/>
            <a:p>
              <a:endParaRPr lang="en-US" sz="2400" dirty="0">
                <a:solidFill>
                  <a:srgbClr val="000000"/>
                </a:solidFill>
                <a:latin typeface="Cambria" panose="02040503050406030204" pitchFamily="18" charset="0"/>
                <a:ea typeface="Cambria" panose="02040503050406030204" pitchFamily="18" charset="0"/>
              </a:endParaRPr>
            </a:p>
            <a:p>
              <a:pPr marL="0" marR="30480" algn="just">
                <a:spcBef>
                  <a:spcPts val="0"/>
                </a:spcBef>
              </a:pPr>
              <a:r>
                <a:rPr lang="nl-NL" sz="2400">
                  <a:solidFill>
                    <a:srgbClr val="000000"/>
                  </a:solidFill>
                  <a:effectLst/>
                  <a:latin typeface="Times New Roman" panose="02020603050405020304" pitchFamily="18" charset="0"/>
                  <a:ea typeface="Times New Roman" panose="02020603050405020304" pitchFamily="18" charset="0"/>
                </a:rPr>
                <a:t>Tính độ dài cạnh của các khuy áo hình thoi có độ dài hai đường chéo lần lượt là 3,2 cm và 2,4 cm.</a:t>
              </a:r>
              <a:endParaRPr lang="en-US" sz="3200" dirty="0">
                <a:latin typeface="Cambria" panose="02040503050406030204" pitchFamily="18" charset="0"/>
                <a:ea typeface="Cambria" panose="02040503050406030204" pitchFamily="18" charset="0"/>
              </a:endParaRPr>
            </a:p>
          </p:txBody>
        </p:sp>
        <p:sp>
          <p:nvSpPr>
            <p:cNvPr id="16" name="Rounded Rectangle 1">
              <a:extLst>
                <a:ext uri="{FF2B5EF4-FFF2-40B4-BE49-F238E27FC236}">
                  <a16:creationId xmlns:a16="http://schemas.microsoft.com/office/drawing/2014/main" id="{C4C60698-E019-B4A6-2A29-490F9E3DFB7E}"/>
                </a:ext>
              </a:extLst>
            </p:cNvPr>
            <p:cNvSpPr/>
            <p:nvPr/>
          </p:nvSpPr>
          <p:spPr>
            <a:xfrm>
              <a:off x="460153" y="1724866"/>
              <a:ext cx="2350780" cy="510664"/>
            </a:xfrm>
            <a:prstGeom prst="roundRect">
              <a:avLst>
                <a:gd name="adj" fmla="val 1277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VẬN DỤNG 4</a:t>
              </a:r>
              <a:endParaRPr lang="en-US" sz="2400" b="1" dirty="0">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9326DB2F-4AC6-B49C-B66B-A8AC58ED2D50}"/>
              </a:ext>
            </a:extLst>
          </p:cNvPr>
          <p:cNvPicPr>
            <a:picLocks noChangeAspect="1"/>
          </p:cNvPicPr>
          <p:nvPr/>
        </p:nvPicPr>
        <p:blipFill>
          <a:blip r:embed="rId7"/>
          <a:stretch>
            <a:fillRect/>
          </a:stretch>
        </p:blipFill>
        <p:spPr>
          <a:xfrm>
            <a:off x="7942521" y="2708598"/>
            <a:ext cx="3938518" cy="1973606"/>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EF41E69-6242-57B9-CA43-5358D0A76C05}"/>
                  </a:ext>
                </a:extLst>
              </p:cNvPr>
              <p:cNvSpPr txBox="1"/>
              <p:nvPr/>
            </p:nvSpPr>
            <p:spPr>
              <a:xfrm>
                <a:off x="818600" y="2894105"/>
                <a:ext cx="7123921" cy="3646447"/>
              </a:xfrm>
              <a:prstGeom prst="rect">
                <a:avLst/>
              </a:prstGeom>
              <a:noFill/>
            </p:spPr>
            <p:txBody>
              <a:bodyPr wrap="square">
                <a:spAutoFit/>
              </a:bodyPr>
              <a:lstStyle/>
              <a:p>
                <a:pPr marL="30480" marR="30480"/>
                <a:r>
                  <a:rPr lang="nl-NL" sz="2400" b="1">
                    <a:solidFill>
                      <a:srgbClr val="0000FF"/>
                    </a:solidFill>
                    <a:effectLst/>
                    <a:latin typeface="Cambria" panose="02040503050406030204" pitchFamily="18" charset="0"/>
                    <a:ea typeface="Cambria" panose="02040503050406030204" pitchFamily="18" charset="0"/>
                  </a:rPr>
                  <a:t>Giải</a:t>
                </a:r>
              </a:p>
              <a:p>
                <a:pPr marL="30480" marR="30480"/>
                <a:r>
                  <a:rPr lang="nl-NL" sz="2400">
                    <a:solidFill>
                      <a:srgbClr val="000000"/>
                    </a:solidFill>
                    <a:effectLst/>
                    <a:latin typeface="Cambria" panose="02040503050406030204" pitchFamily="18" charset="0"/>
                    <a:ea typeface="Cambria" panose="02040503050406030204" pitchFamily="18" charset="0"/>
                  </a:rPr>
                  <a:t>Hình ảnh chiếc khuy áo được vẽ lại bởi hình thoi ABCD như hình vẽ trên.</a:t>
                </a:r>
                <a:endParaRPr lang="en-US" sz="2400">
                  <a:effectLst/>
                  <a:latin typeface="Cambria" panose="02040503050406030204" pitchFamily="18" charset="0"/>
                  <a:ea typeface="Cambria" panose="02040503050406030204" pitchFamily="18" charset="0"/>
                </a:endParaRPr>
              </a:p>
              <a:p>
                <a:pPr marL="30480" marR="30480"/>
                <a:r>
                  <a:rPr lang="nl-NL" sz="2400">
                    <a:solidFill>
                      <a:srgbClr val="000000"/>
                    </a:solidFill>
                    <a:effectLst/>
                    <a:latin typeface="Cambria" panose="02040503050406030204" pitchFamily="18" charset="0"/>
                    <a:ea typeface="Cambria" panose="02040503050406030204" pitchFamily="18" charset="0"/>
                  </a:rPr>
                  <a:t>Gọi O là giao điểm của hai đường chéo AC và BD.</a:t>
                </a:r>
                <a:endParaRPr lang="en-US" sz="2400">
                  <a:effectLst/>
                  <a:latin typeface="Cambria" panose="02040503050406030204" pitchFamily="18" charset="0"/>
                  <a:ea typeface="Cambria" panose="02040503050406030204" pitchFamily="18" charset="0"/>
                </a:endParaRPr>
              </a:p>
              <a:p>
                <a:pPr marL="30480" marR="30480"/>
                <a:r>
                  <a:rPr lang="nl-NL" sz="2400">
                    <a:solidFill>
                      <a:srgbClr val="000000"/>
                    </a:solidFill>
                    <a:effectLst/>
                    <a:latin typeface="Cambria" panose="02040503050406030204" pitchFamily="18" charset="0"/>
                    <a:ea typeface="Cambria" panose="02040503050406030204" pitchFamily="18" charset="0"/>
                  </a:rPr>
                  <a:t>Khi đó O là trung điểm của AC, BD và AC </a:t>
                </a:r>
                <a:r>
                  <a:rPr lang="nl-NL"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 </a:t>
                </a:r>
                <a:r>
                  <a:rPr lang="nl-NL" sz="2400">
                    <a:solidFill>
                      <a:srgbClr val="000000"/>
                    </a:solidFill>
                    <a:effectLst/>
                    <a:latin typeface="Cambria" panose="02040503050406030204" pitchFamily="18" charset="0"/>
                    <a:ea typeface="Cambria" panose="02040503050406030204" pitchFamily="18" charset="0"/>
                  </a:rPr>
                  <a:t>BD</a:t>
                </a:r>
                <a:endParaRPr lang="en-US" sz="2400">
                  <a:effectLst/>
                  <a:latin typeface="Cambria" panose="02040503050406030204" pitchFamily="18" charset="0"/>
                  <a:ea typeface="Cambria" panose="02040503050406030204" pitchFamily="18" charset="0"/>
                </a:endParaRPr>
              </a:p>
              <a:p>
                <a:pPr marL="0" marR="0"/>
                <a:r>
                  <a:rPr lang="nl-NL" sz="2400">
                    <a:solidFill>
                      <a:srgbClr val="000000"/>
                    </a:solidFill>
                    <a:effectLst/>
                    <a:latin typeface="Cambria" panose="02040503050406030204" pitchFamily="18" charset="0"/>
                    <a:ea typeface="Cambria" panose="02040503050406030204" pitchFamily="18" charset="0"/>
                  </a:rPr>
                  <a:t>Suy ra: </a:t>
                </a:r>
                <a14:m>
                  <m:oMath xmlns:m="http://schemas.openxmlformats.org/officeDocument/2006/math">
                    <m:r>
                      <a:rPr lang="nl-NL" sz="2400" i="1">
                        <a:solidFill>
                          <a:srgbClr val="000000"/>
                        </a:solidFill>
                        <a:effectLst/>
                        <a:latin typeface="Cambria Math" panose="02040503050406030204" pitchFamily="18" charset="0"/>
                        <a:ea typeface="Times New Roman" panose="02020603050405020304" pitchFamily="18" charset="0"/>
                      </a:rPr>
                      <m:t>𝑂𝐴</m:t>
                    </m:r>
                    <m:r>
                      <a:rPr lang="nl-NL"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nl-NL" sz="2400" i="1">
                            <a:solidFill>
                              <a:srgbClr val="000000"/>
                            </a:solidFill>
                            <a:effectLst/>
                            <a:latin typeface="Cambria Math" panose="02040503050406030204" pitchFamily="18" charset="0"/>
                            <a:ea typeface="Times New Roman" panose="02020603050405020304" pitchFamily="18" charset="0"/>
                          </a:rPr>
                          <m:t>1</m:t>
                        </m:r>
                      </m:num>
                      <m:den>
                        <m:r>
                          <a:rPr lang="nl-NL" sz="2400" i="1">
                            <a:solidFill>
                              <a:srgbClr val="000000"/>
                            </a:solidFill>
                            <a:effectLst/>
                            <a:latin typeface="Cambria Math" panose="02040503050406030204" pitchFamily="18" charset="0"/>
                            <a:ea typeface="Times New Roman" panose="02020603050405020304" pitchFamily="18" charset="0"/>
                          </a:rPr>
                          <m:t>2</m:t>
                        </m:r>
                      </m:den>
                    </m:f>
                    <m:r>
                      <a:rPr lang="nl-NL" sz="2400" i="1">
                        <a:solidFill>
                          <a:srgbClr val="000000"/>
                        </a:solidFill>
                        <a:effectLst/>
                        <a:latin typeface="Cambria Math" panose="02040503050406030204" pitchFamily="18" charset="0"/>
                        <a:ea typeface="Times New Roman" panose="02020603050405020304" pitchFamily="18" charset="0"/>
                      </a:rPr>
                      <m:t>𝐴𝐶</m:t>
                    </m:r>
                    <m:r>
                      <a:rPr lang="nl-NL" sz="2400" i="1">
                        <a:solidFill>
                          <a:srgbClr val="000000"/>
                        </a:solidFill>
                        <a:effectLst/>
                        <a:latin typeface="Cambria Math" panose="02040503050406030204" pitchFamily="18" charset="0"/>
                        <a:ea typeface="Times New Roman" panose="02020603050405020304" pitchFamily="18" charset="0"/>
                      </a:rPr>
                      <m:t>=1,6</m:t>
                    </m:r>
                    <m:r>
                      <a:rPr lang="nl-NL" sz="2400" i="1">
                        <a:solidFill>
                          <a:srgbClr val="000000"/>
                        </a:solidFill>
                        <a:effectLst/>
                        <a:latin typeface="Cambria Math" panose="02040503050406030204" pitchFamily="18" charset="0"/>
                        <a:ea typeface="Times New Roman" panose="02020603050405020304" pitchFamily="18" charset="0"/>
                      </a:rPr>
                      <m:t>𝑐𝑚</m:t>
                    </m:r>
                    <m:r>
                      <a:rPr lang="nl-NL" sz="2400" i="1">
                        <a:solidFill>
                          <a:srgbClr val="000000"/>
                        </a:solidFill>
                        <a:effectLst/>
                        <a:latin typeface="Cambria Math" panose="02040503050406030204" pitchFamily="18" charset="0"/>
                        <a:ea typeface="Times New Roman" panose="02020603050405020304" pitchFamily="18" charset="0"/>
                      </a:rPr>
                      <m:t>;</m:t>
                    </m:r>
                    <m:r>
                      <a:rPr lang="nl-NL" sz="2400" i="1">
                        <a:solidFill>
                          <a:srgbClr val="000000"/>
                        </a:solidFill>
                        <a:effectLst/>
                        <a:latin typeface="Cambria Math" panose="02040503050406030204" pitchFamily="18" charset="0"/>
                        <a:ea typeface="Times New Roman" panose="02020603050405020304" pitchFamily="18" charset="0"/>
                      </a:rPr>
                      <m:t>𝑂𝐵</m:t>
                    </m:r>
                    <m:r>
                      <a:rPr lang="nl-NL"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nl-NL" sz="2400" i="1">
                            <a:solidFill>
                              <a:srgbClr val="000000"/>
                            </a:solidFill>
                            <a:effectLst/>
                            <a:latin typeface="Cambria Math" panose="02040503050406030204" pitchFamily="18" charset="0"/>
                            <a:ea typeface="Times New Roman" panose="02020603050405020304" pitchFamily="18" charset="0"/>
                          </a:rPr>
                          <m:t>1</m:t>
                        </m:r>
                      </m:num>
                      <m:den>
                        <m:r>
                          <a:rPr lang="nl-NL" sz="2400" i="1">
                            <a:solidFill>
                              <a:srgbClr val="000000"/>
                            </a:solidFill>
                            <a:effectLst/>
                            <a:latin typeface="Cambria Math" panose="02040503050406030204" pitchFamily="18" charset="0"/>
                            <a:ea typeface="Times New Roman" panose="02020603050405020304" pitchFamily="18" charset="0"/>
                          </a:rPr>
                          <m:t>2</m:t>
                        </m:r>
                      </m:den>
                    </m:f>
                    <m:r>
                      <a:rPr lang="nl-NL" sz="2400" i="1">
                        <a:solidFill>
                          <a:srgbClr val="000000"/>
                        </a:solidFill>
                        <a:effectLst/>
                        <a:latin typeface="Cambria Math" panose="02040503050406030204" pitchFamily="18" charset="0"/>
                        <a:ea typeface="Times New Roman" panose="02020603050405020304" pitchFamily="18" charset="0"/>
                      </a:rPr>
                      <m:t>𝐵𝐷</m:t>
                    </m:r>
                    <m:r>
                      <a:rPr lang="nl-NL" sz="2400" i="1">
                        <a:solidFill>
                          <a:srgbClr val="000000"/>
                        </a:solidFill>
                        <a:effectLst/>
                        <a:latin typeface="Cambria Math" panose="02040503050406030204" pitchFamily="18" charset="0"/>
                        <a:ea typeface="Times New Roman" panose="02020603050405020304" pitchFamily="18" charset="0"/>
                      </a:rPr>
                      <m:t>=1,2</m:t>
                    </m:r>
                    <m:r>
                      <a:rPr lang="nl-NL" sz="2400" i="1">
                        <a:solidFill>
                          <a:srgbClr val="000000"/>
                        </a:solidFill>
                        <a:effectLst/>
                        <a:latin typeface="Cambria Math" panose="02040503050406030204" pitchFamily="18" charset="0"/>
                        <a:ea typeface="Times New Roman" panose="02020603050405020304" pitchFamily="18" charset="0"/>
                      </a:rPr>
                      <m:t>𝑐𝑚</m:t>
                    </m:r>
                  </m:oMath>
                </a14:m>
                <a:endParaRPr lang="en-US" sz="2400">
                  <a:effectLst/>
                  <a:latin typeface="Cambria" panose="02040503050406030204" pitchFamily="18" charset="0"/>
                  <a:ea typeface="Cambria" panose="02040503050406030204" pitchFamily="18" charset="0"/>
                </a:endParaRPr>
              </a:p>
              <a:p>
                <a:pPr marL="30480" marR="30480"/>
                <a:r>
                  <a:rPr lang="nl-NL" sz="2400">
                    <a:solidFill>
                      <a:srgbClr val="000000"/>
                    </a:solidFill>
                    <a:effectLst/>
                    <a:latin typeface="Cambria" panose="02040503050406030204" pitchFamily="18" charset="0"/>
                    <a:ea typeface="Cambria" panose="02040503050406030204" pitchFamily="18" charset="0"/>
                  </a:rPr>
                  <a:t>Áp dụng định lí Pytago vào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nl-NL" sz="2400">
                    <a:solidFill>
                      <a:srgbClr val="000000"/>
                    </a:solidFill>
                    <a:effectLst/>
                    <a:latin typeface="Cambria" panose="02040503050406030204" pitchFamily="18" charset="0"/>
                    <a:ea typeface="Cambria" panose="02040503050406030204" pitchFamily="18" charset="0"/>
                  </a:rPr>
                  <a:t>OAB vuông tại O, ta có:</a:t>
                </a:r>
                <a:endParaRPr lang="en-US" sz="2400">
                  <a:effectLst/>
                  <a:latin typeface="Cambria" panose="02040503050406030204" pitchFamily="18" charset="0"/>
                  <a:ea typeface="Cambria" panose="02040503050406030204" pitchFamily="18" charset="0"/>
                </a:endParaRPr>
              </a:p>
              <a:p>
                <a:pPr marL="0" marR="0"/>
                <a14:m>
                  <m:oMath xmlns:m="http://schemas.openxmlformats.org/officeDocument/2006/math">
                    <m:r>
                      <a:rPr lang="nl-NL" sz="2400" i="1">
                        <a:solidFill>
                          <a:srgbClr val="000000"/>
                        </a:solidFill>
                        <a:effectLst/>
                        <a:latin typeface="Cambria Math" panose="02040503050406030204" pitchFamily="18" charset="0"/>
                        <a:ea typeface="Times New Roman" panose="02020603050405020304" pitchFamily="18" charset="0"/>
                      </a:rPr>
                      <m:t>𝐴𝐵</m:t>
                    </m:r>
                    <m:r>
                      <a:rPr lang="nl-NL" sz="2400" i="1">
                        <a:solidFill>
                          <a:srgbClr val="000000"/>
                        </a:solidFill>
                        <a:effectLst/>
                        <a:latin typeface="Cambria Math" panose="02040503050406030204" pitchFamily="18" charset="0"/>
                        <a:ea typeface="Times New Roman" panose="02020603050405020304" pitchFamily="18"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nl-NL" sz="2400" i="1">
                            <a:solidFill>
                              <a:srgbClr val="000000"/>
                            </a:solidFill>
                            <a:effectLst/>
                            <a:latin typeface="Cambria Math" panose="02040503050406030204" pitchFamily="18" charset="0"/>
                            <a:ea typeface="Times New Roman" panose="02020603050405020304" pitchFamily="18" charset="0"/>
                          </a:rPr>
                          <m:t>𝑂</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nl-NL" sz="2400" i="1">
                                <a:solidFill>
                                  <a:srgbClr val="000000"/>
                                </a:solidFill>
                                <a:effectLst/>
                                <a:latin typeface="Cambria Math" panose="02040503050406030204" pitchFamily="18" charset="0"/>
                                <a:ea typeface="Times New Roman" panose="02020603050405020304" pitchFamily="18" charset="0"/>
                              </a:rPr>
                              <m:t>𝐴</m:t>
                            </m:r>
                          </m:e>
                          <m:sup>
                            <m:r>
                              <a:rPr lang="nl-NL" sz="2400" i="1">
                                <a:solidFill>
                                  <a:srgbClr val="000000"/>
                                </a:solidFill>
                                <a:effectLst/>
                                <a:latin typeface="Cambria Math" panose="02040503050406030204" pitchFamily="18" charset="0"/>
                                <a:ea typeface="Times New Roman" panose="02020603050405020304" pitchFamily="18" charset="0"/>
                              </a:rPr>
                              <m:t>2</m:t>
                            </m:r>
                          </m:sup>
                        </m:sSup>
                        <m:r>
                          <a:rPr lang="nl-NL" sz="2400" i="1">
                            <a:solidFill>
                              <a:srgbClr val="000000"/>
                            </a:solidFill>
                            <a:effectLst/>
                            <a:latin typeface="Cambria Math" panose="02040503050406030204" pitchFamily="18" charset="0"/>
                            <a:ea typeface="Times New Roman" panose="02020603050405020304" pitchFamily="18" charset="0"/>
                          </a:rPr>
                          <m:t>+</m:t>
                        </m:r>
                        <m:r>
                          <a:rPr lang="nl-NL" sz="2400" i="1">
                            <a:solidFill>
                              <a:srgbClr val="000000"/>
                            </a:solidFill>
                            <a:effectLst/>
                            <a:latin typeface="Cambria Math" panose="02040503050406030204" pitchFamily="18" charset="0"/>
                            <a:ea typeface="Times New Roman" panose="02020603050405020304" pitchFamily="18" charset="0"/>
                          </a:rPr>
                          <m:t>𝑂</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nl-NL" sz="2400" i="1">
                                <a:solidFill>
                                  <a:srgbClr val="000000"/>
                                </a:solidFill>
                                <a:effectLst/>
                                <a:latin typeface="Cambria Math" panose="02040503050406030204" pitchFamily="18" charset="0"/>
                                <a:ea typeface="Times New Roman" panose="02020603050405020304" pitchFamily="18" charset="0"/>
                              </a:rPr>
                              <m:t>𝐵</m:t>
                            </m:r>
                          </m:e>
                          <m:sup>
                            <m:r>
                              <a:rPr lang="nl-NL" sz="2400" i="1">
                                <a:solidFill>
                                  <a:srgbClr val="000000"/>
                                </a:solidFill>
                                <a:effectLst/>
                                <a:latin typeface="Cambria Math" panose="02040503050406030204" pitchFamily="18" charset="0"/>
                                <a:ea typeface="Times New Roman" panose="02020603050405020304" pitchFamily="18" charset="0"/>
                              </a:rPr>
                              <m:t>2</m:t>
                            </m:r>
                          </m:sup>
                        </m:sSup>
                      </m:e>
                    </m:rad>
                    <m:r>
                      <a:rPr lang="nl-NL"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nl-NL" sz="2400" i="1">
                                <a:solidFill>
                                  <a:srgbClr val="000000"/>
                                </a:solidFill>
                                <a:effectLst/>
                                <a:latin typeface="Cambria Math" panose="02040503050406030204" pitchFamily="18" charset="0"/>
                                <a:ea typeface="Times New Roman" panose="02020603050405020304" pitchFamily="18" charset="0"/>
                              </a:rPr>
                              <m:t>1,6</m:t>
                            </m:r>
                          </m:e>
                          <m:sup>
                            <m:r>
                              <a:rPr lang="nl-NL" sz="2400" i="1">
                                <a:solidFill>
                                  <a:srgbClr val="000000"/>
                                </a:solidFill>
                                <a:effectLst/>
                                <a:latin typeface="Cambria Math" panose="02040503050406030204" pitchFamily="18" charset="0"/>
                                <a:ea typeface="Times New Roman" panose="02020603050405020304" pitchFamily="18" charset="0"/>
                              </a:rPr>
                              <m:t>2</m:t>
                            </m:r>
                          </m:sup>
                        </m:sSup>
                        <m:r>
                          <a:rPr lang="nl-NL" sz="2400" i="1">
                            <a:solidFill>
                              <a:srgbClr val="000000"/>
                            </a:solidFill>
                            <a:effectLst/>
                            <a:latin typeface="Cambria Math" panose="02040503050406030204" pitchFamily="18" charset="0"/>
                            <a:ea typeface="Times New Roman" panose="02020603050405020304" pitchFamily="18" charset="0"/>
                          </a:rPr>
                          <m:t>+</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nl-NL" sz="2400" i="1">
                                <a:solidFill>
                                  <a:srgbClr val="000000"/>
                                </a:solidFill>
                                <a:effectLst/>
                                <a:latin typeface="Cambria Math" panose="02040503050406030204" pitchFamily="18" charset="0"/>
                                <a:ea typeface="Times New Roman" panose="02020603050405020304" pitchFamily="18" charset="0"/>
                              </a:rPr>
                              <m:t>1,2</m:t>
                            </m:r>
                          </m:e>
                          <m:sup>
                            <m:r>
                              <a:rPr lang="nl-NL" sz="2400" i="1">
                                <a:solidFill>
                                  <a:srgbClr val="000000"/>
                                </a:solidFill>
                                <a:effectLst/>
                                <a:latin typeface="Cambria Math" panose="02040503050406030204" pitchFamily="18" charset="0"/>
                                <a:ea typeface="Times New Roman" panose="02020603050405020304" pitchFamily="18" charset="0"/>
                              </a:rPr>
                              <m:t>2</m:t>
                            </m:r>
                          </m:sup>
                        </m:sSup>
                      </m:e>
                    </m:rad>
                  </m:oMath>
                </a14:m>
                <a:r>
                  <a:rPr lang="nl-NL" sz="2400">
                    <a:solidFill>
                      <a:srgbClr val="000000"/>
                    </a:solidFill>
                    <a:effectLst/>
                    <a:latin typeface="Cambria" panose="02040503050406030204" pitchFamily="18" charset="0"/>
                    <a:ea typeface="Cambria" panose="02040503050406030204" pitchFamily="18" charset="0"/>
                  </a:rPr>
                  <a:t> = 2 (cm)</a:t>
                </a:r>
                <a:endParaRPr lang="en-US" sz="2400">
                  <a:effectLst/>
                  <a:latin typeface="Cambria" panose="02040503050406030204" pitchFamily="18" charset="0"/>
                  <a:ea typeface="Cambria" panose="02040503050406030204" pitchFamily="18" charset="0"/>
                </a:endParaRPr>
              </a:p>
              <a:p>
                <a:pPr marL="30480" marR="30480"/>
                <a:r>
                  <a:rPr lang="nl-NL" sz="2400">
                    <a:solidFill>
                      <a:srgbClr val="000000"/>
                    </a:solidFill>
                    <a:effectLst/>
                    <a:latin typeface="Cambria" panose="02040503050406030204" pitchFamily="18" charset="0"/>
                    <a:ea typeface="Cambria" panose="02040503050406030204" pitchFamily="18" charset="0"/>
                  </a:rPr>
                  <a:t>Vậy độ dài cạnh của khuy áo là 2 cm.</a:t>
                </a:r>
                <a:endParaRPr lang="en-US" sz="2400">
                  <a:effectLst/>
                  <a:latin typeface="Cambria" panose="02040503050406030204" pitchFamily="18" charset="0"/>
                  <a:ea typeface="Cambria" panose="02040503050406030204" pitchFamily="18" charset="0"/>
                </a:endParaRPr>
              </a:p>
            </p:txBody>
          </p:sp>
        </mc:Choice>
        <mc:Fallback>
          <p:sp>
            <p:nvSpPr>
              <p:cNvPr id="21" name="TextBox 20">
                <a:extLst>
                  <a:ext uri="{FF2B5EF4-FFF2-40B4-BE49-F238E27FC236}">
                    <a16:creationId xmlns:a16="http://schemas.microsoft.com/office/drawing/2014/main" id="{DEF41E69-6242-57B9-CA43-5358D0A76C05}"/>
                  </a:ext>
                </a:extLst>
              </p:cNvPr>
              <p:cNvSpPr txBox="1">
                <a:spLocks noRot="1" noChangeAspect="1" noMove="1" noResize="1" noEditPoints="1" noAdjustHandles="1" noChangeArrowheads="1" noChangeShapeType="1" noTextEdit="1"/>
              </p:cNvSpPr>
              <p:nvPr/>
            </p:nvSpPr>
            <p:spPr>
              <a:xfrm>
                <a:off x="818600" y="2894105"/>
                <a:ext cx="7123921" cy="3646447"/>
              </a:xfrm>
              <a:prstGeom prst="rect">
                <a:avLst/>
              </a:prstGeom>
              <a:blipFill>
                <a:blip r:embed="rId8"/>
                <a:stretch>
                  <a:fillRect l="-1283" t="-1338" b="-2843"/>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139A1D62-528B-5C1C-9079-AD362288016E}"/>
              </a:ext>
            </a:extLst>
          </p:cNvPr>
          <p:cNvPicPr>
            <a:picLocks noChangeAspect="1"/>
          </p:cNvPicPr>
          <p:nvPr/>
        </p:nvPicPr>
        <p:blipFill rotWithShape="1">
          <a:blip r:embed="rId9"/>
          <a:srcRect l="64963" b="22346"/>
          <a:stretch/>
        </p:blipFill>
        <p:spPr>
          <a:xfrm>
            <a:off x="8690754" y="4856882"/>
            <a:ext cx="2442052" cy="1568874"/>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barn(inVertical)">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barn(inVertical)">
                                      <p:cBhvr>
                                        <p:cTn id="34" dur="500"/>
                                        <p:tgtEl>
                                          <p:spTgt spid="21">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barn(inVertical)">
                                      <p:cBhvr>
                                        <p:cTn id="37" dur="500"/>
                                        <p:tgtEl>
                                          <p:spTgt spid="21">
                                            <p:txEl>
                                              <p:pRg st="3" end="3"/>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barn(inVertical)">
                                      <p:cBhvr>
                                        <p:cTn id="40" dur="500"/>
                                        <p:tgtEl>
                                          <p:spTgt spid="21">
                                            <p:txEl>
                                              <p:pRg st="4" end="4"/>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animEffect transition="in" filter="barn(inVertical)">
                                      <p:cBhvr>
                                        <p:cTn id="43" dur="500"/>
                                        <p:tgtEl>
                                          <p:spTgt spid="21">
                                            <p:txEl>
                                              <p:pRg st="5" end="5"/>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xEl>
                                              <p:pRg st="6" end="6"/>
                                            </p:txEl>
                                          </p:spTgt>
                                        </p:tgtEl>
                                        <p:attrNameLst>
                                          <p:attrName>style.visibility</p:attrName>
                                        </p:attrNameLst>
                                      </p:cBhvr>
                                      <p:to>
                                        <p:strVal val="visible"/>
                                      </p:to>
                                    </p:set>
                                    <p:animEffect transition="in" filter="barn(inVertical)">
                                      <p:cBhvr>
                                        <p:cTn id="46" dur="500"/>
                                        <p:tgtEl>
                                          <p:spTgt spid="21">
                                            <p:txEl>
                                              <p:pRg st="6" end="6"/>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xEl>
                                              <p:pRg st="7" end="7"/>
                                            </p:txEl>
                                          </p:spTgt>
                                        </p:tgtEl>
                                        <p:attrNameLst>
                                          <p:attrName>style.visibility</p:attrName>
                                        </p:attrNameLst>
                                      </p:cBhvr>
                                      <p:to>
                                        <p:strVal val="visible"/>
                                      </p:to>
                                    </p:set>
                                    <p:animEffect transition="in" filter="barn(inVertical)">
                                      <p:cBhvr>
                                        <p:cTn id="49"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sp>
        <p:nvSpPr>
          <p:cNvPr id="19" name="文本框 18">
            <a:extLst>
              <a:ext uri="{FF2B5EF4-FFF2-40B4-BE49-F238E27FC236}">
                <a16:creationId xmlns:a16="http://schemas.microsoft.com/office/drawing/2014/main" id="{A8731A4D-525B-4758-8DDA-FEC54050BB3C}"/>
              </a:ext>
            </a:extLst>
          </p:cNvPr>
          <p:cNvSpPr txBox="1"/>
          <p:nvPr/>
        </p:nvSpPr>
        <p:spPr>
          <a:xfrm>
            <a:off x="8791574" y="540069"/>
            <a:ext cx="1624965"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02</a:t>
            </a:r>
          </a:p>
        </p:txBody>
      </p:sp>
      <p:sp>
        <p:nvSpPr>
          <p:cNvPr id="29" name="PA_文本框 6">
            <a:extLst>
              <a:ext uri="{FF2B5EF4-FFF2-40B4-BE49-F238E27FC236}">
                <a16:creationId xmlns:a16="http://schemas.microsoft.com/office/drawing/2014/main" id="{0413318C-67EB-4859-97C2-406D4D7DD0C3}"/>
              </a:ext>
            </a:extLst>
          </p:cNvPr>
          <p:cNvSpPr txBox="1"/>
          <p:nvPr>
            <p:custDataLst>
              <p:tags r:id="rId2"/>
            </p:custDataLst>
          </p:nvPr>
        </p:nvSpPr>
        <p:spPr>
          <a:xfrm>
            <a:off x="4131219" y="464850"/>
            <a:ext cx="4920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srgbClr val="0000FF"/>
                </a:solidFill>
                <a:effectLst/>
                <a:uLnTx/>
                <a:uFillTx/>
                <a:latin typeface="Georgia" panose="02040502050405020303" pitchFamily="18" charset="0"/>
                <a:ea typeface="方正粗谭黑简体" panose="02000000000000000000" pitchFamily="2" charset="-122"/>
              </a:rPr>
              <a:t>LUYỆN TẬP</a:t>
            </a:r>
            <a:endParaRPr kumimoji="0" lang="zh-CN" altLang="en-US" sz="3200" b="0" i="0" u="none" strike="noStrike" kern="1200" cap="none" spc="300" normalizeH="0" baseline="0" noProof="0" dirty="0">
              <a:ln>
                <a:noFill/>
              </a:ln>
              <a:solidFill>
                <a:srgbClr val="0000FF"/>
              </a:solidFill>
              <a:effectLst/>
              <a:uLnTx/>
              <a:uFillTx/>
              <a:latin typeface="Georgia" panose="02040502050405020303" pitchFamily="18" charset="0"/>
              <a:ea typeface="方正粗谭黑简体" panose="02000000000000000000" pitchFamily="2" charset="-122"/>
            </a:endParaRPr>
          </a:p>
        </p:txBody>
      </p:sp>
      <p:pic>
        <p:nvPicPr>
          <p:cNvPr id="4" name="图片 1">
            <a:extLst>
              <a:ext uri="{FF2B5EF4-FFF2-40B4-BE49-F238E27FC236}">
                <a16:creationId xmlns:a16="http://schemas.microsoft.com/office/drawing/2014/main" id="{43095C6A-FF1C-C9D4-58BE-3818D7905F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5" name="PA_文本框 6">
            <a:extLst>
              <a:ext uri="{FF2B5EF4-FFF2-40B4-BE49-F238E27FC236}">
                <a16:creationId xmlns:a16="http://schemas.microsoft.com/office/drawing/2014/main" id="{C45CAEBA-E59E-7360-FA35-B3FADE4FE150}"/>
              </a:ext>
            </a:extLst>
          </p:cNvPr>
          <p:cNvSpPr txBox="1"/>
          <p:nvPr>
            <p:custDataLst>
              <p:tags r:id="rId3"/>
            </p:custDataLst>
          </p:nvPr>
        </p:nvSpPr>
        <p:spPr>
          <a:xfrm>
            <a:off x="1063094" y="362774"/>
            <a:ext cx="3328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14" name="Group 13">
            <a:extLst>
              <a:ext uri="{FF2B5EF4-FFF2-40B4-BE49-F238E27FC236}">
                <a16:creationId xmlns:a16="http://schemas.microsoft.com/office/drawing/2014/main" id="{61FB3BD9-2282-F8C0-5528-8E573E9C90F2}"/>
              </a:ext>
            </a:extLst>
          </p:cNvPr>
          <p:cNvGrpSpPr/>
          <p:nvPr/>
        </p:nvGrpSpPr>
        <p:grpSpPr>
          <a:xfrm>
            <a:off x="818600" y="1011625"/>
            <a:ext cx="10707093" cy="1801437"/>
            <a:chOff x="296361" y="1853824"/>
            <a:chExt cx="10554799" cy="1801437"/>
          </a:xfrm>
        </p:grpSpPr>
        <p:sp>
          <p:nvSpPr>
            <p:cNvPr id="15" name="Rounded Rectangle 11">
              <a:extLst>
                <a:ext uri="{FF2B5EF4-FFF2-40B4-BE49-F238E27FC236}">
                  <a16:creationId xmlns:a16="http://schemas.microsoft.com/office/drawing/2014/main" id="{9E7DA8E5-09EC-1021-47E9-0CA4F0372EA2}"/>
                </a:ext>
              </a:extLst>
            </p:cNvPr>
            <p:cNvSpPr/>
            <p:nvPr/>
          </p:nvSpPr>
          <p:spPr>
            <a:xfrm>
              <a:off x="296361" y="1918615"/>
              <a:ext cx="10554799" cy="1736646"/>
            </a:xfrm>
            <a:prstGeom prst="roundRect">
              <a:avLst/>
            </a:prstGeom>
            <a:solidFill>
              <a:schemeClr val="accent6">
                <a:lumMod val="40000"/>
                <a:lumOff val="60000"/>
              </a:schemeClr>
            </a:solidFill>
          </p:spPr>
          <p:txBody>
            <a:bodyPr wrap="square">
              <a:spAutoFit/>
            </a:bodyPr>
            <a:lstStyle/>
            <a:p>
              <a:endParaRPr lang="en-US" sz="2400" dirty="0">
                <a:solidFill>
                  <a:srgbClr val="000000"/>
                </a:solidFill>
                <a:latin typeface="Cambria" panose="02040503050406030204" pitchFamily="18" charset="0"/>
                <a:ea typeface="Cambria" panose="02040503050406030204" pitchFamily="18" charset="0"/>
              </a:endParaRPr>
            </a:p>
            <a:p>
              <a:pPr marL="0" marR="30480" algn="just">
                <a:spcBef>
                  <a:spcPts val="0"/>
                </a:spcBef>
              </a:pPr>
              <a:r>
                <a:rPr lang="nl-NL" sz="2400">
                  <a:solidFill>
                    <a:srgbClr val="000000"/>
                  </a:solidFill>
                  <a:effectLst/>
                  <a:latin typeface="Cambria" panose="02040503050406030204" pitchFamily="18" charset="0"/>
                  <a:ea typeface="Cambria" panose="02040503050406030204" pitchFamily="18" charset="0"/>
                </a:rPr>
                <a:t>Một tứ giác có chu vi là 52 cm và một đường chéo là 24 cm. Tìm độ dài của mỗi cạnh và đường chéo còn lại nếu biết hai đường chéo vuông góc tại trung điểm của mỗi đường.</a:t>
              </a:r>
              <a:endParaRPr lang="en-US" sz="2400" dirty="0">
                <a:latin typeface="Cambria" panose="02040503050406030204" pitchFamily="18" charset="0"/>
                <a:ea typeface="Cambria" panose="02040503050406030204" pitchFamily="18" charset="0"/>
              </a:endParaRPr>
            </a:p>
          </p:txBody>
        </p:sp>
        <p:sp>
          <p:nvSpPr>
            <p:cNvPr id="16" name="Rounded Rectangle 1">
              <a:extLst>
                <a:ext uri="{FF2B5EF4-FFF2-40B4-BE49-F238E27FC236}">
                  <a16:creationId xmlns:a16="http://schemas.microsoft.com/office/drawing/2014/main" id="{C4C60698-E019-B4A6-2A29-490F9E3DFB7E}"/>
                </a:ext>
              </a:extLst>
            </p:cNvPr>
            <p:cNvSpPr/>
            <p:nvPr/>
          </p:nvSpPr>
          <p:spPr>
            <a:xfrm>
              <a:off x="397265" y="1853824"/>
              <a:ext cx="2350780" cy="510664"/>
            </a:xfrm>
            <a:prstGeom prst="roundRect">
              <a:avLst>
                <a:gd name="adj" fmla="val 12774"/>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VẬN DỤNG 6</a:t>
              </a:r>
              <a:endParaRPr lang="en-US" sz="24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E132B237-7D33-D636-54EB-E14E55B8DCC7}"/>
              </a:ext>
            </a:extLst>
          </p:cNvPr>
          <p:cNvPicPr>
            <a:picLocks noChangeAspect="1"/>
          </p:cNvPicPr>
          <p:nvPr/>
        </p:nvPicPr>
        <p:blipFill>
          <a:blip r:embed="rId7"/>
          <a:stretch>
            <a:fillRect/>
          </a:stretch>
        </p:blipFill>
        <p:spPr>
          <a:xfrm>
            <a:off x="8285089" y="3073490"/>
            <a:ext cx="3435114" cy="2232156"/>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45FACF4-923D-C36D-98F6-9FC3638369C3}"/>
                  </a:ext>
                </a:extLst>
              </p:cNvPr>
              <p:cNvSpPr txBox="1"/>
              <p:nvPr/>
            </p:nvSpPr>
            <p:spPr>
              <a:xfrm>
                <a:off x="920959" y="2877853"/>
                <a:ext cx="8233673" cy="3659656"/>
              </a:xfrm>
              <a:prstGeom prst="rect">
                <a:avLst/>
              </a:prstGeom>
              <a:noFill/>
            </p:spPr>
            <p:txBody>
              <a:bodyPr wrap="square">
                <a:spAutoFit/>
              </a:bodyPr>
              <a:lstStyle/>
              <a:p>
                <a:pPr marL="30480" marR="30480" algn="just">
                  <a:spcBef>
                    <a:spcPts val="0"/>
                  </a:spcBef>
                </a:pPr>
                <a:r>
                  <a:rPr lang="en-US" sz="2400" b="1">
                    <a:solidFill>
                      <a:srgbClr val="0000FF"/>
                    </a:solidFill>
                    <a:effectLst/>
                    <a:latin typeface="Cambria" panose="02040503050406030204" pitchFamily="18" charset="0"/>
                    <a:ea typeface="Cambria" panose="02040503050406030204" pitchFamily="18" charset="0"/>
                  </a:rPr>
                  <a:t>Giải</a:t>
                </a:r>
                <a:endParaRPr lang="en-US" sz="2400">
                  <a:solidFill>
                    <a:srgbClr val="0000FF"/>
                  </a:solidFill>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Tứ giác ABCD có hai đường chéo vuông góc tại trung điểm của mỗi đường nên là hình thoi.</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Độ dài cạnh của hình thoi ABCD là: 52 : 4 = 13 (cm).</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Giả sử AC = 24 cm và O là giao điểm hai đường chéo.</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Ta có O là trung điểm của AC nên OA = </a:t>
                </a:r>
                <a14:m>
                  <m:oMath xmlns:m="http://schemas.openxmlformats.org/officeDocument/2006/math">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𝐴𝐶</m:t>
                    </m:r>
                    <m:r>
                      <a:rPr lang="en-US" sz="2400" i="1">
                        <a:solidFill>
                          <a:srgbClr val="000000"/>
                        </a:solidFill>
                        <a:effectLst/>
                        <a:latin typeface="Cambria Math" panose="02040503050406030204" pitchFamily="18" charset="0"/>
                        <a:ea typeface="Times New Roman" panose="02020603050405020304" pitchFamily="18" charset="0"/>
                      </a:rPr>
                      <m:t>=12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𝑐𝑚</m:t>
                        </m:r>
                      </m:e>
                    </m:d>
                  </m:oMath>
                </a14:m>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Áp dụng định lí Pytago vào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OAB vuông tại O, ta có:</a:t>
                </a:r>
                <a:endParaRPr lang="en-US" sz="2400">
                  <a:effectLst/>
                  <a:latin typeface="Cambria" panose="02040503050406030204" pitchFamily="18" charset="0"/>
                  <a:ea typeface="Cambria" panose="02040503050406030204" pitchFamily="18" charset="0"/>
                </a:endParaRPr>
              </a:p>
              <a:p>
                <a:pPr marL="30480" marR="30480" algn="just">
                  <a:spcBef>
                    <a:spcPts val="0"/>
                  </a:spcBef>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𝑂𝐵</m:t>
                      </m:r>
                      <m:r>
                        <a:rPr lang="en-US" sz="2400" i="1">
                          <a:solidFill>
                            <a:srgbClr val="000000"/>
                          </a:solidFill>
                          <a:effectLst/>
                          <a:latin typeface="Cambria Math" panose="02040503050406030204" pitchFamily="18" charset="0"/>
                          <a:ea typeface="Times New Roman" panose="02020603050405020304" pitchFamily="18"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en-US" sz="2400" i="1">
                              <a:solidFill>
                                <a:srgbClr val="000000"/>
                              </a:solidFill>
                              <a:effectLst/>
                              <a:latin typeface="Cambria Math" panose="02040503050406030204" pitchFamily="18" charset="0"/>
                              <a:ea typeface="Times New Roman" panose="02020603050405020304" pitchFamily="18" charset="0"/>
                            </a:rPr>
                            <m:t>𝐴</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𝐵</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𝑂</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𝐴</m:t>
                              </m:r>
                            </m:e>
                            <m:sup>
                              <m:r>
                                <a:rPr lang="en-US" sz="2400" i="1">
                                  <a:solidFill>
                                    <a:srgbClr val="000000"/>
                                  </a:solidFill>
                                  <a:effectLst/>
                                  <a:latin typeface="Cambria Math" panose="02040503050406030204" pitchFamily="18" charset="0"/>
                                  <a:ea typeface="Times New Roman" panose="02020603050405020304" pitchFamily="18" charset="0"/>
                                </a:rPr>
                                <m:t>2</m:t>
                              </m:r>
                            </m:sup>
                          </m:sSup>
                        </m:e>
                      </m:rad>
                      <m:r>
                        <a:rPr lang="en-US" sz="2400" i="1">
                          <a:solidFill>
                            <a:srgbClr val="000000"/>
                          </a:solidFill>
                          <a:effectLst/>
                          <a:latin typeface="Cambria Math" panose="02040503050406030204" pitchFamily="18" charset="0"/>
                          <a:ea typeface="Times New Roman" panose="02020603050405020304" pitchFamily="18" charset="0"/>
                        </a:rPr>
                        <m:t>=5(</m:t>
                      </m:r>
                      <m:r>
                        <a:rPr lang="en-US" sz="2400" i="1">
                          <a:solidFill>
                            <a:srgbClr val="000000"/>
                          </a:solidFill>
                          <a:effectLst/>
                          <a:latin typeface="Cambria Math" panose="02040503050406030204" pitchFamily="18" charset="0"/>
                          <a:ea typeface="Times New Roman" panose="02020603050405020304" pitchFamily="18" charset="0"/>
                        </a:rPr>
                        <m:t>𝑐𝑚</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pt-BR" sz="2400">
                    <a:solidFill>
                      <a:srgbClr val="000000"/>
                    </a:solidFill>
                    <a:effectLst/>
                    <a:latin typeface="Cambria" panose="02040503050406030204" pitchFamily="18" charset="0"/>
                    <a:ea typeface="Cambria" panose="02040503050406030204" pitchFamily="18" charset="0"/>
                  </a:rPr>
                  <a:t>Do O là trung điểm của BD nên BD = 2OB = 2.5 = 10 (cm).</a:t>
                </a:r>
                <a:endParaRPr lang="en-US" sz="2400">
                  <a:effectLst/>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745FACF4-923D-C36D-98F6-9FC3638369C3}"/>
                  </a:ext>
                </a:extLst>
              </p:cNvPr>
              <p:cNvSpPr txBox="1">
                <a:spLocks noRot="1" noChangeAspect="1" noMove="1" noResize="1" noEditPoints="1" noAdjustHandles="1" noChangeArrowheads="1" noChangeShapeType="1" noTextEdit="1"/>
              </p:cNvSpPr>
              <p:nvPr/>
            </p:nvSpPr>
            <p:spPr>
              <a:xfrm>
                <a:off x="920959" y="2877853"/>
                <a:ext cx="8233673" cy="3659656"/>
              </a:xfrm>
              <a:prstGeom prst="rect">
                <a:avLst/>
              </a:prstGeom>
              <a:blipFill>
                <a:blip r:embed="rId8"/>
                <a:stretch>
                  <a:fillRect l="-740" t="-1333" r="-814" b="-28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636489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23EA4-1B73-A87C-03A7-52A2CA29B3EA}"/>
              </a:ext>
            </a:extLst>
          </p:cNvPr>
          <p:cNvPicPr>
            <a:picLocks noChangeAspect="1"/>
          </p:cNvPicPr>
          <p:nvPr/>
        </p:nvPicPr>
        <p:blipFill>
          <a:blip r:embed="rId6"/>
          <a:stretch>
            <a:fillRect/>
          </a:stretch>
        </p:blipFill>
        <p:spPr>
          <a:xfrm>
            <a:off x="8814317" y="1897889"/>
            <a:ext cx="3204443" cy="2455017"/>
          </a:xfrm>
          <a:prstGeom prst="rect">
            <a:avLst/>
          </a:prstGeom>
        </p:spPr>
      </p:pic>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sp>
        <p:nvSpPr>
          <p:cNvPr id="19" name="文本框 18">
            <a:extLst>
              <a:ext uri="{FF2B5EF4-FFF2-40B4-BE49-F238E27FC236}">
                <a16:creationId xmlns:a16="http://schemas.microsoft.com/office/drawing/2014/main" id="{A8731A4D-525B-4758-8DDA-FEC54050BB3C}"/>
              </a:ext>
            </a:extLst>
          </p:cNvPr>
          <p:cNvSpPr txBox="1"/>
          <p:nvPr/>
        </p:nvSpPr>
        <p:spPr>
          <a:xfrm>
            <a:off x="8791574" y="540069"/>
            <a:ext cx="1624965"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02</a:t>
            </a:r>
          </a:p>
        </p:txBody>
      </p:sp>
      <p:sp>
        <p:nvSpPr>
          <p:cNvPr id="29" name="PA_文本框 6">
            <a:extLst>
              <a:ext uri="{FF2B5EF4-FFF2-40B4-BE49-F238E27FC236}">
                <a16:creationId xmlns:a16="http://schemas.microsoft.com/office/drawing/2014/main" id="{0413318C-67EB-4859-97C2-406D4D7DD0C3}"/>
              </a:ext>
            </a:extLst>
          </p:cNvPr>
          <p:cNvSpPr txBox="1"/>
          <p:nvPr>
            <p:custDataLst>
              <p:tags r:id="rId2"/>
            </p:custDataLst>
          </p:nvPr>
        </p:nvSpPr>
        <p:spPr>
          <a:xfrm>
            <a:off x="4131219" y="464850"/>
            <a:ext cx="4920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srgbClr val="0000FF"/>
                </a:solidFill>
                <a:effectLst/>
                <a:uLnTx/>
                <a:uFillTx/>
                <a:latin typeface="Georgia" panose="02040502050405020303" pitchFamily="18" charset="0"/>
                <a:ea typeface="方正粗谭黑简体" panose="02000000000000000000" pitchFamily="2" charset="-122"/>
              </a:rPr>
              <a:t>LUYỆN TẬP</a:t>
            </a:r>
            <a:endParaRPr kumimoji="0" lang="zh-CN" altLang="en-US" sz="3200" b="0" i="0" u="none" strike="noStrike" kern="1200" cap="none" spc="300" normalizeH="0" baseline="0" noProof="0" dirty="0">
              <a:ln>
                <a:noFill/>
              </a:ln>
              <a:solidFill>
                <a:srgbClr val="0000FF"/>
              </a:solidFill>
              <a:effectLst/>
              <a:uLnTx/>
              <a:uFillTx/>
              <a:latin typeface="Georgia" panose="02040502050405020303" pitchFamily="18" charset="0"/>
              <a:ea typeface="方正粗谭黑简体" panose="02000000000000000000" pitchFamily="2" charset="-122"/>
            </a:endParaRPr>
          </a:p>
        </p:txBody>
      </p:sp>
      <p:pic>
        <p:nvPicPr>
          <p:cNvPr id="4" name="图片 1">
            <a:extLst>
              <a:ext uri="{FF2B5EF4-FFF2-40B4-BE49-F238E27FC236}">
                <a16:creationId xmlns:a16="http://schemas.microsoft.com/office/drawing/2014/main" id="{43095C6A-FF1C-C9D4-58BE-3818D7905F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5" name="PA_文本框 6">
            <a:extLst>
              <a:ext uri="{FF2B5EF4-FFF2-40B4-BE49-F238E27FC236}">
                <a16:creationId xmlns:a16="http://schemas.microsoft.com/office/drawing/2014/main" id="{C45CAEBA-E59E-7360-FA35-B3FADE4FE150}"/>
              </a:ext>
            </a:extLst>
          </p:cNvPr>
          <p:cNvSpPr txBox="1"/>
          <p:nvPr>
            <p:custDataLst>
              <p:tags r:id="rId3"/>
            </p:custDataLst>
          </p:nvPr>
        </p:nvSpPr>
        <p:spPr>
          <a:xfrm>
            <a:off x="1063094" y="362774"/>
            <a:ext cx="3328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14" name="Group 13">
            <a:extLst>
              <a:ext uri="{FF2B5EF4-FFF2-40B4-BE49-F238E27FC236}">
                <a16:creationId xmlns:a16="http://schemas.microsoft.com/office/drawing/2014/main" id="{61FB3BD9-2282-F8C0-5528-8E573E9C90F2}"/>
              </a:ext>
            </a:extLst>
          </p:cNvPr>
          <p:cNvGrpSpPr/>
          <p:nvPr/>
        </p:nvGrpSpPr>
        <p:grpSpPr>
          <a:xfrm>
            <a:off x="818600" y="1011625"/>
            <a:ext cx="8506153" cy="984192"/>
            <a:chOff x="296361" y="1853824"/>
            <a:chExt cx="8385164" cy="984192"/>
          </a:xfrm>
        </p:grpSpPr>
        <p:sp>
          <p:nvSpPr>
            <p:cNvPr id="15" name="Rounded Rectangle 11">
              <a:extLst>
                <a:ext uri="{FF2B5EF4-FFF2-40B4-BE49-F238E27FC236}">
                  <a16:creationId xmlns:a16="http://schemas.microsoft.com/office/drawing/2014/main" id="{9E7DA8E5-09EC-1021-47E9-0CA4F0372EA2}"/>
                </a:ext>
              </a:extLst>
            </p:cNvPr>
            <p:cNvSpPr/>
            <p:nvPr/>
          </p:nvSpPr>
          <p:spPr>
            <a:xfrm>
              <a:off x="296361" y="1918615"/>
              <a:ext cx="8385164" cy="919401"/>
            </a:xfrm>
            <a:prstGeom prst="roundRect">
              <a:avLst/>
            </a:prstGeom>
            <a:solidFill>
              <a:schemeClr val="accent4">
                <a:lumMod val="20000"/>
                <a:lumOff val="80000"/>
              </a:schemeClr>
            </a:solidFill>
          </p:spPr>
          <p:txBody>
            <a:bodyPr wrap="square">
              <a:spAutoFit/>
            </a:bodyPr>
            <a:lstStyle/>
            <a:p>
              <a:endParaRPr lang="en-US" sz="2400" dirty="0">
                <a:solidFill>
                  <a:srgbClr val="000000"/>
                </a:solidFill>
                <a:latin typeface="Cambria" panose="02040503050406030204" pitchFamily="18" charset="0"/>
                <a:ea typeface="Cambria" panose="02040503050406030204" pitchFamily="18" charset="0"/>
              </a:endParaRPr>
            </a:p>
            <a:p>
              <a:pPr marL="0" marR="30480" algn="just">
                <a:spcBef>
                  <a:spcPts val="0"/>
                </a:spcBef>
              </a:pPr>
              <a:r>
                <a:rPr lang="pt-BR" sz="2400">
                  <a:solidFill>
                    <a:srgbClr val="000000"/>
                  </a:solidFill>
                  <a:effectLst/>
                  <a:latin typeface="Cambria" panose="02040503050406030204" pitchFamily="18" charset="0"/>
                  <a:ea typeface="Cambria" panose="02040503050406030204" pitchFamily="18" charset="0"/>
                </a:rPr>
                <a:t>Quan sát Hình 21. Chứng minh rằng tứ giác EFGH là hình thoi</a:t>
              </a:r>
              <a:endParaRPr lang="en-US" sz="2400" dirty="0">
                <a:latin typeface="Cambria" panose="02040503050406030204" pitchFamily="18" charset="0"/>
                <a:ea typeface="Cambria" panose="02040503050406030204" pitchFamily="18" charset="0"/>
              </a:endParaRPr>
            </a:p>
          </p:txBody>
        </p:sp>
        <p:sp>
          <p:nvSpPr>
            <p:cNvPr id="16" name="Rounded Rectangle 1">
              <a:extLst>
                <a:ext uri="{FF2B5EF4-FFF2-40B4-BE49-F238E27FC236}">
                  <a16:creationId xmlns:a16="http://schemas.microsoft.com/office/drawing/2014/main" id="{C4C60698-E019-B4A6-2A29-490F9E3DFB7E}"/>
                </a:ext>
              </a:extLst>
            </p:cNvPr>
            <p:cNvSpPr/>
            <p:nvPr/>
          </p:nvSpPr>
          <p:spPr>
            <a:xfrm>
              <a:off x="397265" y="1853824"/>
              <a:ext cx="2350780" cy="510664"/>
            </a:xfrm>
            <a:prstGeom prst="roundRect">
              <a:avLst>
                <a:gd name="adj" fmla="val 12774"/>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Bài 6/SGK/81</a:t>
              </a:r>
              <a:endParaRPr lang="en-US" sz="2400" b="1" dirty="0">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D19129FD-2FF4-37E7-16E2-39D5618BD3A5}"/>
              </a:ext>
            </a:extLst>
          </p:cNvPr>
          <p:cNvSpPr txBox="1"/>
          <p:nvPr/>
        </p:nvSpPr>
        <p:spPr>
          <a:xfrm>
            <a:off x="920960" y="1964353"/>
            <a:ext cx="8130643" cy="4893647"/>
          </a:xfrm>
          <a:prstGeom prst="rect">
            <a:avLst/>
          </a:prstGeom>
          <a:noFill/>
        </p:spPr>
        <p:txBody>
          <a:bodyPr wrap="square">
            <a:spAutoFit/>
          </a:bodyPr>
          <a:lstStyle/>
          <a:p>
            <a:pPr marL="30480" marR="30480" algn="just">
              <a:spcBef>
                <a:spcPts val="0"/>
              </a:spcBef>
            </a:pPr>
            <a:r>
              <a:rPr lang="en-US" sz="2400" b="1">
                <a:solidFill>
                  <a:srgbClr val="FF0000"/>
                </a:solidFill>
                <a:effectLst/>
                <a:latin typeface="Cambria" panose="02040503050406030204" pitchFamily="18" charset="0"/>
                <a:ea typeface="Cambria" panose="02040503050406030204" pitchFamily="18" charset="0"/>
              </a:rPr>
              <a:t>Giải</a:t>
            </a:r>
            <a:endParaRPr lang="en-US" sz="2400">
              <a:solidFill>
                <a:srgbClr val="FF0000"/>
              </a:solidFill>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Ta có AE = EB nên AB = 2AE.</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         DG = GC nên DC = 2DG.</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Mà AE = DG nên AB = DC.</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Chứng minh tương tự ta cũng có: AD = BC.</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Tứ giác ABCD có AB = DC và AD = BC nên là hình bình hành Suy ra AB // CD và AD // BC.</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Lại có AD </a:t>
            </a:r>
            <a:r>
              <a:rPr lang="en-US" sz="2400">
                <a:solidFill>
                  <a:srgbClr val="000000"/>
                </a:solidFill>
                <a:effectLst/>
                <a:latin typeface="Cambria" panose="02040503050406030204" pitchFamily="18" charset="0"/>
                <a:ea typeface="Cambria" panose="02040503050406030204" pitchFamily="18" charset="0"/>
                <a:cs typeface="Cambria Math"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 AB nên AD </a:t>
            </a:r>
            <a:r>
              <a:rPr lang="en-US" sz="2400">
                <a:solidFill>
                  <a:srgbClr val="000000"/>
                </a:solidFill>
                <a:effectLst/>
                <a:latin typeface="Cambria" panose="02040503050406030204" pitchFamily="18" charset="0"/>
                <a:ea typeface="Cambria" panose="02040503050406030204" pitchFamily="18" charset="0"/>
                <a:cs typeface="Cambria Math"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 CD; AB </a:t>
            </a:r>
            <a:r>
              <a:rPr lang="en-US" sz="2400">
                <a:solidFill>
                  <a:srgbClr val="000000"/>
                </a:solidFill>
                <a:effectLst/>
                <a:latin typeface="Cambria" panose="02040503050406030204" pitchFamily="18" charset="0"/>
                <a:ea typeface="Cambria" panose="02040503050406030204" pitchFamily="18" charset="0"/>
                <a:cs typeface="Cambria Math"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 BC; BC </a:t>
            </a:r>
            <a:r>
              <a:rPr lang="en-US" sz="2400">
                <a:solidFill>
                  <a:srgbClr val="000000"/>
                </a:solidFill>
                <a:effectLst/>
                <a:latin typeface="Cambria" panose="02040503050406030204" pitchFamily="18" charset="0"/>
                <a:ea typeface="Cambria" panose="02040503050406030204" pitchFamily="18" charset="0"/>
                <a:cs typeface="Cambria Math" panose="02040503050406030204" pitchFamily="18" charset="0"/>
              </a:rPr>
              <a:t>⊥</a:t>
            </a:r>
            <a:r>
              <a:rPr lang="en-US" sz="2400">
                <a:solidFill>
                  <a:srgbClr val="000000"/>
                </a:solidFill>
                <a:effectLst/>
                <a:latin typeface="Cambria" panose="02040503050406030204" pitchFamily="18" charset="0"/>
                <a:ea typeface="Cambria" panose="02040503050406030204" pitchFamily="18" charset="0"/>
              </a:rPr>
              <a:t> CD.</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Ta có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AEH =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BEF (hai cạnh góc vuông).</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Suy ra HE = FE (hai cạnh tương ứng).</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Chứng minh tương tự ta cũng có: HE = HG; HE = FG.</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Do đó HE = EF = FG = GH.</a:t>
            </a:r>
            <a:endParaRPr lang="en-US" sz="2400">
              <a:effectLst/>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Tứ giác EFGH có HE = EF = FG = GH nên là hình thoi.</a:t>
            </a:r>
            <a:endParaRPr lang="en-US" sz="240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874057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DE8089B8-A4BF-9574-4393-7670F4EE4C17}"/>
              </a:ext>
            </a:extLst>
          </p:cNvPr>
          <p:cNvGraphicFramePr>
            <a:graphicFrameLocks noGrp="1"/>
          </p:cNvGraphicFramePr>
          <p:nvPr>
            <p:extLst>
              <p:ext uri="{D42A27DB-BD31-4B8C-83A1-F6EECF244321}">
                <p14:modId xmlns:p14="http://schemas.microsoft.com/office/powerpoint/2010/main" val="207495848"/>
              </p:ext>
            </p:extLst>
          </p:nvPr>
        </p:nvGraphicFramePr>
        <p:xfrm>
          <a:off x="312220" y="3516642"/>
          <a:ext cx="11543080" cy="3111893"/>
        </p:xfrm>
        <a:graphic>
          <a:graphicData uri="http://schemas.openxmlformats.org/drawingml/2006/table">
            <a:tbl>
              <a:tblPr firstRow="1" bandRow="1">
                <a:tableStyleId>{5940675A-B579-460E-94D1-54222C63F5DA}</a:tableStyleId>
              </a:tblPr>
              <a:tblGrid>
                <a:gridCol w="2308616">
                  <a:extLst>
                    <a:ext uri="{9D8B030D-6E8A-4147-A177-3AD203B41FA5}">
                      <a16:colId xmlns:a16="http://schemas.microsoft.com/office/drawing/2014/main" val="4273956223"/>
                    </a:ext>
                  </a:extLst>
                </a:gridCol>
                <a:gridCol w="2308616">
                  <a:extLst>
                    <a:ext uri="{9D8B030D-6E8A-4147-A177-3AD203B41FA5}">
                      <a16:colId xmlns:a16="http://schemas.microsoft.com/office/drawing/2014/main" val="1639360799"/>
                    </a:ext>
                  </a:extLst>
                </a:gridCol>
                <a:gridCol w="2308616">
                  <a:extLst>
                    <a:ext uri="{9D8B030D-6E8A-4147-A177-3AD203B41FA5}">
                      <a16:colId xmlns:a16="http://schemas.microsoft.com/office/drawing/2014/main" val="2643655820"/>
                    </a:ext>
                  </a:extLst>
                </a:gridCol>
                <a:gridCol w="2308616">
                  <a:extLst>
                    <a:ext uri="{9D8B030D-6E8A-4147-A177-3AD203B41FA5}">
                      <a16:colId xmlns:a16="http://schemas.microsoft.com/office/drawing/2014/main" val="4136651842"/>
                    </a:ext>
                  </a:extLst>
                </a:gridCol>
                <a:gridCol w="2308616">
                  <a:extLst>
                    <a:ext uri="{9D8B030D-6E8A-4147-A177-3AD203B41FA5}">
                      <a16:colId xmlns:a16="http://schemas.microsoft.com/office/drawing/2014/main" val="656777669"/>
                    </a:ext>
                  </a:extLst>
                </a:gridCol>
              </a:tblGrid>
              <a:tr h="534359">
                <a:tc>
                  <a:txBody>
                    <a:bodyPr/>
                    <a:lstStyle/>
                    <a:p>
                      <a:pPr algn="ctr"/>
                      <a:r>
                        <a:rPr lang="en-US" b="1">
                          <a:latin typeface="Cambria" panose="02040503050406030204" pitchFamily="18" charset="0"/>
                          <a:ea typeface="Cambria" panose="02040503050406030204" pitchFamily="18" charset="0"/>
                        </a:rPr>
                        <a:t>Brunei</a:t>
                      </a:r>
                    </a:p>
                  </a:txBody>
                  <a:tcPr anchor="ctr"/>
                </a:tc>
                <a:tc>
                  <a:txBody>
                    <a:bodyPr/>
                    <a:lstStyle/>
                    <a:p>
                      <a:pPr algn="ctr"/>
                      <a:r>
                        <a:rPr lang="en-US" b="1">
                          <a:latin typeface="Cambria" panose="02040503050406030204" pitchFamily="18" charset="0"/>
                          <a:ea typeface="Cambria" panose="02040503050406030204" pitchFamily="18" charset="0"/>
                        </a:rPr>
                        <a:t>Trinidad &amp; Tobago</a:t>
                      </a:r>
                    </a:p>
                  </a:txBody>
                  <a:tcPr anchor="ctr">
                    <a:solidFill>
                      <a:schemeClr val="accent2">
                        <a:lumMod val="40000"/>
                        <a:lumOff val="60000"/>
                      </a:schemeClr>
                    </a:solidFill>
                  </a:tcPr>
                </a:tc>
                <a:tc>
                  <a:txBody>
                    <a:bodyPr/>
                    <a:lstStyle/>
                    <a:p>
                      <a:pPr algn="ctr"/>
                      <a:r>
                        <a:rPr lang="en-US" b="1">
                          <a:latin typeface="Cambria" panose="02040503050406030204" pitchFamily="18" charset="0"/>
                          <a:ea typeface="Cambria" panose="02040503050406030204" pitchFamily="18" charset="0"/>
                        </a:rPr>
                        <a:t>Cộng hòa dân chủ Công-gô</a:t>
                      </a:r>
                    </a:p>
                  </a:txBody>
                  <a:tcPr anchor="ctr"/>
                </a:tc>
                <a:tc>
                  <a:txBody>
                    <a:bodyPr/>
                    <a:lstStyle/>
                    <a:p>
                      <a:pPr algn="ctr"/>
                      <a:r>
                        <a:rPr lang="en-US" b="1">
                          <a:latin typeface="Cambria" panose="02040503050406030204" pitchFamily="18" charset="0"/>
                          <a:ea typeface="Cambria" panose="02040503050406030204" pitchFamily="18" charset="0"/>
                        </a:rPr>
                        <a:t>Brazil</a:t>
                      </a:r>
                    </a:p>
                  </a:txBody>
                  <a:tcPr anchor="ctr">
                    <a:solidFill>
                      <a:schemeClr val="accent2">
                        <a:lumMod val="40000"/>
                        <a:lumOff val="60000"/>
                      </a:schemeClr>
                    </a:solidFill>
                  </a:tcPr>
                </a:tc>
                <a:tc>
                  <a:txBody>
                    <a:bodyPr/>
                    <a:lstStyle/>
                    <a:p>
                      <a:pPr algn="ctr"/>
                      <a:r>
                        <a:rPr lang="en-US" b="1">
                          <a:latin typeface="Cambria" panose="02040503050406030204" pitchFamily="18" charset="0"/>
                          <a:ea typeface="Cambria" panose="02040503050406030204" pitchFamily="18" charset="0"/>
                        </a:rPr>
                        <a:t>Philippine</a:t>
                      </a:r>
                    </a:p>
                  </a:txBody>
                  <a:tcPr anchor="ctr"/>
                </a:tc>
                <a:extLst>
                  <a:ext uri="{0D108BD9-81ED-4DB2-BD59-A6C34878D82A}">
                    <a16:rowId xmlns:a16="http://schemas.microsoft.com/office/drawing/2014/main" val="2910576422"/>
                  </a:ext>
                </a:extLst>
              </a:tr>
              <a:tr h="1531693">
                <a:tc>
                  <a:txBody>
                    <a:bodyPr/>
                    <a:lstStyle/>
                    <a:p>
                      <a:endParaRPr lang="en-US"/>
                    </a:p>
                  </a:txBody>
                  <a:tcPr/>
                </a:tc>
                <a:tc>
                  <a:txBody>
                    <a:bodyPr/>
                    <a:lstStyle/>
                    <a:p>
                      <a:endParaRPr lang="en-US"/>
                    </a:p>
                  </a:txBody>
                  <a:tcPr>
                    <a:solidFill>
                      <a:schemeClr val="accent2">
                        <a:lumMod val="40000"/>
                        <a:lumOff val="60000"/>
                      </a:schemeClr>
                    </a:solidFill>
                  </a:tcPr>
                </a:tc>
                <a:tc>
                  <a:txBody>
                    <a:bodyPr/>
                    <a:lstStyle/>
                    <a:p>
                      <a:endParaRPr lang="en-US"/>
                    </a:p>
                  </a:txBody>
                  <a:tcPr/>
                </a:tc>
                <a:tc>
                  <a:txBody>
                    <a:bodyPr/>
                    <a:lstStyle/>
                    <a:p>
                      <a:endParaRPr lang="en-US"/>
                    </a:p>
                  </a:txBody>
                  <a:tcPr>
                    <a:solidFill>
                      <a:schemeClr val="accent2">
                        <a:lumMod val="40000"/>
                        <a:lumOff val="60000"/>
                      </a:schemeClr>
                    </a:solidFill>
                  </a:tcPr>
                </a:tc>
                <a:tc>
                  <a:txBody>
                    <a:bodyPr/>
                    <a:lstStyle/>
                    <a:p>
                      <a:endParaRPr lang="en-US"/>
                    </a:p>
                  </a:txBody>
                  <a:tcPr/>
                </a:tc>
                <a:extLst>
                  <a:ext uri="{0D108BD9-81ED-4DB2-BD59-A6C34878D82A}">
                    <a16:rowId xmlns:a16="http://schemas.microsoft.com/office/drawing/2014/main" val="1622000524"/>
                  </a:ext>
                </a:extLst>
              </a:tr>
              <a:tr h="940120">
                <a:tc>
                  <a:txBody>
                    <a:bodyPr/>
                    <a:lstStyle/>
                    <a:p>
                      <a:endParaRPr lang="en-US"/>
                    </a:p>
                  </a:txBody>
                  <a:tcPr/>
                </a:tc>
                <a:tc>
                  <a:txBody>
                    <a:bodyPr/>
                    <a:lstStyle/>
                    <a:p>
                      <a:endParaRPr lang="en-US"/>
                    </a:p>
                  </a:txBody>
                  <a:tcPr>
                    <a:solidFill>
                      <a:schemeClr val="accent2">
                        <a:lumMod val="40000"/>
                        <a:lumOff val="60000"/>
                      </a:schemeClr>
                    </a:solidFill>
                  </a:tcPr>
                </a:tc>
                <a:tc>
                  <a:txBody>
                    <a:bodyPr/>
                    <a:lstStyle/>
                    <a:p>
                      <a:endParaRPr lang="en-US"/>
                    </a:p>
                  </a:txBody>
                  <a:tcPr/>
                </a:tc>
                <a:tc>
                  <a:txBody>
                    <a:bodyPr/>
                    <a:lstStyle/>
                    <a:p>
                      <a:endParaRPr lang="en-US"/>
                    </a:p>
                  </a:txBody>
                  <a:tcPr>
                    <a:solidFill>
                      <a:schemeClr val="accent2">
                        <a:lumMod val="40000"/>
                        <a:lumOff val="60000"/>
                      </a:schemeClr>
                    </a:solidFill>
                  </a:tcPr>
                </a:tc>
                <a:tc>
                  <a:txBody>
                    <a:bodyPr/>
                    <a:lstStyle/>
                    <a:p>
                      <a:endParaRPr lang="en-US"/>
                    </a:p>
                  </a:txBody>
                  <a:tcPr/>
                </a:tc>
                <a:extLst>
                  <a:ext uri="{0D108BD9-81ED-4DB2-BD59-A6C34878D82A}">
                    <a16:rowId xmlns:a16="http://schemas.microsoft.com/office/drawing/2014/main" val="275863211"/>
                  </a:ext>
                </a:extLst>
              </a:tr>
            </a:tbl>
          </a:graphicData>
        </a:graphic>
      </p:graphicFrame>
      <p:sp>
        <p:nvSpPr>
          <p:cNvPr id="13" name="矩形 12">
            <a:extLst>
              <a:ext uri="{FF2B5EF4-FFF2-40B4-BE49-F238E27FC236}">
                <a16:creationId xmlns:a16="http://schemas.microsoft.com/office/drawing/2014/main" id="{35FFDD1C-78E6-4FEA-8805-E326FEA06517}"/>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sp>
        <p:nvSpPr>
          <p:cNvPr id="19" name="文本框 18">
            <a:extLst>
              <a:ext uri="{FF2B5EF4-FFF2-40B4-BE49-F238E27FC236}">
                <a16:creationId xmlns:a16="http://schemas.microsoft.com/office/drawing/2014/main" id="{A8731A4D-525B-4758-8DDA-FEC54050BB3C}"/>
              </a:ext>
            </a:extLst>
          </p:cNvPr>
          <p:cNvSpPr txBox="1"/>
          <p:nvPr/>
        </p:nvSpPr>
        <p:spPr>
          <a:xfrm>
            <a:off x="8791574" y="540069"/>
            <a:ext cx="1624965"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sym typeface="Arial" panose="020B0604020202020204" pitchFamily="34" charset="0"/>
              </a:rPr>
              <a:t>02</a:t>
            </a:r>
          </a:p>
        </p:txBody>
      </p:sp>
      <p:sp>
        <p:nvSpPr>
          <p:cNvPr id="29" name="PA_文本框 6">
            <a:extLst>
              <a:ext uri="{FF2B5EF4-FFF2-40B4-BE49-F238E27FC236}">
                <a16:creationId xmlns:a16="http://schemas.microsoft.com/office/drawing/2014/main" id="{0413318C-67EB-4859-97C2-406D4D7DD0C3}"/>
              </a:ext>
            </a:extLst>
          </p:cNvPr>
          <p:cNvSpPr txBox="1"/>
          <p:nvPr>
            <p:custDataLst>
              <p:tags r:id="rId2"/>
            </p:custDataLst>
          </p:nvPr>
        </p:nvSpPr>
        <p:spPr>
          <a:xfrm>
            <a:off x="4298044" y="242888"/>
            <a:ext cx="43143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CA1C28"/>
                </a:solidFill>
                <a:effectLst/>
                <a:uLnTx/>
                <a:uFillTx/>
                <a:latin typeface="Arial" panose="020B0604020202020204" pitchFamily="34" charset="0"/>
                <a:ea typeface="方正粗谭黑简体" panose="02000000000000000000" pitchFamily="2" charset="-122"/>
                <a:cs typeface="Arial" panose="020B0604020202020204" pitchFamily="34" charset="0"/>
              </a:rPr>
              <a:t>VẬN DỤNG</a:t>
            </a:r>
            <a:endParaRPr kumimoji="0" lang="zh-CN" altLang="en-US" sz="4400" b="1" i="0" u="none" strike="noStrike" kern="1200" cap="none" spc="300" normalizeH="0" baseline="0" noProof="0" dirty="0">
              <a:ln>
                <a:noFill/>
              </a:ln>
              <a:solidFill>
                <a:srgbClr val="CA1C28"/>
              </a:solidFill>
              <a:effectLst/>
              <a:uLnTx/>
              <a:uFillTx/>
              <a:latin typeface="Arial" panose="020B0604020202020204" pitchFamily="34" charset="0"/>
              <a:ea typeface="方正粗谭黑简体" panose="020000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227946D0-2E6A-463D-B484-E7AA46A96611}"/>
              </a:ext>
            </a:extLst>
          </p:cNvPr>
          <p:cNvPicPr>
            <a:picLocks noChangeAspect="1"/>
          </p:cNvPicPr>
          <p:nvPr/>
        </p:nvPicPr>
        <p:blipFill>
          <a:blip r:embed="rId5"/>
          <a:stretch>
            <a:fillRect/>
          </a:stretch>
        </p:blipFill>
        <p:spPr>
          <a:xfrm rot="19593305">
            <a:off x="-3066781" y="-2068720"/>
            <a:ext cx="3171664" cy="11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6CA5D38-C5BC-46BC-AA53-87B5E4EE7DCB}"/>
              </a:ext>
            </a:extLst>
          </p:cNvPr>
          <p:cNvPicPr>
            <a:picLocks noChangeAspect="1"/>
          </p:cNvPicPr>
          <p:nvPr/>
        </p:nvPicPr>
        <p:blipFill>
          <a:blip r:embed="rId6"/>
          <a:stretch>
            <a:fillRect/>
          </a:stretch>
        </p:blipFill>
        <p:spPr>
          <a:xfrm rot="1765950">
            <a:off x="10444387" y="-2933583"/>
            <a:ext cx="3864090" cy="1906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Brazil Flag">
            <a:extLst>
              <a:ext uri="{FF2B5EF4-FFF2-40B4-BE49-F238E27FC236}">
                <a16:creationId xmlns:a16="http://schemas.microsoft.com/office/drawing/2014/main" id="{992DD780-9B64-3A85-8154-85EFCB85E8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221" y="1636242"/>
            <a:ext cx="2085642" cy="1564330"/>
          </a:xfrm>
          <a:prstGeom prst="rect">
            <a:avLst/>
          </a:prstGeom>
          <a:noFill/>
          <a:ln>
            <a:noFill/>
          </a:ln>
        </p:spPr>
      </p:pic>
      <p:pic>
        <p:nvPicPr>
          <p:cNvPr id="4" name="Picture 3" descr="Brunei">
            <a:extLst>
              <a:ext uri="{FF2B5EF4-FFF2-40B4-BE49-F238E27FC236}">
                <a16:creationId xmlns:a16="http://schemas.microsoft.com/office/drawing/2014/main" id="{3FEFF763-B54E-D641-BBF5-7F66D760A53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61132" y="1832923"/>
            <a:ext cx="2331920" cy="1163107"/>
          </a:xfrm>
          <a:prstGeom prst="rect">
            <a:avLst/>
          </a:prstGeom>
          <a:noFill/>
          <a:ln>
            <a:noFill/>
          </a:ln>
        </p:spPr>
      </p:pic>
      <p:pic>
        <p:nvPicPr>
          <p:cNvPr id="5" name="Picture 4" descr="Philippines">
            <a:extLst>
              <a:ext uri="{FF2B5EF4-FFF2-40B4-BE49-F238E27FC236}">
                <a16:creationId xmlns:a16="http://schemas.microsoft.com/office/drawing/2014/main" id="{4F940CB3-7FE2-50BE-812F-7222D783727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64122" y="1832923"/>
            <a:ext cx="2326214" cy="1163107"/>
          </a:xfrm>
          <a:prstGeom prst="rect">
            <a:avLst/>
          </a:prstGeom>
          <a:noFill/>
          <a:ln>
            <a:noFill/>
          </a:ln>
        </p:spPr>
      </p:pic>
      <p:pic>
        <p:nvPicPr>
          <p:cNvPr id="6" name="Picture 5" descr="Cộng hòa Dân chủ Congo">
            <a:extLst>
              <a:ext uri="{FF2B5EF4-FFF2-40B4-BE49-F238E27FC236}">
                <a16:creationId xmlns:a16="http://schemas.microsoft.com/office/drawing/2014/main" id="{12ED33B2-42E7-D53B-27FB-95B0EF0D596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7854" y="1701817"/>
            <a:ext cx="1900422" cy="1425317"/>
          </a:xfrm>
          <a:prstGeom prst="rect">
            <a:avLst/>
          </a:prstGeom>
          <a:noFill/>
          <a:ln>
            <a:noFill/>
          </a:ln>
        </p:spPr>
      </p:pic>
      <p:pic>
        <p:nvPicPr>
          <p:cNvPr id="7" name="Picture 6" descr="Tri-ni-đát và Tô-ba-gô (Trinidad and Tobago) | Hồ sơ - Sự kiện - Nhân chứng">
            <a:extLst>
              <a:ext uri="{FF2B5EF4-FFF2-40B4-BE49-F238E27FC236}">
                <a16:creationId xmlns:a16="http://schemas.microsoft.com/office/drawing/2014/main" id="{C13E577C-60D5-46AA-9EFD-B8A0A5CC656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70809" y="1752802"/>
            <a:ext cx="2205286" cy="1323346"/>
          </a:xfrm>
          <a:prstGeom prst="rect">
            <a:avLst/>
          </a:prstGeom>
          <a:noFill/>
          <a:ln>
            <a:noFill/>
          </a:ln>
        </p:spPr>
      </p:pic>
      <p:sp>
        <p:nvSpPr>
          <p:cNvPr id="9" name="TextBox 8">
            <a:extLst>
              <a:ext uri="{FF2B5EF4-FFF2-40B4-BE49-F238E27FC236}">
                <a16:creationId xmlns:a16="http://schemas.microsoft.com/office/drawing/2014/main" id="{FF5757E8-E391-5A6A-8BD1-0C2F5EC46A2B}"/>
              </a:ext>
            </a:extLst>
          </p:cNvPr>
          <p:cNvSpPr txBox="1"/>
          <p:nvPr/>
        </p:nvSpPr>
        <p:spPr>
          <a:xfrm>
            <a:off x="700088" y="1102023"/>
            <a:ext cx="12594647" cy="461665"/>
          </a:xfrm>
          <a:prstGeom prst="rect">
            <a:avLst/>
          </a:prstGeom>
          <a:noFill/>
        </p:spPr>
        <p:txBody>
          <a:bodyPr wrap="square">
            <a:spAutoFit/>
          </a:bodyPr>
          <a:lstStyle/>
          <a:p>
            <a:pPr marL="30480" marR="30480" algn="just">
              <a:spcBef>
                <a:spcPts val="0"/>
              </a:spcBef>
              <a:spcAft>
                <a:spcPts val="600"/>
              </a:spcAft>
            </a:pPr>
            <a:r>
              <a:rPr lang="en-US" sz="2400" b="1">
                <a:solidFill>
                  <a:srgbClr val="0000FF"/>
                </a:solidFill>
                <a:effectLst/>
                <a:latin typeface="Cambria" panose="02040503050406030204" pitchFamily="18" charset="0"/>
                <a:ea typeface="Cambria" panose="02040503050406030204" pitchFamily="18" charset="0"/>
              </a:rPr>
              <a:t>Sắp xếp quốc kì các nước sau cho phù hợp và hoàn thành bảng bên dưới</a:t>
            </a:r>
            <a:endParaRPr lang="en-US" sz="2400">
              <a:effectLst/>
              <a:latin typeface="Cambria" panose="02040503050406030204" pitchFamily="18" charset="0"/>
              <a:ea typeface="Cambria" panose="02040503050406030204" pitchFamily="18" charset="0"/>
            </a:endParaRPr>
          </a:p>
        </p:txBody>
      </p:sp>
      <p:sp>
        <p:nvSpPr>
          <p:cNvPr id="12" name="Hexagon 11">
            <a:extLst>
              <a:ext uri="{FF2B5EF4-FFF2-40B4-BE49-F238E27FC236}">
                <a16:creationId xmlns:a16="http://schemas.microsoft.com/office/drawing/2014/main" id="{6C9D39F8-AF6E-5E9C-8D3B-1621CAE505BC}"/>
              </a:ext>
            </a:extLst>
          </p:cNvPr>
          <p:cNvSpPr/>
          <p:nvPr/>
        </p:nvSpPr>
        <p:spPr>
          <a:xfrm>
            <a:off x="1052623" y="5886538"/>
            <a:ext cx="9941442" cy="535527"/>
          </a:xfrm>
          <a:prstGeom prst="hexagon">
            <a:avLst>
              <a:gd name="adj" fmla="val 80000"/>
              <a:gd name="vf" fmla="val 11547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rPr>
              <a:t>Các dạng tứ giác xuất hiện trong quốc kì</a:t>
            </a:r>
          </a:p>
        </p:txBody>
      </p:sp>
      <p:sp>
        <p:nvSpPr>
          <p:cNvPr id="14" name="TextBox 13">
            <a:extLst>
              <a:ext uri="{FF2B5EF4-FFF2-40B4-BE49-F238E27FC236}">
                <a16:creationId xmlns:a16="http://schemas.microsoft.com/office/drawing/2014/main" id="{0C959E04-10B0-5E4D-B071-7AD92F8DEEAB}"/>
              </a:ext>
            </a:extLst>
          </p:cNvPr>
          <p:cNvSpPr txBox="1"/>
          <p:nvPr/>
        </p:nvSpPr>
        <p:spPr>
          <a:xfrm>
            <a:off x="510363" y="5886538"/>
            <a:ext cx="2050769" cy="369332"/>
          </a:xfrm>
          <a:prstGeom prst="rect">
            <a:avLst/>
          </a:prstGeom>
          <a:noFill/>
        </p:spPr>
        <p:txBody>
          <a:bodyPr wrap="square" rtlCol="0">
            <a:spAutoFit/>
          </a:bodyPr>
          <a:lstStyle/>
          <a:p>
            <a:pPr algn="ctr"/>
            <a:r>
              <a:rPr lang="en-US" b="1">
                <a:solidFill>
                  <a:srgbClr val="0000FF"/>
                </a:solidFill>
                <a:latin typeface="Georgia" panose="02040502050405020303" pitchFamily="18" charset="0"/>
              </a:rPr>
              <a:t>Hình bình hành</a:t>
            </a:r>
          </a:p>
        </p:txBody>
      </p:sp>
      <p:sp>
        <p:nvSpPr>
          <p:cNvPr id="15" name="TextBox 14">
            <a:extLst>
              <a:ext uri="{FF2B5EF4-FFF2-40B4-BE49-F238E27FC236}">
                <a16:creationId xmlns:a16="http://schemas.microsoft.com/office/drawing/2014/main" id="{30E2CBEB-19C2-AE5F-9C76-BCADB774E9FB}"/>
              </a:ext>
            </a:extLst>
          </p:cNvPr>
          <p:cNvSpPr txBox="1"/>
          <p:nvPr/>
        </p:nvSpPr>
        <p:spPr>
          <a:xfrm>
            <a:off x="2759275" y="5971302"/>
            <a:ext cx="2050769" cy="369332"/>
          </a:xfrm>
          <a:prstGeom prst="rect">
            <a:avLst/>
          </a:prstGeom>
          <a:noFill/>
        </p:spPr>
        <p:txBody>
          <a:bodyPr wrap="square" rtlCol="0">
            <a:spAutoFit/>
          </a:bodyPr>
          <a:lstStyle/>
          <a:p>
            <a:pPr algn="ctr"/>
            <a:r>
              <a:rPr lang="en-US" b="1">
                <a:solidFill>
                  <a:srgbClr val="0000FF"/>
                </a:solidFill>
                <a:latin typeface="Georgia" panose="02040502050405020303" pitchFamily="18" charset="0"/>
              </a:rPr>
              <a:t>Hình bình hành</a:t>
            </a:r>
          </a:p>
        </p:txBody>
      </p:sp>
      <p:sp>
        <p:nvSpPr>
          <p:cNvPr id="16" name="TextBox 15">
            <a:extLst>
              <a:ext uri="{FF2B5EF4-FFF2-40B4-BE49-F238E27FC236}">
                <a16:creationId xmlns:a16="http://schemas.microsoft.com/office/drawing/2014/main" id="{490D4A59-0A73-CDB1-764D-377112084A6D}"/>
              </a:ext>
            </a:extLst>
          </p:cNvPr>
          <p:cNvSpPr txBox="1"/>
          <p:nvPr/>
        </p:nvSpPr>
        <p:spPr>
          <a:xfrm>
            <a:off x="5070615" y="6071204"/>
            <a:ext cx="2050769" cy="369332"/>
          </a:xfrm>
          <a:prstGeom prst="rect">
            <a:avLst/>
          </a:prstGeom>
          <a:noFill/>
        </p:spPr>
        <p:txBody>
          <a:bodyPr wrap="square" rtlCol="0">
            <a:spAutoFit/>
          </a:bodyPr>
          <a:lstStyle/>
          <a:p>
            <a:pPr algn="ctr"/>
            <a:r>
              <a:rPr lang="en-US" b="1">
                <a:solidFill>
                  <a:srgbClr val="0000FF"/>
                </a:solidFill>
                <a:latin typeface="Georgia" panose="02040502050405020303" pitchFamily="18" charset="0"/>
              </a:rPr>
              <a:t>Hình bình hành</a:t>
            </a:r>
          </a:p>
        </p:txBody>
      </p:sp>
      <p:sp>
        <p:nvSpPr>
          <p:cNvPr id="17" name="TextBox 16">
            <a:extLst>
              <a:ext uri="{FF2B5EF4-FFF2-40B4-BE49-F238E27FC236}">
                <a16:creationId xmlns:a16="http://schemas.microsoft.com/office/drawing/2014/main" id="{7E6BF790-CA0C-87A2-A512-82F1B701F601}"/>
              </a:ext>
            </a:extLst>
          </p:cNvPr>
          <p:cNvSpPr txBox="1"/>
          <p:nvPr/>
        </p:nvSpPr>
        <p:spPr>
          <a:xfrm>
            <a:off x="7307121" y="6052733"/>
            <a:ext cx="2050769" cy="369332"/>
          </a:xfrm>
          <a:prstGeom prst="rect">
            <a:avLst/>
          </a:prstGeom>
          <a:noFill/>
        </p:spPr>
        <p:txBody>
          <a:bodyPr wrap="square" rtlCol="0">
            <a:spAutoFit/>
          </a:bodyPr>
          <a:lstStyle/>
          <a:p>
            <a:pPr algn="ctr"/>
            <a:r>
              <a:rPr lang="en-US" b="1">
                <a:solidFill>
                  <a:srgbClr val="0000FF"/>
                </a:solidFill>
                <a:latin typeface="Georgia" panose="02040502050405020303" pitchFamily="18" charset="0"/>
              </a:rPr>
              <a:t>Hình thoi</a:t>
            </a:r>
          </a:p>
        </p:txBody>
      </p:sp>
      <p:sp>
        <p:nvSpPr>
          <p:cNvPr id="18" name="TextBox 17">
            <a:extLst>
              <a:ext uri="{FF2B5EF4-FFF2-40B4-BE49-F238E27FC236}">
                <a16:creationId xmlns:a16="http://schemas.microsoft.com/office/drawing/2014/main" id="{D96A6BDF-7C3B-E6ED-07BF-E47D20593B45}"/>
              </a:ext>
            </a:extLst>
          </p:cNvPr>
          <p:cNvSpPr txBox="1"/>
          <p:nvPr/>
        </p:nvSpPr>
        <p:spPr>
          <a:xfrm>
            <a:off x="9854252" y="5971302"/>
            <a:ext cx="2050769" cy="369332"/>
          </a:xfrm>
          <a:prstGeom prst="rect">
            <a:avLst/>
          </a:prstGeom>
          <a:noFill/>
        </p:spPr>
        <p:txBody>
          <a:bodyPr wrap="square" rtlCol="0">
            <a:spAutoFit/>
          </a:bodyPr>
          <a:lstStyle/>
          <a:p>
            <a:pPr algn="ctr"/>
            <a:r>
              <a:rPr lang="en-US" b="1">
                <a:solidFill>
                  <a:srgbClr val="0000FF"/>
                </a:solidFill>
                <a:latin typeface="Georgia" panose="02040502050405020303" pitchFamily="18" charset="0"/>
              </a:rPr>
              <a:t>Hình thang</a:t>
            </a:r>
          </a:p>
        </p:txBody>
      </p:sp>
    </p:spTree>
    <p:custDataLst>
      <p:tags r:id="rId1"/>
    </p:custDataLst>
    <p:extLst>
      <p:ext uri="{BB962C8B-B14F-4D97-AF65-F5344CB8AC3E}">
        <p14:creationId xmlns:p14="http://schemas.microsoft.com/office/powerpoint/2010/main" val="23750656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29167E-6 3.7037E-6 L 0.58307 0.36898 " pathEditMode="relative" rAng="0" ptsTypes="AA">
                                      <p:cBhvr>
                                        <p:cTn id="48" dur="2000" fill="hold"/>
                                        <p:tgtEl>
                                          <p:spTgt spid="2"/>
                                        </p:tgtEl>
                                        <p:attrNameLst>
                                          <p:attrName>ppt_x</p:attrName>
                                          <p:attrName>ppt_y</p:attrName>
                                        </p:attrNameLst>
                                      </p:cBhvr>
                                      <p:rCtr x="29154" y="18449"/>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1.04167E-6 -3.33333E-6 L -0.19128 0.36945 " pathEditMode="relative" rAng="0" ptsTypes="AA">
                                      <p:cBhvr>
                                        <p:cTn id="52" dur="2000" fill="hold"/>
                                        <p:tgtEl>
                                          <p:spTgt spid="4"/>
                                        </p:tgtEl>
                                        <p:attrNameLst>
                                          <p:attrName>ppt_x</p:attrName>
                                          <p:attrName>ppt_y</p:attrName>
                                        </p:attrNameLst>
                                      </p:cBhvr>
                                      <p:rCtr x="-9570" y="18472"/>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08333E-7 -3.33333E-6 L 0.36628 0.36945 " pathEditMode="relative" rAng="0" ptsTypes="AA">
                                      <p:cBhvr>
                                        <p:cTn id="56" dur="2000" fill="hold"/>
                                        <p:tgtEl>
                                          <p:spTgt spid="5"/>
                                        </p:tgtEl>
                                        <p:attrNameLst>
                                          <p:attrName>ppt_x</p:attrName>
                                          <p:attrName>ppt_y</p:attrName>
                                        </p:attrNameLst>
                                      </p:cBhvr>
                                      <p:rCtr x="18307" y="18472"/>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0833E-6 -3.33333E-6 L -0.21419 0.36945 " pathEditMode="relative" rAng="0" ptsTypes="AA">
                                      <p:cBhvr>
                                        <p:cTn id="60" dur="2000" fill="hold"/>
                                        <p:tgtEl>
                                          <p:spTgt spid="6"/>
                                        </p:tgtEl>
                                        <p:attrNameLst>
                                          <p:attrName>ppt_x</p:attrName>
                                          <p:attrName>ppt_y</p:attrName>
                                        </p:attrNameLst>
                                      </p:cBhvr>
                                      <p:rCtr x="-10716" y="18472"/>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3.125E-6 -3.33333E-6 L -0.58308 0.36945 " pathEditMode="relative" rAng="0" ptsTypes="AA">
                                      <p:cBhvr>
                                        <p:cTn id="64" dur="2000" fill="hold"/>
                                        <p:tgtEl>
                                          <p:spTgt spid="7"/>
                                        </p:tgtEl>
                                        <p:attrNameLst>
                                          <p:attrName>ppt_x</p:attrName>
                                          <p:attrName>ppt_y</p:attrName>
                                        </p:attrNameLst>
                                      </p:cBhvr>
                                      <p:rCtr x="-29154" y="18472"/>
                                    </p:animMotion>
                                  </p:childTnLst>
                                </p:cTn>
                              </p:par>
                            </p:childTnLst>
                          </p:cTn>
                        </p:par>
                      </p:childTnLst>
                    </p:cTn>
                  </p:par>
                  <p:par>
                    <p:cTn id="65" fill="hold">
                      <p:stCondLst>
                        <p:cond delay="indefinite"/>
                      </p:stCondLst>
                      <p:childTnLst>
                        <p:par>
                          <p:cTn id="66" fill="hold">
                            <p:stCondLst>
                              <p:cond delay="0"/>
                            </p:stCondLst>
                            <p:childTnLst>
                              <p:par>
                                <p:cTn id="67" presetID="37" presetClass="exit" presetSubtype="0" fill="hold" grpId="1" nodeType="clickEffect">
                                  <p:stCondLst>
                                    <p:cond delay="0"/>
                                  </p:stCondLst>
                                  <p:childTnLst>
                                    <p:animEffect transition="out" filter="fade">
                                      <p:cBhvr>
                                        <p:cTn id="68" dur="1000"/>
                                        <p:tgtEl>
                                          <p:spTgt spid="12"/>
                                        </p:tgtEl>
                                      </p:cBhvr>
                                    </p:animEffect>
                                    <p:anim calcmode="lin" valueType="num">
                                      <p:cBhvr>
                                        <p:cTn id="69" dur="1000"/>
                                        <p:tgtEl>
                                          <p:spTgt spid="12"/>
                                        </p:tgtEl>
                                        <p:attrNameLst>
                                          <p:attrName>ppt_x</p:attrName>
                                        </p:attrNameLst>
                                      </p:cBhvr>
                                      <p:tavLst>
                                        <p:tav tm="0">
                                          <p:val>
                                            <p:strVal val="ppt_x"/>
                                          </p:val>
                                        </p:tav>
                                        <p:tav tm="100000">
                                          <p:val>
                                            <p:strVal val="ppt_x"/>
                                          </p:val>
                                        </p:tav>
                                      </p:tavLst>
                                    </p:anim>
                                    <p:anim calcmode="lin" valueType="num">
                                      <p:cBhvr>
                                        <p:cTn id="70" dur="100" decel="100000"/>
                                        <p:tgtEl>
                                          <p:spTgt spid="12"/>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12"/>
                                        </p:tgtEl>
                                        <p:attrNameLst>
                                          <p:attrName>ppt_y</p:attrName>
                                        </p:attrNameLst>
                                      </p:cBhvr>
                                      <p:tavLst>
                                        <p:tav tm="0">
                                          <p:val>
                                            <p:strVal val="ppt_y"/>
                                          </p:val>
                                        </p:tav>
                                        <p:tav tm="100000">
                                          <p:val>
                                            <p:strVal val="ppt_y+1"/>
                                          </p:val>
                                        </p:tav>
                                      </p:tavLst>
                                    </p:anim>
                                    <p:set>
                                      <p:cBhvr>
                                        <p:cTn id="72" dur="1" fill="hold">
                                          <p:stCondLst>
                                            <p:cond delay="9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style.rotation</p:attrName>
                                        </p:attrNameLst>
                                      </p:cBhvr>
                                      <p:tavLst>
                                        <p:tav tm="0">
                                          <p:val>
                                            <p:fltVal val="90"/>
                                          </p:val>
                                        </p:tav>
                                        <p:tav tm="100000">
                                          <p:val>
                                            <p:fltVal val="0"/>
                                          </p:val>
                                        </p:tav>
                                      </p:tavLst>
                                    </p:anim>
                                    <p:animEffect transition="in" filter="fade">
                                      <p:cBhvr>
                                        <p:cTn id="80" dur="10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1000" fill="hold"/>
                                        <p:tgtEl>
                                          <p:spTgt spid="15"/>
                                        </p:tgtEl>
                                        <p:attrNameLst>
                                          <p:attrName>ppt_w</p:attrName>
                                        </p:attrNameLst>
                                      </p:cBhvr>
                                      <p:tavLst>
                                        <p:tav tm="0">
                                          <p:val>
                                            <p:fltVal val="0"/>
                                          </p:val>
                                        </p:tav>
                                        <p:tav tm="100000">
                                          <p:val>
                                            <p:strVal val="#ppt_w"/>
                                          </p:val>
                                        </p:tav>
                                      </p:tavLst>
                                    </p:anim>
                                    <p:anim calcmode="lin" valueType="num">
                                      <p:cBhvr>
                                        <p:cTn id="86" dur="1000" fill="hold"/>
                                        <p:tgtEl>
                                          <p:spTgt spid="15"/>
                                        </p:tgtEl>
                                        <p:attrNameLst>
                                          <p:attrName>ppt_h</p:attrName>
                                        </p:attrNameLst>
                                      </p:cBhvr>
                                      <p:tavLst>
                                        <p:tav tm="0">
                                          <p:val>
                                            <p:fltVal val="0"/>
                                          </p:val>
                                        </p:tav>
                                        <p:tav tm="100000">
                                          <p:val>
                                            <p:strVal val="#ppt_h"/>
                                          </p:val>
                                        </p:tav>
                                      </p:tavLst>
                                    </p:anim>
                                    <p:anim calcmode="lin" valueType="num">
                                      <p:cBhvr>
                                        <p:cTn id="87" dur="1000" fill="hold"/>
                                        <p:tgtEl>
                                          <p:spTgt spid="15"/>
                                        </p:tgtEl>
                                        <p:attrNameLst>
                                          <p:attrName>style.rotation</p:attrName>
                                        </p:attrNameLst>
                                      </p:cBhvr>
                                      <p:tavLst>
                                        <p:tav tm="0">
                                          <p:val>
                                            <p:fltVal val="90"/>
                                          </p:val>
                                        </p:tav>
                                        <p:tav tm="100000">
                                          <p:val>
                                            <p:fltVal val="0"/>
                                          </p:val>
                                        </p:tav>
                                      </p:tavLst>
                                    </p:anim>
                                    <p:animEffect transition="in" filter="fade">
                                      <p:cBhvr>
                                        <p:cTn id="88" dur="10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fltVal val="0"/>
                                          </p:val>
                                        </p:tav>
                                        <p:tav tm="100000">
                                          <p:val>
                                            <p:strVal val="#ppt_w"/>
                                          </p:val>
                                        </p:tav>
                                      </p:tavLst>
                                    </p:anim>
                                    <p:anim calcmode="lin" valueType="num">
                                      <p:cBhvr>
                                        <p:cTn id="94" dur="1000" fill="hold"/>
                                        <p:tgtEl>
                                          <p:spTgt spid="16"/>
                                        </p:tgtEl>
                                        <p:attrNameLst>
                                          <p:attrName>ppt_h</p:attrName>
                                        </p:attrNameLst>
                                      </p:cBhvr>
                                      <p:tavLst>
                                        <p:tav tm="0">
                                          <p:val>
                                            <p:fltVal val="0"/>
                                          </p:val>
                                        </p:tav>
                                        <p:tav tm="100000">
                                          <p:val>
                                            <p:strVal val="#ppt_h"/>
                                          </p:val>
                                        </p:tav>
                                      </p:tavLst>
                                    </p:anim>
                                    <p:anim calcmode="lin" valueType="num">
                                      <p:cBhvr>
                                        <p:cTn id="95" dur="1000" fill="hold"/>
                                        <p:tgtEl>
                                          <p:spTgt spid="16"/>
                                        </p:tgtEl>
                                        <p:attrNameLst>
                                          <p:attrName>style.rotation</p:attrName>
                                        </p:attrNameLst>
                                      </p:cBhvr>
                                      <p:tavLst>
                                        <p:tav tm="0">
                                          <p:val>
                                            <p:fltVal val="90"/>
                                          </p:val>
                                        </p:tav>
                                        <p:tav tm="100000">
                                          <p:val>
                                            <p:fltVal val="0"/>
                                          </p:val>
                                        </p:tav>
                                      </p:tavLst>
                                    </p:anim>
                                    <p:animEffect transition="in" filter="fade">
                                      <p:cBhvr>
                                        <p:cTn id="96" dur="10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1000" fill="hold"/>
                                        <p:tgtEl>
                                          <p:spTgt spid="17"/>
                                        </p:tgtEl>
                                        <p:attrNameLst>
                                          <p:attrName>ppt_w</p:attrName>
                                        </p:attrNameLst>
                                      </p:cBhvr>
                                      <p:tavLst>
                                        <p:tav tm="0">
                                          <p:val>
                                            <p:fltVal val="0"/>
                                          </p:val>
                                        </p:tav>
                                        <p:tav tm="100000">
                                          <p:val>
                                            <p:strVal val="#ppt_w"/>
                                          </p:val>
                                        </p:tav>
                                      </p:tavLst>
                                    </p:anim>
                                    <p:anim calcmode="lin" valueType="num">
                                      <p:cBhvr>
                                        <p:cTn id="102" dur="1000" fill="hold"/>
                                        <p:tgtEl>
                                          <p:spTgt spid="17"/>
                                        </p:tgtEl>
                                        <p:attrNameLst>
                                          <p:attrName>ppt_h</p:attrName>
                                        </p:attrNameLst>
                                      </p:cBhvr>
                                      <p:tavLst>
                                        <p:tav tm="0">
                                          <p:val>
                                            <p:fltVal val="0"/>
                                          </p:val>
                                        </p:tav>
                                        <p:tav tm="100000">
                                          <p:val>
                                            <p:strVal val="#ppt_h"/>
                                          </p:val>
                                        </p:tav>
                                      </p:tavLst>
                                    </p:anim>
                                    <p:anim calcmode="lin" valueType="num">
                                      <p:cBhvr>
                                        <p:cTn id="103" dur="1000" fill="hold"/>
                                        <p:tgtEl>
                                          <p:spTgt spid="17"/>
                                        </p:tgtEl>
                                        <p:attrNameLst>
                                          <p:attrName>style.rotation</p:attrName>
                                        </p:attrNameLst>
                                      </p:cBhvr>
                                      <p:tavLst>
                                        <p:tav tm="0">
                                          <p:val>
                                            <p:fltVal val="90"/>
                                          </p:val>
                                        </p:tav>
                                        <p:tav tm="100000">
                                          <p:val>
                                            <p:fltVal val="0"/>
                                          </p:val>
                                        </p:tav>
                                      </p:tavLst>
                                    </p:anim>
                                    <p:animEffect transition="in" filter="fade">
                                      <p:cBhvr>
                                        <p:cTn id="104" dur="10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 calcmode="lin" valueType="num">
                                      <p:cBhvr>
                                        <p:cTn id="111" dur="1000" fill="hold"/>
                                        <p:tgtEl>
                                          <p:spTgt spid="18"/>
                                        </p:tgtEl>
                                        <p:attrNameLst>
                                          <p:attrName>style.rotation</p:attrName>
                                        </p:attrNameLst>
                                      </p:cBhvr>
                                      <p:tavLst>
                                        <p:tav tm="0">
                                          <p:val>
                                            <p:fltVal val="90"/>
                                          </p:val>
                                        </p:tav>
                                        <p:tav tm="100000">
                                          <p:val>
                                            <p:fltVal val="0"/>
                                          </p:val>
                                        </p:tav>
                                      </p:tavLst>
                                    </p:anim>
                                    <p:animEffect transition="in" filter="fade">
                                      <p:cBhvr>
                                        <p:cTn id="1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2" grpId="1" animBg="1"/>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16" y="-556313"/>
            <a:ext cx="10932545" cy="6693642"/>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71" y="372927"/>
            <a:ext cx="1996261" cy="12192002"/>
          </a:xfrm>
          <a:prstGeom prst="rect">
            <a:avLst/>
          </a:prstGeom>
        </p:spPr>
      </p:pic>
      <p:pic>
        <p:nvPicPr>
          <p:cNvPr id="12" name="图片 18">
            <a:extLst>
              <a:ext uri="{FF2B5EF4-FFF2-40B4-BE49-F238E27FC236}">
                <a16:creationId xmlns:a16="http://schemas.microsoft.com/office/drawing/2014/main" id="{65D63F25-5D9E-417A-8304-206741445CF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597487" y="3413395"/>
            <a:ext cx="3404463" cy="3404463"/>
          </a:xfrm>
          <a:prstGeom prst="rect">
            <a:avLst/>
          </a:prstGeom>
          <a:noFill/>
          <a:ln>
            <a:noFill/>
          </a:ln>
        </p:spPr>
      </p:pic>
      <p:sp>
        <p:nvSpPr>
          <p:cNvPr id="13" name="TextBox 12">
            <a:extLst>
              <a:ext uri="{FF2B5EF4-FFF2-40B4-BE49-F238E27FC236}">
                <a16:creationId xmlns:a16="http://schemas.microsoft.com/office/drawing/2014/main" id="{FD9A02FB-0030-41B5-82BC-D7ABC9C85A8A}"/>
              </a:ext>
            </a:extLst>
          </p:cNvPr>
          <p:cNvSpPr txBox="1"/>
          <p:nvPr/>
        </p:nvSpPr>
        <p:spPr>
          <a:xfrm>
            <a:off x="1680871" y="1561405"/>
            <a:ext cx="6305611" cy="851297"/>
          </a:xfrm>
          <a:prstGeom prst="round2DiagRect">
            <a:avLst/>
          </a:prstGeom>
          <a:noFill/>
          <a:ln>
            <a:noFill/>
          </a:ln>
        </p:spPr>
        <p:txBody>
          <a:bodyPr wrap="square" rtlCol="0">
            <a:spAutoFit/>
          </a:bodyPr>
          <a:lstStyle/>
          <a:p>
            <a:pPr algn="ctr"/>
            <a:r>
              <a:rPr lang="en-US" sz="4400">
                <a:solidFill>
                  <a:srgbClr val="0070C0"/>
                </a:solidFill>
                <a:latin typeface="#9Slide04 SFU Fenice Ultra" panose="00000400000000000000" pitchFamily="2" charset="0"/>
              </a:rPr>
              <a:t>HƯỚNG DẪN VỀ NHÀ</a:t>
            </a:r>
          </a:p>
        </p:txBody>
      </p:sp>
      <p:sp>
        <p:nvSpPr>
          <p:cNvPr id="4" name="TextBox 3">
            <a:extLst>
              <a:ext uri="{FF2B5EF4-FFF2-40B4-BE49-F238E27FC236}">
                <a16:creationId xmlns:a16="http://schemas.microsoft.com/office/drawing/2014/main" id="{B232DD67-34D8-4544-BE42-49EEF38FD3E3}"/>
              </a:ext>
            </a:extLst>
          </p:cNvPr>
          <p:cNvSpPr txBox="1"/>
          <p:nvPr/>
        </p:nvSpPr>
        <p:spPr>
          <a:xfrm>
            <a:off x="1680871" y="2467325"/>
            <a:ext cx="6768441" cy="1384995"/>
          </a:xfrm>
          <a:prstGeom prst="rect">
            <a:avLst/>
          </a:prstGeom>
          <a:noFill/>
        </p:spPr>
        <p:txBody>
          <a:bodyPr wrap="square" rtlCol="0">
            <a:spAutoFit/>
          </a:bodyPr>
          <a:lstStyle/>
          <a:p>
            <a:pPr marL="285750" indent="-285750">
              <a:buFont typeface="Wingdings" panose="05000000000000000000" pitchFamily="2" charset="2"/>
              <a:buChar char="Ø"/>
            </a:pPr>
            <a:r>
              <a:rPr lang="en-US" sz="2800">
                <a:latin typeface="Cambria" panose="02040503050406030204" pitchFamily="18" charset="0"/>
                <a:ea typeface="Cambria" panose="02040503050406030204" pitchFamily="18" charset="0"/>
              </a:rPr>
              <a:t>Học thuộc định nghĩa, tính chất và dấu hiệu nhận biết hình bình hành, hình thoi</a:t>
            </a:r>
          </a:p>
          <a:p>
            <a:pPr marL="285750" indent="-285750">
              <a:buFont typeface="Wingdings" panose="05000000000000000000" pitchFamily="2" charset="2"/>
              <a:buChar char="Ø"/>
            </a:pPr>
            <a:r>
              <a:rPr lang="en-US" sz="2800">
                <a:latin typeface="Cambria" panose="02040503050406030204" pitchFamily="18" charset="0"/>
                <a:ea typeface="Cambria" panose="02040503050406030204" pitchFamily="18" charset="0"/>
              </a:rPr>
              <a:t>Làm bài 7, 8, 9/SGK/trang 81</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5623EB11-6F78-888C-A1E7-A082B727F816}"/>
              </a:ext>
            </a:extLst>
          </p:cNvPr>
          <p:cNvGraphicFramePr>
            <a:graphicFrameLocks noGrp="1"/>
          </p:cNvGraphicFramePr>
          <p:nvPr>
            <p:extLst>
              <p:ext uri="{D42A27DB-BD31-4B8C-83A1-F6EECF244321}">
                <p14:modId xmlns:p14="http://schemas.microsoft.com/office/powerpoint/2010/main" val="3294763137"/>
              </p:ext>
            </p:extLst>
          </p:nvPr>
        </p:nvGraphicFramePr>
        <p:xfrm>
          <a:off x="489284" y="1821408"/>
          <a:ext cx="11213432" cy="2250078"/>
        </p:xfrm>
        <a:graphic>
          <a:graphicData uri="http://schemas.openxmlformats.org/drawingml/2006/table">
            <a:tbl>
              <a:tblPr firstRow="1" bandRow="1">
                <a:tableStyleId>{5940675A-B579-460E-94D1-54222C63F5DA}</a:tableStyleId>
              </a:tblPr>
              <a:tblGrid>
                <a:gridCol w="2803358">
                  <a:extLst>
                    <a:ext uri="{9D8B030D-6E8A-4147-A177-3AD203B41FA5}">
                      <a16:colId xmlns:a16="http://schemas.microsoft.com/office/drawing/2014/main" val="1253745598"/>
                    </a:ext>
                  </a:extLst>
                </a:gridCol>
                <a:gridCol w="2803358">
                  <a:extLst>
                    <a:ext uri="{9D8B030D-6E8A-4147-A177-3AD203B41FA5}">
                      <a16:colId xmlns:a16="http://schemas.microsoft.com/office/drawing/2014/main" val="1727470309"/>
                    </a:ext>
                  </a:extLst>
                </a:gridCol>
                <a:gridCol w="2803358">
                  <a:extLst>
                    <a:ext uri="{9D8B030D-6E8A-4147-A177-3AD203B41FA5}">
                      <a16:colId xmlns:a16="http://schemas.microsoft.com/office/drawing/2014/main" val="606162726"/>
                    </a:ext>
                  </a:extLst>
                </a:gridCol>
                <a:gridCol w="2803358">
                  <a:extLst>
                    <a:ext uri="{9D8B030D-6E8A-4147-A177-3AD203B41FA5}">
                      <a16:colId xmlns:a16="http://schemas.microsoft.com/office/drawing/2014/main" val="2817527310"/>
                    </a:ext>
                  </a:extLst>
                </a:gridCol>
              </a:tblGrid>
              <a:tr h="225007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90089010"/>
                  </a:ext>
                </a:extLst>
              </a:tr>
            </a:tbl>
          </a:graphicData>
        </a:graphic>
      </p:graphicFrame>
      <p:sp>
        <p:nvSpPr>
          <p:cNvPr id="45" name="TextBox 44">
            <a:extLst>
              <a:ext uri="{FF2B5EF4-FFF2-40B4-BE49-F238E27FC236}">
                <a16:creationId xmlns:a16="http://schemas.microsoft.com/office/drawing/2014/main" id="{6D8F7770-ADD6-4718-9735-3F46ECA04A80}"/>
              </a:ext>
            </a:extLst>
          </p:cNvPr>
          <p:cNvSpPr txBox="1"/>
          <p:nvPr/>
        </p:nvSpPr>
        <p:spPr>
          <a:xfrm>
            <a:off x="697832" y="1175724"/>
            <a:ext cx="10321660" cy="523220"/>
          </a:xfrm>
          <a:prstGeom prst="rect">
            <a:avLst/>
          </a:prstGeom>
          <a:noFill/>
        </p:spPr>
        <p:txBody>
          <a:bodyPr wrap="square" rtlCol="0">
            <a:spAutoFit/>
          </a:bodyPr>
          <a:lstStyle/>
          <a:p>
            <a:pPr marL="0" marR="0" algn="just">
              <a:spcBef>
                <a:spcPts val="300"/>
              </a:spcBef>
              <a:spcAft>
                <a:spcPts val="300"/>
              </a:spcAft>
            </a:pPr>
            <a:r>
              <a:rPr lang="vi-VN" sz="2800">
                <a:solidFill>
                  <a:srgbClr val="000000"/>
                </a:solidFill>
                <a:effectLst/>
                <a:latin typeface="Cambria" panose="02040503050406030204" pitchFamily="18" charset="0"/>
                <a:ea typeface="Cambria" panose="02040503050406030204" pitchFamily="18" charset="0"/>
              </a:rPr>
              <a:t>H</a:t>
            </a:r>
            <a:r>
              <a:rPr lang="en-US" sz="2800">
                <a:solidFill>
                  <a:srgbClr val="000000"/>
                </a:solidFill>
                <a:latin typeface="Cambria" panose="02040503050406030204" pitchFamily="18" charset="0"/>
                <a:ea typeface="Cambria" panose="02040503050406030204" pitchFamily="18" charset="0"/>
              </a:rPr>
              <a:t>ãy </a:t>
            </a:r>
            <a:r>
              <a:rPr lang="vi-VN" sz="2800">
                <a:solidFill>
                  <a:srgbClr val="000000"/>
                </a:solidFill>
                <a:effectLst/>
                <a:latin typeface="Cambria" panose="02040503050406030204" pitchFamily="18" charset="0"/>
                <a:ea typeface="Cambria" panose="02040503050406030204" pitchFamily="18" charset="0"/>
              </a:rPr>
              <a:t>quan sát các hình sau và sắp xếp vào bảng đúng với tính chất</a:t>
            </a:r>
            <a:endParaRPr lang="en-US" sz="280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391B2B8-BB63-103C-1BAC-AD39EEE5DBD0}"/>
              </a:ext>
            </a:extLst>
          </p:cNvPr>
          <p:cNvSpPr/>
          <p:nvPr/>
        </p:nvSpPr>
        <p:spPr>
          <a:xfrm>
            <a:off x="1461096" y="0"/>
            <a:ext cx="3783408" cy="923330"/>
          </a:xfrm>
          <a:prstGeom prst="rect">
            <a:avLst/>
          </a:prstGeom>
          <a:noFill/>
        </p:spPr>
        <p:txBody>
          <a:bodyPr wrap="none" lIns="91440" tIns="45720" rIns="91440" bIns="45720">
            <a:spAutoFit/>
          </a:bodyPr>
          <a:lstStyle/>
          <a:p>
            <a:pPr algn="ctr"/>
            <a:r>
              <a:rPr lang="en-US" sz="5400" b="0" cap="none" spc="0">
                <a:ln w="0"/>
                <a:solidFill>
                  <a:srgbClr val="CA1C28"/>
                </a:solidFill>
                <a:effectLst>
                  <a:reflection blurRad="6350" stA="53000" endA="300" endPos="35500" dir="5400000" sy="-90000" algn="bl" rotWithShape="0"/>
                </a:effectLst>
                <a:latin typeface="Bahnschrift SemiBold" panose="020B0502040204020203" pitchFamily="34" charset="0"/>
              </a:rPr>
              <a:t>KHỞI ĐỘNG</a:t>
            </a:r>
          </a:p>
        </p:txBody>
      </p:sp>
      <p:pic>
        <p:nvPicPr>
          <p:cNvPr id="6" name="Picture 5">
            <a:extLst>
              <a:ext uri="{FF2B5EF4-FFF2-40B4-BE49-F238E27FC236}">
                <a16:creationId xmlns:a16="http://schemas.microsoft.com/office/drawing/2014/main" id="{A3DE1E30-63C4-FC91-3A51-AACDD6D19B9D}"/>
              </a:ext>
            </a:extLst>
          </p:cNvPr>
          <p:cNvPicPr>
            <a:picLocks noChangeAspect="1"/>
          </p:cNvPicPr>
          <p:nvPr/>
        </p:nvPicPr>
        <p:blipFill rotWithShape="1">
          <a:blip r:embed="rId4"/>
          <a:srcRect r="21232"/>
          <a:stretch/>
        </p:blipFill>
        <p:spPr>
          <a:xfrm>
            <a:off x="616595" y="2168420"/>
            <a:ext cx="2557306" cy="1290738"/>
          </a:xfrm>
          <a:prstGeom prst="rect">
            <a:avLst/>
          </a:prstGeom>
        </p:spPr>
      </p:pic>
      <p:pic>
        <p:nvPicPr>
          <p:cNvPr id="7" name="Picture 6">
            <a:extLst>
              <a:ext uri="{FF2B5EF4-FFF2-40B4-BE49-F238E27FC236}">
                <a16:creationId xmlns:a16="http://schemas.microsoft.com/office/drawing/2014/main" id="{2C4DBAD8-BA52-CAAC-8A71-D74F70B4C615}"/>
              </a:ext>
            </a:extLst>
          </p:cNvPr>
          <p:cNvPicPr>
            <a:picLocks noChangeAspect="1"/>
          </p:cNvPicPr>
          <p:nvPr/>
        </p:nvPicPr>
        <p:blipFill>
          <a:blip r:embed="rId5"/>
          <a:stretch>
            <a:fillRect/>
          </a:stretch>
        </p:blipFill>
        <p:spPr>
          <a:xfrm>
            <a:off x="3908488" y="1860077"/>
            <a:ext cx="1651406" cy="1756274"/>
          </a:xfrm>
          <a:prstGeom prst="rect">
            <a:avLst/>
          </a:prstGeom>
        </p:spPr>
      </p:pic>
      <p:pic>
        <p:nvPicPr>
          <p:cNvPr id="8" name="Picture 7">
            <a:extLst>
              <a:ext uri="{FF2B5EF4-FFF2-40B4-BE49-F238E27FC236}">
                <a16:creationId xmlns:a16="http://schemas.microsoft.com/office/drawing/2014/main" id="{2BEF4ACC-348E-1977-E1C9-A9E85313EA00}"/>
              </a:ext>
            </a:extLst>
          </p:cNvPr>
          <p:cNvPicPr>
            <a:picLocks noChangeAspect="1"/>
          </p:cNvPicPr>
          <p:nvPr/>
        </p:nvPicPr>
        <p:blipFill rotWithShape="1">
          <a:blip r:embed="rId6"/>
          <a:srcRect t="9174"/>
          <a:stretch/>
        </p:blipFill>
        <p:spPr>
          <a:xfrm>
            <a:off x="6294481" y="2017271"/>
            <a:ext cx="2410156" cy="1441887"/>
          </a:xfrm>
          <a:prstGeom prst="rect">
            <a:avLst/>
          </a:prstGeom>
        </p:spPr>
      </p:pic>
      <p:pic>
        <p:nvPicPr>
          <p:cNvPr id="9" name="Picture 8">
            <a:extLst>
              <a:ext uri="{FF2B5EF4-FFF2-40B4-BE49-F238E27FC236}">
                <a16:creationId xmlns:a16="http://schemas.microsoft.com/office/drawing/2014/main" id="{A1207012-5AFD-0AB2-FE3E-58DB78B31746}"/>
              </a:ext>
            </a:extLst>
          </p:cNvPr>
          <p:cNvPicPr>
            <a:picLocks noChangeAspect="1"/>
          </p:cNvPicPr>
          <p:nvPr/>
        </p:nvPicPr>
        <p:blipFill rotWithShape="1">
          <a:blip r:embed="rId7"/>
          <a:srcRect r="13287"/>
          <a:stretch/>
        </p:blipFill>
        <p:spPr>
          <a:xfrm>
            <a:off x="9280697" y="1898497"/>
            <a:ext cx="2229514" cy="1689603"/>
          </a:xfrm>
          <a:prstGeom prst="rect">
            <a:avLst/>
          </a:prstGeom>
        </p:spPr>
      </p:pic>
      <p:graphicFrame>
        <p:nvGraphicFramePr>
          <p:cNvPr id="12" name="Table 12">
            <a:extLst>
              <a:ext uri="{FF2B5EF4-FFF2-40B4-BE49-F238E27FC236}">
                <a16:creationId xmlns:a16="http://schemas.microsoft.com/office/drawing/2014/main" id="{548E9E91-9E7A-55AB-253F-37C96BF4CB4D}"/>
              </a:ext>
            </a:extLst>
          </p:cNvPr>
          <p:cNvGraphicFramePr>
            <a:graphicFrameLocks noGrp="1"/>
          </p:cNvGraphicFramePr>
          <p:nvPr>
            <p:extLst>
              <p:ext uri="{D42A27DB-BD31-4B8C-83A1-F6EECF244321}">
                <p14:modId xmlns:p14="http://schemas.microsoft.com/office/powerpoint/2010/main" val="3653877428"/>
              </p:ext>
            </p:extLst>
          </p:nvPr>
        </p:nvGraphicFramePr>
        <p:xfrm>
          <a:off x="866104" y="4550520"/>
          <a:ext cx="9894939" cy="1282390"/>
        </p:xfrm>
        <a:graphic>
          <a:graphicData uri="http://schemas.openxmlformats.org/drawingml/2006/table">
            <a:tbl>
              <a:tblPr firstRow="1" bandRow="1">
                <a:tableStyleId>{6E25E649-3F16-4E02-A733-19D2CDBF48F0}</a:tableStyleId>
              </a:tblPr>
              <a:tblGrid>
                <a:gridCol w="3298313">
                  <a:extLst>
                    <a:ext uri="{9D8B030D-6E8A-4147-A177-3AD203B41FA5}">
                      <a16:colId xmlns:a16="http://schemas.microsoft.com/office/drawing/2014/main" val="3369657890"/>
                    </a:ext>
                  </a:extLst>
                </a:gridCol>
                <a:gridCol w="3298313">
                  <a:extLst>
                    <a:ext uri="{9D8B030D-6E8A-4147-A177-3AD203B41FA5}">
                      <a16:colId xmlns:a16="http://schemas.microsoft.com/office/drawing/2014/main" val="2964420375"/>
                    </a:ext>
                  </a:extLst>
                </a:gridCol>
                <a:gridCol w="3298313">
                  <a:extLst>
                    <a:ext uri="{9D8B030D-6E8A-4147-A177-3AD203B41FA5}">
                      <a16:colId xmlns:a16="http://schemas.microsoft.com/office/drawing/2014/main" val="721008089"/>
                    </a:ext>
                  </a:extLst>
                </a:gridCol>
              </a:tblGrid>
              <a:tr h="641195">
                <a:tc>
                  <a:txBody>
                    <a:bodyPr/>
                    <a:lstStyle/>
                    <a:p>
                      <a:pPr algn="ctr"/>
                      <a:r>
                        <a:rPr lang="en-US" sz="2400">
                          <a:solidFill>
                            <a:schemeClr val="tx1"/>
                          </a:solidFill>
                          <a:latin typeface="Cambria" panose="02040503050406030204" pitchFamily="18" charset="0"/>
                          <a:ea typeface="Cambria" panose="02040503050406030204" pitchFamily="18" charset="0"/>
                        </a:rPr>
                        <a:t>Hình thang cân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5F5"/>
                    </a:solidFill>
                  </a:tcPr>
                </a:tc>
                <a:tc>
                  <a:txBody>
                    <a:bodyPr/>
                    <a:lstStyle/>
                    <a:p>
                      <a:pPr algn="ctr"/>
                      <a:r>
                        <a:rPr lang="en-US" sz="2400">
                          <a:solidFill>
                            <a:schemeClr val="tx1"/>
                          </a:solidFill>
                          <a:latin typeface="Cambria" panose="02040503050406030204" pitchFamily="18" charset="0"/>
                          <a:ea typeface="Cambria" panose="02040503050406030204" pitchFamily="18" charset="0"/>
                        </a:rPr>
                        <a:t>Hình bình 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5F5"/>
                    </a:solidFill>
                  </a:tcPr>
                </a:tc>
                <a:tc>
                  <a:txBody>
                    <a:bodyPr/>
                    <a:lstStyle/>
                    <a:p>
                      <a:pPr algn="ctr"/>
                      <a:r>
                        <a:rPr lang="en-US" sz="2400">
                          <a:solidFill>
                            <a:schemeClr val="tx1"/>
                          </a:solidFill>
                          <a:latin typeface="Cambria" panose="02040503050406030204" pitchFamily="18" charset="0"/>
                          <a:ea typeface="Cambria" panose="02040503050406030204" pitchFamily="18" charset="0"/>
                        </a:rPr>
                        <a:t>Các hình khác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5F5"/>
                    </a:solidFill>
                  </a:tcPr>
                </a:tc>
                <a:extLst>
                  <a:ext uri="{0D108BD9-81ED-4DB2-BD59-A6C34878D82A}">
                    <a16:rowId xmlns:a16="http://schemas.microsoft.com/office/drawing/2014/main" val="1415903849"/>
                  </a:ext>
                </a:extLst>
              </a:tr>
              <a:tr h="641195">
                <a:tc>
                  <a:txBody>
                    <a:bodyPr/>
                    <a:lstStyle/>
                    <a:p>
                      <a:pPr algn="ctr"/>
                      <a:endParaRPr lang="en-US" sz="24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1852321"/>
                  </a:ext>
                </a:extLst>
              </a:tr>
            </a:tbl>
          </a:graphicData>
        </a:graphic>
      </p:graphicFrame>
      <p:sp>
        <p:nvSpPr>
          <p:cNvPr id="13" name="TextBox 12">
            <a:extLst>
              <a:ext uri="{FF2B5EF4-FFF2-40B4-BE49-F238E27FC236}">
                <a16:creationId xmlns:a16="http://schemas.microsoft.com/office/drawing/2014/main" id="{7E229F7B-8E13-5A04-D330-9D959E6CB1BB}"/>
              </a:ext>
            </a:extLst>
          </p:cNvPr>
          <p:cNvSpPr txBox="1"/>
          <p:nvPr/>
        </p:nvSpPr>
        <p:spPr>
          <a:xfrm>
            <a:off x="1533714" y="3566008"/>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1a</a:t>
            </a:r>
            <a:endParaRPr lang="en-US" sz="2800" b="1">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763DB5C-34CE-D9CE-72A6-1CA46B8E9609}"/>
              </a:ext>
            </a:extLst>
          </p:cNvPr>
          <p:cNvSpPr txBox="1"/>
          <p:nvPr/>
        </p:nvSpPr>
        <p:spPr>
          <a:xfrm>
            <a:off x="4484760" y="3536134"/>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1b</a:t>
            </a:r>
            <a:endParaRPr lang="en-US" sz="2800" b="1">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9F8B855-A9E5-F368-B31A-D23C82715821}"/>
              </a:ext>
            </a:extLst>
          </p:cNvPr>
          <p:cNvSpPr txBox="1"/>
          <p:nvPr/>
        </p:nvSpPr>
        <p:spPr>
          <a:xfrm>
            <a:off x="7236598" y="3443361"/>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1c</a:t>
            </a:r>
            <a:endParaRPr lang="en-US" sz="2800" b="1">
              <a:effectLst/>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8E31B8D6-92C1-F7F6-E453-C77469810BE0}"/>
              </a:ext>
            </a:extLst>
          </p:cNvPr>
          <p:cNvSpPr txBox="1"/>
          <p:nvPr/>
        </p:nvSpPr>
        <p:spPr>
          <a:xfrm>
            <a:off x="10029353" y="3504684"/>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1d</a:t>
            </a:r>
            <a:endParaRPr lang="en-US" sz="2800" b="1">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8EF9B5D-4D87-5F28-7FE0-750C620216CB}"/>
              </a:ext>
            </a:extLst>
          </p:cNvPr>
          <p:cNvSpPr txBox="1"/>
          <p:nvPr/>
        </p:nvSpPr>
        <p:spPr>
          <a:xfrm>
            <a:off x="1532285" y="3564215"/>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1a</a:t>
            </a:r>
            <a:endParaRPr lang="en-US" sz="2800" b="1">
              <a:effectLst/>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B9C56543-1739-68D1-290F-15D14939BF22}"/>
              </a:ext>
            </a:extLst>
          </p:cNvPr>
          <p:cNvSpPr txBox="1"/>
          <p:nvPr/>
        </p:nvSpPr>
        <p:spPr>
          <a:xfrm>
            <a:off x="4483331" y="3534341"/>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1b</a:t>
            </a:r>
            <a:endParaRPr lang="en-US" sz="2800" b="1">
              <a:effectLst/>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F14DFE3-DF43-C0CA-F1FC-FF958F95997E}"/>
              </a:ext>
            </a:extLst>
          </p:cNvPr>
          <p:cNvSpPr txBox="1"/>
          <p:nvPr/>
        </p:nvSpPr>
        <p:spPr>
          <a:xfrm>
            <a:off x="7235169" y="3441568"/>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1c</a:t>
            </a:r>
            <a:endParaRPr lang="en-US" sz="2800" b="1">
              <a:effectLst/>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43D87E33-3CE4-D9FC-1908-B330C5714070}"/>
              </a:ext>
            </a:extLst>
          </p:cNvPr>
          <p:cNvSpPr txBox="1"/>
          <p:nvPr/>
        </p:nvSpPr>
        <p:spPr>
          <a:xfrm>
            <a:off x="10027924" y="3502891"/>
            <a:ext cx="731690" cy="523220"/>
          </a:xfrm>
          <a:prstGeom prst="rect">
            <a:avLst/>
          </a:prstGeom>
          <a:noFill/>
        </p:spPr>
        <p:txBody>
          <a:bodyPr wrap="square" rtlCol="0">
            <a:spAutoFit/>
          </a:bodyPr>
          <a:lstStyle/>
          <a:p>
            <a:pPr marL="0" marR="0" algn="just">
              <a:spcBef>
                <a:spcPts val="300"/>
              </a:spcBef>
              <a:spcAft>
                <a:spcPts val="300"/>
              </a:spcAft>
            </a:pPr>
            <a:r>
              <a:rPr lang="en-US" sz="2800" b="1">
                <a:solidFill>
                  <a:srgbClr val="000000"/>
                </a:solidFill>
                <a:effectLst/>
                <a:latin typeface="Cambria" panose="02040503050406030204" pitchFamily="18" charset="0"/>
                <a:ea typeface="Cambria" panose="02040503050406030204" pitchFamily="18" charset="0"/>
              </a:rPr>
              <a:t>1d</a:t>
            </a:r>
            <a:endParaRPr lang="en-US" sz="2800" b="1">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967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1.04167E-6 -3.7037E-7 L 0.26888 0.23935 " pathEditMode="relative" rAng="0" ptsTypes="AA">
                                      <p:cBhvr>
                                        <p:cTn id="77" dur="2000" fill="hold"/>
                                        <p:tgtEl>
                                          <p:spTgt spid="21"/>
                                        </p:tgtEl>
                                        <p:attrNameLst>
                                          <p:attrName>ppt_x</p:attrName>
                                          <p:attrName>ppt_y</p:attrName>
                                        </p:attrNameLst>
                                      </p:cBhvr>
                                      <p:rCtr x="13438" y="11968"/>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3.75E-6 -2.22222E-6 L -0.19883 0.25602 " pathEditMode="relative" rAng="0" ptsTypes="AA">
                                      <p:cBhvr>
                                        <p:cTn id="81" dur="2000" fill="hold"/>
                                        <p:tgtEl>
                                          <p:spTgt spid="22"/>
                                        </p:tgtEl>
                                        <p:attrNameLst>
                                          <p:attrName>ppt_x</p:attrName>
                                          <p:attrName>ppt_y</p:attrName>
                                        </p:attrNameLst>
                                      </p:cBhvr>
                                      <p:rCtr x="-9948" y="12801"/>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2.5E-6 3.7037E-6 L -0.13438 0.26134 " pathEditMode="relative" rAng="0" ptsTypes="AA">
                                      <p:cBhvr>
                                        <p:cTn id="85" dur="2000" fill="hold"/>
                                        <p:tgtEl>
                                          <p:spTgt spid="23"/>
                                        </p:tgtEl>
                                        <p:attrNameLst>
                                          <p:attrName>ppt_x</p:attrName>
                                          <p:attrName>ppt_y</p:attrName>
                                        </p:attrNameLst>
                                      </p:cBhvr>
                                      <p:rCtr x="-6719" y="13056"/>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95833E-6 -2.59259E-6 L -0.28033 0.25255 " pathEditMode="relative" rAng="0" ptsTypes="AA">
                                      <p:cBhvr>
                                        <p:cTn id="89" dur="2000" fill="hold"/>
                                        <p:tgtEl>
                                          <p:spTgt spid="24"/>
                                        </p:tgtEl>
                                        <p:attrNameLst>
                                          <p:attrName>ppt_x</p:attrName>
                                          <p:attrName>ppt_y</p:attrName>
                                        </p:attrNameLst>
                                      </p:cBhvr>
                                      <p:rCtr x="-14023" y="1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3" grpId="0"/>
      <p:bldP spid="14" grpId="0"/>
      <p:bldP spid="15" grpId="0"/>
      <p:bldP spid="16" grpId="0"/>
      <p:bldP spid="21" grpId="0"/>
      <p:bldP spid="21" grpId="1"/>
      <p:bldP spid="22" grpId="0"/>
      <p:bldP spid="22" grpId="1"/>
      <p:bldP spid="23" grpId="0"/>
      <p:bldP spid="23"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3" name="PA_文本框 6"/>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pic>
        <p:nvPicPr>
          <p:cNvPr id="17" name="Picture 16">
            <a:extLst>
              <a:ext uri="{FF2B5EF4-FFF2-40B4-BE49-F238E27FC236}">
                <a16:creationId xmlns:a16="http://schemas.microsoft.com/office/drawing/2014/main" id="{2435A527-556E-44C3-9C42-D73D5675E7C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pic>
        <p:nvPicPr>
          <p:cNvPr id="4" name="Picture 3">
            <a:extLst>
              <a:ext uri="{FF2B5EF4-FFF2-40B4-BE49-F238E27FC236}">
                <a16:creationId xmlns:a16="http://schemas.microsoft.com/office/drawing/2014/main" id="{DCFC2A63-6F86-BEB1-4F06-9C25B30314E2}"/>
              </a:ext>
            </a:extLst>
          </p:cNvPr>
          <p:cNvPicPr>
            <a:picLocks noChangeAspect="1"/>
          </p:cNvPicPr>
          <p:nvPr/>
        </p:nvPicPr>
        <p:blipFill rotWithShape="1">
          <a:blip r:embed="rId6"/>
          <a:srcRect r="21232"/>
          <a:stretch/>
        </p:blipFill>
        <p:spPr>
          <a:xfrm>
            <a:off x="778960" y="1408891"/>
            <a:ext cx="4465544" cy="2253875"/>
          </a:xfrm>
          <a:prstGeom prst="rect">
            <a:avLst/>
          </a:prstGeom>
        </p:spPr>
      </p:pic>
      <p:pic>
        <p:nvPicPr>
          <p:cNvPr id="14" name="Picture 13">
            <a:extLst>
              <a:ext uri="{FF2B5EF4-FFF2-40B4-BE49-F238E27FC236}">
                <a16:creationId xmlns:a16="http://schemas.microsoft.com/office/drawing/2014/main" id="{FA8939C8-9D45-3118-4704-69D844867F2E}"/>
              </a:ext>
            </a:extLst>
          </p:cNvPr>
          <p:cNvPicPr>
            <a:picLocks noChangeAspect="1"/>
          </p:cNvPicPr>
          <p:nvPr/>
        </p:nvPicPr>
        <p:blipFill rotWithShape="1">
          <a:blip r:embed="rId7"/>
          <a:srcRect t="9174"/>
          <a:stretch/>
        </p:blipFill>
        <p:spPr>
          <a:xfrm>
            <a:off x="6456846" y="1144957"/>
            <a:ext cx="4208592" cy="2517810"/>
          </a:xfrm>
          <a:prstGeom prst="rect">
            <a:avLst/>
          </a:prstGeom>
        </p:spPr>
      </p:pic>
      <p:pic>
        <p:nvPicPr>
          <p:cNvPr id="15" name="Picture 14">
            <a:extLst>
              <a:ext uri="{FF2B5EF4-FFF2-40B4-BE49-F238E27FC236}">
                <a16:creationId xmlns:a16="http://schemas.microsoft.com/office/drawing/2014/main" id="{A68B07FE-6CFB-0AC7-72E8-AB489812BEC9}"/>
              </a:ext>
            </a:extLst>
          </p:cNvPr>
          <p:cNvPicPr>
            <a:picLocks noChangeAspect="1"/>
          </p:cNvPicPr>
          <p:nvPr/>
        </p:nvPicPr>
        <p:blipFill>
          <a:blip r:embed="rId8"/>
          <a:stretch>
            <a:fillRect/>
          </a:stretch>
        </p:blipFill>
        <p:spPr>
          <a:xfrm>
            <a:off x="6315489" y="1144957"/>
            <a:ext cx="4711776" cy="2433130"/>
          </a:xfrm>
          <a:prstGeom prst="rect">
            <a:avLst/>
          </a:prstGeom>
        </p:spPr>
      </p:pic>
      <p:sp>
        <p:nvSpPr>
          <p:cNvPr id="19" name="TextBox 18">
            <a:extLst>
              <a:ext uri="{FF2B5EF4-FFF2-40B4-BE49-F238E27FC236}">
                <a16:creationId xmlns:a16="http://schemas.microsoft.com/office/drawing/2014/main" id="{E3AC2FD7-D927-E697-E9E8-44C2B7741E6A}"/>
              </a:ext>
            </a:extLst>
          </p:cNvPr>
          <p:cNvSpPr txBox="1"/>
          <p:nvPr/>
        </p:nvSpPr>
        <p:spPr>
          <a:xfrm>
            <a:off x="1709529" y="4062552"/>
            <a:ext cx="9909313" cy="347083"/>
          </a:xfrm>
          <a:prstGeom prst="rect">
            <a:avLst/>
          </a:prstGeom>
          <a:noFill/>
        </p:spPr>
        <p:txBody>
          <a:bodyPr wrap="square">
            <a:spAutoFit/>
          </a:bodyPr>
          <a:lstStyle/>
          <a:p>
            <a:pPr marL="30480" marR="30480">
              <a:lnSpc>
                <a:spcPts val="1800"/>
              </a:lnSpc>
              <a:spcBef>
                <a:spcPts val="0"/>
              </a:spcBef>
              <a:spcAft>
                <a:spcPts val="1200"/>
              </a:spcAft>
            </a:pPr>
            <a:r>
              <a:rPr lang="nl-NL" sz="2800" b="1">
                <a:solidFill>
                  <a:srgbClr val="0000FF"/>
                </a:solidFill>
                <a:effectLst/>
                <a:latin typeface="Cambria" panose="02040503050406030204" pitchFamily="18" charset="0"/>
                <a:ea typeface="Cambria" panose="02040503050406030204" pitchFamily="18" charset="0"/>
              </a:rPr>
              <a:t>Đo độ dài các cạnh của tứ giác ABCD và rút ra nhận xét.</a:t>
            </a:r>
            <a:endParaRPr lang="en-US" sz="2400" b="1">
              <a:solidFill>
                <a:srgbClr val="0000FF"/>
              </a:solidFill>
              <a:effectLst/>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3A66CEB-EACC-E7F7-FD93-61C82319339E}"/>
              </a:ext>
            </a:extLst>
          </p:cNvPr>
          <p:cNvSpPr txBox="1"/>
          <p:nvPr/>
        </p:nvSpPr>
        <p:spPr>
          <a:xfrm>
            <a:off x="3615357" y="4570934"/>
            <a:ext cx="6097656" cy="646331"/>
          </a:xfrm>
          <a:prstGeom prst="rect">
            <a:avLst/>
          </a:prstGeom>
          <a:noFill/>
        </p:spPr>
        <p:txBody>
          <a:bodyPr wrap="square">
            <a:spAutoFit/>
          </a:bodyPr>
          <a:lstStyle/>
          <a:p>
            <a:r>
              <a:rPr lang="en-US" sz="3600" b="1">
                <a:solidFill>
                  <a:srgbClr val="000000"/>
                </a:solidFill>
                <a:effectLst/>
                <a:latin typeface="Times New Roman" panose="02020603050405020304" pitchFamily="18" charset="0"/>
                <a:ea typeface="Times New Roman" panose="02020603050405020304" pitchFamily="18" charset="0"/>
              </a:rPr>
              <a:t>AB = BC = CD = AD </a:t>
            </a:r>
            <a:endParaRPr lang="en-US" sz="3600" b="1"/>
          </a:p>
        </p:txBody>
      </p:sp>
      <p:sp>
        <p:nvSpPr>
          <p:cNvPr id="24" name="Arrow: Notched Right 23">
            <a:extLst>
              <a:ext uri="{FF2B5EF4-FFF2-40B4-BE49-F238E27FC236}">
                <a16:creationId xmlns:a16="http://schemas.microsoft.com/office/drawing/2014/main" id="{AB15E91B-A687-3C84-4D4B-C5AFEE933A44}"/>
              </a:ext>
            </a:extLst>
          </p:cNvPr>
          <p:cNvSpPr/>
          <p:nvPr/>
        </p:nvSpPr>
        <p:spPr>
          <a:xfrm>
            <a:off x="1297056" y="5416290"/>
            <a:ext cx="824946" cy="536713"/>
          </a:xfrm>
          <a:prstGeom prst="notchedRightArrow">
            <a:avLst/>
          </a:prstGeom>
          <a:solidFill>
            <a:srgbClr val="F36828"/>
          </a:solidFill>
          <a:ln>
            <a:solidFill>
              <a:srgbClr val="CA1C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8B6F41-E278-4178-7149-E1A1B087C199}"/>
              </a:ext>
            </a:extLst>
          </p:cNvPr>
          <p:cNvSpPr txBox="1"/>
          <p:nvPr/>
        </p:nvSpPr>
        <p:spPr>
          <a:xfrm>
            <a:off x="2471102" y="5594187"/>
            <a:ext cx="9909313" cy="358816"/>
          </a:xfrm>
          <a:prstGeom prst="rect">
            <a:avLst/>
          </a:prstGeom>
          <a:noFill/>
        </p:spPr>
        <p:txBody>
          <a:bodyPr wrap="square">
            <a:spAutoFit/>
          </a:bodyPr>
          <a:lstStyle/>
          <a:p>
            <a:pPr marL="30480" marR="30480">
              <a:lnSpc>
                <a:spcPts val="1800"/>
              </a:lnSpc>
              <a:spcBef>
                <a:spcPts val="0"/>
              </a:spcBef>
              <a:spcAft>
                <a:spcPts val="1200"/>
              </a:spcAft>
            </a:pPr>
            <a:r>
              <a:rPr lang="nl-NL" sz="3200" b="1">
                <a:solidFill>
                  <a:srgbClr val="0000FF"/>
                </a:solidFill>
                <a:effectLst/>
                <a:latin typeface="Cambria" panose="02040503050406030204" pitchFamily="18" charset="0"/>
                <a:ea typeface="Cambria" panose="02040503050406030204" pitchFamily="18" charset="0"/>
              </a:rPr>
              <a:t>Tứ giác ABCD được gọi là hình thoi</a:t>
            </a:r>
            <a:endParaRPr lang="en-US" sz="2800" b="1">
              <a:solidFill>
                <a:srgbClr val="0000FF"/>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885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3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barn(inVertical)">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decel="100000" fill="hold" grpId="0" nodeType="clickEffect">
                                  <p:stCondLst>
                                    <p:cond delay="0"/>
                                  </p:stCondLst>
                                  <p:iterate type="lt">
                                    <p:tmPct val="10000"/>
                                  </p:iterate>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1AF821E9-4F9F-F3AE-63BD-5BCCB051FEAD}"/>
              </a:ext>
            </a:extLst>
          </p:cNvPr>
          <p:cNvSpPr/>
          <p:nvPr/>
        </p:nvSpPr>
        <p:spPr>
          <a:xfrm>
            <a:off x="755374" y="1331724"/>
            <a:ext cx="7082441" cy="84938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pic>
        <p:nvPicPr>
          <p:cNvPr id="17" name="Picture 16">
            <a:hlinkClick r:id="rId5" action="ppaction://hlinksldjump"/>
            <a:extLst>
              <a:ext uri="{FF2B5EF4-FFF2-40B4-BE49-F238E27FC236}">
                <a16:creationId xmlns:a16="http://schemas.microsoft.com/office/drawing/2014/main" id="{2435A527-556E-44C3-9C42-D73D5675E7C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5" name="Group 7">
            <a:extLst>
              <a:ext uri="{FF2B5EF4-FFF2-40B4-BE49-F238E27FC236}">
                <a16:creationId xmlns:a16="http://schemas.microsoft.com/office/drawing/2014/main" id="{872E1339-3388-D677-32B0-FBAE5FBAF878}"/>
              </a:ext>
            </a:extLst>
          </p:cNvPr>
          <p:cNvGrpSpPr>
            <a:grpSpLocks/>
          </p:cNvGrpSpPr>
          <p:nvPr/>
        </p:nvGrpSpPr>
        <p:grpSpPr bwMode="auto">
          <a:xfrm>
            <a:off x="6586515" y="1993768"/>
            <a:ext cx="5416213" cy="3586293"/>
            <a:chOff x="2404" y="1389"/>
            <a:chExt cx="3356" cy="1868"/>
          </a:xfrm>
        </p:grpSpPr>
        <p:sp>
          <p:nvSpPr>
            <p:cNvPr id="6" name="Text Box 8">
              <a:extLst>
                <a:ext uri="{FF2B5EF4-FFF2-40B4-BE49-F238E27FC236}">
                  <a16:creationId xmlns:a16="http://schemas.microsoft.com/office/drawing/2014/main" id="{D4E4060D-9276-208C-231A-D64F4EDE5316}"/>
                </a:ext>
              </a:extLst>
            </p:cNvPr>
            <p:cNvSpPr txBox="1">
              <a:spLocks noChangeArrowheads="1"/>
            </p:cNvSpPr>
            <p:nvPr/>
          </p:nvSpPr>
          <p:spPr bwMode="auto">
            <a:xfrm>
              <a:off x="5354" y="2124"/>
              <a:ext cx="40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C</a:t>
              </a:r>
            </a:p>
          </p:txBody>
        </p:sp>
        <p:sp>
          <p:nvSpPr>
            <p:cNvPr id="7" name="Line 9">
              <a:extLst>
                <a:ext uri="{FF2B5EF4-FFF2-40B4-BE49-F238E27FC236}">
                  <a16:creationId xmlns:a16="http://schemas.microsoft.com/office/drawing/2014/main" id="{AE68D19D-60B8-19D6-B699-2542B5780E24}"/>
                </a:ext>
              </a:extLst>
            </p:cNvPr>
            <p:cNvSpPr>
              <a:spLocks noChangeShapeType="1"/>
            </p:cNvSpPr>
            <p:nvPr/>
          </p:nvSpPr>
          <p:spPr bwMode="auto">
            <a:xfrm flipH="1">
              <a:off x="2776" y="1727"/>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2" name="Line 10">
              <a:extLst>
                <a:ext uri="{FF2B5EF4-FFF2-40B4-BE49-F238E27FC236}">
                  <a16:creationId xmlns:a16="http://schemas.microsoft.com/office/drawing/2014/main" id="{4B0F2ED7-4E2C-0838-2D7F-31F039CF86B5}"/>
                </a:ext>
              </a:extLst>
            </p:cNvPr>
            <p:cNvSpPr>
              <a:spLocks noChangeShapeType="1"/>
            </p:cNvSpPr>
            <p:nvPr/>
          </p:nvSpPr>
          <p:spPr bwMode="auto">
            <a:xfrm flipH="1">
              <a:off x="4010" y="2290"/>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3" name="Line 11">
              <a:extLst>
                <a:ext uri="{FF2B5EF4-FFF2-40B4-BE49-F238E27FC236}">
                  <a16:creationId xmlns:a16="http://schemas.microsoft.com/office/drawing/2014/main" id="{DB7EA415-977B-422C-E11C-80AD41C09488}"/>
                </a:ext>
              </a:extLst>
            </p:cNvPr>
            <p:cNvSpPr>
              <a:spLocks noChangeShapeType="1"/>
            </p:cNvSpPr>
            <p:nvPr/>
          </p:nvSpPr>
          <p:spPr bwMode="auto">
            <a:xfrm>
              <a:off x="4036" y="1727"/>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4" name="Line 12">
              <a:extLst>
                <a:ext uri="{FF2B5EF4-FFF2-40B4-BE49-F238E27FC236}">
                  <a16:creationId xmlns:a16="http://schemas.microsoft.com/office/drawing/2014/main" id="{583C29E5-8817-4FB5-DE53-88B81D7E67FA}"/>
                </a:ext>
              </a:extLst>
            </p:cNvPr>
            <p:cNvSpPr>
              <a:spLocks noChangeShapeType="1"/>
            </p:cNvSpPr>
            <p:nvPr/>
          </p:nvSpPr>
          <p:spPr bwMode="auto">
            <a:xfrm>
              <a:off x="2776" y="2258"/>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5" name="Oval 13">
              <a:extLst>
                <a:ext uri="{FF2B5EF4-FFF2-40B4-BE49-F238E27FC236}">
                  <a16:creationId xmlns:a16="http://schemas.microsoft.com/office/drawing/2014/main" id="{D1620D08-ADC6-C31E-545F-FBB760096F9C}"/>
                </a:ext>
              </a:extLst>
            </p:cNvPr>
            <p:cNvSpPr>
              <a:spLocks noChangeArrowheads="1"/>
            </p:cNvSpPr>
            <p:nvPr/>
          </p:nvSpPr>
          <p:spPr bwMode="auto">
            <a:xfrm>
              <a:off x="5252" y="2274"/>
              <a:ext cx="44"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6" name="Oval 14">
              <a:extLst>
                <a:ext uri="{FF2B5EF4-FFF2-40B4-BE49-F238E27FC236}">
                  <a16:creationId xmlns:a16="http://schemas.microsoft.com/office/drawing/2014/main" id="{F92F9764-62DF-8FA5-6842-A96F216B462F}"/>
                </a:ext>
              </a:extLst>
            </p:cNvPr>
            <p:cNvSpPr>
              <a:spLocks noChangeArrowheads="1"/>
            </p:cNvSpPr>
            <p:nvPr/>
          </p:nvSpPr>
          <p:spPr bwMode="auto">
            <a:xfrm>
              <a:off x="3992" y="2804"/>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8" name="Oval 15">
              <a:extLst>
                <a:ext uri="{FF2B5EF4-FFF2-40B4-BE49-F238E27FC236}">
                  <a16:creationId xmlns:a16="http://schemas.microsoft.com/office/drawing/2014/main" id="{E90FEB7A-48EA-57FA-36D7-C2B96BB38D4D}"/>
                </a:ext>
              </a:extLst>
            </p:cNvPr>
            <p:cNvSpPr>
              <a:spLocks noChangeArrowheads="1"/>
            </p:cNvSpPr>
            <p:nvPr/>
          </p:nvSpPr>
          <p:spPr bwMode="auto">
            <a:xfrm>
              <a:off x="2758" y="2241"/>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9" name="Oval 16">
              <a:extLst>
                <a:ext uri="{FF2B5EF4-FFF2-40B4-BE49-F238E27FC236}">
                  <a16:creationId xmlns:a16="http://schemas.microsoft.com/office/drawing/2014/main" id="{667B312E-1AA6-55EA-971A-4CFC137310D2}"/>
                </a:ext>
              </a:extLst>
            </p:cNvPr>
            <p:cNvSpPr>
              <a:spLocks noChangeArrowheads="1"/>
            </p:cNvSpPr>
            <p:nvPr/>
          </p:nvSpPr>
          <p:spPr bwMode="auto">
            <a:xfrm>
              <a:off x="4019" y="1711"/>
              <a:ext cx="43"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20" name="Text Box 17">
              <a:extLst>
                <a:ext uri="{FF2B5EF4-FFF2-40B4-BE49-F238E27FC236}">
                  <a16:creationId xmlns:a16="http://schemas.microsoft.com/office/drawing/2014/main" id="{C25344E5-8764-4106-76DF-6CF2C3BDFF2F}"/>
                </a:ext>
              </a:extLst>
            </p:cNvPr>
            <p:cNvSpPr txBox="1">
              <a:spLocks noChangeArrowheads="1"/>
            </p:cNvSpPr>
            <p:nvPr/>
          </p:nvSpPr>
          <p:spPr bwMode="auto">
            <a:xfrm>
              <a:off x="2404" y="2098"/>
              <a:ext cx="489"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A</a:t>
              </a:r>
            </a:p>
          </p:txBody>
        </p:sp>
        <p:sp>
          <p:nvSpPr>
            <p:cNvPr id="21" name="Text Box 18">
              <a:extLst>
                <a:ext uri="{FF2B5EF4-FFF2-40B4-BE49-F238E27FC236}">
                  <a16:creationId xmlns:a16="http://schemas.microsoft.com/office/drawing/2014/main" id="{86198187-BC16-3325-B599-F13A2AFDC652}"/>
                </a:ext>
              </a:extLst>
            </p:cNvPr>
            <p:cNvSpPr txBox="1">
              <a:spLocks noChangeArrowheads="1"/>
            </p:cNvSpPr>
            <p:nvPr/>
          </p:nvSpPr>
          <p:spPr bwMode="auto">
            <a:xfrm>
              <a:off x="3917" y="2888"/>
              <a:ext cx="49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D</a:t>
              </a:r>
            </a:p>
          </p:txBody>
        </p:sp>
        <p:sp>
          <p:nvSpPr>
            <p:cNvPr id="22" name="Text Box 19">
              <a:extLst>
                <a:ext uri="{FF2B5EF4-FFF2-40B4-BE49-F238E27FC236}">
                  <a16:creationId xmlns:a16="http://schemas.microsoft.com/office/drawing/2014/main" id="{4E841595-1A7D-4F3C-BACD-89CB9EEE9233}"/>
                </a:ext>
              </a:extLst>
            </p:cNvPr>
            <p:cNvSpPr txBox="1">
              <a:spLocks noChangeArrowheads="1"/>
            </p:cNvSpPr>
            <p:nvPr/>
          </p:nvSpPr>
          <p:spPr bwMode="auto">
            <a:xfrm>
              <a:off x="3799" y="1389"/>
              <a:ext cx="49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B</a:t>
              </a:r>
            </a:p>
          </p:txBody>
        </p:sp>
        <p:sp>
          <p:nvSpPr>
            <p:cNvPr id="23" name="Line 20">
              <a:extLst>
                <a:ext uri="{FF2B5EF4-FFF2-40B4-BE49-F238E27FC236}">
                  <a16:creationId xmlns:a16="http://schemas.microsoft.com/office/drawing/2014/main" id="{47DC6886-D0C0-C7A7-811D-C46EED1FCC2B}"/>
                </a:ext>
              </a:extLst>
            </p:cNvPr>
            <p:cNvSpPr>
              <a:spLocks noChangeShapeType="1"/>
            </p:cNvSpPr>
            <p:nvPr/>
          </p:nvSpPr>
          <p:spPr bwMode="auto">
            <a:xfrm flipH="1">
              <a:off x="3450" y="2547"/>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4" name="Line 21">
              <a:extLst>
                <a:ext uri="{FF2B5EF4-FFF2-40B4-BE49-F238E27FC236}">
                  <a16:creationId xmlns:a16="http://schemas.microsoft.com/office/drawing/2014/main" id="{10786756-449A-630D-5E29-A2DAA4FD566E}"/>
                </a:ext>
              </a:extLst>
            </p:cNvPr>
            <p:cNvSpPr>
              <a:spLocks noChangeShapeType="1"/>
            </p:cNvSpPr>
            <p:nvPr/>
          </p:nvSpPr>
          <p:spPr bwMode="auto">
            <a:xfrm flipH="1" flipV="1">
              <a:off x="338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5" name="Line 22">
              <a:extLst>
                <a:ext uri="{FF2B5EF4-FFF2-40B4-BE49-F238E27FC236}">
                  <a16:creationId xmlns:a16="http://schemas.microsoft.com/office/drawing/2014/main" id="{68EA4AF3-D0E6-B202-CE44-F93D6E71E39D}"/>
                </a:ext>
              </a:extLst>
            </p:cNvPr>
            <p:cNvSpPr>
              <a:spLocks noChangeShapeType="1"/>
            </p:cNvSpPr>
            <p:nvPr/>
          </p:nvSpPr>
          <p:spPr bwMode="auto">
            <a:xfrm flipH="1">
              <a:off x="464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6" name="Line 23">
              <a:extLst>
                <a:ext uri="{FF2B5EF4-FFF2-40B4-BE49-F238E27FC236}">
                  <a16:creationId xmlns:a16="http://schemas.microsoft.com/office/drawing/2014/main" id="{EA395ACC-0107-8D22-C244-247BE05C3197}"/>
                </a:ext>
              </a:extLst>
            </p:cNvPr>
            <p:cNvSpPr>
              <a:spLocks noChangeShapeType="1"/>
            </p:cNvSpPr>
            <p:nvPr/>
          </p:nvSpPr>
          <p:spPr bwMode="auto">
            <a:xfrm flipH="1" flipV="1">
              <a:off x="4500" y="2571"/>
              <a:ext cx="70" cy="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grpSp>
      <p:sp>
        <p:nvSpPr>
          <p:cNvPr id="27" name="Text Box 25">
            <a:extLst>
              <a:ext uri="{FF2B5EF4-FFF2-40B4-BE49-F238E27FC236}">
                <a16:creationId xmlns:a16="http://schemas.microsoft.com/office/drawing/2014/main" id="{C73AFCD8-1798-405A-67B9-57C4A1A4BA8B}"/>
              </a:ext>
            </a:extLst>
          </p:cNvPr>
          <p:cNvSpPr txBox="1">
            <a:spLocks noChangeArrowheads="1"/>
          </p:cNvSpPr>
          <p:nvPr/>
        </p:nvSpPr>
        <p:spPr bwMode="auto">
          <a:xfrm>
            <a:off x="906262" y="1470548"/>
            <a:ext cx="6720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i="1" dirty="0" err="1">
                <a:latin typeface="Georgia" panose="02040502050405020303" pitchFamily="18" charset="0"/>
                <a:cs typeface="Times New Roman" panose="02020603050405020304" pitchFamily="18" charset="0"/>
              </a:rPr>
              <a:t>Hình</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thoi</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là</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tứ</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giác</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có</a:t>
            </a:r>
            <a:r>
              <a:rPr lang="en-US" altLang="en-US" sz="2800" i="1" dirty="0">
                <a:latin typeface="Georgia" panose="02040502050405020303" pitchFamily="18" charset="0"/>
                <a:cs typeface="Times New Roman" panose="02020603050405020304" pitchFamily="18" charset="0"/>
              </a:rPr>
              <a:t> 4 </a:t>
            </a:r>
            <a:r>
              <a:rPr lang="en-US" altLang="en-US" sz="2800" i="1" dirty="0" err="1">
                <a:latin typeface="Georgia" panose="02040502050405020303" pitchFamily="18" charset="0"/>
                <a:cs typeface="Times New Roman" panose="02020603050405020304" pitchFamily="18" charset="0"/>
              </a:rPr>
              <a:t>cạnh</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bằng</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nhau</a:t>
            </a:r>
            <a:endParaRPr lang="en-US" altLang="en-US" sz="2800" i="1" dirty="0">
              <a:latin typeface="Georgia" panose="02040502050405020303" pitchFamily="18" charset="0"/>
              <a:cs typeface="Times New Roman" panose="02020603050405020304" pitchFamily="18" charset="0"/>
            </a:endParaRPr>
          </a:p>
        </p:txBody>
      </p:sp>
      <p:sp>
        <p:nvSpPr>
          <p:cNvPr id="30" name="Text Box 18">
            <a:extLst>
              <a:ext uri="{FF2B5EF4-FFF2-40B4-BE49-F238E27FC236}">
                <a16:creationId xmlns:a16="http://schemas.microsoft.com/office/drawing/2014/main" id="{13E163BC-1ADE-073B-CB95-CB172A58BCD9}"/>
              </a:ext>
            </a:extLst>
          </p:cNvPr>
          <p:cNvSpPr txBox="1">
            <a:spLocks noChangeArrowheads="1"/>
          </p:cNvSpPr>
          <p:nvPr/>
        </p:nvSpPr>
        <p:spPr bwMode="auto">
          <a:xfrm>
            <a:off x="1852270" y="2487455"/>
            <a:ext cx="5109244" cy="118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08" tIns="54854" rIns="109708" bIns="54854">
            <a:spAutoFit/>
          </a:bodyPr>
          <a:lstStyle>
            <a:lvl1pPr defTabSz="1096963" eaLnBrk="0" hangingPunct="0">
              <a:defRPr>
                <a:solidFill>
                  <a:schemeClr val="tx1"/>
                </a:solidFill>
                <a:latin typeface="Arial" panose="020B0604020202020204" pitchFamily="34" charset="0"/>
              </a:defRPr>
            </a:lvl1pPr>
            <a:lvl2pPr marL="742950" indent="-285750" defTabSz="1096963" eaLnBrk="0" hangingPunct="0">
              <a:defRPr>
                <a:solidFill>
                  <a:schemeClr val="tx1"/>
                </a:solidFill>
                <a:latin typeface="Arial" panose="020B0604020202020204" pitchFamily="34" charset="0"/>
              </a:defRPr>
            </a:lvl2pPr>
            <a:lvl3pPr marL="1143000" indent="-228600" defTabSz="1096963" eaLnBrk="0" hangingPunct="0">
              <a:defRPr>
                <a:solidFill>
                  <a:schemeClr val="tx1"/>
                </a:solidFill>
                <a:latin typeface="Arial" panose="020B0604020202020204" pitchFamily="34" charset="0"/>
              </a:defRPr>
            </a:lvl3pPr>
            <a:lvl4pPr marL="1600200" indent="-228600" defTabSz="1096963" eaLnBrk="0" hangingPunct="0">
              <a:defRPr>
                <a:solidFill>
                  <a:schemeClr val="tx1"/>
                </a:solidFill>
                <a:latin typeface="Arial" panose="020B0604020202020204" pitchFamily="34" charset="0"/>
              </a:defRPr>
            </a:lvl4pPr>
            <a:lvl5pPr marL="2057400" indent="-228600" defTabSz="1096963" eaLnBrk="0" hangingPunct="0">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Tứ</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giác</a:t>
            </a:r>
            <a:r>
              <a:rPr lang="en-US" altLang="en-US" sz="2800" b="1" dirty="0">
                <a:solidFill>
                  <a:srgbClr val="0000FF"/>
                </a:solidFill>
                <a:latin typeface="Times New Roman" panose="02020603050405020304" pitchFamily="18" charset="0"/>
              </a:rPr>
              <a:t> ABCD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hình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thoi</a:t>
            </a:r>
            <a:r>
              <a:rPr lang="en-US" altLang="en-US" sz="2800" b="1" dirty="0">
                <a:solidFill>
                  <a:srgbClr val="0000FF"/>
                </a:solidFill>
                <a:latin typeface="Times New Roman" panose="02020603050405020304" pitchFamily="18" charset="0"/>
              </a:rPr>
              <a:t>  </a:t>
            </a:r>
          </a:p>
          <a:p>
            <a:pPr eaLnBrk="1" hangingPunct="1">
              <a:spcBef>
                <a:spcPct val="50000"/>
              </a:spcBef>
            </a:pPr>
            <a:r>
              <a:rPr lang="en-US" altLang="en-US" sz="2800" b="1" dirty="0">
                <a:solidFill>
                  <a:srgbClr val="0000FF"/>
                </a:solidFill>
                <a:sym typeface="Symbol" panose="05050102010706020507" pitchFamily="18" charset="2"/>
              </a:rPr>
              <a:t></a:t>
            </a:r>
          </a:p>
        </p:txBody>
      </p:sp>
      <p:sp>
        <p:nvSpPr>
          <p:cNvPr id="31" name="Text Box 19">
            <a:extLst>
              <a:ext uri="{FF2B5EF4-FFF2-40B4-BE49-F238E27FC236}">
                <a16:creationId xmlns:a16="http://schemas.microsoft.com/office/drawing/2014/main" id="{C73BD0E1-E6CD-37F7-8D7E-695904AABC00}"/>
              </a:ext>
            </a:extLst>
          </p:cNvPr>
          <p:cNvSpPr txBox="1">
            <a:spLocks noChangeArrowheads="1"/>
          </p:cNvSpPr>
          <p:nvPr/>
        </p:nvSpPr>
        <p:spPr bwMode="auto">
          <a:xfrm>
            <a:off x="2525031" y="3113170"/>
            <a:ext cx="3769115" cy="52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rPr>
              <a:t>AB = BC = CD = DA.</a:t>
            </a:r>
          </a:p>
        </p:txBody>
      </p:sp>
      <p:pic>
        <p:nvPicPr>
          <p:cNvPr id="32" name="Picture 31">
            <a:extLst>
              <a:ext uri="{FF2B5EF4-FFF2-40B4-BE49-F238E27FC236}">
                <a16:creationId xmlns:a16="http://schemas.microsoft.com/office/drawing/2014/main" id="{5516210F-6FFF-304E-261E-50C3D9E65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89" y="1175549"/>
            <a:ext cx="1100022" cy="1046967"/>
          </a:xfrm>
          <a:prstGeom prst="rect">
            <a:avLst/>
          </a:prstGeom>
        </p:spPr>
      </p:pic>
      <p:pic>
        <p:nvPicPr>
          <p:cNvPr id="34" name="Picture 33">
            <a:extLst>
              <a:ext uri="{FF2B5EF4-FFF2-40B4-BE49-F238E27FC236}">
                <a16:creationId xmlns:a16="http://schemas.microsoft.com/office/drawing/2014/main" id="{E7843FD6-F36F-E076-757A-10F81A5F2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89" y="1134141"/>
            <a:ext cx="1100022" cy="1046967"/>
          </a:xfrm>
          <a:prstGeom prst="rect">
            <a:avLst/>
          </a:prstGeom>
        </p:spPr>
      </p:pic>
    </p:spTree>
    <p:extLst>
      <p:ext uri="{BB962C8B-B14F-4D97-AF65-F5344CB8AC3E}">
        <p14:creationId xmlns:p14="http://schemas.microsoft.com/office/powerpoint/2010/main" val="208575923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heckerboard(across)">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amond(in)">
                                      <p:cBhvr>
                                        <p:cTn id="25" dur="20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amond(in)">
                                      <p:cBhvr>
                                        <p:cTn id="30" dur="2000"/>
                                        <p:tgtEl>
                                          <p:spTgt spid="31"/>
                                        </p:tgtEl>
                                      </p:cBhvr>
                                    </p:animEffect>
                                  </p:childTnLst>
                                </p:cTn>
                              </p:par>
                              <p:par>
                                <p:cTn id="31" presetID="16" presetClass="entr" presetSubtype="21"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E590F08-7E43-2E87-9B13-FCD6862E5C4C}"/>
              </a:ext>
            </a:extLst>
          </p:cNvPr>
          <p:cNvPicPr>
            <a:picLocks noChangeAspect="1"/>
          </p:cNvPicPr>
          <p:nvPr/>
        </p:nvPicPr>
        <p:blipFill rotWithShape="1">
          <a:blip r:embed="rId4"/>
          <a:srcRect l="7560" t="1105" r="52179" b="13396"/>
          <a:stretch/>
        </p:blipFill>
        <p:spPr>
          <a:xfrm>
            <a:off x="5750047" y="4050295"/>
            <a:ext cx="3242025" cy="2209428"/>
          </a:xfrm>
          <a:prstGeom prst="rect">
            <a:avLst/>
          </a:prstGeom>
        </p:spPr>
      </p:pic>
      <p:sp>
        <p:nvSpPr>
          <p:cNvPr id="33" name="Rectangle: Rounded Corners 32">
            <a:extLst>
              <a:ext uri="{FF2B5EF4-FFF2-40B4-BE49-F238E27FC236}">
                <a16:creationId xmlns:a16="http://schemas.microsoft.com/office/drawing/2014/main" id="{1AF821E9-4F9F-F3AE-63BD-5BCCB051FEAD}"/>
              </a:ext>
            </a:extLst>
          </p:cNvPr>
          <p:cNvSpPr/>
          <p:nvPr/>
        </p:nvSpPr>
        <p:spPr>
          <a:xfrm>
            <a:off x="755374" y="1331724"/>
            <a:ext cx="7082441" cy="84938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pic>
        <p:nvPicPr>
          <p:cNvPr id="17" name="Picture 16">
            <a:hlinkClick r:id="rId6" action="ppaction://hlinksldjump"/>
            <a:extLst>
              <a:ext uri="{FF2B5EF4-FFF2-40B4-BE49-F238E27FC236}">
                <a16:creationId xmlns:a16="http://schemas.microsoft.com/office/drawing/2014/main" id="{2435A527-556E-44C3-9C42-D73D5675E7C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grpSp>
        <p:nvGrpSpPr>
          <p:cNvPr id="5" name="Group 7">
            <a:extLst>
              <a:ext uri="{FF2B5EF4-FFF2-40B4-BE49-F238E27FC236}">
                <a16:creationId xmlns:a16="http://schemas.microsoft.com/office/drawing/2014/main" id="{872E1339-3388-D677-32B0-FBAE5FBAF878}"/>
              </a:ext>
            </a:extLst>
          </p:cNvPr>
          <p:cNvGrpSpPr>
            <a:grpSpLocks/>
          </p:cNvGrpSpPr>
          <p:nvPr/>
        </p:nvGrpSpPr>
        <p:grpSpPr bwMode="auto">
          <a:xfrm>
            <a:off x="8299548" y="608249"/>
            <a:ext cx="3783067" cy="2504921"/>
            <a:chOff x="2404" y="1389"/>
            <a:chExt cx="3356" cy="1868"/>
          </a:xfrm>
        </p:grpSpPr>
        <p:sp>
          <p:nvSpPr>
            <p:cNvPr id="6" name="Text Box 8">
              <a:extLst>
                <a:ext uri="{FF2B5EF4-FFF2-40B4-BE49-F238E27FC236}">
                  <a16:creationId xmlns:a16="http://schemas.microsoft.com/office/drawing/2014/main" id="{D4E4060D-9276-208C-231A-D64F4EDE5316}"/>
                </a:ext>
              </a:extLst>
            </p:cNvPr>
            <p:cNvSpPr txBox="1">
              <a:spLocks noChangeArrowheads="1"/>
            </p:cNvSpPr>
            <p:nvPr/>
          </p:nvSpPr>
          <p:spPr bwMode="auto">
            <a:xfrm>
              <a:off x="5354" y="2124"/>
              <a:ext cx="40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C</a:t>
              </a:r>
            </a:p>
          </p:txBody>
        </p:sp>
        <p:sp>
          <p:nvSpPr>
            <p:cNvPr id="7" name="Line 9">
              <a:extLst>
                <a:ext uri="{FF2B5EF4-FFF2-40B4-BE49-F238E27FC236}">
                  <a16:creationId xmlns:a16="http://schemas.microsoft.com/office/drawing/2014/main" id="{AE68D19D-60B8-19D6-B699-2542B5780E24}"/>
                </a:ext>
              </a:extLst>
            </p:cNvPr>
            <p:cNvSpPr>
              <a:spLocks noChangeShapeType="1"/>
            </p:cNvSpPr>
            <p:nvPr/>
          </p:nvSpPr>
          <p:spPr bwMode="auto">
            <a:xfrm flipH="1">
              <a:off x="2776" y="1727"/>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2" name="Line 10">
              <a:extLst>
                <a:ext uri="{FF2B5EF4-FFF2-40B4-BE49-F238E27FC236}">
                  <a16:creationId xmlns:a16="http://schemas.microsoft.com/office/drawing/2014/main" id="{4B0F2ED7-4E2C-0838-2D7F-31F039CF86B5}"/>
                </a:ext>
              </a:extLst>
            </p:cNvPr>
            <p:cNvSpPr>
              <a:spLocks noChangeShapeType="1"/>
            </p:cNvSpPr>
            <p:nvPr/>
          </p:nvSpPr>
          <p:spPr bwMode="auto">
            <a:xfrm flipH="1">
              <a:off x="4010" y="2290"/>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3" name="Line 11">
              <a:extLst>
                <a:ext uri="{FF2B5EF4-FFF2-40B4-BE49-F238E27FC236}">
                  <a16:creationId xmlns:a16="http://schemas.microsoft.com/office/drawing/2014/main" id="{DB7EA415-977B-422C-E11C-80AD41C09488}"/>
                </a:ext>
              </a:extLst>
            </p:cNvPr>
            <p:cNvSpPr>
              <a:spLocks noChangeShapeType="1"/>
            </p:cNvSpPr>
            <p:nvPr/>
          </p:nvSpPr>
          <p:spPr bwMode="auto">
            <a:xfrm>
              <a:off x="4036" y="1727"/>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4" name="Line 12">
              <a:extLst>
                <a:ext uri="{FF2B5EF4-FFF2-40B4-BE49-F238E27FC236}">
                  <a16:creationId xmlns:a16="http://schemas.microsoft.com/office/drawing/2014/main" id="{583C29E5-8817-4FB5-DE53-88B81D7E67FA}"/>
                </a:ext>
              </a:extLst>
            </p:cNvPr>
            <p:cNvSpPr>
              <a:spLocks noChangeShapeType="1"/>
            </p:cNvSpPr>
            <p:nvPr/>
          </p:nvSpPr>
          <p:spPr bwMode="auto">
            <a:xfrm>
              <a:off x="2776" y="2258"/>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800">
                <a:latin typeface="SVN-A Love Of Thunder" panose="02040603050506020204" pitchFamily="18" charset="0"/>
              </a:endParaRPr>
            </a:p>
          </p:txBody>
        </p:sp>
        <p:sp>
          <p:nvSpPr>
            <p:cNvPr id="15" name="Oval 13">
              <a:extLst>
                <a:ext uri="{FF2B5EF4-FFF2-40B4-BE49-F238E27FC236}">
                  <a16:creationId xmlns:a16="http://schemas.microsoft.com/office/drawing/2014/main" id="{D1620D08-ADC6-C31E-545F-FBB760096F9C}"/>
                </a:ext>
              </a:extLst>
            </p:cNvPr>
            <p:cNvSpPr>
              <a:spLocks noChangeArrowheads="1"/>
            </p:cNvSpPr>
            <p:nvPr/>
          </p:nvSpPr>
          <p:spPr bwMode="auto">
            <a:xfrm>
              <a:off x="5252" y="2274"/>
              <a:ext cx="44"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6" name="Oval 14">
              <a:extLst>
                <a:ext uri="{FF2B5EF4-FFF2-40B4-BE49-F238E27FC236}">
                  <a16:creationId xmlns:a16="http://schemas.microsoft.com/office/drawing/2014/main" id="{F92F9764-62DF-8FA5-6842-A96F216B462F}"/>
                </a:ext>
              </a:extLst>
            </p:cNvPr>
            <p:cNvSpPr>
              <a:spLocks noChangeArrowheads="1"/>
            </p:cNvSpPr>
            <p:nvPr/>
          </p:nvSpPr>
          <p:spPr bwMode="auto">
            <a:xfrm>
              <a:off x="3992" y="2804"/>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8" name="Oval 15">
              <a:extLst>
                <a:ext uri="{FF2B5EF4-FFF2-40B4-BE49-F238E27FC236}">
                  <a16:creationId xmlns:a16="http://schemas.microsoft.com/office/drawing/2014/main" id="{E90FEB7A-48EA-57FA-36D7-C2B96BB38D4D}"/>
                </a:ext>
              </a:extLst>
            </p:cNvPr>
            <p:cNvSpPr>
              <a:spLocks noChangeArrowheads="1"/>
            </p:cNvSpPr>
            <p:nvPr/>
          </p:nvSpPr>
          <p:spPr bwMode="auto">
            <a:xfrm>
              <a:off x="2758" y="2241"/>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19" name="Oval 16">
              <a:extLst>
                <a:ext uri="{FF2B5EF4-FFF2-40B4-BE49-F238E27FC236}">
                  <a16:creationId xmlns:a16="http://schemas.microsoft.com/office/drawing/2014/main" id="{667B312E-1AA6-55EA-971A-4CFC137310D2}"/>
                </a:ext>
              </a:extLst>
            </p:cNvPr>
            <p:cNvSpPr>
              <a:spLocks noChangeArrowheads="1"/>
            </p:cNvSpPr>
            <p:nvPr/>
          </p:nvSpPr>
          <p:spPr bwMode="auto">
            <a:xfrm>
              <a:off x="4019" y="1711"/>
              <a:ext cx="43"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SVN-A Love Of Thunder" panose="02040603050506020204" pitchFamily="18" charset="0"/>
                <a:cs typeface="Arial" panose="020B0604020202020204" pitchFamily="34" charset="0"/>
              </a:endParaRPr>
            </a:p>
          </p:txBody>
        </p:sp>
        <p:sp>
          <p:nvSpPr>
            <p:cNvPr id="20" name="Text Box 17">
              <a:extLst>
                <a:ext uri="{FF2B5EF4-FFF2-40B4-BE49-F238E27FC236}">
                  <a16:creationId xmlns:a16="http://schemas.microsoft.com/office/drawing/2014/main" id="{C25344E5-8764-4106-76DF-6CF2C3BDFF2F}"/>
                </a:ext>
              </a:extLst>
            </p:cNvPr>
            <p:cNvSpPr txBox="1">
              <a:spLocks noChangeArrowheads="1"/>
            </p:cNvSpPr>
            <p:nvPr/>
          </p:nvSpPr>
          <p:spPr bwMode="auto">
            <a:xfrm>
              <a:off x="2404" y="2098"/>
              <a:ext cx="489"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A</a:t>
              </a:r>
            </a:p>
          </p:txBody>
        </p:sp>
        <p:sp>
          <p:nvSpPr>
            <p:cNvPr id="21" name="Text Box 18">
              <a:extLst>
                <a:ext uri="{FF2B5EF4-FFF2-40B4-BE49-F238E27FC236}">
                  <a16:creationId xmlns:a16="http://schemas.microsoft.com/office/drawing/2014/main" id="{86198187-BC16-3325-B599-F13A2AFDC652}"/>
                </a:ext>
              </a:extLst>
            </p:cNvPr>
            <p:cNvSpPr txBox="1">
              <a:spLocks noChangeArrowheads="1"/>
            </p:cNvSpPr>
            <p:nvPr/>
          </p:nvSpPr>
          <p:spPr bwMode="auto">
            <a:xfrm>
              <a:off x="3917" y="2888"/>
              <a:ext cx="49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D</a:t>
              </a:r>
            </a:p>
          </p:txBody>
        </p:sp>
        <p:sp>
          <p:nvSpPr>
            <p:cNvPr id="22" name="Text Box 19">
              <a:extLst>
                <a:ext uri="{FF2B5EF4-FFF2-40B4-BE49-F238E27FC236}">
                  <a16:creationId xmlns:a16="http://schemas.microsoft.com/office/drawing/2014/main" id="{4E841595-1A7D-4F3C-BACD-89CB9EEE9233}"/>
                </a:ext>
              </a:extLst>
            </p:cNvPr>
            <p:cNvSpPr txBox="1">
              <a:spLocks noChangeArrowheads="1"/>
            </p:cNvSpPr>
            <p:nvPr/>
          </p:nvSpPr>
          <p:spPr bwMode="auto">
            <a:xfrm>
              <a:off x="3799" y="1389"/>
              <a:ext cx="49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latin typeface="SVN-A Love Of Thunder" panose="02040603050506020204" pitchFamily="18" charset="0"/>
                  <a:cs typeface="Arial" panose="020B0604020202020204" pitchFamily="34" charset="0"/>
                  <a:sym typeface="Symbol" panose="05050102010706020507" pitchFamily="18" charset="2"/>
                </a:rPr>
                <a:t>B</a:t>
              </a:r>
            </a:p>
          </p:txBody>
        </p:sp>
        <p:sp>
          <p:nvSpPr>
            <p:cNvPr id="23" name="Line 20">
              <a:extLst>
                <a:ext uri="{FF2B5EF4-FFF2-40B4-BE49-F238E27FC236}">
                  <a16:creationId xmlns:a16="http://schemas.microsoft.com/office/drawing/2014/main" id="{47DC6886-D0C0-C7A7-811D-C46EED1FCC2B}"/>
                </a:ext>
              </a:extLst>
            </p:cNvPr>
            <p:cNvSpPr>
              <a:spLocks noChangeShapeType="1"/>
            </p:cNvSpPr>
            <p:nvPr/>
          </p:nvSpPr>
          <p:spPr bwMode="auto">
            <a:xfrm flipH="1">
              <a:off x="3450" y="2547"/>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4" name="Line 21">
              <a:extLst>
                <a:ext uri="{FF2B5EF4-FFF2-40B4-BE49-F238E27FC236}">
                  <a16:creationId xmlns:a16="http://schemas.microsoft.com/office/drawing/2014/main" id="{10786756-449A-630D-5E29-A2DAA4FD566E}"/>
                </a:ext>
              </a:extLst>
            </p:cNvPr>
            <p:cNvSpPr>
              <a:spLocks noChangeShapeType="1"/>
            </p:cNvSpPr>
            <p:nvPr/>
          </p:nvSpPr>
          <p:spPr bwMode="auto">
            <a:xfrm flipH="1" flipV="1">
              <a:off x="338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5" name="Line 22">
              <a:extLst>
                <a:ext uri="{FF2B5EF4-FFF2-40B4-BE49-F238E27FC236}">
                  <a16:creationId xmlns:a16="http://schemas.microsoft.com/office/drawing/2014/main" id="{68EA4AF3-D0E6-B202-CE44-F93D6E71E39D}"/>
                </a:ext>
              </a:extLst>
            </p:cNvPr>
            <p:cNvSpPr>
              <a:spLocks noChangeShapeType="1"/>
            </p:cNvSpPr>
            <p:nvPr/>
          </p:nvSpPr>
          <p:spPr bwMode="auto">
            <a:xfrm flipH="1">
              <a:off x="464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sp>
          <p:nvSpPr>
            <p:cNvPr id="26" name="Line 23">
              <a:extLst>
                <a:ext uri="{FF2B5EF4-FFF2-40B4-BE49-F238E27FC236}">
                  <a16:creationId xmlns:a16="http://schemas.microsoft.com/office/drawing/2014/main" id="{EA395ACC-0107-8D22-C244-247BE05C3197}"/>
                </a:ext>
              </a:extLst>
            </p:cNvPr>
            <p:cNvSpPr>
              <a:spLocks noChangeShapeType="1"/>
            </p:cNvSpPr>
            <p:nvPr/>
          </p:nvSpPr>
          <p:spPr bwMode="auto">
            <a:xfrm flipH="1" flipV="1">
              <a:off x="4500" y="2571"/>
              <a:ext cx="70" cy="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SVN-A Love Of Thunder" panose="02040603050506020204" pitchFamily="18" charset="0"/>
              </a:endParaRPr>
            </a:p>
          </p:txBody>
        </p:sp>
      </p:grpSp>
      <p:sp>
        <p:nvSpPr>
          <p:cNvPr id="27" name="Text Box 25">
            <a:extLst>
              <a:ext uri="{FF2B5EF4-FFF2-40B4-BE49-F238E27FC236}">
                <a16:creationId xmlns:a16="http://schemas.microsoft.com/office/drawing/2014/main" id="{C73AFCD8-1798-405A-67B9-57C4A1A4BA8B}"/>
              </a:ext>
            </a:extLst>
          </p:cNvPr>
          <p:cNvSpPr txBox="1">
            <a:spLocks noChangeArrowheads="1"/>
          </p:cNvSpPr>
          <p:nvPr/>
        </p:nvSpPr>
        <p:spPr bwMode="auto">
          <a:xfrm>
            <a:off x="906262" y="1470548"/>
            <a:ext cx="6720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i="1" dirty="0" err="1">
                <a:latin typeface="Georgia" panose="02040502050405020303" pitchFamily="18" charset="0"/>
                <a:cs typeface="Times New Roman" panose="02020603050405020304" pitchFamily="18" charset="0"/>
              </a:rPr>
              <a:t>Hình</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thoi</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là</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tứ</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giác</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có</a:t>
            </a:r>
            <a:r>
              <a:rPr lang="en-US" altLang="en-US" sz="2800" i="1" dirty="0">
                <a:latin typeface="Georgia" panose="02040502050405020303" pitchFamily="18" charset="0"/>
                <a:cs typeface="Times New Roman" panose="02020603050405020304" pitchFamily="18" charset="0"/>
              </a:rPr>
              <a:t> 4 </a:t>
            </a:r>
            <a:r>
              <a:rPr lang="en-US" altLang="en-US" sz="2800" i="1" dirty="0" err="1">
                <a:latin typeface="Georgia" panose="02040502050405020303" pitchFamily="18" charset="0"/>
                <a:cs typeface="Times New Roman" panose="02020603050405020304" pitchFamily="18" charset="0"/>
              </a:rPr>
              <a:t>cạnh</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bằng</a:t>
            </a:r>
            <a:r>
              <a:rPr lang="en-US" altLang="en-US" sz="2800" i="1" dirty="0">
                <a:latin typeface="Georgia" panose="02040502050405020303" pitchFamily="18" charset="0"/>
                <a:cs typeface="Times New Roman" panose="02020603050405020304" pitchFamily="18" charset="0"/>
              </a:rPr>
              <a:t> </a:t>
            </a:r>
            <a:r>
              <a:rPr lang="en-US" altLang="en-US" sz="2800" i="1" dirty="0" err="1">
                <a:latin typeface="Georgia" panose="02040502050405020303" pitchFamily="18" charset="0"/>
                <a:cs typeface="Times New Roman" panose="02020603050405020304" pitchFamily="18" charset="0"/>
              </a:rPr>
              <a:t>nhau</a:t>
            </a:r>
            <a:endParaRPr lang="en-US" altLang="en-US" sz="2800" i="1" dirty="0">
              <a:latin typeface="Georgia" panose="020405020504050203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9FE68AA-B07C-5FE8-C060-DC90D49055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2" y="1318066"/>
            <a:ext cx="914910" cy="870783"/>
          </a:xfrm>
          <a:prstGeom prst="rect">
            <a:avLst/>
          </a:prstGeom>
        </p:spPr>
      </p:pic>
      <p:sp>
        <p:nvSpPr>
          <p:cNvPr id="8" name="TextBox 7">
            <a:extLst>
              <a:ext uri="{FF2B5EF4-FFF2-40B4-BE49-F238E27FC236}">
                <a16:creationId xmlns:a16="http://schemas.microsoft.com/office/drawing/2014/main" id="{FAB32530-AF8C-C11B-28F0-EAE9D0004E2B}"/>
              </a:ext>
            </a:extLst>
          </p:cNvPr>
          <p:cNvSpPr txBox="1"/>
          <p:nvPr/>
        </p:nvSpPr>
        <p:spPr>
          <a:xfrm>
            <a:off x="531547" y="2934236"/>
            <a:ext cx="2582261" cy="523220"/>
          </a:xfrm>
          <a:prstGeom prst="rect">
            <a:avLst/>
          </a:prstGeom>
          <a:noFill/>
        </p:spPr>
        <p:txBody>
          <a:bodyPr wrap="square" rtlCol="0">
            <a:spAutoFit/>
          </a:bodyPr>
          <a:lstStyle/>
          <a:p>
            <a:r>
              <a:rPr lang="en-US" sz="2800" b="1">
                <a:solidFill>
                  <a:srgbClr val="0000FF"/>
                </a:solidFill>
                <a:latin typeface="Cambria" panose="02040503050406030204" pitchFamily="18" charset="0"/>
                <a:ea typeface="Cambria" panose="02040503050406030204" pitchFamily="18" charset="0"/>
              </a:rPr>
              <a:t>Ví dụ</a:t>
            </a:r>
          </a:p>
        </p:txBody>
      </p:sp>
      <p:sp>
        <p:nvSpPr>
          <p:cNvPr id="11" name="TextBox 10">
            <a:extLst>
              <a:ext uri="{FF2B5EF4-FFF2-40B4-BE49-F238E27FC236}">
                <a16:creationId xmlns:a16="http://schemas.microsoft.com/office/drawing/2014/main" id="{462EE6AC-3FDA-9CAE-DA8E-DCD7A339904B}"/>
              </a:ext>
            </a:extLst>
          </p:cNvPr>
          <p:cNvSpPr txBox="1"/>
          <p:nvPr/>
        </p:nvSpPr>
        <p:spPr>
          <a:xfrm>
            <a:off x="1484347" y="2934236"/>
            <a:ext cx="8238634" cy="523220"/>
          </a:xfrm>
          <a:prstGeom prst="rect">
            <a:avLst/>
          </a:prstGeom>
          <a:noFill/>
        </p:spPr>
        <p:txBody>
          <a:bodyPr wrap="square">
            <a:spAutoFit/>
          </a:bodyPr>
          <a:lstStyle/>
          <a:p>
            <a:r>
              <a:rPr lang="en-US" sz="2800">
                <a:solidFill>
                  <a:srgbClr val="000000"/>
                </a:solidFill>
                <a:effectLst/>
                <a:latin typeface="Cambria" panose="02040503050406030204" pitchFamily="18" charset="0"/>
                <a:ea typeface="Cambria" panose="02040503050406030204" pitchFamily="18" charset="0"/>
              </a:rPr>
              <a:t>Trong các tứ giác ở hình 12, tứ giác nào là hình thoi?</a:t>
            </a:r>
            <a:endParaRPr lang="en-US" sz="2800">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DF7E35F4-CCB5-3D46-615A-9612B62226E4}"/>
              </a:ext>
            </a:extLst>
          </p:cNvPr>
          <p:cNvPicPr>
            <a:picLocks noChangeAspect="1"/>
          </p:cNvPicPr>
          <p:nvPr/>
        </p:nvPicPr>
        <p:blipFill rotWithShape="1">
          <a:blip r:embed="rId4"/>
          <a:srcRect l="59739"/>
          <a:stretch/>
        </p:blipFill>
        <p:spPr>
          <a:xfrm>
            <a:off x="8949974" y="4057920"/>
            <a:ext cx="3242025" cy="2584149"/>
          </a:xfrm>
          <a:prstGeom prst="rect">
            <a:avLst/>
          </a:prstGeom>
        </p:spPr>
      </p:pic>
      <p:sp>
        <p:nvSpPr>
          <p:cNvPr id="35" name="TextBox 34">
            <a:extLst>
              <a:ext uri="{FF2B5EF4-FFF2-40B4-BE49-F238E27FC236}">
                <a16:creationId xmlns:a16="http://schemas.microsoft.com/office/drawing/2014/main" id="{63D7C7A5-8636-7CA7-540A-46D25064F7A8}"/>
              </a:ext>
            </a:extLst>
          </p:cNvPr>
          <p:cNvSpPr txBox="1"/>
          <p:nvPr/>
        </p:nvSpPr>
        <p:spPr>
          <a:xfrm>
            <a:off x="363032" y="3790765"/>
            <a:ext cx="4894768" cy="2523768"/>
          </a:xfrm>
          <a:prstGeom prst="rect">
            <a:avLst/>
          </a:prstGeom>
          <a:noFill/>
        </p:spPr>
        <p:txBody>
          <a:bodyPr wrap="square">
            <a:spAutoFit/>
          </a:bodyPr>
          <a:lstStyle/>
          <a:p>
            <a:pPr marL="30480" marR="30480">
              <a:spcBef>
                <a:spcPts val="0"/>
              </a:spcBef>
              <a:spcAft>
                <a:spcPts val="600"/>
              </a:spcAft>
            </a:pPr>
            <a:r>
              <a:rPr lang="en-US" sz="2400" b="1">
                <a:solidFill>
                  <a:srgbClr val="FF0000"/>
                </a:solidFill>
                <a:effectLst/>
                <a:latin typeface="Cambria" panose="02040503050406030204" pitchFamily="18" charset="0"/>
                <a:ea typeface="Cambria" panose="02040503050406030204" pitchFamily="18" charset="0"/>
              </a:rPr>
              <a:t>Giải: </a:t>
            </a:r>
          </a:p>
          <a:p>
            <a:pPr marL="373380" marR="30480" indent="-342900">
              <a:spcBef>
                <a:spcPts val="0"/>
              </a:spcBef>
              <a:spcAft>
                <a:spcPts val="600"/>
              </a:spcAft>
              <a:buFont typeface="Arial" panose="020B0604020202020204" pitchFamily="34" charset="0"/>
              <a:buChar char="•"/>
            </a:pPr>
            <a:r>
              <a:rPr lang="en-US" sz="2400">
                <a:solidFill>
                  <a:srgbClr val="000000"/>
                </a:solidFill>
                <a:effectLst/>
                <a:latin typeface="Cambria" panose="02040503050406030204" pitchFamily="18" charset="0"/>
                <a:ea typeface="Cambria" panose="02040503050406030204" pitchFamily="18" charset="0"/>
              </a:rPr>
              <a:t>Tứ giác MNPQ có bốn cạnh bằng </a:t>
            </a:r>
            <a:r>
              <a:rPr lang="en-US" sz="2800">
                <a:solidFill>
                  <a:srgbClr val="000000"/>
                </a:solidFill>
                <a:effectLst/>
                <a:latin typeface="Cambria" panose="02040503050406030204" pitchFamily="18" charset="0"/>
                <a:ea typeface="Cambria" panose="02040503050406030204" pitchFamily="18" charset="0"/>
              </a:rPr>
              <a:t>nhau</a:t>
            </a:r>
            <a:r>
              <a:rPr lang="en-US" sz="2400">
                <a:solidFill>
                  <a:srgbClr val="000000"/>
                </a:solidFill>
                <a:effectLst/>
                <a:latin typeface="Cambria" panose="02040503050406030204" pitchFamily="18" charset="0"/>
                <a:ea typeface="Cambria" panose="02040503050406030204" pitchFamily="18" charset="0"/>
              </a:rPr>
              <a:t> nên là hình thoi</a:t>
            </a:r>
            <a:endParaRPr lang="en-US" sz="2400">
              <a:effectLst/>
              <a:latin typeface="Cambria" panose="02040503050406030204" pitchFamily="18" charset="0"/>
              <a:ea typeface="Cambria" panose="02040503050406030204" pitchFamily="18" charset="0"/>
            </a:endParaRPr>
          </a:p>
          <a:p>
            <a:pPr marL="373380" marR="30480" indent="-342900">
              <a:spcBef>
                <a:spcPts val="0"/>
              </a:spcBef>
              <a:spcAft>
                <a:spcPts val="600"/>
              </a:spcAft>
              <a:buFont typeface="Arial" panose="020B0604020202020204" pitchFamily="34" charset="0"/>
              <a:buChar char="•"/>
            </a:pPr>
            <a:r>
              <a:rPr lang="en-US" sz="2400">
                <a:solidFill>
                  <a:srgbClr val="000000"/>
                </a:solidFill>
                <a:effectLst/>
                <a:latin typeface="Cambria" panose="02040503050406030204" pitchFamily="18" charset="0"/>
                <a:ea typeface="Cambria" panose="02040503050406030204" pitchFamily="18" charset="0"/>
              </a:rPr>
              <a:t>Tứ giác ABCD có các cặp cạnh đối bằng nhau nên chỉ là hình bình hành, không phải hình thoi.</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306392"/>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pic>
        <p:nvPicPr>
          <p:cNvPr id="9" name="Picture 8">
            <a:hlinkClick r:id="rId5" action="ppaction://hlinksldjump"/>
            <a:extLst>
              <a:ext uri="{FF2B5EF4-FFF2-40B4-BE49-F238E27FC236}">
                <a16:creationId xmlns:a16="http://schemas.microsoft.com/office/drawing/2014/main" id="{A839F78E-0CE7-431B-4DFE-F751CBB39A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sp>
        <p:nvSpPr>
          <p:cNvPr id="30" name="TextBox 29">
            <a:extLst>
              <a:ext uri="{FF2B5EF4-FFF2-40B4-BE49-F238E27FC236}">
                <a16:creationId xmlns:a16="http://schemas.microsoft.com/office/drawing/2014/main" id="{69D0440C-B2DA-3E9F-6FF0-00EEF7B54985}"/>
              </a:ext>
            </a:extLst>
          </p:cNvPr>
          <p:cNvSpPr txBox="1"/>
          <p:nvPr/>
        </p:nvSpPr>
        <p:spPr>
          <a:xfrm>
            <a:off x="1063094" y="1296588"/>
            <a:ext cx="9584493" cy="1646605"/>
          </a:xfrm>
          <a:prstGeom prst="rect">
            <a:avLst/>
          </a:prstGeom>
          <a:solidFill>
            <a:schemeClr val="accent6">
              <a:lumMod val="40000"/>
              <a:lumOff val="60000"/>
            </a:schemeClr>
          </a:solidFill>
        </p:spPr>
        <p:txBody>
          <a:bodyPr wrap="square">
            <a:spAutoFit/>
          </a:bodyPr>
          <a:lstStyle/>
          <a:p>
            <a:pPr marL="30480" marR="30480" algn="just">
              <a:spcBef>
                <a:spcPts val="0"/>
              </a:spcBef>
              <a:spcAft>
                <a:spcPts val="600"/>
              </a:spcAft>
            </a:pPr>
            <a:r>
              <a:rPr lang="en-US" sz="2400" b="1">
                <a:solidFill>
                  <a:srgbClr val="000000"/>
                </a:solidFill>
                <a:effectLst/>
                <a:latin typeface="Cambria" panose="02040503050406030204" pitchFamily="18" charset="0"/>
                <a:ea typeface="Cambria" panose="02040503050406030204" pitchFamily="18" charset="0"/>
              </a:rPr>
              <a:t>a) </a:t>
            </a:r>
            <a:r>
              <a:rPr lang="en-US" sz="2400">
                <a:solidFill>
                  <a:srgbClr val="000000"/>
                </a:solidFill>
                <a:effectLst/>
                <a:latin typeface="Cambria" panose="02040503050406030204" pitchFamily="18" charset="0"/>
                <a:ea typeface="Cambria" panose="02040503050406030204" pitchFamily="18" charset="0"/>
              </a:rPr>
              <a:t>Chứng minh hình thoi cũng là hình bình hành</a:t>
            </a:r>
            <a:endParaRPr lang="en-US" sz="2400">
              <a:effectLst/>
              <a:latin typeface="Cambria" panose="02040503050406030204" pitchFamily="18" charset="0"/>
              <a:ea typeface="Cambria" panose="02040503050406030204" pitchFamily="18" charset="0"/>
            </a:endParaRPr>
          </a:p>
          <a:p>
            <a:pPr marL="30480" marR="30480" algn="just">
              <a:spcBef>
                <a:spcPts val="0"/>
              </a:spcBef>
              <a:spcAft>
                <a:spcPts val="600"/>
              </a:spcAft>
            </a:pPr>
            <a:r>
              <a:rPr lang="en-US" sz="2400" b="1">
                <a:solidFill>
                  <a:srgbClr val="000000"/>
                </a:solidFill>
                <a:effectLst/>
                <a:latin typeface="Cambria" panose="02040503050406030204" pitchFamily="18" charset="0"/>
                <a:ea typeface="Cambria" panose="02040503050406030204" pitchFamily="18" charset="0"/>
              </a:rPr>
              <a:t>b) </a:t>
            </a:r>
            <a:r>
              <a:rPr lang="en-US" sz="2400">
                <a:solidFill>
                  <a:srgbClr val="000000"/>
                </a:solidFill>
                <a:effectLst/>
                <a:latin typeface="Cambria" panose="02040503050406030204" pitchFamily="18" charset="0"/>
                <a:ea typeface="Cambria" panose="02040503050406030204" pitchFamily="18" charset="0"/>
              </a:rPr>
              <a:t>Dựa vào tính chất đã biết của hình thoi (2 đường chéo vuông góc), chứng minh hai đường chéo của hình thoi cũng là các tia phân giác của các góc hình thoi</a:t>
            </a:r>
            <a:endParaRPr lang="en-US" sz="2400">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90901685-03E2-2318-556F-B9D32FE7C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688" y="1387680"/>
            <a:ext cx="655406" cy="570838"/>
          </a:xfrm>
          <a:prstGeom prst="rect">
            <a:avLst/>
          </a:prstGeom>
        </p:spPr>
      </p:pic>
      <p:grpSp>
        <p:nvGrpSpPr>
          <p:cNvPr id="56" name="Group 55">
            <a:extLst>
              <a:ext uri="{FF2B5EF4-FFF2-40B4-BE49-F238E27FC236}">
                <a16:creationId xmlns:a16="http://schemas.microsoft.com/office/drawing/2014/main" id="{F0E1EB4C-CAFD-D221-2482-C0E8C5BCF1FE}"/>
              </a:ext>
            </a:extLst>
          </p:cNvPr>
          <p:cNvGrpSpPr/>
          <p:nvPr/>
        </p:nvGrpSpPr>
        <p:grpSpPr>
          <a:xfrm>
            <a:off x="7178236" y="3428998"/>
            <a:ext cx="4559877" cy="2875596"/>
            <a:chOff x="7178236" y="3429000"/>
            <a:chExt cx="3469351" cy="2187878"/>
          </a:xfrm>
        </p:grpSpPr>
        <p:grpSp>
          <p:nvGrpSpPr>
            <p:cNvPr id="32" name="Group 89">
              <a:extLst>
                <a:ext uri="{FF2B5EF4-FFF2-40B4-BE49-F238E27FC236}">
                  <a16:creationId xmlns:a16="http://schemas.microsoft.com/office/drawing/2014/main" id="{DE61B39C-883D-4D1F-D48E-F58A0D512E1E}"/>
                </a:ext>
              </a:extLst>
            </p:cNvPr>
            <p:cNvGrpSpPr>
              <a:grpSpLocks/>
            </p:cNvGrpSpPr>
            <p:nvPr/>
          </p:nvGrpSpPr>
          <p:grpSpPr bwMode="auto">
            <a:xfrm>
              <a:off x="7178236" y="3429000"/>
              <a:ext cx="3469351" cy="2187878"/>
              <a:chOff x="2404" y="1389"/>
              <a:chExt cx="3356" cy="1787"/>
            </a:xfrm>
          </p:grpSpPr>
          <p:sp>
            <p:nvSpPr>
              <p:cNvPr id="34" name="Text Box 90">
                <a:extLst>
                  <a:ext uri="{FF2B5EF4-FFF2-40B4-BE49-F238E27FC236}">
                    <a16:creationId xmlns:a16="http://schemas.microsoft.com/office/drawing/2014/main" id="{53CAE196-2995-19E6-82B3-3844DAEE5490}"/>
                  </a:ext>
                </a:extLst>
              </p:cNvPr>
              <p:cNvSpPr txBox="1">
                <a:spLocks noChangeArrowheads="1"/>
              </p:cNvSpPr>
              <p:nvPr/>
            </p:nvSpPr>
            <p:spPr bwMode="auto">
              <a:xfrm>
                <a:off x="5353" y="2124"/>
                <a:ext cx="407"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Arial" panose="020B0604020202020204" pitchFamily="34" charset="0"/>
                    <a:sym typeface="Symbol" panose="05050102010706020507" pitchFamily="18" charset="2"/>
                  </a:rPr>
                  <a:t>C</a:t>
                </a:r>
              </a:p>
            </p:txBody>
          </p:sp>
          <p:sp>
            <p:nvSpPr>
              <p:cNvPr id="37" name="Line 91">
                <a:extLst>
                  <a:ext uri="{FF2B5EF4-FFF2-40B4-BE49-F238E27FC236}">
                    <a16:creationId xmlns:a16="http://schemas.microsoft.com/office/drawing/2014/main" id="{394426C0-80C8-5D59-B3EC-741060D97C55}"/>
                  </a:ext>
                </a:extLst>
              </p:cNvPr>
              <p:cNvSpPr>
                <a:spLocks noChangeShapeType="1"/>
              </p:cNvSpPr>
              <p:nvPr/>
            </p:nvSpPr>
            <p:spPr bwMode="auto">
              <a:xfrm flipH="1">
                <a:off x="2776" y="1727"/>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8" name="Line 92">
                <a:extLst>
                  <a:ext uri="{FF2B5EF4-FFF2-40B4-BE49-F238E27FC236}">
                    <a16:creationId xmlns:a16="http://schemas.microsoft.com/office/drawing/2014/main" id="{08E2FF79-F250-C197-2449-68B287BE775D}"/>
                  </a:ext>
                </a:extLst>
              </p:cNvPr>
              <p:cNvSpPr>
                <a:spLocks noChangeShapeType="1"/>
              </p:cNvSpPr>
              <p:nvPr/>
            </p:nvSpPr>
            <p:spPr bwMode="auto">
              <a:xfrm flipH="1">
                <a:off x="4010" y="2290"/>
                <a:ext cx="1260" cy="53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39" name="Line 93">
                <a:extLst>
                  <a:ext uri="{FF2B5EF4-FFF2-40B4-BE49-F238E27FC236}">
                    <a16:creationId xmlns:a16="http://schemas.microsoft.com/office/drawing/2014/main" id="{BE3A456B-CFE4-4C8E-57F3-BFC4BB76B005}"/>
                  </a:ext>
                </a:extLst>
              </p:cNvPr>
              <p:cNvSpPr>
                <a:spLocks noChangeShapeType="1"/>
              </p:cNvSpPr>
              <p:nvPr/>
            </p:nvSpPr>
            <p:spPr bwMode="auto">
              <a:xfrm>
                <a:off x="4054" y="1727"/>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40" name="Line 94">
                <a:extLst>
                  <a:ext uri="{FF2B5EF4-FFF2-40B4-BE49-F238E27FC236}">
                    <a16:creationId xmlns:a16="http://schemas.microsoft.com/office/drawing/2014/main" id="{B83EB025-1380-BB3F-A660-BC2F49043C42}"/>
                  </a:ext>
                </a:extLst>
              </p:cNvPr>
              <p:cNvSpPr>
                <a:spLocks noChangeShapeType="1"/>
              </p:cNvSpPr>
              <p:nvPr/>
            </p:nvSpPr>
            <p:spPr bwMode="auto">
              <a:xfrm>
                <a:off x="2776" y="2258"/>
                <a:ext cx="1234" cy="563"/>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41" name="Oval 95">
                <a:extLst>
                  <a:ext uri="{FF2B5EF4-FFF2-40B4-BE49-F238E27FC236}">
                    <a16:creationId xmlns:a16="http://schemas.microsoft.com/office/drawing/2014/main" id="{CFAF7D45-A219-6E92-8301-7BD997F0D5D4}"/>
                  </a:ext>
                </a:extLst>
              </p:cNvPr>
              <p:cNvSpPr>
                <a:spLocks noChangeArrowheads="1"/>
              </p:cNvSpPr>
              <p:nvPr/>
            </p:nvSpPr>
            <p:spPr bwMode="auto">
              <a:xfrm>
                <a:off x="5252" y="2274"/>
                <a:ext cx="44"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2" name="Oval 96">
                <a:extLst>
                  <a:ext uri="{FF2B5EF4-FFF2-40B4-BE49-F238E27FC236}">
                    <a16:creationId xmlns:a16="http://schemas.microsoft.com/office/drawing/2014/main" id="{24D92360-1C9E-3D4E-64C3-0C1CB472F22E}"/>
                  </a:ext>
                </a:extLst>
              </p:cNvPr>
              <p:cNvSpPr>
                <a:spLocks noChangeArrowheads="1"/>
              </p:cNvSpPr>
              <p:nvPr/>
            </p:nvSpPr>
            <p:spPr bwMode="auto">
              <a:xfrm>
                <a:off x="3992" y="2804"/>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3" name="Oval 97">
                <a:extLst>
                  <a:ext uri="{FF2B5EF4-FFF2-40B4-BE49-F238E27FC236}">
                    <a16:creationId xmlns:a16="http://schemas.microsoft.com/office/drawing/2014/main" id="{1905AFDB-4EB5-2AA0-2556-D7D60FDFFC7C}"/>
                  </a:ext>
                </a:extLst>
              </p:cNvPr>
              <p:cNvSpPr>
                <a:spLocks noChangeArrowheads="1"/>
              </p:cNvSpPr>
              <p:nvPr/>
            </p:nvSpPr>
            <p:spPr bwMode="auto">
              <a:xfrm>
                <a:off x="2758" y="2241"/>
                <a:ext cx="44" cy="41"/>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4" name="Oval 98">
                <a:extLst>
                  <a:ext uri="{FF2B5EF4-FFF2-40B4-BE49-F238E27FC236}">
                    <a16:creationId xmlns:a16="http://schemas.microsoft.com/office/drawing/2014/main" id="{F83A1188-8687-C25C-9048-552BE2DFEFFC}"/>
                  </a:ext>
                </a:extLst>
              </p:cNvPr>
              <p:cNvSpPr>
                <a:spLocks noChangeArrowheads="1"/>
              </p:cNvSpPr>
              <p:nvPr/>
            </p:nvSpPr>
            <p:spPr bwMode="auto">
              <a:xfrm>
                <a:off x="4019" y="1711"/>
                <a:ext cx="43" cy="40"/>
              </a:xfrm>
              <a:prstGeom prst="ellipse">
                <a:avLst/>
              </a:prstGeom>
              <a:solidFill>
                <a:srgbClr val="FF0000"/>
              </a:solidFill>
              <a:ln w="3810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5" name="Text Box 99">
                <a:extLst>
                  <a:ext uri="{FF2B5EF4-FFF2-40B4-BE49-F238E27FC236}">
                    <a16:creationId xmlns:a16="http://schemas.microsoft.com/office/drawing/2014/main" id="{F428E045-8DD6-C9F8-92A0-305A5F320EB2}"/>
                  </a:ext>
                </a:extLst>
              </p:cNvPr>
              <p:cNvSpPr txBox="1">
                <a:spLocks noChangeArrowheads="1"/>
              </p:cNvSpPr>
              <p:nvPr/>
            </p:nvSpPr>
            <p:spPr bwMode="auto">
              <a:xfrm>
                <a:off x="2404" y="2097"/>
                <a:ext cx="489"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Arial" panose="020B0604020202020204" pitchFamily="34" charset="0"/>
                    <a:sym typeface="Symbol" panose="05050102010706020507" pitchFamily="18" charset="2"/>
                  </a:rPr>
                  <a:t>A</a:t>
                </a:r>
              </a:p>
            </p:txBody>
          </p:sp>
          <p:sp>
            <p:nvSpPr>
              <p:cNvPr id="46" name="Text Box 100">
                <a:extLst>
                  <a:ext uri="{FF2B5EF4-FFF2-40B4-BE49-F238E27FC236}">
                    <a16:creationId xmlns:a16="http://schemas.microsoft.com/office/drawing/2014/main" id="{AA500AC7-0DD6-1A4C-7A19-611FDD3C923B}"/>
                  </a:ext>
                </a:extLst>
              </p:cNvPr>
              <p:cNvSpPr txBox="1">
                <a:spLocks noChangeArrowheads="1"/>
              </p:cNvSpPr>
              <p:nvPr/>
            </p:nvSpPr>
            <p:spPr bwMode="auto">
              <a:xfrm>
                <a:off x="3919" y="2889"/>
                <a:ext cx="489"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Arial" panose="020B0604020202020204" pitchFamily="34" charset="0"/>
                    <a:sym typeface="Symbol" panose="05050102010706020507" pitchFamily="18" charset="2"/>
                  </a:rPr>
                  <a:t>D</a:t>
                </a:r>
              </a:p>
            </p:txBody>
          </p:sp>
          <p:sp>
            <p:nvSpPr>
              <p:cNvPr id="47" name="Text Box 101">
                <a:extLst>
                  <a:ext uri="{FF2B5EF4-FFF2-40B4-BE49-F238E27FC236}">
                    <a16:creationId xmlns:a16="http://schemas.microsoft.com/office/drawing/2014/main" id="{302A8A56-C492-52E4-2D01-435C844DC86B}"/>
                  </a:ext>
                </a:extLst>
              </p:cNvPr>
              <p:cNvSpPr txBox="1">
                <a:spLocks noChangeArrowheads="1"/>
              </p:cNvSpPr>
              <p:nvPr/>
            </p:nvSpPr>
            <p:spPr bwMode="auto">
              <a:xfrm>
                <a:off x="3800" y="1389"/>
                <a:ext cx="489"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cs typeface="Arial" panose="020B0604020202020204" pitchFamily="34" charset="0"/>
                    <a:sym typeface="Symbol" panose="05050102010706020507" pitchFamily="18" charset="2"/>
                  </a:rPr>
                  <a:t>B</a:t>
                </a:r>
              </a:p>
            </p:txBody>
          </p:sp>
          <p:sp>
            <p:nvSpPr>
              <p:cNvPr id="48" name="Line 102">
                <a:extLst>
                  <a:ext uri="{FF2B5EF4-FFF2-40B4-BE49-F238E27FC236}">
                    <a16:creationId xmlns:a16="http://schemas.microsoft.com/office/drawing/2014/main" id="{7615E24B-D8BA-9FB9-C514-4B0B9F3AA69B}"/>
                  </a:ext>
                </a:extLst>
              </p:cNvPr>
              <p:cNvSpPr>
                <a:spLocks noChangeShapeType="1"/>
              </p:cNvSpPr>
              <p:nvPr/>
            </p:nvSpPr>
            <p:spPr bwMode="auto">
              <a:xfrm flipH="1">
                <a:off x="3450" y="2547"/>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49" name="Line 103">
                <a:extLst>
                  <a:ext uri="{FF2B5EF4-FFF2-40B4-BE49-F238E27FC236}">
                    <a16:creationId xmlns:a16="http://schemas.microsoft.com/office/drawing/2014/main" id="{CC2EA4CC-0222-B981-D220-E1B5C6745655}"/>
                  </a:ext>
                </a:extLst>
              </p:cNvPr>
              <p:cNvSpPr>
                <a:spLocks noChangeShapeType="1"/>
              </p:cNvSpPr>
              <p:nvPr/>
            </p:nvSpPr>
            <p:spPr bwMode="auto">
              <a:xfrm flipH="1" flipV="1">
                <a:off x="338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50" name="Line 104">
                <a:extLst>
                  <a:ext uri="{FF2B5EF4-FFF2-40B4-BE49-F238E27FC236}">
                    <a16:creationId xmlns:a16="http://schemas.microsoft.com/office/drawing/2014/main" id="{11EB2728-D72A-6600-417A-41887CAA99E5}"/>
                  </a:ext>
                </a:extLst>
              </p:cNvPr>
              <p:cNvSpPr>
                <a:spLocks noChangeShapeType="1"/>
              </p:cNvSpPr>
              <p:nvPr/>
            </p:nvSpPr>
            <p:spPr bwMode="auto">
              <a:xfrm flipH="1">
                <a:off x="4640" y="1968"/>
                <a:ext cx="70" cy="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51" name="Line 105">
                <a:extLst>
                  <a:ext uri="{FF2B5EF4-FFF2-40B4-BE49-F238E27FC236}">
                    <a16:creationId xmlns:a16="http://schemas.microsoft.com/office/drawing/2014/main" id="{ED8935D5-BE14-2713-2807-64332F8D678B}"/>
                  </a:ext>
                </a:extLst>
              </p:cNvPr>
              <p:cNvSpPr>
                <a:spLocks noChangeShapeType="1"/>
              </p:cNvSpPr>
              <p:nvPr/>
            </p:nvSpPr>
            <p:spPr bwMode="auto">
              <a:xfrm flipH="1" flipV="1">
                <a:off x="4500" y="2571"/>
                <a:ext cx="70" cy="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grpSp>
        <p:cxnSp>
          <p:nvCxnSpPr>
            <p:cNvPr id="52" name="Straight Connector 51">
              <a:extLst>
                <a:ext uri="{FF2B5EF4-FFF2-40B4-BE49-F238E27FC236}">
                  <a16:creationId xmlns:a16="http://schemas.microsoft.com/office/drawing/2014/main" id="{8F9729D1-767A-B0AC-C5DC-27C1E56D0EC9}"/>
                </a:ext>
              </a:extLst>
            </p:cNvPr>
            <p:cNvCxnSpPr/>
            <p:nvPr/>
          </p:nvCxnSpPr>
          <p:spPr>
            <a:xfrm>
              <a:off x="7586926" y="4492083"/>
              <a:ext cx="2543088" cy="330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2D9A17-FC6B-1FA0-AFE9-93155FB18731}"/>
                </a:ext>
              </a:extLst>
            </p:cNvPr>
            <p:cNvCxnSpPr/>
            <p:nvPr/>
          </p:nvCxnSpPr>
          <p:spPr>
            <a:xfrm flipH="1">
              <a:off x="8854600" y="3842359"/>
              <a:ext cx="9304" cy="13441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37B53CC2-3AF7-707F-D004-4645027237A2}"/>
              </a:ext>
            </a:extLst>
          </p:cNvPr>
          <p:cNvSpPr txBox="1"/>
          <p:nvPr/>
        </p:nvSpPr>
        <p:spPr>
          <a:xfrm>
            <a:off x="978162" y="3301674"/>
            <a:ext cx="6102626" cy="3431709"/>
          </a:xfrm>
          <a:prstGeom prst="rect">
            <a:avLst/>
          </a:prstGeom>
          <a:noFill/>
        </p:spPr>
        <p:txBody>
          <a:bodyPr wrap="square">
            <a:spAutoFit/>
          </a:bodyPr>
          <a:lstStyle/>
          <a:p>
            <a:pPr marL="342900" marR="30480" lvl="0" indent="-342900" algn="just">
              <a:spcBef>
                <a:spcPts val="0"/>
              </a:spcBef>
              <a:spcAft>
                <a:spcPts val="600"/>
              </a:spcAft>
              <a:buFont typeface="+mj-lt"/>
              <a:buAutoNum type="alphaLcParenR"/>
            </a:pPr>
            <a:r>
              <a:rPr lang="en-US" sz="2400">
                <a:solidFill>
                  <a:srgbClr val="000000"/>
                </a:solidFill>
                <a:effectLst/>
                <a:latin typeface="Cambria" panose="02040503050406030204" pitchFamily="18" charset="0"/>
                <a:ea typeface="Cambria" panose="02040503050406030204" pitchFamily="18" charset="0"/>
              </a:rPr>
              <a:t>Hình thoi ABCD có bốn cạnh bằng nhau </a:t>
            </a:r>
          </a:p>
          <a:p>
            <a:pPr marR="30480" lvl="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 các cạnh đối của ABCD bằng nhau</a:t>
            </a:r>
            <a:endParaRPr lang="en-US" sz="2400">
              <a:effectLst/>
              <a:latin typeface="Cambria" panose="02040503050406030204" pitchFamily="18" charset="0"/>
              <a:ea typeface="Cambria" panose="02040503050406030204" pitchFamily="18" charset="0"/>
            </a:endParaRPr>
          </a:p>
          <a:p>
            <a:pPr marL="259080" marR="3048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 ABCD là hình bình hành</a:t>
            </a:r>
            <a:endParaRPr lang="en-US" sz="2400">
              <a:effectLst/>
              <a:latin typeface="Cambria" panose="02040503050406030204" pitchFamily="18" charset="0"/>
              <a:ea typeface="Cambria" panose="02040503050406030204" pitchFamily="18" charset="0"/>
            </a:endParaRPr>
          </a:p>
          <a:p>
            <a:pPr marR="30480" lvl="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b) Hình thoi ABCD có AC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 BD (tính chất đã học từ lớp 6)</a:t>
            </a:r>
            <a:endParaRPr lang="en-US" sz="2400">
              <a:effectLst/>
              <a:latin typeface="Cambria" panose="02040503050406030204" pitchFamily="18" charset="0"/>
              <a:ea typeface="Cambria" panose="02040503050406030204" pitchFamily="18" charset="0"/>
            </a:endParaRPr>
          </a:p>
          <a:p>
            <a:pPr marL="259080" marR="3048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Xét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ABC cân tại B, có BO là đường cao nên BO cũng là tia phân giác của góc B</a:t>
            </a:r>
            <a:endParaRPr lang="en-US" sz="2400">
              <a:effectLst/>
              <a:latin typeface="Cambria" panose="02040503050406030204" pitchFamily="18" charset="0"/>
              <a:ea typeface="Cambria" panose="02040503050406030204" pitchFamily="18" charset="0"/>
            </a:endParaRPr>
          </a:p>
          <a:p>
            <a:pPr marL="259080" marR="30480" algn="just">
              <a:spcBef>
                <a:spcPts val="0"/>
              </a:spcBef>
              <a:spcAft>
                <a:spcPts val="600"/>
              </a:spcAft>
            </a:pPr>
            <a:r>
              <a:rPr lang="en-US" sz="2400">
                <a:solidFill>
                  <a:srgbClr val="000000"/>
                </a:solidFill>
                <a:effectLst/>
                <a:latin typeface="Cambria" panose="02040503050406030204" pitchFamily="18" charset="0"/>
                <a:ea typeface="Cambria" panose="02040503050406030204" pitchFamily="18" charset="0"/>
              </a:rPr>
              <a:t>Chứng minh tương tự cho các góc khác</a:t>
            </a:r>
            <a:endParaRPr lang="en-US" sz="2400">
              <a:effectLst/>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FCAC12A-8401-D490-EDBF-063902916A4F}"/>
              </a:ext>
            </a:extLst>
          </p:cNvPr>
          <p:cNvSpPr txBox="1"/>
          <p:nvPr/>
        </p:nvSpPr>
        <p:spPr>
          <a:xfrm>
            <a:off x="0" y="3232523"/>
            <a:ext cx="1292087" cy="523220"/>
          </a:xfrm>
          <a:prstGeom prst="rect">
            <a:avLst/>
          </a:prstGeom>
          <a:noFill/>
        </p:spPr>
        <p:txBody>
          <a:bodyPr wrap="square">
            <a:spAutoFit/>
          </a:bodyPr>
          <a:lstStyle/>
          <a:p>
            <a:pPr marL="30480" marR="30480">
              <a:spcBef>
                <a:spcPts val="0"/>
              </a:spcBef>
              <a:spcAft>
                <a:spcPts val="600"/>
              </a:spcAft>
            </a:pPr>
            <a:r>
              <a:rPr lang="en-US" sz="2800" b="1">
                <a:solidFill>
                  <a:srgbClr val="FF0000"/>
                </a:solidFill>
                <a:effectLst/>
                <a:latin typeface="Cambria" panose="02040503050406030204" pitchFamily="18" charset="0"/>
                <a:ea typeface="Cambria" panose="02040503050406030204" pitchFamily="18" charset="0"/>
              </a:rPr>
              <a:t>Giải: </a:t>
            </a:r>
          </a:p>
        </p:txBody>
      </p:sp>
    </p:spTree>
    <p:extLst>
      <p:ext uri="{BB962C8B-B14F-4D97-AF65-F5344CB8AC3E}">
        <p14:creationId xmlns:p14="http://schemas.microsoft.com/office/powerpoint/2010/main" val="2108246690"/>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arn(inVertical)">
                                      <p:cBhvr>
                                        <p:cTn id="22" dur="500"/>
                                        <p:tgtEl>
                                          <p:spTgt spid="6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barn(inVertical)">
                                      <p:cBhvr>
                                        <p:cTn id="2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9"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BC064D51-8702-7277-3B9A-4EE2FBD5C371}"/>
              </a:ext>
            </a:extLst>
          </p:cNvPr>
          <p:cNvSpPr/>
          <p:nvPr/>
        </p:nvSpPr>
        <p:spPr>
          <a:xfrm>
            <a:off x="970445" y="2065029"/>
            <a:ext cx="9246981" cy="1616607"/>
          </a:xfrm>
          <a:prstGeom prst="round2Diag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pic>
        <p:nvPicPr>
          <p:cNvPr id="9" name="Picture 8">
            <a:hlinkClick r:id="rId5" action="ppaction://hlinksldjump"/>
            <a:extLst>
              <a:ext uri="{FF2B5EF4-FFF2-40B4-BE49-F238E27FC236}">
                <a16:creationId xmlns:a16="http://schemas.microsoft.com/office/drawing/2014/main" id="{A839F78E-0CE7-431B-4DFE-F751CBB39A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sp>
        <p:nvSpPr>
          <p:cNvPr id="3" name="Text Box 8">
            <a:extLst>
              <a:ext uri="{FF2B5EF4-FFF2-40B4-BE49-F238E27FC236}">
                <a16:creationId xmlns:a16="http://schemas.microsoft.com/office/drawing/2014/main" id="{ED27A7A7-1C7F-F665-502F-7CF68F9129D2}"/>
              </a:ext>
            </a:extLst>
          </p:cNvPr>
          <p:cNvSpPr txBox="1">
            <a:spLocks noChangeArrowheads="1"/>
          </p:cNvSpPr>
          <p:nvPr/>
        </p:nvSpPr>
        <p:spPr bwMode="auto">
          <a:xfrm>
            <a:off x="1194482" y="1048331"/>
            <a:ext cx="9656144"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en-US" altLang="en-US" sz="240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thoi</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có</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cả</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các</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tính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chất</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của</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bình</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hành</a:t>
            </a:r>
            <a:r>
              <a:rPr lang="en-US" altLang="en-US" sz="2400" dirty="0">
                <a:latin typeface="Cambria" panose="02040503050406030204" pitchFamily="18" charset="0"/>
                <a:ea typeface="Cambria" panose="02040503050406030204" pitchFamily="18" charset="0"/>
              </a:rPr>
              <a:t>.</a:t>
            </a:r>
          </a:p>
        </p:txBody>
      </p:sp>
      <p:sp>
        <p:nvSpPr>
          <p:cNvPr id="5" name="Text Box 18">
            <a:extLst>
              <a:ext uri="{FF2B5EF4-FFF2-40B4-BE49-F238E27FC236}">
                <a16:creationId xmlns:a16="http://schemas.microsoft.com/office/drawing/2014/main" id="{FBB8B84F-921F-3C03-3149-6958E56CFA6C}"/>
              </a:ext>
            </a:extLst>
          </p:cNvPr>
          <p:cNvSpPr txBox="1">
            <a:spLocks noChangeArrowheads="1"/>
          </p:cNvSpPr>
          <p:nvPr/>
        </p:nvSpPr>
        <p:spPr bwMode="auto">
          <a:xfrm>
            <a:off x="1194481" y="1495642"/>
            <a:ext cx="2250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en-US" altLang="en-US" sz="2400" b="1">
                <a:solidFill>
                  <a:srgbClr val="0000FF"/>
                </a:solidFill>
                <a:latin typeface="Cambria" panose="02040503050406030204" pitchFamily="18" charset="0"/>
                <a:ea typeface="Cambria" panose="02040503050406030204" pitchFamily="18" charset="0"/>
              </a:rPr>
              <a:t> </a:t>
            </a:r>
            <a:r>
              <a:rPr lang="en-US" altLang="en-US" sz="2400" b="1" dirty="0" err="1">
                <a:solidFill>
                  <a:srgbClr val="0000FF"/>
                </a:solidFill>
                <a:latin typeface="Cambria" panose="02040503050406030204" pitchFamily="18" charset="0"/>
                <a:ea typeface="Cambria" panose="02040503050406030204" pitchFamily="18" charset="0"/>
              </a:rPr>
              <a:t>Định</a:t>
            </a:r>
            <a:r>
              <a:rPr lang="en-US" altLang="en-US" sz="2400" b="1" dirty="0">
                <a:solidFill>
                  <a:srgbClr val="0000FF"/>
                </a:solidFill>
                <a:latin typeface="Cambria" panose="02040503050406030204" pitchFamily="18" charset="0"/>
                <a:ea typeface="Cambria" panose="02040503050406030204" pitchFamily="18" charset="0"/>
              </a:rPr>
              <a:t> </a:t>
            </a:r>
            <a:r>
              <a:rPr lang="en-US" altLang="en-US" sz="2400" b="1" dirty="0" err="1">
                <a:solidFill>
                  <a:srgbClr val="0000FF"/>
                </a:solidFill>
                <a:latin typeface="Cambria" panose="02040503050406030204" pitchFamily="18" charset="0"/>
                <a:ea typeface="Cambria" panose="02040503050406030204" pitchFamily="18" charset="0"/>
              </a:rPr>
              <a:t>lí</a:t>
            </a:r>
            <a:r>
              <a:rPr lang="en-US" altLang="en-US" sz="2400" b="1" dirty="0">
                <a:solidFill>
                  <a:srgbClr val="0000FF"/>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7D51B24-B02E-E5E5-0683-53A1DC7B1CC3}"/>
              </a:ext>
            </a:extLst>
          </p:cNvPr>
          <p:cNvSpPr txBox="1"/>
          <p:nvPr/>
        </p:nvSpPr>
        <p:spPr>
          <a:xfrm>
            <a:off x="1474441" y="2199642"/>
            <a:ext cx="9792529" cy="1354217"/>
          </a:xfrm>
          <a:prstGeom prst="rect">
            <a:avLst/>
          </a:prstGeom>
          <a:noFill/>
        </p:spPr>
        <p:txBody>
          <a:bodyPr wrap="square">
            <a:spAutoFit/>
          </a:bodyPr>
          <a:lstStyle/>
          <a:p>
            <a:pPr marL="0" marR="0">
              <a:spcBef>
                <a:spcPts val="300"/>
              </a:spcBef>
              <a:spcAft>
                <a:spcPts val="300"/>
              </a:spcAft>
            </a:pPr>
            <a:r>
              <a:rPr lang="en-US" sz="2400">
                <a:solidFill>
                  <a:srgbClr val="000000"/>
                </a:solidFill>
                <a:effectLst/>
                <a:latin typeface="Cambria" panose="02040503050406030204" pitchFamily="18" charset="0"/>
                <a:ea typeface="Cambria" panose="02040503050406030204" pitchFamily="18" charset="0"/>
              </a:rPr>
              <a:t>Trong hình thoi:</a:t>
            </a:r>
            <a:endParaRPr lang="en-US" sz="2400">
              <a:effectLst/>
              <a:latin typeface="Cambria" panose="02040503050406030204" pitchFamily="18" charset="0"/>
              <a:ea typeface="Cambria" panose="02040503050406030204" pitchFamily="18" charset="0"/>
            </a:endParaRPr>
          </a:p>
          <a:p>
            <a:pPr marL="0" marR="0">
              <a:spcBef>
                <a:spcPts val="300"/>
              </a:spcBef>
              <a:spcAft>
                <a:spcPts val="300"/>
              </a:spcAft>
            </a:pPr>
            <a:r>
              <a:rPr lang="en-US" sz="2400">
                <a:solidFill>
                  <a:srgbClr val="000000"/>
                </a:solidFill>
                <a:effectLst/>
                <a:latin typeface="Cambria" panose="02040503050406030204" pitchFamily="18" charset="0"/>
                <a:ea typeface="Cambria" panose="02040503050406030204" pitchFamily="18" charset="0"/>
              </a:rPr>
              <a:t>+ Hai đường chéo vuông góc với nhau</a:t>
            </a:r>
            <a:endParaRPr lang="en-US" sz="2400">
              <a:effectLst/>
              <a:latin typeface="Cambria" panose="02040503050406030204" pitchFamily="18" charset="0"/>
              <a:ea typeface="Cambria" panose="02040503050406030204" pitchFamily="18" charset="0"/>
            </a:endParaRPr>
          </a:p>
          <a:p>
            <a:pPr marL="0" marR="0">
              <a:spcBef>
                <a:spcPts val="300"/>
              </a:spcBef>
              <a:spcAft>
                <a:spcPts val="300"/>
              </a:spcAft>
            </a:pPr>
            <a:r>
              <a:rPr lang="en-US" sz="2400">
                <a:solidFill>
                  <a:srgbClr val="000000"/>
                </a:solidFill>
                <a:effectLst/>
                <a:latin typeface="Cambria" panose="02040503050406030204" pitchFamily="18" charset="0"/>
                <a:ea typeface="Cambria" panose="02040503050406030204" pitchFamily="18" charset="0"/>
              </a:rPr>
              <a:t>+ Hai đường chéo là các đường phân giác của các góc hình thoi</a:t>
            </a:r>
            <a:endParaRPr lang="en-US" sz="2400">
              <a:effectLst/>
              <a:latin typeface="Cambria" panose="02040503050406030204" pitchFamily="18" charset="0"/>
              <a:ea typeface="Cambria" panose="02040503050406030204" pitchFamily="18" charset="0"/>
            </a:endParaRPr>
          </a:p>
        </p:txBody>
      </p:sp>
      <p:sp>
        <p:nvSpPr>
          <p:cNvPr id="69" name="Line 9">
            <a:extLst>
              <a:ext uri="{FF2B5EF4-FFF2-40B4-BE49-F238E27FC236}">
                <a16:creationId xmlns:a16="http://schemas.microsoft.com/office/drawing/2014/main" id="{229CAB09-63F7-F2F8-B4E0-598FF0A97AEB}"/>
              </a:ext>
            </a:extLst>
          </p:cNvPr>
          <p:cNvSpPr>
            <a:spLocks noChangeShapeType="1"/>
          </p:cNvSpPr>
          <p:nvPr/>
        </p:nvSpPr>
        <p:spPr bwMode="auto">
          <a:xfrm flipH="1">
            <a:off x="7792278" y="5376413"/>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0" name="Line 10">
            <a:extLst>
              <a:ext uri="{FF2B5EF4-FFF2-40B4-BE49-F238E27FC236}">
                <a16:creationId xmlns:a16="http://schemas.microsoft.com/office/drawing/2014/main" id="{409F9544-1A04-81B5-396A-1739DEDD0B74}"/>
              </a:ext>
            </a:extLst>
          </p:cNvPr>
          <p:cNvSpPr>
            <a:spLocks noChangeShapeType="1"/>
          </p:cNvSpPr>
          <p:nvPr/>
        </p:nvSpPr>
        <p:spPr bwMode="auto">
          <a:xfrm flipH="1">
            <a:off x="7868478" y="5389113"/>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1" name="Line 11">
            <a:extLst>
              <a:ext uri="{FF2B5EF4-FFF2-40B4-BE49-F238E27FC236}">
                <a16:creationId xmlns:a16="http://schemas.microsoft.com/office/drawing/2014/main" id="{DC9D5AFB-DD1F-69D4-1878-CDE3B1A603FA}"/>
              </a:ext>
            </a:extLst>
          </p:cNvPr>
          <p:cNvSpPr>
            <a:spLocks noChangeShapeType="1"/>
          </p:cNvSpPr>
          <p:nvPr/>
        </p:nvSpPr>
        <p:spPr bwMode="auto">
          <a:xfrm flipH="1">
            <a:off x="9062278" y="5376413"/>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2" name="Line 12">
            <a:extLst>
              <a:ext uri="{FF2B5EF4-FFF2-40B4-BE49-F238E27FC236}">
                <a16:creationId xmlns:a16="http://schemas.microsoft.com/office/drawing/2014/main" id="{48F89C42-08DD-97F0-2439-E0AAEB7D7819}"/>
              </a:ext>
            </a:extLst>
          </p:cNvPr>
          <p:cNvSpPr>
            <a:spLocks noChangeShapeType="1"/>
          </p:cNvSpPr>
          <p:nvPr/>
        </p:nvSpPr>
        <p:spPr bwMode="auto">
          <a:xfrm flipH="1">
            <a:off x="9138478" y="5389113"/>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3" name="Line 13">
            <a:extLst>
              <a:ext uri="{FF2B5EF4-FFF2-40B4-BE49-F238E27FC236}">
                <a16:creationId xmlns:a16="http://schemas.microsoft.com/office/drawing/2014/main" id="{96D2C377-8961-AAAF-1C12-AE525FA1AA5D}"/>
              </a:ext>
            </a:extLst>
          </p:cNvPr>
          <p:cNvSpPr>
            <a:spLocks noChangeShapeType="1"/>
          </p:cNvSpPr>
          <p:nvPr/>
        </p:nvSpPr>
        <p:spPr bwMode="auto">
          <a:xfrm>
            <a:off x="8478078" y="5008113"/>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4" name="Line 14">
            <a:extLst>
              <a:ext uri="{FF2B5EF4-FFF2-40B4-BE49-F238E27FC236}">
                <a16:creationId xmlns:a16="http://schemas.microsoft.com/office/drawing/2014/main" id="{5EF3D171-ECBD-0DCD-8B67-C917DACE48B2}"/>
              </a:ext>
            </a:extLst>
          </p:cNvPr>
          <p:cNvSpPr>
            <a:spLocks noChangeShapeType="1"/>
          </p:cNvSpPr>
          <p:nvPr/>
        </p:nvSpPr>
        <p:spPr bwMode="auto">
          <a:xfrm flipH="1">
            <a:off x="8478078" y="5008113"/>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5" name="Line 15">
            <a:extLst>
              <a:ext uri="{FF2B5EF4-FFF2-40B4-BE49-F238E27FC236}">
                <a16:creationId xmlns:a16="http://schemas.microsoft.com/office/drawing/2014/main" id="{958B6ACC-AC0D-079F-5AD4-F7A10D502E2E}"/>
              </a:ext>
            </a:extLst>
          </p:cNvPr>
          <p:cNvSpPr>
            <a:spLocks noChangeShapeType="1"/>
          </p:cNvSpPr>
          <p:nvPr/>
        </p:nvSpPr>
        <p:spPr bwMode="auto">
          <a:xfrm>
            <a:off x="8478078" y="5757413"/>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76" name="Line 16">
            <a:extLst>
              <a:ext uri="{FF2B5EF4-FFF2-40B4-BE49-F238E27FC236}">
                <a16:creationId xmlns:a16="http://schemas.microsoft.com/office/drawing/2014/main" id="{76B7839E-0BAE-733C-5BA5-1114FC62792F}"/>
              </a:ext>
            </a:extLst>
          </p:cNvPr>
          <p:cNvSpPr>
            <a:spLocks noChangeShapeType="1"/>
          </p:cNvSpPr>
          <p:nvPr/>
        </p:nvSpPr>
        <p:spPr bwMode="auto">
          <a:xfrm flipH="1">
            <a:off x="8478078" y="5757413"/>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grpSp>
        <p:nvGrpSpPr>
          <p:cNvPr id="77" name="Group 27">
            <a:extLst>
              <a:ext uri="{FF2B5EF4-FFF2-40B4-BE49-F238E27FC236}">
                <a16:creationId xmlns:a16="http://schemas.microsoft.com/office/drawing/2014/main" id="{D5B4C833-FB58-1560-B946-BD6C1E3EA612}"/>
              </a:ext>
            </a:extLst>
          </p:cNvPr>
          <p:cNvGrpSpPr>
            <a:grpSpLocks/>
          </p:cNvGrpSpPr>
          <p:nvPr/>
        </p:nvGrpSpPr>
        <p:grpSpPr bwMode="auto">
          <a:xfrm>
            <a:off x="6877878" y="4411842"/>
            <a:ext cx="3429000" cy="2083384"/>
            <a:chOff x="3216" y="106"/>
            <a:chExt cx="2544" cy="1563"/>
          </a:xfrm>
        </p:grpSpPr>
        <p:grpSp>
          <p:nvGrpSpPr>
            <p:cNvPr id="78" name="Group 28">
              <a:extLst>
                <a:ext uri="{FF2B5EF4-FFF2-40B4-BE49-F238E27FC236}">
                  <a16:creationId xmlns:a16="http://schemas.microsoft.com/office/drawing/2014/main" id="{391139C6-6039-A2DC-5633-116D9E8F15A6}"/>
                </a:ext>
              </a:extLst>
            </p:cNvPr>
            <p:cNvGrpSpPr>
              <a:grpSpLocks/>
            </p:cNvGrpSpPr>
            <p:nvPr/>
          </p:nvGrpSpPr>
          <p:grpSpPr bwMode="auto">
            <a:xfrm>
              <a:off x="3216" y="106"/>
              <a:ext cx="2544" cy="1563"/>
              <a:chOff x="3216" y="106"/>
              <a:chExt cx="2544" cy="1563"/>
            </a:xfrm>
          </p:grpSpPr>
          <p:grpSp>
            <p:nvGrpSpPr>
              <p:cNvPr id="80" name="Group 29">
                <a:extLst>
                  <a:ext uri="{FF2B5EF4-FFF2-40B4-BE49-F238E27FC236}">
                    <a16:creationId xmlns:a16="http://schemas.microsoft.com/office/drawing/2014/main" id="{8C42B77E-E035-A2BF-A894-F887E7FED947}"/>
                  </a:ext>
                </a:extLst>
              </p:cNvPr>
              <p:cNvGrpSpPr>
                <a:grpSpLocks/>
              </p:cNvGrpSpPr>
              <p:nvPr/>
            </p:nvGrpSpPr>
            <p:grpSpPr bwMode="auto">
              <a:xfrm>
                <a:off x="3216" y="106"/>
                <a:ext cx="2544" cy="1563"/>
                <a:chOff x="3216" y="107"/>
                <a:chExt cx="2544" cy="1563"/>
              </a:xfrm>
            </p:grpSpPr>
            <p:sp>
              <p:nvSpPr>
                <p:cNvPr id="83" name="Text Box 30">
                  <a:extLst>
                    <a:ext uri="{FF2B5EF4-FFF2-40B4-BE49-F238E27FC236}">
                      <a16:creationId xmlns:a16="http://schemas.microsoft.com/office/drawing/2014/main" id="{29C533E9-DA20-0B73-6625-AADC5E4C6109}"/>
                    </a:ext>
                  </a:extLst>
                </p:cNvPr>
                <p:cNvSpPr txBox="1">
                  <a:spLocks noChangeArrowheads="1"/>
                </p:cNvSpPr>
                <p:nvPr/>
              </p:nvSpPr>
              <p:spPr bwMode="auto">
                <a:xfrm rot="21427496">
                  <a:off x="3216" y="624"/>
                  <a:ext cx="29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latin typeface="Times New Roman" panose="02020603050405020304" pitchFamily="18" charset="0"/>
                    </a:rPr>
                    <a:t>A</a:t>
                  </a:r>
                </a:p>
              </p:txBody>
            </p:sp>
            <p:sp>
              <p:nvSpPr>
                <p:cNvPr id="84" name="Text Box 31">
                  <a:extLst>
                    <a:ext uri="{FF2B5EF4-FFF2-40B4-BE49-F238E27FC236}">
                      <a16:creationId xmlns:a16="http://schemas.microsoft.com/office/drawing/2014/main" id="{639E8A45-5761-B603-FD5C-ED4CAD01A728}"/>
                    </a:ext>
                  </a:extLst>
                </p:cNvPr>
                <p:cNvSpPr txBox="1">
                  <a:spLocks noChangeArrowheads="1"/>
                </p:cNvSpPr>
                <p:nvPr/>
              </p:nvSpPr>
              <p:spPr bwMode="auto">
                <a:xfrm rot="21427496">
                  <a:off x="4361" y="107"/>
                  <a:ext cx="2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latin typeface="Times New Roman" panose="02020603050405020304" pitchFamily="18" charset="0"/>
                    </a:rPr>
                    <a:t>B</a:t>
                  </a:r>
                </a:p>
              </p:txBody>
            </p:sp>
            <p:sp>
              <p:nvSpPr>
                <p:cNvPr id="85" name="Text Box 32">
                  <a:extLst>
                    <a:ext uri="{FF2B5EF4-FFF2-40B4-BE49-F238E27FC236}">
                      <a16:creationId xmlns:a16="http://schemas.microsoft.com/office/drawing/2014/main" id="{99650349-4A80-662F-DB86-CE05939D9161}"/>
                    </a:ext>
                  </a:extLst>
                </p:cNvPr>
                <p:cNvSpPr txBox="1">
                  <a:spLocks noChangeArrowheads="1"/>
                </p:cNvSpPr>
                <p:nvPr/>
              </p:nvSpPr>
              <p:spPr bwMode="auto">
                <a:xfrm rot="21427496">
                  <a:off x="5463" y="625"/>
                  <a:ext cx="29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latin typeface="Times New Roman" panose="02020603050405020304" pitchFamily="18" charset="0"/>
                    </a:rPr>
                    <a:t>C</a:t>
                  </a:r>
                </a:p>
              </p:txBody>
            </p:sp>
            <p:sp>
              <p:nvSpPr>
                <p:cNvPr id="86" name="Text Box 33">
                  <a:extLst>
                    <a:ext uri="{FF2B5EF4-FFF2-40B4-BE49-F238E27FC236}">
                      <a16:creationId xmlns:a16="http://schemas.microsoft.com/office/drawing/2014/main" id="{A95F87E7-2C3D-BA66-7E9A-A2DFD6968EF0}"/>
                    </a:ext>
                  </a:extLst>
                </p:cNvPr>
                <p:cNvSpPr txBox="1">
                  <a:spLocks noChangeArrowheads="1"/>
                </p:cNvSpPr>
                <p:nvPr/>
              </p:nvSpPr>
              <p:spPr bwMode="auto">
                <a:xfrm rot="21427496">
                  <a:off x="4368" y="1393"/>
                  <a:ext cx="2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latin typeface="Times New Roman" panose="02020603050405020304" pitchFamily="18" charset="0"/>
                    </a:rPr>
                    <a:t>D</a:t>
                  </a:r>
                </a:p>
              </p:txBody>
            </p:sp>
            <p:grpSp>
              <p:nvGrpSpPr>
                <p:cNvPr id="87" name="Group 34">
                  <a:extLst>
                    <a:ext uri="{FF2B5EF4-FFF2-40B4-BE49-F238E27FC236}">
                      <a16:creationId xmlns:a16="http://schemas.microsoft.com/office/drawing/2014/main" id="{A9405912-8A63-E95C-735A-2FA0D4591C7D}"/>
                    </a:ext>
                  </a:extLst>
                </p:cNvPr>
                <p:cNvGrpSpPr>
                  <a:grpSpLocks/>
                </p:cNvGrpSpPr>
                <p:nvPr/>
              </p:nvGrpSpPr>
              <p:grpSpPr bwMode="auto">
                <a:xfrm rot="1562819">
                  <a:off x="3360" y="278"/>
                  <a:ext cx="2199" cy="1162"/>
                  <a:chOff x="3530" y="191"/>
                  <a:chExt cx="2199" cy="1162"/>
                </a:xfrm>
              </p:grpSpPr>
              <p:sp>
                <p:nvSpPr>
                  <p:cNvPr id="88" name="AutoShape 35">
                    <a:extLst>
                      <a:ext uri="{FF2B5EF4-FFF2-40B4-BE49-F238E27FC236}">
                        <a16:creationId xmlns:a16="http://schemas.microsoft.com/office/drawing/2014/main" id="{A8E7993B-82CF-3557-99A4-17D2E05B40C8}"/>
                      </a:ext>
                    </a:extLst>
                  </p:cNvPr>
                  <p:cNvSpPr>
                    <a:spLocks noChangeArrowheads="1"/>
                  </p:cNvSpPr>
                  <p:nvPr/>
                </p:nvSpPr>
                <p:spPr bwMode="auto">
                  <a:xfrm rot="-1550330">
                    <a:off x="3530" y="224"/>
                    <a:ext cx="2199" cy="1106"/>
                  </a:xfrm>
                  <a:prstGeom prst="flowChartDecision">
                    <a:avLst/>
                  </a:prstGeom>
                  <a:solidFill>
                    <a:schemeClr val="accent1">
                      <a:alpha val="0"/>
                    </a:schemeClr>
                  </a:solidFill>
                  <a:ln w="28575">
                    <a:solidFill>
                      <a:srgbClr val="FF3399"/>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1200">
                      <a:latin typeface="Times New Roman" panose="02020603050405020304" pitchFamily="18" charset="0"/>
                    </a:endParaRPr>
                  </a:p>
                </p:txBody>
              </p:sp>
              <p:sp>
                <p:nvSpPr>
                  <p:cNvPr id="89" name="Line 36">
                    <a:extLst>
                      <a:ext uri="{FF2B5EF4-FFF2-40B4-BE49-F238E27FC236}">
                        <a16:creationId xmlns:a16="http://schemas.microsoft.com/office/drawing/2014/main" id="{86195953-A148-C1BD-0421-4F3F4F9AC27D}"/>
                      </a:ext>
                    </a:extLst>
                  </p:cNvPr>
                  <p:cNvSpPr>
                    <a:spLocks noChangeShapeType="1"/>
                  </p:cNvSpPr>
                  <p:nvPr/>
                </p:nvSpPr>
                <p:spPr bwMode="auto">
                  <a:xfrm rot="-172504">
                    <a:off x="4026" y="676"/>
                    <a:ext cx="85" cy="92"/>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0" name="Line 37">
                    <a:extLst>
                      <a:ext uri="{FF2B5EF4-FFF2-40B4-BE49-F238E27FC236}">
                        <a16:creationId xmlns:a16="http://schemas.microsoft.com/office/drawing/2014/main" id="{E5EFE50C-6A0C-7709-7524-322663CE4D7F}"/>
                      </a:ext>
                    </a:extLst>
                  </p:cNvPr>
                  <p:cNvSpPr>
                    <a:spLocks noChangeShapeType="1"/>
                  </p:cNvSpPr>
                  <p:nvPr/>
                </p:nvSpPr>
                <p:spPr bwMode="auto">
                  <a:xfrm rot="-172504">
                    <a:off x="4350" y="1215"/>
                    <a:ext cx="0" cy="138"/>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1" name="Line 38">
                    <a:extLst>
                      <a:ext uri="{FF2B5EF4-FFF2-40B4-BE49-F238E27FC236}">
                        <a16:creationId xmlns:a16="http://schemas.microsoft.com/office/drawing/2014/main" id="{7ED9A983-B085-DC33-4F69-D24D732E5E4D}"/>
                      </a:ext>
                    </a:extLst>
                  </p:cNvPr>
                  <p:cNvSpPr>
                    <a:spLocks noChangeShapeType="1"/>
                  </p:cNvSpPr>
                  <p:nvPr/>
                </p:nvSpPr>
                <p:spPr bwMode="auto">
                  <a:xfrm rot="-172504">
                    <a:off x="5187" y="718"/>
                    <a:ext cx="85" cy="92"/>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2" name="Line 39">
                    <a:extLst>
                      <a:ext uri="{FF2B5EF4-FFF2-40B4-BE49-F238E27FC236}">
                        <a16:creationId xmlns:a16="http://schemas.microsoft.com/office/drawing/2014/main" id="{ED5ACC95-C9E5-5D78-A44A-202A8CD8E1A7}"/>
                      </a:ext>
                    </a:extLst>
                  </p:cNvPr>
                  <p:cNvSpPr>
                    <a:spLocks noChangeShapeType="1"/>
                  </p:cNvSpPr>
                  <p:nvPr/>
                </p:nvSpPr>
                <p:spPr bwMode="auto">
                  <a:xfrm rot="-172504">
                    <a:off x="4893" y="191"/>
                    <a:ext cx="0" cy="138"/>
                  </a:xfrm>
                  <a:prstGeom prst="line">
                    <a:avLst/>
                  </a:prstGeom>
                  <a:noFill/>
                  <a:ln w="28575">
                    <a:solidFill>
                      <a:srgbClr val="FF3399"/>
                    </a:solidFill>
                    <a:round/>
                    <a:headEnd/>
                    <a:tailEnd/>
                  </a:ln>
                  <a:extLst>
                    <a:ext uri="{909E8E84-426E-40DD-AFC4-6F175D3DCCD1}">
                      <a14:hiddenFill xmlns:a14="http://schemas.microsoft.com/office/drawing/2010/main">
                        <a:noFill/>
                      </a14:hiddenFill>
                    </a:ext>
                  </a:extLst>
                </p:spPr>
                <p:txBody>
                  <a:bodyPr/>
                  <a:lstStyle/>
                  <a:p>
                    <a:endParaRPr lang="en-US" sz="1200"/>
                  </a:p>
                </p:txBody>
              </p:sp>
            </p:grpSp>
          </p:grpSp>
          <p:sp>
            <p:nvSpPr>
              <p:cNvPr id="81" name="Line 40">
                <a:extLst>
                  <a:ext uri="{FF2B5EF4-FFF2-40B4-BE49-F238E27FC236}">
                    <a16:creationId xmlns:a16="http://schemas.microsoft.com/office/drawing/2014/main" id="{63BAF15D-391E-BD49-CA00-72D7B39E35F2}"/>
                  </a:ext>
                </a:extLst>
              </p:cNvPr>
              <p:cNvSpPr>
                <a:spLocks noChangeShapeType="1"/>
              </p:cNvSpPr>
              <p:nvPr/>
            </p:nvSpPr>
            <p:spPr bwMode="auto">
              <a:xfrm>
                <a:off x="4464" y="296"/>
                <a:ext cx="0" cy="1134"/>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a:spAutoFit/>
              </a:bodyPr>
              <a:lstStyle/>
              <a:p>
                <a:endParaRPr lang="en-US" sz="1200"/>
              </a:p>
            </p:txBody>
          </p:sp>
          <p:sp>
            <p:nvSpPr>
              <p:cNvPr id="82" name="Line 41">
                <a:extLst>
                  <a:ext uri="{FF2B5EF4-FFF2-40B4-BE49-F238E27FC236}">
                    <a16:creationId xmlns:a16="http://schemas.microsoft.com/office/drawing/2014/main" id="{F06768B0-3E5B-F532-94BE-3D4C37435C65}"/>
                  </a:ext>
                </a:extLst>
              </p:cNvPr>
              <p:cNvSpPr>
                <a:spLocks noChangeShapeType="1"/>
              </p:cNvSpPr>
              <p:nvPr/>
            </p:nvSpPr>
            <p:spPr bwMode="auto">
              <a:xfrm>
                <a:off x="3360" y="863"/>
                <a:ext cx="2208" cy="0"/>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wrap="none">
                <a:spAutoFit/>
              </a:bodyPr>
              <a:lstStyle/>
              <a:p>
                <a:endParaRPr lang="en-US" sz="1200"/>
              </a:p>
            </p:txBody>
          </p:sp>
        </p:grpSp>
        <p:sp>
          <p:nvSpPr>
            <p:cNvPr id="79" name="Text Box 42">
              <a:extLst>
                <a:ext uri="{FF2B5EF4-FFF2-40B4-BE49-F238E27FC236}">
                  <a16:creationId xmlns:a16="http://schemas.microsoft.com/office/drawing/2014/main" id="{18A0263C-9D8D-0DCC-B91A-4D5AA1B308DD}"/>
                </a:ext>
              </a:extLst>
            </p:cNvPr>
            <p:cNvSpPr txBox="1">
              <a:spLocks noChangeArrowheads="1"/>
            </p:cNvSpPr>
            <p:nvPr/>
          </p:nvSpPr>
          <p:spPr bwMode="auto">
            <a:xfrm>
              <a:off x="4245" y="815"/>
              <a:ext cx="27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800" b="1">
                  <a:latin typeface="Times New Roman" panose="02020603050405020304" pitchFamily="18" charset="0"/>
                </a:rPr>
                <a:t>O</a:t>
              </a:r>
            </a:p>
          </p:txBody>
        </p:sp>
      </p:grpSp>
      <p:sp>
        <p:nvSpPr>
          <p:cNvPr id="93" name="Freeform 43">
            <a:extLst>
              <a:ext uri="{FF2B5EF4-FFF2-40B4-BE49-F238E27FC236}">
                <a16:creationId xmlns:a16="http://schemas.microsoft.com/office/drawing/2014/main" id="{F9C2C051-689F-6C00-2BB9-838C468088AD}"/>
              </a:ext>
            </a:extLst>
          </p:cNvPr>
          <p:cNvSpPr>
            <a:spLocks/>
          </p:cNvSpPr>
          <p:nvPr/>
        </p:nvSpPr>
        <p:spPr bwMode="auto">
          <a:xfrm>
            <a:off x="8401878" y="4757288"/>
            <a:ext cx="304800" cy="131763"/>
          </a:xfrm>
          <a:custGeom>
            <a:avLst/>
            <a:gdLst>
              <a:gd name="T0" fmla="*/ 0 w 240"/>
              <a:gd name="T1" fmla="*/ 0 h 83"/>
              <a:gd name="T2" fmla="*/ 144 w 240"/>
              <a:gd name="T3" fmla="*/ 83 h 83"/>
              <a:gd name="T4" fmla="*/ 240 w 240"/>
              <a:gd name="T5" fmla="*/ 0 h 83"/>
              <a:gd name="T6" fmla="*/ 0 60000 65536"/>
              <a:gd name="T7" fmla="*/ 0 60000 65536"/>
              <a:gd name="T8" fmla="*/ 0 60000 65536"/>
              <a:gd name="T9" fmla="*/ 0 w 240"/>
              <a:gd name="T10" fmla="*/ 0 h 83"/>
              <a:gd name="T11" fmla="*/ 240 w 240"/>
              <a:gd name="T12" fmla="*/ 83 h 83"/>
            </a:gdLst>
            <a:ahLst/>
            <a:cxnLst>
              <a:cxn ang="T6">
                <a:pos x="T0" y="T1"/>
              </a:cxn>
              <a:cxn ang="T7">
                <a:pos x="T2" y="T3"/>
              </a:cxn>
              <a:cxn ang="T8">
                <a:pos x="T4" y="T5"/>
              </a:cxn>
            </a:cxnLst>
            <a:rect l="T9" t="T10" r="T11" b="T12"/>
            <a:pathLst>
              <a:path w="240" h="83">
                <a:moveTo>
                  <a:pt x="0" y="0"/>
                </a:moveTo>
                <a:cubicBezTo>
                  <a:pt x="52" y="41"/>
                  <a:pt x="104" y="83"/>
                  <a:pt x="144" y="83"/>
                </a:cubicBezTo>
                <a:cubicBezTo>
                  <a:pt x="184" y="83"/>
                  <a:pt x="212" y="41"/>
                  <a:pt x="240" y="0"/>
                </a:cubicBezTo>
              </a:path>
            </a:pathLst>
          </a:custGeom>
          <a:noFill/>
          <a:ln w="952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200"/>
          </a:p>
        </p:txBody>
      </p:sp>
      <p:sp>
        <p:nvSpPr>
          <p:cNvPr id="94" name="Freeform 44">
            <a:extLst>
              <a:ext uri="{FF2B5EF4-FFF2-40B4-BE49-F238E27FC236}">
                <a16:creationId xmlns:a16="http://schemas.microsoft.com/office/drawing/2014/main" id="{DA54F312-8B2B-9348-E004-5981CD002B89}"/>
              </a:ext>
            </a:extLst>
          </p:cNvPr>
          <p:cNvSpPr>
            <a:spLocks/>
          </p:cNvSpPr>
          <p:nvPr/>
        </p:nvSpPr>
        <p:spPr bwMode="auto">
          <a:xfrm>
            <a:off x="8325678" y="5920926"/>
            <a:ext cx="381000" cy="131762"/>
          </a:xfrm>
          <a:custGeom>
            <a:avLst/>
            <a:gdLst>
              <a:gd name="T0" fmla="*/ 0 w 240"/>
              <a:gd name="T1" fmla="*/ 83 h 83"/>
              <a:gd name="T2" fmla="*/ 144 w 240"/>
              <a:gd name="T3" fmla="*/ 0 h 83"/>
              <a:gd name="T4" fmla="*/ 240 w 240"/>
              <a:gd name="T5" fmla="*/ 83 h 83"/>
              <a:gd name="T6" fmla="*/ 0 60000 65536"/>
              <a:gd name="T7" fmla="*/ 0 60000 65536"/>
              <a:gd name="T8" fmla="*/ 0 60000 65536"/>
              <a:gd name="T9" fmla="*/ 0 w 240"/>
              <a:gd name="T10" fmla="*/ 0 h 83"/>
              <a:gd name="T11" fmla="*/ 240 w 240"/>
              <a:gd name="T12" fmla="*/ 83 h 83"/>
            </a:gdLst>
            <a:ahLst/>
            <a:cxnLst>
              <a:cxn ang="T6">
                <a:pos x="T0" y="T1"/>
              </a:cxn>
              <a:cxn ang="T7">
                <a:pos x="T2" y="T3"/>
              </a:cxn>
              <a:cxn ang="T8">
                <a:pos x="T4" y="T5"/>
              </a:cxn>
            </a:cxnLst>
            <a:rect l="T9" t="T10" r="T11" b="T12"/>
            <a:pathLst>
              <a:path w="240" h="83">
                <a:moveTo>
                  <a:pt x="0" y="83"/>
                </a:moveTo>
                <a:lnTo>
                  <a:pt x="144" y="0"/>
                </a:lnTo>
                <a:cubicBezTo>
                  <a:pt x="184" y="0"/>
                  <a:pt x="212" y="41"/>
                  <a:pt x="240" y="83"/>
                </a:cubicBezTo>
              </a:path>
            </a:pathLst>
          </a:custGeom>
          <a:noFill/>
          <a:ln w="952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200"/>
          </a:p>
        </p:txBody>
      </p:sp>
      <p:sp>
        <p:nvSpPr>
          <p:cNvPr id="95" name="Line 45">
            <a:extLst>
              <a:ext uri="{FF2B5EF4-FFF2-40B4-BE49-F238E27FC236}">
                <a16:creationId xmlns:a16="http://schemas.microsoft.com/office/drawing/2014/main" id="{7FF81083-990D-9E9E-764B-D8FC0376B889}"/>
              </a:ext>
            </a:extLst>
          </p:cNvPr>
          <p:cNvSpPr>
            <a:spLocks noChangeShapeType="1"/>
          </p:cNvSpPr>
          <p:nvPr/>
        </p:nvSpPr>
        <p:spPr bwMode="auto">
          <a:xfrm flipH="1">
            <a:off x="8439978" y="4769988"/>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6" name="Line 46">
            <a:extLst>
              <a:ext uri="{FF2B5EF4-FFF2-40B4-BE49-F238E27FC236}">
                <a16:creationId xmlns:a16="http://schemas.microsoft.com/office/drawing/2014/main" id="{5EA498E1-0D07-D8FC-C6C7-8B3ECC326B02}"/>
              </a:ext>
            </a:extLst>
          </p:cNvPr>
          <p:cNvSpPr>
            <a:spLocks noChangeShapeType="1"/>
          </p:cNvSpPr>
          <p:nvPr/>
        </p:nvSpPr>
        <p:spPr bwMode="auto">
          <a:xfrm>
            <a:off x="8605078" y="4782688"/>
            <a:ext cx="11430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7" name="Line 47">
            <a:extLst>
              <a:ext uri="{FF2B5EF4-FFF2-40B4-BE49-F238E27FC236}">
                <a16:creationId xmlns:a16="http://schemas.microsoft.com/office/drawing/2014/main" id="{381CD2C7-81B2-A27E-8318-47B4FED83BE0}"/>
              </a:ext>
            </a:extLst>
          </p:cNvPr>
          <p:cNvSpPr>
            <a:spLocks noChangeShapeType="1"/>
          </p:cNvSpPr>
          <p:nvPr/>
        </p:nvSpPr>
        <p:spPr bwMode="auto">
          <a:xfrm>
            <a:off x="8401878" y="5900288"/>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8" name="Line 48">
            <a:extLst>
              <a:ext uri="{FF2B5EF4-FFF2-40B4-BE49-F238E27FC236}">
                <a16:creationId xmlns:a16="http://schemas.microsoft.com/office/drawing/2014/main" id="{5DAEFB6C-86E8-C9BA-D19A-E7089FD6B77E}"/>
              </a:ext>
            </a:extLst>
          </p:cNvPr>
          <p:cNvSpPr>
            <a:spLocks noChangeShapeType="1"/>
          </p:cNvSpPr>
          <p:nvPr/>
        </p:nvSpPr>
        <p:spPr bwMode="auto">
          <a:xfrm flipH="1">
            <a:off x="8630478" y="5900288"/>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99" name="Freeform 49">
            <a:extLst>
              <a:ext uri="{FF2B5EF4-FFF2-40B4-BE49-F238E27FC236}">
                <a16:creationId xmlns:a16="http://schemas.microsoft.com/office/drawing/2014/main" id="{54845236-AD10-3B04-FC32-5E56F3CC2E94}"/>
              </a:ext>
            </a:extLst>
          </p:cNvPr>
          <p:cNvSpPr>
            <a:spLocks/>
          </p:cNvSpPr>
          <p:nvPr/>
        </p:nvSpPr>
        <p:spPr bwMode="auto">
          <a:xfrm>
            <a:off x="7258878" y="5290688"/>
            <a:ext cx="163513" cy="228600"/>
          </a:xfrm>
          <a:custGeom>
            <a:avLst/>
            <a:gdLst>
              <a:gd name="T0" fmla="*/ 0 w 103"/>
              <a:gd name="T1" fmla="*/ 0 h 144"/>
              <a:gd name="T2" fmla="*/ 96 w 103"/>
              <a:gd name="T3" fmla="*/ 55 h 144"/>
              <a:gd name="T4" fmla="*/ 44 w 103"/>
              <a:gd name="T5" fmla="*/ 144 h 144"/>
              <a:gd name="T6" fmla="*/ 0 60000 65536"/>
              <a:gd name="T7" fmla="*/ 0 60000 65536"/>
              <a:gd name="T8" fmla="*/ 0 60000 65536"/>
              <a:gd name="T9" fmla="*/ 0 w 103"/>
              <a:gd name="T10" fmla="*/ 0 h 144"/>
              <a:gd name="T11" fmla="*/ 103 w 103"/>
              <a:gd name="T12" fmla="*/ 144 h 144"/>
            </a:gdLst>
            <a:ahLst/>
            <a:cxnLst>
              <a:cxn ang="T6">
                <a:pos x="T0" y="T1"/>
              </a:cxn>
              <a:cxn ang="T7">
                <a:pos x="T2" y="T3"/>
              </a:cxn>
              <a:cxn ang="T8">
                <a:pos x="T4" y="T5"/>
              </a:cxn>
            </a:cxnLst>
            <a:rect l="T9" t="T10" r="T11" b="T12"/>
            <a:pathLst>
              <a:path w="103" h="144">
                <a:moveTo>
                  <a:pt x="0" y="0"/>
                </a:moveTo>
                <a:cubicBezTo>
                  <a:pt x="44" y="15"/>
                  <a:pt x="89" y="31"/>
                  <a:pt x="96" y="55"/>
                </a:cubicBezTo>
                <a:cubicBezTo>
                  <a:pt x="103" y="79"/>
                  <a:pt x="52" y="129"/>
                  <a:pt x="44" y="144"/>
                </a:cubicBezTo>
              </a:path>
            </a:pathLst>
          </a:custGeom>
          <a:noFill/>
          <a:ln w="952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200"/>
          </a:p>
        </p:txBody>
      </p:sp>
      <p:sp>
        <p:nvSpPr>
          <p:cNvPr id="100" name="Freeform 50">
            <a:extLst>
              <a:ext uri="{FF2B5EF4-FFF2-40B4-BE49-F238E27FC236}">
                <a16:creationId xmlns:a16="http://schemas.microsoft.com/office/drawing/2014/main" id="{9C165B15-0B79-0EF6-1752-7B8243687D05}"/>
              </a:ext>
            </a:extLst>
          </p:cNvPr>
          <p:cNvSpPr>
            <a:spLocks/>
          </p:cNvSpPr>
          <p:nvPr/>
        </p:nvSpPr>
        <p:spPr bwMode="auto">
          <a:xfrm>
            <a:off x="9608378" y="5303388"/>
            <a:ext cx="241300" cy="219075"/>
          </a:xfrm>
          <a:custGeom>
            <a:avLst/>
            <a:gdLst>
              <a:gd name="T0" fmla="*/ 152 w 152"/>
              <a:gd name="T1" fmla="*/ 0 h 138"/>
              <a:gd name="T2" fmla="*/ 8 w 152"/>
              <a:gd name="T3" fmla="*/ 83 h 138"/>
              <a:gd name="T4" fmla="*/ 104 w 152"/>
              <a:gd name="T5" fmla="*/ 138 h 138"/>
              <a:gd name="T6" fmla="*/ 0 60000 65536"/>
              <a:gd name="T7" fmla="*/ 0 60000 65536"/>
              <a:gd name="T8" fmla="*/ 0 60000 65536"/>
              <a:gd name="T9" fmla="*/ 0 w 152"/>
              <a:gd name="T10" fmla="*/ 0 h 138"/>
              <a:gd name="T11" fmla="*/ 152 w 152"/>
              <a:gd name="T12" fmla="*/ 138 h 138"/>
            </a:gdLst>
            <a:ahLst/>
            <a:cxnLst>
              <a:cxn ang="T6">
                <a:pos x="T0" y="T1"/>
              </a:cxn>
              <a:cxn ang="T7">
                <a:pos x="T2" y="T3"/>
              </a:cxn>
              <a:cxn ang="T8">
                <a:pos x="T4" y="T5"/>
              </a:cxn>
            </a:cxnLst>
            <a:rect l="T9" t="T10" r="T11" b="T12"/>
            <a:pathLst>
              <a:path w="152" h="138">
                <a:moveTo>
                  <a:pt x="152" y="0"/>
                </a:moveTo>
                <a:cubicBezTo>
                  <a:pt x="84" y="30"/>
                  <a:pt x="16" y="60"/>
                  <a:pt x="8" y="83"/>
                </a:cubicBezTo>
                <a:cubicBezTo>
                  <a:pt x="0" y="106"/>
                  <a:pt x="88" y="128"/>
                  <a:pt x="104" y="138"/>
                </a:cubicBezTo>
              </a:path>
            </a:pathLst>
          </a:custGeom>
          <a:noFill/>
          <a:ln w="952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200"/>
          </a:p>
        </p:txBody>
      </p:sp>
      <p:sp>
        <p:nvSpPr>
          <p:cNvPr id="101" name="Rectangle 51">
            <a:extLst>
              <a:ext uri="{FF2B5EF4-FFF2-40B4-BE49-F238E27FC236}">
                <a16:creationId xmlns:a16="http://schemas.microsoft.com/office/drawing/2014/main" id="{99CE660C-CDA6-8F1C-2AF8-6EB6092567BF}"/>
              </a:ext>
            </a:extLst>
          </p:cNvPr>
          <p:cNvSpPr>
            <a:spLocks noChangeArrowheads="1"/>
          </p:cNvSpPr>
          <p:nvPr/>
        </p:nvSpPr>
        <p:spPr bwMode="auto">
          <a:xfrm>
            <a:off x="8554278" y="5265288"/>
            <a:ext cx="152400" cy="1524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1200">
              <a:latin typeface="Times New Roman" panose="02020603050405020304" pitchFamily="18" charset="0"/>
            </a:endParaRPr>
          </a:p>
        </p:txBody>
      </p:sp>
      <p:graphicFrame>
        <p:nvGraphicFramePr>
          <p:cNvPr id="103" name="Group 87">
            <a:extLst>
              <a:ext uri="{FF2B5EF4-FFF2-40B4-BE49-F238E27FC236}">
                <a16:creationId xmlns:a16="http://schemas.microsoft.com/office/drawing/2014/main" id="{37D87DFE-BED6-B176-2A04-39B320FD9AB7}"/>
              </a:ext>
            </a:extLst>
          </p:cNvPr>
          <p:cNvGraphicFramePr>
            <a:graphicFrameLocks/>
          </p:cNvGraphicFramePr>
          <p:nvPr>
            <p:extLst>
              <p:ext uri="{D42A27DB-BD31-4B8C-83A1-F6EECF244321}">
                <p14:modId xmlns:p14="http://schemas.microsoft.com/office/powerpoint/2010/main" val="1383055142"/>
              </p:ext>
            </p:extLst>
          </p:nvPr>
        </p:nvGraphicFramePr>
        <p:xfrm>
          <a:off x="889834" y="3935057"/>
          <a:ext cx="5681916" cy="2558880"/>
        </p:xfrm>
        <a:graphic>
          <a:graphicData uri="http://schemas.openxmlformats.org/drawingml/2006/table">
            <a:tbl>
              <a:tblPr/>
              <a:tblGrid>
                <a:gridCol w="874141">
                  <a:extLst>
                    <a:ext uri="{9D8B030D-6E8A-4147-A177-3AD203B41FA5}">
                      <a16:colId xmlns:a16="http://schemas.microsoft.com/office/drawing/2014/main" val="20000"/>
                    </a:ext>
                  </a:extLst>
                </a:gridCol>
                <a:gridCol w="4807775">
                  <a:extLst>
                    <a:ext uri="{9D8B030D-6E8A-4147-A177-3AD203B41FA5}">
                      <a16:colId xmlns:a16="http://schemas.microsoft.com/office/drawing/2014/main" val="20001"/>
                    </a:ext>
                  </a:extLst>
                </a:gridCol>
              </a:tblGrid>
              <a:tr h="45349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200" b="0" i="0" u="none" strike="noStrike" cap="none" normalizeH="0" baseline="0">
                          <a:ln>
                            <a:noFill/>
                          </a:ln>
                          <a:solidFill>
                            <a:schemeClr val="tx1"/>
                          </a:solidFill>
                          <a:effectLst/>
                          <a:latin typeface="Times New Roman" pitchFamily="18" charset="0"/>
                        </a:rPr>
                        <a:t>GT</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4072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200" b="0" i="0" u="none" strike="noStrike" cap="none" normalizeH="0" baseline="0">
                          <a:ln>
                            <a:noFill/>
                          </a:ln>
                          <a:solidFill>
                            <a:schemeClr val="tx1"/>
                          </a:solidFill>
                          <a:effectLst/>
                          <a:latin typeface="Times New Roman" pitchFamily="18" charset="0"/>
                        </a:rPr>
                        <a:t>KL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4" name="Text Box 88">
            <a:extLst>
              <a:ext uri="{FF2B5EF4-FFF2-40B4-BE49-F238E27FC236}">
                <a16:creationId xmlns:a16="http://schemas.microsoft.com/office/drawing/2014/main" id="{74856CD9-B655-BB99-F9B3-44DF3ED57D5D}"/>
              </a:ext>
            </a:extLst>
          </p:cNvPr>
          <p:cNvSpPr txBox="1">
            <a:spLocks noChangeArrowheads="1"/>
          </p:cNvSpPr>
          <p:nvPr/>
        </p:nvSpPr>
        <p:spPr bwMode="auto">
          <a:xfrm>
            <a:off x="1901293" y="3943213"/>
            <a:ext cx="31469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ABCD là hình thoi</a:t>
            </a:r>
          </a:p>
        </p:txBody>
      </p:sp>
      <p:sp>
        <p:nvSpPr>
          <p:cNvPr id="105" name="Text Box 89">
            <a:extLst>
              <a:ext uri="{FF2B5EF4-FFF2-40B4-BE49-F238E27FC236}">
                <a16:creationId xmlns:a16="http://schemas.microsoft.com/office/drawing/2014/main" id="{93F7645C-C05B-3A87-8BFE-DCAC67E0DB4C}"/>
              </a:ext>
            </a:extLst>
          </p:cNvPr>
          <p:cNvSpPr txBox="1">
            <a:spLocks noChangeArrowheads="1"/>
          </p:cNvSpPr>
          <p:nvPr/>
        </p:nvSpPr>
        <p:spPr bwMode="auto">
          <a:xfrm>
            <a:off x="1901292" y="4477113"/>
            <a:ext cx="15734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AC </a:t>
            </a:r>
            <a:r>
              <a:rPr lang="en-US" altLang="en-US" sz="2400">
                <a:latin typeface="Times New Roman" panose="02020603050405020304" pitchFamily="18" charset="0"/>
                <a:sym typeface="Symbol" panose="05050102010706020507" pitchFamily="18" charset="2"/>
              </a:rPr>
              <a:t></a:t>
            </a:r>
            <a:r>
              <a:rPr lang="en-US" altLang="en-US" sz="2400">
                <a:latin typeface="Times New Roman" panose="02020603050405020304" pitchFamily="18" charset="0"/>
              </a:rPr>
              <a:t> BD </a:t>
            </a:r>
          </a:p>
        </p:txBody>
      </p:sp>
      <p:sp>
        <p:nvSpPr>
          <p:cNvPr id="106" name="Text Box 90">
            <a:extLst>
              <a:ext uri="{FF2B5EF4-FFF2-40B4-BE49-F238E27FC236}">
                <a16:creationId xmlns:a16="http://schemas.microsoft.com/office/drawing/2014/main" id="{E05F026F-9C07-B3EC-D4E9-3FBF85644A5D}"/>
              </a:ext>
            </a:extLst>
          </p:cNvPr>
          <p:cNvSpPr txBox="1">
            <a:spLocks noChangeArrowheads="1"/>
          </p:cNvSpPr>
          <p:nvPr/>
        </p:nvSpPr>
        <p:spPr bwMode="auto">
          <a:xfrm>
            <a:off x="1862912" y="4860331"/>
            <a:ext cx="48077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AC là đường phân giác của góc A</a:t>
            </a:r>
          </a:p>
        </p:txBody>
      </p:sp>
      <p:sp>
        <p:nvSpPr>
          <p:cNvPr id="107" name="Text Box 92">
            <a:extLst>
              <a:ext uri="{FF2B5EF4-FFF2-40B4-BE49-F238E27FC236}">
                <a16:creationId xmlns:a16="http://schemas.microsoft.com/office/drawing/2014/main" id="{0121285B-353B-B755-5F61-AABE011BADD7}"/>
              </a:ext>
            </a:extLst>
          </p:cNvPr>
          <p:cNvSpPr txBox="1">
            <a:spLocks noChangeArrowheads="1"/>
          </p:cNvSpPr>
          <p:nvPr/>
        </p:nvSpPr>
        <p:spPr bwMode="auto">
          <a:xfrm>
            <a:off x="1862912" y="5317531"/>
            <a:ext cx="46329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BD là đường phân giác của góc B</a:t>
            </a:r>
          </a:p>
        </p:txBody>
      </p:sp>
      <p:sp>
        <p:nvSpPr>
          <p:cNvPr id="108" name="Text Box 94">
            <a:extLst>
              <a:ext uri="{FF2B5EF4-FFF2-40B4-BE49-F238E27FC236}">
                <a16:creationId xmlns:a16="http://schemas.microsoft.com/office/drawing/2014/main" id="{B097856D-3ED8-A19F-F7A9-B3CBFDC74C47}"/>
              </a:ext>
            </a:extLst>
          </p:cNvPr>
          <p:cNvSpPr txBox="1">
            <a:spLocks noChangeArrowheads="1"/>
          </p:cNvSpPr>
          <p:nvPr/>
        </p:nvSpPr>
        <p:spPr bwMode="auto">
          <a:xfrm>
            <a:off x="1862912" y="6155731"/>
            <a:ext cx="46329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DB là đường phân giác của góc D</a:t>
            </a:r>
          </a:p>
        </p:txBody>
      </p:sp>
      <p:sp>
        <p:nvSpPr>
          <p:cNvPr id="109" name="Text Box 95">
            <a:extLst>
              <a:ext uri="{FF2B5EF4-FFF2-40B4-BE49-F238E27FC236}">
                <a16:creationId xmlns:a16="http://schemas.microsoft.com/office/drawing/2014/main" id="{67F5F3AC-B965-DCCB-09EF-C91D5463382E}"/>
              </a:ext>
            </a:extLst>
          </p:cNvPr>
          <p:cNvSpPr txBox="1">
            <a:spLocks noChangeArrowheads="1"/>
          </p:cNvSpPr>
          <p:nvPr/>
        </p:nvSpPr>
        <p:spPr bwMode="auto">
          <a:xfrm>
            <a:off x="1862912" y="5698531"/>
            <a:ext cx="46329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latin typeface="Times New Roman" panose="02020603050405020304" pitchFamily="18" charset="0"/>
              </a:rPr>
              <a:t>CA là đường phân giác của góc C</a:t>
            </a:r>
          </a:p>
        </p:txBody>
      </p:sp>
    </p:spTree>
    <p:extLst>
      <p:ext uri="{BB962C8B-B14F-4D97-AF65-F5344CB8AC3E}">
        <p14:creationId xmlns:p14="http://schemas.microsoft.com/office/powerpoint/2010/main" val="11363531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wipe(down)">
                                      <p:cBhvr>
                                        <p:cTn id="32" dur="500"/>
                                        <p:tgtEl>
                                          <p:spTgt spid="95"/>
                                        </p:tgtEl>
                                      </p:cBhvr>
                                    </p:animEffect>
                                  </p:childTnLst>
                                </p:cTn>
                              </p:par>
                              <p:par>
                                <p:cTn id="33" presetID="22" presetClass="entr" presetSubtype="4"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down)">
                                      <p:cBhvr>
                                        <p:cTn id="35" dur="500"/>
                                        <p:tgtEl>
                                          <p:spTgt spid="9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wipe(down)">
                                      <p:cBhvr>
                                        <p:cTn id="38" dur="500"/>
                                        <p:tgtEl>
                                          <p:spTgt spid="9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wipe(down)">
                                      <p:cBhvr>
                                        <p:cTn id="41" dur="500"/>
                                        <p:tgtEl>
                                          <p:spTgt spid="9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down)">
                                      <p:cBhvr>
                                        <p:cTn id="44" dur="500"/>
                                        <p:tgtEl>
                                          <p:spTgt spid="100"/>
                                        </p:tgtEl>
                                      </p:cBhvr>
                                    </p:animEffect>
                                  </p:childTnLst>
                                </p:cTn>
                              </p:par>
                              <p:par>
                                <p:cTn id="45" presetID="22" presetClass="entr" presetSubtype="4" fill="hold" nodeType="with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down)">
                                      <p:cBhvr>
                                        <p:cTn id="47" dur="500"/>
                                        <p:tgtEl>
                                          <p:spTgt spid="9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down)">
                                      <p:cBhvr>
                                        <p:cTn id="50" dur="500"/>
                                        <p:tgtEl>
                                          <p:spTgt spid="94"/>
                                        </p:tgtEl>
                                      </p:cBhvr>
                                    </p:animEffect>
                                  </p:childTnLst>
                                </p:cTn>
                              </p:par>
                              <p:par>
                                <p:cTn id="51" presetID="22" presetClass="entr" presetSubtype="4" fill="hold"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down)">
                                      <p:cBhvr>
                                        <p:cTn id="53" dur="500"/>
                                        <p:tgtEl>
                                          <p:spTgt spid="9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wipe(down)">
                                      <p:cBhvr>
                                        <p:cTn id="56" dur="500"/>
                                        <p:tgtEl>
                                          <p:spTgt spid="10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barn(inVertical)">
                                      <p:cBhvr>
                                        <p:cTn id="61" dur="500"/>
                                        <p:tgtEl>
                                          <p:spTgt spid="103"/>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4"/>
                                        </p:tgtEl>
                                        <p:attrNameLst>
                                          <p:attrName>style.visibility</p:attrName>
                                        </p:attrNameLst>
                                      </p:cBhvr>
                                      <p:to>
                                        <p:strVal val="visible"/>
                                      </p:to>
                                    </p:set>
                                    <p:anim calcmode="lin" valueType="num">
                                      <p:cBhvr additive="base">
                                        <p:cTn id="66" dur="500" fill="hold"/>
                                        <p:tgtEl>
                                          <p:spTgt spid="104"/>
                                        </p:tgtEl>
                                        <p:attrNameLst>
                                          <p:attrName>ppt_x</p:attrName>
                                        </p:attrNameLst>
                                      </p:cBhvr>
                                      <p:tavLst>
                                        <p:tav tm="0">
                                          <p:val>
                                            <p:strVal val="#ppt_x"/>
                                          </p:val>
                                        </p:tav>
                                        <p:tav tm="100000">
                                          <p:val>
                                            <p:strVal val="#ppt_x"/>
                                          </p:val>
                                        </p:tav>
                                      </p:tavLst>
                                    </p:anim>
                                    <p:anim calcmode="lin" valueType="num">
                                      <p:cBhvr additive="base">
                                        <p:cTn id="67"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05"/>
                                        </p:tgtEl>
                                        <p:attrNameLst>
                                          <p:attrName>style.visibility</p:attrName>
                                        </p:attrNameLst>
                                      </p:cBhvr>
                                      <p:to>
                                        <p:strVal val="visible"/>
                                      </p:to>
                                    </p:set>
                                    <p:anim calcmode="lin" valueType="num">
                                      <p:cBhvr additive="base">
                                        <p:cTn id="72" dur="500" fill="hold"/>
                                        <p:tgtEl>
                                          <p:spTgt spid="105"/>
                                        </p:tgtEl>
                                        <p:attrNameLst>
                                          <p:attrName>ppt_x</p:attrName>
                                        </p:attrNameLst>
                                      </p:cBhvr>
                                      <p:tavLst>
                                        <p:tav tm="0">
                                          <p:val>
                                            <p:strVal val="#ppt_x"/>
                                          </p:val>
                                        </p:tav>
                                        <p:tav tm="100000">
                                          <p:val>
                                            <p:strVal val="#ppt_x"/>
                                          </p:val>
                                        </p:tav>
                                      </p:tavLst>
                                    </p:anim>
                                    <p:anim calcmode="lin" valueType="num">
                                      <p:cBhvr additive="base">
                                        <p:cTn id="7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06"/>
                                        </p:tgtEl>
                                        <p:attrNameLst>
                                          <p:attrName>style.visibility</p:attrName>
                                        </p:attrNameLst>
                                      </p:cBhvr>
                                      <p:to>
                                        <p:strVal val="visible"/>
                                      </p:to>
                                    </p:set>
                                    <p:anim calcmode="lin" valueType="num">
                                      <p:cBhvr additive="base">
                                        <p:cTn id="78" dur="500" fill="hold"/>
                                        <p:tgtEl>
                                          <p:spTgt spid="106"/>
                                        </p:tgtEl>
                                        <p:attrNameLst>
                                          <p:attrName>ppt_x</p:attrName>
                                        </p:attrNameLst>
                                      </p:cBhvr>
                                      <p:tavLst>
                                        <p:tav tm="0">
                                          <p:val>
                                            <p:strVal val="#ppt_x"/>
                                          </p:val>
                                        </p:tav>
                                        <p:tav tm="100000">
                                          <p:val>
                                            <p:strVal val="#ppt_x"/>
                                          </p:val>
                                        </p:tav>
                                      </p:tavLst>
                                    </p:anim>
                                    <p:anim calcmode="lin" valueType="num">
                                      <p:cBhvr additive="base">
                                        <p:cTn id="7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07"/>
                                        </p:tgtEl>
                                        <p:attrNameLst>
                                          <p:attrName>style.visibility</p:attrName>
                                        </p:attrNameLst>
                                      </p:cBhvr>
                                      <p:to>
                                        <p:strVal val="visible"/>
                                      </p:to>
                                    </p:set>
                                    <p:anim calcmode="lin" valueType="num">
                                      <p:cBhvr additive="base">
                                        <p:cTn id="84" dur="500" fill="hold"/>
                                        <p:tgtEl>
                                          <p:spTgt spid="107"/>
                                        </p:tgtEl>
                                        <p:attrNameLst>
                                          <p:attrName>ppt_x</p:attrName>
                                        </p:attrNameLst>
                                      </p:cBhvr>
                                      <p:tavLst>
                                        <p:tav tm="0">
                                          <p:val>
                                            <p:strVal val="#ppt_x"/>
                                          </p:val>
                                        </p:tav>
                                        <p:tav tm="100000">
                                          <p:val>
                                            <p:strVal val="#ppt_x"/>
                                          </p:val>
                                        </p:tav>
                                      </p:tavLst>
                                    </p:anim>
                                    <p:anim calcmode="lin" valueType="num">
                                      <p:cBhvr additive="base">
                                        <p:cTn id="8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9"/>
                                        </p:tgtEl>
                                        <p:attrNameLst>
                                          <p:attrName>style.visibility</p:attrName>
                                        </p:attrNameLst>
                                      </p:cBhvr>
                                      <p:to>
                                        <p:strVal val="visible"/>
                                      </p:to>
                                    </p:set>
                                    <p:anim calcmode="lin" valueType="num">
                                      <p:cBhvr additive="base">
                                        <p:cTn id="90" dur="500" fill="hold"/>
                                        <p:tgtEl>
                                          <p:spTgt spid="109"/>
                                        </p:tgtEl>
                                        <p:attrNameLst>
                                          <p:attrName>ppt_x</p:attrName>
                                        </p:attrNameLst>
                                      </p:cBhvr>
                                      <p:tavLst>
                                        <p:tav tm="0">
                                          <p:val>
                                            <p:strVal val="#ppt_x"/>
                                          </p:val>
                                        </p:tav>
                                        <p:tav tm="100000">
                                          <p:val>
                                            <p:strVal val="#ppt_x"/>
                                          </p:val>
                                        </p:tav>
                                      </p:tavLst>
                                    </p:anim>
                                    <p:anim calcmode="lin" valueType="num">
                                      <p:cBhvr additive="base">
                                        <p:cTn id="9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08"/>
                                        </p:tgtEl>
                                        <p:attrNameLst>
                                          <p:attrName>style.visibility</p:attrName>
                                        </p:attrNameLst>
                                      </p:cBhvr>
                                      <p:to>
                                        <p:strVal val="visible"/>
                                      </p:to>
                                    </p:set>
                                    <p:anim calcmode="lin" valueType="num">
                                      <p:cBhvr additive="base">
                                        <p:cTn id="96" dur="500" fill="hold"/>
                                        <p:tgtEl>
                                          <p:spTgt spid="108"/>
                                        </p:tgtEl>
                                        <p:attrNameLst>
                                          <p:attrName>ppt_x</p:attrName>
                                        </p:attrNameLst>
                                      </p:cBhvr>
                                      <p:tavLst>
                                        <p:tav tm="0">
                                          <p:val>
                                            <p:strVal val="#ppt_x"/>
                                          </p:val>
                                        </p:tav>
                                        <p:tav tm="100000">
                                          <p:val>
                                            <p:strVal val="#ppt_x"/>
                                          </p:val>
                                        </p:tav>
                                      </p:tavLst>
                                    </p:anim>
                                    <p:anim calcmode="lin" valueType="num">
                                      <p:cBhvr additive="base">
                                        <p:cTn id="97"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5" grpId="0"/>
      <p:bldP spid="10" grpId="0"/>
      <p:bldP spid="93" grpId="0" animBg="1"/>
      <p:bldP spid="94" grpId="0" animBg="1"/>
      <p:bldP spid="99" grpId="0" animBg="1"/>
      <p:bldP spid="100" grpId="0" animBg="1"/>
      <p:bldP spid="101" grpId="0" animBg="1"/>
      <p:bldP spid="104" grpId="0"/>
      <p:bldP spid="105" grpId="0"/>
      <p:bldP spid="106" grpId="0"/>
      <p:bldP spid="107" grpId="0"/>
      <p:bldP spid="108" grpId="0"/>
      <p:bldP spid="1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045028A-6CAB-37D8-6605-A7B24EF60F77}"/>
              </a:ext>
            </a:extLst>
          </p:cNvPr>
          <p:cNvSpPr/>
          <p:nvPr/>
        </p:nvSpPr>
        <p:spPr>
          <a:xfrm>
            <a:off x="506896" y="3673548"/>
            <a:ext cx="11495832" cy="302875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pic>
        <p:nvPicPr>
          <p:cNvPr id="9" name="Picture 8">
            <a:hlinkClick r:id="rId5" action="ppaction://hlinksldjump"/>
            <a:extLst>
              <a:ext uri="{FF2B5EF4-FFF2-40B4-BE49-F238E27FC236}">
                <a16:creationId xmlns:a16="http://schemas.microsoft.com/office/drawing/2014/main" id="{A839F78E-0CE7-431B-4DFE-F751CBB39A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792" b="20287"/>
          <a:stretch/>
        </p:blipFill>
        <p:spPr>
          <a:xfrm>
            <a:off x="10814459" y="5968180"/>
            <a:ext cx="1188269" cy="688259"/>
          </a:xfrm>
          <a:prstGeom prst="rect">
            <a:avLst/>
          </a:prstGeom>
        </p:spPr>
      </p:pic>
      <p:grpSp>
        <p:nvGrpSpPr>
          <p:cNvPr id="6" name="Group 5">
            <a:extLst>
              <a:ext uri="{FF2B5EF4-FFF2-40B4-BE49-F238E27FC236}">
                <a16:creationId xmlns:a16="http://schemas.microsoft.com/office/drawing/2014/main" id="{054C3498-E415-85E1-A950-525C3F52E081}"/>
              </a:ext>
            </a:extLst>
          </p:cNvPr>
          <p:cNvGrpSpPr/>
          <p:nvPr/>
        </p:nvGrpSpPr>
        <p:grpSpPr>
          <a:xfrm>
            <a:off x="598755" y="1188153"/>
            <a:ext cx="10994490" cy="1996300"/>
            <a:chOff x="296362" y="1724866"/>
            <a:chExt cx="10994490" cy="1996300"/>
          </a:xfrm>
        </p:grpSpPr>
        <mc:AlternateContent xmlns:mc="http://schemas.openxmlformats.org/markup-compatibility/2006">
          <mc:Choice xmlns:a14="http://schemas.microsoft.com/office/drawing/2010/main" Requires="a14">
            <p:sp>
              <p:nvSpPr>
                <p:cNvPr id="7" name="Rounded Rectangle 11">
                  <a:extLst>
                    <a:ext uri="{FF2B5EF4-FFF2-40B4-BE49-F238E27FC236}">
                      <a16:creationId xmlns:a16="http://schemas.microsoft.com/office/drawing/2014/main" id="{305FEDE2-8205-F9D5-D471-0CBC29B7518D}"/>
                    </a:ext>
                  </a:extLst>
                </p:cNvPr>
                <p:cNvSpPr/>
                <p:nvPr/>
              </p:nvSpPr>
              <p:spPr>
                <a:xfrm>
                  <a:off x="296362" y="1918615"/>
                  <a:ext cx="10994490" cy="1802551"/>
                </a:xfrm>
                <a:prstGeom prst="roundRect">
                  <a:avLst/>
                </a:prstGeom>
                <a:solidFill>
                  <a:schemeClr val="accent6">
                    <a:lumMod val="40000"/>
                    <a:lumOff val="60000"/>
                  </a:schemeClr>
                </a:solidFill>
              </p:spPr>
              <p:txBody>
                <a:bodyPr wrap="square">
                  <a:spAutoFit/>
                </a:bodyPr>
                <a:lstStyle/>
                <a:p>
                  <a:endParaRPr lang="en-US" sz="2400" dirty="0">
                    <a:solidFill>
                      <a:srgbClr val="000000"/>
                    </a:solidFill>
                    <a:latin typeface="Cambria" panose="02040503050406030204" pitchFamily="18" charset="0"/>
                    <a:ea typeface="Cambria" panose="02040503050406030204" pitchFamily="18" charset="0"/>
                  </a:endParaRPr>
                </a:p>
                <a:p>
                  <a:pPr marL="0" marR="30480" algn="just">
                    <a:lnSpc>
                      <a:spcPts val="1800"/>
                    </a:lnSpc>
                    <a:spcBef>
                      <a:spcPts val="0"/>
                    </a:spcBef>
                    <a:spcAft>
                      <a:spcPts val="1200"/>
                    </a:spcAft>
                  </a:pPr>
                  <a:r>
                    <a:rPr lang="en-US" sz="2400">
                      <a:solidFill>
                        <a:srgbClr val="000000"/>
                      </a:solidFill>
                      <a:effectLst/>
                      <a:latin typeface="Cambria" panose="02040503050406030204" pitchFamily="18" charset="0"/>
                      <a:ea typeface="Cambria" panose="02040503050406030204" pitchFamily="18" charset="0"/>
                    </a:rPr>
                    <a:t>Cho hình thoi MNPQ có I là giao điểm của hai đường chéo.</a:t>
                  </a:r>
                  <a:endParaRPr lang="en-US" sz="2400">
                    <a:effectLst/>
                    <a:latin typeface="Cambria" panose="02040503050406030204" pitchFamily="18" charset="0"/>
                    <a:ea typeface="Cambria" panose="02040503050406030204" pitchFamily="18" charset="0"/>
                  </a:endParaRPr>
                </a:p>
                <a:p>
                  <a:pPr marL="457200" indent="-457200">
                    <a:buAutoNum type="alphaLcParenR"/>
                  </a:pPr>
                  <a:r>
                    <a:rPr lang="en-US" sz="2400">
                      <a:solidFill>
                        <a:srgbClr val="000000"/>
                      </a:solidFill>
                      <a:effectLst/>
                      <a:latin typeface="Cambria" panose="02040503050406030204" pitchFamily="18" charset="0"/>
                      <a:ea typeface="Cambria" panose="02040503050406030204" pitchFamily="18" charset="0"/>
                    </a:rPr>
                    <a:t>Tính MP khi biết MN = 10 dm, IN = 6 dm</a:t>
                  </a:r>
                </a:p>
                <a:p>
                  <a:pPr marL="514350" indent="-514350">
                    <a:buAutoNum type="alphaLcParenR"/>
                  </a:pPr>
                  <a:r>
                    <a:rPr lang="en-US" sz="2400">
                      <a:latin typeface="Cambria" panose="02040503050406030204" pitchFamily="18" charset="0"/>
                      <a:ea typeface="Cambria" panose="02040503050406030204" pitchFamily="18" charset="0"/>
                    </a:rPr>
                    <a:t>Tính </a:t>
                  </a:r>
                  <a14:m>
                    <m:oMath xmlns:m="http://schemas.openxmlformats.org/officeDocument/2006/math">
                      <m:acc>
                        <m:accPr>
                          <m:chr m:val="̂"/>
                          <m:ctrlPr>
                            <a:rPr lang="en-US" sz="2400" i="1" smtClean="0">
                              <a:latin typeface="Cambria Math" panose="02040503050406030204" pitchFamily="18" charset="0"/>
                              <a:ea typeface="Cambria" panose="02040503050406030204" pitchFamily="18" charset="0"/>
                            </a:rPr>
                          </m:ctrlPr>
                        </m:accPr>
                        <m:e>
                          <m:r>
                            <a:rPr lang="en-US" sz="2400" b="0" i="1" smtClean="0">
                              <a:latin typeface="Cambria Math" panose="02040503050406030204" pitchFamily="18" charset="0"/>
                              <a:ea typeface="Cambria" panose="02040503050406030204" pitchFamily="18" charset="0"/>
                            </a:rPr>
                            <m:t>𝐼𝑀𝑁</m:t>
                          </m:r>
                          <m:r>
                            <a:rPr lang="en-US" sz="2400" b="0" i="1" smtClean="0">
                              <a:latin typeface="Cambria Math" panose="02040503050406030204" pitchFamily="18" charset="0"/>
                              <a:ea typeface="Cambria" panose="02040503050406030204" pitchFamily="18" charset="0"/>
                            </a:rPr>
                            <m:t> </m:t>
                          </m:r>
                        </m:e>
                      </m:acc>
                    </m:oMath>
                  </a14:m>
                  <a:r>
                    <a:rPr lang="en-US" sz="2400" dirty="0">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biết </a:t>
                  </a:r>
                  <a14:m>
                    <m:oMath xmlns:m="http://schemas.openxmlformats.org/officeDocument/2006/math">
                      <m:acc>
                        <m:accPr>
                          <m:chr m:val="̂"/>
                          <m:ctrlPr>
                            <a:rPr lang="en-US" sz="2400" i="1" smtClean="0">
                              <a:latin typeface="Cambria Math" panose="02040503050406030204" pitchFamily="18" charset="0"/>
                              <a:ea typeface="Cambria" panose="02040503050406030204" pitchFamily="18" charset="0"/>
                            </a:rPr>
                          </m:ctrlPr>
                        </m:accPr>
                        <m:e>
                          <m:r>
                            <a:rPr lang="en-US" sz="2400" b="0" i="1" smtClean="0">
                              <a:latin typeface="Cambria Math" panose="02040503050406030204" pitchFamily="18" charset="0"/>
                              <a:ea typeface="Cambria" panose="02040503050406030204" pitchFamily="18" charset="0"/>
                            </a:rPr>
                            <m:t>𝑀𝑁𝑃</m:t>
                          </m:r>
                        </m:e>
                      </m:acc>
                      <m:r>
                        <a:rPr lang="en-US" sz="2400" b="0" i="1" smtClean="0">
                          <a:latin typeface="Cambria Math" panose="02040503050406030204" pitchFamily="18" charset="0"/>
                          <a:ea typeface="Cambria" panose="02040503050406030204" pitchFamily="18" charset="0"/>
                        </a:rPr>
                        <m:t>=</m:t>
                      </m:r>
                      <m:sSup>
                        <m:sSupPr>
                          <m:ctrlPr>
                            <a:rPr lang="en-US" sz="2400" b="0" i="1" smtClean="0">
                              <a:latin typeface="Cambria Math" panose="02040503050406030204" pitchFamily="18" charset="0"/>
                              <a:ea typeface="Cambria" panose="02040503050406030204" pitchFamily="18" charset="0"/>
                            </a:rPr>
                          </m:ctrlPr>
                        </m:sSupPr>
                        <m:e>
                          <m:r>
                            <a:rPr lang="en-US" sz="2400" b="0" i="1" smtClean="0">
                              <a:latin typeface="Cambria Math" panose="02040503050406030204" pitchFamily="18" charset="0"/>
                              <a:ea typeface="Cambria" panose="02040503050406030204" pitchFamily="18" charset="0"/>
                            </a:rPr>
                            <m:t>128</m:t>
                          </m:r>
                        </m:e>
                        <m:sup>
                          <m:r>
                            <a:rPr lang="en-US" sz="2400" b="0" i="1" smtClean="0">
                              <a:latin typeface="Cambria Math" panose="02040503050406030204" pitchFamily="18" charset="0"/>
                              <a:ea typeface="Cambria" panose="02040503050406030204" pitchFamily="18" charset="0"/>
                            </a:rPr>
                            <m:t>0</m:t>
                          </m:r>
                        </m:sup>
                      </m:sSup>
                    </m:oMath>
                  </a14:m>
                  <a:endParaRPr lang="en-US" sz="2400" dirty="0">
                    <a:latin typeface="Cambria" panose="02040503050406030204" pitchFamily="18" charset="0"/>
                    <a:ea typeface="Cambria" panose="02040503050406030204" pitchFamily="18" charset="0"/>
                  </a:endParaRPr>
                </a:p>
              </p:txBody>
            </p:sp>
          </mc:Choice>
          <mc:Fallback>
            <p:sp>
              <p:nvSpPr>
                <p:cNvPr id="7" name="Rounded Rectangle 11">
                  <a:extLst>
                    <a:ext uri="{FF2B5EF4-FFF2-40B4-BE49-F238E27FC236}">
                      <a16:creationId xmlns:a16="http://schemas.microsoft.com/office/drawing/2014/main" id="{305FEDE2-8205-F9D5-D471-0CBC29B7518D}"/>
                    </a:ext>
                  </a:extLst>
                </p:cNvPr>
                <p:cNvSpPr>
                  <a:spLocks noRot="1" noChangeAspect="1" noMove="1" noResize="1" noEditPoints="1" noAdjustHandles="1" noChangeArrowheads="1" noChangeShapeType="1" noTextEdit="1"/>
                </p:cNvSpPr>
                <p:nvPr/>
              </p:nvSpPr>
              <p:spPr>
                <a:xfrm>
                  <a:off x="296362" y="1918615"/>
                  <a:ext cx="10994490" cy="1802551"/>
                </a:xfrm>
                <a:prstGeom prst="roundRect">
                  <a:avLst/>
                </a:prstGeom>
                <a:blipFill>
                  <a:blip r:embed="rId7"/>
                  <a:stretch>
                    <a:fillRect l="-55" b="-339"/>
                  </a:stretch>
                </a:blipFill>
              </p:spPr>
              <p:txBody>
                <a:bodyPr/>
                <a:lstStyle/>
                <a:p>
                  <a:r>
                    <a:rPr lang="en-US">
                      <a:noFill/>
                    </a:rPr>
                    <a:t> </a:t>
                  </a:r>
                </a:p>
              </p:txBody>
            </p:sp>
          </mc:Fallback>
        </mc:AlternateContent>
        <p:sp>
          <p:nvSpPr>
            <p:cNvPr id="8" name="Rounded Rectangle 1">
              <a:extLst>
                <a:ext uri="{FF2B5EF4-FFF2-40B4-BE49-F238E27FC236}">
                  <a16:creationId xmlns:a16="http://schemas.microsoft.com/office/drawing/2014/main" id="{3DD90FCD-6DDF-DFB7-C216-F35E99DF25DC}"/>
                </a:ext>
              </a:extLst>
            </p:cNvPr>
            <p:cNvSpPr/>
            <p:nvPr/>
          </p:nvSpPr>
          <p:spPr>
            <a:xfrm>
              <a:off x="460153" y="1724866"/>
              <a:ext cx="2350780" cy="510664"/>
            </a:xfrm>
            <a:prstGeom prst="roundRect">
              <a:avLst>
                <a:gd name="adj" fmla="val 12774"/>
              </a:avLst>
            </a:prstGeom>
            <a:solidFill>
              <a:srgbClr val="0070C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mbria" panose="02040503050406030204" pitchFamily="18" charset="0"/>
                  <a:ea typeface="Cambria" panose="02040503050406030204" pitchFamily="18" charset="0"/>
                </a:rPr>
                <a:t>THỰC </a:t>
              </a:r>
              <a:r>
                <a:rPr lang="en-US" sz="2400" b="1">
                  <a:latin typeface="Cambria" panose="02040503050406030204" pitchFamily="18" charset="0"/>
                  <a:ea typeface="Cambria" panose="02040503050406030204" pitchFamily="18" charset="0"/>
                </a:rPr>
                <a:t>HÀNH 3</a:t>
              </a:r>
              <a:endParaRPr lang="en-US" sz="2400" b="1"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F5328D5F-4F32-457A-2D21-153866863B2F}"/>
              </a:ext>
            </a:extLst>
          </p:cNvPr>
          <p:cNvPicPr>
            <a:picLocks noChangeAspect="1"/>
          </p:cNvPicPr>
          <p:nvPr/>
        </p:nvPicPr>
        <p:blipFill>
          <a:blip r:embed="rId8"/>
          <a:stretch>
            <a:fillRect/>
          </a:stretch>
        </p:blipFill>
        <p:spPr>
          <a:xfrm>
            <a:off x="7606570" y="3979721"/>
            <a:ext cx="4260574" cy="2676718"/>
          </a:xfrm>
          <a:prstGeom prst="rect">
            <a:avLst/>
          </a:prstGeom>
          <a:ln>
            <a:noFill/>
          </a:ln>
          <a:effectLst>
            <a:softEdge rad="112500"/>
          </a:effectLst>
        </p:spPr>
      </p:pic>
      <p:sp>
        <p:nvSpPr>
          <p:cNvPr id="16" name="TextBox 15">
            <a:extLst>
              <a:ext uri="{FF2B5EF4-FFF2-40B4-BE49-F238E27FC236}">
                <a16:creationId xmlns:a16="http://schemas.microsoft.com/office/drawing/2014/main" id="{9429F21F-42DD-2F59-E68B-A30F0D56C45D}"/>
              </a:ext>
            </a:extLst>
          </p:cNvPr>
          <p:cNvSpPr txBox="1"/>
          <p:nvPr/>
        </p:nvSpPr>
        <p:spPr>
          <a:xfrm>
            <a:off x="680651" y="3714296"/>
            <a:ext cx="6925919" cy="1200329"/>
          </a:xfrm>
          <a:prstGeom prst="rect">
            <a:avLst/>
          </a:prstGeom>
          <a:noFill/>
        </p:spPr>
        <p:txBody>
          <a:bodyPr wrap="square">
            <a:spAutoFit/>
          </a:bodyPr>
          <a:lstStyle/>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a) Do MNPQ là hình thoi nên MP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 NQ tại I và I là trung điểm của MP, NQ</a:t>
            </a:r>
            <a:endParaRPr lang="en-US" sz="2400">
              <a:solidFill>
                <a:srgbClr val="000000"/>
              </a:solidFill>
              <a:latin typeface="Cambria" panose="02040503050406030204" pitchFamily="18" charset="0"/>
              <a:ea typeface="Cambria" panose="02040503050406030204" pitchFamily="18" charset="0"/>
            </a:endParaRPr>
          </a:p>
          <a:p>
            <a:pPr marL="30480" marR="30480" algn="just">
              <a:spcBef>
                <a:spcPts val="0"/>
              </a:spcBef>
            </a:pPr>
            <a:r>
              <a:rPr lang="en-US" sz="2400">
                <a:solidFill>
                  <a:srgbClr val="000000"/>
                </a:solidFill>
                <a:effectLst/>
                <a:latin typeface="Cambria" panose="02040503050406030204" pitchFamily="18" charset="0"/>
                <a:ea typeface="Cambria" panose="02040503050406030204" pitchFamily="18" charset="0"/>
              </a:rPr>
              <a:t>Áp dụng định lí Pytago vào </a:t>
            </a:r>
            <a:r>
              <a:rPr lang="en-US" sz="2400">
                <a:solidFill>
                  <a:srgbClr val="000000"/>
                </a:solidFill>
                <a:effectLst/>
                <a:latin typeface="Cambria" panose="02040503050406030204" pitchFamily="18" charset="0"/>
                <a:ea typeface="Cambria" panose="02040503050406030204" pitchFamily="18" charset="0"/>
                <a:sym typeface="Symbol" panose="05050102010706020507" pitchFamily="18" charset="2"/>
              </a:rPr>
              <a:t></a:t>
            </a:r>
            <a:r>
              <a:rPr lang="en-US" sz="2400">
                <a:solidFill>
                  <a:srgbClr val="000000"/>
                </a:solidFill>
                <a:effectLst/>
                <a:latin typeface="Cambria" panose="02040503050406030204" pitchFamily="18" charset="0"/>
                <a:ea typeface="Cambria" panose="02040503050406030204" pitchFamily="18" charset="0"/>
              </a:rPr>
              <a:t>MNI vuông tại I, ta có:</a:t>
            </a:r>
            <a:endParaRPr lang="en-US" sz="2400">
              <a:effectLst/>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A2FC4F92-A44A-19FB-EA98-D9C8E931586F}"/>
                  </a:ext>
                </a:extLst>
              </p:cNvPr>
              <p:cNvSpPr txBox="1"/>
              <p:nvPr/>
            </p:nvSpPr>
            <p:spPr>
              <a:xfrm>
                <a:off x="1063094" y="5140942"/>
                <a:ext cx="6097656" cy="335156"/>
              </a:xfrm>
              <a:prstGeom prst="rect">
                <a:avLst/>
              </a:prstGeom>
              <a:noFill/>
            </p:spPr>
            <p:txBody>
              <a:bodyPr wrap="square">
                <a:spAutoFit/>
              </a:bodyPr>
              <a:lstStyle/>
              <a:p>
                <a:pPr marL="30480" marR="30480" algn="just">
                  <a:lnSpc>
                    <a:spcPts val="1800"/>
                  </a:lnSpc>
                  <a:spcBef>
                    <a:spcPts val="0"/>
                  </a:spcBef>
                  <a:spcAft>
                    <a:spcPts val="1200"/>
                  </a:spcAft>
                </a:pPr>
                <a14:m>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𝑀𝐼</m:t>
                    </m:r>
                    <m:r>
                      <a:rPr lang="en-US" sz="24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𝑁</m:t>
                            </m:r>
                          </m:e>
                          <m: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𝐼</m:t>
                            </m:r>
                          </m:e>
                          <m: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m:t>
                            </m:r>
                          </m:e>
                          <m: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m:t>
                            </m:r>
                          </m:e>
                          <m:sup>
                            <m:r>
                              <a:rPr lang="en-US" sz="2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2400">
                    <a:solidFill>
                      <a:srgbClr val="000000"/>
                    </a:solidFill>
                    <a:effectLst/>
                    <a:latin typeface="Cambria" panose="02040503050406030204" pitchFamily="18" charset="0"/>
                    <a:ea typeface="Cambria" panose="02040503050406030204" pitchFamily="18" charset="0"/>
                  </a:rPr>
                  <a:t> = 8 (dm)</a:t>
                </a:r>
                <a:endParaRPr lang="en-US" sz="2000">
                  <a:effectLst/>
                  <a:latin typeface="Cambria" panose="02040503050406030204" pitchFamily="18" charset="0"/>
                  <a:ea typeface="Cambria" panose="02040503050406030204" pitchFamily="18" charset="0"/>
                </a:endParaRPr>
              </a:p>
            </p:txBody>
          </p:sp>
        </mc:Choice>
        <mc:Fallback>
          <p:sp>
            <p:nvSpPr>
              <p:cNvPr id="19" name="TextBox 18">
                <a:extLst>
                  <a:ext uri="{FF2B5EF4-FFF2-40B4-BE49-F238E27FC236}">
                    <a16:creationId xmlns:a16="http://schemas.microsoft.com/office/drawing/2014/main" id="{A2FC4F92-A44A-19FB-EA98-D9C8E931586F}"/>
                  </a:ext>
                </a:extLst>
              </p:cNvPr>
              <p:cNvSpPr txBox="1">
                <a:spLocks noRot="1" noChangeAspect="1" noMove="1" noResize="1" noEditPoints="1" noAdjustHandles="1" noChangeArrowheads="1" noChangeShapeType="1" noTextEdit="1"/>
              </p:cNvSpPr>
              <p:nvPr/>
            </p:nvSpPr>
            <p:spPr>
              <a:xfrm>
                <a:off x="1063094" y="5140942"/>
                <a:ext cx="6097656" cy="335156"/>
              </a:xfrm>
              <a:prstGeom prst="rect">
                <a:avLst/>
              </a:prstGeom>
              <a:blipFill>
                <a:blip r:embed="rId9"/>
                <a:stretch>
                  <a:fillRect t="-52727" b="-4000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0EBA3340-2B7D-31C2-3055-0E37B3B37C47}"/>
              </a:ext>
            </a:extLst>
          </p:cNvPr>
          <p:cNvSpPr txBox="1"/>
          <p:nvPr/>
        </p:nvSpPr>
        <p:spPr>
          <a:xfrm>
            <a:off x="762546" y="5501972"/>
            <a:ext cx="7795045" cy="1200329"/>
          </a:xfrm>
          <a:prstGeom prst="rect">
            <a:avLst/>
          </a:prstGeom>
          <a:noFill/>
        </p:spPr>
        <p:txBody>
          <a:bodyPr wrap="square">
            <a:spAutoFit/>
          </a:bodyPr>
          <a:lstStyle/>
          <a:p>
            <a:pPr marL="30480" marR="30480" algn="just"/>
            <a:r>
              <a:rPr lang="en-US" sz="2400">
                <a:solidFill>
                  <a:srgbClr val="000000"/>
                </a:solidFill>
                <a:effectLst/>
                <a:latin typeface="Cambria" panose="02040503050406030204" pitchFamily="18" charset="0"/>
                <a:ea typeface="Cambria" panose="02040503050406030204" pitchFamily="18" charset="0"/>
              </a:rPr>
              <a:t>Do I là trung điểm của MP nên </a:t>
            </a:r>
          </a:p>
          <a:p>
            <a:pPr marL="30480" marR="30480" algn="just"/>
            <a:r>
              <a:rPr lang="en-US" sz="2400">
                <a:solidFill>
                  <a:srgbClr val="000000"/>
                </a:solidFill>
                <a:effectLst/>
                <a:latin typeface="Cambria" panose="02040503050406030204" pitchFamily="18" charset="0"/>
                <a:ea typeface="Cambria" panose="02040503050406030204" pitchFamily="18" charset="0"/>
              </a:rPr>
              <a:t>MP = 2MI = 2.8 = 16 (dm).</a:t>
            </a:r>
            <a:endParaRPr lang="en-US" sz="2400">
              <a:effectLst/>
              <a:latin typeface="Cambria" panose="02040503050406030204" pitchFamily="18" charset="0"/>
              <a:ea typeface="Cambria" panose="02040503050406030204" pitchFamily="18" charset="0"/>
            </a:endParaRPr>
          </a:p>
          <a:p>
            <a:r>
              <a:rPr lang="en-US" sz="2400">
                <a:solidFill>
                  <a:srgbClr val="000000"/>
                </a:solidFill>
                <a:effectLst/>
                <a:latin typeface="Cambria" panose="02040503050406030204" pitchFamily="18" charset="0"/>
                <a:ea typeface="Cambria" panose="02040503050406030204" pitchFamily="18" charset="0"/>
              </a:rPr>
              <a:t>Vậy MP = 16 dm</a:t>
            </a:r>
            <a:endParaRPr lang="en-US" sz="24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20BEE51-ED1E-463D-A651-D2CB7D7022B1}"/>
              </a:ext>
            </a:extLst>
          </p:cNvPr>
          <p:cNvSpPr txBox="1"/>
          <p:nvPr/>
        </p:nvSpPr>
        <p:spPr>
          <a:xfrm>
            <a:off x="680651" y="3251320"/>
            <a:ext cx="1292087" cy="523220"/>
          </a:xfrm>
          <a:prstGeom prst="rect">
            <a:avLst/>
          </a:prstGeom>
          <a:noFill/>
        </p:spPr>
        <p:txBody>
          <a:bodyPr wrap="square">
            <a:spAutoFit/>
          </a:bodyPr>
          <a:lstStyle/>
          <a:p>
            <a:pPr marL="30480" marR="30480">
              <a:spcBef>
                <a:spcPts val="0"/>
              </a:spcBef>
              <a:spcAft>
                <a:spcPts val="600"/>
              </a:spcAft>
            </a:pPr>
            <a:r>
              <a:rPr lang="en-US" sz="2800" b="1">
                <a:solidFill>
                  <a:srgbClr val="FF0000"/>
                </a:solidFill>
                <a:effectLst/>
                <a:latin typeface="Cambria" panose="02040503050406030204" pitchFamily="18" charset="0"/>
                <a:ea typeface="Cambria" panose="02040503050406030204" pitchFamily="18" charset="0"/>
              </a:rPr>
              <a:t>Giải: </a:t>
            </a:r>
          </a:p>
        </p:txBody>
      </p:sp>
    </p:spTree>
    <p:extLst>
      <p:ext uri="{BB962C8B-B14F-4D97-AF65-F5344CB8AC3E}">
        <p14:creationId xmlns:p14="http://schemas.microsoft.com/office/powerpoint/2010/main" val="297949089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A9DEE1-C947-FE63-04D4-89A7CCBA04EA}"/>
              </a:ext>
            </a:extLst>
          </p:cNvPr>
          <p:cNvSpPr/>
          <p:nvPr/>
        </p:nvSpPr>
        <p:spPr>
          <a:xfrm>
            <a:off x="1063094" y="1676970"/>
            <a:ext cx="10370416" cy="2308324"/>
          </a:xfrm>
          <a:prstGeom prst="rect">
            <a:avLst/>
          </a:prstGeom>
          <a:solidFill>
            <a:srgbClr val="C7E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7149" r="90026" b="48260"/>
          <a:stretch/>
        </p:blipFill>
        <p:spPr>
          <a:xfrm>
            <a:off x="0" y="0"/>
            <a:ext cx="1063094" cy="1310325"/>
          </a:xfrm>
          <a:prstGeom prst="rect">
            <a:avLst/>
          </a:prstGeom>
        </p:spPr>
      </p:pic>
      <p:sp>
        <p:nvSpPr>
          <p:cNvPr id="4" name="PA_文本框 6">
            <a:extLst>
              <a:ext uri="{FF2B5EF4-FFF2-40B4-BE49-F238E27FC236}">
                <a16:creationId xmlns:a16="http://schemas.microsoft.com/office/drawing/2014/main" id="{30D1F9DB-393D-B48A-0102-E932ED162BAE}"/>
              </a:ext>
            </a:extLst>
          </p:cNvPr>
          <p:cNvSpPr txBox="1"/>
          <p:nvPr>
            <p:custDataLst>
              <p:tags r:id="rId1"/>
            </p:custDataLst>
          </p:nvPr>
        </p:nvSpPr>
        <p:spPr>
          <a:xfrm>
            <a:off x="1063094" y="362774"/>
            <a:ext cx="6094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u="sng">
                <a:solidFill>
                  <a:srgbClr val="E54F24"/>
                </a:solidFill>
                <a:latin typeface="Georgia" panose="02040502050405020303" pitchFamily="18" charset="0"/>
                <a:ea typeface="方正粗谭黑简体" panose="02000000000000000000" pitchFamily="2" charset="-122"/>
              </a:rPr>
              <a:t>2. Hình thoi</a:t>
            </a:r>
            <a:endParaRPr kumimoji="0" lang="zh-CN" altLang="en-US" sz="3600" b="1" i="0" u="sng" strike="noStrike" kern="1200" cap="none" normalizeH="0" baseline="0" noProof="0" dirty="0">
              <a:ln>
                <a:noFill/>
              </a:ln>
              <a:solidFill>
                <a:srgbClr val="E54F24"/>
              </a:solidFill>
              <a:effectLst/>
              <a:uLnTx/>
              <a:uFillTx/>
              <a:latin typeface="Georgia" panose="02040502050405020303" pitchFamily="18" charset="0"/>
              <a:ea typeface="方正粗谭黑简体" panose="02000000000000000000" pitchFamily="2" charset="-122"/>
            </a:endParaRPr>
          </a:p>
        </p:txBody>
      </p:sp>
      <p:sp>
        <p:nvSpPr>
          <p:cNvPr id="3" name="Text Box 18">
            <a:extLst>
              <a:ext uri="{FF2B5EF4-FFF2-40B4-BE49-F238E27FC236}">
                <a16:creationId xmlns:a16="http://schemas.microsoft.com/office/drawing/2014/main" id="{4E481C60-1381-D031-3542-7E653296A282}"/>
              </a:ext>
            </a:extLst>
          </p:cNvPr>
          <p:cNvSpPr txBox="1">
            <a:spLocks noChangeArrowheads="1"/>
          </p:cNvSpPr>
          <p:nvPr/>
        </p:nvSpPr>
        <p:spPr bwMode="auto">
          <a:xfrm>
            <a:off x="1063094" y="1009105"/>
            <a:ext cx="409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en-US" altLang="en-US" sz="2800" b="1">
                <a:solidFill>
                  <a:srgbClr val="0000FF"/>
                </a:solidFill>
                <a:latin typeface="Cambria" panose="02040503050406030204" pitchFamily="18" charset="0"/>
                <a:ea typeface="Cambria" panose="02040503050406030204" pitchFamily="18" charset="0"/>
              </a:rPr>
              <a:t> Dấu hiệu nhận biết</a:t>
            </a:r>
            <a:endParaRPr lang="en-US" altLang="en-US" sz="2800" b="1" dirty="0">
              <a:solidFill>
                <a:srgbClr val="0000FF"/>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9405AF0-16F5-20EE-710E-FC2AAABBA9AE}"/>
              </a:ext>
            </a:extLst>
          </p:cNvPr>
          <p:cNvSpPr txBox="1"/>
          <p:nvPr/>
        </p:nvSpPr>
        <p:spPr>
          <a:xfrm>
            <a:off x="1097384" y="1676970"/>
            <a:ext cx="8103662" cy="2308324"/>
          </a:xfrm>
          <a:prstGeom prst="rect">
            <a:avLst/>
          </a:prstGeom>
          <a:noFill/>
        </p:spPr>
        <p:txBody>
          <a:bodyPr wrap="square">
            <a:spAutoFit/>
          </a:bodyPr>
          <a:lstStyle/>
          <a:p>
            <a:pPr marL="30480" marR="30480" algn="just">
              <a:spcBef>
                <a:spcPts val="0"/>
              </a:spcBef>
            </a:pPr>
            <a:r>
              <a:rPr lang="nl-NL" sz="2400">
                <a:solidFill>
                  <a:srgbClr val="000000"/>
                </a:solidFill>
                <a:effectLst/>
                <a:latin typeface="Cambria" panose="02040503050406030204" pitchFamily="18" charset="0"/>
                <a:ea typeface="Cambria" panose="02040503050406030204" pitchFamily="18" charset="0"/>
              </a:rPr>
              <a:t>Cho ABCD là một hình bình hành. Giải thích tại sao tứ giác ABCD có bốn cạnh bằng nhau trong mỗi trường hợp sau:</a:t>
            </a:r>
            <a:endParaRPr lang="en-US" sz="2400">
              <a:effectLst/>
              <a:latin typeface="Cambria" panose="02040503050406030204" pitchFamily="18" charset="0"/>
              <a:ea typeface="Cambria" panose="02040503050406030204" pitchFamily="18" charset="0"/>
            </a:endParaRPr>
          </a:p>
          <a:p>
            <a:pPr marL="27305" marR="27305" algn="just">
              <a:spcBef>
                <a:spcPts val="0"/>
              </a:spcBef>
            </a:pPr>
            <a:r>
              <a:rPr lang="nl-NL" sz="2400">
                <a:solidFill>
                  <a:srgbClr val="000000"/>
                </a:solidFill>
                <a:effectLst/>
                <a:latin typeface="Cambria" panose="02040503050406030204" pitchFamily="18" charset="0"/>
                <a:ea typeface="Cambria" panose="02040503050406030204" pitchFamily="18" charset="0"/>
              </a:rPr>
              <a:t>Trường hợp 1: AB = AD.</a:t>
            </a:r>
            <a:endParaRPr lang="en-US" sz="2400">
              <a:effectLst/>
              <a:latin typeface="Cambria" panose="02040503050406030204" pitchFamily="18" charset="0"/>
              <a:ea typeface="Cambria" panose="02040503050406030204" pitchFamily="18" charset="0"/>
            </a:endParaRPr>
          </a:p>
          <a:p>
            <a:pPr marL="27305" marR="27305" algn="just">
              <a:spcBef>
                <a:spcPts val="0"/>
              </a:spcBef>
            </a:pPr>
            <a:r>
              <a:rPr lang="nl-NL" sz="2400">
                <a:solidFill>
                  <a:srgbClr val="000000"/>
                </a:solidFill>
                <a:effectLst/>
                <a:latin typeface="Cambria" panose="02040503050406030204" pitchFamily="18" charset="0"/>
                <a:ea typeface="Cambria" panose="02040503050406030204" pitchFamily="18" charset="0"/>
              </a:rPr>
              <a:t>Trường hợp 2: AC vuông góc với BD.</a:t>
            </a:r>
            <a:endParaRPr lang="en-US" sz="2400">
              <a:effectLst/>
              <a:latin typeface="Cambria" panose="02040503050406030204" pitchFamily="18" charset="0"/>
              <a:ea typeface="Cambria" panose="02040503050406030204" pitchFamily="18" charset="0"/>
            </a:endParaRPr>
          </a:p>
          <a:p>
            <a:pPr marL="27305" marR="27305" algn="just">
              <a:spcBef>
                <a:spcPts val="0"/>
              </a:spcBef>
            </a:pPr>
            <a:r>
              <a:rPr lang="nl-NL" sz="2400">
                <a:solidFill>
                  <a:srgbClr val="000000"/>
                </a:solidFill>
                <a:effectLst/>
                <a:latin typeface="Cambria" panose="02040503050406030204" pitchFamily="18" charset="0"/>
                <a:ea typeface="Cambria" panose="02040503050406030204" pitchFamily="18" charset="0"/>
              </a:rPr>
              <a:t>Trường hợp 3: AC là phân giác góc BAD.</a:t>
            </a:r>
            <a:endParaRPr lang="en-US" sz="2400">
              <a:effectLst/>
              <a:latin typeface="Cambria" panose="02040503050406030204" pitchFamily="18" charset="0"/>
              <a:ea typeface="Cambria" panose="02040503050406030204" pitchFamily="18" charset="0"/>
            </a:endParaRPr>
          </a:p>
          <a:p>
            <a:pPr marL="27305" marR="27305" algn="just">
              <a:spcBef>
                <a:spcPts val="0"/>
              </a:spcBef>
            </a:pPr>
            <a:r>
              <a:rPr lang="nl-NL" sz="2400">
                <a:solidFill>
                  <a:srgbClr val="000000"/>
                </a:solidFill>
                <a:effectLst/>
                <a:latin typeface="Cambria" panose="02040503050406030204" pitchFamily="18" charset="0"/>
                <a:ea typeface="Cambria" panose="02040503050406030204" pitchFamily="18" charset="0"/>
              </a:rPr>
              <a:t>Trường hợp 4: BD là phân giác góc ABC.</a:t>
            </a:r>
            <a:endParaRPr lang="en-US" sz="240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F4AD4A02-C822-46B7-417C-88AF3A8A5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78" y="1532325"/>
            <a:ext cx="655406" cy="570838"/>
          </a:xfrm>
          <a:prstGeom prst="rect">
            <a:avLst/>
          </a:prstGeom>
        </p:spPr>
      </p:pic>
      <p:pic>
        <p:nvPicPr>
          <p:cNvPr id="15" name="Picture 14">
            <a:extLst>
              <a:ext uri="{FF2B5EF4-FFF2-40B4-BE49-F238E27FC236}">
                <a16:creationId xmlns:a16="http://schemas.microsoft.com/office/drawing/2014/main" id="{E2085ED1-8344-000A-5B41-4984FF256334}"/>
              </a:ext>
            </a:extLst>
          </p:cNvPr>
          <p:cNvPicPr>
            <a:picLocks noChangeAspect="1"/>
          </p:cNvPicPr>
          <p:nvPr/>
        </p:nvPicPr>
        <p:blipFill>
          <a:blip r:embed="rId8"/>
          <a:stretch>
            <a:fillRect/>
          </a:stretch>
        </p:blipFill>
        <p:spPr>
          <a:xfrm>
            <a:off x="9201046" y="1676970"/>
            <a:ext cx="2232464" cy="2360828"/>
          </a:xfrm>
          <a:prstGeom prst="rect">
            <a:avLst/>
          </a:prstGeom>
        </p:spPr>
      </p:pic>
      <p:sp>
        <p:nvSpPr>
          <p:cNvPr id="18" name="Hexagon 17">
            <a:extLst>
              <a:ext uri="{FF2B5EF4-FFF2-40B4-BE49-F238E27FC236}">
                <a16:creationId xmlns:a16="http://schemas.microsoft.com/office/drawing/2014/main" id="{4B945848-2643-9844-B266-B589B4C6B2CE}"/>
              </a:ext>
            </a:extLst>
          </p:cNvPr>
          <p:cNvSpPr/>
          <p:nvPr/>
        </p:nvSpPr>
        <p:spPr>
          <a:xfrm>
            <a:off x="5466430" y="885994"/>
            <a:ext cx="4323907" cy="646331"/>
          </a:xfrm>
          <a:prstGeom prst="hexagon">
            <a:avLst>
              <a:gd name="adj" fmla="val 52309"/>
              <a:gd name="vf" fmla="val 115470"/>
            </a:avLst>
          </a:prstGeom>
          <a:solidFill>
            <a:srgbClr val="F36828"/>
          </a:solidFill>
          <a:ln>
            <a:solidFill>
              <a:srgbClr val="D026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HOẠT ĐỘNG NHÓM</a:t>
            </a:r>
          </a:p>
        </p:txBody>
      </p:sp>
      <p:pic>
        <p:nvPicPr>
          <p:cNvPr id="19" name="Hẹn giờ đếm ngược 5 phút 5 Minutes Countdown Timer">
            <a:hlinkClick r:id="" action="ppaction://media"/>
            <a:extLst>
              <a:ext uri="{FF2B5EF4-FFF2-40B4-BE49-F238E27FC236}">
                <a16:creationId xmlns:a16="http://schemas.microsoft.com/office/drawing/2014/main" id="{1E1C5E28-7098-9D9B-57B7-32DABBF7296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7103820" y="4221677"/>
            <a:ext cx="4329690" cy="2435451"/>
          </a:xfrm>
          <a:prstGeom prst="rect">
            <a:avLst/>
          </a:prstGeom>
        </p:spPr>
      </p:pic>
    </p:spTree>
    <p:extLst>
      <p:ext uri="{BB962C8B-B14F-4D97-AF65-F5344CB8AC3E}">
        <p14:creationId xmlns:p14="http://schemas.microsoft.com/office/powerpoint/2010/main" val="383835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9"/>
                </p:tgtEl>
              </p:cMediaNode>
            </p:video>
          </p:childTnLst>
        </p:cTn>
      </p:par>
    </p:tnLst>
    <p:bldLst>
      <p:bldP spid="12" grpId="0"/>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19528109"/>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534</TotalTime>
  <Words>1406</Words>
  <PresentationFormat>Widescreen</PresentationFormat>
  <Paragraphs>203</Paragraphs>
  <Slides>17</Slides>
  <Notes>17</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等线</vt:lpstr>
      <vt:lpstr>等线 Light</vt:lpstr>
      <vt:lpstr>微软雅黑</vt:lpstr>
      <vt:lpstr>#9Slide04 SFU Fenice Ultra</vt:lpstr>
      <vt:lpstr>Arial</vt:lpstr>
      <vt:lpstr>Bahnschrift SemiBold</vt:lpstr>
      <vt:lpstr>Calibri</vt:lpstr>
      <vt:lpstr>Calibri Light</vt:lpstr>
      <vt:lpstr>Cambria</vt:lpstr>
      <vt:lpstr>Cambria Math</vt:lpstr>
      <vt:lpstr>Georgia</vt:lpstr>
      <vt:lpstr>SVN-A Love Of Thunder</vt:lpstr>
      <vt:lpstr>Tahoma</vt:lpstr>
      <vt:lpstr>Times New Roman</vt:lpstr>
      <vt:lpstr>Wingdings</vt:lpstr>
      <vt:lpstr>仓耳羽辰体-谷力 W05</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2022-01-10T18:37:39Z</dcterms:created>
  <dcterms:modified xsi:type="dcterms:W3CDTF">2023-07-11T14:33:06Z</dcterms:modified>
</cp:coreProperties>
</file>