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78126" y="885189"/>
            <a:ext cx="5502909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6992" y="882142"/>
            <a:ext cx="7685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dirty="0">
                <a:solidFill>
                  <a:srgbClr val="FF0000"/>
                </a:solidFill>
              </a:rPr>
              <a:t>KHÚC</a:t>
            </a:r>
            <a:r>
              <a:rPr sz="2400" u="none" spc="-20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HÁT</a:t>
            </a:r>
            <a:r>
              <a:rPr sz="2400" u="none" spc="-5" dirty="0">
                <a:solidFill>
                  <a:srgbClr val="FF0000"/>
                </a:solidFill>
              </a:rPr>
              <a:t> </a:t>
            </a:r>
            <a:r>
              <a:rPr sz="2400" u="none" spc="-10" dirty="0">
                <a:solidFill>
                  <a:srgbClr val="FF0000"/>
                </a:solidFill>
              </a:rPr>
              <a:t>RU</a:t>
            </a:r>
            <a:r>
              <a:rPr sz="2400" u="none" spc="-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NHỮNG</a:t>
            </a:r>
            <a:r>
              <a:rPr sz="2400" u="none" spc="-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EM</a:t>
            </a:r>
            <a:r>
              <a:rPr sz="2400" u="none" spc="-10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BÉ</a:t>
            </a:r>
            <a:r>
              <a:rPr sz="2400" u="none" spc="-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LỚN</a:t>
            </a:r>
            <a:r>
              <a:rPr sz="2400" u="none" spc="-10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TRÊN</a:t>
            </a:r>
            <a:r>
              <a:rPr sz="2400" u="none" spc="-10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LƯNG</a:t>
            </a:r>
            <a:r>
              <a:rPr sz="2400" u="none" spc="5" dirty="0">
                <a:solidFill>
                  <a:srgbClr val="FF0000"/>
                </a:solidFill>
              </a:rPr>
              <a:t> MẸ</a:t>
            </a:r>
            <a:endParaRPr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642" y="2133600"/>
            <a:ext cx="7557711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i="1" dirty="0">
                <a:latin typeface="Times New Roman"/>
                <a:cs typeface="Times New Roman"/>
              </a:rPr>
              <a:t>Vai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gầy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nhấp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nhô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gối/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đưa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nôi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tim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hát</a:t>
            </a:r>
            <a:r>
              <a:rPr sz="1800" i="1" spc="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thành</a:t>
            </a:r>
            <a:r>
              <a:rPr sz="1800" i="1" spc="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lời</a:t>
            </a:r>
            <a:r>
              <a:rPr sz="1800" dirty="0">
                <a:latin typeface="Times New Roman"/>
                <a:cs typeface="Times New Roman"/>
              </a:rPr>
              <a:t>”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sử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dirty="0">
                <a:latin typeface="Times New Roman"/>
                <a:cs typeface="Times New Roman"/>
              </a:rPr>
              <a:t> biện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endParaRPr sz="1800" dirty="0">
              <a:latin typeface="Times New Roman"/>
              <a:cs typeface="Times New Roman"/>
            </a:endParaRPr>
          </a:p>
          <a:p>
            <a:pPr marL="12700" marR="87312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Câu 4.</a:t>
            </a:r>
            <a:r>
              <a:rPr sz="1800" spc="-5" dirty="0">
                <a:latin typeface="Times New Roman"/>
                <a:cs typeface="Times New Roman"/>
              </a:rPr>
              <a:t> 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dành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Tà-ôi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07 </a:t>
            </a:r>
            <a:r>
              <a:rPr sz="1800" spc="-5" dirty="0">
                <a:latin typeface="Times New Roman"/>
                <a:cs typeface="Times New Roman"/>
              </a:rPr>
              <a:t>dòng</a:t>
            </a:r>
            <a:r>
              <a:rPr sz="1800" dirty="0">
                <a:latin typeface="Times New Roman"/>
                <a:cs typeface="Times New Roman"/>
              </a:rPr>
              <a:t> thơ </a:t>
            </a:r>
            <a:r>
              <a:rPr sz="1800" spc="-5" dirty="0">
                <a:latin typeface="Times New Roman"/>
                <a:cs typeface="Times New Roman"/>
              </a:rPr>
              <a:t>đầu?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5" dirty="0">
                <a:latin typeface="Times New Roman"/>
                <a:cs typeface="Times New Roman"/>
              </a:rPr>
              <a:t> biểu 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endParaRPr sz="1800" dirty="0">
              <a:latin typeface="Times New Roman"/>
              <a:cs typeface="Times New Roman"/>
            </a:endParaRPr>
          </a:p>
          <a:p>
            <a:pPr marL="12700" marR="4561205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Nội</a:t>
            </a:r>
            <a:r>
              <a:rPr sz="1800" dirty="0">
                <a:latin typeface="Times New Roman"/>
                <a:cs typeface="Times New Roman"/>
              </a:rPr>
              <a:t> dung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chính: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 khi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sánh: </a:t>
            </a:r>
            <a:r>
              <a:rPr sz="1800" spc="-5" dirty="0">
                <a:latin typeface="Times New Roman"/>
                <a:cs typeface="Times New Roman"/>
              </a:rPr>
              <a:t>vai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gối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Biện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nôi,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hát…</a:t>
            </a: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4. Tình mẫu tử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một thứ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cảm thiêng liêng mà người mẹ </a:t>
            </a:r>
            <a:r>
              <a:rPr sz="1800" spc="-5" dirty="0">
                <a:latin typeface="Times New Roman"/>
                <a:cs typeface="Times New Roman"/>
              </a:rPr>
              <a:t>dành </a:t>
            </a:r>
            <a:r>
              <a:rPr sz="1800" dirty="0">
                <a:latin typeface="Times New Roman"/>
                <a:cs typeface="Times New Roman"/>
              </a:rPr>
              <a:t>cho đứa con bé bỏng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mình. Mặc </a:t>
            </a:r>
            <a:r>
              <a:rPr sz="1800" spc="-10" dirty="0">
                <a:latin typeface="Times New Roman"/>
                <a:cs typeface="Times New Roman"/>
              </a:rPr>
              <a:t>dù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mẹ đang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nhiệm </a:t>
            </a:r>
            <a:r>
              <a:rPr sz="1800" dirty="0">
                <a:latin typeface="Times New Roman"/>
                <a:cs typeface="Times New Roman"/>
              </a:rPr>
              <a:t>vụ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phục </a:t>
            </a:r>
            <a:r>
              <a:rPr sz="1800" dirty="0">
                <a:latin typeface="Times New Roman"/>
                <a:cs typeface="Times New Roman"/>
              </a:rPr>
              <a:t>vụ </a:t>
            </a:r>
            <a:r>
              <a:rPr sz="1800" spc="-5" dirty="0">
                <a:latin typeface="Times New Roman"/>
                <a:cs typeface="Times New Roman"/>
              </a:rPr>
              <a:t>kháng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vẫn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mẹ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Kay</a:t>
            </a:r>
            <a:r>
              <a:rPr sz="1800" dirty="0">
                <a:latin typeface="Times New Roman"/>
                <a:cs typeface="Times New Roman"/>
              </a:rPr>
              <a:t> ơi,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ngon</a:t>
            </a:r>
            <a:r>
              <a:rPr sz="1800" dirty="0">
                <a:latin typeface="Times New Roman"/>
                <a:cs typeface="Times New Roman"/>
              </a:rPr>
              <a:t> 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hỡi...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115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trả</a:t>
            </a:r>
            <a:r>
              <a:rPr sz="1800" spc="-5" dirty="0">
                <a:latin typeface="Times New Roman"/>
                <a:cs typeface="Times New Roman"/>
              </a:rPr>
              <a:t> lời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cu</a:t>
            </a:r>
            <a:r>
              <a:rPr sz="1800" i="1" spc="-5" dirty="0">
                <a:latin typeface="Times New Roman"/>
                <a:cs typeface="Times New Roman"/>
              </a:rPr>
              <a:t> Tai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 lưng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15" dirty="0">
                <a:latin typeface="Times New Roman"/>
                <a:cs typeface="Times New Roman"/>
              </a:rPr>
              <a:t>ơi</a:t>
            </a:r>
            <a:endParaRPr sz="1800">
              <a:latin typeface="Times New Roman"/>
              <a:cs typeface="Times New Roman"/>
            </a:endParaRPr>
          </a:p>
          <a:p>
            <a:pPr marL="12700" marR="3718560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ngoan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đừng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đang tỉa bắp trên </a:t>
            </a:r>
            <a:r>
              <a:rPr sz="1800" i="1" spc="-5" dirty="0">
                <a:latin typeface="Times New Roman"/>
                <a:cs typeface="Times New Roman"/>
              </a:rPr>
              <a:t>núi Ka-lưi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to</a:t>
            </a:r>
            <a:r>
              <a:rPr sz="1800" i="1" spc="-5" dirty="0">
                <a:latin typeface="Times New Roman"/>
                <a:cs typeface="Times New Roman"/>
              </a:rPr>
              <a:t> mà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 ngoan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đừng</a:t>
            </a:r>
            <a:r>
              <a:rPr sz="1800" i="1" spc="-5" dirty="0">
                <a:latin typeface="Times New Roman"/>
                <a:cs typeface="Times New Roman"/>
              </a:rPr>
              <a:t> 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mỏi</a:t>
            </a:r>
            <a:endParaRPr sz="1800">
              <a:latin typeface="Times New Roman"/>
              <a:cs typeface="Times New Roman"/>
            </a:endParaRPr>
          </a:p>
          <a:p>
            <a:pPr marL="12700" marR="3888740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Mặt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của bắp thì nằm </a:t>
            </a:r>
            <a:r>
              <a:rPr sz="1800" i="1" spc="-5" dirty="0">
                <a:latin typeface="Times New Roman"/>
                <a:cs typeface="Times New Roman"/>
              </a:rPr>
              <a:t>trên </a:t>
            </a:r>
            <a:r>
              <a:rPr sz="1800" i="1" dirty="0">
                <a:latin typeface="Times New Roman"/>
                <a:cs typeface="Times New Roman"/>
              </a:rPr>
              <a:t>đồi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Mặt</a:t>
            </a:r>
            <a:r>
              <a:rPr sz="1800" i="1" spc="-5" dirty="0">
                <a:latin typeface="Times New Roman"/>
                <a:cs typeface="Times New Roman"/>
              </a:rPr>
              <a:t> trời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nằm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10" dirty="0">
                <a:latin typeface="Times New Roman"/>
                <a:cs typeface="Times New Roman"/>
              </a:rPr>
              <a:t>lưng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trên </a:t>
            </a:r>
            <a:r>
              <a:rPr sz="1800" dirty="0">
                <a:latin typeface="Times New Roman"/>
                <a:cs typeface="Times New Roman"/>
              </a:rPr>
              <a:t>trích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Do </a:t>
            </a:r>
            <a:r>
              <a:rPr sz="1800" dirty="0">
                <a:latin typeface="Times New Roman"/>
                <a:cs typeface="Times New Roman"/>
              </a:rPr>
              <a:t>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 tác?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5" dirty="0">
                <a:latin typeface="Times New Roman"/>
                <a:cs typeface="Times New Roman"/>
              </a:rPr>
              <a:t> biệt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trên?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3.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dirty="0">
                <a:latin typeface="Times New Roman"/>
                <a:cs typeface="Times New Roman"/>
              </a:rPr>
              <a:t> pháp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 từ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dirty="0">
                <a:latin typeface="Times New Roman"/>
                <a:cs typeface="Times New Roman"/>
              </a:rPr>
              <a:t>có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dirty="0">
                <a:latin typeface="Times New Roman"/>
                <a:cs typeface="Times New Roman"/>
              </a:rPr>
              <a:t> đang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tỉa </a:t>
            </a:r>
            <a:r>
              <a:rPr sz="1800" spc="-10" dirty="0">
                <a:latin typeface="Times New Roman"/>
                <a:cs typeface="Times New Roman"/>
              </a:rPr>
              <a:t>bắp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Ka-lưi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nhỏ.</a:t>
            </a:r>
            <a:endParaRPr sz="1800">
              <a:latin typeface="Times New Roman"/>
              <a:cs typeface="Times New Roman"/>
            </a:endParaRPr>
          </a:p>
          <a:p>
            <a:pPr marL="186690" marR="3674110" indent="-17462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5" dirty="0">
                <a:latin typeface="Times New Roman"/>
                <a:cs typeface="Times New Roman"/>
              </a:rPr>
              <a:t>Mặt trời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bắp thì </a:t>
            </a:r>
            <a:r>
              <a:rPr sz="1800" dirty="0">
                <a:latin typeface="Times New Roman"/>
                <a:cs typeface="Times New Roman"/>
              </a:rPr>
              <a:t>nằm trên </a:t>
            </a:r>
            <a:r>
              <a:rPr sz="1800" spc="-5" dirty="0">
                <a:latin typeface="Times New Roman"/>
                <a:cs typeface="Times New Roman"/>
              </a:rPr>
              <a:t>đồi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Mặt</a:t>
            </a:r>
            <a:r>
              <a:rPr sz="1800" spc="-5" dirty="0">
                <a:latin typeface="Times New Roman"/>
                <a:cs typeface="Times New Roman"/>
              </a:rPr>
              <a:t> trời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nằm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10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15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nêu 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“Khúc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Điềm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-5" dirty="0">
                <a:latin typeface="Times New Roman"/>
                <a:cs typeface="Times New Roman"/>
              </a:rPr>
              <a:t> Thành</a:t>
            </a:r>
            <a:r>
              <a:rPr sz="1800" dirty="0">
                <a:latin typeface="Times New Roman"/>
                <a:cs typeface="Times New Roman"/>
              </a:rPr>
              <a:t> phần</a:t>
            </a:r>
            <a:r>
              <a:rPr sz="1800" spc="-5" dirty="0">
                <a:latin typeface="Times New Roman"/>
                <a:cs typeface="Times New Roman"/>
              </a:rPr>
              <a:t> biệt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5" dirty="0">
                <a:latin typeface="Times New Roman"/>
                <a:cs typeface="Times New Roman"/>
              </a:rPr>
              <a:t> gọi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đáp:</a:t>
            </a:r>
            <a:r>
              <a:rPr sz="1800" dirty="0">
                <a:latin typeface="Times New Roman"/>
                <a:cs typeface="Times New Roman"/>
              </a:rPr>
              <a:t> ơi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Cặp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 </a:t>
            </a:r>
            <a:r>
              <a:rPr sz="1800" i="1" spc="-5" dirty="0">
                <a:latin typeface="Times New Roman"/>
                <a:cs typeface="Times New Roman"/>
              </a:rPr>
              <a:t>tỉa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trên</a:t>
            </a:r>
            <a:r>
              <a:rPr sz="1800" i="1" dirty="0">
                <a:latin typeface="Times New Roman"/>
                <a:cs typeface="Times New Roman"/>
              </a:rPr>
              <a:t> núi </a:t>
            </a:r>
            <a:r>
              <a:rPr sz="1800" i="1" spc="-5" dirty="0">
                <a:latin typeface="Times New Roman"/>
                <a:cs typeface="Times New Roman"/>
              </a:rPr>
              <a:t>Ka-lưi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/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 </a:t>
            </a:r>
            <a:r>
              <a:rPr sz="1800" i="1" dirty="0">
                <a:latin typeface="Times New Roman"/>
                <a:cs typeface="Times New Roman"/>
              </a:rPr>
              <a:t>núi thì to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 </a:t>
            </a:r>
            <a:r>
              <a:rPr sz="1800" i="1" spc="5" dirty="0">
                <a:latin typeface="Times New Roman"/>
                <a:cs typeface="Times New Roman"/>
              </a:rPr>
              <a:t>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 nhỏ.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phản):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to/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rừng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Ka-lưi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rẫy. Hình tượng quả </a:t>
            </a:r>
            <a:r>
              <a:rPr sz="1800" dirty="0">
                <a:latin typeface="Times New Roman"/>
                <a:cs typeface="Times New Roman"/>
              </a:rPr>
              <a:t>núi thì </a:t>
            </a:r>
            <a:r>
              <a:rPr sz="1800" spc="-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mà hình </a:t>
            </a:r>
            <a:r>
              <a:rPr sz="1800" spc="-5" dirty="0">
                <a:latin typeface="Times New Roman"/>
                <a:cs typeface="Times New Roman"/>
              </a:rPr>
              <a:t>tượng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lại quá </a:t>
            </a:r>
            <a:r>
              <a:rPr sz="1800" dirty="0">
                <a:latin typeface="Times New Roman"/>
                <a:cs typeface="Times New Roman"/>
              </a:rPr>
              <a:t>bé;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bên vững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chắc, </a:t>
            </a:r>
            <a:r>
              <a:rPr sz="1800" dirty="0">
                <a:latin typeface="Times New Roman"/>
                <a:cs typeface="Times New Roman"/>
              </a:rPr>
              <a:t>lớn lao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một bên nhỏ </a:t>
            </a:r>
            <a:r>
              <a:rPr sz="1800" spc="-5" dirty="0">
                <a:latin typeface="Times New Roman"/>
                <a:cs typeface="Times New Roman"/>
              </a:rPr>
              <a:t>bé, </a:t>
            </a:r>
            <a:r>
              <a:rPr sz="1800" dirty="0">
                <a:latin typeface="Times New Roman"/>
                <a:cs typeface="Times New Roman"/>
              </a:rPr>
              <a:t>yếu </a:t>
            </a:r>
            <a:r>
              <a:rPr sz="1800" spc="-5" dirty="0">
                <a:latin typeface="Times New Roman"/>
                <a:cs typeface="Times New Roman"/>
              </a:rPr>
              <a:t>ớt. Hình </a:t>
            </a:r>
            <a:r>
              <a:rPr sz="1800" dirty="0">
                <a:latin typeface="Times New Roman"/>
                <a:cs typeface="Times New Roman"/>
              </a:rPr>
              <a:t>tượng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đối lập giữa cái cực </a:t>
            </a:r>
            <a:r>
              <a:rPr sz="1800" spc="-5" dirty="0">
                <a:latin typeface="Times New Roman"/>
                <a:cs typeface="Times New Roman"/>
              </a:rPr>
              <a:t>đại với cái </a:t>
            </a:r>
            <a:r>
              <a:rPr sz="1800" dirty="0">
                <a:latin typeface="Times New Roman"/>
                <a:cs typeface="Times New Roman"/>
              </a:rPr>
              <a:t> cực tiểu, song </a:t>
            </a:r>
            <a:r>
              <a:rPr sz="1800" spc="-5" dirty="0">
                <a:latin typeface="Times New Roman"/>
                <a:cs typeface="Times New Roman"/>
              </a:rPr>
              <a:t>thủ </a:t>
            </a:r>
            <a:r>
              <a:rPr sz="1800" dirty="0">
                <a:latin typeface="Times New Roman"/>
                <a:cs typeface="Times New Roman"/>
              </a:rPr>
              <a:t>pháp tương </a:t>
            </a:r>
            <a:r>
              <a:rPr sz="1800" spc="-5" dirty="0">
                <a:latin typeface="Times New Roman"/>
                <a:cs typeface="Times New Roman"/>
              </a:rPr>
              <a:t>phản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hình tượng mẹ bị lấn lướt, </a:t>
            </a:r>
            <a:r>
              <a:rPr sz="1800" spc="-5" dirty="0">
                <a:latin typeface="Times New Roman"/>
                <a:cs typeface="Times New Roman"/>
              </a:rPr>
              <a:t>nhòa </a:t>
            </a:r>
            <a:r>
              <a:rPr sz="1800" dirty="0">
                <a:latin typeface="Times New Roman"/>
                <a:cs typeface="Times New Roman"/>
              </a:rPr>
              <a:t>nhạt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không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rộng </a:t>
            </a:r>
            <a:r>
              <a:rPr sz="1800" spc="-5" dirty="0">
                <a:latin typeface="Times New Roman"/>
                <a:cs typeface="Times New Roman"/>
              </a:rPr>
              <a:t>lớn mà ngược lại, càng đẩy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sự lớn lao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(trong </a:t>
            </a:r>
            <a:r>
              <a:rPr sz="1800" dirty="0">
                <a:latin typeface="Times New Roman"/>
                <a:cs typeface="Times New Roman"/>
              </a:rPr>
              <a:t>gian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vất vả, </a:t>
            </a:r>
            <a:r>
              <a:rPr sz="1800" spc="-5" dirty="0">
                <a:latin typeface="Times New Roman"/>
                <a:cs typeface="Times New Roman"/>
              </a:rPr>
              <a:t>nhọc </a:t>
            </a:r>
            <a:r>
              <a:rPr sz="1800" dirty="0">
                <a:latin typeface="Times New Roman"/>
                <a:cs typeface="Times New Roman"/>
              </a:rPr>
              <a:t>nhằn, trong tình yêu thương bao la rộng lớn đối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con) khiến </a:t>
            </a:r>
            <a:r>
              <a:rPr sz="1800" spc="-10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hằng.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Cặp </a:t>
            </a:r>
            <a:r>
              <a:rPr sz="1800" dirty="0">
                <a:latin typeface="Times New Roman"/>
                <a:cs typeface="Times New Roman"/>
              </a:rPr>
              <a:t>câu: </a:t>
            </a:r>
            <a:r>
              <a:rPr sz="1800" i="1" dirty="0">
                <a:latin typeface="Times New Roman"/>
                <a:cs typeface="Times New Roman"/>
              </a:rPr>
              <a:t>Mặt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trời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nằm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trên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đồi/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Mặt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10" dirty="0">
                <a:latin typeface="Times New Roman"/>
                <a:cs typeface="Times New Roman"/>
              </a:rPr>
              <a:t>mẹ,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nằm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trên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(2)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(nghĩa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chuyển).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dụng: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ngầm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là nhờ có </a:t>
            </a:r>
            <a:r>
              <a:rPr sz="1800" spc="-5" dirty="0">
                <a:latin typeface="Times New Roman"/>
                <a:cs typeface="Times New Roman"/>
              </a:rPr>
              <a:t>con. Con </a:t>
            </a:r>
            <a:r>
              <a:rPr sz="1800" dirty="0">
                <a:latin typeface="Times New Roman"/>
                <a:cs typeface="Times New Roman"/>
              </a:rPr>
              <a:t>là mặt trời tinh thần </a:t>
            </a:r>
            <a:r>
              <a:rPr sz="1800" spc="-5" dirty="0">
                <a:latin typeface="Times New Roman"/>
                <a:cs typeface="Times New Roman"/>
              </a:rPr>
              <a:t>gần </a:t>
            </a:r>
            <a:r>
              <a:rPr sz="1800" spc="-10" dirty="0">
                <a:latin typeface="Times New Roman"/>
                <a:cs typeface="Times New Roman"/>
              </a:rPr>
              <a:t>ngay </a:t>
            </a:r>
            <a:r>
              <a:rPr sz="1800" dirty="0">
                <a:latin typeface="Times New Roman"/>
                <a:cs typeface="Times New Roman"/>
              </a:rPr>
              <a:t>trên lưng mẹ, </a:t>
            </a:r>
            <a:r>
              <a:rPr sz="1800" spc="-5" dirty="0">
                <a:latin typeface="Times New Roman"/>
                <a:cs typeface="Times New Roman"/>
              </a:rPr>
              <a:t>tỏa </a:t>
            </a:r>
            <a:r>
              <a:rPr sz="1800" dirty="0">
                <a:latin typeface="Times New Roman"/>
                <a:cs typeface="Times New Roman"/>
              </a:rPr>
              <a:t>hơi ấm, </a:t>
            </a:r>
            <a:r>
              <a:rPr sz="1800" spc="-5" dirty="0">
                <a:latin typeface="Times New Roman"/>
                <a:cs typeface="Times New Roman"/>
              </a:rPr>
              <a:t>sức nóng, là </a:t>
            </a:r>
            <a:r>
              <a:rPr sz="1800" dirty="0">
                <a:latin typeface="Times New Roman"/>
                <a:cs typeface="Times New Roman"/>
              </a:rPr>
              <a:t> niềm tin, là cái đích, là </a:t>
            </a:r>
            <a:r>
              <a:rPr sz="1800" spc="5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dựa </a:t>
            </a:r>
            <a:r>
              <a:rPr sz="1800" dirty="0">
                <a:latin typeface="Times New Roman"/>
                <a:cs typeface="Times New Roman"/>
              </a:rPr>
              <a:t>tinh thần cho </a:t>
            </a:r>
            <a:r>
              <a:rPr sz="1800" spc="-5" dirty="0">
                <a:latin typeface="Times New Roman"/>
                <a:cs typeface="Times New Roman"/>
              </a:rPr>
              <a:t>mẹ vượt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cực nhọc của </a:t>
            </a:r>
            <a:r>
              <a:rPr sz="1800" spc="-5" dirty="0">
                <a:latin typeface="Times New Roman"/>
                <a:cs typeface="Times New Roman"/>
              </a:rPr>
              <a:t>cuộc đời,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tới tương </a:t>
            </a:r>
            <a:r>
              <a:rPr sz="1800" spc="-5" dirty="0">
                <a:latin typeface="Times New Roman"/>
                <a:cs typeface="Times New Roman"/>
              </a:rPr>
              <a:t>lai.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đối với mẹ </a:t>
            </a:r>
            <a:r>
              <a:rPr sz="1800" dirty="0">
                <a:latin typeface="Times New Roman"/>
                <a:cs typeface="Times New Roman"/>
              </a:rPr>
              <a:t>còn hơn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mặt trời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mặt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còn cao </a:t>
            </a:r>
            <a:r>
              <a:rPr sz="1800" spc="-5" dirty="0">
                <a:latin typeface="Times New Roman"/>
                <a:cs typeface="Times New Roman"/>
              </a:rPr>
              <a:t>xa, </a:t>
            </a:r>
            <a:r>
              <a:rPr sz="1800" dirty="0">
                <a:latin typeface="Times New Roman"/>
                <a:cs typeface="Times New Roman"/>
              </a:rPr>
              <a:t> còn con thân </a:t>
            </a:r>
            <a:r>
              <a:rPr sz="1800" spc="-5" dirty="0">
                <a:latin typeface="Times New Roman"/>
                <a:cs typeface="Times New Roman"/>
              </a:rPr>
              <a:t>gần trên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-5" dirty="0">
                <a:latin typeface="Times New Roman"/>
                <a:cs typeface="Times New Roman"/>
              </a:rPr>
              <a:t>mẹ. Mẹ cảm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được sự </a:t>
            </a:r>
            <a:r>
              <a:rPr sz="1800" dirty="0">
                <a:latin typeface="Times New Roman"/>
                <a:cs typeface="Times New Roman"/>
              </a:rPr>
              <a:t>ấm </a:t>
            </a:r>
            <a:r>
              <a:rPr sz="1800" spc="-5" dirty="0">
                <a:latin typeface="Times New Roman"/>
                <a:cs typeface="Times New Roman"/>
              </a:rPr>
              <a:t>nóng, sự </a:t>
            </a:r>
            <a:r>
              <a:rPr sz="1800" dirty="0">
                <a:latin typeface="Times New Roman"/>
                <a:cs typeface="Times New Roman"/>
              </a:rPr>
              <a:t>khôn lớn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 ngược lại,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sẽ </a:t>
            </a:r>
            <a:r>
              <a:rPr sz="1800" spc="-5" dirty="0">
                <a:latin typeface="Times New Roman"/>
                <a:cs typeface="Times New Roman"/>
              </a:rPr>
              <a:t>thấu </a:t>
            </a:r>
            <a:r>
              <a:rPr sz="1800" dirty="0">
                <a:latin typeface="Times New Roman"/>
                <a:cs typeface="Times New Roman"/>
              </a:rPr>
              <a:t>hiểu dần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nhọc </a:t>
            </a:r>
            <a:r>
              <a:rPr sz="1800" spc="-5" dirty="0">
                <a:latin typeface="Times New Roman"/>
                <a:cs typeface="Times New Roman"/>
              </a:rPr>
              <a:t>nhằn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yêu thương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mẹ dành cho </a:t>
            </a:r>
            <a:r>
              <a:rPr sz="1800" dirty="0">
                <a:latin typeface="Times New Roman"/>
                <a:cs typeface="Times New Roman"/>
              </a:rPr>
              <a:t> con.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</a:t>
            </a:r>
            <a:endParaRPr sz="1800">
              <a:latin typeface="Times New Roman"/>
              <a:cs typeface="Times New Roman"/>
            </a:endParaRPr>
          </a:p>
          <a:p>
            <a:pPr marL="12700" marR="5080" indent="402590" algn="just">
              <a:lnSpc>
                <a:spcPct val="124600"/>
              </a:lnSpc>
              <a:spcBef>
                <a:spcPts val="5"/>
              </a:spcBef>
            </a:pPr>
            <a:r>
              <a:rPr sz="1800" spc="-10" dirty="0">
                <a:latin typeface="Times New Roman"/>
                <a:cs typeface="Times New Roman"/>
              </a:rPr>
              <a:t>Đây </a:t>
            </a:r>
            <a:r>
              <a:rPr sz="1800" spc="-5" dirty="0">
                <a:latin typeface="Times New Roman"/>
                <a:cs typeface="Times New Roman"/>
              </a:rPr>
              <a:t>là khúc </a:t>
            </a:r>
            <a:r>
              <a:rPr sz="1800" dirty="0">
                <a:latin typeface="Times New Roman"/>
                <a:cs typeface="Times New Roman"/>
              </a:rPr>
              <a:t>hát ru </a:t>
            </a:r>
            <a:r>
              <a:rPr sz="1800" spc="5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hai trong </a:t>
            </a:r>
            <a:r>
              <a:rPr sz="1800" dirty="0">
                <a:latin typeface="Times New Roman"/>
                <a:cs typeface="Times New Roman"/>
              </a:rPr>
              <a:t>bài thơ </a:t>
            </a:r>
            <a:r>
              <a:rPr sz="1800" spc="-10" dirty="0">
                <a:latin typeface="Times New Roman"/>
                <a:cs typeface="Times New Roman"/>
              </a:rPr>
              <a:t>"Khúc </a:t>
            </a:r>
            <a:r>
              <a:rPr sz="1800" spc="-5" dirty="0">
                <a:latin typeface="Times New Roman"/>
                <a:cs typeface="Times New Roman"/>
              </a:rPr>
              <a:t>hát </a:t>
            </a:r>
            <a:r>
              <a:rPr sz="1800" dirty="0">
                <a:latin typeface="Times New Roman"/>
                <a:cs typeface="Times New Roman"/>
              </a:rPr>
              <a:t>ru những em </a:t>
            </a:r>
            <a:r>
              <a:rPr sz="1800" spc="-10" dirty="0">
                <a:latin typeface="Times New Roman"/>
                <a:cs typeface="Times New Roman"/>
              </a:rPr>
              <a:t>bé </a:t>
            </a:r>
            <a:r>
              <a:rPr sz="1800" dirty="0">
                <a:latin typeface="Times New Roman"/>
                <a:cs typeface="Times New Roman"/>
              </a:rPr>
              <a:t>lớn trên </a:t>
            </a:r>
            <a:r>
              <a:rPr sz="1800" spc="-5" dirty="0">
                <a:latin typeface="Times New Roman"/>
                <a:cs typeface="Times New Roman"/>
              </a:rPr>
              <a:t>lưng </a:t>
            </a:r>
            <a:r>
              <a:rPr sz="1800" spc="5" dirty="0">
                <a:latin typeface="Times New Roman"/>
                <a:cs typeface="Times New Roman"/>
              </a:rPr>
              <a:t>mẹ”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Nguyễn </a:t>
            </a:r>
            <a:r>
              <a:rPr sz="1800" spc="-10" dirty="0">
                <a:latin typeface="Times New Roman"/>
                <a:cs typeface="Times New Roman"/>
              </a:rPr>
              <a:t>Khoa </a:t>
            </a:r>
            <a:r>
              <a:rPr sz="1800" spc="-5" dirty="0">
                <a:latin typeface="Times New Roman"/>
                <a:cs typeface="Times New Roman"/>
              </a:rPr>
              <a:t>Điềm. Hai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ba </a:t>
            </a:r>
            <a:r>
              <a:rPr sz="1800" spc="5" dirty="0">
                <a:latin typeface="Times New Roman"/>
                <a:cs typeface="Times New Roman"/>
              </a:rPr>
              <a:t>lần </a:t>
            </a:r>
            <a:r>
              <a:rPr sz="1800" dirty="0">
                <a:latin typeface="Times New Roman"/>
                <a:cs typeface="Times New Roman"/>
              </a:rPr>
              <a:t>vang lên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bài thơ; điệp </a:t>
            </a:r>
            <a:r>
              <a:rPr sz="1800" spc="-5" dirty="0">
                <a:latin typeface="Times New Roman"/>
                <a:cs typeface="Times New Roman"/>
              </a:rPr>
              <a:t>khúc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 tiếng vỗ về </a:t>
            </a:r>
            <a:r>
              <a:rPr sz="1800" spc="-5" dirty="0">
                <a:latin typeface="Times New Roman"/>
                <a:cs typeface="Times New Roman"/>
              </a:rPr>
              <a:t>yêu thương </a:t>
            </a:r>
            <a:r>
              <a:rPr sz="1800" dirty="0">
                <a:latin typeface="Times New Roman"/>
                <a:cs typeface="Times New Roman"/>
              </a:rPr>
              <a:t>em Cu </a:t>
            </a:r>
            <a:r>
              <a:rPr sz="1800" spc="-5" dirty="0">
                <a:latin typeface="Times New Roman"/>
                <a:cs typeface="Times New Roman"/>
              </a:rPr>
              <a:t>Tai: </a:t>
            </a:r>
            <a:r>
              <a:rPr sz="1800" i="1" spc="-5" dirty="0">
                <a:latin typeface="Times New Roman"/>
                <a:cs typeface="Times New Roman"/>
              </a:rPr>
              <a:t>“Em </a:t>
            </a:r>
            <a:r>
              <a:rPr sz="1800" i="1" dirty="0">
                <a:latin typeface="Times New Roman"/>
                <a:cs typeface="Times New Roman"/>
              </a:rPr>
              <a:t>Cu </a:t>
            </a:r>
            <a:r>
              <a:rPr sz="1800" i="1" spc="-5" dirty="0">
                <a:latin typeface="Times New Roman"/>
                <a:cs typeface="Times New Roman"/>
              </a:rPr>
              <a:t>Tai ngủ </a:t>
            </a:r>
            <a:r>
              <a:rPr sz="1800" i="1" dirty="0">
                <a:latin typeface="Times New Roman"/>
                <a:cs typeface="Times New Roman"/>
              </a:rPr>
              <a:t>trên lưng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ơi!/ Em ngủ cho ngoan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đừng </a:t>
            </a:r>
            <a:r>
              <a:rPr sz="1800" i="1" spc="-5" dirty="0">
                <a:latin typeface="Times New Roman"/>
                <a:cs typeface="Times New Roman"/>
              </a:rPr>
              <a:t>rời </a:t>
            </a:r>
            <a:r>
              <a:rPr sz="1800" i="1" dirty="0">
                <a:latin typeface="Times New Roman"/>
                <a:cs typeface="Times New Roman"/>
              </a:rPr>
              <a:t>lưng mẹ.”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Tà-ôi vừa địu </a:t>
            </a:r>
            <a:r>
              <a:rPr sz="1800" dirty="0">
                <a:latin typeface="Times New Roman"/>
                <a:cs typeface="Times New Roman"/>
              </a:rPr>
              <a:t>con,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rẫy tỉa </a:t>
            </a:r>
            <a:r>
              <a:rPr sz="1800" dirty="0">
                <a:latin typeface="Times New Roman"/>
                <a:cs typeface="Times New Roman"/>
              </a:rPr>
              <a:t>bắp. </a:t>
            </a:r>
            <a:r>
              <a:rPr sz="1800" spc="-5" dirty="0">
                <a:latin typeface="Times New Roman"/>
                <a:cs typeface="Times New Roman"/>
              </a:rPr>
              <a:t>Núi Ka-lưi </a:t>
            </a:r>
            <a:r>
              <a:rPr sz="1800" dirty="0">
                <a:latin typeface="Times New Roman"/>
                <a:cs typeface="Times New Roman"/>
              </a:rPr>
              <a:t>hùng vĩ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phản: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núi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to", </a:t>
            </a:r>
            <a:r>
              <a:rPr sz="1800" spc="-5" dirty="0">
                <a:latin typeface="Times New Roman"/>
                <a:cs typeface="Times New Roman"/>
              </a:rPr>
              <a:t>“lưng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thì nhỏ" nhằm ca ngợi đức </a:t>
            </a:r>
            <a:r>
              <a:rPr sz="1800" dirty="0">
                <a:latin typeface="Times New Roman"/>
                <a:cs typeface="Times New Roman"/>
              </a:rPr>
              <a:t>tính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cù, </a:t>
            </a:r>
            <a:r>
              <a:rPr sz="1800" dirty="0">
                <a:latin typeface="Times New Roman"/>
                <a:cs typeface="Times New Roman"/>
              </a:rPr>
              <a:t>tần tảo, đảm đang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"Mẹ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tỉa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núi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Ka-lưi/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nhỏ”</a:t>
            </a:r>
            <a:r>
              <a:rPr sz="1800" spc="-5" dirty="0">
                <a:latin typeface="Times New Roman"/>
                <a:cs typeface="Times New Roman"/>
              </a:rPr>
              <a:t>.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tỉa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vụ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chiến.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la: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"Mẹ</a:t>
            </a:r>
            <a:r>
              <a:rPr sz="1800" i="1" spc="-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A-kay,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thương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đói".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vỗ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thông: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ngoan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đừng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rời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mẹ”...</a:t>
            </a:r>
            <a:r>
              <a:rPr sz="1800" spc="-5" dirty="0">
                <a:latin typeface="Times New Roman"/>
                <a:cs typeface="Times New Roman"/>
              </a:rPr>
              <a:t>“Mặt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trời”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3442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nhiều trong </a:t>
            </a:r>
            <a:r>
              <a:rPr sz="1800" spc="-5" dirty="0">
                <a:latin typeface="Times New Roman"/>
                <a:cs typeface="Times New Roman"/>
              </a:rPr>
              <a:t>ca dao,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ca, </a:t>
            </a:r>
            <a:r>
              <a:rPr sz="1800" dirty="0">
                <a:latin typeface="Times New Roman"/>
                <a:cs typeface="Times New Roman"/>
              </a:rPr>
              <a:t>trong thi ca dân tộc. Ở </a:t>
            </a:r>
            <a:r>
              <a:rPr sz="1800" spc="-5" dirty="0">
                <a:latin typeface="Times New Roman"/>
                <a:cs typeface="Times New Roman"/>
              </a:rPr>
              <a:t>đây, Nguyễn Khoa Điềm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so sánh,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 sáng tạo qua </a:t>
            </a:r>
            <a:r>
              <a:rPr sz="1800" spc="5" dirty="0">
                <a:latin typeface="Times New Roman"/>
                <a:cs typeface="Times New Roman"/>
              </a:rPr>
              <a:t>cặp </a:t>
            </a: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10" dirty="0">
                <a:latin typeface="Times New Roman"/>
                <a:cs typeface="Times New Roman"/>
              </a:rPr>
              <a:t>song </a:t>
            </a:r>
            <a:r>
              <a:rPr sz="1800" dirty="0">
                <a:latin typeface="Times New Roman"/>
                <a:cs typeface="Times New Roman"/>
              </a:rPr>
              <a:t>hành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nói lên một </a:t>
            </a:r>
            <a:r>
              <a:rPr sz="1800" spc="-5" dirty="0">
                <a:latin typeface="Times New Roman"/>
                <a:cs typeface="Times New Roman"/>
              </a:rPr>
              <a:t>liên </a:t>
            </a:r>
            <a:r>
              <a:rPr sz="1800" dirty="0">
                <a:latin typeface="Times New Roman"/>
                <a:cs typeface="Times New Roman"/>
              </a:rPr>
              <a:t>tưởng </a:t>
            </a:r>
            <a:r>
              <a:rPr sz="1800" spc="-5" dirty="0">
                <a:latin typeface="Times New Roman"/>
                <a:cs typeface="Times New Roman"/>
              </a:rPr>
              <a:t>đẹp, giàu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thẩm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mỹ: </a:t>
            </a:r>
            <a:r>
              <a:rPr sz="1800" i="1" spc="-5" dirty="0">
                <a:latin typeface="Times New Roman"/>
                <a:cs typeface="Times New Roman"/>
              </a:rPr>
              <a:t>“Mặt trời của </a:t>
            </a:r>
            <a:r>
              <a:rPr sz="1800" i="1" dirty="0">
                <a:latin typeface="Times New Roman"/>
                <a:cs typeface="Times New Roman"/>
              </a:rPr>
              <a:t>bắp thì nằm </a:t>
            </a:r>
            <a:r>
              <a:rPr sz="1800" i="1" spc="-5" dirty="0">
                <a:latin typeface="Times New Roman"/>
                <a:cs typeface="Times New Roman"/>
              </a:rPr>
              <a:t>trên </a:t>
            </a:r>
            <a:r>
              <a:rPr sz="1800" i="1" dirty="0">
                <a:latin typeface="Times New Roman"/>
                <a:cs typeface="Times New Roman"/>
              </a:rPr>
              <a:t>đồi/ Mặt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mẹ, em </a:t>
            </a:r>
            <a:r>
              <a:rPr sz="1800" i="1" dirty="0">
                <a:latin typeface="Times New Roman"/>
                <a:cs typeface="Times New Roman"/>
              </a:rPr>
              <a:t>nằm trên lưng”. </a:t>
            </a:r>
            <a:r>
              <a:rPr sz="1800" spc="-5" dirty="0">
                <a:latin typeface="Times New Roman"/>
                <a:cs typeface="Times New Roman"/>
              </a:rPr>
              <a:t>"Mặt trời </a:t>
            </a:r>
            <a:r>
              <a:rPr sz="1800" dirty="0">
                <a:latin typeface="Times New Roman"/>
                <a:cs typeface="Times New Roman"/>
              </a:rPr>
              <a:t> của </a:t>
            </a:r>
            <a:r>
              <a:rPr sz="1800" spc="-5" dirty="0">
                <a:latin typeface="Times New Roman"/>
                <a:cs typeface="Times New Roman"/>
              </a:rPr>
              <a:t>bắp'' là </a:t>
            </a:r>
            <a:r>
              <a:rPr sz="1800" dirty="0">
                <a:latin typeface="Times New Roman"/>
                <a:cs typeface="Times New Roman"/>
              </a:rPr>
              <a:t>mặt trời </a:t>
            </a:r>
            <a:r>
              <a:rPr sz="1800" spc="-5" dirty="0">
                <a:latin typeface="Times New Roman"/>
                <a:cs typeface="Times New Roman"/>
              </a:rPr>
              <a:t>của thiên nhiên </a:t>
            </a:r>
            <a:r>
              <a:rPr sz="1800" dirty="0">
                <a:latin typeface="Times New Roman"/>
                <a:cs typeface="Times New Roman"/>
              </a:rPr>
              <a:t>vĩnh hằng, </a:t>
            </a:r>
            <a:r>
              <a:rPr sz="1800" spc="-5" dirty="0">
                <a:latin typeface="Times New Roman"/>
                <a:cs typeface="Times New Roman"/>
              </a:rPr>
              <a:t>đem </a:t>
            </a:r>
            <a:r>
              <a:rPr sz="1800" dirty="0">
                <a:latin typeface="Times New Roman"/>
                <a:cs typeface="Times New Roman"/>
              </a:rPr>
              <a:t>ánh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muôn loài, </a:t>
            </a:r>
            <a:r>
              <a:rPr sz="1800" dirty="0">
                <a:latin typeface="Times New Roman"/>
                <a:cs typeface="Times New Roman"/>
              </a:rPr>
              <a:t> đem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tốt </a:t>
            </a:r>
            <a:r>
              <a:rPr sz="1800" spc="-5" dirty="0">
                <a:latin typeface="Times New Roman"/>
                <a:cs typeface="Times New Roman"/>
              </a:rPr>
              <a:t>tươi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lúa, </a:t>
            </a:r>
            <a:r>
              <a:rPr sz="1800" dirty="0">
                <a:latin typeface="Times New Roman"/>
                <a:cs typeface="Times New Roman"/>
              </a:rPr>
              <a:t>ngô, </a:t>
            </a:r>
            <a:r>
              <a:rPr sz="1800" spc="-5" dirty="0">
                <a:latin typeface="Times New Roman"/>
                <a:cs typeface="Times New Roman"/>
              </a:rPr>
              <a:t>khoai... </a:t>
            </a:r>
            <a:r>
              <a:rPr sz="1800" spc="1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mặt trời </a:t>
            </a:r>
            <a:r>
              <a:rPr sz="1800" dirty="0">
                <a:latin typeface="Times New Roman"/>
                <a:cs typeface="Times New Roman"/>
              </a:rPr>
              <a:t>vũ trụ, nhà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liên tưởng </a:t>
            </a:r>
            <a:r>
              <a:rPr sz="1800" spc="-10" dirty="0">
                <a:latin typeface="Times New Roman"/>
                <a:cs typeface="Times New Roman"/>
              </a:rPr>
              <a:t>đến </a:t>
            </a:r>
            <a:r>
              <a:rPr sz="1800" dirty="0">
                <a:latin typeface="Times New Roman"/>
                <a:cs typeface="Times New Roman"/>
              </a:rPr>
              <a:t>“mặt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 của mẹ”, </a:t>
            </a:r>
            <a:r>
              <a:rPr sz="1800" dirty="0">
                <a:latin typeface="Times New Roman"/>
                <a:cs typeface="Times New Roman"/>
              </a:rPr>
              <a:t>đó là em Cu </a:t>
            </a:r>
            <a:r>
              <a:rPr sz="1800" spc="-5" dirty="0">
                <a:latin typeface="Times New Roman"/>
                <a:cs typeface="Times New Roman"/>
              </a:rPr>
              <a:t>Tai. Em </a:t>
            </a:r>
            <a:r>
              <a:rPr sz="1800" dirty="0">
                <a:latin typeface="Times New Roman"/>
                <a:cs typeface="Times New Roman"/>
              </a:rPr>
              <a:t>là con </a:t>
            </a:r>
            <a:r>
              <a:rPr sz="1800" spc="-5" dirty="0">
                <a:latin typeface="Times New Roman"/>
                <a:cs typeface="Times New Roman"/>
              </a:rPr>
              <a:t>yêu, là </a:t>
            </a:r>
            <a:r>
              <a:rPr sz="1800" spc="5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phúc, niềm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hào của mẹ. </a:t>
            </a:r>
            <a:r>
              <a:rPr sz="1800" dirty="0">
                <a:latin typeface="Times New Roman"/>
                <a:cs typeface="Times New Roman"/>
              </a:rPr>
              <a:t>Em là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nguồn sống, nguồn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phúc, </a:t>
            </a:r>
            <a:r>
              <a:rPr sz="1800" dirty="0">
                <a:latin typeface="Times New Roman"/>
                <a:cs typeface="Times New Roman"/>
              </a:rPr>
              <a:t>niềm tự hào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mẹ. Ca </a:t>
            </a:r>
            <a:r>
              <a:rPr sz="1800" spc="-5" dirty="0">
                <a:latin typeface="Times New Roman"/>
                <a:cs typeface="Times New Roman"/>
              </a:rPr>
              <a:t>ngợi </a:t>
            </a:r>
            <a:r>
              <a:rPr sz="1800" dirty="0">
                <a:latin typeface="Times New Roman"/>
                <a:cs typeface="Times New Roman"/>
              </a:rPr>
              <a:t>lòng mẹ, tình thương con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Nguyễn Khoa Điềm </a:t>
            </a:r>
            <a:r>
              <a:rPr sz="1800" dirty="0">
                <a:latin typeface="Times New Roman"/>
                <a:cs typeface="Times New Roman"/>
              </a:rPr>
              <a:t>bình dị mà </a:t>
            </a:r>
            <a:r>
              <a:rPr sz="1800" spc="-5" dirty="0">
                <a:latin typeface="Times New Roman"/>
                <a:cs typeface="Times New Roman"/>
              </a:rPr>
              <a:t>thấm </a:t>
            </a:r>
            <a:r>
              <a:rPr sz="1800" dirty="0">
                <a:latin typeface="Times New Roman"/>
                <a:cs typeface="Times New Roman"/>
              </a:rPr>
              <a:t>thía </a:t>
            </a:r>
            <a:r>
              <a:rPr sz="1800" spc="-5" dirty="0">
                <a:latin typeface="Times New Roman"/>
                <a:cs typeface="Times New Roman"/>
              </a:rPr>
              <a:t>biết bao! </a:t>
            </a:r>
            <a:r>
              <a:rPr sz="1800" spc="-10" dirty="0">
                <a:latin typeface="Times New Roman"/>
                <a:cs typeface="Times New Roman"/>
              </a:rPr>
              <a:t>Đứa </a:t>
            </a:r>
            <a:r>
              <a:rPr sz="1800" dirty="0">
                <a:latin typeface="Times New Roman"/>
                <a:cs typeface="Times New Roman"/>
              </a:rPr>
              <a:t>con là “mặt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mẹ”,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ẩn dụ rất sáng </a:t>
            </a:r>
            <a:r>
              <a:rPr sz="1800" spc="5" dirty="0">
                <a:latin typeface="Times New Roman"/>
                <a:cs typeface="Times New Roman"/>
              </a:rPr>
              <a:t>tạo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rung động lòng </a:t>
            </a:r>
            <a:r>
              <a:rPr sz="1800" spc="-5" dirty="0">
                <a:latin typeface="Times New Roman"/>
                <a:cs typeface="Times New Roman"/>
              </a:rPr>
              <a:t>người: "Mặt trời của mẹ, </a:t>
            </a:r>
            <a:r>
              <a:rPr sz="1800" dirty="0">
                <a:latin typeface="Times New Roman"/>
                <a:cs typeface="Times New Roman"/>
              </a:rPr>
              <a:t>em </a:t>
            </a:r>
            <a:r>
              <a:rPr sz="1800" spc="-5" dirty="0">
                <a:latin typeface="Times New Roman"/>
                <a:cs typeface="Times New Roman"/>
              </a:rPr>
              <a:t>nằm trên </a:t>
            </a:r>
            <a:r>
              <a:rPr sz="1800" dirty="0">
                <a:latin typeface="Times New Roman"/>
                <a:cs typeface="Times New Roman"/>
              </a:rPr>
              <a:t> lưng".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 là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141334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cu </a:t>
            </a:r>
            <a:r>
              <a:rPr sz="1800" i="1" spc="-5" dirty="0">
                <a:latin typeface="Times New Roman"/>
                <a:cs typeface="Times New Roman"/>
              </a:rPr>
              <a:t>Tai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ơi,</a:t>
            </a:r>
            <a:endParaRPr sz="1800">
              <a:latin typeface="Times New Roman"/>
              <a:cs typeface="Times New Roman"/>
            </a:endParaRPr>
          </a:p>
          <a:p>
            <a:pPr marL="12700" marR="4686935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ngoan </a:t>
            </a:r>
            <a:r>
              <a:rPr sz="1800" i="1" dirty="0">
                <a:latin typeface="Times New Roman"/>
                <a:cs typeface="Times New Roman"/>
              </a:rPr>
              <a:t>đừng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mẹ.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đang </a:t>
            </a:r>
            <a:r>
              <a:rPr sz="1800" i="1" spc="-5" dirty="0">
                <a:latin typeface="Times New Roman"/>
                <a:cs typeface="Times New Roman"/>
              </a:rPr>
              <a:t>trỉa bắp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5" dirty="0">
                <a:latin typeface="Times New Roman"/>
                <a:cs typeface="Times New Roman"/>
              </a:rPr>
              <a:t>núi Ka–lưi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to,</a:t>
            </a:r>
            <a:r>
              <a:rPr sz="1800" i="1" spc="-5" dirty="0">
                <a:latin typeface="Times New Roman"/>
                <a:cs typeface="Times New Roman"/>
              </a:rPr>
              <a:t> mà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 ngoan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em,</a:t>
            </a:r>
            <a:r>
              <a:rPr sz="1800" i="1" dirty="0">
                <a:latin typeface="Times New Roman"/>
                <a:cs typeface="Times New Roman"/>
              </a:rPr>
              <a:t> đừng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 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mỏi.</a:t>
            </a:r>
            <a:endParaRPr sz="1800">
              <a:latin typeface="Times New Roman"/>
              <a:cs typeface="Times New Roman"/>
            </a:endParaRPr>
          </a:p>
          <a:p>
            <a:pPr marL="12700" marR="4858385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Mặt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của bắp thì nằm </a:t>
            </a:r>
            <a:r>
              <a:rPr sz="1800" i="1" spc="-5" dirty="0">
                <a:latin typeface="Times New Roman"/>
                <a:cs typeface="Times New Roman"/>
              </a:rPr>
              <a:t>trên đồi, </a:t>
            </a:r>
            <a:r>
              <a:rPr sz="1800" i="1" dirty="0">
                <a:latin typeface="Times New Roman"/>
                <a:cs typeface="Times New Roman"/>
              </a:rPr>
              <a:t> Mặt</a:t>
            </a:r>
            <a:r>
              <a:rPr sz="1800" i="1" spc="-5" dirty="0">
                <a:latin typeface="Times New Roman"/>
                <a:cs typeface="Times New Roman"/>
              </a:rPr>
              <a:t> trời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nằm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5" dirty="0">
                <a:latin typeface="Times New Roman"/>
                <a:cs typeface="Times New Roman"/>
              </a:rPr>
              <a:t>lưng.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4105910">
              <a:lnSpc>
                <a:spcPct val="125000"/>
              </a:lnSpc>
            </a:pPr>
            <a:r>
              <a:rPr sz="1800" i="1" dirty="0">
                <a:latin typeface="Times New Roman"/>
                <a:cs typeface="Times New Roman"/>
              </a:rPr>
              <a:t>- </a:t>
            </a:r>
            <a:r>
              <a:rPr sz="1800" i="1" spc="-5" dirty="0">
                <a:latin typeface="Times New Roman"/>
                <a:cs typeface="Times New Roman"/>
              </a:rPr>
              <a:t>Ngủ </a:t>
            </a:r>
            <a:r>
              <a:rPr sz="1800" i="1" dirty="0">
                <a:latin typeface="Times New Roman"/>
                <a:cs typeface="Times New Roman"/>
              </a:rPr>
              <a:t>ngoan </a:t>
            </a:r>
            <a:r>
              <a:rPr sz="1800" i="1" spc="-5" dirty="0">
                <a:latin typeface="Times New Roman"/>
                <a:cs typeface="Times New Roman"/>
              </a:rPr>
              <a:t>a-kay ơi, </a:t>
            </a:r>
            <a:r>
              <a:rPr sz="1800" i="1" dirty="0">
                <a:latin typeface="Times New Roman"/>
                <a:cs typeface="Times New Roman"/>
              </a:rPr>
              <a:t>ngủ ngoan a-kay </a:t>
            </a:r>
            <a:r>
              <a:rPr sz="1800" i="1" spc="-10" dirty="0">
                <a:latin typeface="Times New Roman"/>
                <a:cs typeface="Times New Roman"/>
              </a:rPr>
              <a:t>hỡi,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a-kay,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làng </a:t>
            </a:r>
            <a:r>
              <a:rPr sz="1800" i="1" dirty="0">
                <a:latin typeface="Times New Roman"/>
                <a:cs typeface="Times New Roman"/>
              </a:rPr>
              <a:t>đói.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đều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Mai</a:t>
            </a:r>
            <a:r>
              <a:rPr sz="1800" i="1" spc="-5" dirty="0">
                <a:latin typeface="Times New Roman"/>
                <a:cs typeface="Times New Roman"/>
              </a:rPr>
              <a:t> sau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phát</a:t>
            </a:r>
            <a:r>
              <a:rPr sz="1800" i="1" spc="-5" dirty="0">
                <a:latin typeface="Times New Roman"/>
                <a:cs typeface="Times New Roman"/>
              </a:rPr>
              <a:t> mười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Ka–lưi...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ai?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 </a:t>
            </a:r>
            <a:r>
              <a:rPr sz="1800" spc="-5" dirty="0">
                <a:latin typeface="Times New Roman"/>
                <a:cs typeface="Times New Roman"/>
              </a:rPr>
              <a:t>đôi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2: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3: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"lưng" </a:t>
            </a:r>
            <a:r>
              <a:rPr sz="1800" dirty="0">
                <a:latin typeface="Times New Roman"/>
                <a:cs typeface="Times New Roman"/>
              </a:rPr>
              <a:t>trong câu thơ: </a:t>
            </a:r>
            <a:r>
              <a:rPr sz="1800" spc="-5" dirty="0">
                <a:latin typeface="Times New Roman"/>
                <a:cs typeface="Times New Roman"/>
              </a:rPr>
              <a:t>"Lưng </a:t>
            </a:r>
            <a:r>
              <a:rPr sz="1800" dirty="0">
                <a:latin typeface="Times New Roman"/>
                <a:cs typeface="Times New Roman"/>
              </a:rPr>
              <a:t>núi </a:t>
            </a:r>
            <a:r>
              <a:rPr sz="1800" spc="-5" dirty="0">
                <a:latin typeface="Times New Roman"/>
                <a:cs typeface="Times New Roman"/>
              </a:rPr>
              <a:t>thì to, mà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15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nhỏ" </a:t>
            </a:r>
            <a:r>
              <a:rPr sz="1800" dirty="0">
                <a:latin typeface="Times New Roman"/>
                <a:cs typeface="Times New Roman"/>
              </a:rPr>
              <a:t>là dùng </a:t>
            </a:r>
            <a:r>
              <a:rPr sz="1800" spc="-5" dirty="0">
                <a:latin typeface="Times New Roman"/>
                <a:cs typeface="Times New Roman"/>
              </a:rPr>
              <a:t>nghĩa </a:t>
            </a:r>
            <a:r>
              <a:rPr sz="1800" dirty="0">
                <a:latin typeface="Times New Roman"/>
                <a:cs typeface="Times New Roman"/>
              </a:rPr>
              <a:t>gốc </a:t>
            </a:r>
            <a:r>
              <a:rPr sz="1800" spc="-10" dirty="0">
                <a:latin typeface="Times New Roman"/>
                <a:cs typeface="Times New Roman"/>
              </a:rPr>
              <a:t>hay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chuyển?</a:t>
            </a:r>
            <a:r>
              <a:rPr sz="1800" spc="-5" dirty="0">
                <a:latin typeface="Times New Roman"/>
                <a:cs typeface="Times New Roman"/>
              </a:rPr>
              <a:t> Phương</a:t>
            </a:r>
            <a:r>
              <a:rPr sz="1800" dirty="0">
                <a:latin typeface="Times New Roman"/>
                <a:cs typeface="Times New Roman"/>
              </a:rPr>
              <a:t> 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chuyển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gì?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dirty="0">
                <a:latin typeface="Times New Roman"/>
                <a:cs typeface="Times New Roman"/>
              </a:rPr>
              <a:t> ý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 </a:t>
            </a:r>
            <a:r>
              <a:rPr sz="1800" spc="-10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nằm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đồi,/Mặt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lưng. Từ </a:t>
            </a:r>
            <a:r>
              <a:rPr sz="1800" spc="-5" dirty="0">
                <a:latin typeface="Times New Roman"/>
                <a:cs typeface="Times New Roman"/>
              </a:rPr>
              <a:t>“mặt trời”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câu thơ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biện pháp </a:t>
            </a:r>
            <a:r>
              <a:rPr sz="1800" spc="-5" dirty="0">
                <a:latin typeface="Times New Roman"/>
                <a:cs typeface="Times New Roman"/>
              </a:rPr>
              <a:t>tu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dirty="0">
                <a:latin typeface="Times New Roman"/>
                <a:cs typeface="Times New Roman"/>
              </a:rPr>
              <a:t>thuật nào? </a:t>
            </a:r>
            <a:r>
              <a:rPr sz="1800" spc="-1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 coi </a:t>
            </a:r>
            <a:r>
              <a:rPr sz="1800" spc="-5" dirty="0">
                <a:latin typeface="Times New Roman"/>
                <a:cs typeface="Times New Roman"/>
              </a:rPr>
              <a:t>đây là hiện tượng một nghĩa gốc của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triển thành nhiều </a:t>
            </a:r>
            <a:r>
              <a:rPr sz="1800" spc="-5" dirty="0">
                <a:latin typeface="Times New Roman"/>
                <a:cs typeface="Times New Roman"/>
              </a:rPr>
              <a:t>nghĩa được </a:t>
            </a:r>
            <a:r>
              <a:rPr sz="1800" dirty="0">
                <a:latin typeface="Times New Roman"/>
                <a:cs typeface="Times New Roman"/>
              </a:rPr>
              <a:t>không?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sao?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1. Đoạn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5" dirty="0">
                <a:latin typeface="Times New Roman"/>
                <a:cs typeface="Times New Roman"/>
              </a:rPr>
              <a:t>được trích trong </a:t>
            </a:r>
            <a:r>
              <a:rPr sz="1800" dirty="0">
                <a:latin typeface="Times New Roman"/>
                <a:cs typeface="Times New Roman"/>
              </a:rPr>
              <a:t>bài thơ </a:t>
            </a:r>
            <a:r>
              <a:rPr sz="1800" spc="-5" dirty="0">
                <a:latin typeface="Times New Roman"/>
                <a:cs typeface="Times New Roman"/>
              </a:rPr>
              <a:t>"Khúc hát </a:t>
            </a:r>
            <a:r>
              <a:rPr sz="1800" dirty="0">
                <a:latin typeface="Times New Roman"/>
                <a:cs typeface="Times New Roman"/>
              </a:rPr>
              <a:t>ru những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bé lớn trên </a:t>
            </a:r>
            <a:r>
              <a:rPr sz="1800" spc="-5" dirty="0">
                <a:latin typeface="Times New Roman"/>
                <a:cs typeface="Times New Roman"/>
              </a:rPr>
              <a:t>lưng </a:t>
            </a:r>
            <a:r>
              <a:rPr sz="1800" dirty="0">
                <a:latin typeface="Times New Roman"/>
                <a:cs typeface="Times New Roman"/>
              </a:rPr>
              <a:t>mẹ"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Nguyễn</a:t>
            </a:r>
            <a:r>
              <a:rPr sz="1800" spc="-10" dirty="0">
                <a:latin typeface="Times New Roman"/>
                <a:cs typeface="Times New Roman"/>
              </a:rPr>
              <a:t> Khoa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Giới </a:t>
            </a:r>
            <a:r>
              <a:rPr sz="1800" dirty="0">
                <a:latin typeface="Times New Roman"/>
                <a:cs typeface="Times New Roman"/>
              </a:rPr>
              <a:t>thiệu đôi nét về tác giả: </a:t>
            </a:r>
            <a:r>
              <a:rPr sz="1800" spc="-5" dirty="0">
                <a:latin typeface="Times New Roman"/>
                <a:cs typeface="Times New Roman"/>
              </a:rPr>
              <a:t>Nguyễn Khoa Điềm sinh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1943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gia đình trí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mạng,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Cựu,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Thuỷ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phố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trưởng</a:t>
            </a:r>
            <a:r>
              <a:rPr sz="1800" dirty="0">
                <a:latin typeface="Times New Roman"/>
                <a:cs typeface="Times New Roman"/>
              </a:rPr>
              <a:t>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kháng</a:t>
            </a:r>
            <a:r>
              <a:rPr sz="1800" dirty="0">
                <a:latin typeface="Times New Roman"/>
                <a:cs typeface="Times New Roman"/>
              </a:rPr>
              <a:t> chiến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 </a:t>
            </a:r>
            <a:r>
              <a:rPr sz="1800" spc="-10" dirty="0">
                <a:latin typeface="Times New Roman"/>
                <a:cs typeface="Times New Roman"/>
              </a:rPr>
              <a:t>Mĩ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tộc.</a:t>
            </a:r>
            <a:endParaRPr sz="1800" dirty="0">
              <a:latin typeface="Times New Roman"/>
              <a:cs typeface="Times New Roman"/>
            </a:endParaRPr>
          </a:p>
          <a:p>
            <a:pPr marL="12700" marR="2286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2. </a:t>
            </a: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của đoạn trích: khúc </a:t>
            </a:r>
            <a:r>
              <a:rPr sz="1800" spc="-5" dirty="0">
                <a:latin typeface="Times New Roman"/>
                <a:cs typeface="Times New Roman"/>
              </a:rPr>
              <a:t>hát </a:t>
            </a:r>
            <a:r>
              <a:rPr sz="1800" dirty="0">
                <a:latin typeface="Times New Roman"/>
                <a:cs typeface="Times New Roman"/>
              </a:rPr>
              <a:t>ru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thương con, thương </a:t>
            </a:r>
            <a:r>
              <a:rPr sz="1800" spc="-5" dirty="0">
                <a:latin typeface="Times New Roman"/>
                <a:cs typeface="Times New Roman"/>
              </a:rPr>
              <a:t>dân làng.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Từ</a:t>
            </a:r>
            <a:r>
              <a:rPr sz="1800" spc="-5" dirty="0">
                <a:latin typeface="Times New Roman"/>
                <a:cs typeface="Times New Roman"/>
              </a:rPr>
              <a:t> "lưng" trong </a:t>
            </a:r>
            <a:r>
              <a:rPr sz="1800" dirty="0">
                <a:latin typeface="Times New Roman"/>
                <a:cs typeface="Times New Roman"/>
              </a:rPr>
              <a:t>cụm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"lưng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mẹ"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gốc.</a:t>
            </a:r>
            <a:endParaRPr sz="1800" dirty="0">
              <a:latin typeface="Times New Roman"/>
              <a:cs typeface="Times New Roman"/>
            </a:endParaRPr>
          </a:p>
          <a:p>
            <a:pPr marL="12700" marR="8255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"lưng"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"lưng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núi"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hiểu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chừng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1275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5" dirty="0">
                <a:latin typeface="Times New Roman"/>
                <a:cs typeface="Times New Roman"/>
              </a:rPr>
              <a:t>chuyển 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5" dirty="0">
                <a:latin typeface="Times New Roman"/>
                <a:cs typeface="Times New Roman"/>
              </a:rPr>
              <a:t>dụ.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vừa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sườn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vế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nỗi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nhọc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nhằn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mồ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5" dirty="0">
                <a:latin typeface="Times New Roman"/>
                <a:cs typeface="Times New Roman"/>
              </a:rPr>
              <a:t> thấm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 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hạt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đều.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thơ: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"Mặt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đồi,/Mặt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lưng".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“mặt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trời”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thứ hai có</a:t>
            </a:r>
            <a:r>
              <a:rPr sz="1800" spc="-5" dirty="0">
                <a:latin typeface="Times New Roman"/>
                <a:cs typeface="Times New Roman"/>
              </a:rPr>
              <a:t> sử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dirty="0">
                <a:latin typeface="Times New Roman"/>
                <a:cs typeface="Times New Roman"/>
              </a:rPr>
              <a:t> biện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 </a:t>
            </a:r>
            <a:r>
              <a:rPr sz="1800" spc="-5" dirty="0">
                <a:latin typeface="Times New Roman"/>
                <a:cs typeface="Times New Roman"/>
              </a:rPr>
              <a:t>dụ.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Không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coi đây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nghĩa gốc </a:t>
            </a:r>
            <a:r>
              <a:rPr sz="1800" dirty="0">
                <a:latin typeface="Times New Roman"/>
                <a:cs typeface="Times New Roman"/>
              </a:rPr>
              <a:t>của từ </a:t>
            </a:r>
            <a:r>
              <a:rPr sz="1800" spc="-5" dirty="0">
                <a:latin typeface="Times New Roman"/>
                <a:cs typeface="Times New Roman"/>
              </a:rPr>
              <a:t>phát triển </a:t>
            </a:r>
            <a:r>
              <a:rPr sz="1800" dirty="0">
                <a:latin typeface="Times New Roman"/>
                <a:cs typeface="Times New Roman"/>
              </a:rPr>
              <a:t>thành nhiều </a:t>
            </a:r>
            <a:r>
              <a:rPr sz="1800" spc="-5" dirty="0">
                <a:latin typeface="Times New Roman"/>
                <a:cs typeface="Times New Roman"/>
              </a:rPr>
              <a:t>nghĩa vì: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thơ gọi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bé, đứa con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Tà </a:t>
            </a:r>
            <a:r>
              <a:rPr sz="1800" dirty="0">
                <a:latin typeface="Times New Roman"/>
                <a:cs typeface="Times New Roman"/>
              </a:rPr>
              <a:t>ôi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“mặt trời” </a:t>
            </a:r>
            <a:r>
              <a:rPr sz="1800" spc="-5" dirty="0">
                <a:latin typeface="Times New Roman"/>
                <a:cs typeface="Times New Roman"/>
              </a:rPr>
              <a:t>dựa </a:t>
            </a:r>
            <a:r>
              <a:rPr sz="1800" dirty="0">
                <a:latin typeface="Times New Roman"/>
                <a:cs typeface="Times New Roman"/>
              </a:rPr>
              <a:t>theo mối quan </a:t>
            </a:r>
            <a:r>
              <a:rPr sz="1800" spc="-5" dirty="0">
                <a:latin typeface="Times New Roman"/>
                <a:cs typeface="Times New Roman"/>
              </a:rPr>
              <a:t>hệ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giữa </a:t>
            </a:r>
            <a:r>
              <a:rPr sz="1800" spc="-5" dirty="0">
                <a:latin typeface="Times New Roman"/>
                <a:cs typeface="Times New Roman"/>
              </a:rPr>
              <a:t>hai đối tượng được cảm nhận </a:t>
            </a:r>
            <a:r>
              <a:rPr sz="1800" dirty="0">
                <a:latin typeface="Times New Roman"/>
                <a:cs typeface="Times New Roman"/>
              </a:rPr>
              <a:t>theo chủ quan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thơ. Sự chuyển nghĩa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tính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thêm nghĩa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điển.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270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hỏi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cu</a:t>
            </a:r>
            <a:r>
              <a:rPr sz="1800" i="1" spc="-5" dirty="0">
                <a:latin typeface="Times New Roman"/>
                <a:cs typeface="Times New Roman"/>
              </a:rPr>
              <a:t> Tai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 lưng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5" dirty="0">
                <a:latin typeface="Times New Roman"/>
                <a:cs typeface="Times New Roman"/>
              </a:rPr>
              <a:t>ơi,</a:t>
            </a:r>
            <a:endParaRPr sz="1800">
              <a:latin typeface="Times New Roman"/>
              <a:cs typeface="Times New Roman"/>
            </a:endParaRPr>
          </a:p>
          <a:p>
            <a:pPr marL="12700" marR="4801870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ngoan </a:t>
            </a:r>
            <a:r>
              <a:rPr sz="1800" i="1" dirty="0">
                <a:latin typeface="Times New Roman"/>
                <a:cs typeface="Times New Roman"/>
              </a:rPr>
              <a:t>đừng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mẹ.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đang tỉa bắp trên </a:t>
            </a:r>
            <a:r>
              <a:rPr sz="1800" i="1" spc="-5" dirty="0">
                <a:latin typeface="Times New Roman"/>
                <a:cs typeface="Times New Roman"/>
              </a:rPr>
              <a:t>núi Ka–lưi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to,</a:t>
            </a:r>
            <a:r>
              <a:rPr sz="1800" i="1" spc="-5" dirty="0">
                <a:latin typeface="Times New Roman"/>
                <a:cs typeface="Times New Roman"/>
              </a:rPr>
              <a:t> mà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nhỏ,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 ngoan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em,</a:t>
            </a:r>
            <a:r>
              <a:rPr sz="1800" i="1" dirty="0">
                <a:latin typeface="Times New Roman"/>
                <a:cs typeface="Times New Roman"/>
              </a:rPr>
              <a:t> đừng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 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mỏi.</a:t>
            </a:r>
            <a:endParaRPr sz="1800">
              <a:latin typeface="Times New Roman"/>
              <a:cs typeface="Times New Roman"/>
            </a:endParaRPr>
          </a:p>
          <a:p>
            <a:pPr marL="12700" marR="4973320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Mặt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của bắp thì nằm </a:t>
            </a:r>
            <a:r>
              <a:rPr sz="1800" i="1" spc="-5" dirty="0">
                <a:latin typeface="Times New Roman"/>
                <a:cs typeface="Times New Roman"/>
              </a:rPr>
              <a:t>trên đồi, </a:t>
            </a:r>
            <a:r>
              <a:rPr sz="1800" i="1" dirty="0">
                <a:latin typeface="Times New Roman"/>
                <a:cs typeface="Times New Roman"/>
              </a:rPr>
              <a:t> Mặt</a:t>
            </a:r>
            <a:r>
              <a:rPr sz="1800" i="1" spc="-5" dirty="0">
                <a:latin typeface="Times New Roman"/>
                <a:cs typeface="Times New Roman"/>
              </a:rPr>
              <a:t> trời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nằm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5" dirty="0">
                <a:latin typeface="Times New Roman"/>
                <a:cs typeface="Times New Roman"/>
              </a:rPr>
              <a:t>lưng.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4220845">
              <a:lnSpc>
                <a:spcPct val="125000"/>
              </a:lnSpc>
            </a:pPr>
            <a:r>
              <a:rPr sz="1800" i="1" dirty="0">
                <a:latin typeface="Times New Roman"/>
                <a:cs typeface="Times New Roman"/>
              </a:rPr>
              <a:t>- </a:t>
            </a:r>
            <a:r>
              <a:rPr sz="1800" i="1" spc="-5" dirty="0">
                <a:latin typeface="Times New Roman"/>
                <a:cs typeface="Times New Roman"/>
              </a:rPr>
              <a:t>Ngủ </a:t>
            </a:r>
            <a:r>
              <a:rPr sz="1800" i="1" dirty="0">
                <a:latin typeface="Times New Roman"/>
                <a:cs typeface="Times New Roman"/>
              </a:rPr>
              <a:t>ngoan </a:t>
            </a:r>
            <a:r>
              <a:rPr sz="1800" i="1" spc="-5" dirty="0">
                <a:latin typeface="Times New Roman"/>
                <a:cs typeface="Times New Roman"/>
              </a:rPr>
              <a:t>a-kay ơi, </a:t>
            </a:r>
            <a:r>
              <a:rPr sz="1800" i="1" dirty="0">
                <a:latin typeface="Times New Roman"/>
                <a:cs typeface="Times New Roman"/>
              </a:rPr>
              <a:t>ngủ ngoan a-kay </a:t>
            </a:r>
            <a:r>
              <a:rPr sz="1800" i="1" spc="-10" dirty="0">
                <a:latin typeface="Times New Roman"/>
                <a:cs typeface="Times New Roman"/>
              </a:rPr>
              <a:t>hỡi,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a-kay,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làng </a:t>
            </a:r>
            <a:r>
              <a:rPr sz="1800" i="1" dirty="0">
                <a:latin typeface="Times New Roman"/>
                <a:cs typeface="Times New Roman"/>
              </a:rPr>
              <a:t>đói.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hạt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đều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dirty="0">
                <a:latin typeface="Times New Roman"/>
                <a:cs typeface="Times New Roman"/>
              </a:rPr>
              <a:t>Mai</a:t>
            </a:r>
            <a:r>
              <a:rPr sz="1800" i="1" spc="-5" dirty="0">
                <a:latin typeface="Times New Roman"/>
                <a:cs typeface="Times New Roman"/>
              </a:rPr>
              <a:t> sau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phát</a:t>
            </a:r>
            <a:r>
              <a:rPr sz="1800" i="1" spc="-5" dirty="0">
                <a:latin typeface="Times New Roman"/>
                <a:cs typeface="Times New Roman"/>
              </a:rPr>
              <a:t> mười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Ka–lưi...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trên được</a:t>
            </a:r>
            <a:r>
              <a:rPr sz="1800" dirty="0">
                <a:latin typeface="Times New Roman"/>
                <a:cs typeface="Times New Roman"/>
              </a:rPr>
              <a:t> viết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gì?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mẹ"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"Con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đều"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3. Chỉ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dirty="0">
                <a:latin typeface="Times New Roman"/>
                <a:cs typeface="Times New Roman"/>
              </a:rPr>
              <a:t> pháp </a:t>
            </a:r>
            <a:r>
              <a:rPr sz="1800" spc="-5" dirty="0">
                <a:latin typeface="Times New Roman"/>
                <a:cs typeface="Times New Roman"/>
              </a:rPr>
              <a:t>nghệ thuật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trên?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 văn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5" dirty="0">
                <a:latin typeface="Times New Roman"/>
                <a:cs typeface="Times New Roman"/>
              </a:rPr>
              <a:t> cảm</a:t>
            </a:r>
            <a:r>
              <a:rPr sz="1800" dirty="0">
                <a:latin typeface="Times New Roman"/>
                <a:cs typeface="Times New Roman"/>
              </a:rPr>
              <a:t> 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trên?</a:t>
            </a: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</a:p>
          <a:p>
            <a:pPr marL="12700" marR="508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2. Cụm từ </a:t>
            </a:r>
            <a:r>
              <a:rPr sz="1800" spc="-5" dirty="0">
                <a:latin typeface="Times New Roman"/>
                <a:cs typeface="Times New Roman"/>
              </a:rPr>
              <a:t>"Con </a:t>
            </a:r>
            <a:r>
              <a:rPr sz="1800" dirty="0">
                <a:latin typeface="Times New Roman"/>
                <a:cs typeface="Times New Roman"/>
              </a:rPr>
              <a:t>mơ cho </a:t>
            </a:r>
            <a:r>
              <a:rPr sz="1800" spc="5" dirty="0">
                <a:latin typeface="Times New Roman"/>
                <a:cs typeface="Times New Roman"/>
              </a:rPr>
              <a:t>mẹ"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5" dirty="0">
                <a:latin typeface="Times New Roman"/>
                <a:cs typeface="Times New Roman"/>
              </a:rPr>
              <a:t>"Con </a:t>
            </a:r>
            <a:r>
              <a:rPr sz="1800" dirty="0">
                <a:latin typeface="Times New Roman"/>
                <a:cs typeface="Times New Roman"/>
              </a:rPr>
              <a:t>mơ cho mẹ, hạt bắp </a:t>
            </a:r>
            <a:r>
              <a:rPr sz="1800" spc="-5" dirty="0">
                <a:latin typeface="Times New Roman"/>
                <a:cs typeface="Times New Roman"/>
              </a:rPr>
              <a:t>lên đều" </a:t>
            </a:r>
            <a:r>
              <a:rPr sz="1800" dirty="0">
                <a:latin typeface="Times New Roman"/>
                <a:cs typeface="Times New Roman"/>
              </a:rPr>
              <a:t>có ý </a:t>
            </a:r>
            <a:r>
              <a:rPr sz="1800" spc="-5" dirty="0">
                <a:latin typeface="Times New Roman"/>
                <a:cs typeface="Times New Roman"/>
              </a:rPr>
              <a:t>nghĩa: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gửi </a:t>
            </a:r>
            <a:r>
              <a:rPr sz="1800" dirty="0">
                <a:latin typeface="Times New Roman"/>
                <a:cs typeface="Times New Roman"/>
              </a:rPr>
              <a:t>trọn </a:t>
            </a:r>
            <a:r>
              <a:rPr sz="1800" spc="-5" dirty="0">
                <a:latin typeface="Times New Roman"/>
                <a:cs typeface="Times New Roman"/>
              </a:rPr>
              <a:t>niềm mong mỏi vào giấc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của đứa con. Giấc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của con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giấc mơ của </a:t>
            </a:r>
            <a:r>
              <a:rPr sz="1800" spc="-5" dirty="0">
                <a:latin typeface="Times New Roman"/>
                <a:cs typeface="Times New Roman"/>
              </a:rPr>
              <a:t>mẹ,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con đều cùng </a:t>
            </a:r>
            <a:r>
              <a:rPr sz="1800" spc="-5" dirty="0">
                <a:latin typeface="Times New Roman"/>
                <a:cs typeface="Times New Roman"/>
              </a:rPr>
              <a:t>chung </a:t>
            </a:r>
            <a:r>
              <a:rPr sz="1800" dirty="0">
                <a:latin typeface="Times New Roman"/>
                <a:cs typeface="Times New Roman"/>
              </a:rPr>
              <a:t>một nhịp </a:t>
            </a:r>
            <a:r>
              <a:rPr sz="1800" spc="-10" dirty="0">
                <a:latin typeface="Times New Roman"/>
                <a:cs typeface="Times New Roman"/>
              </a:rPr>
              <a:t>đập, </a:t>
            </a:r>
            <a:r>
              <a:rPr sz="1800" dirty="0">
                <a:latin typeface="Times New Roman"/>
                <a:cs typeface="Times New Roman"/>
              </a:rPr>
              <a:t>cùng chung một </a:t>
            </a:r>
            <a:r>
              <a:rPr sz="1800" spc="-5" dirty="0">
                <a:latin typeface="Times New Roman"/>
                <a:cs typeface="Times New Roman"/>
              </a:rPr>
              <a:t>giấc </a:t>
            </a:r>
            <a:r>
              <a:rPr sz="1800" dirty="0">
                <a:latin typeface="Times New Roman"/>
                <a:cs typeface="Times New Roman"/>
              </a:rPr>
              <a:t> mơ.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(tương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phản):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to/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mắt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rừng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Ka-lưi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</a:p>
          <a:p>
            <a:pPr marL="12700" marR="5080" algn="just">
              <a:lnSpc>
                <a:spcPct val="1246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rẫy. Hình tượng quả </a:t>
            </a:r>
            <a:r>
              <a:rPr sz="1800" dirty="0">
                <a:latin typeface="Times New Roman"/>
                <a:cs typeface="Times New Roman"/>
              </a:rPr>
              <a:t>núi thì </a:t>
            </a:r>
            <a:r>
              <a:rPr sz="1800" spc="-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mà hình </a:t>
            </a:r>
            <a:r>
              <a:rPr sz="1800" spc="-5" dirty="0">
                <a:latin typeface="Times New Roman"/>
                <a:cs typeface="Times New Roman"/>
              </a:rPr>
              <a:t>tượng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lại quá </a:t>
            </a:r>
            <a:r>
              <a:rPr sz="1800" dirty="0">
                <a:latin typeface="Times New Roman"/>
                <a:cs typeface="Times New Roman"/>
              </a:rPr>
              <a:t>bé;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bên vững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chắc, </a:t>
            </a:r>
            <a:r>
              <a:rPr sz="1800" dirty="0">
                <a:latin typeface="Times New Roman"/>
                <a:cs typeface="Times New Roman"/>
              </a:rPr>
              <a:t>lớn lao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một bên nhỏ </a:t>
            </a:r>
            <a:r>
              <a:rPr sz="1800" spc="-5" dirty="0">
                <a:latin typeface="Times New Roman"/>
                <a:cs typeface="Times New Roman"/>
              </a:rPr>
              <a:t>bé, </a:t>
            </a:r>
            <a:r>
              <a:rPr sz="1800" dirty="0">
                <a:latin typeface="Times New Roman"/>
                <a:cs typeface="Times New Roman"/>
              </a:rPr>
              <a:t>yếu </a:t>
            </a:r>
            <a:r>
              <a:rPr sz="1800" spc="-5" dirty="0">
                <a:latin typeface="Times New Roman"/>
                <a:cs typeface="Times New Roman"/>
              </a:rPr>
              <a:t>ớt. Hình </a:t>
            </a:r>
            <a:r>
              <a:rPr sz="1800" dirty="0">
                <a:latin typeface="Times New Roman"/>
                <a:cs typeface="Times New Roman"/>
              </a:rPr>
              <a:t>tượng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đối lập giữa cái cực </a:t>
            </a:r>
            <a:r>
              <a:rPr sz="1800" spc="-5" dirty="0">
                <a:latin typeface="Times New Roman"/>
                <a:cs typeface="Times New Roman"/>
              </a:rPr>
              <a:t>đại với cái </a:t>
            </a:r>
            <a:r>
              <a:rPr sz="1800" dirty="0">
                <a:latin typeface="Times New Roman"/>
                <a:cs typeface="Times New Roman"/>
              </a:rPr>
              <a:t> cực tiểu, song </a:t>
            </a:r>
            <a:r>
              <a:rPr sz="1800" spc="-5" dirty="0">
                <a:latin typeface="Times New Roman"/>
                <a:cs typeface="Times New Roman"/>
              </a:rPr>
              <a:t>thủ </a:t>
            </a:r>
            <a:r>
              <a:rPr sz="1800" dirty="0">
                <a:latin typeface="Times New Roman"/>
                <a:cs typeface="Times New Roman"/>
              </a:rPr>
              <a:t>pháp tương </a:t>
            </a:r>
            <a:r>
              <a:rPr sz="1800" spc="-5" dirty="0">
                <a:latin typeface="Times New Roman"/>
                <a:cs typeface="Times New Roman"/>
              </a:rPr>
              <a:t>phản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hình tượng mẹ bị lấn lướt, </a:t>
            </a:r>
            <a:r>
              <a:rPr sz="1800" spc="-5" dirty="0">
                <a:latin typeface="Times New Roman"/>
                <a:cs typeface="Times New Roman"/>
              </a:rPr>
              <a:t>nhòa </a:t>
            </a:r>
            <a:r>
              <a:rPr sz="1800" dirty="0">
                <a:latin typeface="Times New Roman"/>
                <a:cs typeface="Times New Roman"/>
              </a:rPr>
              <a:t>nhạt </a:t>
            </a:r>
            <a:r>
              <a:rPr sz="1800" spc="-10" dirty="0">
                <a:latin typeface="Times New Roman"/>
                <a:cs typeface="Times New Roman"/>
              </a:rPr>
              <a:t>đi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không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rộng </a:t>
            </a:r>
            <a:r>
              <a:rPr sz="1800" spc="-5" dirty="0">
                <a:latin typeface="Times New Roman"/>
                <a:cs typeface="Times New Roman"/>
              </a:rPr>
              <a:t>lớn mà ngược lại, càng đẩy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sự lớn lao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(trong </a:t>
            </a:r>
            <a:r>
              <a:rPr sz="1800" dirty="0">
                <a:latin typeface="Times New Roman"/>
                <a:cs typeface="Times New Roman"/>
              </a:rPr>
              <a:t>gian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vất vả, </a:t>
            </a:r>
            <a:r>
              <a:rPr sz="1800" spc="-5" dirty="0">
                <a:latin typeface="Times New Roman"/>
                <a:cs typeface="Times New Roman"/>
              </a:rPr>
              <a:t>nhọc </a:t>
            </a:r>
            <a:r>
              <a:rPr sz="1800" dirty="0">
                <a:latin typeface="Times New Roman"/>
                <a:cs typeface="Times New Roman"/>
              </a:rPr>
              <a:t>nhằn, trong tình yêu thương bao la rộng lớn đối </a:t>
            </a:r>
            <a:r>
              <a:rPr sz="1800" spc="-10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con) khiến </a:t>
            </a:r>
            <a:r>
              <a:rPr sz="1800" spc="-10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vĩnh </a:t>
            </a:r>
            <a:r>
              <a:rPr sz="1800" spc="-5" dirty="0">
                <a:latin typeface="Times New Roman"/>
                <a:cs typeface="Times New Roman"/>
              </a:rPr>
              <a:t>hằng.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1. </a:t>
            </a:r>
            <a:r>
              <a:rPr spc="-5" dirty="0"/>
              <a:t>TÓM </a:t>
            </a:r>
            <a:r>
              <a:rPr dirty="0"/>
              <a:t>TẮT</a:t>
            </a:r>
            <a:r>
              <a:rPr spc="-10" dirty="0"/>
              <a:t> </a:t>
            </a:r>
            <a:r>
              <a:rPr spc="-5" dirty="0"/>
              <a:t>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7540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TÌM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HIỂU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Nguyễn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1943,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10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Điền,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Huế.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dirty="0">
                <a:latin typeface="Times New Roman"/>
                <a:cs typeface="Times New Roman"/>
              </a:rPr>
              <a:t> chống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dirty="0">
                <a:latin typeface="Times New Roman"/>
                <a:cs typeface="Times New Roman"/>
              </a:rPr>
              <a:t> ông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và chiến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dirty="0">
                <a:latin typeface="Times New Roman"/>
                <a:cs typeface="Times New Roman"/>
              </a:rPr>
              <a:t> Trị 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Là nhà 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trưởng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kháng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Mĩ, </a:t>
            </a:r>
            <a:r>
              <a:rPr sz="1800" dirty="0">
                <a:latin typeface="Times New Roman"/>
                <a:cs typeface="Times New Roman"/>
              </a:rPr>
              <a:t>cứu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chính: “Đất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ô”, </a:t>
            </a:r>
            <a:r>
              <a:rPr sz="1800" spc="-5" dirty="0">
                <a:latin typeface="Times New Roman"/>
                <a:cs typeface="Times New Roman"/>
              </a:rPr>
              <a:t>“Mặt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vọng”,</a:t>
            </a:r>
            <a:r>
              <a:rPr sz="1800" dirty="0">
                <a:latin typeface="Times New Roman"/>
                <a:cs typeface="Times New Roman"/>
              </a:rPr>
              <a:t> ...</a:t>
            </a: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dồn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nén,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gian,</a:t>
            </a:r>
            <a:r>
              <a:rPr sz="1800" dirty="0">
                <a:latin typeface="Times New Roman"/>
                <a:cs typeface="Times New Roman"/>
              </a:rPr>
              <a:t> tạo nên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 thơ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dị,</a:t>
            </a:r>
            <a:r>
              <a:rPr sz="1800" spc="-5" dirty="0">
                <a:latin typeface="Times New Roman"/>
                <a:cs typeface="Times New Roman"/>
              </a:rPr>
              <a:t> đậm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xứ</a:t>
            </a: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1979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Thiên,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b.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đề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đôn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Tà-ôi: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dirty="0">
                <a:latin typeface="Times New Roman"/>
                <a:cs typeface="Times New Roman"/>
              </a:rPr>
              <a:t> 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5" dirty="0">
                <a:latin typeface="Times New Roman"/>
                <a:cs typeface="Times New Roman"/>
              </a:rPr>
              <a:t> con</a:t>
            </a:r>
            <a:r>
              <a:rPr sz="1800" dirty="0">
                <a:latin typeface="Times New Roman"/>
                <a:cs typeface="Times New Roman"/>
              </a:rPr>
              <a:t> làng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 hương.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(2)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 mẹ </a:t>
            </a:r>
            <a:r>
              <a:rPr sz="1800" spc="-5" dirty="0">
                <a:latin typeface="Times New Roman"/>
                <a:cs typeface="Times New Roman"/>
              </a:rPr>
              <a:t>(nghĩa </a:t>
            </a:r>
            <a:r>
              <a:rPr sz="1800" dirty="0">
                <a:latin typeface="Times New Roman"/>
                <a:cs typeface="Times New Roman"/>
              </a:rPr>
              <a:t>chuyển). Tác </a:t>
            </a:r>
            <a:r>
              <a:rPr sz="1800" spc="-5" dirty="0">
                <a:latin typeface="Times New Roman"/>
                <a:cs typeface="Times New Roman"/>
              </a:rPr>
              <a:t>dụng: </a:t>
            </a:r>
            <a:r>
              <a:rPr sz="1800" dirty="0">
                <a:latin typeface="Times New Roman"/>
                <a:cs typeface="Times New Roman"/>
              </a:rPr>
              <a:t>Phép ẩn dụ ngầm </a:t>
            </a:r>
            <a:r>
              <a:rPr sz="1800" spc="-5" dirty="0">
                <a:latin typeface="Times New Roman"/>
                <a:cs typeface="Times New Roman"/>
              </a:rPr>
              <a:t>so </a:t>
            </a:r>
            <a:r>
              <a:rPr sz="1800" dirty="0">
                <a:latin typeface="Times New Roman"/>
                <a:cs typeface="Times New Roman"/>
              </a:rPr>
              <a:t>sánh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đứa con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mặt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nhờ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nhờ có </a:t>
            </a:r>
            <a:r>
              <a:rPr sz="1800" spc="-5" dirty="0">
                <a:latin typeface="Times New Roman"/>
                <a:cs typeface="Times New Roman"/>
              </a:rPr>
              <a:t>con. Con </a:t>
            </a:r>
            <a:r>
              <a:rPr sz="1800" dirty="0">
                <a:latin typeface="Times New Roman"/>
                <a:cs typeface="Times New Roman"/>
              </a:rPr>
              <a:t>là mặt trời tinh thần </a:t>
            </a:r>
            <a:r>
              <a:rPr sz="1800" spc="-5" dirty="0">
                <a:latin typeface="Times New Roman"/>
                <a:cs typeface="Times New Roman"/>
              </a:rPr>
              <a:t>gần </a:t>
            </a:r>
            <a:r>
              <a:rPr sz="1800" spc="-10" dirty="0">
                <a:latin typeface="Times New Roman"/>
                <a:cs typeface="Times New Roman"/>
              </a:rPr>
              <a:t>ngay </a:t>
            </a:r>
            <a:r>
              <a:rPr sz="1800" dirty="0">
                <a:latin typeface="Times New Roman"/>
                <a:cs typeface="Times New Roman"/>
              </a:rPr>
              <a:t>trên lưng mẹ, </a:t>
            </a:r>
            <a:r>
              <a:rPr sz="1800" spc="-5" dirty="0">
                <a:latin typeface="Times New Roman"/>
                <a:cs typeface="Times New Roman"/>
              </a:rPr>
              <a:t>tỏa </a:t>
            </a:r>
            <a:r>
              <a:rPr sz="1800" dirty="0">
                <a:latin typeface="Times New Roman"/>
                <a:cs typeface="Times New Roman"/>
              </a:rPr>
              <a:t>hơi ấm, </a:t>
            </a:r>
            <a:r>
              <a:rPr sz="1800" spc="-5" dirty="0">
                <a:latin typeface="Times New Roman"/>
                <a:cs typeface="Times New Roman"/>
              </a:rPr>
              <a:t>sức nóng, là </a:t>
            </a:r>
            <a:r>
              <a:rPr sz="1800" dirty="0">
                <a:latin typeface="Times New Roman"/>
                <a:cs typeface="Times New Roman"/>
              </a:rPr>
              <a:t> niềm tin, là cái đích, là </a:t>
            </a:r>
            <a:r>
              <a:rPr sz="1800" spc="5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dựa </a:t>
            </a:r>
            <a:r>
              <a:rPr sz="1800" dirty="0">
                <a:latin typeface="Times New Roman"/>
                <a:cs typeface="Times New Roman"/>
              </a:rPr>
              <a:t>tinh thần cho </a:t>
            </a:r>
            <a:r>
              <a:rPr sz="1800" spc="-5" dirty="0">
                <a:latin typeface="Times New Roman"/>
                <a:cs typeface="Times New Roman"/>
              </a:rPr>
              <a:t>mẹ vượt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cực nhọc của </a:t>
            </a:r>
            <a:r>
              <a:rPr sz="1800" spc="-5" dirty="0">
                <a:latin typeface="Times New Roman"/>
                <a:cs typeface="Times New Roman"/>
              </a:rPr>
              <a:t>cuộc đời,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 </a:t>
            </a:r>
            <a:r>
              <a:rPr sz="1800" dirty="0">
                <a:latin typeface="Times New Roman"/>
                <a:cs typeface="Times New Roman"/>
              </a:rPr>
              <a:t>tới tương </a:t>
            </a:r>
            <a:r>
              <a:rPr sz="1800" spc="-5" dirty="0">
                <a:latin typeface="Times New Roman"/>
                <a:cs typeface="Times New Roman"/>
              </a:rPr>
              <a:t>lai.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đối với mẹ </a:t>
            </a:r>
            <a:r>
              <a:rPr sz="1800" dirty="0">
                <a:latin typeface="Times New Roman"/>
                <a:cs typeface="Times New Roman"/>
              </a:rPr>
              <a:t>còn hơn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mặt trời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mặt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còn cao </a:t>
            </a:r>
            <a:r>
              <a:rPr sz="1800" spc="-5" dirty="0">
                <a:latin typeface="Times New Roman"/>
                <a:cs typeface="Times New Roman"/>
              </a:rPr>
              <a:t>xa, </a:t>
            </a:r>
            <a:r>
              <a:rPr sz="1800" dirty="0">
                <a:latin typeface="Times New Roman"/>
                <a:cs typeface="Times New Roman"/>
              </a:rPr>
              <a:t> còn con thân </a:t>
            </a:r>
            <a:r>
              <a:rPr sz="1800" spc="-5" dirty="0">
                <a:latin typeface="Times New Roman"/>
                <a:cs typeface="Times New Roman"/>
              </a:rPr>
              <a:t>gần trên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-5" dirty="0">
                <a:latin typeface="Times New Roman"/>
                <a:cs typeface="Times New Roman"/>
              </a:rPr>
              <a:t>mẹ. Mẹ cảm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được sự </a:t>
            </a:r>
            <a:r>
              <a:rPr sz="1800" dirty="0">
                <a:latin typeface="Times New Roman"/>
                <a:cs typeface="Times New Roman"/>
              </a:rPr>
              <a:t>ấm </a:t>
            </a:r>
            <a:r>
              <a:rPr sz="1800" spc="-5" dirty="0">
                <a:latin typeface="Times New Roman"/>
                <a:cs typeface="Times New Roman"/>
              </a:rPr>
              <a:t>nóng, sự </a:t>
            </a:r>
            <a:r>
              <a:rPr sz="1800" dirty="0">
                <a:latin typeface="Times New Roman"/>
                <a:cs typeface="Times New Roman"/>
              </a:rPr>
              <a:t>khôn lớn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 ngược lại,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sẽ </a:t>
            </a:r>
            <a:r>
              <a:rPr sz="1800" spc="-5" dirty="0">
                <a:latin typeface="Times New Roman"/>
                <a:cs typeface="Times New Roman"/>
              </a:rPr>
              <a:t>thấu </a:t>
            </a:r>
            <a:r>
              <a:rPr sz="1800" dirty="0">
                <a:latin typeface="Times New Roman"/>
                <a:cs typeface="Times New Roman"/>
              </a:rPr>
              <a:t>hiểu dần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nhọc </a:t>
            </a:r>
            <a:r>
              <a:rPr sz="1800" spc="-5" dirty="0">
                <a:latin typeface="Times New Roman"/>
                <a:cs typeface="Times New Roman"/>
              </a:rPr>
              <a:t>nhằn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yêu thương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mẹ dành cho </a:t>
            </a:r>
            <a:r>
              <a:rPr sz="1800" dirty="0">
                <a:latin typeface="Times New Roman"/>
                <a:cs typeface="Times New Roman"/>
              </a:rPr>
              <a:t> con.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khảo:</a:t>
            </a:r>
            <a:endParaRPr sz="1800">
              <a:latin typeface="Times New Roman"/>
              <a:cs typeface="Times New Roman"/>
            </a:endParaRPr>
          </a:p>
          <a:p>
            <a:pPr marL="12700" indent="22987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"Khúc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của Nguyễn </a:t>
            </a:r>
            <a:r>
              <a:rPr sz="1800" spc="-10" dirty="0">
                <a:latin typeface="Times New Roman"/>
                <a:cs typeface="Times New Roman"/>
              </a:rPr>
              <a:t>Khoa </a:t>
            </a:r>
            <a:r>
              <a:rPr sz="1800" dirty="0">
                <a:latin typeface="Times New Roman"/>
                <a:cs typeface="Times New Roman"/>
              </a:rPr>
              <a:t>Điềm với hình ảnh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cảnh tỉa bắp trên </a:t>
            </a:r>
            <a:r>
              <a:rPr sz="1800" spc="-5" dirty="0">
                <a:latin typeface="Times New Roman"/>
                <a:cs typeface="Times New Roman"/>
              </a:rPr>
              <a:t>nương </a:t>
            </a:r>
            <a:r>
              <a:rPr sz="1800" dirty="0">
                <a:latin typeface="Times New Roman"/>
                <a:cs typeface="Times New Roman"/>
              </a:rPr>
              <a:t>thật đẹp 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động: </a:t>
            </a: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spc="-10" dirty="0">
                <a:latin typeface="Times New Roman"/>
                <a:cs typeface="Times New Roman"/>
              </a:rPr>
              <a:t>cu </a:t>
            </a:r>
            <a:r>
              <a:rPr sz="1800" i="1" spc="-5" dirty="0">
                <a:latin typeface="Times New Roman"/>
                <a:cs typeface="Times New Roman"/>
              </a:rPr>
              <a:t>Tai </a:t>
            </a:r>
            <a:r>
              <a:rPr sz="1800" i="1" dirty="0">
                <a:latin typeface="Times New Roman"/>
                <a:cs typeface="Times New Roman"/>
              </a:rPr>
              <a:t>ngủ trên </a:t>
            </a:r>
            <a:r>
              <a:rPr sz="1800" i="1" spc="-5" dirty="0">
                <a:latin typeface="Times New Roman"/>
                <a:cs typeface="Times New Roman"/>
              </a:rPr>
              <a:t>lưng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5" dirty="0">
                <a:latin typeface="Times New Roman"/>
                <a:cs typeface="Times New Roman"/>
              </a:rPr>
              <a:t>ơi/ </a:t>
            </a:r>
            <a:r>
              <a:rPr sz="1800" i="1" dirty="0">
                <a:latin typeface="Times New Roman"/>
                <a:cs typeface="Times New Roman"/>
              </a:rPr>
              <a:t>Em </a:t>
            </a:r>
            <a:r>
              <a:rPr sz="1800" i="1" spc="-5" dirty="0">
                <a:latin typeface="Times New Roman"/>
                <a:cs typeface="Times New Roman"/>
              </a:rPr>
              <a:t>ngủ </a:t>
            </a:r>
            <a:r>
              <a:rPr sz="1800" i="1" dirty="0">
                <a:latin typeface="Times New Roman"/>
                <a:cs typeface="Times New Roman"/>
              </a:rPr>
              <a:t>cho ngoan </a:t>
            </a:r>
            <a:r>
              <a:rPr sz="1800" i="1" spc="-5" dirty="0">
                <a:latin typeface="Times New Roman"/>
                <a:cs typeface="Times New Roman"/>
              </a:rPr>
              <a:t>đừng rời </a:t>
            </a:r>
            <a:r>
              <a:rPr sz="1800" i="1" dirty="0">
                <a:latin typeface="Times New Roman"/>
                <a:cs typeface="Times New Roman"/>
              </a:rPr>
              <a:t>lưng </a:t>
            </a:r>
            <a:r>
              <a:rPr sz="1800" i="1" spc="-5" dirty="0">
                <a:latin typeface="Times New Roman"/>
                <a:cs typeface="Times New Roman"/>
              </a:rPr>
              <a:t>mẹ/ Mẹ </a:t>
            </a:r>
            <a:r>
              <a:rPr sz="1800" i="1" dirty="0">
                <a:latin typeface="Times New Roman"/>
                <a:cs typeface="Times New Roman"/>
              </a:rPr>
              <a:t>đang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tỉa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Ka-Lưi/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núi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vỗ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này,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xúc </a:t>
            </a:r>
            <a:r>
              <a:rPr sz="1800" spc="-10" dirty="0">
                <a:latin typeface="Times New Roman"/>
                <a:cs typeface="Times New Roman"/>
              </a:rPr>
              <a:t>da </a:t>
            </a:r>
            <a:r>
              <a:rPr sz="1800" dirty="0">
                <a:latin typeface="Times New Roman"/>
                <a:cs typeface="Times New Roman"/>
              </a:rPr>
              <a:t>diết hơn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dirty="0">
                <a:latin typeface="Times New Roman"/>
                <a:cs typeface="Times New Roman"/>
              </a:rPr>
              <a:t>qua hình </a:t>
            </a:r>
            <a:r>
              <a:rPr sz="1800" spc="-5" dirty="0">
                <a:latin typeface="Times New Roman"/>
                <a:cs typeface="Times New Roman"/>
              </a:rPr>
              <a:t>ảnh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5" dirty="0">
                <a:latin typeface="Times New Roman"/>
                <a:cs typeface="Times New Roman"/>
              </a:rPr>
              <a:t>phản độc đáo: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-5" dirty="0">
                <a:latin typeface="Times New Roman"/>
                <a:cs typeface="Times New Roman"/>
              </a:rPr>
              <a:t>núi </a:t>
            </a:r>
            <a:r>
              <a:rPr sz="1800" dirty="0">
                <a:latin typeface="Times New Roman"/>
                <a:cs typeface="Times New Roman"/>
              </a:rPr>
              <a:t>thì to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nhỏ.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hạn.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cắm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cúi,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81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tỉa </a:t>
            </a:r>
            <a:r>
              <a:rPr sz="1800" spc="-5" dirty="0">
                <a:latin typeface="Times New Roman"/>
                <a:cs typeface="Times New Roman"/>
              </a:rPr>
              <a:t>bắp, </a:t>
            </a:r>
            <a:r>
              <a:rPr sz="1800" dirty="0">
                <a:latin typeface="Times New Roman"/>
                <a:cs typeface="Times New Roman"/>
              </a:rPr>
              <a:t>trên lưng mẹ con vẫn ngủ </a:t>
            </a:r>
            <a:r>
              <a:rPr sz="1800" spc="-5" dirty="0">
                <a:latin typeface="Times New Roman"/>
                <a:cs typeface="Times New Roman"/>
              </a:rPr>
              <a:t>say. </a:t>
            </a: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khắc </a:t>
            </a:r>
            <a:r>
              <a:rPr sz="1800" spc="-5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nỗi </a:t>
            </a:r>
            <a:r>
              <a:rPr sz="1800" spc="-5" dirty="0">
                <a:latin typeface="Times New Roman"/>
                <a:cs typeface="Times New Roman"/>
              </a:rPr>
              <a:t>vất </a:t>
            </a:r>
            <a:r>
              <a:rPr sz="1800" dirty="0">
                <a:latin typeface="Times New Roman"/>
                <a:cs typeface="Times New Roman"/>
              </a:rPr>
              <a:t>vả khó nhọc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 vùng cao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lao động </a:t>
            </a:r>
            <a:r>
              <a:rPr sz="1800" spc="-5" dirty="0">
                <a:latin typeface="Times New Roman"/>
                <a:cs typeface="Times New Roman"/>
              </a:rPr>
              <a:t>sản </a:t>
            </a:r>
            <a:r>
              <a:rPr sz="1800" dirty="0">
                <a:latin typeface="Times New Roman"/>
                <a:cs typeface="Times New Roman"/>
              </a:rPr>
              <a:t>xuất thời chống </a:t>
            </a:r>
            <a:r>
              <a:rPr sz="1800" spc="-5" dirty="0">
                <a:latin typeface="Times New Roman"/>
                <a:cs typeface="Times New Roman"/>
              </a:rPr>
              <a:t>Mĩ.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những </a:t>
            </a:r>
            <a:r>
              <a:rPr sz="1800" dirty="0">
                <a:latin typeface="Times New Roman"/>
                <a:cs typeface="Times New Roman"/>
              </a:rPr>
              <a:t>bà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sớm hôm tần </a:t>
            </a:r>
            <a:r>
              <a:rPr sz="1800" dirty="0">
                <a:latin typeface="Times New Roman"/>
                <a:cs typeface="Times New Roman"/>
              </a:rPr>
              <a:t> tảo </a:t>
            </a:r>
            <a:r>
              <a:rPr sz="1800" spc="-5" dirty="0">
                <a:latin typeface="Times New Roman"/>
                <a:cs typeface="Times New Roman"/>
              </a:rPr>
              <a:t>nuôi </a:t>
            </a:r>
            <a:r>
              <a:rPr sz="1800" dirty="0">
                <a:latin typeface="Times New Roman"/>
                <a:cs typeface="Times New Roman"/>
              </a:rPr>
              <a:t>con, </a:t>
            </a:r>
            <a:r>
              <a:rPr sz="1800" spc="-5" dirty="0">
                <a:latin typeface="Times New Roman"/>
                <a:cs typeface="Times New Roman"/>
              </a:rPr>
              <a:t>dường </a:t>
            </a:r>
            <a:r>
              <a:rPr sz="1800" dirty="0">
                <a:latin typeface="Times New Roman"/>
                <a:cs typeface="Times New Roman"/>
              </a:rPr>
              <a:t>như họ </a:t>
            </a:r>
            <a:r>
              <a:rPr sz="1800" spc="-5" dirty="0">
                <a:latin typeface="Times New Roman"/>
                <a:cs typeface="Times New Roman"/>
              </a:rPr>
              <a:t>không biết </a:t>
            </a:r>
            <a:r>
              <a:rPr sz="1800" dirty="0">
                <a:latin typeface="Times New Roman"/>
                <a:cs typeface="Times New Roman"/>
              </a:rPr>
              <a:t>mệt </a:t>
            </a:r>
            <a:r>
              <a:rPr sz="1800" spc="-5" dirty="0">
                <a:latin typeface="Times New Roman"/>
                <a:cs typeface="Times New Roman"/>
              </a:rPr>
              <a:t>mỏi bởi đứa </a:t>
            </a:r>
            <a:r>
              <a:rPr sz="1800" dirty="0">
                <a:latin typeface="Times New Roman"/>
                <a:cs typeface="Times New Roman"/>
              </a:rPr>
              <a:t>con là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spc="-10" dirty="0">
                <a:latin typeface="Times New Roman"/>
                <a:cs typeface="Times New Roman"/>
              </a:rPr>
              <a:t>hi </a:t>
            </a:r>
            <a:r>
              <a:rPr sz="1800" spc="-5" dirty="0">
                <a:latin typeface="Times New Roman"/>
                <a:cs typeface="Times New Roman"/>
              </a:rPr>
              <a:t>vọng,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nguồn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ủi, động </a:t>
            </a:r>
            <a:r>
              <a:rPr sz="1800" spc="-5" dirty="0">
                <a:latin typeface="Times New Roman"/>
                <a:cs typeface="Times New Roman"/>
              </a:rPr>
              <a:t>viên, tiếp </a:t>
            </a:r>
            <a:r>
              <a:rPr sz="1800" dirty="0">
                <a:latin typeface="Times New Roman"/>
                <a:cs typeface="Times New Roman"/>
              </a:rPr>
              <a:t>thêm </a:t>
            </a:r>
            <a:r>
              <a:rPr sz="1800" spc="-5" dirty="0">
                <a:latin typeface="Times New Roman"/>
                <a:cs typeface="Times New Roman"/>
              </a:rPr>
              <a:t>sức mạnh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nghị lực cho </a:t>
            </a:r>
            <a:r>
              <a:rPr sz="1800" dirty="0">
                <a:latin typeface="Times New Roman"/>
                <a:cs typeface="Times New Roman"/>
              </a:rPr>
              <a:t>mẹ: </a:t>
            </a: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 ngoan em đừng </a:t>
            </a:r>
            <a:r>
              <a:rPr sz="1800" i="1" spc="-5" dirty="0">
                <a:latin typeface="Times New Roman"/>
                <a:cs typeface="Times New Roman"/>
              </a:rPr>
              <a:t>làm mẹ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mỏi/ Mặt trời của </a:t>
            </a:r>
            <a:r>
              <a:rPr sz="1800" i="1" dirty="0">
                <a:latin typeface="Times New Roman"/>
                <a:cs typeface="Times New Roman"/>
              </a:rPr>
              <a:t>bắp thì nằm </a:t>
            </a:r>
            <a:r>
              <a:rPr sz="1800" i="1" spc="-5" dirty="0">
                <a:latin typeface="Times New Roman"/>
                <a:cs typeface="Times New Roman"/>
              </a:rPr>
              <a:t>trên đồi/ </a:t>
            </a:r>
            <a:r>
              <a:rPr sz="1800" i="1" dirty="0">
                <a:latin typeface="Times New Roman"/>
                <a:cs typeface="Times New Roman"/>
              </a:rPr>
              <a:t>Mặt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mẹ em </a:t>
            </a:r>
            <a:r>
              <a:rPr sz="1800" i="1" dirty="0">
                <a:latin typeface="Times New Roman"/>
                <a:cs typeface="Times New Roman"/>
              </a:rPr>
              <a:t>nằm trên lưng. </a:t>
            </a:r>
            <a:r>
              <a:rPr sz="1800" spc="-5" dirty="0">
                <a:latin typeface="Times New Roman"/>
                <a:cs typeface="Times New Roman"/>
              </a:rPr>
              <a:t>Câu thơ </a:t>
            </a:r>
            <a:r>
              <a:rPr sz="1800" dirty="0">
                <a:latin typeface="Times New Roman"/>
                <a:cs typeface="Times New Roman"/>
              </a:rPr>
              <a:t>lấp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nghĩa. Bắp trên </a:t>
            </a:r>
            <a:r>
              <a:rPr sz="1800" spc="-5" dirty="0">
                <a:latin typeface="Times New Roman"/>
                <a:cs typeface="Times New Roman"/>
              </a:rPr>
              <a:t>nương </a:t>
            </a:r>
            <a:r>
              <a:rPr sz="1800" dirty="0">
                <a:latin typeface="Times New Roman"/>
                <a:cs typeface="Times New Roman"/>
              </a:rPr>
              <a:t>tươi </a:t>
            </a:r>
            <a:r>
              <a:rPr sz="1800" spc="5" dirty="0">
                <a:latin typeface="Times New Roman"/>
                <a:cs typeface="Times New Roman"/>
              </a:rPr>
              <a:t>tốt </a:t>
            </a:r>
            <a:r>
              <a:rPr sz="1800" spc="-5" dirty="0">
                <a:latin typeface="Times New Roman"/>
                <a:cs typeface="Times New Roman"/>
              </a:rPr>
              <a:t>nhờ </a:t>
            </a:r>
            <a:r>
              <a:rPr sz="1800" dirty="0">
                <a:latin typeface="Times New Roman"/>
                <a:cs typeface="Times New Roman"/>
              </a:rPr>
              <a:t>ánh nắng </a:t>
            </a:r>
            <a:r>
              <a:rPr sz="1800" spc="-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trời. Cu Tai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giống như mặt trời tỏa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nắng </a:t>
            </a:r>
            <a:r>
              <a:rPr sz="1800" spc="-5" dirty="0">
                <a:latin typeface="Times New Roman"/>
                <a:cs typeface="Times New Roman"/>
              </a:rPr>
              <a:t>sưởi </a:t>
            </a:r>
            <a:r>
              <a:rPr sz="1800" dirty="0">
                <a:latin typeface="Times New Roman"/>
                <a:cs typeface="Times New Roman"/>
              </a:rPr>
              <a:t>ấm </a:t>
            </a:r>
            <a:r>
              <a:rPr sz="1800" spc="-5" dirty="0">
                <a:latin typeface="Times New Roman"/>
                <a:cs typeface="Times New Roman"/>
              </a:rPr>
              <a:t>trái </a:t>
            </a:r>
            <a:r>
              <a:rPr sz="1800" dirty="0">
                <a:latin typeface="Times New Roman"/>
                <a:cs typeface="Times New Roman"/>
              </a:rPr>
              <a:t>tim mẹ để </a:t>
            </a:r>
            <a:r>
              <a:rPr sz="1800" spc="-5" dirty="0">
                <a:latin typeface="Times New Roman"/>
                <a:cs typeface="Times New Roman"/>
              </a:rPr>
              <a:t>mẹ sống </a:t>
            </a:r>
            <a:r>
              <a:rPr sz="1800" dirty="0">
                <a:latin typeface="Times New Roman"/>
                <a:cs typeface="Times New Roman"/>
              </a:rPr>
              <a:t>tốt hơn,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hơn cho đời. Em là mặt trời </a:t>
            </a:r>
            <a:r>
              <a:rPr sz="1800" spc="-10" dirty="0">
                <a:latin typeface="Times New Roman"/>
                <a:cs typeface="Times New Roman"/>
              </a:rPr>
              <a:t>bé </a:t>
            </a:r>
            <a:r>
              <a:rPr sz="1800" dirty="0">
                <a:latin typeface="Times New Roman"/>
                <a:cs typeface="Times New Roman"/>
              </a:rPr>
              <a:t>bỏng,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mẹ. </a:t>
            </a:r>
            <a:r>
              <a:rPr sz="1800" dirty="0">
                <a:latin typeface="Times New Roman"/>
                <a:cs typeface="Times New Roman"/>
              </a:rPr>
              <a:t>Lời ru ở khúc </a:t>
            </a:r>
            <a:r>
              <a:rPr sz="1800" spc="-10" dirty="0">
                <a:latin typeface="Times New Roman"/>
                <a:cs typeface="Times New Roman"/>
              </a:rPr>
              <a:t>ru </a:t>
            </a:r>
            <a:r>
              <a:rPr sz="1800" dirty="0">
                <a:latin typeface="Times New Roman"/>
                <a:cs typeface="Times New Roman"/>
              </a:rPr>
              <a:t>này vẫn </a:t>
            </a:r>
            <a:r>
              <a:rPr sz="1800" spc="-5" dirty="0">
                <a:latin typeface="Times New Roman"/>
                <a:cs typeface="Times New Roman"/>
              </a:rPr>
              <a:t>là tiếng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tình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 đựng ước </a:t>
            </a:r>
            <a:r>
              <a:rPr sz="1800" dirty="0">
                <a:latin typeface="Times New Roman"/>
                <a:cs typeface="Times New Roman"/>
              </a:rPr>
              <a:t>mơ lớn hơn: </a:t>
            </a:r>
            <a:r>
              <a:rPr sz="1800" i="1" spc="-10" dirty="0">
                <a:latin typeface="Times New Roman"/>
                <a:cs typeface="Times New Roman"/>
              </a:rPr>
              <a:t>Ngủ </a:t>
            </a:r>
            <a:r>
              <a:rPr sz="1800" i="1" dirty="0">
                <a:latin typeface="Times New Roman"/>
                <a:cs typeface="Times New Roman"/>
              </a:rPr>
              <a:t>ngoan </a:t>
            </a:r>
            <a:r>
              <a:rPr sz="1800" i="1" spc="-5" dirty="0">
                <a:latin typeface="Times New Roman"/>
                <a:cs typeface="Times New Roman"/>
              </a:rPr>
              <a:t>a-kay ơi, </a:t>
            </a:r>
            <a:r>
              <a:rPr sz="1800" i="1" dirty="0">
                <a:latin typeface="Times New Roman"/>
                <a:cs typeface="Times New Roman"/>
              </a:rPr>
              <a:t>ngủ ngoan </a:t>
            </a:r>
            <a:r>
              <a:rPr sz="1800" i="1" spc="-5" dirty="0">
                <a:latin typeface="Times New Roman"/>
                <a:cs typeface="Times New Roman"/>
              </a:rPr>
              <a:t>a-kay hỡi/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5" dirty="0">
                <a:latin typeface="Times New Roman"/>
                <a:cs typeface="Times New Roman"/>
              </a:rPr>
              <a:t>thương </a:t>
            </a:r>
            <a:r>
              <a:rPr sz="1800" i="1" dirty="0">
                <a:latin typeface="Times New Roman"/>
                <a:cs typeface="Times New Roman"/>
              </a:rPr>
              <a:t>a-kay,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làng đói/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hát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bắp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đều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/ Mai </a:t>
            </a:r>
            <a:r>
              <a:rPr sz="1800" i="1" spc="-5" dirty="0">
                <a:latin typeface="Times New Roman"/>
                <a:cs typeface="Times New Roman"/>
              </a:rPr>
              <a:t>sau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lớn </a:t>
            </a:r>
            <a:r>
              <a:rPr sz="1800" i="1" dirty="0">
                <a:latin typeface="Times New Roman"/>
                <a:cs typeface="Times New Roman"/>
              </a:rPr>
              <a:t>phát </a:t>
            </a:r>
            <a:r>
              <a:rPr sz="1800" i="1" spc="-5" dirty="0">
                <a:latin typeface="Times New Roman"/>
                <a:cs typeface="Times New Roman"/>
              </a:rPr>
              <a:t>mười Ka-lưi..</a:t>
            </a:r>
            <a:r>
              <a:rPr sz="1800" spc="-5" dirty="0">
                <a:latin typeface="Times New Roman"/>
                <a:cs typeface="Times New Roman"/>
              </a:rPr>
              <a:t>.Càng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con,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càng thương bà con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bản. Mẹ ước </a:t>
            </a:r>
            <a:r>
              <a:rPr sz="1800" dirty="0">
                <a:latin typeface="Times New Roman"/>
                <a:cs typeface="Times New Roman"/>
              </a:rPr>
              <a:t>mơ về </a:t>
            </a:r>
            <a:r>
              <a:rPr sz="1800" spc="-5" dirty="0">
                <a:latin typeface="Times New Roman"/>
                <a:cs typeface="Times New Roman"/>
              </a:rPr>
              <a:t>một ngày mai </a:t>
            </a:r>
            <a:r>
              <a:rPr sz="1800" dirty="0">
                <a:latin typeface="Times New Roman"/>
                <a:cs typeface="Times New Roman"/>
              </a:rPr>
              <a:t>no ấm </a:t>
            </a:r>
            <a:r>
              <a:rPr sz="1800" spc="-5" dirty="0">
                <a:latin typeface="Times New Roman"/>
                <a:cs typeface="Times New Roman"/>
              </a:rPr>
              <a:t>hạnh phúc,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sự trưởng thành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mạnh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 diệu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 con</a:t>
            </a:r>
            <a:r>
              <a:rPr sz="1800" dirty="0">
                <a:latin typeface="Times New Roman"/>
                <a:cs typeface="Times New Roman"/>
              </a:rPr>
              <a:t> 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5" dirty="0"/>
              <a:t> SỐ</a:t>
            </a:r>
            <a:r>
              <a:rPr spc="-10" dirty="0"/>
              <a:t> </a:t>
            </a:r>
            <a:r>
              <a:rPr dirty="0"/>
              <a:t>3.</a:t>
            </a:r>
            <a:r>
              <a:rPr spc="-5" dirty="0"/>
              <a:t> </a:t>
            </a:r>
            <a:r>
              <a:rPr dirty="0"/>
              <a:t>CÁC</a:t>
            </a:r>
            <a:r>
              <a:rPr spc="-5" dirty="0"/>
              <a:t> DẠNG</a:t>
            </a:r>
            <a:r>
              <a:rPr dirty="0"/>
              <a:t> ĐỀ</a:t>
            </a:r>
            <a:r>
              <a:rPr spc="-20" dirty="0"/>
              <a:t> </a:t>
            </a:r>
            <a:r>
              <a:rPr dirty="0"/>
              <a:t>VIẾT </a:t>
            </a:r>
            <a:r>
              <a:rPr spc="-5" dirty="0"/>
              <a:t>TẬP</a:t>
            </a:r>
            <a:r>
              <a:rPr spc="-20" dirty="0"/>
              <a:t> </a:t>
            </a:r>
            <a:r>
              <a:rPr spc="-5" dirty="0"/>
              <a:t>LÀM</a:t>
            </a:r>
            <a:r>
              <a:rPr dirty="0"/>
              <a:t> </a:t>
            </a:r>
            <a:r>
              <a:rPr spc="-5" dirty="0"/>
              <a:t>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8809" cy="549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I. PHÂN TÍCH/ CẢM NHẬN </a:t>
            </a:r>
            <a:r>
              <a:rPr sz="1800" b="1" dirty="0">
                <a:latin typeface="Times New Roman"/>
                <a:cs typeface="Times New Roman"/>
              </a:rPr>
              <a:t>BÀI THƠ </a:t>
            </a:r>
            <a:r>
              <a:rPr sz="1800" b="1" spc="-5" dirty="0">
                <a:latin typeface="Times New Roman"/>
                <a:cs typeface="Times New Roman"/>
              </a:rPr>
              <a:t>“KHÚC </a:t>
            </a:r>
            <a:r>
              <a:rPr sz="1800" b="1" dirty="0">
                <a:latin typeface="Times New Roman"/>
                <a:cs typeface="Times New Roman"/>
              </a:rPr>
              <a:t>HÁT </a:t>
            </a:r>
            <a:r>
              <a:rPr sz="1800" b="1" spc="-5" dirty="0">
                <a:latin typeface="Times New Roman"/>
                <a:cs typeface="Times New Roman"/>
              </a:rPr>
              <a:t>RU NHỮNG </a:t>
            </a:r>
            <a:r>
              <a:rPr sz="1800" b="1" dirty="0">
                <a:latin typeface="Times New Roman"/>
                <a:cs typeface="Times New Roman"/>
              </a:rPr>
              <a:t>EM BÉ </a:t>
            </a:r>
            <a:r>
              <a:rPr sz="1800" b="1" spc="-5" dirty="0">
                <a:latin typeface="Times New Roman"/>
                <a:cs typeface="Times New Roman"/>
              </a:rPr>
              <a:t>LỚN </a:t>
            </a:r>
            <a:r>
              <a:rPr sz="1800" b="1" dirty="0">
                <a:latin typeface="Times New Roman"/>
                <a:cs typeface="Times New Roman"/>
              </a:rPr>
              <a:t> TRÊN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LƯNG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MẸ”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 </a:t>
            </a:r>
            <a:r>
              <a:rPr sz="1800" b="1" dirty="0">
                <a:latin typeface="Times New Roman"/>
                <a:cs typeface="Times New Roman"/>
              </a:rPr>
              <a:t>KHOA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ĐIỀM.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về bà </a:t>
            </a:r>
            <a:r>
              <a:rPr sz="1800" spc="-5" dirty="0">
                <a:latin typeface="Times New Roman"/>
                <a:cs typeface="Times New Roman"/>
              </a:rPr>
              <a:t>mẹ Việt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trong thời kì chống </a:t>
            </a:r>
            <a:r>
              <a:rPr sz="1800" spc="-10" dirty="0">
                <a:latin typeface="Times New Roman"/>
                <a:cs typeface="Times New Roman"/>
              </a:rPr>
              <a:t>Mĩ,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“Khúc hát ru những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bé lớn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 lưng mẹ”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Khoa </a:t>
            </a:r>
            <a:r>
              <a:rPr sz="1800" dirty="0">
                <a:latin typeface="Times New Roman"/>
                <a:cs typeface="Times New Roman"/>
              </a:rPr>
              <a:t>Điềm là một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độc </a:t>
            </a:r>
            <a:r>
              <a:rPr sz="1800" spc="-5" dirty="0">
                <a:latin typeface="Times New Roman"/>
                <a:cs typeface="Times New Roman"/>
              </a:rPr>
              <a:t>đáo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rất hay. Nó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được phổ </a:t>
            </a:r>
            <a:r>
              <a:rPr sz="1800" dirty="0">
                <a:latin typeface="Times New Roman"/>
                <a:cs typeface="Times New Roman"/>
              </a:rPr>
              <a:t> nhạc thành ca </a:t>
            </a:r>
            <a:r>
              <a:rPr sz="1800" spc="-5" dirty="0">
                <a:latin typeface="Times New Roman"/>
                <a:cs typeface="Times New Roman"/>
              </a:rPr>
              <a:t>khúc </a:t>
            </a:r>
            <a:r>
              <a:rPr sz="1800" dirty="0">
                <a:latin typeface="Times New Roman"/>
                <a:cs typeface="Times New Roman"/>
              </a:rPr>
              <a:t>từng làm </a:t>
            </a:r>
            <a:r>
              <a:rPr sz="1800" spc="-5" dirty="0">
                <a:latin typeface="Times New Roman"/>
                <a:cs typeface="Times New Roman"/>
              </a:rPr>
              <a:t>rung </a:t>
            </a:r>
            <a:r>
              <a:rPr sz="1800" dirty="0">
                <a:latin typeface="Times New Roman"/>
                <a:cs typeface="Times New Roman"/>
              </a:rPr>
              <a:t>động hàng </a:t>
            </a:r>
            <a:r>
              <a:rPr sz="1800" spc="-5" dirty="0">
                <a:latin typeface="Times New Roman"/>
                <a:cs typeface="Times New Roman"/>
              </a:rPr>
              <a:t>triệu trái tim.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được nói đến </a:t>
            </a:r>
            <a:r>
              <a:rPr sz="1800" dirty="0">
                <a:latin typeface="Times New Roman"/>
                <a:cs typeface="Times New Roman"/>
              </a:rPr>
              <a:t>là bà </a:t>
            </a:r>
            <a:r>
              <a:rPr sz="1800" spc="5" dirty="0">
                <a:latin typeface="Times New Roman"/>
                <a:cs typeface="Times New Roman"/>
              </a:rPr>
              <a:t>mẹ 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Tà-ôi có một tình thương mênh mông: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dirty="0">
                <a:latin typeface="Times New Roman"/>
                <a:cs typeface="Times New Roman"/>
              </a:rPr>
              <a:t>con, thương làng </a:t>
            </a:r>
            <a:r>
              <a:rPr sz="1800" spc="-5" dirty="0">
                <a:latin typeface="Times New Roman"/>
                <a:cs typeface="Times New Roman"/>
              </a:rPr>
              <a:t>đói, thương </a:t>
            </a:r>
            <a:r>
              <a:rPr sz="1800" spc="10" dirty="0">
                <a:latin typeface="Times New Roman"/>
                <a:cs typeface="Times New Roman"/>
              </a:rPr>
              <a:t>bộ </a:t>
            </a:r>
            <a:r>
              <a:rPr sz="1800" dirty="0">
                <a:latin typeface="Times New Roman"/>
                <a:cs typeface="Times New Roman"/>
              </a:rPr>
              <a:t>đội,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ts val="2700"/>
              </a:lnSpc>
              <a:spcBef>
                <a:spcPts val="170"/>
              </a:spcBef>
            </a:pP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thơ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dirty="0">
                <a:latin typeface="Times New Roman"/>
                <a:cs typeface="Times New Roman"/>
              </a:rPr>
              <a:t> tạo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âm</a:t>
            </a:r>
            <a:r>
              <a:rPr sz="1800" dirty="0">
                <a:latin typeface="Times New Roman"/>
                <a:cs typeface="Times New Roman"/>
              </a:rPr>
              <a:t> điệu dân ca,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Tà-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 Trị</a:t>
            </a:r>
            <a:r>
              <a:rPr sz="1800" spc="-5" dirty="0">
                <a:latin typeface="Times New Roman"/>
                <a:cs typeface="Times New Roman"/>
              </a:rPr>
              <a:t> Thiên.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-5" dirty="0">
                <a:latin typeface="Times New Roman"/>
                <a:cs typeface="Times New Roman"/>
              </a:rPr>
              <a:t> ca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khúc</a:t>
            </a:r>
            <a:r>
              <a:rPr sz="1800" dirty="0">
                <a:latin typeface="Times New Roman"/>
                <a:cs typeface="Times New Roman"/>
              </a:rPr>
              <a:t> ngọt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 </a:t>
            </a:r>
            <a:r>
              <a:rPr sz="1800" spc="-5" dirty="0">
                <a:latin typeface="Times New Roman"/>
                <a:cs typeface="Times New Roman"/>
              </a:rPr>
              <a:t>thiết;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800" i="1" spc="-5" dirty="0">
                <a:latin typeface="Times New Roman"/>
                <a:cs typeface="Times New Roman"/>
              </a:rPr>
              <a:t>“Em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ơi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dirty="0">
                <a:latin typeface="Times New Roman"/>
                <a:cs typeface="Times New Roman"/>
              </a:rPr>
              <a:t> ngủ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ngoan </a:t>
            </a:r>
            <a:r>
              <a:rPr sz="1800" i="1" dirty="0">
                <a:latin typeface="Times New Roman"/>
                <a:cs typeface="Times New Roman"/>
              </a:rPr>
              <a:t>đừng</a:t>
            </a:r>
            <a:r>
              <a:rPr sz="1800" i="1" spc="-5" dirty="0">
                <a:latin typeface="Times New Roman"/>
                <a:cs typeface="Times New Roman"/>
              </a:rPr>
              <a:t> rời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mẹ...”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vỗ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thương.</a:t>
            </a:r>
            <a:r>
              <a:rPr sz="1800" spc="-5" dirty="0">
                <a:latin typeface="Times New Roman"/>
                <a:cs typeface="Times New Roman"/>
              </a:rPr>
              <a:t> Tình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nhà thơ: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“Ngủ </a:t>
            </a:r>
            <a:r>
              <a:rPr sz="1800" i="1" dirty="0">
                <a:latin typeface="Times New Roman"/>
                <a:cs typeface="Times New Roman"/>
              </a:rPr>
              <a:t>ngoan</a:t>
            </a:r>
            <a:r>
              <a:rPr sz="1800" i="1" spc="-5" dirty="0">
                <a:latin typeface="Times New Roman"/>
                <a:cs typeface="Times New Roman"/>
              </a:rPr>
              <a:t> a-kay ơi,</a:t>
            </a:r>
            <a:r>
              <a:rPr sz="1800" i="1" dirty="0">
                <a:latin typeface="Times New Roman"/>
                <a:cs typeface="Times New Roman"/>
              </a:rPr>
              <a:t> ngủ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ngoan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a-kay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hỡi...”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446849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i="1" dirty="0">
                <a:latin typeface="Times New Roman"/>
                <a:cs typeface="Times New Roman"/>
              </a:rPr>
              <a:t>a. </a:t>
            </a:r>
            <a:r>
              <a:rPr sz="1800" b="1" i="1" spc="-5" dirty="0">
                <a:latin typeface="Times New Roman"/>
                <a:cs typeface="Times New Roman"/>
              </a:rPr>
              <a:t>Khúc</a:t>
            </a:r>
            <a:r>
              <a:rPr sz="1800" b="1" i="1" dirty="0">
                <a:latin typeface="Times New Roman"/>
                <a:cs typeface="Times New Roman"/>
              </a:rPr>
              <a:t> ca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thứ</a:t>
            </a:r>
            <a:r>
              <a:rPr sz="1800" b="1" i="1" spc="-5" dirty="0">
                <a:latin typeface="Times New Roman"/>
                <a:cs typeface="Times New Roman"/>
              </a:rPr>
              <a:t> nhất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là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tiếng </a:t>
            </a:r>
            <a:r>
              <a:rPr sz="1800" b="1" i="1" spc="-5" dirty="0">
                <a:latin typeface="Times New Roman"/>
                <a:cs typeface="Times New Roman"/>
              </a:rPr>
              <a:t>ru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khi</a:t>
            </a:r>
            <a:r>
              <a:rPr sz="1800" b="1" i="1" dirty="0">
                <a:latin typeface="Times New Roman"/>
                <a:cs typeface="Times New Roman"/>
              </a:rPr>
              <a:t> mẹ</a:t>
            </a:r>
            <a:r>
              <a:rPr sz="1800" b="1" i="1" spc="-5" dirty="0">
                <a:latin typeface="Times New Roman"/>
                <a:cs typeface="Times New Roman"/>
              </a:rPr>
              <a:t> địu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con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giã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gạo: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-5" dirty="0">
                <a:latin typeface="Times New Roman"/>
                <a:cs typeface="Times New Roman"/>
              </a:rPr>
              <a:t> giã </a:t>
            </a:r>
            <a:r>
              <a:rPr sz="1800" i="1" dirty="0">
                <a:latin typeface="Times New Roman"/>
                <a:cs typeface="Times New Roman"/>
              </a:rPr>
              <a:t>gạo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nuôi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bộ</a:t>
            </a:r>
            <a:r>
              <a:rPr sz="1800" i="1" spc="-5" dirty="0">
                <a:latin typeface="Times New Roman"/>
                <a:cs typeface="Times New Roman"/>
              </a:rPr>
              <a:t> đội</a:t>
            </a:r>
            <a:endParaRPr sz="1800">
              <a:latin typeface="Times New Roman"/>
              <a:cs typeface="Times New Roman"/>
            </a:endParaRPr>
          </a:p>
          <a:p>
            <a:pPr marL="128270" marR="4369435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Nhịp chày nghiêng, giấc </a:t>
            </a:r>
            <a:r>
              <a:rPr sz="1800" i="1" dirty="0">
                <a:latin typeface="Times New Roman"/>
                <a:cs typeface="Times New Roman"/>
              </a:rPr>
              <a:t>ngủ </a:t>
            </a:r>
            <a:r>
              <a:rPr sz="1800" i="1" spc="-10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nghiêng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Mồ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hôi </a:t>
            </a:r>
            <a:r>
              <a:rPr sz="1800" i="1" spc="-5" dirty="0">
                <a:latin typeface="Times New Roman"/>
                <a:cs typeface="Times New Roman"/>
              </a:rPr>
              <a:t>mẹ rơi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nóng </a:t>
            </a:r>
            <a:r>
              <a:rPr sz="1800" i="1" spc="-5" dirty="0">
                <a:latin typeface="Times New Roman"/>
                <a:cs typeface="Times New Roman"/>
              </a:rPr>
              <a:t>hổi</a:t>
            </a:r>
            <a:endParaRPr sz="1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355"/>
              </a:spcBef>
            </a:pPr>
            <a:r>
              <a:rPr sz="1800" i="1" spc="-5" dirty="0">
                <a:latin typeface="Times New Roman"/>
                <a:cs typeface="Times New Roman"/>
              </a:rPr>
              <a:t>Vai 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gầy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nhấp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nhô</a:t>
            </a:r>
            <a:r>
              <a:rPr sz="1800" i="1" spc="-5" dirty="0">
                <a:latin typeface="Times New Roman"/>
                <a:cs typeface="Times New Roman"/>
              </a:rPr>
              <a:t> 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gối</a:t>
            </a:r>
            <a:endParaRPr sz="1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hát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lời”.</a:t>
            </a:r>
            <a:endParaRPr sz="1800">
              <a:latin typeface="Times New Roman"/>
              <a:cs typeface="Times New Roman"/>
            </a:endParaRPr>
          </a:p>
          <a:p>
            <a:pPr marL="12700" indent="17208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“nghiêng”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ngủ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“nghiêng”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Con như đang </a:t>
            </a:r>
            <a:r>
              <a:rPr sz="1800" spc="-5" dirty="0">
                <a:latin typeface="Times New Roman"/>
                <a:cs typeface="Times New Roman"/>
              </a:rPr>
              <a:t>chia </a:t>
            </a:r>
            <a:r>
              <a:rPr sz="1800" dirty="0">
                <a:latin typeface="Times New Roman"/>
                <a:cs typeface="Times New Roman"/>
              </a:rPr>
              <a:t>sẻ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vất </a:t>
            </a:r>
            <a:r>
              <a:rPr sz="1800" spc="-10" dirty="0">
                <a:latin typeface="Times New Roman"/>
                <a:cs typeface="Times New Roman"/>
              </a:rPr>
              <a:t>vả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mẹ. Má </a:t>
            </a:r>
            <a:r>
              <a:rPr sz="1800" dirty="0">
                <a:latin typeface="Times New Roman"/>
                <a:cs typeface="Times New Roman"/>
              </a:rPr>
              <a:t>em cũng </a:t>
            </a:r>
            <a:r>
              <a:rPr sz="1800" spc="-5" dirty="0">
                <a:latin typeface="Times New Roman"/>
                <a:cs typeface="Times New Roman"/>
              </a:rPr>
              <a:t>"nóng </a:t>
            </a:r>
            <a:r>
              <a:rPr sz="1800" dirty="0">
                <a:latin typeface="Times New Roman"/>
                <a:cs typeface="Times New Roman"/>
              </a:rPr>
              <a:t>hổi” vì bao </a:t>
            </a:r>
            <a:r>
              <a:rPr sz="1800" spc="5" dirty="0">
                <a:latin typeface="Times New Roman"/>
                <a:cs typeface="Times New Roman"/>
              </a:rPr>
              <a:t>mồ </a:t>
            </a:r>
            <a:r>
              <a:rPr sz="1800" spc="-5" dirty="0">
                <a:latin typeface="Times New Roman"/>
                <a:cs typeface="Times New Roman"/>
              </a:rPr>
              <a:t>hôi </a:t>
            </a:r>
            <a:r>
              <a:rPr sz="1800" dirty="0">
                <a:latin typeface="Times New Roman"/>
                <a:cs typeface="Times New Roman"/>
              </a:rPr>
              <a:t>mẹ tuôn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rơi. </a:t>
            </a:r>
            <a:r>
              <a:rPr sz="1800" spc="-5" dirty="0">
                <a:latin typeface="Times New Roman"/>
                <a:cs typeface="Times New Roman"/>
              </a:rPr>
              <a:t>Hàng loạt hình </a:t>
            </a:r>
            <a:r>
              <a:rPr sz="1800" dirty="0">
                <a:latin typeface="Times New Roman"/>
                <a:cs typeface="Times New Roman"/>
              </a:rPr>
              <a:t>ảnh hoán dụ </a:t>
            </a:r>
            <a:r>
              <a:rPr sz="1800" spc="-5" dirty="0">
                <a:latin typeface="Times New Roman"/>
                <a:cs typeface="Times New Roman"/>
              </a:rPr>
              <a:t>(mồ </a:t>
            </a:r>
            <a:r>
              <a:rPr sz="1800" dirty="0">
                <a:latin typeface="Times New Roman"/>
                <a:cs typeface="Times New Roman"/>
              </a:rPr>
              <a:t>hôi, </a:t>
            </a:r>
            <a:r>
              <a:rPr sz="1800" spc="-5" dirty="0">
                <a:latin typeface="Times New Roman"/>
                <a:cs typeface="Times New Roman"/>
              </a:rPr>
              <a:t>má, vai, </a:t>
            </a:r>
            <a:r>
              <a:rPr sz="1800" dirty="0">
                <a:latin typeface="Times New Roman"/>
                <a:cs typeface="Times New Roman"/>
              </a:rPr>
              <a:t>lưng, </a:t>
            </a:r>
            <a:r>
              <a:rPr sz="1800" spc="-5" dirty="0">
                <a:latin typeface="Times New Roman"/>
                <a:cs typeface="Times New Roman"/>
              </a:rPr>
              <a:t>tim) được </a:t>
            </a:r>
            <a:r>
              <a:rPr sz="1800" spc="-10" dirty="0">
                <a:latin typeface="Times New Roman"/>
                <a:cs typeface="Times New Roman"/>
              </a:rPr>
              <a:t>sử </a:t>
            </a:r>
            <a:r>
              <a:rPr sz="1800" dirty="0">
                <a:latin typeface="Times New Roman"/>
                <a:cs typeface="Times New Roman"/>
              </a:rPr>
              <a:t>dụng rất </a:t>
            </a:r>
            <a:r>
              <a:rPr sz="1800" spc="-5" dirty="0">
                <a:latin typeface="Times New Roman"/>
                <a:cs typeface="Times New Roman"/>
              </a:rPr>
              <a:t>“đắt” để thể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lớn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mẫu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tử,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lời”.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vàng </a:t>
            </a:r>
            <a:r>
              <a:rPr sz="1800" spc="-5" dirty="0">
                <a:latin typeface="Times New Roman"/>
                <a:cs typeface="Times New Roman"/>
              </a:rPr>
              <a:t>làng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ta”; </a:t>
            </a:r>
            <a:r>
              <a:rPr sz="1800" spc="-5" dirty="0">
                <a:latin typeface="Times New Roman"/>
                <a:cs typeface="Times New Roman"/>
              </a:rPr>
              <a:t>hạt </a:t>
            </a:r>
            <a:r>
              <a:rPr sz="1800" dirty="0">
                <a:latin typeface="Times New Roman"/>
                <a:cs typeface="Times New Roman"/>
              </a:rPr>
              <a:t>gạo của mẹ nặng </a:t>
            </a:r>
            <a:r>
              <a:rPr sz="1800" spc="-5" dirty="0">
                <a:latin typeface="Times New Roman"/>
                <a:cs typeface="Times New Roman"/>
              </a:rPr>
              <a:t>tình nặng nghĩa, rất đáng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hào: “Mẹ </a:t>
            </a:r>
            <a:r>
              <a:rPr sz="1800" spc="-5" dirty="0">
                <a:latin typeface="Times New Roman"/>
                <a:cs typeface="Times New Roman"/>
              </a:rPr>
              <a:t>thương a-kay, </a:t>
            </a:r>
            <a:r>
              <a:rPr sz="1800" dirty="0">
                <a:latin typeface="Times New Roman"/>
                <a:cs typeface="Times New Roman"/>
              </a:rPr>
              <a:t>mẹ thương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 </a:t>
            </a:r>
            <a:r>
              <a:rPr sz="1800" spc="-5" dirty="0">
                <a:latin typeface="Times New Roman"/>
                <a:cs typeface="Times New Roman"/>
              </a:rPr>
              <a:t>đội”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i="1" dirty="0">
                <a:latin typeface="Times New Roman"/>
                <a:cs typeface="Times New Roman"/>
              </a:rPr>
              <a:t>b. </a:t>
            </a:r>
            <a:r>
              <a:rPr sz="1800" b="1" i="1" spc="-5" dirty="0">
                <a:latin typeface="Times New Roman"/>
                <a:cs typeface="Times New Roman"/>
              </a:rPr>
              <a:t>Khúc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ca</a:t>
            </a:r>
            <a:r>
              <a:rPr sz="1800" b="1" i="1" spc="-5" dirty="0">
                <a:latin typeface="Times New Roman"/>
                <a:cs typeface="Times New Roman"/>
              </a:rPr>
              <a:t> thứ hai</a:t>
            </a:r>
            <a:r>
              <a:rPr sz="1800" b="1" i="1" dirty="0">
                <a:latin typeface="Times New Roman"/>
                <a:cs typeface="Times New Roman"/>
              </a:rPr>
              <a:t> là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tiếng </a:t>
            </a:r>
            <a:r>
              <a:rPr sz="1800" b="1" i="1" spc="-5" dirty="0">
                <a:latin typeface="Times New Roman"/>
                <a:cs typeface="Times New Roman"/>
              </a:rPr>
              <a:t>ru </a:t>
            </a:r>
            <a:r>
              <a:rPr sz="1800" b="1" i="1" spc="-10" dirty="0">
                <a:latin typeface="Times New Roman"/>
                <a:cs typeface="Times New Roman"/>
              </a:rPr>
              <a:t>khi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5" dirty="0">
                <a:latin typeface="Times New Roman"/>
                <a:cs typeface="Times New Roman"/>
              </a:rPr>
              <a:t>mẹ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tỉa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bắp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trên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núi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Ka-lưi.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17399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rẫy.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“lưng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núi”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“lưng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nhằm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dirty="0">
                <a:latin typeface="Times New Roman"/>
                <a:cs typeface="Times New Roman"/>
              </a:rPr>
              <a:t> định </a:t>
            </a:r>
            <a:r>
              <a:rPr sz="1800" spc="-5" dirty="0">
                <a:latin typeface="Times New Roman"/>
                <a:cs typeface="Times New Roman"/>
              </a:rPr>
              <a:t>đức tính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kiên</a:t>
            </a:r>
            <a:r>
              <a:rPr sz="1800" dirty="0">
                <a:latin typeface="Times New Roman"/>
                <a:cs typeface="Times New Roman"/>
              </a:rPr>
              <a:t> nhẫn,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đựng</a:t>
            </a:r>
            <a:r>
              <a:rPr sz="1800" dirty="0">
                <a:latin typeface="Times New Roman"/>
                <a:cs typeface="Times New Roman"/>
              </a:rPr>
              <a:t> gian khổ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nghèo:</a:t>
            </a:r>
            <a:endParaRPr sz="1800" dirty="0">
              <a:latin typeface="Times New Roman"/>
              <a:cs typeface="Times New Roman"/>
            </a:endParaRPr>
          </a:p>
          <a:p>
            <a:pPr marL="70485" marR="5128895" indent="-58419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"Mẹ đang tỉa </a:t>
            </a:r>
            <a:r>
              <a:rPr sz="1800" i="1" spc="-5" dirty="0">
                <a:latin typeface="Times New Roman"/>
                <a:cs typeface="Times New Roman"/>
              </a:rPr>
              <a:t>bắp </a:t>
            </a:r>
            <a:r>
              <a:rPr sz="1800" i="1" dirty="0">
                <a:latin typeface="Times New Roman"/>
                <a:cs typeface="Times New Roman"/>
              </a:rPr>
              <a:t>trên </a:t>
            </a:r>
            <a:r>
              <a:rPr sz="1800" i="1" spc="-5" dirty="0">
                <a:latin typeface="Times New Roman"/>
                <a:cs typeface="Times New Roman"/>
              </a:rPr>
              <a:t>núi Ka-lưi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núi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nhỏ".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22987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“Mặt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trời”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nguồn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nguồn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mẹ: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mẹ,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nằm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lưng".</a:t>
            </a:r>
          </a:p>
          <a:p>
            <a:pPr marL="12700" marR="5080" indent="344170">
              <a:lnSpc>
                <a:spcPts val="2690"/>
              </a:lnSpc>
              <a:spcBef>
                <a:spcPts val="180"/>
              </a:spcBef>
            </a:pP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nặng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xóm: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“Mẹ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đói”.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cắn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đều”</a:t>
            </a:r>
            <a:r>
              <a:rPr sz="1800" dirty="0">
                <a:latin typeface="Times New Roman"/>
                <a:cs typeface="Times New Roman"/>
              </a:rPr>
              <a:t> là </a:t>
            </a:r>
            <a:r>
              <a:rPr sz="1800" spc="-5" dirty="0">
                <a:latin typeface="Times New Roman"/>
                <a:cs typeface="Times New Roman"/>
              </a:rPr>
              <a:t>thế.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i="1" dirty="0">
                <a:latin typeface="Times New Roman"/>
                <a:cs typeface="Times New Roman"/>
              </a:rPr>
              <a:t>c.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Khúc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ca </a:t>
            </a:r>
            <a:r>
              <a:rPr sz="1800" b="1" i="1" spc="-5" dirty="0">
                <a:latin typeface="Times New Roman"/>
                <a:cs typeface="Times New Roman"/>
              </a:rPr>
              <a:t>thứ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ba,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nhịp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điệu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10" dirty="0">
                <a:latin typeface="Times New Roman"/>
                <a:cs typeface="Times New Roman"/>
              </a:rPr>
              <a:t>vang</a:t>
            </a:r>
            <a:r>
              <a:rPr sz="1800" b="1" i="1" dirty="0">
                <a:latin typeface="Times New Roman"/>
                <a:cs typeface="Times New Roman"/>
              </a:rPr>
              <a:t> lên dồn </a:t>
            </a:r>
            <a:r>
              <a:rPr sz="1800" b="1" i="1" spc="-10" dirty="0">
                <a:latin typeface="Times New Roman"/>
                <a:cs typeface="Times New Roman"/>
              </a:rPr>
              <a:t>dập.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173990" algn="just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“Thằng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đuổi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suối",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Tà-ôi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chỗ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khi đang </a:t>
            </a:r>
            <a:r>
              <a:rPr sz="1800" spc="-5" dirty="0">
                <a:latin typeface="Times New Roman"/>
                <a:cs typeface="Times New Roman"/>
              </a:rPr>
              <a:t>"chuyển lán”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"đạp rừng”.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đình mẹ cùng ra trận, mang tầm </a:t>
            </a:r>
            <a:r>
              <a:rPr sz="1800" spc="-5" dirty="0">
                <a:latin typeface="Times New Roman"/>
                <a:cs typeface="Times New Roman"/>
              </a:rPr>
              <a:t>vóc anh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hùng:</a:t>
            </a:r>
          </a:p>
          <a:p>
            <a:pPr marL="70485" marR="4629785" indent="-58419" algn="just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“Anh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súng,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chị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gái </a:t>
            </a:r>
            <a:r>
              <a:rPr sz="1800" i="1" dirty="0">
                <a:latin typeface="Times New Roman"/>
                <a:cs typeface="Times New Roman"/>
              </a:rPr>
              <a:t>cầm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chông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 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giành</a:t>
            </a:r>
            <a:r>
              <a:rPr sz="1800" i="1" spc="-5" dirty="0">
                <a:latin typeface="Times New Roman"/>
                <a:cs typeface="Times New Roman"/>
              </a:rPr>
              <a:t> trận</a:t>
            </a:r>
            <a:r>
              <a:rPr sz="1800" i="1" dirty="0">
                <a:latin typeface="Times New Roman"/>
                <a:cs typeface="Times New Roman"/>
              </a:rPr>
              <a:t> cuối</a:t>
            </a:r>
            <a:endParaRPr sz="1800" dirty="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Từ </a:t>
            </a:r>
            <a:r>
              <a:rPr sz="1800" i="1" dirty="0">
                <a:latin typeface="Times New Roman"/>
                <a:cs typeface="Times New Roman"/>
              </a:rPr>
              <a:t>trên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chiến</a:t>
            </a:r>
            <a:r>
              <a:rPr sz="1800" i="1" spc="-5" dirty="0">
                <a:latin typeface="Times New Roman"/>
                <a:cs typeface="Times New Roman"/>
              </a:rPr>
              <a:t> trường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625"/>
              </a:spcBef>
            </a:pPr>
            <a:r>
              <a:rPr sz="1800" i="1" spc="-5" dirty="0">
                <a:latin typeface="Times New Roman"/>
                <a:cs typeface="Times New Roman"/>
              </a:rPr>
              <a:t>Từ trong </a:t>
            </a:r>
            <a:r>
              <a:rPr sz="1800" i="1" dirty="0">
                <a:latin typeface="Times New Roman"/>
                <a:cs typeface="Times New Roman"/>
              </a:rPr>
              <a:t>đói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khổ</a:t>
            </a:r>
            <a:r>
              <a:rPr sz="1800" i="1" dirty="0">
                <a:latin typeface="Times New Roman"/>
                <a:cs typeface="Times New Roman"/>
              </a:rPr>
              <a:t> em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Trường </a:t>
            </a:r>
            <a:r>
              <a:rPr sz="1800" i="1" dirty="0">
                <a:latin typeface="Times New Roman"/>
                <a:cs typeface="Times New Roman"/>
              </a:rPr>
              <a:t>Sơn".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22987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Khúc ca </a:t>
            </a:r>
            <a:r>
              <a:rPr sz="1800" dirty="0">
                <a:latin typeface="Times New Roman"/>
                <a:cs typeface="Times New Roman"/>
              </a:rPr>
              <a:t>thứ </a:t>
            </a:r>
            <a:r>
              <a:rPr sz="1800" spc="-10" dirty="0">
                <a:latin typeface="Times New Roman"/>
                <a:cs typeface="Times New Roman"/>
              </a:rPr>
              <a:t>ba </a:t>
            </a:r>
            <a:r>
              <a:rPr sz="1800" spc="-5" dirty="0">
                <a:latin typeface="Times New Roman"/>
                <a:cs typeface="Times New Roman"/>
              </a:rPr>
              <a:t>là khúc </a:t>
            </a:r>
            <a:r>
              <a:rPr sz="1800" spc="-10" dirty="0">
                <a:latin typeface="Times New Roman"/>
                <a:cs typeface="Times New Roman"/>
              </a:rPr>
              <a:t>ca </a:t>
            </a:r>
            <a:r>
              <a:rPr sz="1800" spc="-5" dirty="0">
                <a:latin typeface="Times New Roman"/>
                <a:cs typeface="Times New Roman"/>
              </a:rPr>
              <a:t>chiến </a:t>
            </a:r>
            <a:r>
              <a:rPr sz="1800" dirty="0">
                <a:latin typeface="Times New Roman"/>
                <a:cs typeface="Times New Roman"/>
              </a:rPr>
              <a:t>đấu. </a:t>
            </a:r>
            <a:r>
              <a:rPr sz="1800" spc="-5" dirty="0">
                <a:latin typeface="Times New Roman"/>
                <a:cs typeface="Times New Roman"/>
              </a:rPr>
              <a:t>“Giặc đến nhà, đàn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spc="-5" dirty="0">
                <a:latin typeface="Times New Roman"/>
                <a:cs typeface="Times New Roman"/>
              </a:rPr>
              <a:t>cũng đánh",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truyền thống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Nam.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Ở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địu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tải</a:t>
            </a:r>
          </a:p>
          <a:p>
            <a:pPr marL="12700" marR="762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đạn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nghiệp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phóng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nước: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“Mẹ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a-kay,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nước".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dirty="0">
                <a:latin typeface="Times New Roman"/>
                <a:cs typeface="Times New Roman"/>
              </a:rPr>
              <a:t>d. Trong bài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thơ,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Nguyễn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Khoa</a:t>
            </a:r>
            <a:r>
              <a:rPr sz="1800" b="1" i="1" spc="-2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Điểm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ba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lần</a:t>
            </a:r>
            <a:r>
              <a:rPr sz="1800" b="1" i="1" spc="-5" dirty="0">
                <a:latin typeface="Times New Roman"/>
                <a:cs typeface="Times New Roman"/>
              </a:rPr>
              <a:t> nói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lên </a:t>
            </a:r>
            <a:r>
              <a:rPr sz="1800" b="1" i="1" spc="-5" dirty="0">
                <a:latin typeface="Times New Roman"/>
                <a:cs typeface="Times New Roman"/>
              </a:rPr>
              <a:t>giấc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mơ đẹp</a:t>
            </a:r>
            <a:r>
              <a:rPr sz="1800" b="1" i="1" spc="-1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 </a:t>
            </a:r>
            <a:r>
              <a:rPr sz="1800" b="1" i="1" dirty="0">
                <a:latin typeface="Times New Roman"/>
                <a:cs typeface="Times New Roman"/>
              </a:rPr>
              <a:t>con</a:t>
            </a:r>
            <a:r>
              <a:rPr sz="1800" b="1" i="1" spc="-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thơ: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-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5" dirty="0">
                <a:latin typeface="Times New Roman"/>
                <a:cs typeface="Times New Roman"/>
              </a:rPr>
              <a:t> mơ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gạo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trắng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ngẩn.</a:t>
            </a:r>
            <a:endParaRPr sz="1800" dirty="0">
              <a:latin typeface="Times New Roman"/>
              <a:cs typeface="Times New Roman"/>
            </a:endParaRPr>
          </a:p>
          <a:p>
            <a:pPr marL="128270" marR="4928870" indent="-116205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- Con </a:t>
            </a:r>
            <a:r>
              <a:rPr sz="1800" i="1" spc="-5" dirty="0">
                <a:latin typeface="Times New Roman"/>
                <a:cs typeface="Times New Roman"/>
              </a:rPr>
              <a:t>mơ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hạt bắp lên </a:t>
            </a:r>
            <a:r>
              <a:rPr sz="1800" i="1" spc="-10" dirty="0">
                <a:latin typeface="Times New Roman"/>
                <a:cs typeface="Times New Roman"/>
              </a:rPr>
              <a:t>đều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sau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phát</a:t>
            </a:r>
            <a:r>
              <a:rPr sz="1800" i="1" spc="-5" dirty="0">
                <a:latin typeface="Times New Roman"/>
                <a:cs typeface="Times New Roman"/>
              </a:rPr>
              <a:t> mười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Ka-lưi.</a:t>
            </a:r>
            <a:endParaRPr sz="1800" dirty="0">
              <a:latin typeface="Times New Roman"/>
              <a:cs typeface="Times New Roman"/>
            </a:endParaRPr>
          </a:p>
          <a:p>
            <a:pPr marL="184785" marR="4815840" indent="-172720">
              <a:lnSpc>
                <a:spcPct val="124400"/>
              </a:lnSpc>
              <a:spcBef>
                <a:spcPts val="5"/>
              </a:spcBef>
            </a:pPr>
            <a:r>
              <a:rPr sz="1800" i="1" dirty="0">
                <a:latin typeface="Times New Roman"/>
                <a:cs typeface="Times New Roman"/>
              </a:rPr>
              <a:t>- Còn </a:t>
            </a:r>
            <a:r>
              <a:rPr sz="1800" i="1" spc="-5" dirty="0">
                <a:latin typeface="Times New Roman"/>
                <a:cs typeface="Times New Roman"/>
              </a:rPr>
              <a:t>mơ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mẹ được thấy </a:t>
            </a:r>
            <a:r>
              <a:rPr sz="1800" i="1" dirty="0">
                <a:latin typeface="Times New Roman"/>
                <a:cs typeface="Times New Roman"/>
              </a:rPr>
              <a:t>Bác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 Mai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sau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Tự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do...</a:t>
            </a:r>
            <a:endParaRPr sz="1800" dirty="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dirty="0">
                <a:latin typeface="Times New Roman"/>
                <a:cs typeface="Times New Roman"/>
              </a:rPr>
              <a:t> mơ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hạnh </a:t>
            </a:r>
            <a:r>
              <a:rPr sz="1800" spc="-5" dirty="0">
                <a:latin typeface="Times New Roman"/>
                <a:cs typeface="Times New Roman"/>
              </a:rPr>
              <a:t>phúc,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 chiến </a:t>
            </a:r>
            <a:r>
              <a:rPr sz="1800" spc="-5" dirty="0">
                <a:latin typeface="Times New Roman"/>
                <a:cs typeface="Times New Roman"/>
              </a:rPr>
              <a:t>thắng.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indent="2298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“Khúc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mẹ”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xứng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đáng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Nam.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Mọi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sữa,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“Anh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khuất,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6905" cy="1392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hậu,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đang”.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nhở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cảm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ơn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mỗi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dirty="0">
                <a:latin typeface="Times New Roman"/>
                <a:cs typeface="Times New Roman"/>
              </a:rPr>
              <a:t> ta,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hào</a:t>
            </a:r>
            <a:r>
              <a:rPr sz="1800" spc="-5" dirty="0">
                <a:latin typeface="Times New Roman"/>
                <a:cs typeface="Times New Roman"/>
              </a:rPr>
              <a:t>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dirty="0">
                <a:latin typeface="Times New Roman"/>
                <a:cs typeface="Times New Roman"/>
              </a:rPr>
              <a:t> PHÂN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TÍCH/</a:t>
            </a:r>
            <a:r>
              <a:rPr sz="1800" b="1" dirty="0">
                <a:latin typeface="Times New Roman"/>
                <a:cs typeface="Times New Roman"/>
              </a:rPr>
              <a:t> CẢM </a:t>
            </a:r>
            <a:r>
              <a:rPr sz="1800" b="1" spc="-5" dirty="0">
                <a:latin typeface="Times New Roman"/>
                <a:cs typeface="Times New Roman"/>
              </a:rPr>
              <a:t>NHẬN HÌNH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ẢNH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 </a:t>
            </a:r>
            <a:r>
              <a:rPr sz="1800" b="1" dirty="0">
                <a:latin typeface="Times New Roman"/>
                <a:cs typeface="Times New Roman"/>
              </a:rPr>
              <a:t>MẸ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1700" y="882650"/>
            <a:ext cx="780415" cy="5407025"/>
            <a:chOff x="901700" y="882650"/>
            <a:chExt cx="780415" cy="5407025"/>
          </a:xfrm>
        </p:grpSpPr>
        <p:sp>
          <p:nvSpPr>
            <p:cNvPr id="3" name="object 3"/>
            <p:cNvSpPr/>
            <p:nvPr/>
          </p:nvSpPr>
          <p:spPr>
            <a:xfrm>
              <a:off x="933450" y="914400"/>
              <a:ext cx="43815" cy="5343525"/>
            </a:xfrm>
            <a:custGeom>
              <a:avLst/>
              <a:gdLst/>
              <a:ahLst/>
              <a:cxnLst/>
              <a:rect l="l" t="t" r="r" b="b"/>
              <a:pathLst>
                <a:path w="43815" h="5343525">
                  <a:moveTo>
                    <a:pt x="0" y="0"/>
                  </a:moveTo>
                  <a:lnTo>
                    <a:pt x="43408" y="5343525"/>
                  </a:lnTo>
                </a:path>
              </a:pathLst>
            </a:custGeom>
            <a:ln w="63499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06703" y="3358514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588543" y="0"/>
                  </a:moveTo>
                  <a:lnTo>
                    <a:pt x="82067" y="0"/>
                  </a:lnTo>
                  <a:lnTo>
                    <a:pt x="50122" y="6463"/>
                  </a:lnTo>
                  <a:lnTo>
                    <a:pt x="24036" y="24082"/>
                  </a:lnTo>
                  <a:lnTo>
                    <a:pt x="6449" y="50202"/>
                  </a:lnTo>
                  <a:lnTo>
                    <a:pt x="0" y="82169"/>
                  </a:lnTo>
                  <a:lnTo>
                    <a:pt x="0" y="410463"/>
                  </a:lnTo>
                  <a:lnTo>
                    <a:pt x="6449" y="442410"/>
                  </a:lnTo>
                  <a:lnTo>
                    <a:pt x="24036" y="468487"/>
                  </a:lnTo>
                  <a:lnTo>
                    <a:pt x="50122" y="486062"/>
                  </a:lnTo>
                  <a:lnTo>
                    <a:pt x="82067" y="492506"/>
                  </a:lnTo>
                  <a:lnTo>
                    <a:pt x="588543" y="492506"/>
                  </a:lnTo>
                  <a:lnTo>
                    <a:pt x="620489" y="486062"/>
                  </a:lnTo>
                  <a:lnTo>
                    <a:pt x="646566" y="468487"/>
                  </a:lnTo>
                  <a:lnTo>
                    <a:pt x="664142" y="442410"/>
                  </a:lnTo>
                  <a:lnTo>
                    <a:pt x="670585" y="410463"/>
                  </a:lnTo>
                  <a:lnTo>
                    <a:pt x="670585" y="82169"/>
                  </a:lnTo>
                  <a:lnTo>
                    <a:pt x="664142" y="50202"/>
                  </a:lnTo>
                  <a:lnTo>
                    <a:pt x="646566" y="24082"/>
                  </a:lnTo>
                  <a:lnTo>
                    <a:pt x="620489" y="6463"/>
                  </a:lnTo>
                  <a:lnTo>
                    <a:pt x="588543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6703" y="3358514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0" y="82169"/>
                  </a:moveTo>
                  <a:lnTo>
                    <a:pt x="6449" y="50202"/>
                  </a:lnTo>
                  <a:lnTo>
                    <a:pt x="24036" y="24082"/>
                  </a:lnTo>
                  <a:lnTo>
                    <a:pt x="50122" y="6463"/>
                  </a:lnTo>
                  <a:lnTo>
                    <a:pt x="82067" y="0"/>
                  </a:lnTo>
                  <a:lnTo>
                    <a:pt x="588543" y="0"/>
                  </a:lnTo>
                  <a:lnTo>
                    <a:pt x="620489" y="6463"/>
                  </a:lnTo>
                  <a:lnTo>
                    <a:pt x="646566" y="24082"/>
                  </a:lnTo>
                  <a:lnTo>
                    <a:pt x="664142" y="50202"/>
                  </a:lnTo>
                  <a:lnTo>
                    <a:pt x="670585" y="82169"/>
                  </a:lnTo>
                  <a:lnTo>
                    <a:pt x="670585" y="410463"/>
                  </a:lnTo>
                  <a:lnTo>
                    <a:pt x="664142" y="442410"/>
                  </a:lnTo>
                  <a:lnTo>
                    <a:pt x="646566" y="468487"/>
                  </a:lnTo>
                  <a:lnTo>
                    <a:pt x="620489" y="486062"/>
                  </a:lnTo>
                  <a:lnTo>
                    <a:pt x="588543" y="492506"/>
                  </a:lnTo>
                  <a:lnTo>
                    <a:pt x="82067" y="492506"/>
                  </a:lnTo>
                  <a:lnTo>
                    <a:pt x="50122" y="486062"/>
                  </a:lnTo>
                  <a:lnTo>
                    <a:pt x="24036" y="468487"/>
                  </a:lnTo>
                  <a:lnTo>
                    <a:pt x="6449" y="442410"/>
                  </a:lnTo>
                  <a:lnTo>
                    <a:pt x="0" y="410463"/>
                  </a:lnTo>
                  <a:lnTo>
                    <a:pt x="0" y="8216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127556" y="3410838"/>
            <a:ext cx="429895" cy="35560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90170" marR="5080" indent="-78105">
              <a:lnSpc>
                <a:spcPts val="1270"/>
              </a:lnSpc>
              <a:spcBef>
                <a:spcPts val="185"/>
              </a:spcBef>
            </a:pPr>
            <a:r>
              <a:rPr sz="1100" b="1" spc="-5" dirty="0">
                <a:latin typeface="Times New Roman"/>
                <a:cs typeface="Times New Roman"/>
              </a:rPr>
              <a:t>T</a:t>
            </a:r>
            <a:r>
              <a:rPr sz="1100" b="1" dirty="0">
                <a:latin typeface="Times New Roman"/>
                <a:cs typeface="Times New Roman"/>
              </a:rPr>
              <a:t>H</a:t>
            </a:r>
            <a:r>
              <a:rPr sz="1100" b="1" spc="-10" dirty="0">
                <a:latin typeface="Times New Roman"/>
                <a:cs typeface="Times New Roman"/>
              </a:rPr>
              <a:t>Â</a:t>
            </a:r>
            <a:r>
              <a:rPr sz="1100" b="1" dirty="0">
                <a:latin typeface="Times New Roman"/>
                <a:cs typeface="Times New Roman"/>
              </a:rPr>
              <a:t>N  </a:t>
            </a:r>
            <a:r>
              <a:rPr sz="1100" b="1" spc="-5" dirty="0">
                <a:latin typeface="Times New Roman"/>
                <a:cs typeface="Times New Roman"/>
              </a:rPr>
              <a:t>BÀI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76998" y="939228"/>
            <a:ext cx="680720" cy="502284"/>
            <a:chOff x="976998" y="939228"/>
            <a:chExt cx="680720" cy="502284"/>
          </a:xfrm>
        </p:grpSpPr>
        <p:sp>
          <p:nvSpPr>
            <p:cNvPr id="8" name="object 8"/>
            <p:cNvSpPr/>
            <p:nvPr/>
          </p:nvSpPr>
          <p:spPr>
            <a:xfrm>
              <a:off x="981760" y="943991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59">
                  <a:moveTo>
                    <a:pt x="588467" y="0"/>
                  </a:moveTo>
                  <a:lnTo>
                    <a:pt x="82067" y="0"/>
                  </a:lnTo>
                  <a:lnTo>
                    <a:pt x="50122" y="6443"/>
                  </a:lnTo>
                  <a:lnTo>
                    <a:pt x="24036" y="24018"/>
                  </a:lnTo>
                  <a:lnTo>
                    <a:pt x="6449" y="50095"/>
                  </a:lnTo>
                  <a:lnTo>
                    <a:pt x="0" y="82041"/>
                  </a:lnTo>
                  <a:lnTo>
                    <a:pt x="0" y="410336"/>
                  </a:lnTo>
                  <a:lnTo>
                    <a:pt x="6449" y="442283"/>
                  </a:lnTo>
                  <a:lnTo>
                    <a:pt x="24036" y="468360"/>
                  </a:lnTo>
                  <a:lnTo>
                    <a:pt x="50122" y="485935"/>
                  </a:lnTo>
                  <a:lnTo>
                    <a:pt x="82067" y="492378"/>
                  </a:lnTo>
                  <a:lnTo>
                    <a:pt x="588467" y="492378"/>
                  </a:lnTo>
                  <a:lnTo>
                    <a:pt x="620433" y="485935"/>
                  </a:lnTo>
                  <a:lnTo>
                    <a:pt x="646553" y="468360"/>
                  </a:lnTo>
                  <a:lnTo>
                    <a:pt x="664173" y="442283"/>
                  </a:lnTo>
                  <a:lnTo>
                    <a:pt x="670636" y="410336"/>
                  </a:lnTo>
                  <a:lnTo>
                    <a:pt x="670636" y="82041"/>
                  </a:lnTo>
                  <a:lnTo>
                    <a:pt x="664173" y="50095"/>
                  </a:lnTo>
                  <a:lnTo>
                    <a:pt x="646553" y="24018"/>
                  </a:lnTo>
                  <a:lnTo>
                    <a:pt x="620433" y="6443"/>
                  </a:lnTo>
                  <a:lnTo>
                    <a:pt x="58846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81760" y="943991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59">
                  <a:moveTo>
                    <a:pt x="0" y="82041"/>
                  </a:moveTo>
                  <a:lnTo>
                    <a:pt x="6449" y="50095"/>
                  </a:lnTo>
                  <a:lnTo>
                    <a:pt x="24036" y="24018"/>
                  </a:lnTo>
                  <a:lnTo>
                    <a:pt x="50122" y="6443"/>
                  </a:lnTo>
                  <a:lnTo>
                    <a:pt x="82067" y="0"/>
                  </a:lnTo>
                  <a:lnTo>
                    <a:pt x="588467" y="0"/>
                  </a:lnTo>
                  <a:lnTo>
                    <a:pt x="620433" y="6443"/>
                  </a:lnTo>
                  <a:lnTo>
                    <a:pt x="646553" y="24018"/>
                  </a:lnTo>
                  <a:lnTo>
                    <a:pt x="664173" y="50095"/>
                  </a:lnTo>
                  <a:lnTo>
                    <a:pt x="670636" y="82041"/>
                  </a:lnTo>
                  <a:lnTo>
                    <a:pt x="670636" y="410336"/>
                  </a:lnTo>
                  <a:lnTo>
                    <a:pt x="664173" y="442283"/>
                  </a:lnTo>
                  <a:lnTo>
                    <a:pt x="646553" y="468360"/>
                  </a:lnTo>
                  <a:lnTo>
                    <a:pt x="620433" y="485935"/>
                  </a:lnTo>
                  <a:lnTo>
                    <a:pt x="588467" y="492378"/>
                  </a:lnTo>
                  <a:lnTo>
                    <a:pt x="82067" y="492378"/>
                  </a:lnTo>
                  <a:lnTo>
                    <a:pt x="50122" y="485935"/>
                  </a:lnTo>
                  <a:lnTo>
                    <a:pt x="24036" y="468360"/>
                  </a:lnTo>
                  <a:lnTo>
                    <a:pt x="6449" y="442283"/>
                  </a:lnTo>
                  <a:lnTo>
                    <a:pt x="0" y="410336"/>
                  </a:lnTo>
                  <a:lnTo>
                    <a:pt x="0" y="82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179372" y="994918"/>
            <a:ext cx="273050" cy="3568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2540">
              <a:lnSpc>
                <a:spcPts val="1280"/>
              </a:lnSpc>
              <a:spcBef>
                <a:spcPts val="180"/>
              </a:spcBef>
            </a:pPr>
            <a:r>
              <a:rPr sz="1100" b="1" dirty="0">
                <a:latin typeface="Times New Roman"/>
                <a:cs typeface="Times New Roman"/>
              </a:rPr>
              <a:t>MỞ  </a:t>
            </a:r>
            <a:r>
              <a:rPr sz="1100" b="1" spc="-5" dirty="0">
                <a:latin typeface="Times New Roman"/>
                <a:cs typeface="Times New Roman"/>
              </a:rPr>
              <a:t>BÀI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020076" y="5746432"/>
            <a:ext cx="680720" cy="502284"/>
            <a:chOff x="1020076" y="5746432"/>
            <a:chExt cx="680720" cy="502284"/>
          </a:xfrm>
        </p:grpSpPr>
        <p:sp>
          <p:nvSpPr>
            <p:cNvPr id="12" name="object 12"/>
            <p:cNvSpPr/>
            <p:nvPr/>
          </p:nvSpPr>
          <p:spPr>
            <a:xfrm>
              <a:off x="1024839" y="5751195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588568" y="0"/>
                  </a:moveTo>
                  <a:lnTo>
                    <a:pt x="82080" y="0"/>
                  </a:lnTo>
                  <a:lnTo>
                    <a:pt x="50133" y="6443"/>
                  </a:lnTo>
                  <a:lnTo>
                    <a:pt x="24042" y="24018"/>
                  </a:lnTo>
                  <a:lnTo>
                    <a:pt x="6451" y="50095"/>
                  </a:lnTo>
                  <a:lnTo>
                    <a:pt x="0" y="82041"/>
                  </a:lnTo>
                  <a:lnTo>
                    <a:pt x="0" y="410336"/>
                  </a:lnTo>
                  <a:lnTo>
                    <a:pt x="6451" y="442283"/>
                  </a:lnTo>
                  <a:lnTo>
                    <a:pt x="24042" y="468360"/>
                  </a:lnTo>
                  <a:lnTo>
                    <a:pt x="50133" y="485935"/>
                  </a:lnTo>
                  <a:lnTo>
                    <a:pt x="82080" y="492378"/>
                  </a:lnTo>
                  <a:lnTo>
                    <a:pt x="588568" y="492378"/>
                  </a:lnTo>
                  <a:lnTo>
                    <a:pt x="620515" y="485935"/>
                  </a:lnTo>
                  <a:lnTo>
                    <a:pt x="646591" y="468360"/>
                  </a:lnTo>
                  <a:lnTo>
                    <a:pt x="664167" y="442283"/>
                  </a:lnTo>
                  <a:lnTo>
                    <a:pt x="670610" y="410336"/>
                  </a:lnTo>
                  <a:lnTo>
                    <a:pt x="670610" y="82041"/>
                  </a:lnTo>
                  <a:lnTo>
                    <a:pt x="664167" y="50095"/>
                  </a:lnTo>
                  <a:lnTo>
                    <a:pt x="646591" y="24018"/>
                  </a:lnTo>
                  <a:lnTo>
                    <a:pt x="620515" y="6443"/>
                  </a:lnTo>
                  <a:lnTo>
                    <a:pt x="58856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4839" y="5751195"/>
              <a:ext cx="671195" cy="492759"/>
            </a:xfrm>
            <a:custGeom>
              <a:avLst/>
              <a:gdLst/>
              <a:ahLst/>
              <a:cxnLst/>
              <a:rect l="l" t="t" r="r" b="b"/>
              <a:pathLst>
                <a:path w="671194" h="492760">
                  <a:moveTo>
                    <a:pt x="0" y="82041"/>
                  </a:moveTo>
                  <a:lnTo>
                    <a:pt x="6451" y="50095"/>
                  </a:lnTo>
                  <a:lnTo>
                    <a:pt x="24042" y="24018"/>
                  </a:lnTo>
                  <a:lnTo>
                    <a:pt x="50133" y="6443"/>
                  </a:lnTo>
                  <a:lnTo>
                    <a:pt x="82080" y="0"/>
                  </a:lnTo>
                  <a:lnTo>
                    <a:pt x="588568" y="0"/>
                  </a:lnTo>
                  <a:lnTo>
                    <a:pt x="620515" y="6443"/>
                  </a:lnTo>
                  <a:lnTo>
                    <a:pt x="646591" y="24018"/>
                  </a:lnTo>
                  <a:lnTo>
                    <a:pt x="664167" y="50095"/>
                  </a:lnTo>
                  <a:lnTo>
                    <a:pt x="670610" y="82041"/>
                  </a:lnTo>
                  <a:lnTo>
                    <a:pt x="670610" y="410336"/>
                  </a:lnTo>
                  <a:lnTo>
                    <a:pt x="664167" y="442283"/>
                  </a:lnTo>
                  <a:lnTo>
                    <a:pt x="646591" y="468360"/>
                  </a:lnTo>
                  <a:lnTo>
                    <a:pt x="620515" y="485935"/>
                  </a:lnTo>
                  <a:lnTo>
                    <a:pt x="588568" y="492378"/>
                  </a:lnTo>
                  <a:lnTo>
                    <a:pt x="82080" y="492378"/>
                  </a:lnTo>
                  <a:lnTo>
                    <a:pt x="50133" y="485935"/>
                  </a:lnTo>
                  <a:lnTo>
                    <a:pt x="24042" y="468360"/>
                  </a:lnTo>
                  <a:lnTo>
                    <a:pt x="6451" y="442283"/>
                  </a:lnTo>
                  <a:lnTo>
                    <a:pt x="0" y="410336"/>
                  </a:lnTo>
                  <a:lnTo>
                    <a:pt x="0" y="8204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199184" y="5802629"/>
            <a:ext cx="321945" cy="3568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4925" marR="5080" indent="-22860">
              <a:lnSpc>
                <a:spcPts val="1280"/>
              </a:lnSpc>
              <a:spcBef>
                <a:spcPts val="180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11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Ế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T  </a:t>
            </a:r>
            <a:r>
              <a:rPr sz="11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BÀI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06295" y="1019175"/>
            <a:ext cx="7254875" cy="3276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5"/>
              </a:spcBef>
            </a:pPr>
            <a:r>
              <a:rPr sz="1300" spc="-10" dirty="0">
                <a:latin typeface="Calibri"/>
                <a:cs typeface="Calibri"/>
              </a:rPr>
              <a:t>Giới</a:t>
            </a:r>
            <a:r>
              <a:rPr sz="1300" spc="-5" dirty="0">
                <a:latin typeface="Calibri"/>
                <a:cs typeface="Calibri"/>
              </a:rPr>
              <a:t> thiệu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tác </a:t>
            </a:r>
            <a:r>
              <a:rPr sz="1300" dirty="0">
                <a:latin typeface="Calibri"/>
                <a:cs typeface="Calibri"/>
              </a:rPr>
              <a:t>giả,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tác </a:t>
            </a:r>
            <a:r>
              <a:rPr sz="1300" dirty="0">
                <a:latin typeface="Calibri"/>
                <a:cs typeface="Calibri"/>
              </a:rPr>
              <a:t>phẩm,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vấn đề nghị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luận</a:t>
            </a:r>
            <a:endParaRPr sz="1300">
              <a:latin typeface="Calibri"/>
              <a:cs typeface="Calibri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4373562" y="1404302"/>
          <a:ext cx="5454649" cy="1480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4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Mẹ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địu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con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làm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công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việc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gia đình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412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30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Mẹ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địu con giã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gạo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nuôi bộ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đội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65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90170" marR="255270">
                        <a:lnSpc>
                          <a:spcPct val="101699"/>
                        </a:lnSpc>
                        <a:spcBef>
                          <a:spcPts val="464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“nhịp chày nghiêng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giấc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 ngủ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nghiêng”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Wingdings"/>
                          <a:cs typeface="Wingdings"/>
                        </a:rPr>
                        <a:t></a:t>
                      </a:r>
                      <a:r>
                        <a:rPr sz="13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mẹ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và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em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 bé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như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đập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chung </a:t>
                      </a:r>
                      <a:r>
                        <a:rPr sz="1300" spc="-2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một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nhịp,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cùng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san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sẻ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khó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nhọc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9054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 gridSpan="2"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“lưng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mẹ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gầy”;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“lưng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đưa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nôi”</a:t>
                      </a:r>
                      <a:r>
                        <a:rPr sz="13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Wingdings"/>
                          <a:cs typeface="Wingdings"/>
                        </a:rPr>
                        <a:t></a:t>
                      </a:r>
                      <a:r>
                        <a:rPr sz="13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Sự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vất vả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cũng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như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tình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cảm của</a:t>
                      </a:r>
                      <a:r>
                        <a:rPr sz="13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người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mẹ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1868804" y="1668145"/>
            <a:ext cx="2125345" cy="6889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5250" marR="88900" algn="just">
              <a:lnSpc>
                <a:spcPct val="101499"/>
              </a:lnSpc>
              <a:spcBef>
                <a:spcPts val="315"/>
              </a:spcBef>
            </a:pPr>
            <a:r>
              <a:rPr sz="1300" b="1" spc="-5" dirty="0">
                <a:latin typeface="Calibri"/>
                <a:cs typeface="Calibri"/>
              </a:rPr>
              <a:t>1. Hình ảnh người </a:t>
            </a:r>
            <a:r>
              <a:rPr sz="1300" b="1" dirty="0">
                <a:latin typeface="Calibri"/>
                <a:cs typeface="Calibri"/>
              </a:rPr>
              <a:t>mẹ </a:t>
            </a:r>
            <a:r>
              <a:rPr sz="1300" b="1" spc="-10" dirty="0">
                <a:latin typeface="Calibri"/>
                <a:cs typeface="Calibri"/>
              </a:rPr>
              <a:t>gắn </a:t>
            </a:r>
            <a:r>
              <a:rPr sz="1300" b="1" spc="-5" dirty="0">
                <a:latin typeface="Calibri"/>
                <a:cs typeface="Calibri"/>
              </a:rPr>
              <a:t> liền </a:t>
            </a:r>
            <a:r>
              <a:rPr sz="1300" b="1" spc="-10" dirty="0">
                <a:latin typeface="Calibri"/>
                <a:cs typeface="Calibri"/>
              </a:rPr>
              <a:t>với </a:t>
            </a:r>
            <a:r>
              <a:rPr sz="1300" b="1" spc="-5" dirty="0">
                <a:latin typeface="Calibri"/>
                <a:cs typeface="Calibri"/>
              </a:rPr>
              <a:t>cuộc sống lao động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thường ngày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8804" y="5243195"/>
            <a:ext cx="2125345" cy="4254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45"/>
              </a:spcBef>
            </a:pPr>
            <a:r>
              <a:rPr sz="1300" b="1" spc="-5" dirty="0">
                <a:latin typeface="Calibri"/>
                <a:cs typeface="Calibri"/>
              </a:rPr>
              <a:t>4.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Mong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ước</a:t>
            </a:r>
            <a:r>
              <a:rPr sz="1300" b="1" spc="-1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của</a:t>
            </a:r>
            <a:r>
              <a:rPr sz="1300" b="1" spc="-20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mẹ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373245" y="5243195"/>
            <a:ext cx="5280025" cy="485140"/>
          </a:xfrm>
          <a:custGeom>
            <a:avLst/>
            <a:gdLst/>
            <a:ahLst/>
            <a:cxnLst/>
            <a:rect l="l" t="t" r="r" b="b"/>
            <a:pathLst>
              <a:path w="5280025" h="485139">
                <a:moveTo>
                  <a:pt x="0" y="485139"/>
                </a:moveTo>
                <a:lnTo>
                  <a:pt x="5280025" y="485139"/>
                </a:lnTo>
                <a:lnTo>
                  <a:pt x="5280025" y="0"/>
                </a:lnTo>
                <a:lnTo>
                  <a:pt x="0" y="0"/>
                </a:lnTo>
                <a:lnTo>
                  <a:pt x="0" y="4851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378007" y="5273421"/>
            <a:ext cx="5270500" cy="4260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Mơ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công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cuộc</a:t>
            </a:r>
            <a:r>
              <a:rPr sz="1300" spc="-5" dirty="0">
                <a:latin typeface="Calibri"/>
                <a:cs typeface="Calibri"/>
              </a:rPr>
              <a:t> lao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động</a:t>
            </a:r>
            <a:r>
              <a:rPr sz="1300" spc="-5" dirty="0">
                <a:latin typeface="Calibri"/>
                <a:cs typeface="Calibri"/>
              </a:rPr>
              <a:t> và </a:t>
            </a:r>
            <a:r>
              <a:rPr sz="1300" dirty="0">
                <a:latin typeface="Calibri"/>
                <a:cs typeface="Calibri"/>
              </a:rPr>
              <a:t>chiến</a:t>
            </a:r>
            <a:r>
              <a:rPr sz="1300" spc="-5" dirty="0">
                <a:latin typeface="Calibri"/>
                <a:cs typeface="Calibri"/>
              </a:rPr>
              <a:t> đấu được</a:t>
            </a:r>
            <a:r>
              <a:rPr sz="1300" dirty="0">
                <a:latin typeface="Calibri"/>
                <a:cs typeface="Calibri"/>
              </a:rPr>
              <a:t> kết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quả </a:t>
            </a:r>
            <a:r>
              <a:rPr sz="1300" spc="-10" dirty="0">
                <a:latin typeface="Calibri"/>
                <a:cs typeface="Calibri"/>
              </a:rPr>
              <a:t>lớn</a:t>
            </a:r>
            <a:endParaRPr sz="13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35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Mở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em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Cu-tai</a:t>
            </a:r>
            <a:r>
              <a:rPr sz="1300" spc="-5" dirty="0">
                <a:latin typeface="Calibri"/>
                <a:cs typeface="Calibri"/>
              </a:rPr>
              <a:t> có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một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tương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lai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tốt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đẹp,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được</a:t>
            </a:r>
            <a:r>
              <a:rPr sz="1300" spc="-5" dirty="0">
                <a:latin typeface="Calibri"/>
                <a:cs typeface="Calibri"/>
              </a:rPr>
              <a:t> tự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do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20540" y="4273550"/>
            <a:ext cx="5280025" cy="26098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6520">
              <a:lnSpc>
                <a:spcPct val="100000"/>
              </a:lnSpc>
              <a:spcBef>
                <a:spcPts val="345"/>
              </a:spcBef>
            </a:pPr>
            <a:r>
              <a:rPr sz="1300" spc="-10" dirty="0">
                <a:latin typeface="Calibri"/>
                <a:cs typeface="Calibri"/>
              </a:rPr>
              <a:t>Mẹ</a:t>
            </a:r>
            <a:r>
              <a:rPr sz="1300" spc="-5" dirty="0">
                <a:latin typeface="Calibri"/>
                <a:cs typeface="Calibri"/>
              </a:rPr>
              <a:t> góp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sức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mình vào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việc</a:t>
            </a:r>
            <a:r>
              <a:rPr sz="1300" spc="-5" dirty="0">
                <a:latin typeface="Calibri"/>
                <a:cs typeface="Calibri"/>
              </a:rPr>
              <a:t> “chuyển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lán”,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“đạp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rừng”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73245" y="3514725"/>
            <a:ext cx="2158365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sz="1300" spc="-5" dirty="0">
                <a:latin typeface="Calibri"/>
                <a:cs typeface="Calibri"/>
              </a:rPr>
              <a:t>Nghệ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thuật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ẩn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dụ “mặt trời”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73910" y="6417309"/>
            <a:ext cx="2660650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0"/>
              </a:spcBef>
            </a:pPr>
            <a:r>
              <a:rPr sz="1300" spc="-5" dirty="0">
                <a:latin typeface="Calibri"/>
                <a:cs typeface="Calibri"/>
              </a:rPr>
              <a:t>Khẳng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định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lại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vấn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đề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682242" y="1115059"/>
            <a:ext cx="424180" cy="5432425"/>
          </a:xfrm>
          <a:custGeom>
            <a:avLst/>
            <a:gdLst/>
            <a:ahLst/>
            <a:cxnLst/>
            <a:rect l="l" t="t" r="r" b="b"/>
            <a:pathLst>
              <a:path w="424180" h="5432425">
                <a:moveTo>
                  <a:pt x="382143" y="5432425"/>
                </a:moveTo>
                <a:lnTo>
                  <a:pt x="371983" y="5385943"/>
                </a:lnTo>
                <a:lnTo>
                  <a:pt x="363982" y="5349240"/>
                </a:lnTo>
                <a:lnTo>
                  <a:pt x="338099" y="5370080"/>
                </a:lnTo>
                <a:lnTo>
                  <a:pt x="7366" y="4959477"/>
                </a:lnTo>
                <a:lnTo>
                  <a:pt x="0" y="4965573"/>
                </a:lnTo>
                <a:lnTo>
                  <a:pt x="330631" y="5376088"/>
                </a:lnTo>
                <a:lnTo>
                  <a:pt x="304673" y="5396979"/>
                </a:lnTo>
                <a:lnTo>
                  <a:pt x="382143" y="5432425"/>
                </a:lnTo>
                <a:close/>
              </a:path>
              <a:path w="424180" h="5432425">
                <a:moveTo>
                  <a:pt x="424053" y="38100"/>
                </a:moveTo>
                <a:lnTo>
                  <a:pt x="414642" y="33401"/>
                </a:lnTo>
                <a:lnTo>
                  <a:pt x="347853" y="0"/>
                </a:lnTo>
                <a:lnTo>
                  <a:pt x="347853" y="33401"/>
                </a:lnTo>
                <a:lnTo>
                  <a:pt x="3683" y="33401"/>
                </a:lnTo>
                <a:lnTo>
                  <a:pt x="3683" y="42926"/>
                </a:lnTo>
                <a:lnTo>
                  <a:pt x="347853" y="42926"/>
                </a:lnTo>
                <a:lnTo>
                  <a:pt x="347853" y="76200"/>
                </a:lnTo>
                <a:lnTo>
                  <a:pt x="414401" y="42926"/>
                </a:lnTo>
                <a:lnTo>
                  <a:pt x="424053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868804" y="3160395"/>
            <a:ext cx="2125345" cy="7232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5250" marR="88900" algn="just">
              <a:lnSpc>
                <a:spcPct val="101499"/>
              </a:lnSpc>
              <a:spcBef>
                <a:spcPts val="315"/>
              </a:spcBef>
            </a:pPr>
            <a:r>
              <a:rPr sz="1300" b="1" spc="-5" dirty="0">
                <a:latin typeface="Calibri"/>
                <a:cs typeface="Calibri"/>
              </a:rPr>
              <a:t>2. Hình ảnh người </a:t>
            </a:r>
            <a:r>
              <a:rPr sz="1300" b="1" dirty="0">
                <a:latin typeface="Calibri"/>
                <a:cs typeface="Calibri"/>
              </a:rPr>
              <a:t>mẹ </a:t>
            </a:r>
            <a:r>
              <a:rPr sz="1300" b="1" spc="-10" dirty="0">
                <a:latin typeface="Calibri"/>
                <a:cs typeface="Calibri"/>
              </a:rPr>
              <a:t>gắn 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spc="-10" dirty="0">
                <a:latin typeface="Calibri"/>
                <a:cs typeface="Calibri"/>
              </a:rPr>
              <a:t>với</a:t>
            </a:r>
            <a:r>
              <a:rPr sz="1300" b="1" spc="-5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lao </a:t>
            </a:r>
            <a:r>
              <a:rPr sz="1300" b="1" spc="-5" dirty="0">
                <a:latin typeface="Calibri"/>
                <a:cs typeface="Calibri"/>
              </a:rPr>
              <a:t>động,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tăng</a:t>
            </a:r>
            <a:r>
              <a:rPr sz="1300" b="1" dirty="0">
                <a:latin typeface="Calibri"/>
                <a:cs typeface="Calibri"/>
              </a:rPr>
              <a:t> gia </a:t>
            </a:r>
            <a:r>
              <a:rPr sz="1300" b="1" spc="-5" dirty="0">
                <a:latin typeface="Calibri"/>
                <a:cs typeface="Calibri"/>
              </a:rPr>
              <a:t>sản </a:t>
            </a:r>
            <a:r>
              <a:rPr sz="1300" b="1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xuất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868804" y="4263390"/>
            <a:ext cx="2125345" cy="594360"/>
          </a:xfrm>
          <a:custGeom>
            <a:avLst/>
            <a:gdLst/>
            <a:ahLst/>
            <a:cxnLst/>
            <a:rect l="l" t="t" r="r" b="b"/>
            <a:pathLst>
              <a:path w="2125345" h="594360">
                <a:moveTo>
                  <a:pt x="0" y="594360"/>
                </a:moveTo>
                <a:lnTo>
                  <a:pt x="2125345" y="594360"/>
                </a:lnTo>
                <a:lnTo>
                  <a:pt x="2125345" y="0"/>
                </a:lnTo>
                <a:lnTo>
                  <a:pt x="0" y="0"/>
                </a:lnTo>
                <a:lnTo>
                  <a:pt x="0" y="5943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868804" y="4293489"/>
            <a:ext cx="2120900" cy="4260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Calibri"/>
                <a:cs typeface="Calibri"/>
              </a:rPr>
              <a:t>3.</a:t>
            </a:r>
            <a:r>
              <a:rPr sz="1300" b="1" spc="24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Hình</a:t>
            </a:r>
            <a:r>
              <a:rPr sz="1300" b="1" spc="265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ảnh</a:t>
            </a:r>
            <a:r>
              <a:rPr sz="1300" b="1" spc="254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người</a:t>
            </a:r>
            <a:r>
              <a:rPr sz="1300" b="1" spc="250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mẹ</a:t>
            </a:r>
            <a:r>
              <a:rPr sz="1300" b="1" spc="240" dirty="0">
                <a:latin typeface="Calibri"/>
                <a:cs typeface="Calibri"/>
              </a:rPr>
              <a:t> </a:t>
            </a:r>
            <a:r>
              <a:rPr sz="1300" b="1" spc="-5" dirty="0">
                <a:latin typeface="Calibri"/>
                <a:cs typeface="Calibri"/>
              </a:rPr>
              <a:t>nơi</a:t>
            </a:r>
            <a:endParaRPr sz="1300">
              <a:latin typeface="Calibri"/>
              <a:cs typeface="Calibri"/>
            </a:endParaRPr>
          </a:p>
          <a:p>
            <a:pPr marL="95250">
              <a:lnSpc>
                <a:spcPct val="100000"/>
              </a:lnSpc>
              <a:spcBef>
                <a:spcPts val="35"/>
              </a:spcBef>
            </a:pPr>
            <a:r>
              <a:rPr sz="1300" b="1" spc="-5" dirty="0">
                <a:latin typeface="Calibri"/>
                <a:cs typeface="Calibri"/>
              </a:rPr>
              <a:t>chiến</a:t>
            </a:r>
            <a:r>
              <a:rPr sz="1300" b="1" spc="-35" dirty="0">
                <a:latin typeface="Calibri"/>
                <a:cs typeface="Calibri"/>
              </a:rPr>
              <a:t> </a:t>
            </a:r>
            <a:r>
              <a:rPr sz="1300" b="1" dirty="0">
                <a:latin typeface="Calibri"/>
                <a:cs typeface="Calibri"/>
              </a:rPr>
              <a:t>trường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83404" y="3005454"/>
            <a:ext cx="5526405" cy="45339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30810" marR="558165" indent="-35560">
              <a:lnSpc>
                <a:spcPct val="101699"/>
              </a:lnSpc>
              <a:spcBef>
                <a:spcPts val="315"/>
              </a:spcBef>
            </a:pPr>
            <a:r>
              <a:rPr sz="1200" dirty="0">
                <a:latin typeface="Calibri"/>
                <a:cs typeface="Calibri"/>
              </a:rPr>
              <a:t>Nghệ </a:t>
            </a:r>
            <a:r>
              <a:rPr sz="1200" spc="-5" dirty="0">
                <a:latin typeface="Calibri"/>
                <a:cs typeface="Calibri"/>
              </a:rPr>
              <a:t>thuật tương phản (lưng núi thì </a:t>
            </a:r>
            <a:r>
              <a:rPr sz="1200" dirty="0">
                <a:latin typeface="Calibri"/>
                <a:cs typeface="Calibri"/>
              </a:rPr>
              <a:t>to </a:t>
            </a:r>
            <a:r>
              <a:rPr sz="1200" spc="-5" dirty="0">
                <a:latin typeface="Calibri"/>
                <a:cs typeface="Calibri"/>
              </a:rPr>
              <a:t>&gt;&lt; </a:t>
            </a:r>
            <a:r>
              <a:rPr sz="1200" dirty="0">
                <a:latin typeface="Calibri"/>
                <a:cs typeface="Calibri"/>
              </a:rPr>
              <a:t>lưng </a:t>
            </a:r>
            <a:r>
              <a:rPr sz="1200" spc="-5" dirty="0">
                <a:latin typeface="Calibri"/>
                <a:cs typeface="Calibri"/>
              </a:rPr>
              <a:t>mẹ nhỏ) </a:t>
            </a:r>
            <a:r>
              <a:rPr sz="1200" dirty="0">
                <a:latin typeface="Wingdings"/>
                <a:cs typeface="Wingdings"/>
              </a:rPr>
              <a:t>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Calibri"/>
                <a:cs typeface="Calibri"/>
              </a:rPr>
              <a:t>Tô </a:t>
            </a:r>
            <a:r>
              <a:rPr sz="1200" dirty="0">
                <a:latin typeface="Calibri"/>
                <a:cs typeface="Calibri"/>
              </a:rPr>
              <a:t>đậm </a:t>
            </a:r>
            <a:r>
              <a:rPr sz="1200" spc="-5" dirty="0">
                <a:latin typeface="Calibri"/>
                <a:cs typeface="Calibri"/>
              </a:rPr>
              <a:t>không </a:t>
            </a:r>
            <a:r>
              <a:rPr sz="1200" dirty="0">
                <a:latin typeface="Calibri"/>
                <a:cs typeface="Calibri"/>
              </a:rPr>
              <a:t>gian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Núi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rừng và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sự </a:t>
            </a:r>
            <a:r>
              <a:rPr sz="1200" spc="-5" dirty="0">
                <a:latin typeface="Calibri"/>
                <a:cs typeface="Calibri"/>
              </a:rPr>
              <a:t>biết ơn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của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người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mẹ.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20540" y="4606290"/>
            <a:ext cx="5280025" cy="5207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6194" rIns="0" bIns="0" rtlCol="0">
            <a:spAutoFit/>
          </a:bodyPr>
          <a:lstStyle/>
          <a:p>
            <a:pPr marL="96520" marR="172085">
              <a:lnSpc>
                <a:spcPct val="103099"/>
              </a:lnSpc>
              <a:spcBef>
                <a:spcPts val="284"/>
              </a:spcBef>
            </a:pPr>
            <a:r>
              <a:rPr sz="1300" spc="-10" dirty="0">
                <a:latin typeface="Calibri"/>
                <a:cs typeface="Calibri"/>
              </a:rPr>
              <a:t>Hình</a:t>
            </a:r>
            <a:r>
              <a:rPr sz="1300" spc="-5" dirty="0">
                <a:latin typeface="Calibri"/>
                <a:cs typeface="Calibri"/>
              </a:rPr>
              <a:t> ảnh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em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Cu-tai</a:t>
            </a:r>
            <a:r>
              <a:rPr sz="1300" dirty="0">
                <a:latin typeface="Calibri"/>
                <a:cs typeface="Calibri"/>
              </a:rPr>
              <a:t> vẫn </a:t>
            </a:r>
            <a:r>
              <a:rPr sz="1300" spc="-5" dirty="0">
                <a:latin typeface="Calibri"/>
                <a:cs typeface="Calibri"/>
              </a:rPr>
              <a:t>xuất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hiện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trên</a:t>
            </a:r>
            <a:r>
              <a:rPr sz="1300" dirty="0">
                <a:latin typeface="Calibri"/>
                <a:cs typeface="Calibri"/>
              </a:rPr>
              <a:t> lưng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mẹ,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giấc ngủ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</a:t>
            </a:r>
            <a:r>
              <a:rPr sz="1300" dirty="0">
                <a:latin typeface="Calibri"/>
                <a:cs typeface="Calibri"/>
              </a:rPr>
              <a:t> em theo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chân </a:t>
            </a:r>
            <a:r>
              <a:rPr sz="1300" spc="-280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mẹ </a:t>
            </a:r>
            <a:r>
              <a:rPr sz="1300" spc="-5" dirty="0">
                <a:latin typeface="Calibri"/>
                <a:cs typeface="Calibri"/>
              </a:rPr>
              <a:t>tới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mọi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nẻo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10" dirty="0">
                <a:latin typeface="Calibri"/>
                <a:cs typeface="Calibri"/>
              </a:rPr>
              <a:t>đường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gian khó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50075" y="3498215"/>
            <a:ext cx="2791460" cy="6477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0"/>
              </a:spcBef>
            </a:pPr>
            <a:r>
              <a:rPr sz="1300" spc="-5" dirty="0">
                <a:latin typeface="Calibri"/>
                <a:cs typeface="Calibri"/>
              </a:rPr>
              <a:t>-</a:t>
            </a:r>
            <a:r>
              <a:rPr sz="1300" spc="-2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Con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là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nguồn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sống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của</a:t>
            </a:r>
            <a:r>
              <a:rPr sz="1300" spc="-10" dirty="0">
                <a:latin typeface="Calibri"/>
                <a:cs typeface="Calibri"/>
              </a:rPr>
              <a:t> mẹ</a:t>
            </a:r>
            <a:endParaRPr sz="1300">
              <a:latin typeface="Calibri"/>
              <a:cs typeface="Calibri"/>
            </a:endParaRPr>
          </a:p>
          <a:p>
            <a:pPr marL="95885" marR="220345">
              <a:lnSpc>
                <a:spcPct val="101800"/>
              </a:lnSpc>
              <a:spcBef>
                <a:spcPts val="15"/>
              </a:spcBef>
            </a:pPr>
            <a:r>
              <a:rPr sz="1200" dirty="0">
                <a:latin typeface="Calibri"/>
                <a:cs typeface="Calibri"/>
              </a:rPr>
              <a:t>- </a:t>
            </a:r>
            <a:r>
              <a:rPr sz="1200" spc="-5" dirty="0">
                <a:latin typeface="Calibri"/>
                <a:cs typeface="Calibri"/>
              </a:rPr>
              <a:t>Con </a:t>
            </a:r>
            <a:r>
              <a:rPr sz="1200" dirty="0">
                <a:latin typeface="Calibri"/>
                <a:cs typeface="Calibri"/>
              </a:rPr>
              <a:t>là </a:t>
            </a:r>
            <a:r>
              <a:rPr sz="1200" spc="-5" dirty="0">
                <a:latin typeface="Calibri"/>
                <a:cs typeface="Calibri"/>
              </a:rPr>
              <a:t>nguồn năng lượng </a:t>
            </a:r>
            <a:r>
              <a:rPr sz="1200" dirty="0">
                <a:latin typeface="Calibri"/>
                <a:cs typeface="Calibri"/>
              </a:rPr>
              <a:t>lớn </a:t>
            </a:r>
            <a:r>
              <a:rPr sz="1200" spc="-5" dirty="0">
                <a:latin typeface="Calibri"/>
                <a:cs typeface="Calibri"/>
              </a:rPr>
              <a:t>nhất tiếp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sức cho</a:t>
            </a:r>
            <a:r>
              <a:rPr sz="1200" dirty="0">
                <a:latin typeface="Calibri"/>
                <a:cs typeface="Calibri"/>
              </a:rPr>
              <a:t> mẹ </a:t>
            </a:r>
            <a:r>
              <a:rPr sz="1200" spc="-5" dirty="0">
                <a:latin typeface="Calibri"/>
                <a:cs typeface="Calibri"/>
              </a:rPr>
              <a:t>vượt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khó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nhọc, </a:t>
            </a:r>
            <a:r>
              <a:rPr sz="1200" dirty="0">
                <a:latin typeface="Calibri"/>
                <a:cs typeface="Calibri"/>
              </a:rPr>
              <a:t>gian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nan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373245" y="5771515"/>
            <a:ext cx="5280025" cy="521334"/>
          </a:xfrm>
          <a:custGeom>
            <a:avLst/>
            <a:gdLst/>
            <a:ahLst/>
            <a:cxnLst/>
            <a:rect l="l" t="t" r="r" b="b"/>
            <a:pathLst>
              <a:path w="5280025" h="521335">
                <a:moveTo>
                  <a:pt x="0" y="521335"/>
                </a:moveTo>
                <a:lnTo>
                  <a:pt x="5280025" y="521335"/>
                </a:lnTo>
                <a:lnTo>
                  <a:pt x="5280025" y="0"/>
                </a:lnTo>
                <a:lnTo>
                  <a:pt x="0" y="0"/>
                </a:lnTo>
                <a:lnTo>
                  <a:pt x="0" y="52133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378007" y="5802629"/>
            <a:ext cx="5270500" cy="424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5"/>
              </a:spcBef>
            </a:pPr>
            <a:r>
              <a:rPr sz="1300" spc="-5" dirty="0">
                <a:latin typeface="Wingdings"/>
                <a:cs typeface="Wingdings"/>
              </a:rPr>
              <a:t>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Calibri"/>
                <a:cs typeface="Calibri"/>
              </a:rPr>
              <a:t>Điệp </a:t>
            </a:r>
            <a:r>
              <a:rPr sz="1300" dirty="0">
                <a:latin typeface="Calibri"/>
                <a:cs typeface="Calibri"/>
              </a:rPr>
              <a:t>ngữ </a:t>
            </a:r>
            <a:r>
              <a:rPr sz="1300" spc="-10" dirty="0">
                <a:latin typeface="Calibri"/>
                <a:cs typeface="Calibri"/>
              </a:rPr>
              <a:t>“con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mơ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cho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mẹ”</a:t>
            </a:r>
            <a:r>
              <a:rPr sz="1300" spc="5" dirty="0">
                <a:latin typeface="Calibri"/>
                <a:cs typeface="Calibri"/>
              </a:rPr>
              <a:t> </a:t>
            </a:r>
            <a:r>
              <a:rPr sz="1300" spc="-5" dirty="0">
                <a:latin typeface="Wingdings"/>
                <a:cs typeface="Wingdings"/>
              </a:rPr>
              <a:t>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Calibri"/>
                <a:cs typeface="Calibri"/>
              </a:rPr>
              <a:t>Tình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yêu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nước và</a:t>
            </a:r>
            <a:r>
              <a:rPr sz="1300" spc="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tình thương</a:t>
            </a:r>
            <a:r>
              <a:rPr sz="130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con,</a:t>
            </a:r>
            <a:r>
              <a:rPr sz="1300" spc="1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cái</a:t>
            </a:r>
            <a:endParaRPr sz="13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25"/>
              </a:spcBef>
            </a:pPr>
            <a:r>
              <a:rPr sz="1300" spc="-5" dirty="0">
                <a:latin typeface="Calibri"/>
                <a:cs typeface="Calibri"/>
              </a:rPr>
              <a:t>riêng</a:t>
            </a:r>
            <a:r>
              <a:rPr sz="1300" spc="-15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và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cái</a:t>
            </a:r>
            <a:r>
              <a:rPr sz="1300" spc="-10" dirty="0">
                <a:latin typeface="Calibri"/>
                <a:cs typeface="Calibri"/>
              </a:rPr>
              <a:t> </a:t>
            </a:r>
            <a:r>
              <a:rPr sz="1300" spc="-5" dirty="0">
                <a:latin typeface="Calibri"/>
                <a:cs typeface="Calibri"/>
              </a:rPr>
              <a:t>chung</a:t>
            </a:r>
            <a:r>
              <a:rPr sz="1300" spc="-10" dirty="0">
                <a:latin typeface="Calibri"/>
                <a:cs typeface="Calibri"/>
              </a:rPr>
              <a:t> hòa</a:t>
            </a:r>
            <a:r>
              <a:rPr sz="1300" spc="-5" dirty="0">
                <a:latin typeface="Calibri"/>
                <a:cs typeface="Calibri"/>
              </a:rPr>
              <a:t> </a:t>
            </a:r>
            <a:r>
              <a:rPr sz="1300" dirty="0">
                <a:latin typeface="Calibri"/>
                <a:cs typeface="Calibri"/>
              </a:rPr>
              <a:t>quyện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531609" y="3630929"/>
            <a:ext cx="418465" cy="76200"/>
          </a:xfrm>
          <a:custGeom>
            <a:avLst/>
            <a:gdLst/>
            <a:ahLst/>
            <a:cxnLst/>
            <a:rect l="l" t="t" r="r" b="b"/>
            <a:pathLst>
              <a:path w="418465" h="76200">
                <a:moveTo>
                  <a:pt x="342265" y="0"/>
                </a:moveTo>
                <a:lnTo>
                  <a:pt x="342265" y="76200"/>
                </a:lnTo>
                <a:lnTo>
                  <a:pt x="409067" y="42799"/>
                </a:lnTo>
                <a:lnTo>
                  <a:pt x="354965" y="42799"/>
                </a:lnTo>
                <a:lnTo>
                  <a:pt x="354965" y="33274"/>
                </a:lnTo>
                <a:lnTo>
                  <a:pt x="408813" y="33274"/>
                </a:lnTo>
                <a:lnTo>
                  <a:pt x="342265" y="0"/>
                </a:lnTo>
                <a:close/>
              </a:path>
              <a:path w="418465" h="76200">
                <a:moveTo>
                  <a:pt x="342265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42265" y="42799"/>
                </a:lnTo>
                <a:lnTo>
                  <a:pt x="342265" y="33274"/>
                </a:lnTo>
                <a:close/>
              </a:path>
              <a:path w="418465" h="76200">
                <a:moveTo>
                  <a:pt x="408813" y="33274"/>
                </a:moveTo>
                <a:lnTo>
                  <a:pt x="354965" y="33274"/>
                </a:lnTo>
                <a:lnTo>
                  <a:pt x="354965" y="42799"/>
                </a:lnTo>
                <a:lnTo>
                  <a:pt x="409067" y="42799"/>
                </a:lnTo>
                <a:lnTo>
                  <a:pt x="418465" y="38100"/>
                </a:lnTo>
                <a:lnTo>
                  <a:pt x="408813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313052" y="1569719"/>
            <a:ext cx="3070860" cy="4397375"/>
            <a:chOff x="1313052" y="1569719"/>
            <a:chExt cx="3070860" cy="4397375"/>
          </a:xfrm>
        </p:grpSpPr>
        <p:sp>
          <p:nvSpPr>
            <p:cNvPr id="35" name="object 35"/>
            <p:cNvSpPr/>
            <p:nvPr/>
          </p:nvSpPr>
          <p:spPr>
            <a:xfrm>
              <a:off x="1313053" y="1983739"/>
              <a:ext cx="568325" cy="3561715"/>
            </a:xfrm>
            <a:custGeom>
              <a:avLst/>
              <a:gdLst/>
              <a:ahLst/>
              <a:cxnLst/>
              <a:rect l="l" t="t" r="r" b="b"/>
              <a:pathLst>
                <a:path w="568325" h="3561715">
                  <a:moveTo>
                    <a:pt x="564896" y="84709"/>
                  </a:moveTo>
                  <a:lnTo>
                    <a:pt x="562000" y="57912"/>
                  </a:lnTo>
                  <a:lnTo>
                    <a:pt x="555752" y="0"/>
                  </a:lnTo>
                  <a:lnTo>
                    <a:pt x="493522" y="58166"/>
                  </a:lnTo>
                  <a:lnTo>
                    <a:pt x="524789" y="69799"/>
                  </a:lnTo>
                  <a:lnTo>
                    <a:pt x="40132" y="1373759"/>
                  </a:lnTo>
                  <a:lnTo>
                    <a:pt x="49022" y="1377061"/>
                  </a:lnTo>
                  <a:lnTo>
                    <a:pt x="533679" y="73101"/>
                  </a:lnTo>
                  <a:lnTo>
                    <a:pt x="564896" y="84709"/>
                  </a:lnTo>
                  <a:close/>
                </a:path>
                <a:path w="568325" h="3561715">
                  <a:moveTo>
                    <a:pt x="567944" y="3477387"/>
                  </a:moveTo>
                  <a:lnTo>
                    <a:pt x="536244" y="3487902"/>
                  </a:lnTo>
                  <a:lnTo>
                    <a:pt x="9144" y="1898396"/>
                  </a:lnTo>
                  <a:lnTo>
                    <a:pt x="0" y="1901444"/>
                  </a:lnTo>
                  <a:lnTo>
                    <a:pt x="527240" y="3490887"/>
                  </a:lnTo>
                  <a:lnTo>
                    <a:pt x="495554" y="3501390"/>
                  </a:lnTo>
                  <a:lnTo>
                    <a:pt x="555752" y="3561715"/>
                  </a:lnTo>
                  <a:lnTo>
                    <a:pt x="564248" y="3502914"/>
                  </a:lnTo>
                  <a:lnTo>
                    <a:pt x="567944" y="34773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82622" y="3498215"/>
              <a:ext cx="186181" cy="174244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1681226" y="1569719"/>
              <a:ext cx="2702560" cy="4397375"/>
            </a:xfrm>
            <a:custGeom>
              <a:avLst/>
              <a:gdLst/>
              <a:ahLst/>
              <a:cxnLst/>
              <a:rect l="l" t="t" r="r" b="b"/>
              <a:pathLst>
                <a:path w="2702560" h="4397375">
                  <a:moveTo>
                    <a:pt x="208280" y="2882150"/>
                  </a:moveTo>
                  <a:lnTo>
                    <a:pt x="175666" y="2889377"/>
                  </a:lnTo>
                  <a:lnTo>
                    <a:pt x="9398" y="2138299"/>
                  </a:lnTo>
                  <a:lnTo>
                    <a:pt x="0" y="2140331"/>
                  </a:lnTo>
                  <a:lnTo>
                    <a:pt x="166408" y="2891434"/>
                  </a:lnTo>
                  <a:lnTo>
                    <a:pt x="133858" y="2898648"/>
                  </a:lnTo>
                  <a:lnTo>
                    <a:pt x="187579" y="2964815"/>
                  </a:lnTo>
                  <a:lnTo>
                    <a:pt x="202831" y="2903855"/>
                  </a:lnTo>
                  <a:lnTo>
                    <a:pt x="208280" y="2882150"/>
                  </a:lnTo>
                  <a:close/>
                </a:path>
                <a:path w="2702560" h="4397375">
                  <a:moveTo>
                    <a:pt x="2639314" y="2846705"/>
                  </a:moveTo>
                  <a:lnTo>
                    <a:pt x="2554351" y="2852039"/>
                  </a:lnTo>
                  <a:lnTo>
                    <a:pt x="2571077" y="2880893"/>
                  </a:lnTo>
                  <a:lnTo>
                    <a:pt x="2310511" y="3032506"/>
                  </a:lnTo>
                  <a:lnTo>
                    <a:pt x="2312924" y="3036570"/>
                  </a:lnTo>
                  <a:lnTo>
                    <a:pt x="2310003" y="3040380"/>
                  </a:lnTo>
                  <a:lnTo>
                    <a:pt x="2576017" y="3245345"/>
                  </a:lnTo>
                  <a:lnTo>
                    <a:pt x="2555748" y="3271647"/>
                  </a:lnTo>
                  <a:lnTo>
                    <a:pt x="2639314" y="3288030"/>
                  </a:lnTo>
                  <a:lnTo>
                    <a:pt x="2622423" y="3253105"/>
                  </a:lnTo>
                  <a:lnTo>
                    <a:pt x="2602230" y="3211322"/>
                  </a:lnTo>
                  <a:lnTo>
                    <a:pt x="2581872" y="3237738"/>
                  </a:lnTo>
                  <a:lnTo>
                    <a:pt x="2321445" y="3037090"/>
                  </a:lnTo>
                  <a:lnTo>
                    <a:pt x="2575877" y="2889161"/>
                  </a:lnTo>
                  <a:lnTo>
                    <a:pt x="2592578" y="2917952"/>
                  </a:lnTo>
                  <a:lnTo>
                    <a:pt x="2621064" y="2874518"/>
                  </a:lnTo>
                  <a:lnTo>
                    <a:pt x="2639314" y="2846705"/>
                  </a:lnTo>
                  <a:close/>
                </a:path>
                <a:path w="2702560" h="4397375">
                  <a:moveTo>
                    <a:pt x="2692019" y="0"/>
                  </a:moveTo>
                  <a:lnTo>
                    <a:pt x="2612517" y="30480"/>
                  </a:lnTo>
                  <a:lnTo>
                    <a:pt x="2637053" y="52971"/>
                  </a:lnTo>
                  <a:lnTo>
                    <a:pt x="2309368" y="410845"/>
                  </a:lnTo>
                  <a:lnTo>
                    <a:pt x="2312924" y="414020"/>
                  </a:lnTo>
                  <a:lnTo>
                    <a:pt x="2313686" y="418719"/>
                  </a:lnTo>
                  <a:lnTo>
                    <a:pt x="2617622" y="367258"/>
                  </a:lnTo>
                  <a:lnTo>
                    <a:pt x="2623185" y="400177"/>
                  </a:lnTo>
                  <a:lnTo>
                    <a:pt x="2684018" y="355727"/>
                  </a:lnTo>
                  <a:lnTo>
                    <a:pt x="2692019" y="349885"/>
                  </a:lnTo>
                  <a:lnTo>
                    <a:pt x="2610485" y="324993"/>
                  </a:lnTo>
                  <a:lnTo>
                    <a:pt x="2616035" y="357873"/>
                  </a:lnTo>
                  <a:lnTo>
                    <a:pt x="2325801" y="407022"/>
                  </a:lnTo>
                  <a:lnTo>
                    <a:pt x="2644076" y="59410"/>
                  </a:lnTo>
                  <a:lnTo>
                    <a:pt x="2668651" y="81915"/>
                  </a:lnTo>
                  <a:lnTo>
                    <a:pt x="2679585" y="43561"/>
                  </a:lnTo>
                  <a:lnTo>
                    <a:pt x="2692019" y="0"/>
                  </a:lnTo>
                  <a:close/>
                </a:path>
                <a:path w="2702560" h="4397375">
                  <a:moveTo>
                    <a:pt x="2702179" y="3864610"/>
                  </a:moveTo>
                  <a:lnTo>
                    <a:pt x="2623185" y="3832860"/>
                  </a:lnTo>
                  <a:lnTo>
                    <a:pt x="2625839" y="3866032"/>
                  </a:lnTo>
                  <a:lnTo>
                    <a:pt x="2312543" y="3891661"/>
                  </a:lnTo>
                  <a:lnTo>
                    <a:pt x="2312924" y="3896360"/>
                  </a:lnTo>
                  <a:lnTo>
                    <a:pt x="2309114" y="3899281"/>
                  </a:lnTo>
                  <a:lnTo>
                    <a:pt x="2642197" y="4339526"/>
                  </a:lnTo>
                  <a:lnTo>
                    <a:pt x="2615692" y="4359656"/>
                  </a:lnTo>
                  <a:lnTo>
                    <a:pt x="2692019" y="4397375"/>
                  </a:lnTo>
                  <a:lnTo>
                    <a:pt x="2683116" y="4349623"/>
                  </a:lnTo>
                  <a:lnTo>
                    <a:pt x="2676398" y="4313555"/>
                  </a:lnTo>
                  <a:lnTo>
                    <a:pt x="2649791" y="4333760"/>
                  </a:lnTo>
                  <a:lnTo>
                    <a:pt x="2321953" y="3900360"/>
                  </a:lnTo>
                  <a:lnTo>
                    <a:pt x="2626601" y="3875557"/>
                  </a:lnTo>
                  <a:lnTo>
                    <a:pt x="2629281" y="3908806"/>
                  </a:lnTo>
                  <a:lnTo>
                    <a:pt x="2701544" y="3864991"/>
                  </a:lnTo>
                  <a:lnTo>
                    <a:pt x="2702179" y="3864610"/>
                  </a:lnTo>
                  <a:close/>
                </a:path>
                <a:path w="2702560" h="4397375">
                  <a:moveTo>
                    <a:pt x="2702179" y="1654175"/>
                  </a:moveTo>
                  <a:lnTo>
                    <a:pt x="2617978" y="1666875"/>
                  </a:lnTo>
                  <a:lnTo>
                    <a:pt x="2637142" y="1694167"/>
                  </a:lnTo>
                  <a:lnTo>
                    <a:pt x="2310130" y="1924558"/>
                  </a:lnTo>
                  <a:lnTo>
                    <a:pt x="2312924" y="1928495"/>
                  </a:lnTo>
                  <a:lnTo>
                    <a:pt x="2310638" y="1932686"/>
                  </a:lnTo>
                  <a:lnTo>
                    <a:pt x="2623096" y="2106460"/>
                  </a:lnTo>
                  <a:lnTo>
                    <a:pt x="2606929" y="2135632"/>
                  </a:lnTo>
                  <a:lnTo>
                    <a:pt x="2692019" y="2139315"/>
                  </a:lnTo>
                  <a:lnTo>
                    <a:pt x="2673769" y="2112645"/>
                  </a:lnTo>
                  <a:lnTo>
                    <a:pt x="2643886" y="2068957"/>
                  </a:lnTo>
                  <a:lnTo>
                    <a:pt x="2627719" y="2098116"/>
                  </a:lnTo>
                  <a:lnTo>
                    <a:pt x="2321928" y="1928050"/>
                  </a:lnTo>
                  <a:lnTo>
                    <a:pt x="2642654" y="1702003"/>
                  </a:lnTo>
                  <a:lnTo>
                    <a:pt x="2661793" y="1729232"/>
                  </a:lnTo>
                  <a:lnTo>
                    <a:pt x="2684615" y="1686814"/>
                  </a:lnTo>
                  <a:lnTo>
                    <a:pt x="2702179" y="1654175"/>
                  </a:lnTo>
                  <a:close/>
                </a:path>
                <a:path w="2702560" h="4397375">
                  <a:moveTo>
                    <a:pt x="2702179" y="731520"/>
                  </a:moveTo>
                  <a:lnTo>
                    <a:pt x="2684615" y="698881"/>
                  </a:lnTo>
                  <a:lnTo>
                    <a:pt x="2661793" y="656463"/>
                  </a:lnTo>
                  <a:lnTo>
                    <a:pt x="2642654" y="683704"/>
                  </a:lnTo>
                  <a:lnTo>
                    <a:pt x="2315718" y="453263"/>
                  </a:lnTo>
                  <a:lnTo>
                    <a:pt x="2312924" y="457200"/>
                  </a:lnTo>
                  <a:lnTo>
                    <a:pt x="2308733" y="459486"/>
                  </a:lnTo>
                  <a:lnTo>
                    <a:pt x="2661983" y="1119936"/>
                  </a:lnTo>
                  <a:lnTo>
                    <a:pt x="2632583" y="1135634"/>
                  </a:lnTo>
                  <a:lnTo>
                    <a:pt x="2702179" y="1184910"/>
                  </a:lnTo>
                  <a:lnTo>
                    <a:pt x="2700731" y="1131189"/>
                  </a:lnTo>
                  <a:lnTo>
                    <a:pt x="2699893" y="1099693"/>
                  </a:lnTo>
                  <a:lnTo>
                    <a:pt x="2670403" y="1115441"/>
                  </a:lnTo>
                  <a:lnTo>
                    <a:pt x="2326678" y="472808"/>
                  </a:lnTo>
                  <a:lnTo>
                    <a:pt x="2637142" y="691540"/>
                  </a:lnTo>
                  <a:lnTo>
                    <a:pt x="2617978" y="718820"/>
                  </a:lnTo>
                  <a:lnTo>
                    <a:pt x="2702179" y="7315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468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b="1" spc="-5" dirty="0">
                <a:latin typeface="Times New Roman"/>
                <a:cs typeface="Times New Roman"/>
              </a:rPr>
              <a:t>III. </a:t>
            </a:r>
            <a:r>
              <a:rPr sz="1800" b="1" dirty="0">
                <a:latin typeface="Times New Roman"/>
                <a:cs typeface="Times New Roman"/>
              </a:rPr>
              <a:t>BÀI THƠ “KHÚC HÁT </a:t>
            </a:r>
            <a:r>
              <a:rPr sz="1800" b="1" spc="-5" dirty="0">
                <a:latin typeface="Times New Roman"/>
                <a:cs typeface="Times New Roman"/>
              </a:rPr>
              <a:t>RU </a:t>
            </a:r>
            <a:r>
              <a:rPr sz="1800" b="1" dirty="0">
                <a:latin typeface="Times New Roman"/>
                <a:cs typeface="Times New Roman"/>
              </a:rPr>
              <a:t>NHỮNG EM BÉ </a:t>
            </a:r>
            <a:r>
              <a:rPr sz="1800" b="1" spc="-5" dirty="0">
                <a:latin typeface="Times New Roman"/>
                <a:cs typeface="Times New Roman"/>
              </a:rPr>
              <a:t>LỚN </a:t>
            </a:r>
            <a:r>
              <a:rPr sz="1800" b="1" spc="-10" dirty="0">
                <a:latin typeface="Times New Roman"/>
                <a:cs typeface="Times New Roman"/>
              </a:rPr>
              <a:t>TRÊN </a:t>
            </a:r>
            <a:r>
              <a:rPr sz="1800" b="1" spc="-5" dirty="0">
                <a:latin typeface="Times New Roman"/>
                <a:cs typeface="Times New Roman"/>
              </a:rPr>
              <a:t>LƯNG </a:t>
            </a:r>
            <a:r>
              <a:rPr sz="1800" b="1" dirty="0">
                <a:latin typeface="Times New Roman"/>
                <a:cs typeface="Times New Roman"/>
              </a:rPr>
              <a:t>MẸ”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NHÀ </a:t>
            </a:r>
            <a:r>
              <a:rPr sz="1800" b="1" dirty="0">
                <a:latin typeface="Times New Roman"/>
                <a:cs typeface="Times New Roman"/>
              </a:rPr>
              <a:t>THƠ </a:t>
            </a:r>
            <a:r>
              <a:rPr sz="1800" b="1" spc="-5" dirty="0">
                <a:latin typeface="Times New Roman"/>
                <a:cs typeface="Times New Roman"/>
              </a:rPr>
              <a:t>NGUYỄN </a:t>
            </a:r>
            <a:r>
              <a:rPr sz="1800" b="1" dirty="0">
                <a:latin typeface="Times New Roman"/>
                <a:cs typeface="Times New Roman"/>
              </a:rPr>
              <a:t>KHOA </a:t>
            </a:r>
            <a:r>
              <a:rPr sz="1800" b="1" spc="-5" dirty="0">
                <a:latin typeface="Times New Roman"/>
                <a:cs typeface="Times New Roman"/>
              </a:rPr>
              <a:t>ĐIỀM ĐÃ </a:t>
            </a:r>
            <a:r>
              <a:rPr sz="1800" b="1" dirty="0">
                <a:latin typeface="Times New Roman"/>
                <a:cs typeface="Times New Roman"/>
              </a:rPr>
              <a:t>“THỂ </a:t>
            </a:r>
            <a:r>
              <a:rPr sz="1800" b="1" spc="-5" dirty="0">
                <a:latin typeface="Times New Roman"/>
                <a:cs typeface="Times New Roman"/>
              </a:rPr>
              <a:t>HIỆN TÌNH YÊU </a:t>
            </a:r>
            <a:r>
              <a:rPr sz="1800" b="1" dirty="0">
                <a:latin typeface="Times New Roman"/>
                <a:cs typeface="Times New Roman"/>
              </a:rPr>
              <a:t>THƯƠNG </a:t>
            </a:r>
            <a:r>
              <a:rPr sz="1800" b="1" spc="-5" dirty="0">
                <a:latin typeface="Times New Roman"/>
                <a:cs typeface="Times New Roman"/>
              </a:rPr>
              <a:t>CON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GẮN VỚI LÒNG YÊU NƯỚC, VỚI TINH THẦN CHIẾN ĐẤU CỦA NGƯỜI MẸ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MIỀN TÂY THỪA THIÊN BẰNG NHỮNG KHÚC RU NHỊP NHÀNG, MANG 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GIỌNG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ĐIỆU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NGỌT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NGÀO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TRÌU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MẾN”.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HÃY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RÕ NHẬN ĐỊNH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TRÊN.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Mở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“khúc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ru..”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ngay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Thiên,</a:t>
            </a: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những ngày </a:t>
            </a:r>
            <a:r>
              <a:rPr sz="1800" dirty="0">
                <a:latin typeface="Times New Roman"/>
                <a:cs typeface="Times New Roman"/>
              </a:rPr>
              <a:t>kháng chiến </a:t>
            </a:r>
            <a:r>
              <a:rPr sz="1800" spc="-5" dirty="0">
                <a:latin typeface="Times New Roman"/>
                <a:cs typeface="Times New Roman"/>
              </a:rPr>
              <a:t>chống Mĩ </a:t>
            </a:r>
            <a:r>
              <a:rPr sz="1800" dirty="0">
                <a:latin typeface="Times New Roman"/>
                <a:cs typeface="Times New Roman"/>
              </a:rPr>
              <a:t>đang dần đến thắng lợi nhưng vẫn còn vô cùng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 khổ. </a:t>
            </a:r>
            <a:r>
              <a:rPr sz="1800" spc="-5" dirty="0">
                <a:latin typeface="Times New Roman"/>
                <a:cs typeface="Times New Roman"/>
              </a:rPr>
              <a:t>Nhà thơ </a:t>
            </a:r>
            <a:r>
              <a:rPr sz="1800" dirty="0">
                <a:latin typeface="Times New Roman"/>
                <a:cs typeface="Times New Roman"/>
              </a:rPr>
              <a:t>đã tận mắt </a:t>
            </a:r>
            <a:r>
              <a:rPr sz="1800" spc="-5" dirty="0">
                <a:latin typeface="Times New Roman"/>
                <a:cs typeface="Times New Roman"/>
              </a:rPr>
              <a:t>chứng kiến </a:t>
            </a:r>
            <a:r>
              <a:rPr sz="1800" dirty="0">
                <a:latin typeface="Times New Roman"/>
                <a:cs typeface="Times New Roman"/>
              </a:rPr>
              <a:t>hình ảnh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bà </a:t>
            </a:r>
            <a:r>
              <a:rPr sz="1800" spc="-5" dirty="0">
                <a:latin typeface="Times New Roman"/>
                <a:cs typeface="Times New Roman"/>
              </a:rPr>
              <a:t>mẹ Tà </a:t>
            </a:r>
            <a:r>
              <a:rPr sz="1800" dirty="0">
                <a:latin typeface="Times New Roman"/>
                <a:cs typeface="Times New Roman"/>
              </a:rPr>
              <a:t>ôi </a:t>
            </a:r>
            <a:r>
              <a:rPr sz="1800" spc="-5" dirty="0">
                <a:latin typeface="Times New Roman"/>
                <a:cs typeface="Times New Roman"/>
              </a:rPr>
              <a:t>giã </a:t>
            </a:r>
            <a:r>
              <a:rPr sz="1800" dirty="0">
                <a:latin typeface="Times New Roman"/>
                <a:cs typeface="Times New Roman"/>
              </a:rPr>
              <a:t>gạo </a:t>
            </a:r>
            <a:r>
              <a:rPr sz="1800" spc="-5" dirty="0">
                <a:latin typeface="Times New Roman"/>
                <a:cs typeface="Times New Roman"/>
              </a:rPr>
              <a:t>nuôi </a:t>
            </a:r>
            <a:r>
              <a:rPr sz="1800" dirty="0">
                <a:latin typeface="Times New Roman"/>
                <a:cs typeface="Times New Roman"/>
              </a:rPr>
              <a:t>bộ đội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5" dirty="0">
                <a:latin typeface="Times New Roman"/>
                <a:cs typeface="Times New Roman"/>
              </a:rPr>
              <a:t>Mĩ,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10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xúc từ </a:t>
            </a:r>
            <a:r>
              <a:rPr sz="1800" spc="-5" dirty="0">
                <a:latin typeface="Times New Roman"/>
                <a:cs typeface="Times New Roman"/>
              </a:rPr>
              <a:t>hiện thực </a:t>
            </a:r>
            <a:r>
              <a:rPr sz="1800" dirty="0">
                <a:latin typeface="Times New Roman"/>
                <a:cs typeface="Times New Roman"/>
              </a:rPr>
              <a:t>thăng hoa thành những vần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lay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mãnh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liệt. </a:t>
            </a:r>
            <a:r>
              <a:rPr sz="1800" spc="-5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“thể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5" dirty="0">
                <a:latin typeface="Times New Roman"/>
                <a:cs typeface="Times New Roman"/>
              </a:rPr>
              <a:t>thương </a:t>
            </a:r>
            <a:r>
              <a:rPr sz="1800" dirty="0">
                <a:latin typeface="Times New Roman"/>
                <a:cs typeface="Times New Roman"/>
              </a:rPr>
              <a:t>con gắn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lòng yêu </a:t>
            </a:r>
            <a:r>
              <a:rPr sz="1800" spc="-5" dirty="0">
                <a:latin typeface="Times New Roman"/>
                <a:cs typeface="Times New Roman"/>
              </a:rPr>
              <a:t>nước, với </a:t>
            </a:r>
            <a:r>
              <a:rPr sz="1800" dirty="0">
                <a:latin typeface="Times New Roman"/>
                <a:cs typeface="Times New Roman"/>
              </a:rPr>
              <a:t>tinh thần chiến </a:t>
            </a:r>
            <a:r>
              <a:rPr sz="1800" spc="-5" dirty="0">
                <a:latin typeface="Times New Roman"/>
                <a:cs typeface="Times New Roman"/>
              </a:rPr>
              <a:t>đấu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Thừa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ngào,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2.1.</a:t>
            </a:r>
            <a:r>
              <a:rPr sz="1800" b="1" spc="-5" dirty="0">
                <a:latin typeface="Times New Roman"/>
                <a:cs typeface="Times New Roman"/>
              </a:rPr>
              <a:t> Phân</a:t>
            </a:r>
            <a:r>
              <a:rPr sz="1800" b="1" dirty="0">
                <a:latin typeface="Times New Roman"/>
                <a:cs typeface="Times New Roman"/>
              </a:rPr>
              <a:t> tích </a:t>
            </a:r>
            <a:r>
              <a:rPr sz="1800" b="1" spc="-10" dirty="0">
                <a:latin typeface="Times New Roman"/>
                <a:cs typeface="Times New Roman"/>
              </a:rPr>
              <a:t>tình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cảm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người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mẹ Tà </a:t>
            </a:r>
            <a:r>
              <a:rPr sz="1800" b="1" spc="-5" dirty="0">
                <a:latin typeface="Times New Roman"/>
                <a:cs typeface="Times New Roman"/>
              </a:rPr>
              <a:t>Ôi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trong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khúc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hát</a:t>
            </a:r>
            <a:r>
              <a:rPr sz="1800" b="1" dirty="0">
                <a:latin typeface="Times New Roman"/>
                <a:cs typeface="Times New Roman"/>
              </a:rPr>
              <a:t> ru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thứ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nhất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Ôi</a:t>
            </a:r>
            <a:r>
              <a:rPr sz="1800" dirty="0">
                <a:latin typeface="Times New Roman"/>
                <a:cs typeface="Times New Roman"/>
              </a:rPr>
              <a:t> 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dirty="0">
                <a:latin typeface="Times New Roman"/>
                <a:cs typeface="Times New Roman"/>
              </a:rPr>
              <a:t> con và</a:t>
            </a:r>
            <a:r>
              <a:rPr sz="1800" spc="-5" dirty="0">
                <a:latin typeface="Times New Roman"/>
                <a:cs typeface="Times New Roman"/>
              </a:rPr>
              <a:t> giàu</a:t>
            </a:r>
            <a:r>
              <a:rPr sz="1800" dirty="0">
                <a:latin typeface="Times New Roman"/>
                <a:cs typeface="Times New Roman"/>
              </a:rPr>
              <a:t> lòng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nước.</a:t>
            </a: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lúc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nặng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nhọc,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dirty="0">
                <a:latin typeface="Times New Roman"/>
                <a:cs typeface="Times New Roman"/>
              </a:rPr>
              <a:t> luôn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 </a:t>
            </a:r>
            <a:r>
              <a:rPr sz="1800" dirty="0">
                <a:latin typeface="Times New Roman"/>
                <a:cs typeface="Times New Roman"/>
              </a:rPr>
              <a:t>mẹ: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“Mẹ</a:t>
            </a:r>
            <a:r>
              <a:rPr sz="1800" spc="-5" dirty="0">
                <a:latin typeface="Times New Roman"/>
                <a:cs typeface="Times New Roman"/>
              </a:rPr>
              <a:t> giã gạo,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</a:t>
            </a:r>
          </a:p>
          <a:p>
            <a:pPr marL="70485" marR="441579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Nhịp chày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dirty="0">
                <a:latin typeface="Times New Roman"/>
                <a:cs typeface="Times New Roman"/>
              </a:rPr>
              <a:t> ngủ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Mồ</a:t>
            </a:r>
            <a:r>
              <a:rPr sz="1800" dirty="0">
                <a:latin typeface="Times New Roman"/>
                <a:cs typeface="Times New Roman"/>
              </a:rPr>
              <a:t> hôi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hổi”</a:t>
            </a:r>
            <a:endParaRPr sz="1800" dirty="0">
              <a:latin typeface="Times New Roman"/>
              <a:cs typeface="Times New Roman"/>
            </a:endParaRPr>
          </a:p>
          <a:p>
            <a:pPr marL="242570" algn="just">
              <a:lnSpc>
                <a:spcPct val="100000"/>
              </a:lnSpc>
              <a:spcBef>
                <a:spcPts val="350"/>
              </a:spcBef>
            </a:pP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5" dirty="0">
                <a:latin typeface="Times New Roman"/>
                <a:cs typeface="Times New Roman"/>
              </a:rPr>
              <a:t> sóng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“nghiêng”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giàu chất tạo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đang giã </a:t>
            </a:r>
            <a:r>
              <a:rPr sz="1800" dirty="0">
                <a:latin typeface="Times New Roman"/>
                <a:cs typeface="Times New Roman"/>
              </a:rPr>
              <a:t>gạo chày </a:t>
            </a:r>
            <a:r>
              <a:rPr sz="1800" spc="-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trong khi đứa con nhỏ đang ngủ </a:t>
            </a:r>
            <a:r>
              <a:rPr sz="1800" spc="-5" dirty="0">
                <a:latin typeface="Times New Roman"/>
                <a:cs typeface="Times New Roman"/>
              </a:rPr>
              <a:t>trên lưng, </a:t>
            </a:r>
            <a:r>
              <a:rPr sz="1800" dirty="0">
                <a:latin typeface="Times New Roman"/>
                <a:cs typeface="Times New Roman"/>
              </a:rPr>
              <a:t>nhịp chày nghiêng,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kéo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giấc</a:t>
            </a: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giường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đảo,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dờn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lệch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hẳn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Cu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 có giấc ngủ trọn </a:t>
            </a:r>
            <a:r>
              <a:rPr sz="1800" spc="-5" dirty="0">
                <a:latin typeface="Times New Roman"/>
                <a:cs typeface="Times New Roman"/>
              </a:rPr>
              <a:t>vẹn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5" dirty="0">
                <a:latin typeface="Times New Roman"/>
                <a:cs typeface="Times New Roman"/>
              </a:rPr>
              <a:t>lưng </a:t>
            </a:r>
            <a:r>
              <a:rPr sz="1800" dirty="0">
                <a:latin typeface="Times New Roman"/>
                <a:cs typeface="Times New Roman"/>
              </a:rPr>
              <a:t>mẹ. </a:t>
            </a:r>
            <a:r>
              <a:rPr sz="1800" spc="-5" dirty="0">
                <a:latin typeface="Times New Roman"/>
                <a:cs typeface="Times New Roman"/>
              </a:rPr>
              <a:t>Tưởng như </a:t>
            </a:r>
            <a:r>
              <a:rPr sz="1800" dirty="0">
                <a:latin typeface="Times New Roman"/>
                <a:cs typeface="Times New Roman"/>
              </a:rPr>
              <a:t>trong từng </a:t>
            </a:r>
            <a:r>
              <a:rPr sz="1800" spc="-5" dirty="0">
                <a:latin typeface="Times New Roman"/>
                <a:cs typeface="Times New Roman"/>
              </a:rPr>
              <a:t>động tác của nhịp chày </a:t>
            </a:r>
            <a:r>
              <a:rPr sz="1800" spc="-10" dirty="0">
                <a:latin typeface="Times New Roman"/>
                <a:cs typeface="Times New Roman"/>
              </a:rPr>
              <a:t>giã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võng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êm.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513817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d.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(11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đầu):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 ru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(11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tiếp):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lao 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 xuất.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(12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cuối):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dirty="0">
                <a:latin typeface="Times New Roman"/>
                <a:cs typeface="Times New Roman"/>
              </a:rPr>
              <a:t> chiến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CÁC KIẾN THỨC TRỌNG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 nhan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đề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“Khúc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ru”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hưởng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ngào,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 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nuôi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thuở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êm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dịu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mẹ.</a:t>
            </a:r>
          </a:p>
          <a:p>
            <a:pPr marL="12700" marR="698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“những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để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lớn lên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ngợi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miền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dị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vĩ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Mỹ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5" dirty="0">
                <a:latin typeface="Times New Roman"/>
                <a:cs typeface="Times New Roman"/>
              </a:rPr>
              <a:t> đội,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Bằng </a:t>
            </a:r>
            <a:r>
              <a:rPr sz="1800" dirty="0">
                <a:latin typeface="Times New Roman"/>
                <a:cs typeface="Times New Roman"/>
              </a:rPr>
              <a:t>ngòi </a:t>
            </a:r>
            <a:r>
              <a:rPr sz="1800" spc="-5" dirty="0">
                <a:latin typeface="Times New Roman"/>
                <a:cs typeface="Times New Roman"/>
              </a:rPr>
              <a:t>bút </a:t>
            </a:r>
            <a:r>
              <a:rPr sz="1800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thực, tác </a:t>
            </a:r>
            <a:r>
              <a:rPr sz="1800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giúp người </a:t>
            </a:r>
            <a:r>
              <a:rPr sz="1800" dirty="0">
                <a:latin typeface="Times New Roman"/>
                <a:cs typeface="Times New Roman"/>
              </a:rPr>
              <a:t>đọc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ra mồ hôi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rơi “nóng </a:t>
            </a:r>
            <a:r>
              <a:rPr sz="1800" spc="-5" dirty="0">
                <a:latin typeface="Times New Roman"/>
                <a:cs typeface="Times New Roman"/>
              </a:rPr>
              <a:t>hổi”, </a:t>
            </a:r>
            <a:r>
              <a:rPr sz="1800" dirty="0">
                <a:latin typeface="Times New Roman"/>
                <a:cs typeface="Times New Roman"/>
              </a:rPr>
              <a:t>vai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 gầy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-5" dirty="0">
                <a:latin typeface="Times New Roman"/>
                <a:cs typeface="Times New Roman"/>
              </a:rPr>
              <a:t> vai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mông</a:t>
            </a:r>
            <a:r>
              <a:rPr sz="1800" spc="-5" dirty="0">
                <a:latin typeface="Times New Roman"/>
                <a:cs typeface="Times New Roman"/>
              </a:rPr>
              <a:t>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" dirty="0">
                <a:latin typeface="Times New Roman"/>
                <a:cs typeface="Times New Roman"/>
              </a:rPr>
              <a:t> mẹ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cách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xa: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“Vai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nhô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gối</a:t>
            </a:r>
          </a:p>
          <a:p>
            <a:pPr marL="12827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tim hát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lời”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gầy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 gối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không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chỉ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ru</a:t>
            </a:r>
            <a:r>
              <a:rPr sz="1800" dirty="0">
                <a:latin typeface="Times New Roman"/>
                <a:cs typeface="Times New Roman"/>
              </a:rPr>
              <a:t> thông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mọi</a:t>
            </a:r>
          </a:p>
          <a:p>
            <a:pPr marL="12700" marR="7620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trái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tim,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thẳm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lòng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Âm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dirty="0">
                <a:latin typeface="Times New Roman"/>
                <a:cs typeface="Times New Roman"/>
              </a:rPr>
              <a:t> xúc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cảm..</a:t>
            </a: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Lòng </a:t>
            </a:r>
            <a:r>
              <a:rPr sz="1800" spc="-5" dirty="0">
                <a:latin typeface="Times New Roman"/>
                <a:cs typeface="Times New Roman"/>
              </a:rPr>
              <a:t>yêu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 liền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 thương</a:t>
            </a:r>
            <a:r>
              <a:rPr sz="1800" dirty="0">
                <a:latin typeface="Times New Roman"/>
                <a:cs typeface="Times New Roman"/>
              </a:rPr>
              <a:t> bộ đội:</a:t>
            </a:r>
            <a:r>
              <a:rPr sz="1800" spc="-5" dirty="0">
                <a:latin typeface="Times New Roman"/>
                <a:cs typeface="Times New Roman"/>
              </a:rPr>
              <a:t> “Mẹ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5" dirty="0">
                <a:latin typeface="Times New Roman"/>
                <a:cs typeface="Times New Roman"/>
              </a:rPr>
              <a:t>-Kay,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đội”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thương”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vế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bộ đội,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 kháng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chiến.</a:t>
            </a:r>
          </a:p>
          <a:p>
            <a:pPr marL="12700" marR="133540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Vì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thế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lời 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ta thấy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mơ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mẹ: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“Con 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dirty="0">
                <a:latin typeface="Times New Roman"/>
                <a:cs typeface="Times New Roman"/>
              </a:rPr>
              <a:t> trắng </a:t>
            </a:r>
            <a:r>
              <a:rPr sz="1800" spc="-5" dirty="0">
                <a:latin typeface="Times New Roman"/>
                <a:cs typeface="Times New Roman"/>
              </a:rPr>
              <a:t>ngần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lớn </a:t>
            </a:r>
            <a:r>
              <a:rPr sz="1800" dirty="0">
                <a:latin typeface="Times New Roman"/>
                <a:cs typeface="Times New Roman"/>
              </a:rPr>
              <a:t>vung</a:t>
            </a:r>
            <a:r>
              <a:rPr sz="1800" spc="-5" dirty="0">
                <a:latin typeface="Times New Roman"/>
                <a:cs typeface="Times New Roman"/>
              </a:rPr>
              <a:t> chày </a:t>
            </a:r>
            <a:r>
              <a:rPr sz="1800" dirty="0">
                <a:latin typeface="Times New Roman"/>
                <a:cs typeface="Times New Roman"/>
              </a:rPr>
              <a:t>lún</a:t>
            </a:r>
            <a:r>
              <a:rPr sz="1800" spc="-5" dirty="0">
                <a:latin typeface="Times New Roman"/>
                <a:cs typeface="Times New Roman"/>
              </a:rPr>
              <a:t> sân”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→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cơ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cực,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-&gt;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mỏi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nghèo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2.2.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tích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khúc hát </a:t>
            </a:r>
            <a:r>
              <a:rPr sz="1800" b="1" dirty="0">
                <a:latin typeface="Times New Roman"/>
                <a:cs typeface="Times New Roman"/>
              </a:rPr>
              <a:t>ru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thứ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2.</a:t>
            </a:r>
            <a:endParaRPr sz="1800" dirty="0">
              <a:latin typeface="Times New Roman"/>
              <a:cs typeface="Times New Roman"/>
            </a:endParaRPr>
          </a:p>
          <a:p>
            <a:pPr marL="12700" marR="132524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* Hình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dirty="0">
                <a:latin typeface="Times New Roman"/>
                <a:cs typeface="Times New Roman"/>
              </a:rPr>
              <a:t>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khu.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tỉa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-lưi”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“lưng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núi”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“lưng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nhọc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nhằn,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lao 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</a:t>
            </a:r>
            <a:r>
              <a:rPr sz="1800" spc="-5" dirty="0">
                <a:latin typeface="Times New Roman"/>
                <a:cs typeface="Times New Roman"/>
              </a:rPr>
              <a:t> mênh</a:t>
            </a:r>
            <a:r>
              <a:rPr sz="1800" dirty="0">
                <a:latin typeface="Times New Roman"/>
                <a:cs typeface="Times New Roman"/>
              </a:rPr>
              <a:t> mông.</a:t>
            </a: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cảm:</a:t>
            </a:r>
          </a:p>
          <a:p>
            <a:pPr marL="128270" marR="4888865" indent="-11620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“Mặt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bắp </a:t>
            </a:r>
            <a:r>
              <a:rPr sz="1800" dirty="0">
                <a:latin typeface="Times New Roman"/>
                <a:cs typeface="Times New Roman"/>
              </a:rPr>
              <a:t>thì nằm </a:t>
            </a:r>
            <a:r>
              <a:rPr sz="1800" spc="-5" dirty="0">
                <a:latin typeface="Times New Roman"/>
                <a:cs typeface="Times New Roman"/>
              </a:rPr>
              <a:t>trên đồi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 nằm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lưng”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“Mặt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đáo,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sắc.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 hạt mảy </a:t>
            </a:r>
            <a:r>
              <a:rPr sz="1800" spc="-5" dirty="0">
                <a:latin typeface="Times New Roman"/>
                <a:cs typeface="Times New Roman"/>
              </a:rPr>
              <a:t>hạt chắc </a:t>
            </a:r>
            <a:r>
              <a:rPr sz="1800" dirty="0">
                <a:latin typeface="Times New Roman"/>
                <a:cs typeface="Times New Roman"/>
              </a:rPr>
              <a:t>thì em Cu </a:t>
            </a:r>
            <a:r>
              <a:rPr sz="1800" spc="-5" dirty="0">
                <a:latin typeface="Times New Roman"/>
                <a:cs typeface="Times New Roman"/>
              </a:rPr>
              <a:t>Tai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của mẹ. </a:t>
            </a:r>
            <a:r>
              <a:rPr sz="1800" dirty="0">
                <a:latin typeface="Times New Roman"/>
                <a:cs typeface="Times New Roman"/>
              </a:rPr>
              <a:t>Cu </a:t>
            </a:r>
            <a:r>
              <a:rPr sz="1800" spc="-5" dirty="0">
                <a:latin typeface="Times New Roman"/>
                <a:cs typeface="Times New Roman"/>
              </a:rPr>
              <a:t>Tai </a:t>
            </a:r>
            <a:r>
              <a:rPr sz="1800" dirty="0">
                <a:latin typeface="Times New Roman"/>
                <a:cs typeface="Times New Roman"/>
              </a:rPr>
              <a:t>là nguồn hạnh </a:t>
            </a:r>
            <a:r>
              <a:rPr sz="1800" spc="-5" dirty="0">
                <a:latin typeface="Times New Roman"/>
                <a:cs typeface="Times New Roman"/>
              </a:rPr>
              <a:t>phúc ấm </a:t>
            </a:r>
            <a:r>
              <a:rPr sz="1800" dirty="0">
                <a:latin typeface="Times New Roman"/>
                <a:cs typeface="Times New Roman"/>
              </a:rPr>
              <a:t>áp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 </a:t>
            </a:r>
            <a:r>
              <a:rPr sz="1800" dirty="0">
                <a:latin typeface="Times New Roman"/>
                <a:cs typeface="Times New Roman"/>
              </a:rPr>
              <a:t>gần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gũi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mẹ.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sưởi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nuôi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giữ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tin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yêu,</a:t>
            </a:r>
            <a:r>
              <a:rPr sz="1800" dirty="0">
                <a:latin typeface="Times New Roman"/>
                <a:cs typeface="Times New Roman"/>
              </a:rPr>
              <a:t> hy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vọng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Sự sống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A -Kay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của buôn </a:t>
            </a:r>
            <a:r>
              <a:rPr sz="1800" spc="-5" dirty="0">
                <a:latin typeface="Times New Roman"/>
                <a:cs typeface="Times New Roman"/>
              </a:rPr>
              <a:t>làng. </a:t>
            </a:r>
            <a:r>
              <a:rPr sz="1800" dirty="0">
                <a:latin typeface="Times New Roman"/>
                <a:cs typeface="Times New Roman"/>
              </a:rPr>
              <a:t>Bởi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khi: “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 thương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đói”.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khổ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4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chống Mĩ </a:t>
            </a:r>
            <a:r>
              <a:rPr sz="1800" dirty="0">
                <a:latin typeface="Times New Roman"/>
                <a:cs typeface="Times New Roman"/>
              </a:rPr>
              <a:t>còn bao cơ cực, thiếu thốn, mẹ muốn cưu </a:t>
            </a:r>
            <a:r>
              <a:rPr sz="1800" spc="-5" dirty="0">
                <a:latin typeface="Times New Roman"/>
                <a:cs typeface="Times New Roman"/>
              </a:rPr>
              <a:t>mang, </a:t>
            </a:r>
            <a:r>
              <a:rPr sz="1800" dirty="0">
                <a:latin typeface="Times New Roman"/>
                <a:cs typeface="Times New Roman"/>
              </a:rPr>
              <a:t>chia </a:t>
            </a:r>
            <a:r>
              <a:rPr sz="1800" spc="-5" dirty="0">
                <a:latin typeface="Times New Roman"/>
                <a:cs typeface="Times New Roman"/>
              </a:rPr>
              <a:t>sẻ. Sức </a:t>
            </a:r>
            <a:r>
              <a:rPr sz="1800" dirty="0">
                <a:latin typeface="Times New Roman"/>
                <a:cs typeface="Times New Roman"/>
              </a:rPr>
              <a:t>mạnh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tình thương yêu cộng đồng </a:t>
            </a:r>
            <a:r>
              <a:rPr sz="1800" spc="-10" dirty="0">
                <a:latin typeface="Times New Roman"/>
                <a:cs typeface="Times New Roman"/>
              </a:rPr>
              <a:t>sẽ </a:t>
            </a:r>
            <a:r>
              <a:rPr sz="1800" spc="-5" dirty="0">
                <a:latin typeface="Times New Roman"/>
                <a:cs typeface="Times New Roman"/>
              </a:rPr>
              <a:t>giúp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vượt lên </a:t>
            </a:r>
            <a:r>
              <a:rPr sz="1800" dirty="0">
                <a:latin typeface="Times New Roman"/>
                <a:cs typeface="Times New Roman"/>
              </a:rPr>
              <a:t>tất </a:t>
            </a:r>
            <a:r>
              <a:rPr sz="1800" spc="-5" dirty="0">
                <a:latin typeface="Times New Roman"/>
                <a:cs typeface="Times New Roman"/>
              </a:rPr>
              <a:t>cả. Bàn </a:t>
            </a:r>
            <a:r>
              <a:rPr sz="1800" dirty="0">
                <a:latin typeface="Times New Roman"/>
                <a:cs typeface="Times New Roman"/>
              </a:rPr>
              <a:t>tay mẹ cần </a:t>
            </a:r>
            <a:r>
              <a:rPr sz="1800" spc="-5" dirty="0">
                <a:latin typeface="Times New Roman"/>
                <a:cs typeface="Times New Roman"/>
              </a:rPr>
              <a:t>mẫn “trỉa bắp”,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gieo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mầm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dirty="0">
                <a:latin typeface="Times New Roman"/>
                <a:cs typeface="Times New Roman"/>
              </a:rPr>
              <a:t> mỏi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dị:</a:t>
            </a:r>
          </a:p>
          <a:p>
            <a:pPr marL="128270" marR="4897120" indent="-116205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“Con mơ cho </a:t>
            </a:r>
            <a:r>
              <a:rPr sz="1800" spc="-5" dirty="0">
                <a:latin typeface="Times New Roman"/>
                <a:cs typeface="Times New Roman"/>
              </a:rPr>
              <a:t>mẹ hạt bắp lên </a:t>
            </a:r>
            <a:r>
              <a:rPr sz="1800" spc="-10" dirty="0">
                <a:latin typeface="Times New Roman"/>
                <a:cs typeface="Times New Roman"/>
              </a:rPr>
              <a:t>đều.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5" dirty="0">
                <a:latin typeface="Times New Roman"/>
                <a:cs typeface="Times New Roman"/>
              </a:rPr>
              <a:t> mười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ka-lưi”.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thăng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buôn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mùa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con-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giỏi.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</a:t>
            </a:r>
            <a:r>
              <a:rPr sz="1800" spc="-5" dirty="0">
                <a:latin typeface="Times New Roman"/>
                <a:cs typeface="Times New Roman"/>
              </a:rPr>
              <a:t> dị,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Tà Ôi.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5099"/>
              </a:lnSpc>
              <a:spcBef>
                <a:spcPts val="20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155" dirty="0">
                <a:latin typeface="Cambria Math"/>
                <a:cs typeface="Cambria Math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liền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giàu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dirty="0">
                <a:latin typeface="Times New Roman"/>
                <a:cs typeface="Times New Roman"/>
              </a:rPr>
              <a:t>3. </a:t>
            </a:r>
            <a:r>
              <a:rPr sz="1800" b="1" spc="-5" dirty="0">
                <a:latin typeface="Times New Roman"/>
                <a:cs typeface="Times New Roman"/>
              </a:rPr>
              <a:t>Phân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 khúc hát</a:t>
            </a:r>
            <a:r>
              <a:rPr sz="1800" b="1" dirty="0">
                <a:latin typeface="Times New Roman"/>
                <a:cs typeface="Times New Roman"/>
              </a:rPr>
              <a:t> ru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thứ </a:t>
            </a:r>
            <a:r>
              <a:rPr sz="1800" b="1" spc="-15" dirty="0">
                <a:latin typeface="Times New Roman"/>
                <a:cs typeface="Times New Roman"/>
              </a:rPr>
              <a:t>3.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Cảm hứng của </a:t>
            </a:r>
            <a:r>
              <a:rPr sz="1800" dirty="0">
                <a:latin typeface="Times New Roman"/>
                <a:cs typeface="Times New Roman"/>
              </a:rPr>
              <a:t>khúc </a:t>
            </a:r>
            <a:r>
              <a:rPr sz="1800" spc="-5" dirty="0">
                <a:latin typeface="Times New Roman"/>
                <a:cs typeface="Times New Roman"/>
              </a:rPr>
              <a:t>hát </a:t>
            </a:r>
            <a:r>
              <a:rPr sz="1800" dirty="0">
                <a:latin typeface="Times New Roman"/>
                <a:cs typeface="Times New Roman"/>
              </a:rPr>
              <a:t>ru </a:t>
            </a:r>
            <a:r>
              <a:rPr sz="1800" spc="-5" dirty="0">
                <a:latin typeface="Times New Roman"/>
                <a:cs typeface="Times New Roman"/>
              </a:rPr>
              <a:t>cuối </a:t>
            </a:r>
            <a:r>
              <a:rPr sz="1800" dirty="0">
                <a:latin typeface="Times New Roman"/>
                <a:cs typeface="Times New Roman"/>
              </a:rPr>
              <a:t>gắn liền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hiện thực </a:t>
            </a:r>
            <a:r>
              <a:rPr sz="1800" spc="-5" dirty="0">
                <a:latin typeface="Times New Roman"/>
                <a:cs typeface="Times New Roman"/>
              </a:rPr>
              <a:t>khốc </a:t>
            </a:r>
            <a:r>
              <a:rPr sz="1800" dirty="0">
                <a:latin typeface="Times New Roman"/>
                <a:cs typeface="Times New Roman"/>
              </a:rPr>
              <a:t>liệt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khẩn trương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 chiến </a:t>
            </a:r>
            <a:r>
              <a:rPr sz="1800" spc="-5" dirty="0">
                <a:latin typeface="Times New Roman"/>
                <a:cs typeface="Times New Roman"/>
              </a:rPr>
              <a:t>chống Mĩ, </a:t>
            </a:r>
            <a:r>
              <a:rPr sz="1800" dirty="0">
                <a:latin typeface="Times New Roman"/>
                <a:cs typeface="Times New Roman"/>
              </a:rPr>
              <a:t>với nhịp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ở chiến </a:t>
            </a:r>
            <a:r>
              <a:rPr sz="1800" spc="-5" dirty="0">
                <a:latin typeface="Times New Roman"/>
                <a:cs typeface="Times New Roman"/>
              </a:rPr>
              <a:t>khu </a:t>
            </a:r>
            <a:r>
              <a:rPr sz="1800" dirty="0">
                <a:latin typeface="Times New Roman"/>
                <a:cs typeface="Times New Roman"/>
              </a:rPr>
              <a:t>Trị - </a:t>
            </a:r>
            <a:r>
              <a:rPr sz="1800" spc="-5" dirty="0">
                <a:latin typeface="Times New Roman"/>
                <a:cs typeface="Times New Roman"/>
              </a:rPr>
              <a:t>Thiên. 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Tà </a:t>
            </a:r>
            <a:r>
              <a:rPr sz="1800" spc="-5" dirty="0">
                <a:latin typeface="Times New Roman"/>
                <a:cs typeface="Times New Roman"/>
              </a:rPr>
              <a:t>Ôi 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đổi,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endParaRPr sz="1800" dirty="0">
              <a:latin typeface="Times New Roman"/>
              <a:cs typeface="Times New Roman"/>
            </a:endParaRPr>
          </a:p>
          <a:p>
            <a:pPr marL="12700" marR="4716145" algn="just">
              <a:lnSpc>
                <a:spcPct val="124400"/>
              </a:lnSpc>
              <a:spcBef>
                <a:spcPts val="20"/>
              </a:spcBef>
            </a:pP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5" dirty="0">
                <a:latin typeface="Times New Roman"/>
                <a:cs typeface="Times New Roman"/>
              </a:rPr>
              <a:t>yêu một cách dứt khoát mạnh mẽ: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“Mẹ 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5" dirty="0">
                <a:latin typeface="Times New Roman"/>
                <a:cs typeface="Times New Roman"/>
              </a:rPr>
              <a:t> lán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rừng.</a:t>
            </a:r>
            <a:endParaRPr sz="1800" dirty="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dirty="0">
                <a:latin typeface="Times New Roman"/>
                <a:cs typeface="Times New Roman"/>
              </a:rPr>
              <a:t> địu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-5" dirty="0">
                <a:latin typeface="Times New Roman"/>
                <a:cs typeface="Times New Roman"/>
              </a:rPr>
              <a:t> cuối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420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70485" algn="just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trường”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động từ </a:t>
            </a:r>
            <a:r>
              <a:rPr sz="1800" spc="-5" dirty="0">
                <a:latin typeface="Times New Roman"/>
                <a:cs typeface="Times New Roman"/>
              </a:rPr>
              <a:t>“đi” </a:t>
            </a:r>
            <a:r>
              <a:rPr sz="1800" dirty="0">
                <a:latin typeface="Times New Roman"/>
                <a:cs typeface="Times New Roman"/>
              </a:rPr>
              <a:t>đã gợi </a:t>
            </a:r>
            <a:r>
              <a:rPr sz="1800" spc="-5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tư thế chủ động </a:t>
            </a:r>
            <a:r>
              <a:rPr sz="1800" spc="-5" dirty="0">
                <a:latin typeface="Times New Roman"/>
                <a:cs typeface="Times New Roman"/>
              </a:rPr>
              <a:t>với những </a:t>
            </a:r>
            <a:r>
              <a:rPr sz="1800" dirty="0">
                <a:latin typeface="Times New Roman"/>
                <a:cs typeface="Times New Roman"/>
              </a:rPr>
              <a:t>công việc tiếp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đấu: </a:t>
            </a:r>
            <a:r>
              <a:rPr sz="1800" dirty="0">
                <a:latin typeface="Times New Roman"/>
                <a:cs typeface="Times New Roman"/>
              </a:rPr>
              <a:t> “chuyển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lán,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đạp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rừng”.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kẻ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thù,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quyết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giữ đất, giữ </a:t>
            </a:r>
            <a:r>
              <a:rPr sz="1800" spc="-5" dirty="0">
                <a:latin typeface="Times New Roman"/>
                <a:cs typeface="Times New Roman"/>
              </a:rPr>
              <a:t>rừng.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10" dirty="0">
                <a:latin typeface="Times New Roman"/>
                <a:cs typeface="Times New Roman"/>
              </a:rPr>
              <a:t>thật </a:t>
            </a:r>
            <a:r>
              <a:rPr sz="1800" dirty="0">
                <a:latin typeface="Times New Roman"/>
                <a:cs typeface="Times New Roman"/>
              </a:rPr>
              <a:t>can đảm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dũng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“anh trai cầm súng, chị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gái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chông”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-Tai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cuối”.Những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hừng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5" dirty="0">
                <a:latin typeface="Times New Roman"/>
                <a:cs typeface="Times New Roman"/>
              </a:rPr>
              <a:t>bất khuất của người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dirty="0">
                <a:latin typeface="Times New Roman"/>
                <a:cs typeface="Times New Roman"/>
              </a:rPr>
              <a:t>miền Tây </a:t>
            </a:r>
            <a:r>
              <a:rPr sz="1800" spc="-5" dirty="0">
                <a:latin typeface="Times New Roman"/>
                <a:cs typeface="Times New Roman"/>
              </a:rPr>
              <a:t>Thừa Thiên, đem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hứng lạc </a:t>
            </a:r>
            <a:r>
              <a:rPr sz="1800" spc="-5" dirty="0">
                <a:latin typeface="Times New Roman"/>
                <a:cs typeface="Times New Roman"/>
              </a:rPr>
              <a:t>quan của 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trưởng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dirty="0">
                <a:latin typeface="Times New Roman"/>
                <a:cs typeface="Times New Roman"/>
              </a:rPr>
              <a:t> 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hai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thật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khoẻ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khoắn:</a:t>
            </a:r>
            <a:endParaRPr sz="1800" dirty="0">
              <a:latin typeface="Times New Roman"/>
              <a:cs typeface="Times New Roman"/>
            </a:endParaRPr>
          </a:p>
          <a:p>
            <a:pPr marL="128270" marR="4523105" indent="-116205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“Từ </a:t>
            </a:r>
            <a:r>
              <a:rPr sz="1800" spc="-5" dirty="0">
                <a:latin typeface="Times New Roman"/>
                <a:cs typeface="Times New Roman"/>
              </a:rPr>
              <a:t>trên </a:t>
            </a:r>
            <a:r>
              <a:rPr sz="1800" dirty="0">
                <a:latin typeface="Times New Roman"/>
                <a:cs typeface="Times New Roman"/>
              </a:rPr>
              <a:t>lưng </a:t>
            </a:r>
            <a:r>
              <a:rPr sz="1800" spc="-5" dirty="0">
                <a:latin typeface="Times New Roman"/>
                <a:cs typeface="Times New Roman"/>
              </a:rPr>
              <a:t>mẹ, </a:t>
            </a:r>
            <a:r>
              <a:rPr sz="1800" dirty="0">
                <a:latin typeface="Times New Roman"/>
                <a:cs typeface="Times New Roman"/>
              </a:rPr>
              <a:t>em đến chiến </a:t>
            </a:r>
            <a:r>
              <a:rPr sz="1800" spc="-5" dirty="0">
                <a:latin typeface="Times New Roman"/>
                <a:cs typeface="Times New Roman"/>
              </a:rPr>
              <a:t>trường </a:t>
            </a:r>
            <a:r>
              <a:rPr sz="1800" dirty="0">
                <a:latin typeface="Times New Roman"/>
                <a:cs typeface="Times New Roman"/>
              </a:rPr>
              <a:t> Từ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" dirty="0">
                <a:latin typeface="Times New Roman"/>
                <a:cs typeface="Times New Roman"/>
              </a:rPr>
              <a:t> đói khổ, em vào Trường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Sơn”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Tà-Ôi</a:t>
            </a:r>
            <a:r>
              <a:rPr sz="1800" dirty="0">
                <a:latin typeface="Times New Roman"/>
                <a:cs typeface="Times New Roman"/>
              </a:rPr>
              <a:t> muốn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mình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 bảo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 bởi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dã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“đuổi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suối”-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yên.</a:t>
            </a:r>
          </a:p>
          <a:p>
            <a:pPr marL="12700" marR="6350">
              <a:lnSpc>
                <a:spcPct val="125699"/>
              </a:lnSpc>
              <a:spcBef>
                <a:spcPts val="10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90" dirty="0">
                <a:latin typeface="Cambria Math"/>
                <a:cs typeface="Cambria Math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đất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mẹ</a:t>
            </a:r>
            <a:r>
              <a:rPr sz="1800" spc="-5" dirty="0">
                <a:latin typeface="Times New Roman"/>
                <a:cs typeface="Times New Roman"/>
              </a:rPr>
              <a:t> ngày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mở,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sinh.</a:t>
            </a:r>
            <a:endParaRPr sz="1800" dirty="0">
              <a:latin typeface="Times New Roman"/>
              <a:cs typeface="Times New Roman"/>
            </a:endParaRPr>
          </a:p>
          <a:p>
            <a:pPr marL="12700" marR="442214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cơ sở </a:t>
            </a:r>
            <a:r>
              <a:rPr sz="1800" spc="-5" dirty="0">
                <a:latin typeface="Times New Roman"/>
                <a:cs typeface="Times New Roman"/>
              </a:rPr>
              <a:t>cho những 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thật </a:t>
            </a:r>
            <a:r>
              <a:rPr sz="1800" spc="-10" dirty="0">
                <a:latin typeface="Times New Roman"/>
                <a:cs typeface="Times New Roman"/>
              </a:rPr>
              <a:t>đẹp: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“Con mơ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5" dirty="0">
                <a:latin typeface="Times New Roman"/>
                <a:cs typeface="Times New Roman"/>
              </a:rPr>
              <a:t> Bác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5010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8270" algn="just">
              <a:lnSpc>
                <a:spcPct val="100000"/>
              </a:lnSpc>
              <a:spcBef>
                <a:spcPts val="625"/>
              </a:spcBef>
            </a:pPr>
            <a:r>
              <a:rPr sz="1800" spc="-5" dirty="0">
                <a:latin typeface="Times New Roman"/>
                <a:cs typeface="Times New Roman"/>
              </a:rPr>
              <a:t>Mai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lớn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" dirty="0">
                <a:latin typeface="Times New Roman"/>
                <a:cs typeface="Times New Roman"/>
              </a:rPr>
              <a:t> người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do”</a:t>
            </a: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cảm của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Tà </a:t>
            </a:r>
            <a:r>
              <a:rPr sz="1800" spc="-5" dirty="0">
                <a:latin typeface="Times New Roman"/>
                <a:cs typeface="Times New Roman"/>
              </a:rPr>
              <a:t>-ôi </a:t>
            </a:r>
            <a:r>
              <a:rPr sz="1800" dirty="0">
                <a:latin typeface="Times New Roman"/>
                <a:cs typeface="Times New Roman"/>
              </a:rPr>
              <a:t>cũng như </a:t>
            </a:r>
            <a:r>
              <a:rPr sz="1800" spc="-5" dirty="0">
                <a:latin typeface="Times New Roman"/>
                <a:cs typeface="Times New Roman"/>
              </a:rPr>
              <a:t>của những người con </a:t>
            </a:r>
            <a:r>
              <a:rPr sz="1800" dirty="0">
                <a:latin typeface="Times New Roman"/>
                <a:cs typeface="Times New Roman"/>
              </a:rPr>
              <a:t>Miền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nguồn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Bởi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gặp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 </a:t>
            </a:r>
            <a:r>
              <a:rPr sz="1800" spc="-5" dirty="0">
                <a:latin typeface="Times New Roman"/>
                <a:cs typeface="Times New Roman"/>
              </a:rPr>
              <a:t>thường trực, </a:t>
            </a:r>
            <a:r>
              <a:rPr sz="1800" dirty="0">
                <a:latin typeface="Times New Roman"/>
                <a:cs typeface="Times New Roman"/>
              </a:rPr>
              <a:t>dù cho lúc này Bác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mất, bởi lẽ chỉ có thống </a:t>
            </a:r>
            <a:r>
              <a:rPr sz="1800" spc="-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mới </a:t>
            </a:r>
            <a:r>
              <a:rPr sz="1800" spc="-10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ra với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Bác. </a:t>
            </a:r>
            <a:r>
              <a:rPr sz="1800" spc="-5" dirty="0">
                <a:latin typeface="Times New Roman"/>
                <a:cs typeface="Times New Roman"/>
              </a:rPr>
              <a:t>Giấc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gắn liền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10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giành trọn </a:t>
            </a:r>
            <a:r>
              <a:rPr sz="1800" dirty="0">
                <a:latin typeface="Times New Roman"/>
                <a:cs typeface="Times New Roman"/>
              </a:rPr>
              <a:t>vẹn non sông, thoả lòng </a:t>
            </a:r>
            <a:r>
              <a:rPr sz="1800" spc="-5" dirty="0">
                <a:latin typeface="Times New Roman"/>
                <a:cs typeface="Times New Roman"/>
              </a:rPr>
              <a:t>Bác mong.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 kết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Cu </a:t>
            </a:r>
            <a:r>
              <a:rPr sz="1800" spc="-5" dirty="0">
                <a:latin typeface="Times New Roman"/>
                <a:cs typeface="Times New Roman"/>
              </a:rPr>
              <a:t>-Tai của </a:t>
            </a:r>
            <a:r>
              <a:rPr sz="1800" dirty="0">
                <a:latin typeface="Times New Roman"/>
                <a:cs typeface="Times New Roman"/>
              </a:rPr>
              <a:t>tương lai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“người Tự </a:t>
            </a:r>
            <a:r>
              <a:rPr sz="1800" spc="-5" dirty="0">
                <a:latin typeface="Times New Roman"/>
                <a:cs typeface="Times New Roman"/>
              </a:rPr>
              <a:t>do” của </a:t>
            </a:r>
            <a:r>
              <a:rPr sz="1800" dirty="0">
                <a:latin typeface="Times New Roman"/>
                <a:cs typeface="Times New Roman"/>
              </a:rPr>
              <a:t>một đất </a:t>
            </a:r>
            <a:r>
              <a:rPr sz="1800" spc="-10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hoà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bình.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 là mong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 chung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5" dirty="0">
                <a:latin typeface="Times New Roman"/>
                <a:cs typeface="Times New Roman"/>
              </a:rPr>
              <a:t> dân,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5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nước.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5099"/>
              </a:lnSpc>
              <a:spcBef>
                <a:spcPts val="25"/>
              </a:spcBef>
            </a:pPr>
            <a:r>
              <a:rPr sz="1800" dirty="0">
                <a:latin typeface="Cambria Math"/>
                <a:cs typeface="Cambria Math"/>
              </a:rPr>
              <a:t>⇒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Tà </a:t>
            </a:r>
            <a:r>
              <a:rPr sz="1800" spc="-5" dirty="0">
                <a:latin typeface="Times New Roman"/>
                <a:cs typeface="Times New Roman"/>
              </a:rPr>
              <a:t>Ôi </a:t>
            </a:r>
            <a:r>
              <a:rPr sz="1800" dirty="0">
                <a:latin typeface="Times New Roman"/>
                <a:cs typeface="Times New Roman"/>
              </a:rPr>
              <a:t>quả là một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yêu nước </a:t>
            </a:r>
            <a:r>
              <a:rPr sz="1800" dirty="0">
                <a:latin typeface="Times New Roman"/>
                <a:cs typeface="Times New Roman"/>
              </a:rPr>
              <a:t>nồng </a:t>
            </a:r>
            <a:r>
              <a:rPr sz="1800" spc="-5" dirty="0">
                <a:latin typeface="Times New Roman"/>
                <a:cs typeface="Times New Roman"/>
              </a:rPr>
              <a:t>nàn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luôn </a:t>
            </a:r>
            <a:r>
              <a:rPr sz="1800" dirty="0">
                <a:latin typeface="Times New Roman"/>
                <a:cs typeface="Times New Roman"/>
              </a:rPr>
              <a:t>tha thiết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độc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 tự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Tổ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spc="-5" dirty="0">
                <a:latin typeface="Times New Roman"/>
                <a:cs typeface="Times New Roman"/>
              </a:rPr>
              <a:t>C.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luận: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Khúc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Mĩ,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vẹn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vẻ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Thừa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cường,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thuỷ</a:t>
            </a: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chung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cách mạng.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xúc bình </a:t>
            </a:r>
            <a:r>
              <a:rPr sz="1800" spc="-5" dirty="0">
                <a:latin typeface="Times New Roman"/>
                <a:cs typeface="Times New Roman"/>
              </a:rPr>
              <a:t>dị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với hình </a:t>
            </a:r>
            <a:r>
              <a:rPr sz="1800" spc="-5" dirty="0">
                <a:latin typeface="Times New Roman"/>
                <a:cs typeface="Times New Roman"/>
              </a:rPr>
              <a:t>tượng 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làm nên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đậm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giấc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-5" dirty="0">
                <a:latin typeface="Times New Roman"/>
                <a:cs typeface="Times New Roman"/>
              </a:rPr>
              <a:t> bình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</a:t>
            </a:r>
            <a:r>
              <a:rPr sz="1800" spc="-5" dirty="0">
                <a:latin typeface="Times New Roman"/>
                <a:cs typeface="Times New Roman"/>
              </a:rPr>
              <a:t> Tà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toát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thần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mạng,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lắng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-5" dirty="0">
                <a:latin typeface="Times New Roman"/>
                <a:cs typeface="Times New Roman"/>
              </a:rPr>
              <a:t> Mĩ.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b="1" spc="-5" dirty="0">
                <a:latin typeface="Times New Roman"/>
                <a:cs typeface="Times New Roman"/>
              </a:rPr>
              <a:t>IV.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TÍCH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HÌNH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ẢNH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PHỤ</a:t>
            </a:r>
            <a:r>
              <a:rPr sz="1800" b="1" spc="1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NỮ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VIỆT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NAM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TRONG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HAI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CUỘC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KHÁNG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CHIẾN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BẢO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VỆ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TỔ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QUỐC</a:t>
            </a:r>
            <a:r>
              <a:rPr sz="1800" b="1" spc="-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QUA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HAI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BÀI</a:t>
            </a:r>
            <a:r>
              <a:rPr sz="1800" b="1" spc="-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THƠ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“BẾP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LỬA”</a:t>
            </a:r>
            <a:r>
              <a:rPr sz="1800" b="1" spc="-7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VÀ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“KHÚC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b="1" spc="-5" dirty="0">
                <a:latin typeface="Times New Roman"/>
                <a:cs typeface="Times New Roman"/>
              </a:rPr>
              <a:t>HÁT RU NHỮNG</a:t>
            </a:r>
            <a:r>
              <a:rPr sz="1800" b="1" dirty="0">
                <a:latin typeface="Times New Roman"/>
                <a:cs typeface="Times New Roman"/>
              </a:rPr>
              <a:t> EM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BÉ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LỚN </a:t>
            </a:r>
            <a:r>
              <a:rPr sz="1800" b="1" dirty="0">
                <a:latin typeface="Times New Roman"/>
                <a:cs typeface="Times New Roman"/>
              </a:rPr>
              <a:t>TRÊN</a:t>
            </a:r>
            <a:r>
              <a:rPr sz="1800" b="1" spc="-5" dirty="0">
                <a:latin typeface="Times New Roman"/>
                <a:cs typeface="Times New Roman"/>
              </a:rPr>
              <a:t> LƯNG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MẸ”.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Hướng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dẫn: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Phần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thân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r>
              <a:rPr sz="1800" b="1" dirty="0">
                <a:latin typeface="Times New Roman"/>
                <a:cs typeface="Times New Roman"/>
              </a:rPr>
              <a:t> cần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nêu</a:t>
            </a:r>
            <a:r>
              <a:rPr sz="1800" b="1" dirty="0">
                <a:latin typeface="Times New Roman"/>
                <a:cs typeface="Times New Roman"/>
              </a:rPr>
              <a:t> các ý </a:t>
            </a:r>
            <a:r>
              <a:rPr sz="1800" b="1" spc="-5" dirty="0">
                <a:latin typeface="Times New Roman"/>
                <a:cs typeface="Times New Roman"/>
              </a:rPr>
              <a:t>sau: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chung: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nữ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Kinh,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Thượng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dàng,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chồng,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chịu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đựng,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vì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cuộc</a:t>
            </a:r>
            <a:r>
              <a:rPr sz="1800" dirty="0">
                <a:latin typeface="Times New Roman"/>
                <a:cs typeface="Times New Roman"/>
              </a:rPr>
              <a:t> kháng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toàn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“bếp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kỉ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lụi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hụi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nhóm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bếp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nồng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đượm,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chăm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bố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60080" cy="549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17208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nhớ,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yêu- </a:t>
            </a:r>
            <a:r>
              <a:rPr sz="1800" spc="-5" dirty="0">
                <a:latin typeface="Times New Roman"/>
                <a:cs typeface="Times New Roman"/>
              </a:rPr>
              <a:t>một hình ảnh </a:t>
            </a:r>
            <a:r>
              <a:rPr sz="1800" dirty="0">
                <a:latin typeface="Times New Roman"/>
                <a:cs typeface="Times New Roman"/>
              </a:rPr>
              <a:t>xuyên </a:t>
            </a:r>
            <a:r>
              <a:rPr sz="1800" spc="-5" dirty="0">
                <a:latin typeface="Times New Roman"/>
                <a:cs typeface="Times New Roman"/>
              </a:rPr>
              <a:t>suốt bài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lúc nào cũng </a:t>
            </a:r>
            <a:r>
              <a:rPr sz="1800" spc="5" dirty="0">
                <a:latin typeface="Times New Roman"/>
                <a:cs typeface="Times New Roman"/>
              </a:rPr>
              <a:t>chập </a:t>
            </a:r>
            <a:r>
              <a:rPr sz="1800" dirty="0">
                <a:latin typeface="Times New Roman"/>
                <a:cs typeface="Times New Roman"/>
              </a:rPr>
              <a:t>chờn lay động: </a:t>
            </a:r>
            <a:r>
              <a:rPr sz="1800" spc="-5" dirty="0">
                <a:latin typeface="Times New Roman"/>
                <a:cs typeface="Times New Roman"/>
              </a:rPr>
              <a:t>Một bếp lửa </a:t>
            </a:r>
            <a:r>
              <a:rPr sz="1800" dirty="0">
                <a:latin typeface="Times New Roman"/>
                <a:cs typeface="Times New Roman"/>
              </a:rPr>
              <a:t>chờn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vờn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sương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sớm.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iu</a:t>
            </a:r>
            <a:r>
              <a:rPr sz="1800" dirty="0">
                <a:latin typeface="Times New Roman"/>
                <a:cs typeface="Times New Roman"/>
              </a:rPr>
              <a:t> nồng </a:t>
            </a:r>
            <a:r>
              <a:rPr sz="1800" spc="-5" dirty="0">
                <a:latin typeface="Times New Roman"/>
                <a:cs typeface="Times New Roman"/>
              </a:rPr>
              <a:t>đượm.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bà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mấy </a:t>
            </a:r>
            <a:r>
              <a:rPr sz="1800" spc="-5" dirty="0">
                <a:latin typeface="Times New Roman"/>
                <a:cs typeface="Times New Roman"/>
              </a:rPr>
              <a:t>nắng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mưa”</a:t>
            </a:r>
          </a:p>
          <a:p>
            <a:pPr marL="12700" marR="5080" indent="17208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Đặc </a:t>
            </a:r>
            <a:r>
              <a:rPr sz="1800" spc="-5" dirty="0">
                <a:latin typeface="Times New Roman"/>
                <a:cs typeface="Times New Roman"/>
              </a:rPr>
              <a:t>biệt 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dirty="0">
                <a:latin typeface="Times New Roman"/>
                <a:cs typeface="Times New Roman"/>
              </a:rPr>
              <a:t>bỗng nhiên trở </a:t>
            </a:r>
            <a:r>
              <a:rPr sz="1800" spc="-5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cao lớn, vĩ </a:t>
            </a:r>
            <a:r>
              <a:rPr sz="1800" spc="-5" dirty="0">
                <a:latin typeface="Times New Roman"/>
                <a:cs typeface="Times New Roman"/>
              </a:rPr>
              <a:t>đại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Bằng Việt </a:t>
            </a:r>
            <a:r>
              <a:rPr sz="1800" dirty="0">
                <a:latin typeface="Times New Roman"/>
                <a:cs typeface="Times New Roman"/>
              </a:rPr>
              <a:t>nhớ về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tháng </a:t>
            </a:r>
            <a:r>
              <a:rPr sz="1800" dirty="0">
                <a:latin typeface="Times New Roman"/>
                <a:cs typeface="Times New Roman"/>
              </a:rPr>
              <a:t>đau thương </a:t>
            </a:r>
            <a:r>
              <a:rPr sz="1800" spc="-5" dirty="0">
                <a:latin typeface="Times New Roman"/>
                <a:cs typeface="Times New Roman"/>
              </a:rPr>
              <a:t>vất vả. </a:t>
            </a:r>
            <a:r>
              <a:rPr sz="1800" dirty="0">
                <a:latin typeface="Times New Roman"/>
                <a:cs typeface="Times New Roman"/>
              </a:rPr>
              <a:t>Mặc kệ “giặc đốt làng </a:t>
            </a:r>
            <a:r>
              <a:rPr sz="1800" spc="-5" dirty="0">
                <a:latin typeface="Times New Roman"/>
                <a:cs typeface="Times New Roman"/>
              </a:rPr>
              <a:t>cháy </a:t>
            </a:r>
            <a:r>
              <a:rPr sz="1800" dirty="0">
                <a:latin typeface="Times New Roman"/>
                <a:cs typeface="Times New Roman"/>
              </a:rPr>
              <a:t>tàn cháy rụi”, mặc cho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tranh tàn </a:t>
            </a:r>
            <a:r>
              <a:rPr sz="1800" dirty="0">
                <a:latin typeface="Times New Roman"/>
                <a:cs typeface="Times New Roman"/>
              </a:rPr>
              <a:t>phá khổ </a:t>
            </a:r>
            <a:r>
              <a:rPr sz="1800" spc="-5" dirty="0">
                <a:latin typeface="Times New Roman"/>
                <a:cs typeface="Times New Roman"/>
              </a:rPr>
              <a:t>đau chất </a:t>
            </a:r>
            <a:r>
              <a:rPr sz="1800" dirty="0">
                <a:latin typeface="Times New Roman"/>
                <a:cs typeface="Times New Roman"/>
              </a:rPr>
              <a:t>chồng, bà lúc nào cũng “đinh ninh” </a:t>
            </a:r>
            <a:r>
              <a:rPr sz="1800" spc="5" dirty="0">
                <a:latin typeface="Times New Roman"/>
                <a:cs typeface="Times New Roman"/>
              </a:rPr>
              <a:t>dặn </a:t>
            </a:r>
            <a:r>
              <a:rPr sz="1800" spc="-5" dirty="0">
                <a:latin typeface="Times New Roman"/>
                <a:cs typeface="Times New Roman"/>
              </a:rPr>
              <a:t>cháu: </a:t>
            </a:r>
            <a:r>
              <a:rPr sz="1800" dirty="0">
                <a:latin typeface="Times New Roman"/>
                <a:cs typeface="Times New Roman"/>
              </a:rPr>
              <a:t>“Cứ </a:t>
            </a:r>
            <a:r>
              <a:rPr sz="1800" spc="-5" dirty="0">
                <a:latin typeface="Times New Roman"/>
                <a:cs typeface="Times New Roman"/>
              </a:rPr>
              <a:t>bảo </a:t>
            </a:r>
            <a:r>
              <a:rPr sz="1800" dirty="0">
                <a:latin typeface="Times New Roman"/>
                <a:cs typeface="Times New Roman"/>
              </a:rPr>
              <a:t> nhà vẫn </a:t>
            </a:r>
            <a:r>
              <a:rPr sz="1800" spc="-5" dirty="0">
                <a:latin typeface="Times New Roman"/>
                <a:cs typeface="Times New Roman"/>
              </a:rPr>
              <a:t>được bình </a:t>
            </a:r>
            <a:r>
              <a:rPr sz="1800" dirty="0">
                <a:latin typeface="Times New Roman"/>
                <a:cs typeface="Times New Roman"/>
              </a:rPr>
              <a:t>yên”!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dirty="0">
                <a:latin typeface="Times New Roman"/>
                <a:cs typeface="Times New Roman"/>
              </a:rPr>
              <a:t>là hiện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cụ thể </a:t>
            </a:r>
            <a:r>
              <a:rPr sz="1800" spc="-5" dirty="0">
                <a:latin typeface="Times New Roman"/>
                <a:cs typeface="Times New Roman"/>
              </a:rPr>
              <a:t>nhất, sinh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hậu phương </a:t>
            </a:r>
            <a:r>
              <a:rPr sz="1800" dirty="0">
                <a:latin typeface="Times New Roman"/>
                <a:cs typeface="Times New Roman"/>
              </a:rPr>
              <a:t>lớn.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thế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dirty="0">
                <a:latin typeface="Times New Roman"/>
                <a:cs typeface="Times New Roman"/>
              </a:rPr>
              <a:t> chăng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gì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lay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niềm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 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 </a:t>
            </a:r>
            <a:r>
              <a:rPr sz="1800" spc="-5" dirty="0">
                <a:latin typeface="Times New Roman"/>
                <a:cs typeface="Times New Roman"/>
              </a:rPr>
              <a:t>lai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được:</a:t>
            </a:r>
            <a:endParaRPr sz="1800" dirty="0">
              <a:latin typeface="Times New Roman"/>
              <a:cs typeface="Times New Roman"/>
            </a:endParaRPr>
          </a:p>
          <a:p>
            <a:pPr marL="128270" marR="4705350" indent="-11620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“Rồi </a:t>
            </a:r>
            <a:r>
              <a:rPr sz="1800" spc="-5" dirty="0">
                <a:latin typeface="Times New Roman"/>
                <a:cs typeface="Times New Roman"/>
              </a:rPr>
              <a:t>sớm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 chiều lại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 </a:t>
            </a:r>
            <a:r>
              <a:rPr sz="1800" dirty="0">
                <a:latin typeface="Times New Roman"/>
                <a:cs typeface="Times New Roman"/>
              </a:rPr>
              <a:t>nhen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ngọn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luôn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sẵn</a:t>
            </a:r>
            <a:endParaRPr sz="1800" dirty="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 tin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dẳng”</a:t>
            </a:r>
          </a:p>
          <a:p>
            <a:pPr marL="12700" marR="5080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bếp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bây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giờ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bà.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ngọn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lửa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trái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lòng,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 đó.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lùng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cách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dirty="0">
                <a:latin typeface="Times New Roman"/>
                <a:cs typeface="Times New Roman"/>
              </a:rPr>
              <a:t> nhiên.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78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2085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rằng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bếp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bếp </a:t>
            </a:r>
            <a:r>
              <a:rPr sz="1800" spc="-5" dirty="0">
                <a:latin typeface="Times New Roman"/>
                <a:cs typeface="Times New Roman"/>
              </a:rPr>
              <a:t>lửa sưởi ấm </a:t>
            </a:r>
            <a:r>
              <a:rPr sz="1800" dirty="0">
                <a:latin typeface="Times New Roman"/>
                <a:cs typeface="Times New Roman"/>
              </a:rPr>
              <a:t>tâm hồn nhà </a:t>
            </a:r>
            <a:r>
              <a:rPr sz="1800" spc="-5" dirty="0">
                <a:latin typeface="Times New Roman"/>
                <a:cs typeface="Times New Roman"/>
              </a:rPr>
              <a:t>thơ </a:t>
            </a:r>
            <a:r>
              <a:rPr sz="1800" dirty="0">
                <a:latin typeface="Times New Roman"/>
                <a:cs typeface="Times New Roman"/>
              </a:rPr>
              <a:t>mà bà luôn </a:t>
            </a:r>
            <a:r>
              <a:rPr sz="1800" spc="-5" dirty="0">
                <a:latin typeface="Times New Roman"/>
                <a:cs typeface="Times New Roman"/>
              </a:rPr>
              <a:t>nhóm: </a:t>
            </a:r>
            <a:r>
              <a:rPr sz="1800" dirty="0">
                <a:latin typeface="Times New Roman"/>
                <a:cs typeface="Times New Roman"/>
              </a:rPr>
              <a:t>“nhóm </a:t>
            </a:r>
            <a:r>
              <a:rPr sz="1800" spc="5" dirty="0">
                <a:latin typeface="Times New Roman"/>
                <a:cs typeface="Times New Roman"/>
              </a:rPr>
              <a:t>bếp </a:t>
            </a:r>
            <a:r>
              <a:rPr sz="1800" dirty="0">
                <a:latin typeface="Times New Roman"/>
                <a:cs typeface="Times New Roman"/>
              </a:rPr>
              <a:t>lửa </a:t>
            </a:r>
            <a:r>
              <a:rPr sz="1800" spc="-5" dirty="0">
                <a:latin typeface="Times New Roman"/>
                <a:cs typeface="Times New Roman"/>
              </a:rPr>
              <a:t>...... </a:t>
            </a:r>
            <a:r>
              <a:rPr sz="1800" dirty="0">
                <a:latin typeface="Times New Roman"/>
                <a:cs typeface="Times New Roman"/>
              </a:rPr>
              <a:t>tuổi </a:t>
            </a:r>
            <a:r>
              <a:rPr sz="1800" spc="-5" dirty="0">
                <a:latin typeface="Times New Roman"/>
                <a:cs typeface="Times New Roman"/>
              </a:rPr>
              <a:t>nhỏ”. Tình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bà </a:t>
            </a:r>
            <a:r>
              <a:rPr sz="1800" spc="-5" dirty="0">
                <a:latin typeface="Times New Roman"/>
                <a:cs typeface="Times New Roman"/>
              </a:rPr>
              <a:t>thật </a:t>
            </a:r>
            <a:r>
              <a:rPr sz="1800" dirty="0">
                <a:latin typeface="Times New Roman"/>
                <a:cs typeface="Times New Roman"/>
              </a:rPr>
              <a:t>bao la, giản dị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khoai </a:t>
            </a:r>
            <a:r>
              <a:rPr sz="1800" spc="-5" dirty="0">
                <a:latin typeface="Times New Roman"/>
                <a:cs typeface="Times New Roman"/>
              </a:rPr>
              <a:t>sắn, </a:t>
            </a:r>
            <a:r>
              <a:rPr sz="1800" dirty="0">
                <a:latin typeface="Times New Roman"/>
                <a:cs typeface="Times New Roman"/>
              </a:rPr>
              <a:t>và cũng </a:t>
            </a:r>
            <a:r>
              <a:rPr sz="1800" spc="-5" dirty="0">
                <a:latin typeface="Times New Roman"/>
                <a:cs typeface="Times New Roman"/>
              </a:rPr>
              <a:t>đậm </a:t>
            </a:r>
            <a:r>
              <a:rPr sz="1800" dirty="0">
                <a:latin typeface="Times New Roman"/>
                <a:cs typeface="Times New Roman"/>
              </a:rPr>
              <a:t>đà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khoai </a:t>
            </a:r>
            <a:r>
              <a:rPr sz="1800" spc="-5" dirty="0">
                <a:latin typeface="Times New Roman"/>
                <a:cs typeface="Times New Roman"/>
              </a:rPr>
              <a:t>sắn. Qua thời </a:t>
            </a:r>
            <a:r>
              <a:rPr sz="1800" dirty="0">
                <a:latin typeface="Times New Roman"/>
                <a:cs typeface="Times New Roman"/>
              </a:rPr>
              <a:t> gian,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ân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thuỷ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chung....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ngẫm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đứa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cháu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lớn suy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ảnh, tình</a:t>
            </a:r>
            <a:r>
              <a:rPr sz="1800" dirty="0">
                <a:latin typeface="Times New Roman"/>
                <a:cs typeface="Times New Roman"/>
              </a:rPr>
              <a:t> yêu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quê</a:t>
            </a:r>
            <a:r>
              <a:rPr sz="1800" spc="-5" dirty="0">
                <a:latin typeface="Times New Roman"/>
                <a:cs typeface="Times New Roman"/>
              </a:rPr>
              <a:t> hương</a:t>
            </a:r>
            <a:r>
              <a:rPr sz="1800" dirty="0">
                <a:latin typeface="Times New Roman"/>
                <a:cs typeface="Times New Roman"/>
              </a:rPr>
              <a:t> 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“khúc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ru......”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phụ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nữ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-Ôi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miền</a:t>
            </a: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Tây </a:t>
            </a:r>
            <a:r>
              <a:rPr sz="1800" spc="-5" dirty="0">
                <a:latin typeface="Times New Roman"/>
                <a:cs typeface="Times New Roman"/>
              </a:rPr>
              <a:t>Thừa Thiên </a:t>
            </a:r>
            <a:r>
              <a:rPr sz="1800" dirty="0">
                <a:latin typeface="Times New Roman"/>
                <a:cs typeface="Times New Roman"/>
              </a:rPr>
              <a:t>Huế, chịu </a:t>
            </a:r>
            <a:r>
              <a:rPr sz="1800" spc="-5" dirty="0">
                <a:latin typeface="Times New Roman"/>
                <a:cs typeface="Times New Roman"/>
              </a:rPr>
              <a:t>đựng </a:t>
            </a:r>
            <a:r>
              <a:rPr sz="1800" dirty="0">
                <a:latin typeface="Times New Roman"/>
                <a:cs typeface="Times New Roman"/>
              </a:rPr>
              <a:t>gian </a:t>
            </a:r>
            <a:r>
              <a:rPr sz="1800" spc="-5" dirty="0">
                <a:latin typeface="Times New Roman"/>
                <a:cs typeface="Times New Roman"/>
              </a:rPr>
              <a:t>khổ, </a:t>
            </a:r>
            <a:r>
              <a:rPr sz="1800" dirty="0">
                <a:latin typeface="Times New Roman"/>
                <a:cs typeface="Times New Roman"/>
              </a:rPr>
              <a:t>nuôi con, góp phần </a:t>
            </a:r>
            <a:r>
              <a:rPr sz="1800" spc="-5" dirty="0">
                <a:latin typeface="Times New Roman"/>
                <a:cs typeface="Times New Roman"/>
              </a:rPr>
              <a:t>đánh Mĩ: </a:t>
            </a:r>
            <a:r>
              <a:rPr sz="1800" dirty="0">
                <a:latin typeface="Times New Roman"/>
                <a:cs typeface="Times New Roman"/>
              </a:rPr>
              <a:t>tỉa </a:t>
            </a:r>
            <a:r>
              <a:rPr sz="1800" spc="-5" dirty="0">
                <a:latin typeface="Times New Roman"/>
                <a:cs typeface="Times New Roman"/>
              </a:rPr>
              <a:t>bắp, </a:t>
            </a:r>
            <a:r>
              <a:rPr sz="1800" dirty="0">
                <a:latin typeface="Times New Roman"/>
                <a:cs typeface="Times New Roman"/>
              </a:rPr>
              <a:t>giã </a:t>
            </a:r>
            <a:r>
              <a:rPr sz="1800" spc="-5" dirty="0">
                <a:latin typeface="Times New Roman"/>
                <a:cs typeface="Times New Roman"/>
              </a:rPr>
              <a:t>gạo, </a:t>
            </a:r>
            <a:r>
              <a:rPr sz="1800" dirty="0">
                <a:latin typeface="Times New Roman"/>
                <a:cs typeface="Times New Roman"/>
              </a:rPr>
              <a:t> địu con đi </a:t>
            </a:r>
            <a:r>
              <a:rPr sz="1800" spc="-5" dirty="0">
                <a:latin typeface="Times New Roman"/>
                <a:cs typeface="Times New Roman"/>
              </a:rPr>
              <a:t>giành </a:t>
            </a:r>
            <a:r>
              <a:rPr sz="1800" dirty="0">
                <a:latin typeface="Times New Roman"/>
                <a:cs typeface="Times New Roman"/>
              </a:rPr>
              <a:t>trận </a:t>
            </a:r>
            <a:r>
              <a:rPr sz="1800" spc="-5" dirty="0">
                <a:latin typeface="Times New Roman"/>
                <a:cs typeface="Times New Roman"/>
              </a:rPr>
              <a:t>cuối, </a:t>
            </a:r>
            <a:r>
              <a:rPr sz="1800" dirty="0">
                <a:latin typeface="Times New Roman"/>
                <a:cs typeface="Times New Roman"/>
              </a:rPr>
              <a:t>luôn mơ cho con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giấc mơ đẹp, trở thành </a:t>
            </a:r>
            <a:r>
              <a:rPr sz="1800" spc="-5" dirty="0">
                <a:latin typeface="Times New Roman"/>
                <a:cs typeface="Times New Roman"/>
              </a:rPr>
              <a:t>chàng trai </a:t>
            </a:r>
            <a:r>
              <a:rPr sz="1800" dirty="0">
                <a:latin typeface="Times New Roman"/>
                <a:cs typeface="Times New Roman"/>
              </a:rPr>
              <a:t>khoẻ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mạnh, thành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tự do, </a:t>
            </a:r>
            <a:r>
              <a:rPr sz="1800" spc="-5" dirty="0">
                <a:latin typeface="Times New Roman"/>
                <a:cs typeface="Times New Roman"/>
              </a:rPr>
              <a:t>thành người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sĩ Trường Sơn. Hình </a:t>
            </a:r>
            <a:r>
              <a:rPr sz="1800" dirty="0">
                <a:latin typeface="Times New Roman"/>
                <a:cs typeface="Times New Roman"/>
              </a:rPr>
              <a:t>ảnh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của chính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28186" y="5180457"/>
            <a:ext cx="30035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----------------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@tailieuhoctapvip</a:t>
            </a:r>
            <a:r>
              <a:rPr sz="1000" b="1" spc="1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----------------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4933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5" dirty="0">
                <a:latin typeface="Times New Roman"/>
                <a:cs typeface="Times New Roman"/>
              </a:rPr>
              <a:t> Hình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ảnh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r>
              <a:rPr sz="1800" b="1" dirty="0">
                <a:latin typeface="Times New Roman"/>
                <a:cs typeface="Times New Roman"/>
              </a:rPr>
              <a:t> mẹ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Tà-ôi: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a.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Qua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lời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65"/>
              </a:spcBef>
            </a:pP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Tà-ôi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thể: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mẹ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địu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chiến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việc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dirty="0">
                <a:latin typeface="Times New Roman"/>
                <a:cs typeface="Times New Roman"/>
              </a:rPr>
              <a:t>- Ở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thứ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giã gạo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 phần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chiến:</a:t>
            </a: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vả,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sắc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“Nhịp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nghiêng…tim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lời”.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cùng</a:t>
            </a:r>
            <a:r>
              <a:rPr sz="1800" dirty="0">
                <a:latin typeface="Times New Roman"/>
                <a:cs typeface="Times New Roman"/>
              </a:rPr>
              <a:t> chung 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 </a:t>
            </a:r>
            <a:r>
              <a:rPr sz="1800" dirty="0">
                <a:latin typeface="Times New Roman"/>
                <a:cs typeface="Times New Roman"/>
              </a:rPr>
              <a:t>chày </a:t>
            </a:r>
            <a:r>
              <a:rPr sz="1800" spc="-10" dirty="0">
                <a:latin typeface="Times New Roman"/>
                <a:cs typeface="Times New Roman"/>
              </a:rPr>
              <a:t>giã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mẹ.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trọn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con: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đôi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vai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gối,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tấm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lưng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hát 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hình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tỉa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Ka-lưi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lao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khu.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“Lưng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nhỏ”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gian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khổ,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chịu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đựng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 </a:t>
            </a:r>
            <a:r>
              <a:rPr sz="1800" dirty="0">
                <a:latin typeface="Times New Roman"/>
                <a:cs typeface="Times New Roman"/>
              </a:rPr>
              <a:t>núi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rừng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mênh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mông, nổi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kiên cường,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bỉ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vất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vả, </a:t>
            </a:r>
            <a:r>
              <a:rPr sz="1800" dirty="0">
                <a:latin typeface="Times New Roman"/>
                <a:cs typeface="Times New Roman"/>
              </a:rPr>
              <a:t>nhọc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nhằn.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810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 Sáng </a:t>
            </a:r>
            <a:r>
              <a:rPr sz="1800" spc="5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hình ảnh ẩn dụ </a:t>
            </a:r>
            <a:r>
              <a:rPr sz="1800" spc="-10" dirty="0">
                <a:latin typeface="Times New Roman"/>
                <a:cs typeface="Times New Roman"/>
              </a:rPr>
              <a:t>-&gt; </a:t>
            </a:r>
            <a:r>
              <a:rPr sz="1800" spc="-5" dirty="0">
                <a:latin typeface="Times New Roman"/>
                <a:cs typeface="Times New Roman"/>
              </a:rPr>
              <a:t>diễn </a:t>
            </a:r>
            <a:r>
              <a:rPr sz="1800" dirty="0">
                <a:latin typeface="Times New Roman"/>
                <a:cs typeface="Times New Roman"/>
              </a:rPr>
              <a:t>tả tình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yêu thương con: </a:t>
            </a:r>
            <a:r>
              <a:rPr sz="1800" spc="-5" dirty="0">
                <a:latin typeface="Times New Roman"/>
                <a:cs typeface="Times New Roman"/>
              </a:rPr>
              <a:t>“Mặt </a:t>
            </a:r>
            <a:r>
              <a:rPr sz="1800" dirty="0">
                <a:latin typeface="Times New Roman"/>
                <a:cs typeface="Times New Roman"/>
              </a:rPr>
              <a:t>trời </a:t>
            </a:r>
            <a:r>
              <a:rPr sz="1800" spc="-5" dirty="0">
                <a:latin typeface="Times New Roman"/>
                <a:cs typeface="Times New Roman"/>
              </a:rPr>
              <a:t>của bắp”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hình </a:t>
            </a:r>
            <a:r>
              <a:rPr sz="1800" dirty="0">
                <a:latin typeface="Times New Roman"/>
                <a:cs typeface="Times New Roman"/>
              </a:rPr>
              <a:t> ảnh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nguồn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vũ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trụ, đem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muôn </a:t>
            </a:r>
            <a:r>
              <a:rPr sz="1800" spc="-5" dirty="0">
                <a:latin typeface="Times New Roman"/>
                <a:cs typeface="Times New Roman"/>
              </a:rPr>
              <a:t>vật, giúp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bắp lên </a:t>
            </a:r>
            <a:r>
              <a:rPr sz="1800" spc="-5" dirty="0">
                <a:latin typeface="Times New Roman"/>
                <a:cs typeface="Times New Roman"/>
              </a:rPr>
              <a:t>đều, </a:t>
            </a:r>
            <a:r>
              <a:rPr sz="1800" dirty="0">
                <a:latin typeface="Times New Roman"/>
                <a:cs typeface="Times New Roman"/>
              </a:rPr>
              <a:t>hạt mẩy. Giống như mặt trời </a:t>
            </a:r>
            <a:r>
              <a:rPr sz="1800" spc="-5" dirty="0">
                <a:latin typeface="Times New Roman"/>
                <a:cs typeface="Times New Roman"/>
              </a:rPr>
              <a:t>ấy, em </a:t>
            </a:r>
            <a:r>
              <a:rPr sz="1800" dirty="0">
                <a:latin typeface="Times New Roman"/>
                <a:cs typeface="Times New Roman"/>
              </a:rPr>
              <a:t>cu Tai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“mặt </a:t>
            </a:r>
            <a:r>
              <a:rPr sz="1800" spc="-5" dirty="0">
                <a:latin typeface="Times New Roman"/>
                <a:cs typeface="Times New Roman"/>
              </a:rPr>
              <a:t>trời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mẹ” </a:t>
            </a:r>
            <a:r>
              <a:rPr sz="1800" dirty="0">
                <a:latin typeface="Times New Roman"/>
                <a:cs typeface="Times New Roman"/>
              </a:rPr>
              <a:t>– là </a:t>
            </a:r>
            <a:r>
              <a:rPr sz="1800" spc="-5" dirty="0">
                <a:latin typeface="Times New Roman"/>
                <a:cs typeface="Times New Roman"/>
              </a:rPr>
              <a:t>lẽ sống, </a:t>
            </a:r>
            <a:r>
              <a:rPr sz="1800" dirty="0">
                <a:latin typeface="Times New Roman"/>
                <a:cs typeface="Times New Roman"/>
              </a:rPr>
              <a:t> là nguồn hạnh </a:t>
            </a:r>
            <a:r>
              <a:rPr sz="1800" spc="-5" dirty="0">
                <a:latin typeface="Times New Roman"/>
                <a:cs typeface="Times New Roman"/>
              </a:rPr>
              <a:t>phúc ấm áp, </a:t>
            </a:r>
            <a:r>
              <a:rPr sz="1800" dirty="0">
                <a:latin typeface="Times New Roman"/>
                <a:cs typeface="Times New Roman"/>
              </a:rPr>
              <a:t>vừa gần </a:t>
            </a:r>
            <a:r>
              <a:rPr sz="1800" spc="-5" dirty="0">
                <a:latin typeface="Times New Roman"/>
                <a:cs typeface="Times New Roman"/>
              </a:rPr>
              <a:t>gũi, </a:t>
            </a:r>
            <a:r>
              <a:rPr sz="1800" dirty="0">
                <a:latin typeface="Times New Roman"/>
                <a:cs typeface="Times New Roman"/>
              </a:rPr>
              <a:t>vừa thiêng liêng của </a:t>
            </a:r>
            <a:r>
              <a:rPr sz="1800" spc="-10" dirty="0">
                <a:latin typeface="Times New Roman"/>
                <a:cs typeface="Times New Roman"/>
              </a:rPr>
              <a:t>đời </a:t>
            </a:r>
            <a:r>
              <a:rPr sz="1800" dirty="0">
                <a:latin typeface="Times New Roman"/>
                <a:cs typeface="Times New Roman"/>
              </a:rPr>
              <a:t>mẹ, góp phần </a:t>
            </a:r>
            <a:r>
              <a:rPr sz="1800" spc="-5" dirty="0">
                <a:latin typeface="Times New Roman"/>
                <a:cs typeface="Times New Roman"/>
              </a:rPr>
              <a:t>sửa </a:t>
            </a:r>
            <a:r>
              <a:rPr sz="1800" dirty="0">
                <a:latin typeface="Times New Roman"/>
                <a:cs typeface="Times New Roman"/>
              </a:rPr>
              <a:t>ấm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 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 trong</a:t>
            </a:r>
            <a:r>
              <a:rPr sz="1800" dirty="0">
                <a:latin typeface="Times New Roman"/>
                <a:cs typeface="Times New Roman"/>
              </a:rPr>
              <a:t> cuộc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Ở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 thứ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ba,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</a:t>
            </a:r>
            <a:r>
              <a:rPr sz="1800" dirty="0">
                <a:latin typeface="Times New Roman"/>
                <a:cs typeface="Times New Roman"/>
              </a:rPr>
              <a:t>tham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đấu:</a:t>
            </a:r>
          </a:p>
          <a:p>
            <a:pPr marL="12700" marR="6350" algn="just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Giặc Mĩ </a:t>
            </a:r>
            <a:r>
              <a:rPr sz="1800" dirty="0">
                <a:latin typeface="Times New Roman"/>
                <a:cs typeface="Times New Roman"/>
              </a:rPr>
              <a:t>càn đến, mẹ </a:t>
            </a:r>
            <a:r>
              <a:rPr sz="1800" spc="-5" dirty="0">
                <a:latin typeface="Times New Roman"/>
                <a:cs typeface="Times New Roman"/>
              </a:rPr>
              <a:t>phải “đạp rừng”, “chuyển lán” </a:t>
            </a:r>
            <a:r>
              <a:rPr sz="1800" dirty="0">
                <a:latin typeface="Times New Roman"/>
                <a:cs typeface="Times New Roman"/>
              </a:rPr>
              <a:t>để di </a:t>
            </a:r>
            <a:r>
              <a:rPr sz="1800" spc="-5" dirty="0">
                <a:latin typeface="Times New Roman"/>
                <a:cs typeface="Times New Roman"/>
              </a:rPr>
              <a:t>chuyển </a:t>
            </a:r>
            <a:r>
              <a:rPr sz="1800" dirty="0">
                <a:latin typeface="Times New Roman"/>
                <a:cs typeface="Times New Roman"/>
              </a:rPr>
              <a:t>lực </a:t>
            </a:r>
            <a:r>
              <a:rPr sz="1800" spc="-5" dirty="0">
                <a:latin typeface="Times New Roman"/>
                <a:cs typeface="Times New Roman"/>
              </a:rPr>
              <a:t>lượng; </a:t>
            </a:r>
            <a:r>
              <a:rPr sz="1800" dirty="0">
                <a:latin typeface="Times New Roman"/>
                <a:cs typeface="Times New Roman"/>
              </a:rPr>
              <a:t>mẹ phải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chị</a:t>
            </a:r>
            <a:r>
              <a:rPr sz="1800" spc="-5" dirty="0">
                <a:latin typeface="Times New Roman"/>
                <a:cs typeface="Times New Roman"/>
              </a:rPr>
              <a:t> gái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 vệ</a:t>
            </a:r>
            <a:r>
              <a:rPr sz="1800" spc="-5" dirty="0">
                <a:latin typeface="Times New Roman"/>
                <a:cs typeface="Times New Roman"/>
              </a:rPr>
              <a:t> căn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cứ.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giành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cuối”,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tận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Sơn.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 </a:t>
            </a:r>
            <a:r>
              <a:rPr sz="1800" dirty="0">
                <a:latin typeface="Times New Roman"/>
                <a:cs typeface="Times New Roman"/>
              </a:rPr>
              <a:t>chữ </a:t>
            </a:r>
            <a:r>
              <a:rPr sz="1800" spc="-5" dirty="0">
                <a:latin typeface="Times New Roman"/>
                <a:cs typeface="Times New Roman"/>
              </a:rPr>
              <a:t>“trận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cuối”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-5" dirty="0">
                <a:latin typeface="Times New Roman"/>
                <a:cs typeface="Times New Roman"/>
              </a:rPr>
              <a:t> theo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niềm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lòng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trên chiến khu. Người </a:t>
            </a:r>
            <a:r>
              <a:rPr sz="1800" dirty="0">
                <a:latin typeface="Times New Roman"/>
                <a:cs typeface="Times New Roman"/>
              </a:rPr>
              <a:t>mẹ ấy lặng lẽ, bền </a:t>
            </a:r>
            <a:r>
              <a:rPr sz="1800" spc="-5" dirty="0">
                <a:latin typeface="Times New Roman"/>
                <a:cs typeface="Times New Roman"/>
              </a:rPr>
              <a:t>bỉ, quyết </a:t>
            </a:r>
            <a:r>
              <a:rPr sz="1800" spc="-10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trong công việc </a:t>
            </a:r>
            <a:r>
              <a:rPr sz="1800" spc="-5" dirty="0">
                <a:latin typeface="Times New Roman"/>
                <a:cs typeface="Times New Roman"/>
              </a:rPr>
              <a:t>kháng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sản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đấu.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đằm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buôn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làng, quê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hương,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b.</a:t>
            </a:r>
            <a:r>
              <a:rPr sz="1800" b="1" dirty="0">
                <a:latin typeface="Times New Roman"/>
                <a:cs typeface="Times New Roman"/>
              </a:rPr>
              <a:t> Qua</a:t>
            </a:r>
            <a:r>
              <a:rPr sz="1800" b="1" spc="-5" dirty="0">
                <a:latin typeface="Times New Roman"/>
                <a:cs typeface="Times New Roman"/>
              </a:rPr>
              <a:t> lời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ru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trực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tiếp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 mẹ: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dài qua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ru…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khúc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“Ngủ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ơi,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hỡi”,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“Mẹ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a-kay”,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“Con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 cho </a:t>
            </a:r>
            <a:r>
              <a:rPr sz="1800" spc="-5" dirty="0">
                <a:latin typeface="Times New Roman"/>
                <a:cs typeface="Times New Roman"/>
              </a:rPr>
              <a:t>mẹ”, “Mai sau </a:t>
            </a:r>
            <a:r>
              <a:rPr sz="1800" dirty="0">
                <a:latin typeface="Times New Roman"/>
                <a:cs typeface="Times New Roman"/>
              </a:rPr>
              <a:t>con lớn” </a:t>
            </a:r>
            <a:r>
              <a:rPr sz="1800" spc="-5" dirty="0">
                <a:latin typeface="Times New Roman"/>
                <a:cs typeface="Times New Roman"/>
              </a:rPr>
              <a:t>nhằm </a:t>
            </a:r>
            <a:r>
              <a:rPr sz="1800" dirty="0">
                <a:latin typeface="Times New Roman"/>
                <a:cs typeface="Times New Roman"/>
              </a:rPr>
              <a:t>nhấn mạnh tấm lòng </a:t>
            </a:r>
            <a:r>
              <a:rPr sz="1800" spc="-5" dirty="0">
                <a:latin typeface="Times New Roman"/>
                <a:cs typeface="Times New Roman"/>
              </a:rPr>
              <a:t>của người </a:t>
            </a:r>
            <a:r>
              <a:rPr sz="1800" dirty="0">
                <a:latin typeface="Times New Roman"/>
                <a:cs typeface="Times New Roman"/>
              </a:rPr>
              <a:t>mẹ tha thiết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 thương con.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mong cho con </a:t>
            </a:r>
            <a:r>
              <a:rPr sz="1800" spc="-5" dirty="0">
                <a:latin typeface="Times New Roman"/>
                <a:cs typeface="Times New Roman"/>
              </a:rPr>
              <a:t>ngủ </a:t>
            </a:r>
            <a:r>
              <a:rPr sz="1800" dirty="0">
                <a:latin typeface="Times New Roman"/>
                <a:cs typeface="Times New Roman"/>
              </a:rPr>
              <a:t>ngoan, và có </a:t>
            </a:r>
            <a:r>
              <a:rPr sz="1800" spc="-5" dirty="0">
                <a:latin typeface="Times New Roman"/>
                <a:cs typeface="Times New Roman"/>
              </a:rPr>
              <a:t>được những </a:t>
            </a:r>
            <a:r>
              <a:rPr sz="1800" dirty="0">
                <a:latin typeface="Times New Roman"/>
                <a:cs typeface="Times New Roman"/>
              </a:rPr>
              <a:t>giấc mơ </a:t>
            </a:r>
            <a:r>
              <a:rPr sz="1800" spc="-5" dirty="0">
                <a:latin typeface="Times New Roman"/>
                <a:cs typeface="Times New Roman"/>
              </a:rPr>
              <a:t>đẹp, mẹ mong con </a:t>
            </a:r>
            <a:r>
              <a:rPr sz="1800" dirty="0">
                <a:latin typeface="Times New Roman"/>
                <a:cs typeface="Times New Roman"/>
              </a:rPr>
              <a:t> mau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lớn.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liền, </a:t>
            </a:r>
            <a:r>
              <a:rPr sz="1800" dirty="0">
                <a:latin typeface="Times New Roman"/>
                <a:cs typeface="Times New Roman"/>
              </a:rPr>
              <a:t>hòa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r>
              <a:rPr sz="1800" dirty="0">
                <a:latin typeface="Times New Roman"/>
                <a:cs typeface="Times New Roman"/>
              </a:rPr>
              <a:t> rộng lớn: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a-kay,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bộ</a:t>
            </a:r>
            <a:r>
              <a:rPr sz="1800" dirty="0">
                <a:latin typeface="Times New Roman"/>
                <a:cs typeface="Times New Roman"/>
              </a:rPr>
              <a:t> đội.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a-kay,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làng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đói.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a-kay,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" dirty="0">
                <a:latin typeface="Times New Roman"/>
                <a:cs typeface="Times New Roman"/>
              </a:rPr>
              <a:t> đất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-&gt;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trúc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xứng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-&gt;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buôn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kháng </a:t>
            </a:r>
            <a:r>
              <a:rPr sz="1800" spc="-5" dirty="0">
                <a:latin typeface="Times New Roman"/>
                <a:cs typeface="Times New Roman"/>
              </a:rPr>
              <a:t>chiến,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nước…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Trong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 </a:t>
            </a:r>
            <a:r>
              <a:rPr sz="1800" spc="-10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 dị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 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mẹ:</a:t>
            </a: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gạo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trắng</a:t>
            </a:r>
            <a:r>
              <a:rPr sz="1800" dirty="0">
                <a:latin typeface="Times New Roman"/>
                <a:cs typeface="Times New Roman"/>
              </a:rPr>
              <a:t> ngần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Mai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vung </a:t>
            </a:r>
            <a:r>
              <a:rPr sz="1800" spc="-5" dirty="0">
                <a:latin typeface="Times New Roman"/>
                <a:cs typeface="Times New Roman"/>
              </a:rPr>
              <a:t>chày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sân”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-&gt;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gạo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nuôi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bộ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sẽ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vạm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vỡ,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cường </a:t>
            </a:r>
            <a:r>
              <a:rPr sz="1800" spc="-5" dirty="0">
                <a:latin typeface="Times New Roman"/>
                <a:cs typeface="Times New Roman"/>
              </a:rPr>
              <a:t>tráng</a:t>
            </a:r>
            <a:r>
              <a:rPr sz="1800" dirty="0">
                <a:latin typeface="Times New Roman"/>
                <a:cs typeface="Times New Roman"/>
              </a:rPr>
              <a:t> “vung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lún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sân”,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dũng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mãnh.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 “Con mơ cho mẹ </a:t>
            </a:r>
            <a:r>
              <a:rPr sz="1800" spc="-5" dirty="0">
                <a:latin typeface="Times New Roman"/>
                <a:cs typeface="Times New Roman"/>
              </a:rPr>
              <a:t>hạt </a:t>
            </a:r>
            <a:r>
              <a:rPr sz="1800" dirty="0">
                <a:latin typeface="Times New Roman"/>
                <a:cs typeface="Times New Roman"/>
              </a:rPr>
              <a:t>bắp lên đều – Mai </a:t>
            </a:r>
            <a:r>
              <a:rPr sz="1800" spc="-5" dirty="0">
                <a:latin typeface="Times New Roman"/>
                <a:cs typeface="Times New Roman"/>
              </a:rPr>
              <a:t>sau con </a:t>
            </a:r>
            <a:r>
              <a:rPr sz="1800" dirty="0">
                <a:latin typeface="Times New Roman"/>
                <a:cs typeface="Times New Roman"/>
              </a:rPr>
              <a:t>lớn phát </a:t>
            </a:r>
            <a:r>
              <a:rPr sz="1800" spc="-5" dirty="0">
                <a:latin typeface="Times New Roman"/>
                <a:cs typeface="Times New Roman"/>
              </a:rPr>
              <a:t>mười Ka-lưi” </a:t>
            </a:r>
            <a:r>
              <a:rPr sz="1800" spc="-10" dirty="0">
                <a:latin typeface="Times New Roman"/>
                <a:cs typeface="Times New Roman"/>
              </a:rPr>
              <a:t>-&gt;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spc="-10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mong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hạt bắp </a:t>
            </a:r>
            <a:r>
              <a:rPr sz="1800" spc="-5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đều để dân làng vượt qua đói khổ, </a:t>
            </a:r>
            <a:r>
              <a:rPr sz="1800" spc="-5" dirty="0">
                <a:latin typeface="Times New Roman"/>
                <a:cs typeface="Times New Roman"/>
              </a:rPr>
              <a:t>mong </a:t>
            </a:r>
            <a:r>
              <a:rPr sz="1800" dirty="0">
                <a:latin typeface="Times New Roman"/>
                <a:cs typeface="Times New Roman"/>
              </a:rPr>
              <a:t>muốn con </a:t>
            </a:r>
            <a:r>
              <a:rPr sz="1800" spc="-5" dirty="0">
                <a:latin typeface="Times New Roman"/>
                <a:cs typeface="Times New Roman"/>
              </a:rPr>
              <a:t>trai sau </a:t>
            </a:r>
            <a:r>
              <a:rPr sz="1800" dirty="0">
                <a:latin typeface="Times New Roman"/>
                <a:cs typeface="Times New Roman"/>
              </a:rPr>
              <a:t>này </a:t>
            </a:r>
            <a:r>
              <a:rPr sz="1800" spc="-10" dirty="0">
                <a:latin typeface="Times New Roman"/>
                <a:cs typeface="Times New Roman"/>
              </a:rPr>
              <a:t>sẽ </a:t>
            </a:r>
            <a:r>
              <a:rPr sz="1800" spc="-5" dirty="0">
                <a:latin typeface="Times New Roman"/>
                <a:cs typeface="Times New Roman"/>
              </a:rPr>
              <a:t>là một </a:t>
            </a:r>
            <a:r>
              <a:rPr sz="1800" dirty="0">
                <a:latin typeface="Times New Roman"/>
                <a:cs typeface="Times New Roman"/>
              </a:rPr>
              <a:t>dũng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khỏe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“phát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Ka–lưi”,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 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buôn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làng.</a:t>
            </a:r>
          </a:p>
          <a:p>
            <a:pPr marL="12700" marR="5715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 “Con mơ cho mẹ </a:t>
            </a:r>
            <a:r>
              <a:rPr sz="1800" spc="-5" dirty="0">
                <a:latin typeface="Times New Roman"/>
                <a:cs typeface="Times New Roman"/>
              </a:rPr>
              <a:t>thấy được Bác Hồ </a:t>
            </a:r>
            <a:r>
              <a:rPr sz="1800" dirty="0">
                <a:latin typeface="Times New Roman"/>
                <a:cs typeface="Times New Roman"/>
              </a:rPr>
              <a:t>– </a:t>
            </a:r>
            <a:r>
              <a:rPr sz="1800" spc="-10" dirty="0">
                <a:latin typeface="Times New Roman"/>
                <a:cs typeface="Times New Roman"/>
              </a:rPr>
              <a:t>Mai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con lớn </a:t>
            </a:r>
            <a:r>
              <a:rPr sz="1800" spc="-5" dirty="0">
                <a:latin typeface="Times New Roman"/>
                <a:cs typeface="Times New Roman"/>
              </a:rPr>
              <a:t>làm người </a:t>
            </a:r>
            <a:r>
              <a:rPr sz="1800" dirty="0">
                <a:latin typeface="Times New Roman"/>
                <a:cs typeface="Times New Roman"/>
              </a:rPr>
              <a:t>Tự do…” -&gt; mẹ </a:t>
            </a:r>
            <a:r>
              <a:rPr sz="1800" spc="-10" dirty="0">
                <a:latin typeface="Times New Roman"/>
                <a:cs typeface="Times New Roman"/>
              </a:rPr>
              <a:t>ước 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 trong </a:t>
            </a:r>
            <a:r>
              <a:rPr sz="1800" spc="-5" dirty="0">
                <a:latin typeface="Times New Roman"/>
                <a:cs typeface="Times New Roman"/>
              </a:rPr>
              <a:t>giấc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mẹ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thấy Bác </a:t>
            </a:r>
            <a:r>
              <a:rPr sz="1800" spc="-5" dirty="0">
                <a:latin typeface="Times New Roman"/>
                <a:cs typeface="Times New Roman"/>
              </a:rPr>
              <a:t>Hồ. Mẹ ước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sau này </a:t>
            </a:r>
            <a:r>
              <a:rPr sz="1800" dirty="0">
                <a:latin typeface="Times New Roman"/>
                <a:cs typeface="Times New Roman"/>
              </a:rPr>
              <a:t>cu </a:t>
            </a:r>
            <a:r>
              <a:rPr sz="1800" spc="-5" dirty="0">
                <a:latin typeface="Times New Roman"/>
                <a:cs typeface="Times New Roman"/>
              </a:rPr>
              <a:t>Tai </a:t>
            </a:r>
            <a:r>
              <a:rPr sz="1800" dirty="0">
                <a:latin typeface="Times New Roman"/>
                <a:cs typeface="Times New Roman"/>
              </a:rPr>
              <a:t>sẽ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tự </a:t>
            </a:r>
            <a:r>
              <a:rPr sz="1800" spc="-5" dirty="0">
                <a:latin typeface="Times New Roman"/>
                <a:cs typeface="Times New Roman"/>
              </a:rPr>
              <a:t>do.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ước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cháy </a:t>
            </a:r>
            <a:r>
              <a:rPr sz="1800" spc="-5" dirty="0">
                <a:latin typeface="Times New Roman"/>
                <a:cs typeface="Times New Roman"/>
              </a:rPr>
              <a:t>bỏng,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mơ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 đẽ</a:t>
            </a:r>
            <a:r>
              <a:rPr sz="1800" spc="-5" dirty="0">
                <a:latin typeface="Times New Roman"/>
                <a:cs typeface="Times New Roman"/>
              </a:rPr>
              <a:t> nhất.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dirty="0">
                <a:latin typeface="Times New Roman"/>
                <a:cs typeface="Times New Roman"/>
              </a:rPr>
              <a:t> Ý thơ lặp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tăng </a:t>
            </a:r>
            <a:r>
              <a:rPr sz="1800" dirty="0">
                <a:latin typeface="Times New Roman"/>
                <a:cs typeface="Times New Roman"/>
              </a:rPr>
              <a:t>tiến -&gt;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mơ </a:t>
            </a:r>
            <a:r>
              <a:rPr sz="1800" spc="-5" dirty="0">
                <a:latin typeface="Times New Roman"/>
                <a:cs typeface="Times New Roman"/>
              </a:rPr>
              <a:t>ước </a:t>
            </a:r>
            <a:r>
              <a:rPr sz="1800" dirty="0">
                <a:latin typeface="Times New Roman"/>
                <a:cs typeface="Times New Roman"/>
              </a:rPr>
              <a:t>cho con lớn khôn, mạnh </a:t>
            </a:r>
            <a:r>
              <a:rPr sz="1800" spc="-5" dirty="0">
                <a:latin typeface="Times New Roman"/>
                <a:cs typeface="Times New Roman"/>
              </a:rPr>
              <a:t>mẽ, giỏi </a:t>
            </a:r>
            <a:r>
              <a:rPr sz="1800" dirty="0">
                <a:latin typeface="Times New Roman"/>
                <a:cs typeface="Times New Roman"/>
              </a:rPr>
              <a:t>giang, mơ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lập,</a:t>
            </a:r>
            <a:r>
              <a:rPr sz="1800" dirty="0">
                <a:latin typeface="Times New Roman"/>
                <a:cs typeface="Times New Roman"/>
              </a:rPr>
              <a:t> thống </a:t>
            </a:r>
            <a:r>
              <a:rPr sz="1800" spc="-5" dirty="0">
                <a:latin typeface="Times New Roman"/>
                <a:cs typeface="Times New Roman"/>
              </a:rPr>
              <a:t>nhất,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thấy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5" dirty="0">
                <a:latin typeface="Times New Roman"/>
                <a:cs typeface="Times New Roman"/>
              </a:rPr>
              <a:t> được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do…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70485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Giá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trị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nội </a:t>
            </a:r>
            <a:r>
              <a:rPr sz="1800" b="1" spc="-10" dirty="0">
                <a:latin typeface="Times New Roman"/>
                <a:cs typeface="Times New Roman"/>
              </a:rPr>
              <a:t>dung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- Trong gian </a:t>
            </a:r>
            <a:r>
              <a:rPr sz="1800" spc="-5" dirty="0">
                <a:latin typeface="Times New Roman"/>
                <a:cs typeface="Times New Roman"/>
              </a:rPr>
              <a:t>nan, </a:t>
            </a:r>
            <a:r>
              <a:rPr sz="1800" dirty="0">
                <a:latin typeface="Times New Roman"/>
                <a:cs typeface="Times New Roman"/>
              </a:rPr>
              <a:t>vất </a:t>
            </a:r>
            <a:r>
              <a:rPr sz="1800" spc="-5" dirty="0">
                <a:latin typeface="Times New Roman"/>
                <a:cs typeface="Times New Roman"/>
              </a:rPr>
              <a:t>vả </a:t>
            </a:r>
            <a:r>
              <a:rPr sz="1800" dirty="0">
                <a:latin typeface="Times New Roman"/>
                <a:cs typeface="Times New Roman"/>
              </a:rPr>
              <a:t>của cuộc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chiến khu, </a:t>
            </a:r>
            <a:r>
              <a:rPr sz="1800" dirty="0">
                <a:latin typeface="Times New Roman"/>
                <a:cs typeface="Times New Roman"/>
              </a:rPr>
              <a:t>người mẹ </a:t>
            </a:r>
            <a:r>
              <a:rPr sz="1800" spc="-5" dirty="0">
                <a:latin typeface="Times New Roman"/>
                <a:cs typeface="Times New Roman"/>
              </a:rPr>
              <a:t>càng </a:t>
            </a:r>
            <a:r>
              <a:rPr sz="1800" dirty="0">
                <a:latin typeface="Times New Roman"/>
                <a:cs typeface="Times New Roman"/>
              </a:rPr>
              <a:t>dành cho con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yêu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</a:t>
            </a:r>
            <a:r>
              <a:rPr sz="1800" spc="-5" dirty="0">
                <a:latin typeface="Times New Roman"/>
                <a:cs typeface="Times New Roman"/>
              </a:rPr>
              <a:t>thắm </a:t>
            </a:r>
            <a:r>
              <a:rPr sz="1800" dirty="0">
                <a:latin typeface="Times New Roman"/>
                <a:cs typeface="Times New Roman"/>
              </a:rPr>
              <a:t>thiết, càng </a:t>
            </a:r>
            <a:r>
              <a:rPr sz="1800" spc="-5" dirty="0">
                <a:latin typeface="Times New Roman"/>
                <a:cs typeface="Times New Roman"/>
              </a:rPr>
              <a:t>ước mong </a:t>
            </a:r>
            <a:r>
              <a:rPr sz="1800" dirty="0">
                <a:latin typeface="Times New Roman"/>
                <a:cs typeface="Times New Roman"/>
              </a:rPr>
              <a:t>con mau lớn khôn, </a:t>
            </a:r>
            <a:r>
              <a:rPr sz="1800" spc="-5" dirty="0">
                <a:latin typeface="Times New Roman"/>
                <a:cs typeface="Times New Roman"/>
              </a:rPr>
              <a:t>khỏe mạnh, </a:t>
            </a:r>
            <a:r>
              <a:rPr sz="1800" dirty="0">
                <a:latin typeface="Times New Roman"/>
                <a:cs typeface="Times New Roman"/>
              </a:rPr>
              <a:t>trở thành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dirty="0">
                <a:latin typeface="Times New Roman"/>
                <a:cs typeface="Times New Roman"/>
              </a:rPr>
              <a:t>dân 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do.</a:t>
            </a:r>
          </a:p>
          <a:p>
            <a:pPr marL="12700" marR="508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Khoa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Điềm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 miền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Thừa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 bài thơ.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3192145" cy="13925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Giá trị 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thuật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Mang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điệu, âm</a:t>
            </a:r>
            <a:r>
              <a:rPr sz="1800" dirty="0">
                <a:latin typeface="Times New Roman"/>
                <a:cs typeface="Times New Roman"/>
              </a:rPr>
              <a:t> hưởng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Giọng điệu ngọt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ẩn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phóng</a:t>
            </a:r>
            <a:r>
              <a:rPr sz="1800" spc="-5" dirty="0">
                <a:latin typeface="Times New Roman"/>
                <a:cs typeface="Times New Roman"/>
              </a:rPr>
              <a:t> đại.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2129" y="885189"/>
            <a:ext cx="391667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dirty="0"/>
              <a:t>CÁC</a:t>
            </a:r>
            <a:r>
              <a:rPr spc="-5" dirty="0"/>
              <a:t> DẠNG </a:t>
            </a:r>
            <a:r>
              <a:rPr spc="5" dirty="0"/>
              <a:t>ĐỀ</a:t>
            </a:r>
            <a:r>
              <a:rPr spc="-20" dirty="0"/>
              <a:t> </a:t>
            </a:r>
            <a:r>
              <a:rPr spc="-5" dirty="0"/>
              <a:t>ĐỌC 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6292850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dirty="0">
                <a:latin typeface="Times New Roman"/>
                <a:cs typeface="Times New Roman"/>
              </a:rPr>
              <a:t> 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yêu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cu</a:t>
            </a:r>
            <a:r>
              <a:rPr sz="1800" i="1" spc="-5" dirty="0">
                <a:latin typeface="Times New Roman"/>
                <a:cs typeface="Times New Roman"/>
              </a:rPr>
              <a:t> Tai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trên lưng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15" dirty="0">
                <a:latin typeface="Times New Roman"/>
                <a:cs typeface="Times New Roman"/>
              </a:rPr>
              <a:t>ơi</a:t>
            </a:r>
            <a:endParaRPr sz="1800">
              <a:latin typeface="Times New Roman"/>
              <a:cs typeface="Times New Roman"/>
            </a:endParaRPr>
          </a:p>
          <a:p>
            <a:pPr marL="12700" marR="2896235">
              <a:lnSpc>
                <a:spcPct val="1244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ngủ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ngoan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đừng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rời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giã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gạo</a:t>
            </a:r>
            <a:r>
              <a:rPr sz="1800" i="1" spc="-5" dirty="0">
                <a:latin typeface="Times New Roman"/>
                <a:cs typeface="Times New Roman"/>
              </a:rPr>
              <a:t> 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nuôi</a:t>
            </a:r>
            <a:r>
              <a:rPr sz="1800" i="1" dirty="0">
                <a:latin typeface="Times New Roman"/>
                <a:cs typeface="Times New Roman"/>
              </a:rPr>
              <a:t> bộ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đội</a:t>
            </a:r>
            <a:endParaRPr sz="1800">
              <a:latin typeface="Times New Roman"/>
              <a:cs typeface="Times New Roman"/>
            </a:endParaRPr>
          </a:p>
          <a:p>
            <a:pPr marL="12700" marR="2576195">
              <a:lnSpc>
                <a:spcPts val="2700"/>
              </a:lnSpc>
              <a:spcBef>
                <a:spcPts val="165"/>
              </a:spcBef>
            </a:pPr>
            <a:r>
              <a:rPr sz="1800" i="1" spc="-5" dirty="0">
                <a:latin typeface="Times New Roman"/>
                <a:cs typeface="Times New Roman"/>
              </a:rPr>
              <a:t>Nhịp chày nghiêng </a:t>
            </a:r>
            <a:r>
              <a:rPr sz="1800" i="1" dirty="0">
                <a:latin typeface="Times New Roman"/>
                <a:cs typeface="Times New Roman"/>
              </a:rPr>
              <a:t>giấc ngủ </a:t>
            </a:r>
            <a:r>
              <a:rPr sz="1800" i="1" spc="-5" dirty="0">
                <a:latin typeface="Times New Roman"/>
                <a:cs typeface="Times New Roman"/>
              </a:rPr>
              <a:t>em </a:t>
            </a:r>
            <a:r>
              <a:rPr sz="1800" i="1" dirty="0">
                <a:latin typeface="Times New Roman"/>
                <a:cs typeface="Times New Roman"/>
              </a:rPr>
              <a:t>nghiêng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Mô hôi </a:t>
            </a:r>
            <a:r>
              <a:rPr sz="1800" i="1" spc="-5" dirty="0">
                <a:latin typeface="Times New Roman"/>
                <a:cs typeface="Times New Roman"/>
              </a:rPr>
              <a:t>mẹ rơi</a:t>
            </a:r>
            <a:r>
              <a:rPr sz="1800" i="1" spc="-10" dirty="0">
                <a:latin typeface="Times New Roman"/>
                <a:cs typeface="Times New Roman"/>
              </a:rPr>
              <a:t> má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em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nóng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hối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i="1" dirty="0">
                <a:latin typeface="Times New Roman"/>
                <a:cs typeface="Times New Roman"/>
              </a:rPr>
              <a:t>Vai</a:t>
            </a:r>
            <a:r>
              <a:rPr sz="1800" i="1" spc="-5" dirty="0">
                <a:latin typeface="Times New Roman"/>
                <a:cs typeface="Times New Roman"/>
              </a:rPr>
              <a:t> 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gầy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nhấp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nhô</a:t>
            </a:r>
            <a:r>
              <a:rPr sz="1800" i="1" spc="-5" dirty="0">
                <a:latin typeface="Times New Roman"/>
                <a:cs typeface="Times New Roman"/>
              </a:rPr>
              <a:t> làm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gối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i="1" spc="-5" dirty="0">
                <a:latin typeface="Times New Roman"/>
                <a:cs typeface="Times New Roman"/>
              </a:rPr>
              <a:t>Lưng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nôi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hát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lời:</a:t>
            </a:r>
            <a:endParaRPr sz="1800">
              <a:latin typeface="Times New Roman"/>
              <a:cs typeface="Times New Roman"/>
            </a:endParaRPr>
          </a:p>
          <a:p>
            <a:pPr marL="12700" marR="2431415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Ngủ </a:t>
            </a:r>
            <a:r>
              <a:rPr sz="1800" i="1" dirty="0">
                <a:latin typeface="Times New Roman"/>
                <a:cs typeface="Times New Roman"/>
              </a:rPr>
              <a:t>ngoan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</a:t>
            </a:r>
            <a:r>
              <a:rPr sz="1800" i="1" spc="-5" dirty="0">
                <a:latin typeface="Times New Roman"/>
                <a:cs typeface="Times New Roman"/>
              </a:rPr>
              <a:t> Kay ơi,</a:t>
            </a:r>
            <a:r>
              <a:rPr sz="1800" i="1" dirty="0">
                <a:latin typeface="Times New Roman"/>
                <a:cs typeface="Times New Roman"/>
              </a:rPr>
              <a:t> ngủ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ngoai 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Kay </a:t>
            </a:r>
            <a:r>
              <a:rPr sz="1800" i="1" spc="-5" dirty="0">
                <a:latin typeface="Times New Roman"/>
                <a:cs typeface="Times New Roman"/>
              </a:rPr>
              <a:t>hỡi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a</a:t>
            </a:r>
            <a:r>
              <a:rPr sz="1800" i="1" spc="-5" dirty="0">
                <a:latin typeface="Times New Roman"/>
                <a:cs typeface="Times New Roman"/>
              </a:rPr>
              <a:t> Kay,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bộ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đội</a:t>
            </a:r>
            <a:endParaRPr sz="1800">
              <a:latin typeface="Times New Roman"/>
              <a:cs typeface="Times New Roman"/>
            </a:endParaRPr>
          </a:p>
          <a:p>
            <a:pPr marL="12700" marR="2898775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mơ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10" dirty="0">
                <a:latin typeface="Times New Roman"/>
                <a:cs typeface="Times New Roman"/>
              </a:rPr>
              <a:t>mę </a:t>
            </a:r>
            <a:r>
              <a:rPr sz="1800" i="1" dirty="0">
                <a:latin typeface="Times New Roman"/>
                <a:cs typeface="Times New Roman"/>
              </a:rPr>
              <a:t>hạt gạo </a:t>
            </a:r>
            <a:r>
              <a:rPr sz="1800" i="1" spc="-5" dirty="0">
                <a:latin typeface="Times New Roman"/>
                <a:cs typeface="Times New Roman"/>
              </a:rPr>
              <a:t>trắng ngần </a:t>
            </a:r>
            <a:r>
              <a:rPr sz="1800" i="1" dirty="0">
                <a:latin typeface="Times New Roman"/>
                <a:cs typeface="Times New Roman"/>
              </a:rPr>
              <a:t> Mai</a:t>
            </a:r>
            <a:r>
              <a:rPr sz="1800" i="1" spc="-5" dirty="0">
                <a:latin typeface="Times New Roman"/>
                <a:cs typeface="Times New Roman"/>
              </a:rPr>
              <a:t> sau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vung </a:t>
            </a:r>
            <a:r>
              <a:rPr sz="1800" i="1" spc="-5" dirty="0">
                <a:latin typeface="Times New Roman"/>
                <a:cs typeface="Times New Roman"/>
              </a:rPr>
              <a:t>chày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lún </a:t>
            </a:r>
            <a:r>
              <a:rPr sz="1800" i="1" spc="-5" dirty="0">
                <a:latin typeface="Times New Roman"/>
                <a:cs typeface="Times New Roman"/>
              </a:rPr>
              <a:t>sân...</a:t>
            </a:r>
            <a:endParaRPr sz="1800">
              <a:latin typeface="Times New Roman"/>
              <a:cs typeface="Times New Roman"/>
            </a:endParaRPr>
          </a:p>
          <a:p>
            <a:pPr marL="212979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(Ngữ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Câu 1. </a:t>
            </a:r>
            <a:r>
              <a:rPr sz="1800" spc="-5" dirty="0">
                <a:latin typeface="Times New Roman"/>
                <a:cs typeface="Times New Roman"/>
              </a:rPr>
              <a:t>Nêu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loại, </a:t>
            </a:r>
            <a:r>
              <a:rPr sz="1800" dirty="0">
                <a:latin typeface="Times New Roman"/>
                <a:cs typeface="Times New Roman"/>
              </a:rPr>
              <a:t>phương </a:t>
            </a:r>
            <a:r>
              <a:rPr sz="1800" spc="-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biểu đạt </a:t>
            </a:r>
            <a:r>
              <a:rPr sz="1800" spc="-5" dirty="0">
                <a:latin typeface="Times New Roman"/>
                <a:cs typeface="Times New Roman"/>
              </a:rPr>
              <a:t>chính của </a:t>
            </a:r>
            <a:r>
              <a:rPr sz="1800" dirty="0">
                <a:latin typeface="Times New Roman"/>
                <a:cs typeface="Times New Roman"/>
              </a:rPr>
              <a:t>đoạn trích trên?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 2.</a:t>
            </a:r>
            <a:r>
              <a:rPr sz="1800" spc="-5" dirty="0">
                <a:latin typeface="Times New Roman"/>
                <a:cs typeface="Times New Roman"/>
              </a:rPr>
              <a:t> 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dung</a:t>
            </a:r>
            <a:r>
              <a:rPr sz="1800" dirty="0">
                <a:latin typeface="Times New Roman"/>
                <a:cs typeface="Times New Roman"/>
              </a:rPr>
              <a:t> chính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thơ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8591</Words>
  <PresentationFormat>Custom</PresentationFormat>
  <Paragraphs>310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Calibri</vt:lpstr>
      <vt:lpstr>Cambria Math</vt:lpstr>
      <vt:lpstr>Times New Roman</vt:lpstr>
      <vt:lpstr>Wingdings</vt:lpstr>
      <vt:lpstr>Office Theme</vt:lpstr>
      <vt:lpstr>KHÚC HÁT RU NHỮNG EM BÉ LỚN TRÊN LƯNG MẸ</vt:lpstr>
      <vt:lpstr>BÀI 1. TÓM TẮT KIẾN THỨC CƠ BẢN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SỐ 3.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2021-06-25T08:19:00Z</dcterms:created>
  <dcterms:modified xsi:type="dcterms:W3CDTF">2021-07-04T15:27:54Z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