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1" r:id="rId2"/>
    <p:sldId id="256" r:id="rId3"/>
    <p:sldId id="302" r:id="rId4"/>
    <p:sldId id="279" r:id="rId5"/>
    <p:sldId id="370" r:id="rId6"/>
    <p:sldId id="364" r:id="rId7"/>
    <p:sldId id="379" r:id="rId8"/>
    <p:sldId id="385" r:id="rId9"/>
    <p:sldId id="388" r:id="rId10"/>
    <p:sldId id="389" r:id="rId11"/>
    <p:sldId id="390" r:id="rId12"/>
    <p:sldId id="372" r:id="rId13"/>
    <p:sldId id="386" r:id="rId14"/>
    <p:sldId id="393" r:id="rId15"/>
    <p:sldId id="391" r:id="rId16"/>
    <p:sldId id="394" r:id="rId17"/>
    <p:sldId id="392" r:id="rId18"/>
    <p:sldId id="374" r:id="rId19"/>
    <p:sldId id="373" r:id="rId20"/>
    <p:sldId id="387" r:id="rId21"/>
    <p:sldId id="314" r:id="rId22"/>
    <p:sldId id="330"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5A0B8"/>
    <a:srgbClr val="FBE5D6"/>
    <a:srgbClr val="F16649"/>
    <a:srgbClr val="0070C0"/>
    <a:srgbClr val="E8F6F8"/>
    <a:srgbClr val="C0E6EA"/>
    <a:srgbClr val="62C8CE"/>
    <a:srgbClr val="7192A9"/>
    <a:srgbClr val="F47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85910" autoAdjust="0"/>
  </p:normalViewPr>
  <p:slideViewPr>
    <p:cSldViewPr snapToGrid="0" showGuides="1">
      <p:cViewPr varScale="1">
        <p:scale>
          <a:sx n="46" d="100"/>
          <a:sy n="46" d="100"/>
        </p:scale>
        <p:origin x="48" y="5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62502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25661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12547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58212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23866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It’s only five minutes’ walk from the station. When you visit this market, you can see part of Thai people’s life.</a:t>
            </a:r>
          </a:p>
          <a:p>
            <a:pPr>
              <a:lnSpc>
                <a:spcPct val="110000"/>
              </a:lnSpc>
            </a:pPr>
            <a:r>
              <a:rPr lang="en-US" sz="3200" dirty="0"/>
              <a:t>Another interesting type of market is </a:t>
            </a:r>
            <a:r>
              <a:rPr lang="en-US" sz="3200" b="1" dirty="0">
                <a:solidFill>
                  <a:srgbClr val="008000"/>
                </a:solidFill>
              </a:rPr>
              <a:t>the floating market on the river</a:t>
            </a:r>
            <a:r>
              <a:rPr lang="en-US" sz="3200" dirty="0"/>
              <a:t>. Don’t forget to try street food in Bangkok. It’s easy to find food stalls all around Bangkok,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2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It’s only five minutes’ walk from the station. When you visit this market, you can see part of Thai people’s life.</a:t>
            </a:r>
          </a:p>
          <a:p>
            <a:pPr>
              <a:lnSpc>
                <a:spcPct val="110000"/>
              </a:lnSpc>
            </a:pPr>
            <a:r>
              <a:rPr lang="en-US" sz="3200" dirty="0"/>
              <a:t>Another interesting type of market is the floating market on the river. Don’t forget to try street food in Bangkok. </a:t>
            </a:r>
            <a:r>
              <a:rPr lang="en-US" sz="3200" b="1" dirty="0">
                <a:solidFill>
                  <a:srgbClr val="008000"/>
                </a:solidFill>
              </a:rPr>
              <a:t>It’s easy to find food stalls all around Bangkok</a:t>
            </a:r>
            <a:r>
              <a:rPr lang="en-US" sz="3200" dirty="0"/>
              <a:t>,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62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222737"/>
            <a:ext cx="11157163"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Listen again and fill each gap with one word / number. </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 </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6"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4124" y="1262402"/>
            <a:ext cx="487696" cy="487696"/>
          </a:xfrm>
          <a:prstGeom prst="rect">
            <a:avLst/>
          </a:prstGeom>
        </p:spPr>
      </p:pic>
      <p:grpSp>
        <p:nvGrpSpPr>
          <p:cNvPr id="36" name="Group 35"/>
          <p:cNvGrpSpPr/>
          <p:nvPr/>
        </p:nvGrpSpPr>
        <p:grpSpPr>
          <a:xfrm>
            <a:off x="1029549" y="2166377"/>
            <a:ext cx="7523125" cy="1085871"/>
            <a:chOff x="363373" y="1262747"/>
            <a:chExt cx="6973597" cy="1085871"/>
          </a:xfrm>
        </p:grpSpPr>
        <p:sp>
          <p:nvSpPr>
            <p:cNvPr id="37" name="TextBox 36"/>
            <p:cNvSpPr txBox="1"/>
            <p:nvPr/>
          </p:nvSpPr>
          <p:spPr>
            <a:xfrm>
              <a:off x="363373" y="1262747"/>
              <a:ext cx="474830" cy="1077218"/>
            </a:xfrm>
            <a:prstGeom prst="rect">
              <a:avLst/>
            </a:prstGeom>
            <a:noFill/>
          </p:spPr>
          <p:txBody>
            <a:bodyPr wrap="square" rtlCol="0">
              <a:spAutoFit/>
            </a:bodyPr>
            <a:lstStyle/>
            <a:p>
              <a:r>
                <a:rPr lang="en-US" sz="3200" b="1">
                  <a:solidFill>
                    <a:srgbClr val="0070C0"/>
                  </a:solidFill>
                </a:rPr>
                <a:t>1.</a:t>
              </a:r>
            </a:p>
          </p:txBody>
        </p:sp>
        <p:sp>
          <p:nvSpPr>
            <p:cNvPr id="44" name="TextBox 43"/>
            <p:cNvSpPr txBox="1"/>
            <p:nvPr/>
          </p:nvSpPr>
          <p:spPr>
            <a:xfrm>
              <a:off x="827313" y="1271400"/>
              <a:ext cx="6509657" cy="1077218"/>
            </a:xfrm>
            <a:prstGeom prst="rect">
              <a:avLst/>
            </a:prstGeom>
            <a:noFill/>
          </p:spPr>
          <p:txBody>
            <a:bodyPr wrap="square" rtlCol="0">
              <a:spAutoFit/>
            </a:bodyPr>
            <a:lstStyle/>
            <a:p>
              <a:r>
                <a:rPr lang="en-US" sz="3200"/>
                <a:t>Chatuchak market has over               stalls.</a:t>
              </a:r>
              <a:endParaRPr lang="en-US" sz="3200" i="1"/>
            </a:p>
          </p:txBody>
        </p:sp>
      </p:grpSp>
      <p:cxnSp>
        <p:nvCxnSpPr>
          <p:cNvPr id="45" name="Straight Connector 44"/>
          <p:cNvCxnSpPr/>
          <p:nvPr/>
        </p:nvCxnSpPr>
        <p:spPr>
          <a:xfrm>
            <a:off x="6256374" y="2713639"/>
            <a:ext cx="986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029548" y="3073909"/>
            <a:ext cx="8962349" cy="1077218"/>
            <a:chOff x="369902" y="2142097"/>
            <a:chExt cx="7180427" cy="1077218"/>
          </a:xfrm>
        </p:grpSpPr>
        <p:sp>
          <p:nvSpPr>
            <p:cNvPr id="47" name="TextBox 46"/>
            <p:cNvSpPr txBox="1"/>
            <p:nvPr/>
          </p:nvSpPr>
          <p:spPr>
            <a:xfrm>
              <a:off x="369902" y="2142097"/>
              <a:ext cx="474830" cy="1077218"/>
            </a:xfrm>
            <a:prstGeom prst="rect">
              <a:avLst/>
            </a:prstGeom>
            <a:noFill/>
          </p:spPr>
          <p:txBody>
            <a:bodyPr wrap="square" rtlCol="0">
              <a:spAutoFit/>
            </a:bodyPr>
            <a:lstStyle/>
            <a:p>
              <a:r>
                <a:rPr lang="en-US" sz="3200" b="1">
                  <a:solidFill>
                    <a:srgbClr val="0070C0"/>
                  </a:solidFill>
                </a:rPr>
                <a:t>2.</a:t>
              </a:r>
            </a:p>
          </p:txBody>
        </p:sp>
        <p:sp>
          <p:nvSpPr>
            <p:cNvPr id="48" name="TextBox 47"/>
            <p:cNvSpPr txBox="1"/>
            <p:nvPr/>
          </p:nvSpPr>
          <p:spPr>
            <a:xfrm>
              <a:off x="780303" y="2142097"/>
              <a:ext cx="6770026" cy="1077218"/>
            </a:xfrm>
            <a:prstGeom prst="rect">
              <a:avLst/>
            </a:prstGeom>
            <a:noFill/>
          </p:spPr>
          <p:txBody>
            <a:bodyPr wrap="square" rtlCol="0">
              <a:spAutoFit/>
            </a:bodyPr>
            <a:lstStyle/>
            <a:p>
              <a:r>
                <a:rPr lang="en-US" sz="3200" dirty="0" err="1"/>
                <a:t>Chatuchak</a:t>
              </a:r>
              <a:r>
                <a:rPr lang="en-US" sz="3200" dirty="0"/>
                <a:t> market is about           minutes’ walk from the station.</a:t>
              </a:r>
            </a:p>
          </p:txBody>
        </p:sp>
      </p:grpSp>
      <p:cxnSp>
        <p:nvCxnSpPr>
          <p:cNvPr id="49" name="Straight Connector 48"/>
          <p:cNvCxnSpPr/>
          <p:nvPr/>
        </p:nvCxnSpPr>
        <p:spPr>
          <a:xfrm>
            <a:off x="6209380" y="3587956"/>
            <a:ext cx="690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1029549" y="4199161"/>
            <a:ext cx="10504576" cy="1077218"/>
            <a:chOff x="369902" y="2142097"/>
            <a:chExt cx="9737267" cy="1077218"/>
          </a:xfrm>
        </p:grpSpPr>
        <p:sp>
          <p:nvSpPr>
            <p:cNvPr id="51" name="TextBox 50"/>
            <p:cNvSpPr txBox="1"/>
            <p:nvPr/>
          </p:nvSpPr>
          <p:spPr>
            <a:xfrm>
              <a:off x="369902" y="2142097"/>
              <a:ext cx="474830" cy="1077218"/>
            </a:xfrm>
            <a:prstGeom prst="rect">
              <a:avLst/>
            </a:prstGeom>
            <a:noFill/>
          </p:spPr>
          <p:txBody>
            <a:bodyPr wrap="square" rtlCol="0">
              <a:spAutoFit/>
            </a:bodyPr>
            <a:lstStyle/>
            <a:p>
              <a:r>
                <a:rPr lang="en-US" sz="3200" b="1">
                  <a:solidFill>
                    <a:srgbClr val="0070C0"/>
                  </a:solidFill>
                </a:rPr>
                <a:t>3.</a:t>
              </a:r>
            </a:p>
          </p:txBody>
        </p:sp>
        <p:sp>
          <p:nvSpPr>
            <p:cNvPr id="52" name="TextBox 51"/>
            <p:cNvSpPr txBox="1"/>
            <p:nvPr/>
          </p:nvSpPr>
          <p:spPr>
            <a:xfrm>
              <a:off x="844733" y="2142097"/>
              <a:ext cx="9262436" cy="584775"/>
            </a:xfrm>
            <a:prstGeom prst="rect">
              <a:avLst/>
            </a:prstGeom>
            <a:noFill/>
          </p:spPr>
          <p:txBody>
            <a:bodyPr wrap="square" rtlCol="0">
              <a:spAutoFit/>
            </a:bodyPr>
            <a:lstStyle/>
            <a:p>
              <a:r>
                <a:rPr lang="en-US" sz="3200" dirty="0"/>
                <a:t>You can see part of Thai people’s          </a:t>
              </a:r>
              <a:r>
                <a:rPr lang="en-US" sz="3200" dirty="0" smtClean="0"/>
                <a:t>at </a:t>
              </a:r>
              <a:r>
                <a:rPr lang="en-US" sz="3200" dirty="0"/>
                <a:t>a market.</a:t>
              </a:r>
            </a:p>
          </p:txBody>
        </p:sp>
      </p:grpSp>
      <p:cxnSp>
        <p:nvCxnSpPr>
          <p:cNvPr id="53" name="Straight Connector 52"/>
          <p:cNvCxnSpPr/>
          <p:nvPr/>
        </p:nvCxnSpPr>
        <p:spPr>
          <a:xfrm>
            <a:off x="6932597" y="4761817"/>
            <a:ext cx="986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029549" y="4997833"/>
            <a:ext cx="7746254" cy="1077218"/>
            <a:chOff x="369902" y="2142097"/>
            <a:chExt cx="7180427" cy="1077218"/>
          </a:xfrm>
        </p:grpSpPr>
        <p:sp>
          <p:nvSpPr>
            <p:cNvPr id="55" name="TextBox 54"/>
            <p:cNvSpPr txBox="1"/>
            <p:nvPr/>
          </p:nvSpPr>
          <p:spPr>
            <a:xfrm>
              <a:off x="369902" y="2142097"/>
              <a:ext cx="474830" cy="1077218"/>
            </a:xfrm>
            <a:prstGeom prst="rect">
              <a:avLst/>
            </a:prstGeom>
            <a:noFill/>
          </p:spPr>
          <p:txBody>
            <a:bodyPr wrap="square" rtlCol="0">
              <a:spAutoFit/>
            </a:bodyPr>
            <a:lstStyle/>
            <a:p>
              <a:r>
                <a:rPr lang="en-US" sz="3200" b="1">
                  <a:solidFill>
                    <a:srgbClr val="0070C0"/>
                  </a:solidFill>
                </a:rPr>
                <a:t>4.</a:t>
              </a:r>
            </a:p>
          </p:txBody>
        </p:sp>
        <p:sp>
          <p:nvSpPr>
            <p:cNvPr id="56" name="TextBox 55"/>
            <p:cNvSpPr txBox="1"/>
            <p:nvPr/>
          </p:nvSpPr>
          <p:spPr>
            <a:xfrm>
              <a:off x="844733" y="2142097"/>
              <a:ext cx="6705596" cy="584775"/>
            </a:xfrm>
            <a:prstGeom prst="rect">
              <a:avLst/>
            </a:prstGeom>
            <a:noFill/>
          </p:spPr>
          <p:txBody>
            <a:bodyPr wrap="square" rtlCol="0">
              <a:spAutoFit/>
            </a:bodyPr>
            <a:lstStyle/>
            <a:p>
              <a:r>
                <a:rPr lang="en-US" sz="3200" dirty="0"/>
                <a:t>Street food in Bangkok is                     .</a:t>
              </a:r>
            </a:p>
          </p:txBody>
        </p:sp>
      </p:grpSp>
      <p:cxnSp>
        <p:nvCxnSpPr>
          <p:cNvPr id="57" name="Straight Connector 56"/>
          <p:cNvCxnSpPr/>
          <p:nvPr/>
        </p:nvCxnSpPr>
        <p:spPr>
          <a:xfrm>
            <a:off x="5946141" y="5520168"/>
            <a:ext cx="1479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155957" y="2198809"/>
            <a:ext cx="1433953" cy="584775"/>
          </a:xfrm>
          <a:prstGeom prst="rect">
            <a:avLst/>
          </a:prstGeom>
          <a:noFill/>
        </p:spPr>
        <p:txBody>
          <a:bodyPr wrap="square" rtlCol="0">
            <a:spAutoFit/>
          </a:bodyPr>
          <a:lstStyle/>
          <a:p>
            <a:r>
              <a:rPr lang="en-US" sz="3200" dirty="0">
                <a:solidFill>
                  <a:srgbClr val="00B050"/>
                </a:solidFill>
              </a:rPr>
              <a:t>15,000</a:t>
            </a:r>
          </a:p>
        </p:txBody>
      </p:sp>
      <p:sp>
        <p:nvSpPr>
          <p:cNvPr id="59" name="TextBox 58"/>
          <p:cNvSpPr txBox="1"/>
          <p:nvPr/>
        </p:nvSpPr>
        <p:spPr>
          <a:xfrm>
            <a:off x="6374951" y="3066810"/>
            <a:ext cx="424029" cy="584775"/>
          </a:xfrm>
          <a:prstGeom prst="rect">
            <a:avLst/>
          </a:prstGeom>
          <a:noFill/>
        </p:spPr>
        <p:txBody>
          <a:bodyPr wrap="square" rtlCol="0">
            <a:spAutoFit/>
          </a:bodyPr>
          <a:lstStyle/>
          <a:p>
            <a:r>
              <a:rPr lang="en-US" sz="3200" dirty="0">
                <a:solidFill>
                  <a:srgbClr val="00B050"/>
                </a:solidFill>
              </a:rPr>
              <a:t>5</a:t>
            </a:r>
          </a:p>
        </p:txBody>
      </p:sp>
      <p:sp>
        <p:nvSpPr>
          <p:cNvPr id="60" name="TextBox 59"/>
          <p:cNvSpPr txBox="1"/>
          <p:nvPr/>
        </p:nvSpPr>
        <p:spPr>
          <a:xfrm>
            <a:off x="7167105" y="4216641"/>
            <a:ext cx="746790" cy="584775"/>
          </a:xfrm>
          <a:prstGeom prst="rect">
            <a:avLst/>
          </a:prstGeom>
          <a:noFill/>
        </p:spPr>
        <p:txBody>
          <a:bodyPr wrap="square" rtlCol="0">
            <a:spAutoFit/>
          </a:bodyPr>
          <a:lstStyle/>
          <a:p>
            <a:r>
              <a:rPr lang="en-US" sz="3200" dirty="0">
                <a:solidFill>
                  <a:srgbClr val="00B050"/>
                </a:solidFill>
              </a:rPr>
              <a:t>life</a:t>
            </a:r>
          </a:p>
        </p:txBody>
      </p:sp>
      <p:sp>
        <p:nvSpPr>
          <p:cNvPr id="61" name="TextBox 60"/>
          <p:cNvSpPr txBox="1"/>
          <p:nvPr/>
        </p:nvSpPr>
        <p:spPr>
          <a:xfrm>
            <a:off x="5897304" y="5030228"/>
            <a:ext cx="1785006" cy="584775"/>
          </a:xfrm>
          <a:prstGeom prst="rect">
            <a:avLst/>
          </a:prstGeom>
          <a:noFill/>
        </p:spPr>
        <p:txBody>
          <a:bodyPr wrap="square" rtlCol="0">
            <a:spAutoFit/>
          </a:bodyPr>
          <a:lstStyle/>
          <a:p>
            <a:r>
              <a:rPr lang="en-US" sz="3200" dirty="0">
                <a:solidFill>
                  <a:srgbClr val="00B050"/>
                </a:solidFill>
              </a:rPr>
              <a:t>delicious</a:t>
            </a:r>
          </a:p>
        </p:txBody>
      </p:sp>
    </p:spTree>
    <p:extLst>
      <p:ext uri="{BB962C8B-B14F-4D97-AF65-F5344CB8AC3E}">
        <p14:creationId xmlns:p14="http://schemas.microsoft.com/office/powerpoint/2010/main" val="1101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2283" fill="hold"/>
                                        <p:tgtEl>
                                          <p:spTgt spid="26"/>
                                        </p:tgtEl>
                                      </p:cBhvr>
                                    </p:cmd>
                                  </p:childTnLst>
                                </p:cTn>
                              </p:par>
                            </p:childTnLst>
                          </p:cTn>
                        </p:par>
                      </p:childTnLst>
                    </p:cTn>
                  </p:par>
                </p:childTnLst>
              </p:cTn>
              <p:nextCondLst>
                <p:cond evt="onClick" delay="0">
                  <p:tgtEl>
                    <p:spTgt spid="26"/>
                  </p:tgtEl>
                </p:cond>
              </p:nextCondLst>
            </p:seq>
            <p:audio>
              <p:cMediaNode vol="100000">
                <p:cTn id="32" fill="hold" display="0">
                  <p:stCondLst>
                    <p:cond delay="indefinite"/>
                  </p:stCondLst>
                  <p:endCondLst>
                    <p:cond evt="onStopAudio" delay="0">
                      <p:tgtEl>
                        <p:sldTgt/>
                      </p:tgtEl>
                    </p:cond>
                  </p:endCondLst>
                </p:cTn>
                <p:tgtEl>
                  <p:spTgt spid="26"/>
                </p:tgtEl>
              </p:cMediaNode>
            </p:audio>
          </p:childTnLst>
        </p:cTn>
      </p:par>
    </p:tnLst>
    <p:bldLst>
      <p:bldP spid="58" grpId="0"/>
      <p:bldP spid="59" grpId="0"/>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It’s only five minutes’ walk from the station. When you visit this market, you can see part of Thai people’s life.</a:t>
            </a:r>
          </a:p>
          <a:p>
            <a:pPr>
              <a:lnSpc>
                <a:spcPct val="110000"/>
              </a:lnSpc>
            </a:pPr>
            <a:r>
              <a:rPr lang="en-US" sz="3200" dirty="0"/>
              <a:t>Another interesting type of market is the floating market on the river. Don’t forget to try street food in Bangkok. It’s easy to find food stalls all around Bangkok,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4794298" y="135813"/>
            <a:ext cx="2603405" cy="584775"/>
          </a:xfrm>
          <a:prstGeom prst="rect">
            <a:avLst/>
          </a:prstGeom>
          <a:noFill/>
        </p:spPr>
        <p:txBody>
          <a:bodyPr wrap="none" rtlCol="0">
            <a:spAutoFit/>
          </a:bodyPr>
          <a:lstStyle/>
          <a:p>
            <a:r>
              <a:rPr lang="en-US" sz="3200" b="1" dirty="0" smtClean="0">
                <a:solidFill>
                  <a:schemeClr val="bg1"/>
                </a:solidFill>
              </a:rPr>
              <a:t>AUDIO SCRIPT</a:t>
            </a:r>
            <a:endParaRPr lang="en-US" sz="3200" b="1" dirty="0">
              <a:solidFill>
                <a:schemeClr val="bg1"/>
              </a:solidFill>
            </a:endParaRPr>
          </a:p>
        </p:txBody>
      </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7397703" y="105662"/>
            <a:ext cx="491613" cy="491613"/>
          </a:xfrm>
          <a:prstGeom prst="rect">
            <a:avLst/>
          </a:prstGeom>
        </p:spPr>
      </p:pic>
    </p:spTree>
    <p:extLst>
      <p:ext uri="{BB962C8B-B14F-4D97-AF65-F5344CB8AC3E}">
        <p14:creationId xmlns:p14="http://schemas.microsoft.com/office/powerpoint/2010/main" val="111423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a:t>
            </a:r>
            <a:r>
              <a:rPr lang="en-US" sz="3200" b="1" dirty="0">
                <a:solidFill>
                  <a:srgbClr val="008000"/>
                </a:solidFill>
              </a:rPr>
              <a:t>There are over 15,000 stalls</a:t>
            </a:r>
            <a:r>
              <a:rPr lang="en-US" sz="3200" dirty="0"/>
              <a:t> selling nearly everything, at cheap prices. It’s only five minutes’ walk from the station. When you visit this market, you can see part of Thai people’s life.</a:t>
            </a:r>
          </a:p>
          <a:p>
            <a:pPr>
              <a:lnSpc>
                <a:spcPct val="110000"/>
              </a:lnSpc>
            </a:pPr>
            <a:r>
              <a:rPr lang="en-US" sz="3200" dirty="0"/>
              <a:t>Another interesting type of market is the floating market on the river. Don’t forget to try street food in Bangkok. It’s easy to find food stalls all around Bangkok,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4794298" y="135813"/>
            <a:ext cx="2603405" cy="584775"/>
          </a:xfrm>
          <a:prstGeom prst="rect">
            <a:avLst/>
          </a:prstGeom>
          <a:noFill/>
        </p:spPr>
        <p:txBody>
          <a:bodyPr wrap="none" rtlCol="0">
            <a:spAutoFit/>
          </a:bodyPr>
          <a:lstStyle/>
          <a:p>
            <a:r>
              <a:rPr lang="en-US" sz="3200" b="1" dirty="0" smtClean="0">
                <a:solidFill>
                  <a:schemeClr val="bg1"/>
                </a:solidFill>
              </a:rPr>
              <a:t>AUDIO SCRIPT</a:t>
            </a:r>
            <a:endParaRPr lang="en-US" sz="3200" b="1" dirty="0">
              <a:solidFill>
                <a:schemeClr val="bg1"/>
              </a:solidFill>
            </a:endParaRPr>
          </a:p>
        </p:txBody>
      </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7397703" y="105662"/>
            <a:ext cx="491613" cy="491613"/>
          </a:xfrm>
          <a:prstGeom prst="rect">
            <a:avLst/>
          </a:prstGeom>
        </p:spPr>
      </p:pic>
    </p:spTree>
    <p:extLst>
      <p:ext uri="{BB962C8B-B14F-4D97-AF65-F5344CB8AC3E}">
        <p14:creationId xmlns:p14="http://schemas.microsoft.com/office/powerpoint/2010/main" val="271249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a:t>
            </a:r>
            <a:r>
              <a:rPr lang="en-US" sz="3200" b="1" dirty="0">
                <a:solidFill>
                  <a:srgbClr val="008000"/>
                </a:solidFill>
              </a:rPr>
              <a:t>It’s only five minutes’ walk from the station.</a:t>
            </a:r>
            <a:r>
              <a:rPr lang="en-US" sz="3200" dirty="0"/>
              <a:t> When you visit this market, you can see part of Thai people’s life.</a:t>
            </a:r>
          </a:p>
          <a:p>
            <a:pPr>
              <a:lnSpc>
                <a:spcPct val="110000"/>
              </a:lnSpc>
            </a:pPr>
            <a:r>
              <a:rPr lang="en-US" sz="3200" dirty="0"/>
              <a:t>Another interesting type of market is the floating market on the river. Don’t forget to try street food in Bangkok. It’s easy to find food stalls all around Bangkok,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4794298" y="135813"/>
            <a:ext cx="2603405" cy="584775"/>
          </a:xfrm>
          <a:prstGeom prst="rect">
            <a:avLst/>
          </a:prstGeom>
          <a:noFill/>
        </p:spPr>
        <p:txBody>
          <a:bodyPr wrap="none" rtlCol="0">
            <a:spAutoFit/>
          </a:bodyPr>
          <a:lstStyle/>
          <a:p>
            <a:r>
              <a:rPr lang="en-US" sz="3200" b="1" dirty="0" smtClean="0">
                <a:solidFill>
                  <a:schemeClr val="bg1"/>
                </a:solidFill>
              </a:rPr>
              <a:t>AUDIO SCRIPT</a:t>
            </a:r>
            <a:endParaRPr lang="en-US" sz="3200" b="1" dirty="0">
              <a:solidFill>
                <a:schemeClr val="bg1"/>
              </a:solidFill>
            </a:endParaRPr>
          </a:p>
        </p:txBody>
      </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7397703" y="105662"/>
            <a:ext cx="491613" cy="491613"/>
          </a:xfrm>
          <a:prstGeom prst="rect">
            <a:avLst/>
          </a:prstGeom>
        </p:spPr>
      </p:pic>
    </p:spTree>
    <p:extLst>
      <p:ext uri="{BB962C8B-B14F-4D97-AF65-F5344CB8AC3E}">
        <p14:creationId xmlns:p14="http://schemas.microsoft.com/office/powerpoint/2010/main" val="375377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It’s only five minutes’ walk from the station. </a:t>
            </a:r>
            <a:r>
              <a:rPr lang="en-US" sz="3200" b="1" dirty="0">
                <a:solidFill>
                  <a:srgbClr val="008000"/>
                </a:solidFill>
              </a:rPr>
              <a:t>When you visit this market, you can see part of Thai people’s life.</a:t>
            </a:r>
          </a:p>
          <a:p>
            <a:pPr>
              <a:lnSpc>
                <a:spcPct val="110000"/>
              </a:lnSpc>
            </a:pPr>
            <a:r>
              <a:rPr lang="en-US" sz="3200" dirty="0"/>
              <a:t>Another interesting type of market is the floating market on the river. Don’t forget to try street food in Bangkok. It’s easy to find food stalls all around Bangkok, serving different Thai dishes. They are really delicious.</a:t>
            </a:r>
            <a:endParaRPr lang="en-US" sz="3200" dirty="0"/>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4794298" y="135813"/>
            <a:ext cx="2603405" cy="584775"/>
          </a:xfrm>
          <a:prstGeom prst="rect">
            <a:avLst/>
          </a:prstGeom>
          <a:noFill/>
        </p:spPr>
        <p:txBody>
          <a:bodyPr wrap="none" rtlCol="0">
            <a:spAutoFit/>
          </a:bodyPr>
          <a:lstStyle/>
          <a:p>
            <a:r>
              <a:rPr lang="en-US" sz="3200" b="1" dirty="0" smtClean="0">
                <a:solidFill>
                  <a:schemeClr val="bg1"/>
                </a:solidFill>
              </a:rPr>
              <a:t>AUDIO SCRIPT</a:t>
            </a:r>
            <a:endParaRPr lang="en-US" sz="3200" b="1" dirty="0">
              <a:solidFill>
                <a:schemeClr val="bg1"/>
              </a:solidFill>
            </a:endParaRPr>
          </a:p>
        </p:txBody>
      </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7397703" y="105662"/>
            <a:ext cx="491613" cy="491613"/>
          </a:xfrm>
          <a:prstGeom prst="rect">
            <a:avLst/>
          </a:prstGeom>
        </p:spPr>
      </p:pic>
    </p:spTree>
    <p:extLst>
      <p:ext uri="{BB962C8B-B14F-4D97-AF65-F5344CB8AC3E}">
        <p14:creationId xmlns:p14="http://schemas.microsoft.com/office/powerpoint/2010/main" val="237484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dirty="0"/>
              <a:t>Bangkok is famous for its markets and street food.</a:t>
            </a:r>
            <a:br>
              <a:rPr lang="en-US" sz="3200" dirty="0"/>
            </a:br>
            <a:r>
              <a:rPr lang="en-US" sz="3200" dirty="0"/>
              <a:t>Visit the </a:t>
            </a:r>
            <a:r>
              <a:rPr lang="en-US" sz="3200" dirty="0" err="1"/>
              <a:t>Chatuchak</a:t>
            </a:r>
            <a:r>
              <a:rPr lang="en-US" sz="3200" dirty="0"/>
              <a:t>, the largest weekend market in the world. There are over 15,000 stalls selling nearly everything, at cheap prices. It’s only five minutes’ walk from the station. When you visit this market, you can see part of Thai people’s life.</a:t>
            </a:r>
          </a:p>
          <a:p>
            <a:pPr>
              <a:lnSpc>
                <a:spcPct val="110000"/>
              </a:lnSpc>
            </a:pPr>
            <a:r>
              <a:rPr lang="en-US" sz="3200" dirty="0"/>
              <a:t>Another interesting type of market is the floating market on the river. Don’t forget to try street food in Bangkok. It’s easy to find food stalls all around Bangkok, serving different Thai dishes. </a:t>
            </a:r>
            <a:r>
              <a:rPr lang="en-US" sz="3200" b="1" dirty="0">
                <a:solidFill>
                  <a:srgbClr val="008000"/>
                </a:solidFill>
              </a:rPr>
              <a:t>They are really delicious.</a:t>
            </a:r>
            <a:endParaRPr lang="en-US" sz="3200" b="1" dirty="0">
              <a:solidFill>
                <a:srgbClr val="008000"/>
              </a:solidFill>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4794298" y="135813"/>
            <a:ext cx="2603405" cy="584775"/>
          </a:xfrm>
          <a:prstGeom prst="rect">
            <a:avLst/>
          </a:prstGeom>
          <a:noFill/>
        </p:spPr>
        <p:txBody>
          <a:bodyPr wrap="none" rtlCol="0">
            <a:spAutoFit/>
          </a:bodyPr>
          <a:lstStyle/>
          <a:p>
            <a:r>
              <a:rPr lang="en-US" sz="3200" b="1" dirty="0" smtClean="0">
                <a:solidFill>
                  <a:schemeClr val="bg1"/>
                </a:solidFill>
              </a:rPr>
              <a:t>AUDIO SCRIPT</a:t>
            </a:r>
            <a:endParaRPr lang="en-US" sz="3200" b="1" dirty="0">
              <a:solidFill>
                <a:schemeClr val="bg1"/>
              </a:solidFill>
            </a:endParaRPr>
          </a:p>
        </p:txBody>
      </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7397703" y="105662"/>
            <a:ext cx="491613" cy="491613"/>
          </a:xfrm>
          <a:prstGeom prst="rect">
            <a:avLst/>
          </a:prstGeom>
        </p:spPr>
      </p:pic>
    </p:spTree>
    <p:extLst>
      <p:ext uri="{BB962C8B-B14F-4D97-AF65-F5344CB8AC3E}">
        <p14:creationId xmlns:p14="http://schemas.microsoft.com/office/powerpoint/2010/main" val="306407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615692" y="2567088"/>
            <a:ext cx="4954515" cy="1723827"/>
            <a:chOff x="2094743" y="1820050"/>
            <a:chExt cx="4954515" cy="1723827"/>
          </a:xfrm>
        </p:grpSpPr>
        <p:grpSp>
          <p:nvGrpSpPr>
            <p:cNvPr id="12" name="Group 11"/>
            <p:cNvGrpSpPr/>
            <p:nvPr/>
          </p:nvGrpSpPr>
          <p:grpSpPr>
            <a:xfrm>
              <a:off x="2094743" y="1820050"/>
              <a:ext cx="4954515" cy="784398"/>
              <a:chOff x="2100847" y="1820050"/>
              <a:chExt cx="4954515" cy="78439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dirty="0" smtClean="0">
                  <a:solidFill>
                    <a:srgbClr val="0084B1"/>
                  </a:solidFill>
                </a:rPr>
                <a:t>Writing</a:t>
              </a:r>
              <a:endParaRPr lang="en-US" sz="4000" b="1" dirty="0">
                <a:solidFill>
                  <a:srgbClr val="0084B1"/>
                </a:solidFill>
              </a:endParaRPr>
            </a:p>
          </p:txBody>
        </p:sp>
      </p:grpSp>
      <p:sp>
        <p:nvSpPr>
          <p:cNvPr id="11" name="Rectangle 10"/>
          <p:cNvSpPr/>
          <p:nvPr/>
        </p:nvSpPr>
        <p:spPr>
          <a:xfrm>
            <a:off x="4648575" y="2736148"/>
            <a:ext cx="1802103" cy="372811"/>
          </a:xfrm>
          <a:prstGeom prst="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Skills 2</a:t>
            </a:r>
            <a:endParaRPr lang="en-US" sz="4000" b="1" dirty="0"/>
          </a:p>
        </p:txBody>
      </p:sp>
    </p:spTree>
    <p:extLst>
      <p:ext uri="{BB962C8B-B14F-4D97-AF65-F5344CB8AC3E}">
        <p14:creationId xmlns:p14="http://schemas.microsoft.com/office/powerpoint/2010/main" val="962771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34837" y="1099587"/>
            <a:ext cx="11157163" cy="1077218"/>
          </a:xfrm>
          <a:prstGeom prst="rect">
            <a:avLst/>
          </a:prstGeom>
          <a:noFill/>
          <a:effectLst/>
        </p:spPr>
        <p:txBody>
          <a:bodyPr wrap="square" rtlCol="0">
            <a:spAutoFit/>
          </a:bodyPr>
          <a:lstStyle/>
          <a:p>
            <a:pPr algn="just"/>
            <a:r>
              <a:rPr lang="en-US" sz="3200" b="1" dirty="0">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32" name="Group 31"/>
          <p:cNvGrpSpPr/>
          <p:nvPr/>
        </p:nvGrpSpPr>
        <p:grpSpPr>
          <a:xfrm>
            <a:off x="487067" y="4168480"/>
            <a:ext cx="11332698" cy="2157531"/>
            <a:chOff x="43543" y="3820886"/>
            <a:chExt cx="8251371" cy="2880010"/>
          </a:xfrm>
        </p:grpSpPr>
        <p:sp>
          <p:nvSpPr>
            <p:cNvPr id="33" name="Rounded Rectangle 32"/>
            <p:cNvSpPr/>
            <p:nvPr/>
          </p:nvSpPr>
          <p:spPr>
            <a:xfrm>
              <a:off x="43543" y="3820886"/>
              <a:ext cx="8251371" cy="2880010"/>
            </a:xfrm>
            <a:prstGeom prst="roundRect">
              <a:avLst/>
            </a:prstGeom>
            <a:solidFill>
              <a:schemeClr val="bg1"/>
            </a:solidFill>
            <a:ln w="19050">
              <a:solidFill>
                <a:srgbClr val="A3E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897037" y="4540822"/>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97037" y="5319799"/>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7037" y="6098778"/>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39854" y="2299722"/>
            <a:ext cx="5037898" cy="584775"/>
          </a:xfrm>
          <a:prstGeom prst="rect">
            <a:avLst/>
          </a:prstGeom>
          <a:noFill/>
        </p:spPr>
        <p:txBody>
          <a:bodyPr wrap="square" rtlCol="0">
            <a:spAutoFit/>
          </a:bodyPr>
          <a:lstStyle/>
          <a:p>
            <a:pPr marL="342900" indent="-342900">
              <a:buFont typeface="Arial" panose="020B0604020202020204" pitchFamily="34" charset="0"/>
              <a:buChar char="•"/>
            </a:pPr>
            <a:r>
              <a:rPr lang="en-US" sz="3200"/>
              <a:t>What city is it?</a:t>
            </a:r>
            <a:endParaRPr lang="en-US" sz="3200" i="1"/>
          </a:p>
        </p:txBody>
      </p:sp>
      <p:sp>
        <p:nvSpPr>
          <p:cNvPr id="20" name="TextBox 19"/>
          <p:cNvSpPr txBox="1"/>
          <p:nvPr/>
        </p:nvSpPr>
        <p:spPr>
          <a:xfrm>
            <a:off x="539853" y="2792910"/>
            <a:ext cx="9418794" cy="584775"/>
          </a:xfrm>
          <a:prstGeom prst="rect">
            <a:avLst/>
          </a:prstGeom>
          <a:noFill/>
        </p:spPr>
        <p:txBody>
          <a:bodyPr wrap="square" rtlCol="0">
            <a:spAutoFit/>
          </a:bodyPr>
          <a:lstStyle/>
          <a:p>
            <a:pPr marL="342900" indent="-342900">
              <a:buFont typeface="Arial" panose="020B0604020202020204" pitchFamily="34" charset="0"/>
              <a:buChar char="•"/>
            </a:pPr>
            <a:r>
              <a:rPr lang="en-US" sz="3200"/>
              <a:t>What is it like? (the weather, the people, the food)</a:t>
            </a:r>
            <a:endParaRPr lang="en-US" sz="3200" i="1"/>
          </a:p>
        </p:txBody>
      </p:sp>
      <p:sp>
        <p:nvSpPr>
          <p:cNvPr id="21" name="TextBox 20"/>
          <p:cNvSpPr txBox="1"/>
          <p:nvPr/>
        </p:nvSpPr>
        <p:spPr>
          <a:xfrm>
            <a:off x="539852" y="3242766"/>
            <a:ext cx="6273536" cy="584775"/>
          </a:xfrm>
          <a:prstGeom prst="rect">
            <a:avLst/>
          </a:prstGeom>
          <a:noFill/>
        </p:spPr>
        <p:txBody>
          <a:bodyPr wrap="square" rtlCol="0">
            <a:spAutoFit/>
          </a:bodyPr>
          <a:lstStyle/>
          <a:p>
            <a:pPr marL="342900" indent="-342900">
              <a:buFont typeface="Arial" panose="020B0604020202020204" pitchFamily="34" charset="0"/>
              <a:buChar char="•"/>
            </a:pPr>
            <a:r>
              <a:rPr lang="en-US" sz="3200"/>
              <a:t>What can you see and do there?</a:t>
            </a:r>
            <a:endParaRPr lang="en-US" sz="3200" i="1"/>
          </a:p>
        </p:txBody>
      </p:sp>
    </p:spTree>
    <p:extLst>
      <p:ext uri="{BB962C8B-B14F-4D97-AF65-F5344CB8AC3E}">
        <p14:creationId xmlns:p14="http://schemas.microsoft.com/office/powerpoint/2010/main" val="2532546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6: </a:t>
            </a:r>
            <a:r>
              <a:rPr lang="en-US" sz="2800" b="1" dirty="0" smtClean="0">
                <a:solidFill>
                  <a:schemeClr val="bg1"/>
                </a:solidFill>
              </a:rPr>
              <a:t>SKILLS </a:t>
            </a:r>
            <a:r>
              <a:rPr lang="en-US" sz="2800" b="1" dirty="0" smtClean="0">
                <a:solidFill>
                  <a:schemeClr val="bg1"/>
                </a:solidFill>
              </a:rPr>
              <a:t>2</a:t>
            </a:r>
            <a:endParaRPr lang="en-US" sz="2800" b="1" dirty="0" smtClean="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vi-VN" sz="4000" b="1" dirty="0" smtClean="0">
                <a:solidFill>
                  <a:schemeClr val="bg1"/>
                </a:solidFill>
                <a:latin typeface="Myriad Pro" pitchFamily="34" charset="0"/>
              </a:rPr>
              <a:t>CITIES OF THE WORLD</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13518"/>
            <a:ext cx="730394" cy="707886"/>
          </a:xfrm>
          <a:prstGeom prst="rect">
            <a:avLst/>
          </a:prstGeom>
          <a:noFill/>
        </p:spPr>
        <p:txBody>
          <a:bodyPr wrap="square" rtlCol="0">
            <a:spAutoFit/>
          </a:bodyPr>
          <a:lstStyle/>
          <a:p>
            <a:pPr algn="ctr"/>
            <a:r>
              <a:rPr lang="vi-VN" sz="4000" b="1" dirty="0">
                <a:solidFill>
                  <a:schemeClr val="bg1"/>
                </a:solidFill>
                <a:latin typeface="Myriad Pro" pitchFamily="34" charset="0"/>
              </a:rPr>
              <a:t>9</a:t>
            </a:r>
            <a:endParaRPr lang="en-US" sz="4000" b="1" dirty="0">
              <a:solidFill>
                <a:schemeClr val="bg1"/>
              </a:solidFill>
              <a:latin typeface="Myriad Pro" pitchFamily="34" charset="0"/>
            </a:endParaRP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34838" y="1099587"/>
            <a:ext cx="5033454" cy="2062103"/>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a:t>
            </a:r>
            <a:r>
              <a:rPr lang="en-US" sz="3200" b="1" dirty="0">
                <a:solidFill>
                  <a:srgbClr val="F16649"/>
                </a:solidFill>
                <a:effectLst>
                  <a:glow rad="88900">
                    <a:schemeClr val="bg1"/>
                  </a:glow>
                </a:effectLst>
                <a:latin typeface="Arial" panose="020B0604020202020204" pitchFamily="34" charset="0"/>
                <a:cs typeface="Arial" panose="020B0604020202020204" pitchFamily="34" charset="0"/>
              </a:rPr>
              <a:t>4</a:t>
            </a:r>
            <a:r>
              <a:rPr lang="en-US" sz="3200" b="1" dirty="0">
                <a:effectLst>
                  <a:glow rad="88900">
                    <a:schemeClr val="bg1"/>
                  </a:glow>
                </a:effectLst>
                <a:latin typeface="Arial" panose="020B0604020202020204" pitchFamily="34" charset="0"/>
                <a:cs typeface="Arial" panose="020B0604020202020204" pitchFamily="34" charset="0"/>
              </a:rPr>
              <a:t>.</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858" y="1155196"/>
            <a:ext cx="4495800" cy="5659891"/>
          </a:xfrm>
          <a:prstGeom prst="rect">
            <a:avLst/>
          </a:prstGeom>
        </p:spPr>
      </p:pic>
      <p:sp>
        <p:nvSpPr>
          <p:cNvPr id="26" name="TextBox 25"/>
          <p:cNvSpPr txBox="1"/>
          <p:nvPr/>
        </p:nvSpPr>
        <p:spPr>
          <a:xfrm>
            <a:off x="7221185" y="1524630"/>
            <a:ext cx="2427515" cy="369332"/>
          </a:xfrm>
          <a:prstGeom prst="rect">
            <a:avLst/>
          </a:prstGeom>
          <a:noFill/>
        </p:spPr>
        <p:txBody>
          <a:bodyPr wrap="square" rtlCol="0">
            <a:spAutoFit/>
          </a:bodyPr>
          <a:lstStyle/>
          <a:p>
            <a:r>
              <a:rPr lang="en-US">
                <a:latin typeface="Comic Sans MS" panose="030F0702030302020204" pitchFamily="66" charset="0"/>
              </a:rPr>
              <a:t>Dear Mum and Dad,</a:t>
            </a:r>
          </a:p>
        </p:txBody>
      </p:sp>
      <p:sp>
        <p:nvSpPr>
          <p:cNvPr id="27" name="TextBox 26"/>
          <p:cNvSpPr txBox="1"/>
          <p:nvPr/>
        </p:nvSpPr>
        <p:spPr>
          <a:xfrm>
            <a:off x="7221185" y="5737402"/>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28" name="TextBox 27"/>
          <p:cNvSpPr txBox="1"/>
          <p:nvPr/>
        </p:nvSpPr>
        <p:spPr>
          <a:xfrm>
            <a:off x="9648700" y="3215323"/>
            <a:ext cx="533401" cy="369332"/>
          </a:xfrm>
          <a:prstGeom prst="rect">
            <a:avLst/>
          </a:prstGeom>
          <a:noFill/>
        </p:spPr>
        <p:txBody>
          <a:bodyPr wrap="square" rtlCol="0">
            <a:spAutoFit/>
          </a:bodyPr>
          <a:lstStyle/>
          <a:p>
            <a:r>
              <a:rPr lang="en-US">
                <a:latin typeface="Comic Sans MS" panose="030F0702030302020204" pitchFamily="66" charset="0"/>
              </a:rPr>
              <a:t>To:</a:t>
            </a:r>
          </a:p>
        </p:txBody>
      </p:sp>
    </p:spTree>
    <p:extLst>
      <p:ext uri="{BB962C8B-B14F-4D97-AF65-F5344CB8AC3E}">
        <p14:creationId xmlns:p14="http://schemas.microsoft.com/office/powerpoint/2010/main" val="2608341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28983" y="2512891"/>
            <a:ext cx="11445622" cy="2585323"/>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Listen</a:t>
            </a:r>
            <a:r>
              <a:rPr lang="en-US" sz="3600" dirty="0" smtClean="0"/>
              <a:t> </a:t>
            </a:r>
            <a:r>
              <a:rPr lang="en-US" sz="3600" dirty="0"/>
              <a:t>for specific information about </a:t>
            </a:r>
            <a:r>
              <a:rPr lang="en-US" sz="3600" dirty="0" smtClean="0"/>
              <a:t>Thailand</a:t>
            </a:r>
            <a:r>
              <a:rPr lang="en-US" sz="3600" dirty="0" smtClean="0"/>
              <a:t> </a:t>
            </a:r>
            <a:endParaRPr lang="en-US" sz="3600" dirty="0"/>
          </a:p>
          <a:p>
            <a:pPr marL="457200" indent="-457200">
              <a:lnSpc>
                <a:spcPct val="150000"/>
              </a:lnSpc>
              <a:buFont typeface="Wingdings" panose="05000000000000000000" pitchFamily="2" charset="2"/>
              <a:buChar char="ü"/>
            </a:pPr>
            <a:r>
              <a:rPr lang="en-US" sz="3600" dirty="0" smtClean="0"/>
              <a:t>Write a postcard about your holiday</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213" y="1344233"/>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a:lnSpc>
                <a:spcPct val="150000"/>
              </a:lnSpc>
            </a:pPr>
            <a:r>
              <a:rPr lang="en-US" sz="3600" dirty="0"/>
              <a:t>Rewrite the postcard on the notebook.</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591782"/>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315580" y="2721270"/>
            <a:ext cx="18359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LISTENING</a:t>
            </a:r>
            <a:endParaRPr lang="en-US" b="1" dirty="0">
              <a:solidFill>
                <a:schemeClr val="bg1"/>
              </a:solidFill>
            </a:endParaRPr>
          </a:p>
        </p:txBody>
      </p:sp>
      <p:sp>
        <p:nvSpPr>
          <p:cNvPr id="18" name="Rounded Rectangle 17"/>
          <p:cNvSpPr/>
          <p:nvPr/>
        </p:nvSpPr>
        <p:spPr>
          <a:xfrm>
            <a:off x="669161" y="3976249"/>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WRITING</a:t>
            </a:r>
            <a:endParaRPr lang="en-GB" b="1" dirty="0">
              <a:solidFill>
                <a:schemeClr val="bg1"/>
              </a:solidFill>
            </a:endParaRPr>
          </a:p>
        </p:txBody>
      </p:sp>
      <p:sp>
        <p:nvSpPr>
          <p:cNvPr id="19" name="Rounded Rectangle 18"/>
          <p:cNvSpPr/>
          <p:nvPr/>
        </p:nvSpPr>
        <p:spPr>
          <a:xfrm>
            <a:off x="2515318" y="5167560"/>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1" name="Rectangle 20"/>
          <p:cNvSpPr/>
          <p:nvPr/>
        </p:nvSpPr>
        <p:spPr>
          <a:xfrm>
            <a:off x="5571062" y="1345365"/>
            <a:ext cx="5758577" cy="63589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Brainstorming: Task 1</a:t>
            </a:r>
            <a:endParaRPr lang="en-US" dirty="0">
              <a:solidFill>
                <a:schemeClr val="tx1"/>
              </a:solidFill>
            </a:endParaRPr>
          </a:p>
        </p:txBody>
      </p:sp>
      <p:sp>
        <p:nvSpPr>
          <p:cNvPr id="22" name="Rectangle 21"/>
          <p:cNvSpPr/>
          <p:nvPr/>
        </p:nvSpPr>
        <p:spPr>
          <a:xfrm>
            <a:off x="5572794" y="2157989"/>
            <a:ext cx="5755112" cy="1451256"/>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a:solidFill>
                  <a:schemeClr val="tx1"/>
                </a:solidFill>
              </a:rPr>
              <a:t>Listening</a:t>
            </a:r>
            <a:endParaRPr lang="en-US" sz="18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2: Listen and tick </a:t>
            </a:r>
            <a:r>
              <a:rPr lang="en-US" b="1" dirty="0">
                <a:solidFill>
                  <a:prstClr val="black"/>
                </a:solidFill>
                <a:latin typeface="Arial" panose="020B0604020202020204" pitchFamily="34" charset="0"/>
                <a:cs typeface="Arial" panose="020B0604020202020204" pitchFamily="34" charset="0"/>
              </a:rPr>
              <a:t>(</a:t>
            </a:r>
            <a:r>
              <a:rPr lang="en-US" b="1" dirty="0">
                <a:solidFill>
                  <a:prstClr val="black"/>
                </a:solidFill>
                <a:latin typeface="Arial" panose="020B0604020202020204" pitchFamily="34" charset="0"/>
                <a:cs typeface="Arial" panose="020B0604020202020204" pitchFamily="34" charset="0"/>
                <a:sym typeface="Wingdings 2" panose="05020102010507070707" pitchFamily="18" charset="2"/>
              </a:rPr>
              <a:t></a:t>
            </a:r>
            <a:r>
              <a:rPr lang="en-US" b="1" dirty="0">
                <a:solidFill>
                  <a:prstClr val="black"/>
                </a:solidFill>
                <a:latin typeface="Arial" panose="020B0604020202020204" pitchFamily="34" charset="0"/>
                <a:cs typeface="Arial" panose="020B0604020202020204" pitchFamily="34" charset="0"/>
              </a:rPr>
              <a:t>) </a:t>
            </a:r>
            <a:r>
              <a:rPr lang="en-US" dirty="0" smtClean="0">
                <a:solidFill>
                  <a:schemeClr val="tx1"/>
                </a:solidFill>
                <a:latin typeface="Calibri" panose="020F0502020204030204" pitchFamily="34" charset="0"/>
                <a:cs typeface="Calibri" panose="020F0502020204030204" pitchFamily="34" charset="0"/>
              </a:rPr>
              <a:t>T </a:t>
            </a:r>
            <a:r>
              <a:rPr lang="en-US" dirty="0">
                <a:solidFill>
                  <a:schemeClr val="tx1"/>
                </a:solidFill>
                <a:latin typeface="Calibri" panose="020F0502020204030204" pitchFamily="34" charset="0"/>
                <a:cs typeface="Calibri" panose="020F0502020204030204" pitchFamily="34" charset="0"/>
              </a:rPr>
              <a:t>(True) or F (False). </a:t>
            </a:r>
          </a:p>
          <a:p>
            <a:pPr marL="285750" marR="0" indent="-285750">
              <a:spcBef>
                <a:spcPts val="0"/>
              </a:spcBef>
              <a:spcAft>
                <a:spcPts val="0"/>
              </a:spcAft>
              <a:buFont typeface="Arial" panose="020B0604020202020204" pitchFamily="34" charset="0"/>
              <a:buChar char="•"/>
            </a:pPr>
            <a:r>
              <a:rPr lang="vi-VN" dirty="0" smtClean="0">
                <a:solidFill>
                  <a:schemeClr val="tx1"/>
                </a:solidFill>
                <a:latin typeface="Calibri" panose="020F0502020204030204" pitchFamily="34" charset="0"/>
                <a:cs typeface="Calibri" panose="020F0502020204030204" pitchFamily="34" charset="0"/>
              </a:rPr>
              <a:t>Task </a:t>
            </a:r>
            <a:r>
              <a:rPr lang="en-US" dirty="0" smtClean="0">
                <a:solidFill>
                  <a:schemeClr val="tx1"/>
                </a:solidFill>
                <a:latin typeface="Calibri" panose="020F0502020204030204" pitchFamily="34" charset="0"/>
                <a:cs typeface="Calibri" panose="020F0502020204030204" pitchFamily="34" charset="0"/>
              </a:rPr>
              <a:t>3</a:t>
            </a:r>
            <a:r>
              <a:rPr lang="vi-VN" dirty="0" smtClean="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f ill each gap with one word / number. </a:t>
            </a:r>
          </a:p>
        </p:txBody>
      </p:sp>
      <p:sp>
        <p:nvSpPr>
          <p:cNvPr id="23" name="Rectangle 22"/>
          <p:cNvSpPr/>
          <p:nvPr/>
        </p:nvSpPr>
        <p:spPr>
          <a:xfrm>
            <a:off x="5578504" y="3785976"/>
            <a:ext cx="5743692" cy="1489138"/>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smtClean="0">
                <a:solidFill>
                  <a:schemeClr val="tx1"/>
                </a:solidFill>
              </a:rPr>
              <a:t>Writing</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4: Work in groups. Talk about a city in your country, using the questions below as a guide.</a:t>
            </a:r>
          </a:p>
          <a:p>
            <a:pPr marL="285750" marR="0" indent="-285750">
              <a:spcBef>
                <a:spcPts val="0"/>
              </a:spcBef>
              <a:spcAft>
                <a:spcPts val="0"/>
              </a:spcAft>
              <a:buFont typeface="Arial" panose="020B0604020202020204" pitchFamily="34" charset="0"/>
              <a:buChar char="•"/>
            </a:pPr>
            <a:r>
              <a:rPr lang="vi-VN" dirty="0" smtClean="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5: Write a postcard of about 50 words about your holiday in a city. Use the information in 4.</a:t>
            </a:r>
          </a:p>
        </p:txBody>
      </p:sp>
      <p:cxnSp>
        <p:nvCxnSpPr>
          <p:cNvPr id="24" name="Curved Connector 23"/>
          <p:cNvCxnSpPr>
            <a:stCxn id="16" idx="3"/>
            <a:endCxn id="17" idx="0"/>
          </p:cNvCxnSpPr>
          <p:nvPr/>
        </p:nvCxnSpPr>
        <p:spPr>
          <a:xfrm>
            <a:off x="2505075" y="1897885"/>
            <a:ext cx="728462" cy="82338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3030073"/>
            <a:ext cx="728462" cy="94617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276973"/>
            <a:ext cx="928200" cy="890587"/>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9950" y="5468284"/>
            <a:ext cx="5740800"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dirty="0">
                <a:solidFill>
                  <a:schemeClr val="bg1"/>
                </a:solidFill>
              </a:rPr>
              <a:t>LESSON 6: SKILLS 2</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781284" y="6096289"/>
            <a:ext cx="5682431" cy="1323439"/>
          </a:xfrm>
          <a:prstGeom prst="rect">
            <a:avLst/>
          </a:prstGeom>
          <a:noFill/>
        </p:spPr>
        <p:txBody>
          <a:bodyPr wrap="square" rtlCol="0">
            <a:spAutoFit/>
          </a:bodyPr>
          <a:lstStyle/>
          <a:p>
            <a:pPr algn="ctr"/>
            <a:r>
              <a:rPr lang="en-US" sz="4000" b="1" dirty="0" smtClean="0">
                <a:solidFill>
                  <a:schemeClr val="accent5">
                    <a:lumMod val="75000"/>
                  </a:schemeClr>
                </a:solidFill>
                <a:latin typeface="Comic Sans MS" panose="030F0702030302020204" pitchFamily="66" charset="0"/>
              </a:rPr>
              <a:t>What do you know about Thailand?</a:t>
            </a:r>
            <a:endParaRPr lang="en-US" sz="4000" b="1" dirty="0"/>
          </a:p>
        </p:txBody>
      </p:sp>
      <p:sp>
        <p:nvSpPr>
          <p:cNvPr id="5" name="TextBox 4">
            <a:extLst>
              <a:ext uri="{FF2B5EF4-FFF2-40B4-BE49-F238E27FC236}">
                <a16:creationId xmlns:a16="http://schemas.microsoft.com/office/drawing/2014/main" id="{337A5E1E-3CA0-4464-8CDD-31E8FAFCE4DB}"/>
              </a:ext>
            </a:extLst>
          </p:cNvPr>
          <p:cNvSpPr txBox="1"/>
          <p:nvPr/>
        </p:nvSpPr>
        <p:spPr>
          <a:xfrm>
            <a:off x="380482" y="3370062"/>
            <a:ext cx="3443374" cy="1754326"/>
          </a:xfrm>
          <a:prstGeom prst="rect">
            <a:avLst/>
          </a:prstGeom>
          <a:noFill/>
        </p:spPr>
        <p:txBody>
          <a:bodyPr wrap="square" rtlCol="0">
            <a:spAutoFit/>
          </a:bodyPr>
          <a:lstStyle/>
          <a:p>
            <a:pPr algn="ctr"/>
            <a:r>
              <a:rPr lang="en-US" sz="5400" b="1" dirty="0" smtClean="0">
                <a:solidFill>
                  <a:srgbClr val="C00000"/>
                </a:solidFill>
                <a:effectLst>
                  <a:outerShdw blurRad="38100" dist="38100" dir="2700000" algn="tl">
                    <a:srgbClr val="000000">
                      <a:alpha val="43137"/>
                    </a:srgbClr>
                  </a:outerShdw>
                </a:effectLst>
              </a:rPr>
              <a:t>Brain</a:t>
            </a:r>
          </a:p>
          <a:p>
            <a:pPr algn="ctr"/>
            <a:r>
              <a:rPr lang="en-US" sz="5400" b="1" dirty="0">
                <a:solidFill>
                  <a:srgbClr val="C00000"/>
                </a:solidFill>
                <a:effectLst>
                  <a:outerShdw blurRad="38100" dist="38100" dir="2700000" algn="tl">
                    <a:srgbClr val="000000">
                      <a:alpha val="43137"/>
                    </a:srgbClr>
                  </a:outerShdw>
                </a:effectLst>
              </a:rPr>
              <a:t>-</a:t>
            </a:r>
            <a:r>
              <a:rPr lang="en-US" sz="5400" b="1" dirty="0" smtClean="0">
                <a:solidFill>
                  <a:srgbClr val="C00000"/>
                </a:solidFill>
                <a:effectLst>
                  <a:outerShdw blurRad="38100" dist="38100" dir="2700000" algn="tl">
                    <a:srgbClr val="000000">
                      <a:alpha val="43137"/>
                    </a:srgbClr>
                  </a:outerShdw>
                </a:effectLst>
              </a:rPr>
              <a:t>storming</a:t>
            </a:r>
            <a:endParaRPr lang="en-US" sz="5400" b="1" dirty="0">
              <a:solidFill>
                <a:srgbClr val="C00000"/>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014" y="1686901"/>
            <a:ext cx="3363408" cy="2241756"/>
          </a:xfrm>
          <a:prstGeom prst="round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b="6660"/>
          <a:stretch/>
        </p:blipFill>
        <p:spPr>
          <a:xfrm>
            <a:off x="8249930" y="3426154"/>
            <a:ext cx="3383564" cy="2212196"/>
          </a:xfrm>
          <a:prstGeom prst="round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1149542" cy="584775"/>
          </a:xfrm>
          <a:prstGeom prst="rect">
            <a:avLst/>
          </a:prstGeom>
          <a:noFill/>
          <a:effectLst/>
        </p:spPr>
        <p:txBody>
          <a:bodyPr wrap="square" rtlCol="0">
            <a:spAutoFit/>
          </a:bodyPr>
          <a:lstStyle/>
          <a:p>
            <a:pPr algn="just"/>
            <a:r>
              <a:rPr lang="en-US" sz="3200" b="1" dirty="0">
                <a:effectLst>
                  <a:glow rad="88900">
                    <a:schemeClr val="bg1"/>
                  </a:glow>
                </a:effectLst>
                <a:latin typeface="Arial" panose="020B0604020202020204" pitchFamily="34" charset="0"/>
                <a:cs typeface="Arial" panose="020B0604020202020204" pitchFamily="34" charset="0"/>
              </a:rPr>
              <a:t>Work in groups. Discuss and answer the questions. </a:t>
            </a: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LISTENING </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28" name="Group 27"/>
          <p:cNvGrpSpPr/>
          <p:nvPr/>
        </p:nvGrpSpPr>
        <p:grpSpPr>
          <a:xfrm>
            <a:off x="354063" y="2155829"/>
            <a:ext cx="6113237" cy="3744685"/>
            <a:chOff x="43543" y="2956211"/>
            <a:chExt cx="9056914" cy="3744685"/>
          </a:xfrm>
        </p:grpSpPr>
        <p:sp>
          <p:nvSpPr>
            <p:cNvPr id="29" name="Rounded Rectangle 2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846295" y="2460554"/>
            <a:ext cx="5754009" cy="1094686"/>
            <a:chOff x="620489" y="3127392"/>
            <a:chExt cx="5226056" cy="1094686"/>
          </a:xfrm>
        </p:grpSpPr>
        <p:sp>
          <p:nvSpPr>
            <p:cNvPr id="36" name="TextBox 35"/>
            <p:cNvSpPr txBox="1"/>
            <p:nvPr/>
          </p:nvSpPr>
          <p:spPr>
            <a:xfrm>
              <a:off x="933229" y="3127392"/>
              <a:ext cx="4913316" cy="584775"/>
            </a:xfrm>
            <a:prstGeom prst="rect">
              <a:avLst/>
            </a:prstGeom>
            <a:noFill/>
          </p:spPr>
          <p:txBody>
            <a:bodyPr wrap="square" rtlCol="0">
              <a:spAutoFit/>
            </a:bodyPr>
            <a:lstStyle/>
            <a:p>
              <a:r>
                <a:rPr lang="en-US" sz="3200" dirty="0"/>
                <a:t>Where is Bangkok?</a:t>
              </a:r>
              <a:endParaRPr lang="en-US" sz="3200" i="1" dirty="0"/>
            </a:p>
          </p:txBody>
        </p:sp>
        <p:sp>
          <p:nvSpPr>
            <p:cNvPr id="37" name="TextBox 36"/>
            <p:cNvSpPr txBox="1"/>
            <p:nvPr/>
          </p:nvSpPr>
          <p:spPr>
            <a:xfrm>
              <a:off x="620489" y="3144860"/>
              <a:ext cx="474830" cy="1077218"/>
            </a:xfrm>
            <a:prstGeom prst="rect">
              <a:avLst/>
            </a:prstGeom>
            <a:noFill/>
          </p:spPr>
          <p:txBody>
            <a:bodyPr wrap="square" rtlCol="0">
              <a:spAutoFit/>
            </a:bodyPr>
            <a:lstStyle/>
            <a:p>
              <a:r>
                <a:rPr lang="en-US" sz="3200" b="1">
                  <a:solidFill>
                    <a:srgbClr val="0070C0"/>
                  </a:solidFill>
                </a:rPr>
                <a:t>1.</a:t>
              </a:r>
            </a:p>
          </p:txBody>
        </p:sp>
      </p:grpSp>
      <p:grpSp>
        <p:nvGrpSpPr>
          <p:cNvPr id="38" name="Group 37"/>
          <p:cNvGrpSpPr/>
          <p:nvPr/>
        </p:nvGrpSpPr>
        <p:grpSpPr>
          <a:xfrm>
            <a:off x="846296" y="3691476"/>
            <a:ext cx="5754008" cy="1094686"/>
            <a:chOff x="620489" y="3127392"/>
            <a:chExt cx="5226056" cy="1094686"/>
          </a:xfrm>
        </p:grpSpPr>
        <p:sp>
          <p:nvSpPr>
            <p:cNvPr id="39" name="TextBox 38"/>
            <p:cNvSpPr txBox="1"/>
            <p:nvPr/>
          </p:nvSpPr>
          <p:spPr>
            <a:xfrm>
              <a:off x="933229" y="3127392"/>
              <a:ext cx="4913316" cy="1077218"/>
            </a:xfrm>
            <a:prstGeom prst="rect">
              <a:avLst/>
            </a:prstGeom>
            <a:noFill/>
          </p:spPr>
          <p:txBody>
            <a:bodyPr wrap="square" rtlCol="0">
              <a:spAutoFit/>
            </a:bodyPr>
            <a:lstStyle/>
            <a:p>
              <a:r>
                <a:rPr lang="en-US" sz="3200" dirty="0"/>
                <a:t>What is Bangkok famous for?</a:t>
              </a:r>
              <a:endParaRPr lang="en-US" sz="3200" i="1" dirty="0"/>
            </a:p>
          </p:txBody>
        </p:sp>
        <p:sp>
          <p:nvSpPr>
            <p:cNvPr id="40" name="TextBox 39"/>
            <p:cNvSpPr txBox="1"/>
            <p:nvPr/>
          </p:nvSpPr>
          <p:spPr>
            <a:xfrm>
              <a:off x="620489" y="3144860"/>
              <a:ext cx="474830" cy="1077218"/>
            </a:xfrm>
            <a:prstGeom prst="rect">
              <a:avLst/>
            </a:prstGeom>
            <a:noFill/>
          </p:spPr>
          <p:txBody>
            <a:bodyPr wrap="square" rtlCol="0">
              <a:spAutoFit/>
            </a:bodyPr>
            <a:lstStyle/>
            <a:p>
              <a:r>
                <a:rPr lang="en-US" sz="3200" b="1">
                  <a:solidFill>
                    <a:srgbClr val="0070C0"/>
                  </a:solidFill>
                </a:rPr>
                <a:t>2.</a:t>
              </a:r>
            </a:p>
          </p:txBody>
        </p:sp>
      </p:gr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0936" y="2155829"/>
            <a:ext cx="3363408" cy="2241756"/>
          </a:xfrm>
          <a:prstGeom prst="roundRect">
            <a:avLst/>
          </a:prstGeom>
        </p:spPr>
      </p:pic>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b="6660"/>
          <a:stretch/>
        </p:blipFill>
        <p:spPr>
          <a:xfrm>
            <a:off x="8406947" y="4109776"/>
            <a:ext cx="3383564" cy="2212196"/>
          </a:xfrm>
          <a:prstGeom prst="roundRect">
            <a:avLst/>
          </a:prstGeom>
        </p:spPr>
      </p:pic>
    </p:spTree>
    <p:extLst>
      <p:ext uri="{BB962C8B-B14F-4D97-AF65-F5344CB8AC3E}">
        <p14:creationId xmlns:p14="http://schemas.microsoft.com/office/powerpoint/2010/main" val="1612756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2880"/>
            <a:ext cx="12192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618744" y="2567088"/>
            <a:ext cx="4954515" cy="1723827"/>
            <a:chOff x="2094743" y="1820050"/>
            <a:chExt cx="4954515" cy="1723827"/>
          </a:xfrm>
        </p:grpSpPr>
        <p:grpSp>
          <p:nvGrpSpPr>
            <p:cNvPr id="12" name="Group 11"/>
            <p:cNvGrpSpPr/>
            <p:nvPr/>
          </p:nvGrpSpPr>
          <p:grpSpPr>
            <a:xfrm>
              <a:off x="2094743" y="1820050"/>
              <a:ext cx="4954515" cy="784398"/>
              <a:chOff x="2100847" y="1820050"/>
              <a:chExt cx="4954515" cy="78439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dirty="0" smtClean="0">
                  <a:solidFill>
                    <a:srgbClr val="0084B1"/>
                  </a:solidFill>
                </a:rPr>
                <a:t>Listening</a:t>
              </a:r>
              <a:endParaRPr lang="en-US" sz="4000" b="1" dirty="0">
                <a:solidFill>
                  <a:srgbClr val="0084B1"/>
                </a:solidFill>
              </a:endParaRPr>
            </a:p>
          </p:txBody>
        </p:sp>
      </p:grpSp>
      <p:sp>
        <p:nvSpPr>
          <p:cNvPr id="11" name="TextBox 10"/>
          <p:cNvSpPr txBox="1"/>
          <p:nvPr/>
        </p:nvSpPr>
        <p:spPr>
          <a:xfrm>
            <a:off x="4021810" y="4292494"/>
            <a:ext cx="4103916" cy="584775"/>
          </a:xfrm>
          <a:prstGeom prst="rect">
            <a:avLst/>
          </a:prstGeom>
          <a:noFill/>
        </p:spPr>
        <p:txBody>
          <a:bodyPr wrap="square" rtlCol="0">
            <a:spAutoFit/>
          </a:bodyPr>
          <a:lstStyle/>
          <a:p>
            <a:pPr algn="ctr"/>
            <a:r>
              <a:rPr lang="en-US" sz="3200" b="1" dirty="0" smtClean="0">
                <a:solidFill>
                  <a:schemeClr val="accent5">
                    <a:lumMod val="75000"/>
                  </a:schemeClr>
                </a:solidFill>
                <a:latin typeface="Arial" panose="020B0604020202020204" pitchFamily="34" charset="0"/>
                <a:cs typeface="Arial" panose="020B0604020202020204" pitchFamily="34" charset="0"/>
              </a:rPr>
              <a:t>Thailand</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4648575" y="2736148"/>
            <a:ext cx="1802103" cy="372811"/>
          </a:xfrm>
          <a:prstGeom prst="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Skills 2</a:t>
            </a:r>
            <a:endParaRPr lang="en-US" sz="4000" b="1" dirty="0"/>
          </a:p>
        </p:txBody>
      </p:sp>
    </p:spTree>
    <p:extLst>
      <p:ext uri="{BB962C8B-B14F-4D97-AF65-F5344CB8AC3E}">
        <p14:creationId xmlns:p14="http://schemas.microsoft.com/office/powerpoint/2010/main" val="1949351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36434"/>
            <a:ext cx="11157163" cy="584775"/>
          </a:xfrm>
          <a:prstGeom prst="rect">
            <a:avLst/>
          </a:prstGeom>
          <a:noFill/>
          <a:effectLst/>
        </p:spPr>
        <p:txBody>
          <a:bodyPr wrap="square" rtlCol="0">
            <a:spAutoFit/>
          </a:bodyPr>
          <a:lstStyle/>
          <a:p>
            <a:pPr algn="just"/>
            <a:r>
              <a:rPr lang="en-US" sz="3200" b="1" spc="-50" dirty="0">
                <a:effectLst>
                  <a:glow rad="88900">
                    <a:schemeClr val="bg1"/>
                  </a:glow>
                </a:effectLst>
                <a:latin typeface="Arial" panose="020B0604020202020204" pitchFamily="34" charset="0"/>
                <a:cs typeface="Arial" panose="020B0604020202020204" pitchFamily="34" charset="0"/>
              </a:rPr>
              <a:t>Read the postcard and answer the questions.</a:t>
            </a: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 </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2" name="Rectangle 101"/>
          <p:cNvSpPr/>
          <p:nvPr/>
        </p:nvSpPr>
        <p:spPr>
          <a:xfrm>
            <a:off x="3310302" y="4663121"/>
            <a:ext cx="4572000" cy="369332"/>
          </a:xfrm>
          <a:prstGeom prst="rect">
            <a:avLst/>
          </a:prstGeom>
        </p:spPr>
        <p:txBody>
          <a:bodyPr>
            <a:spAutoFit/>
          </a:bodyPr>
          <a:lstStyle/>
          <a:p>
            <a:endParaRPr lang="en-US"/>
          </a:p>
        </p:txBody>
      </p:sp>
      <p:graphicFrame>
        <p:nvGraphicFramePr>
          <p:cNvPr id="103" name="Table 102"/>
          <p:cNvGraphicFramePr>
            <a:graphicFrameLocks noGrp="1"/>
          </p:cNvGraphicFramePr>
          <p:nvPr>
            <p:extLst>
              <p:ext uri="{D42A27DB-BD31-4B8C-83A1-F6EECF244321}">
                <p14:modId xmlns:p14="http://schemas.microsoft.com/office/powerpoint/2010/main" val="2839400538"/>
              </p:ext>
            </p:extLst>
          </p:nvPr>
        </p:nvGraphicFramePr>
        <p:xfrm>
          <a:off x="539851" y="2249057"/>
          <a:ext cx="10948338" cy="2895600"/>
        </p:xfrm>
        <a:graphic>
          <a:graphicData uri="http://schemas.openxmlformats.org/drawingml/2006/table">
            <a:tbl>
              <a:tblPr firstRow="1" bandRow="1">
                <a:tableStyleId>{00A15C55-8517-42AA-B614-E9B94910E393}</a:tableStyleId>
              </a:tblPr>
              <a:tblGrid>
                <a:gridCol w="1020606">
                  <a:extLst>
                    <a:ext uri="{9D8B030D-6E8A-4147-A177-3AD203B41FA5}">
                      <a16:colId xmlns:a16="http://schemas.microsoft.com/office/drawing/2014/main" val="20000"/>
                    </a:ext>
                  </a:extLst>
                </a:gridCol>
                <a:gridCol w="7329821">
                  <a:extLst>
                    <a:ext uri="{9D8B030D-6E8A-4147-A177-3AD203B41FA5}">
                      <a16:colId xmlns:a16="http://schemas.microsoft.com/office/drawing/2014/main" val="20001"/>
                    </a:ext>
                  </a:extLst>
                </a:gridCol>
                <a:gridCol w="1360809">
                  <a:extLst>
                    <a:ext uri="{9D8B030D-6E8A-4147-A177-3AD203B41FA5}">
                      <a16:colId xmlns:a16="http://schemas.microsoft.com/office/drawing/2014/main" val="20002"/>
                    </a:ext>
                  </a:extLst>
                </a:gridCol>
                <a:gridCol w="1237102">
                  <a:extLst>
                    <a:ext uri="{9D8B030D-6E8A-4147-A177-3AD203B41FA5}">
                      <a16:colId xmlns:a16="http://schemas.microsoft.com/office/drawing/2014/main" val="20003"/>
                    </a:ext>
                  </a:extLst>
                </a:gridCol>
              </a:tblGrid>
              <a:tr h="370840">
                <a:tc>
                  <a:txBody>
                    <a:bodyPr/>
                    <a:lstStyle/>
                    <a:p>
                      <a:pPr algn="ctr"/>
                      <a:endParaRPr lang="en-US" sz="3200" dirty="0"/>
                    </a:p>
                  </a:txBody>
                  <a:tcPr/>
                </a:tc>
                <a:tc>
                  <a:txBody>
                    <a:bodyPr/>
                    <a:lstStyle/>
                    <a:p>
                      <a:endParaRPr lang="en-US" sz="3200" dirty="0"/>
                    </a:p>
                  </a:txBody>
                  <a:tcPr/>
                </a:tc>
                <a:tc>
                  <a:txBody>
                    <a:bodyPr/>
                    <a:lstStyle/>
                    <a:p>
                      <a:pPr algn="ctr"/>
                      <a:r>
                        <a:rPr lang="en-US" sz="3200" b="1" dirty="0">
                          <a:solidFill>
                            <a:schemeClr val="bg1"/>
                          </a:solidFill>
                        </a:rPr>
                        <a:t>T</a:t>
                      </a:r>
                    </a:p>
                  </a:txBody>
                  <a:tcPr/>
                </a:tc>
                <a:tc>
                  <a:txBody>
                    <a:bodyPr/>
                    <a:lstStyle/>
                    <a:p>
                      <a:pPr algn="ctr"/>
                      <a:r>
                        <a:rPr lang="en-US" sz="3200" b="1" dirty="0">
                          <a:solidFill>
                            <a:schemeClr val="bg1"/>
                          </a:solidFill>
                        </a:rPr>
                        <a:t>F</a:t>
                      </a:r>
                    </a:p>
                  </a:txBody>
                  <a:tcPr/>
                </a:tc>
                <a:extLst>
                  <a:ext uri="{0D108BD9-81ED-4DB2-BD59-A6C34878D82A}">
                    <a16:rowId xmlns:a16="http://schemas.microsoft.com/office/drawing/2014/main" val="10000"/>
                  </a:ext>
                </a:extLst>
              </a:tr>
              <a:tr h="370840">
                <a:tc>
                  <a:txBody>
                    <a:bodyPr/>
                    <a:lstStyle/>
                    <a:p>
                      <a:pPr algn="ctr"/>
                      <a:r>
                        <a:rPr lang="en-US" sz="3200" b="1">
                          <a:solidFill>
                            <a:srgbClr val="0070C0"/>
                          </a:solidFill>
                        </a:rPr>
                        <a:t>1.</a:t>
                      </a:r>
                    </a:p>
                  </a:txBody>
                  <a:tcPr/>
                </a:tc>
                <a:tc>
                  <a:txBody>
                    <a:bodyPr/>
                    <a:lstStyle/>
                    <a:p>
                      <a:pPr algn="l"/>
                      <a:r>
                        <a:rPr lang="en-US" sz="3200"/>
                        <a:t>Bangkok</a:t>
                      </a:r>
                      <a:r>
                        <a:rPr lang="en-US" sz="3200" baseline="0"/>
                        <a:t> is famous for palace.</a:t>
                      </a:r>
                      <a:endParaRPr lang="en-US" sz="3200"/>
                    </a:p>
                  </a:txBody>
                  <a:tcPr/>
                </a:tc>
                <a:tc>
                  <a:txBody>
                    <a:bodyPr/>
                    <a:lstStyle/>
                    <a:p>
                      <a:endParaRPr lang="en-US" sz="3200" dirty="0"/>
                    </a:p>
                  </a:txBody>
                  <a:tcPr/>
                </a:tc>
                <a:tc>
                  <a:txBody>
                    <a:bodyPr/>
                    <a:lstStyle/>
                    <a:p>
                      <a:endParaRPr lang="en-US" sz="3200"/>
                    </a:p>
                  </a:txBody>
                  <a:tcPr/>
                </a:tc>
                <a:extLst>
                  <a:ext uri="{0D108BD9-81ED-4DB2-BD59-A6C34878D82A}">
                    <a16:rowId xmlns:a16="http://schemas.microsoft.com/office/drawing/2014/main" val="10001"/>
                  </a:ext>
                </a:extLst>
              </a:tr>
              <a:tr h="370840">
                <a:tc>
                  <a:txBody>
                    <a:bodyPr/>
                    <a:lstStyle/>
                    <a:p>
                      <a:pPr algn="ctr"/>
                      <a:r>
                        <a:rPr lang="en-US" sz="3200" b="1">
                          <a:solidFill>
                            <a:srgbClr val="0070C0"/>
                          </a:solidFill>
                        </a:rPr>
                        <a:t>2.</a:t>
                      </a:r>
                    </a:p>
                  </a:txBody>
                  <a:tcPr/>
                </a:tc>
                <a:tc>
                  <a:txBody>
                    <a:bodyPr/>
                    <a:lstStyle/>
                    <a:p>
                      <a:pPr algn="l"/>
                      <a:r>
                        <a:rPr lang="en-US" sz="3200"/>
                        <a:t>Things at Chatuchak</a:t>
                      </a:r>
                      <a:r>
                        <a:rPr lang="en-US" sz="3200" baseline="0"/>
                        <a:t> market are expensive.</a:t>
                      </a:r>
                      <a:endParaRPr lang="en-US" sz="3200"/>
                    </a:p>
                  </a:txBody>
                  <a:tcPr/>
                </a:tc>
                <a:tc>
                  <a:txBody>
                    <a:bodyPr/>
                    <a:lstStyle/>
                    <a:p>
                      <a:endParaRPr lang="en-US" sz="3200"/>
                    </a:p>
                  </a:txBody>
                  <a:tcPr/>
                </a:tc>
                <a:tc>
                  <a:txBody>
                    <a:bodyPr/>
                    <a:lstStyle/>
                    <a:p>
                      <a:endParaRPr lang="en-US" sz="3200"/>
                    </a:p>
                  </a:txBody>
                  <a:tcPr/>
                </a:tc>
                <a:extLst>
                  <a:ext uri="{0D108BD9-81ED-4DB2-BD59-A6C34878D82A}">
                    <a16:rowId xmlns:a16="http://schemas.microsoft.com/office/drawing/2014/main" val="10002"/>
                  </a:ext>
                </a:extLst>
              </a:tr>
              <a:tr h="370840">
                <a:tc>
                  <a:txBody>
                    <a:bodyPr/>
                    <a:lstStyle/>
                    <a:p>
                      <a:pPr algn="ctr"/>
                      <a:r>
                        <a:rPr lang="en-US" sz="3200" b="1">
                          <a:solidFill>
                            <a:srgbClr val="0070C0"/>
                          </a:solidFill>
                        </a:rPr>
                        <a:t>3.</a:t>
                      </a:r>
                    </a:p>
                  </a:txBody>
                  <a:tcPr/>
                </a:tc>
                <a:tc>
                  <a:txBody>
                    <a:bodyPr/>
                    <a:lstStyle/>
                    <a:p>
                      <a:pPr algn="l"/>
                      <a:r>
                        <a:rPr lang="en-US" sz="3200"/>
                        <a:t>The floating market</a:t>
                      </a:r>
                      <a:r>
                        <a:rPr lang="en-US" sz="3200" baseline="0"/>
                        <a:t> is on the sea.</a:t>
                      </a:r>
                      <a:endParaRPr lang="en-US" sz="3200"/>
                    </a:p>
                  </a:txBody>
                  <a:tcPr/>
                </a:tc>
                <a:tc>
                  <a:txBody>
                    <a:bodyPr/>
                    <a:lstStyle/>
                    <a:p>
                      <a:endParaRPr lang="en-US" sz="3200"/>
                    </a:p>
                  </a:txBody>
                  <a:tcPr/>
                </a:tc>
                <a:tc>
                  <a:txBody>
                    <a:bodyPr/>
                    <a:lstStyle/>
                    <a:p>
                      <a:endParaRPr lang="en-US" sz="3200"/>
                    </a:p>
                  </a:txBody>
                  <a:tcPr/>
                </a:tc>
                <a:extLst>
                  <a:ext uri="{0D108BD9-81ED-4DB2-BD59-A6C34878D82A}">
                    <a16:rowId xmlns:a16="http://schemas.microsoft.com/office/drawing/2014/main" val="10003"/>
                  </a:ext>
                </a:extLst>
              </a:tr>
              <a:tr h="370840">
                <a:tc>
                  <a:txBody>
                    <a:bodyPr/>
                    <a:lstStyle/>
                    <a:p>
                      <a:pPr algn="ctr"/>
                      <a:r>
                        <a:rPr lang="en-US" sz="3200" b="1">
                          <a:solidFill>
                            <a:srgbClr val="0070C0"/>
                          </a:solidFill>
                        </a:rPr>
                        <a:t>4.</a:t>
                      </a:r>
                    </a:p>
                  </a:txBody>
                  <a:tcPr/>
                </a:tc>
                <a:tc>
                  <a:txBody>
                    <a:bodyPr/>
                    <a:lstStyle/>
                    <a:p>
                      <a:pPr algn="l"/>
                      <a:r>
                        <a:rPr lang="en-US" sz="3200" dirty="0"/>
                        <a:t>You can find food stalls all around</a:t>
                      </a:r>
                      <a:r>
                        <a:rPr lang="en-US" sz="3200" baseline="0" dirty="0"/>
                        <a:t> Bangkok.</a:t>
                      </a:r>
                      <a:endParaRPr lang="en-US" sz="3200" dirty="0"/>
                    </a:p>
                  </a:txBody>
                  <a:tcPr/>
                </a:tc>
                <a:tc>
                  <a:txBody>
                    <a:bodyPr/>
                    <a:lstStyle/>
                    <a:p>
                      <a:endParaRPr lang="en-US" sz="3200"/>
                    </a:p>
                  </a:txBody>
                  <a:tcPr/>
                </a:tc>
                <a:tc>
                  <a:txBody>
                    <a:bodyPr/>
                    <a:lstStyle/>
                    <a:p>
                      <a:endParaRPr lang="en-US" sz="3200" dirty="0"/>
                    </a:p>
                  </a:txBody>
                  <a:tcPr/>
                </a:tc>
                <a:extLst>
                  <a:ext uri="{0D108BD9-81ED-4DB2-BD59-A6C34878D82A}">
                    <a16:rowId xmlns:a16="http://schemas.microsoft.com/office/drawing/2014/main" val="10004"/>
                  </a:ext>
                </a:extLst>
              </a:tr>
            </a:tbl>
          </a:graphicData>
        </a:graphic>
      </p:graphicFrame>
      <p:sp>
        <p:nvSpPr>
          <p:cNvPr id="104" name="TextBox 103"/>
          <p:cNvSpPr txBox="1"/>
          <p:nvPr/>
        </p:nvSpPr>
        <p:spPr>
          <a:xfrm>
            <a:off x="9340749" y="4548201"/>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5" name="TextBox 104"/>
          <p:cNvSpPr txBox="1"/>
          <p:nvPr/>
        </p:nvSpPr>
        <p:spPr>
          <a:xfrm>
            <a:off x="10659602" y="280131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6" name="TextBox 105"/>
          <p:cNvSpPr txBox="1"/>
          <p:nvPr/>
        </p:nvSpPr>
        <p:spPr>
          <a:xfrm>
            <a:off x="10652753" y="3426459"/>
            <a:ext cx="546945" cy="710964"/>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7" name="TextBox 106"/>
          <p:cNvSpPr txBox="1"/>
          <p:nvPr/>
        </p:nvSpPr>
        <p:spPr>
          <a:xfrm>
            <a:off x="10638309" y="4034584"/>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pic>
        <p:nvPicPr>
          <p:cNvPr id="108"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7694" y="1337078"/>
            <a:ext cx="492443" cy="492443"/>
          </a:xfrm>
          <a:prstGeom prst="rect">
            <a:avLst/>
          </a:prstGeom>
        </p:spPr>
      </p:pic>
    </p:spTree>
    <p:extLst>
      <p:ext uri="{BB962C8B-B14F-4D97-AF65-F5344CB8AC3E}">
        <p14:creationId xmlns:p14="http://schemas.microsoft.com/office/powerpoint/2010/main" val="5457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1008" fill="hold"/>
                                        <p:tgtEl>
                                          <p:spTgt spid="108"/>
                                        </p:tgtEl>
                                      </p:cBhvr>
                                    </p:cmd>
                                  </p:childTnLst>
                                </p:cTn>
                              </p:par>
                            </p:childTnLst>
                          </p:cTn>
                        </p:par>
                      </p:childTnLst>
                    </p:cTn>
                  </p:par>
                </p:childTnLst>
              </p:cTn>
              <p:nextCondLst>
                <p:cond evt="onClick" delay="0">
                  <p:tgtEl>
                    <p:spTgt spid="108"/>
                  </p:tgtEl>
                </p:cond>
              </p:nextCondLst>
            </p:seq>
            <p:audio>
              <p:cMediaNode vol="100000">
                <p:cTn id="24" fill="hold" display="0">
                  <p:stCondLst>
                    <p:cond delay="indefinite"/>
                  </p:stCondLst>
                  <p:endCondLst>
                    <p:cond evt="onStopAudio" delay="0">
                      <p:tgtEl>
                        <p:sldTgt/>
                      </p:tgtEl>
                    </p:cond>
                  </p:endCondLst>
                </p:cTn>
                <p:tgtEl>
                  <p:spTgt spid="108"/>
                </p:tgtEl>
              </p:cMediaNode>
            </p:audio>
          </p:childTnLst>
        </p:cTn>
      </p:par>
    </p:tnLst>
    <p:bldLst>
      <p:bldP spid="104" grpId="0"/>
      <p:bldP spid="105" grpId="0"/>
      <p:bldP spid="106" grpId="0"/>
      <p:bldP spid="107"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nSpc>
                <a:spcPct val="110000"/>
              </a:lnSpc>
            </a:pPr>
            <a:r>
              <a:rPr lang="en-US" sz="3200" b="1" dirty="0">
                <a:solidFill>
                  <a:srgbClr val="008000"/>
                </a:solidFill>
              </a:rPr>
              <a:t>Bangkok is famous for its markets and street food.</a:t>
            </a:r>
            <a:r>
              <a:rPr lang="en-US" sz="3200" dirty="0"/>
              <a:t/>
            </a:r>
            <a:br>
              <a:rPr lang="en-US" sz="3200" dirty="0"/>
            </a:br>
            <a:r>
              <a:rPr lang="en-US" sz="3200" dirty="0">
                <a:solidFill>
                  <a:srgbClr val="333333"/>
                </a:solidFill>
              </a:rPr>
              <a:t>Visit the </a:t>
            </a:r>
            <a:r>
              <a:rPr lang="en-US" sz="3200" dirty="0" err="1">
                <a:solidFill>
                  <a:srgbClr val="333333"/>
                </a:solidFill>
              </a:rPr>
              <a:t>Chatuchak</a:t>
            </a:r>
            <a:r>
              <a:rPr lang="en-US" sz="3200" dirty="0">
                <a:solidFill>
                  <a:srgbClr val="333333"/>
                </a:solidFill>
              </a:rPr>
              <a:t>, the largest weekend market in the world. There are over 15,000 stalls selling nearly everything, at cheap prices. It’s only five minutes’ walk from the station. When you visit this market, you can see part of Thai people’s life.</a:t>
            </a:r>
          </a:p>
          <a:p>
            <a:pPr>
              <a:lnSpc>
                <a:spcPct val="110000"/>
              </a:lnSpc>
            </a:pPr>
            <a:r>
              <a:rPr lang="en-US" sz="3200" dirty="0">
                <a:solidFill>
                  <a:srgbClr val="333333"/>
                </a:solidFill>
              </a:rPr>
              <a:t>Another interesting type of market is the floating market on the river. Don’t forget to try street food in Bangkok. It’s easy to find food stalls all around Bangkok, serving different Thai dishes. They are really delicious.</a:t>
            </a:r>
            <a:endParaRPr lang="en-US" sz="3200" dirty="0">
              <a:solidFill>
                <a:srgbClr val="333333"/>
              </a:solidFill>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305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9660" y="720545"/>
            <a:ext cx="12172340" cy="4398768"/>
          </a:xfrm>
          <a:prstGeom prst="rect">
            <a:avLst/>
          </a:prstGeom>
          <a:noFill/>
          <a:ln w="19050">
            <a:solidFill>
              <a:srgbClr val="0FB7BD"/>
            </a:solidFill>
          </a:ln>
        </p:spPr>
        <p:txBody>
          <a:bodyPr wrap="square">
            <a:spAutoFit/>
          </a:bodyPr>
          <a:lstStyle/>
          <a:p>
            <a:pPr algn="just">
              <a:lnSpc>
                <a:spcPct val="110000"/>
              </a:lnSpc>
            </a:pPr>
            <a:r>
              <a:rPr lang="en-US" sz="3200" dirty="0"/>
              <a:t>Bangkok is famous for its markets and street food.</a:t>
            </a:r>
            <a:br>
              <a:rPr lang="en-US" sz="3200" dirty="0"/>
            </a:br>
            <a:r>
              <a:rPr lang="en-US" sz="3200" dirty="0">
                <a:solidFill>
                  <a:srgbClr val="333333"/>
                </a:solidFill>
              </a:rPr>
              <a:t>Visit the </a:t>
            </a:r>
            <a:r>
              <a:rPr lang="en-US" sz="3200" dirty="0" err="1">
                <a:solidFill>
                  <a:srgbClr val="333333"/>
                </a:solidFill>
              </a:rPr>
              <a:t>Chatuchak</a:t>
            </a:r>
            <a:r>
              <a:rPr lang="en-US" sz="3200" dirty="0">
                <a:solidFill>
                  <a:srgbClr val="333333"/>
                </a:solidFill>
              </a:rPr>
              <a:t>, the largest weekend market in the world. There are over 15,000 stalls selling nearly everything, </a:t>
            </a:r>
            <a:r>
              <a:rPr lang="en-US" sz="3200" b="1" dirty="0">
                <a:solidFill>
                  <a:srgbClr val="008000"/>
                </a:solidFill>
              </a:rPr>
              <a:t>at cheap prices</a:t>
            </a:r>
            <a:r>
              <a:rPr lang="en-US" sz="3200" dirty="0">
                <a:solidFill>
                  <a:srgbClr val="333333"/>
                </a:solidFill>
              </a:rPr>
              <a:t>. It’s only five minutes’ walk from the station. When you visit this market, you can see part of Thai people’s life.</a:t>
            </a:r>
          </a:p>
          <a:p>
            <a:pPr>
              <a:lnSpc>
                <a:spcPct val="110000"/>
              </a:lnSpc>
            </a:pPr>
            <a:r>
              <a:rPr lang="en-US" sz="3200" dirty="0">
                <a:solidFill>
                  <a:srgbClr val="333333"/>
                </a:solidFill>
              </a:rPr>
              <a:t>Another interesting type of market is the floating market on the river. Don’t forget to try street food in Bangkok. It’s easy to find food stalls all around Bangkok, serving different Thai dishes. They are really delicious.</a:t>
            </a:r>
            <a:endParaRPr lang="en-US" sz="3200" dirty="0">
              <a:solidFill>
                <a:srgbClr val="333333"/>
              </a:solidFill>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956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11281382" y="23446"/>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62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6899</TotalTime>
  <Words>507</Words>
  <PresentationFormat>Widescreen</PresentationFormat>
  <Paragraphs>129</Paragraphs>
  <Slides>23</Slides>
  <Notes>9</Notes>
  <HiddenSlides>9</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Adobe Gothic Std B</vt:lpstr>
      <vt:lpstr>Arial</vt:lpstr>
      <vt:lpstr>Calibri</vt:lpstr>
      <vt:lpstr>Calibri Light</vt:lpstr>
      <vt:lpstr>Comic Sans MS</vt:lpstr>
      <vt:lpstr>Myriad Pro</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2023-11-21T16:50:51Z</dcterms:modified>
</cp:coreProperties>
</file>