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88" r:id="rId4"/>
    <p:sldId id="289" r:id="rId5"/>
    <p:sldId id="291" r:id="rId6"/>
    <p:sldId id="290" r:id="rId7"/>
    <p:sldId id="263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64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5" r:id="rId32"/>
    <p:sldId id="326" r:id="rId33"/>
    <p:sldId id="327" r:id="rId34"/>
    <p:sldId id="328" r:id="rId35"/>
    <p:sldId id="329" r:id="rId36"/>
    <p:sldId id="332" r:id="rId37"/>
    <p:sldId id="334" r:id="rId38"/>
    <p:sldId id="335" r:id="rId39"/>
    <p:sldId id="265" r:id="rId40"/>
    <p:sldId id="336" r:id="rId41"/>
    <p:sldId id="337" r:id="rId42"/>
    <p:sldId id="338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9" r:id="rId71"/>
    <p:sldId id="370" r:id="rId72"/>
    <p:sldId id="371" r:id="rId73"/>
    <p:sldId id="372" r:id="rId74"/>
    <p:sldId id="266" r:id="rId75"/>
    <p:sldId id="292" r:id="rId76"/>
    <p:sldId id="269" r:id="rId77"/>
    <p:sldId id="293" r:id="rId78"/>
    <p:sldId id="271" r:id="rId79"/>
    <p:sldId id="294" r:id="rId80"/>
    <p:sldId id="295" r:id="rId81"/>
    <p:sldId id="296" r:id="rId82"/>
    <p:sldId id="298" r:id="rId83"/>
    <p:sldId id="299" r:id="rId84"/>
    <p:sldId id="300" r:id="rId85"/>
    <p:sldId id="301" r:id="rId8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7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25.xml"/><Relationship Id="rId3" Type="http://schemas.openxmlformats.org/officeDocument/2006/relationships/slide" Target="slide36.xml"/><Relationship Id="rId7" Type="http://schemas.openxmlformats.org/officeDocument/2006/relationships/slide" Target="slide31.xml"/><Relationship Id="rId12" Type="http://schemas.openxmlformats.org/officeDocument/2006/relationships/slide" Target="slide26.xml"/><Relationship Id="rId2" Type="http://schemas.openxmlformats.org/officeDocument/2006/relationships/slide" Target="slide35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27.xml"/><Relationship Id="rId5" Type="http://schemas.openxmlformats.org/officeDocument/2006/relationships/slide" Target="slide38.xml"/><Relationship Id="rId15" Type="http://schemas.openxmlformats.org/officeDocument/2006/relationships/slide" Target="slide29.xml"/><Relationship Id="rId10" Type="http://schemas.openxmlformats.org/officeDocument/2006/relationships/slide" Target="slide28.xml"/><Relationship Id="rId4" Type="http://schemas.openxmlformats.org/officeDocument/2006/relationships/slide" Target="slide37.xml"/><Relationship Id="rId9" Type="http://schemas.openxmlformats.org/officeDocument/2006/relationships/slide" Target="slide33.xml"/><Relationship Id="rId1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9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41.xml"/><Relationship Id="rId3" Type="http://schemas.openxmlformats.org/officeDocument/2006/relationships/slide" Target="slide63.xml"/><Relationship Id="rId7" Type="http://schemas.openxmlformats.org/officeDocument/2006/relationships/slide" Target="slide53.xml"/><Relationship Id="rId12" Type="http://schemas.openxmlformats.org/officeDocument/2006/relationships/slide" Target="slide43.xml"/><Relationship Id="rId2" Type="http://schemas.openxmlformats.org/officeDocument/2006/relationships/slide" Target="slide61.xml"/><Relationship Id="rId16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45.xml"/><Relationship Id="rId5" Type="http://schemas.openxmlformats.org/officeDocument/2006/relationships/slide" Target="slide70.xml"/><Relationship Id="rId15" Type="http://schemas.openxmlformats.org/officeDocument/2006/relationships/slide" Target="slide49.xml"/><Relationship Id="rId10" Type="http://schemas.openxmlformats.org/officeDocument/2006/relationships/slide" Target="slide47.xml"/><Relationship Id="rId4" Type="http://schemas.openxmlformats.org/officeDocument/2006/relationships/slide" Target="slide66.xml"/><Relationship Id="rId9" Type="http://schemas.openxmlformats.org/officeDocument/2006/relationships/slide" Target="slide57.xml"/><Relationship Id="rId14" Type="http://schemas.openxmlformats.org/officeDocument/2006/relationships/slide" Target="slide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9.xml"/><Relationship Id="rId3" Type="http://schemas.openxmlformats.org/officeDocument/2006/relationships/slide" Target="slide20.xml"/><Relationship Id="rId7" Type="http://schemas.openxmlformats.org/officeDocument/2006/relationships/slide" Target="slide15.xml"/><Relationship Id="rId12" Type="http://schemas.openxmlformats.org/officeDocument/2006/relationships/slide" Target="slide10.xml"/><Relationship Id="rId2" Type="http://schemas.openxmlformats.org/officeDocument/2006/relationships/slide" Target="slide19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1.xml"/><Relationship Id="rId5" Type="http://schemas.openxmlformats.org/officeDocument/2006/relationships/slide" Target="slide22.xml"/><Relationship Id="rId15" Type="http://schemas.openxmlformats.org/officeDocument/2006/relationships/slide" Target="slide13.xml"/><Relationship Id="rId10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slide" Target="slide17.xml"/><Relationship Id="rId14" Type="http://schemas.openxmlformats.org/officeDocument/2006/relationships/slide" Target="slide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77.xml"/><Relationship Id="rId4" Type="http://schemas.openxmlformats.org/officeDocument/2006/relationships/slide" Target="slide7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348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3.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3488391"/>
              </a:xfrm>
              <a:prstGeom prst="rect">
                <a:avLst/>
              </a:prstGeom>
              <a:blipFill rotWithShape="1">
                <a:blip r:embed="rId2"/>
                <a:stretch>
                  <a:fillRect l="-1343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94332" y="3956001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6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3069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2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3069815"/>
              </a:xfrm>
              <a:prstGeom prst="rect">
                <a:avLst/>
              </a:prstGeom>
              <a:blipFill rotWithShape="1">
                <a:blip r:embed="rId2"/>
                <a:stretch>
                  <a:fillRect l="-1343" t="-2783" r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3435448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4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" y="547966"/>
                <a:ext cx="12192000" cy="3514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5</a:t>
                </a:r>
                <a:r>
                  <a:rPr lang="en-US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f(x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=+∞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)=−∞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TCĐ là y = -3.	B.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TCĐ.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TCĐ là x = -3.	D.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TCĐ x= 3.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47966"/>
                <a:ext cx="12192000" cy="3514680"/>
              </a:xfrm>
              <a:prstGeom prst="rect">
                <a:avLst/>
              </a:prstGeom>
              <a:blipFill rotWithShape="1">
                <a:blip r:embed="rId2"/>
                <a:stretch>
                  <a:fillRect l="-1250" t="-2431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3819760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2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357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6:</a:t>
                </a:r>
                <a:r>
                  <a:rPr lang="fr-FR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b="1" dirty="0">
                  <a:solidFill>
                    <a:srgbClr val="002060"/>
                  </a:solidFill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3573479"/>
              </a:xfrm>
              <a:prstGeom prst="rect">
                <a:avLst/>
              </a:prstGeom>
              <a:blipFill rotWithShape="1">
                <a:blip r:embed="rId2"/>
                <a:stretch>
                  <a:fillRect l="-1343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93114" y="2918612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0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333" y="478784"/>
                <a:ext cx="11771291" cy="4632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7: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3" y="478784"/>
                <a:ext cx="11771291" cy="4632615"/>
              </a:xfrm>
              <a:prstGeom prst="rect">
                <a:avLst/>
              </a:prstGeom>
              <a:blipFill rotWithShape="1">
                <a:blip r:embed="rId2"/>
                <a:stretch>
                  <a:fillRect l="-134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4720908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39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39" y="547966"/>
            <a:ext cx="113462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584" y="5012455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5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7378" y="521461"/>
                <a:ext cx="11346287" cy="4399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78" y="521461"/>
                <a:ext cx="11346287" cy="4399538"/>
              </a:xfrm>
              <a:prstGeom prst="rect">
                <a:avLst/>
              </a:prstGeom>
              <a:blipFill rotWithShape="1">
                <a:blip r:embed="rId2"/>
                <a:stretch>
                  <a:fillRect l="-1343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3819760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7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0304" y="547966"/>
                <a:ext cx="11887199" cy="4978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4" y="547966"/>
                <a:ext cx="11887199" cy="4978671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4590200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0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17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11:</a:t>
                </a:r>
                <a:r>
                  <a:rPr lang="it-IT" sz="3200" dirty="0" smtClean="0"/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B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1788503"/>
              </a:xfrm>
              <a:prstGeom prst="rect">
                <a:avLst/>
              </a:prstGeom>
              <a:blipFill rotWithShape="1">
                <a:blip r:embed="rId2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55793" y="2336469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3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241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2418483"/>
              </a:xfrm>
              <a:prstGeom prst="rect">
                <a:avLst/>
              </a:prstGeom>
              <a:blipFill rotWithShape="1">
                <a:blip r:embed="rId2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8314" y="2381674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6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CĐ4_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TIỆM CẬN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12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13: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1283813"/>
              </a:xfrm>
              <a:prstGeom prst="rect">
                <a:avLst/>
              </a:prstGeom>
              <a:blipFill rotWithShape="0">
                <a:blip r:embed="rId2"/>
                <a:stretch>
                  <a:fillRect l="-1343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53358" y="2415029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D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0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495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14: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 smtClean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3200" dirty="0"/>
              </a:p>
              <a:p>
                <a:pPr lvl="0"/>
                <a:endParaRPr lang="en-US" sz="3200" dirty="0"/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4953023"/>
              </a:xfrm>
              <a:prstGeom prst="rect">
                <a:avLst/>
              </a:prstGeom>
              <a:blipFill rotWithShape="1">
                <a:blip r:embed="rId2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3819760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9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3555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1.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2.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3.	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lvl="0"/>
                <a:endParaRPr lang="en-US" sz="3200" b="1" dirty="0">
                  <a:solidFill>
                    <a:srgbClr val="002060"/>
                  </a:solidFill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3555204"/>
              </a:xfrm>
              <a:prstGeom prst="rect">
                <a:avLst/>
              </a:prstGeom>
              <a:blipFill rotWithShape="1">
                <a:blip r:embed="rId2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72628" y="2852351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20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1218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5" name="TextBox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6" name="TextBox 1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9327"/>
            <a:ext cx="118658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kumimoji="0" lang="it-IT" sz="3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it-IT" sz="32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1:</a:t>
            </a:r>
            <a:r>
              <a:rPr kumimoji="0" lang="it-IT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Cho hàm số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y= f(x)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xác định trên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R\0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liên tục trên mỗi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khoảng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xác định và có bảng biến thiên như sau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36" y="1435542"/>
            <a:ext cx="6031111" cy="18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9965" y="3422656"/>
            <a:ext cx="9466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97943" y="4316506"/>
            <a:ext cx="389964" cy="551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2682" y="4261074"/>
            <a:ext cx="1073523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            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	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	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9612" y="4963571"/>
                <a:ext cx="11712388" cy="189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sym typeface="Symbol"/>
                  </a:rPr>
                  <a:t>     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vi-VN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nên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đường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thẳng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là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TCĐ.</a:t>
                </a:r>
                <a:endParaRPr lang="vi-VN" sz="3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</m:t>
                    </m:r>
                    <m:limLow>
                      <m:limLow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vi-VN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nên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thẳng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Không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TCN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</a:t>
                </a:r>
                <a:endParaRPr lang="vi-VN" sz="3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lvl="1"/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  <a:sym typeface="Symbol"/>
                  </a:rPr>
                  <a:t>        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Đồ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̀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thi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̣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hàm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́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có 1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tiệm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cận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 </a:t>
                </a: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2" y="4963571"/>
                <a:ext cx="11712388" cy="1894429"/>
              </a:xfrm>
              <a:prstGeom prst="rect">
                <a:avLst/>
              </a:prstGeom>
              <a:blipFill rotWithShape="1">
                <a:blip r:embed="rId3"/>
                <a:stretch>
                  <a:fillRect t="-4502" b="-9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ction Button: Go to End 6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4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13655"/>
            <a:ext cx="63770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y=f(x)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7" t="9232" b="27432"/>
          <a:stretch>
            <a:fillRect/>
          </a:stretch>
        </p:blipFill>
        <p:spPr bwMode="auto">
          <a:xfrm>
            <a:off x="7234516" y="-1"/>
            <a:ext cx="4773708" cy="42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312370" y="2864569"/>
            <a:ext cx="470646" cy="48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1659" y="2325616"/>
            <a:ext cx="57246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-2;2).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1;-2).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-2;-2).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2;-2).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20" y="4141694"/>
            <a:ext cx="3277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0305" y="4961965"/>
                <a:ext cx="11093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TCĐ: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2,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TCN: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đồ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ị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ó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đố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ứ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4961965"/>
                <a:ext cx="1109382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42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Go to End 6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80328" y="1775012"/>
            <a:ext cx="510989" cy="524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9269" y="853241"/>
                <a:ext cx="11259672" cy="149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4472C4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3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1.	B. 2.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3.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   D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4</a:t>
                </a:r>
                <a:endParaRPr lang="en-US" sz="3200" b="1" dirty="0">
                  <a:solidFill>
                    <a:schemeClr val="tx2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9" y="853241"/>
                <a:ext cx="11259672" cy="1491755"/>
              </a:xfrm>
              <a:prstGeom prst="rect">
                <a:avLst/>
              </a:prstGeom>
              <a:blipFill rotWithShape="1">
                <a:blip r:embed="rId2"/>
                <a:stretch>
                  <a:fillRect l="-433" b="-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9612" y="3911488"/>
                <a:ext cx="11712388" cy="1867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sym typeface="Symbol"/>
                  </a:rPr>
                  <a:t>     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nên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thẳng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là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TCĐ.</a:t>
                </a:r>
                <a:endParaRPr lang="vi-VN" sz="3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</m:t>
                    </m:r>
                    <m:limLow>
                      <m:limLow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nên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đường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thẳng</a:t>
                </a:r>
                <a:r>
                  <a:rPr lang="en-US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là TCN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</a:t>
                </a:r>
                <a:endParaRPr lang="vi-VN" sz="3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lvl="1"/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  <a:sym typeface="Symbol"/>
                  </a:rPr>
                  <a:t>        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Đồ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̀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thi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̣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hàm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́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có 2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tiệm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cận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 </a:t>
                </a: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2" y="3911488"/>
                <a:ext cx="11712388" cy="1867242"/>
              </a:xfrm>
              <a:prstGeom prst="rect">
                <a:avLst/>
              </a:prstGeom>
              <a:blipFill rotWithShape="1">
                <a:blip r:embed="rId3"/>
                <a:stretch>
                  <a:fillRect t="-4575" b="-10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3402" y="3166683"/>
                <a:ext cx="543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TXĐ: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=(−∞,5)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2" y="3166683"/>
                <a:ext cx="543261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9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Go to Beginning 2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ction Button: Go to End 6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6958" y="962295"/>
            <a:ext cx="457200" cy="591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8736" y="129694"/>
                <a:ext cx="12030634" cy="134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it-IT" sz="3000" b="1" u="sng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lang="it-IT" sz="3000" b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4:</a:t>
                </a:r>
                <a:r>
                  <a:rPr lang="it-IT" sz="30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smtClean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tiệm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cận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0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30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0.	B. 1.	</a:t>
                </a:r>
                <a:r>
                  <a:rPr lang="en-US" sz="3000" b="1" dirty="0" smtClean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C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2.	</a:t>
                </a:r>
                <a:r>
                  <a:rPr lang="en-US" sz="3000" b="1" dirty="0" smtClean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D</a:t>
                </a:r>
                <a:r>
                  <a:rPr lang="en-US" sz="30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3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6" y="129694"/>
                <a:ext cx="12030634" cy="1345112"/>
              </a:xfrm>
              <a:prstGeom prst="rect">
                <a:avLst/>
              </a:prstGeom>
              <a:blipFill rotWithShape="1">
                <a:blip r:embed="rId2"/>
                <a:stretch>
                  <a:fillRect l="-1165" b="-1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6106" y="2716307"/>
                <a:ext cx="54326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TXĐ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 +∞)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6" y="2716307"/>
                <a:ext cx="5432611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80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79612" y="3215453"/>
                <a:ext cx="11712388" cy="192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sym typeface="Symbol"/>
                  </a:rPr>
                  <a:t>     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nên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đồ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thị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hàm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không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TCĐ.</a:t>
                </a:r>
                <a:endParaRPr lang="vi-VN" sz="3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</m:t>
                    </m:r>
                    <m:limLow>
                      <m:limLow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nên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đồ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thị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hàm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số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không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TCN</a:t>
                </a:r>
                <a:r>
                  <a:rPr lang="vi-VN" sz="32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.</a:t>
                </a:r>
                <a:endParaRPr lang="vi-VN" sz="3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lvl="1"/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  <a:sym typeface="Symbol"/>
                  </a:rPr>
                  <a:t>         </a:t>
                </a:r>
                <a:r>
                  <a:rPr lang="en-US" sz="3200" dirty="0" err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Đồ</a:t>
                </a: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̀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thi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̣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không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có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tiệm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cận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 </a:t>
                </a:r>
                <a:endParaRPr lang="vi-VN" sz="32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12" y="3215453"/>
                <a:ext cx="11712388" cy="1926874"/>
              </a:xfrm>
              <a:prstGeom prst="rect">
                <a:avLst/>
              </a:prstGeom>
              <a:blipFill rotWithShape="1">
                <a:blip r:embed="rId4"/>
                <a:stretch>
                  <a:fillRect t="-4416" b="-7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Go to Beginning 2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Action Button: Go to End 6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0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1012" y="0"/>
            <a:ext cx="60292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7" t="9412" b="43011"/>
          <a:stretch>
            <a:fillRect/>
          </a:stretch>
        </p:blipFill>
        <p:spPr bwMode="auto">
          <a:xfrm>
            <a:off x="7526215" y="211015"/>
            <a:ext cx="4473526" cy="30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95422" y="3587262"/>
            <a:ext cx="478301" cy="66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2148" y="3071367"/>
            <a:ext cx="119298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A.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     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tiệm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cận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           C.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      D. 3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6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7155"/>
            <a:ext cx="96776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6: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y=f(x)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Khẳng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1" y="1370391"/>
            <a:ext cx="6372665" cy="30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24566" y="6203853"/>
            <a:ext cx="436097" cy="407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555068" y="4662855"/>
                <a:ext cx="8494633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514350" marR="0" lvl="0" indent="-51435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UcPeriod"/>
                  <a:tabLst>
                    <a:tab pos="3600450" algn="l"/>
                    <a:tab pos="5040313" algn="l"/>
                  </a:tabLst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àm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tiệm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cận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đứng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1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x=1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 marL="514350" marR="0" lvl="0" indent="-51435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UcPeriod"/>
                  <a:tabLst>
                    <a:tab pos="3600450" algn="l"/>
                    <a:tab pos="5040313" algn="l"/>
                  </a:tabLst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không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cực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trị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600450" algn="l"/>
                    <a:tab pos="5040313" algn="l"/>
                  </a:tabLs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C.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ngang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1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x=2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600450" algn="l"/>
                    <a:tab pos="5040313" algn="l"/>
                  </a:tabLs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D.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đồng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kumimoji="0" lang="en-US" sz="3200" b="1" i="1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068" y="4662855"/>
                <a:ext cx="8494633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793" t="-3550" b="-9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Go to End 6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33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249" y="87683"/>
            <a:ext cx="602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KIẾN THỨC CƠ BẢN.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10" y="776614"/>
            <a:ext cx="544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734" y="1578279"/>
                <a:ext cx="11812044" cy="4649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a.Tiệm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số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</m:lim>
                            </m:limLow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</m:lim>
                            </m:limLow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</m:lim>
                            </m:limLow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</m:lim>
                            </m:limLow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=−∞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TCĐ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4" y="1578279"/>
                <a:ext cx="11812044" cy="4649158"/>
              </a:xfrm>
              <a:prstGeom prst="rect">
                <a:avLst/>
              </a:prstGeom>
              <a:blipFill rotWithShape="1">
                <a:blip r:embed="rId2"/>
                <a:stretch>
                  <a:fillRect l="-1290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56485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32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kumimoji="0" lang="it-IT" sz="32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7:</a:t>
                </a:r>
                <a:r>
                  <a:rPr kumimoji="0" lang="it-IT" sz="3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hàm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kumimoji="0" lang="en-US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bảng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biến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thiên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như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hình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vẽ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dưới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Hỏi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cho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bao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nhiêu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56485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213" t="-5058" r="-2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7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27338" r="6708" b="33713"/>
          <a:stretch>
            <a:fillRect/>
          </a:stretch>
        </p:blipFill>
        <p:spPr bwMode="auto">
          <a:xfrm>
            <a:off x="1012874" y="1358712"/>
            <a:ext cx="9551963" cy="33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235569" y="4839286"/>
            <a:ext cx="562708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9965" y="4895682"/>
            <a:ext cx="100853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3200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        C.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                 D.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ction Button: Go to End 6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4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29994" y="1856935"/>
            <a:ext cx="478301" cy="618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4120" y="442512"/>
                <a:ext cx="11891891" cy="2027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it-IT" sz="3200" b="1" u="sng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8: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qua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tx2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D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0" y="442512"/>
                <a:ext cx="11891891" cy="2027671"/>
              </a:xfrm>
              <a:prstGeom prst="rect">
                <a:avLst/>
              </a:prstGeom>
              <a:blipFill rotWithShape="1">
                <a:blip r:embed="rId2"/>
                <a:stretch>
                  <a:fillRect l="-1333" r="-1281" b="-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5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49108" y="1927274"/>
            <a:ext cx="379827" cy="47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7679" y="491346"/>
                <a:ext cx="11582401" cy="205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it-IT" sz="3200" b="1" u="sng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9:</a:t>
                </a:r>
                <a:r>
                  <a:rPr lang="it-IT" sz="32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ngang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D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" y="491346"/>
                <a:ext cx="11582401" cy="2054088"/>
              </a:xfrm>
              <a:prstGeom prst="rect">
                <a:avLst/>
              </a:prstGeom>
              <a:blipFill rotWithShape="1">
                <a:blip r:embed="rId2"/>
                <a:stretch>
                  <a:fillRect l="-1316" r="-1316" b="-6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3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27938" y="1617785"/>
            <a:ext cx="633047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6327" y="281354"/>
                <a:ext cx="11399520" cy="2027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it-IT" sz="3200" b="1" u="sng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10: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ở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bên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phải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so với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tung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7" y="281354"/>
                <a:ext cx="11399520" cy="2027671"/>
              </a:xfrm>
              <a:prstGeom prst="rect">
                <a:avLst/>
              </a:prstGeom>
              <a:blipFill rotWithShape="1">
                <a:blip r:embed="rId2"/>
                <a:stretch>
                  <a:fillRect l="-1390" t="-2703" r="-1337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1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73723" y="2011679"/>
            <a:ext cx="647113" cy="745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6325" y="648551"/>
                <a:ext cx="12145108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it-IT" sz="3200" b="1" u="sng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11: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ngang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nằm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ở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phía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dưới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so với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trục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hoành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  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𝟐𝟎𝟐𝟎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𝟐𝟎𝟏𝟗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5" y="648551"/>
                <a:ext cx="12145108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305" t="-2601" r="-1255" b="-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6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467557" y="1716259"/>
            <a:ext cx="506437" cy="590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0054" y="339157"/>
                <a:ext cx="12041945" cy="2028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indent="-45021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it-IT" sz="3200" b="1" u="sng" dirty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12: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cắt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thẳng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):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tại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tx2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D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4" y="339157"/>
                <a:ext cx="12041945" cy="2028825"/>
              </a:xfrm>
              <a:prstGeom prst="rect">
                <a:avLst/>
              </a:prstGeom>
              <a:blipFill rotWithShape="1">
                <a:blip r:embed="rId2"/>
                <a:stretch>
                  <a:fillRect l="-1316" r="-1266" b="-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73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68740" y="2374710"/>
            <a:ext cx="395785" cy="504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616869"/>
                <a:ext cx="11818961" cy="247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indent="-612140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it-IT" sz="3200" b="1" u="sng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13.</a:t>
                </a:r>
                <a:r>
                  <a:rPr lang="vi-VN" sz="3200" b="1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nào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dưới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đây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không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                  B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endParaRPr lang="en-US" sz="3200" b="1" dirty="0" smtClean="0">
                  <a:solidFill>
                    <a:schemeClr val="tx2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                  D</a:t>
                </a:r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6869"/>
                <a:ext cx="11818961" cy="2476575"/>
              </a:xfrm>
              <a:prstGeom prst="rect">
                <a:avLst/>
              </a:prstGeom>
              <a:blipFill rotWithShape="1">
                <a:blip r:embed="rId2"/>
                <a:stretch>
                  <a:fillRect l="-1289" t="-2217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4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147582" y="1674055"/>
            <a:ext cx="520504" cy="661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478302"/>
                <a:ext cx="11929403" cy="1849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tabLst>
                    <a:tab pos="629920" algn="l"/>
                  </a:tabLst>
                </a:pP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14:</a:t>
                </a:r>
                <a:r>
                  <a:rPr lang="nl-NL" sz="3200" b="1" dirty="0">
                    <a:solidFill>
                      <a:srgbClr val="4472C4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3200" b="1" dirty="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Biết rằng đồ thị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có tiệm cận đứng là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và tiệm cận ngang là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Hiệu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có giá trị là</a:t>
                </a:r>
                <a:endParaRPr lang="en-US" sz="3200" b="1" dirty="0"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C</a:t>
                </a: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      D</a:t>
                </a: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chemeClr val="tx2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302"/>
                <a:ext cx="11929403" cy="1849096"/>
              </a:xfrm>
              <a:prstGeom prst="rect">
                <a:avLst/>
              </a:prstGeom>
              <a:blipFill rotWithShape="1">
                <a:blip r:embed="rId2"/>
                <a:stretch>
                  <a:fillRect l="-1277" r="-1277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01857" y="2208628"/>
            <a:ext cx="450167" cy="717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5986" y="533980"/>
                <a:ext cx="12056013" cy="2268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it-IT" sz="3200" b="1" u="sng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Câu </a:t>
                </a:r>
                <a:r>
                  <a:rPr lang="it-IT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15: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Tìm </a:t>
                </a: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tất cả các giá trị của tham số m để đồ thị của hàm số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có tiệm cận 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đứng</a:t>
                </a:r>
              </a:p>
              <a:p>
                <a:pPr>
                  <a:spcAft>
                    <a:spcPts val="0"/>
                  </a:spcAft>
                </a:pPr>
                <a:endParaRPr lang="en-US" sz="32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C</a:t>
                </a: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3200" b="1" dirty="0" smtClean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	</a:t>
                </a:r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3200" b="1" dirty="0">
                    <a:solidFill>
                      <a:schemeClr val="tx2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3200" b="1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6" y="533980"/>
                <a:ext cx="12056013" cy="2268698"/>
              </a:xfrm>
              <a:prstGeom prst="rect">
                <a:avLst/>
              </a:prstGeom>
              <a:blipFill rotWithShape="1">
                <a:blip r:embed="rId2"/>
                <a:stretch>
                  <a:fillRect l="-1264" t="-376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249968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33E0B09E-1316-4544-8A9E-E2A7D5A33271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2F6554B-AA50-44B2-B08E-F52F90684437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C4BF410-8D3D-45DE-84D0-491BCAD6B787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791AD9B-4484-4E33-9F43-E383441B4775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6E52091B-3AAE-4DA4-BDD2-AB56358481DF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249" y="87683"/>
            <a:ext cx="602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KIẾN THỨC CƠ BẢN.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10" y="776614"/>
            <a:ext cx="544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734" y="1578279"/>
                <a:ext cx="11812044" cy="284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b.Tiệm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số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32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𝒚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TCN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4" y="1578279"/>
                <a:ext cx="11812044" cy="2846870"/>
              </a:xfrm>
              <a:prstGeom prst="rect">
                <a:avLst/>
              </a:prstGeom>
              <a:blipFill rotWithShape="1">
                <a:blip r:embed="rId2"/>
                <a:stretch>
                  <a:fillRect l="-1290" t="-2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2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 </a:t>
                </a:r>
                <a:r>
                  <a:rPr lang="fr-FR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0.		B. 1.		C. 3.		D. 4.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63A75A2-168F-4F94-98A4-D61F46C9472F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FD4AA656-1A00-4E17-927C-100A93065B87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2B3119E3-B70B-4BE8-A23D-80EA2B2A1A6B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F01D1BB-82CF-44E3-A8B8-0A83979572E7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6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 </a:t>
                </a:r>
                <a:r>
                  <a:rPr lang="en-US" sz="28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BFAE402-7F0A-4CC2-A4B1-D6D936AADDD2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03A3450-7E0F-4B13-AA18-EF218AF2DDA4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EBE8E97A-53C0-4A71-8185-96EAA5E25FB6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9535FBFC-9CAE-4255-AD9B-B7DEE3221E96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9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=±1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5A841C0-3B86-4ED0-AAD7-8818D4752541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32ED448-15F4-4ADC-ACA8-FD2EA9286111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A147B51-D8B7-4A4F-9CEB-4664F47D82E3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202D16D2-83A7-490A-9D4C-97A2373FBA83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2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6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329" t="-444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12D415E-17BE-492D-BE79-B08B0056F37C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EF3613F-5023-44AE-AD47-C2EEBE9027A3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DE1B099-DD4C-418E-B082-BA36DDE712C9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B3CB3C4-5815-4179-BEBD-CB278A11478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3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AFAC603-E51D-4F78-B6DA-C77249C877FC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F879AA07-C2B3-47B4-B18A-78391B4D8A75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6BB8408B-C560-4C6C-9E86-47BF385C16C3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40644F11-9369-4958-9E01-3313FA55D7E8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5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en-US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C30EE93-014A-478F-B0FD-2F7B60C294D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3AAA9437-14CA-4D96-B87A-75AC56D58DE0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6A4C01B-5A72-485A-BC2D-56DE7B71FF55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4151322-17E0-4C21-8A08-1041369404AE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95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(2;1)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800" r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42D3CBE-3B19-4BCE-BD0B-74140D4BFB3C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78ED571-214E-4726-8F64-0376F30307A8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8075A1D-69EB-4138-9490-09C37FB53E59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2F8E0BC-F1C6-4634-8DE2-306C6BD337DF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9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84590C0-E9DA-42FC-B7C4-C758D43F0D8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EEE00B75-35E6-4E2C-A5CE-4720B8FCA245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24680DAE-16D9-41E4-A3F1-62C753DB0685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F82E62A8-69C4-4712-9EDE-31F3A34145C3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67755B0-D786-4EED-92FD-847A8D33FF04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BDED9693-2567-4A25-BAEC-5345DAE310AF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35D8C6B2-A397-43B6-A8EA-A524EFFB7748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B9A86E97-4D93-4178-BAB4-D34121C041AC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73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3.			B. 2.			C. 1.			D. 4.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8DB1794-8ED7-4792-877B-C4C5086939D6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D6F8D21-EDCE-4FCB-8D59-EA01EC328B86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A7C17477-2C03-4C8F-9F38-E87184F918D9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0E5E8B76-9994-47BF-9EC6-22F0CD91FBFC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35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84" y="776614"/>
            <a:ext cx="1022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6" y="62632"/>
            <a:ext cx="544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80" y="513568"/>
                <a:ext cx="10058400" cy="87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a.  </a:t>
                </a:r>
                <a:r>
                  <a:rPr lang="en-US" sz="3200" b="1" dirty="0" err="1"/>
                  <a:t>Tìm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tiệm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cận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đứng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của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phân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thức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𝑔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" y="513568"/>
                <a:ext cx="10058400" cy="876843"/>
              </a:xfrm>
              <a:prstGeom prst="rect">
                <a:avLst/>
              </a:prstGeom>
              <a:blipFill rotWithShape="1">
                <a:blip r:embed="rId2"/>
                <a:stretch>
                  <a:fillRect l="-1515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262" y="1390389"/>
                <a:ext cx="100709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 </a:t>
                </a:r>
                <a:r>
                  <a:rPr lang="en-US" sz="3200" dirty="0" err="1"/>
                  <a:t>Tìm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nghiệm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mẫu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2" y="1390389"/>
                <a:ext cx="1007092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57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210" y="1966587"/>
                <a:ext cx="120917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 </a:t>
                </a:r>
                <a:r>
                  <a:rPr lang="en-US" sz="3200" dirty="0" err="1"/>
                  <a:t>Mẫu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vô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nghiệm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đồ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thị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tiệm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cận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đứng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0" y="1966587"/>
                <a:ext cx="1209179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26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210" y="2580362"/>
                <a:ext cx="120917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+ </a:t>
                </a:r>
                <a:r>
                  <a:rPr lang="en-US" sz="3200" dirty="0" err="1"/>
                  <a:t>Mẫu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𝑔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nghiệm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0" y="2580362"/>
                <a:ext cx="1209179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26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262" y="3081404"/>
                <a:ext cx="12091790" cy="82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 </a:t>
                </a:r>
                <a:r>
                  <a:rPr lang="en-US" sz="3000" dirty="0" err="1"/>
                  <a:t>Thay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vào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tử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3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/>
                          </a:rPr>
                          <m:t>)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000" i="1">
                            <a:latin typeface="Cambria Math"/>
                          </a:rPr>
                          <m:t>⇒</m:t>
                        </m:r>
                        <m:func>
                          <m:funcPr>
                            <m:ctrlPr>
                              <a:rPr lang="en-US" sz="3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𝑙𝑖𝑚</m:t>
                            </m:r>
                          </m:fName>
                          <m:e/>
                        </m:func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i="1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US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𝑓</m:t>
                        </m:r>
                        <m:r>
                          <a:rPr lang="en-US" sz="30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3000" i="1" smtClean="0">
                            <a:latin typeface="Cambria Math"/>
                          </a:rPr>
                          <m:t>𝑔</m:t>
                        </m:r>
                        <m:r>
                          <a:rPr lang="en-US" sz="3000" i="1" smtClean="0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3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30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3000" i="1">
                        <a:latin typeface="Cambria Math"/>
                      </a:rPr>
                      <m:t>=±∞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 </a:t>
                </a:r>
                <a:r>
                  <a:rPr lang="en-US" sz="3000" b="1" dirty="0" err="1"/>
                  <a:t>là</a:t>
                </a:r>
                <a:r>
                  <a:rPr lang="en-US" sz="3000" b="1" dirty="0"/>
                  <a:t> TCĐ</a:t>
                </a:r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2" y="3081404"/>
                <a:ext cx="12091790" cy="827791"/>
              </a:xfrm>
              <a:prstGeom prst="rect">
                <a:avLst/>
              </a:prstGeom>
              <a:blipFill rotWithShape="1">
                <a:blip r:embed="rId6"/>
                <a:stretch>
                  <a:fillRect l="-1210" r="-1109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262" y="4155448"/>
                <a:ext cx="12091790" cy="31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 </a:t>
                </a:r>
                <a:r>
                  <a:rPr lang="en-US" sz="2800" dirty="0" err="1"/>
                  <a:t>Thay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tử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(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𝑙𝑖𝑚</m:t>
                            </m:r>
                          </m:fName>
                          <m:e/>
                        </m:func>
                      </m:e>
                      <m:li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dùng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máy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 smtClean="0"/>
                  <a:t>).</a:t>
                </a:r>
              </a:p>
              <a:p>
                <a:r>
                  <a:rPr lang="en-US" sz="2800" dirty="0"/>
                  <a:t></a:t>
                </a:r>
                <a:r>
                  <a:rPr lang="fr-FR" sz="2800" dirty="0"/>
                  <a:t> </a:t>
                </a:r>
                <a:r>
                  <a:rPr lang="fr-FR" sz="2800" dirty="0" err="1"/>
                  <a:t>Nếu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𝑙𝑖𝑚</m:t>
                            </m:r>
                          </m:fName>
                          <m:e/>
                        </m:func>
                      </m:e>
                      <m:li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</a:rPr>
                      <m:t>=±∞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thì</a:t>
                </a:r>
                <a:r>
                  <a:rPr lang="fr-FR" sz="2800" dirty="0"/>
                  <a:t> ta </a:t>
                </a:r>
                <a:r>
                  <a:rPr lang="fr-FR" sz="2800" dirty="0" err="1"/>
                  <a:t>kết</a:t>
                </a:r>
                <a:r>
                  <a:rPr lang="fr-FR" sz="2800" dirty="0"/>
                  <a:t> </a:t>
                </a:r>
                <a:r>
                  <a:rPr lang="fr-FR" sz="2800" dirty="0" err="1"/>
                  <a:t>luận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fr-FR" sz="2800" b="1" dirty="0"/>
                  <a:t>là TCĐ.</a:t>
                </a:r>
                <a:endParaRPr lang="en-US" sz="2800" dirty="0"/>
              </a:p>
              <a:p>
                <a:r>
                  <a:rPr lang="en-US" sz="2800" dirty="0"/>
                  <a:t></a:t>
                </a:r>
                <a:r>
                  <a:rPr lang="fr-FR" sz="2800" dirty="0"/>
                  <a:t> </a:t>
                </a:r>
                <a:r>
                  <a:rPr lang="fr-FR" sz="2800" dirty="0" err="1"/>
                  <a:t>Nếu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/>
                          </a:rPr>
                        </m:ctrlPr>
                      </m:limLowPr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𝑙𝑖𝑚</m:t>
                            </m:r>
                          </m:fName>
                          <m:e/>
                        </m:func>
                      </m:e>
                      <m:li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</a:rPr>
                      <m:t>≠±∞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thì</a:t>
                </a:r>
                <a:r>
                  <a:rPr lang="fr-FR" sz="2800" dirty="0"/>
                  <a:t> ta </a:t>
                </a:r>
                <a:r>
                  <a:rPr lang="fr-FR" sz="2800" dirty="0" err="1"/>
                  <a:t>kết</a:t>
                </a:r>
                <a:r>
                  <a:rPr lang="fr-FR" sz="2800" dirty="0"/>
                  <a:t> </a:t>
                </a:r>
                <a:r>
                  <a:rPr lang="fr-FR" sz="2800" dirty="0" err="1"/>
                  <a:t>luận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fr-FR" sz="2800" b="1" dirty="0" err="1"/>
                  <a:t>không</a:t>
                </a:r>
                <a:r>
                  <a:rPr lang="fr-FR" sz="2800" b="1" dirty="0"/>
                  <a:t> là TCĐ.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2" y="4155448"/>
                <a:ext cx="12091790" cy="3126049"/>
              </a:xfrm>
              <a:prstGeom prst="rect">
                <a:avLst/>
              </a:prstGeom>
              <a:blipFill rotWithShape="1">
                <a:blip r:embed="rId7"/>
                <a:stretch>
                  <a:fillRect l="-1059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3" grpId="0"/>
      <p:bldP spid="14" grpId="0"/>
      <p:bldP spid="16" grpId="0"/>
      <p:bldP spid="1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=2;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BE119EA-9EFB-4C27-BF2B-634A18EBBFA6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2EC59F61-3E15-4AEA-BB5B-0F3DB68FA3C4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D4B1CCD5-F7D0-45BD-A796-FD9D0666908C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F2C62B5-B26C-4C77-9185-67EDF9C1F54E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8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𝒎𝒙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5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CFBA61A-7654-4B63-8475-5F7DEAC7347F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39B2BE1-4444-4DBA-A689-C00830AB3DB4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7E80803-AC11-4B7E-969F-4DDB747245BF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A38FF3D4-2333-4264-8E85-CF1884DBC5DF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4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 </a:t>
                </a:r>
                <a:r>
                  <a:rPr lang="en-US" sz="30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0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0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0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3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𝒎𝒙</m:t>
                        </m:r>
                      </m:num>
                      <m:den>
                        <m:r>
                          <a:rPr lang="en-US" sz="3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3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FE5E7E97-F4C4-4424-907A-4D9B980E6902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459597B-F227-4576-9359-3A0616389EF6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1EAB2948-1D38-4CBF-B6BF-B579FE8A36B7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C5A0A41-F536-436E-BD5F-0288FF5933AB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30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≠−1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r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4E4E1741-62DD-4178-BDCB-3D9A4BD8EDD5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3F82F650-7D50-46B3-A354-A98EA9248BDD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D33452A5-FE3F-4298-A979-9A26D7EBB4E2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967A41B7-F7FA-4DCF-832F-C5CCEC08EF73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8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1.		B. 0.		C. 2.			D. 3.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79D5444A-29C5-41A7-A63F-3A7D413314EB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C4586FEC-959A-40B9-AD50-B27C22342FE8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A8552407-B735-41D0-9B60-96EF31B7E4C8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218F450D-AB61-408C-BF18-6AEB3DF686F6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1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≠−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≠−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r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AE4FDF0-2311-45C8-AB76-767FD03D7D39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14E86A65-E6FE-4C1A-A33D-B6A6EF83CD95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B2D8BE46-5248-4265-926A-E19151D97C9A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454E4958-9117-48AF-B5EF-BC8B150206B6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94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endPara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3200" b="1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vi-VN" sz="32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32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3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3200" b="1">
                                <a:solidFill>
                                  <a:schemeClr val="tx2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en-US" sz="3200" b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1.			B. 2.			C. 3.			D. 4.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984AA68B-B040-445E-A65F-CE9BE8357126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E997EEE-A1A7-4885-8154-9FFA459B6291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FF813C19-C176-45D7-A99F-EFF95D06E676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D354A0D-B0B5-4294-A4F1-1419399D0393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7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vi-VN" sz="32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			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=−∞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→−∞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vi-VN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→+∞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78" r="-1175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FB556438-D92B-48C8-A572-0E6ECF00EE9E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C2B5B24-5764-4580-88D8-2C3B21420E0A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45D65C-C2B8-4AE5-8A4F-B2D0E7DBBAC5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4A9DE0E7-EB73-4AEF-988A-975583A95D17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5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CB0F4C60-E00A-42B4-9BFF-2D2DEBCA9BA1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588652B-83A9-4347-A558-8BB8018290B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98C6345-257B-4DAB-A39B-3F9165C5AFA1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6083538E-DE5F-41D7-B92A-DFA03EA80467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885" y="739036"/>
                <a:ext cx="111857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/>
                  <a:t>b. </a:t>
                </a:r>
                <a:r>
                  <a:rPr lang="fr-FR" sz="3200" b="1" dirty="0" err="1"/>
                  <a:t>Tìm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tiệm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cận</a:t>
                </a:r>
                <a:r>
                  <a:rPr lang="fr-FR" sz="3200" b="1" dirty="0"/>
                  <a:t> </a:t>
                </a:r>
                <a:r>
                  <a:rPr lang="fr-FR" sz="3200" b="1" dirty="0" err="1" smtClean="0"/>
                  <a:t>ngang</a:t>
                </a:r>
                <a:r>
                  <a:rPr lang="fr-FR" sz="3200" b="1" dirty="0" smtClean="0"/>
                  <a:t> </a:t>
                </a:r>
                <a:r>
                  <a:rPr lang="fr-FR" sz="3200" b="1" dirty="0" err="1"/>
                  <a:t>của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hàm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số</a:t>
                </a:r>
                <a:r>
                  <a:rPr lang="fr-FR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5" y="739036"/>
                <a:ext cx="11185742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6405" y="1503124"/>
                <a:ext cx="10020822" cy="76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/>
                  <a:t> </a:t>
                </a:r>
                <a:r>
                  <a:rPr lang="fr-FR" sz="3200" dirty="0" smtClean="0"/>
                  <a:t>- </a:t>
                </a:r>
                <a:r>
                  <a:rPr lang="fr-FR" sz="3200" dirty="0" err="1" smtClean="0"/>
                  <a:t>Tính</a:t>
                </a:r>
                <a:r>
                  <a:rPr lang="fr-FR" sz="32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5" y="1503124"/>
                <a:ext cx="10020822" cy="763735"/>
              </a:xfrm>
              <a:prstGeom prst="rect">
                <a:avLst/>
              </a:prstGeom>
              <a:blipFill rotWithShape="1">
                <a:blip r:embed="rId3"/>
                <a:stretch>
                  <a:fillRect l="-669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405" y="2417524"/>
                <a:ext cx="10020822" cy="76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 smtClean="0"/>
                  <a:t> - </a:t>
                </a:r>
                <a:r>
                  <a:rPr lang="fr-FR" sz="3200" dirty="0" err="1"/>
                  <a:t>Nếu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±∞</m:t>
                    </m:r>
                  </m:oMath>
                </a14:m>
                <a:r>
                  <a:rPr lang="fr-FR" sz="3200" dirty="0"/>
                  <a:t>ta </a:t>
                </a:r>
                <a:r>
                  <a:rPr lang="fr-FR" sz="3200" dirty="0" err="1"/>
                  <a:t>kết</a:t>
                </a:r>
                <a:r>
                  <a:rPr lang="fr-FR" sz="3200" dirty="0"/>
                  <a:t> </a:t>
                </a:r>
                <a:r>
                  <a:rPr lang="fr-FR" sz="3200" dirty="0" err="1"/>
                  <a:t>luận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3200" b="1" dirty="0"/>
                  <a:t>là TCN.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5" y="2417524"/>
                <a:ext cx="10020822" cy="763735"/>
              </a:xfrm>
              <a:prstGeom prst="rect">
                <a:avLst/>
              </a:prstGeom>
              <a:blipFill rotWithShape="1">
                <a:blip r:embed="rId4"/>
                <a:stretch>
                  <a:fillRect l="-669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2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CD0837C8-211A-49BF-BD48-187CEE61361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0ACFA4C1-7281-4139-ABBE-1D37BAA825F5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64D7F2AA-0BF2-4D4C-87A7-914DE1FE983E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8239F222-C64F-4D36-BB91-5642527431E6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2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endParaRPr lang="en-US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3F9CAF2D-377B-4AAD-B761-77374DED3AA6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37A5D986-5BAB-4FD0-8643-94D7FCF121C0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8995670D-53B2-4F3F-91BB-5A4A01118535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A6205E1E-AF14-4AE7-AD60-D2BF683CF1F3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36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−1&lt;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−1=0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r>
                      <a:rPr lang="en-US" sz="3200" i="1">
                        <a:latin typeface="Cambria Math"/>
                      </a:rPr>
                      <m:t>𝛥</m:t>
                    </m:r>
                    <m:r>
                      <a:rPr lang="en-US" sz="3200" i="1">
                        <a:latin typeface="Cambria Math"/>
                      </a:rPr>
                      <m:t>′&gt;0⇔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−4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&gt;0⇔12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&gt;−13⇔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E8C99953-AE99-4451-80E4-3294F7EB8193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50887A3-8DAB-4B4A-92C2-7FFFAD2F783B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AEE1ED3-795D-4946-9C13-D214D712604B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B06018C-8237-4422-A959-AEC003F90002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2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  <m:d>
                          <m:d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≠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≠−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≠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D0C79755-A306-4B0C-B52B-8324BE64CD06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1ADD704-170C-45C8-965F-FCF96C3AF2FB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8CA6C00-2F09-4192-8629-7A2D1D7B78ED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EFBAB359-C9B9-462C-ABDC-90B73B6FAE31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7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≠−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;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0869097-EA5D-4E99-ADBA-1F18F62BC154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0BCA7228-A642-4FDD-9034-C325AA788765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470A02C-1A9F-4068-81FC-D0CFC4388103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A6CF6FB9-5D6F-47EA-A5C0-87D1666B3573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75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13.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  <m:d>
                          <m:d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−2=0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′&gt;0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&amp;1+2</m:t>
                            </m:r>
                            <m:d>
                              <m:d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−2≠0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&amp;−2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+3&gt;0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−3≠0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≠−3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711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046DD4C-3F3B-4CE1-82B0-6F8987BF0892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F2315AC-0D07-4B76-A672-87013A14F2BF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ECD0727D-F2EC-49A6-9BBA-F8BA525EE122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B4A3342E-3D64-4168-AEA6-8AFE8DE9BFD6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4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𝒎</m:t>
                            </m:r>
                            <m:sSup>
                              <m:sSupPr>
                                <m:ctrlPr>
                                  <a:rPr lang="vi-VN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B.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D. Không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yêu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t="-1956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C68EB0C4-9EE5-480D-A309-7BBD4B673A39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3B985966-4C4C-4859-8714-F445721D82FC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0825FC16-C57A-4FCD-AD96-2FC9F985B4DF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65059B67-9D6A-4340-855E-99D4781C9ABF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6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yêu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956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ADFC3A8C-8142-4B3F-8BE3-4142AC427564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2D2B63C6-1E28-4FDB-9B4F-E1863F48FB6F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631B4130-EFBA-4D7C-9455-35E2596B616C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FC4C7793-35D7-488F-9910-F87E0EF4B5CE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2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vi-VN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marL="0" lvl="0" indent="0">
                  <a:buNone/>
                </a:pP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956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B9A26AE0-F6FE-40EC-ABBA-6C72A4E006F5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59144F0-37B9-4097-B9B3-AAE9D078E7B8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25260F76-6A23-41B6-8D0A-8D7F75DB8DBE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F5937CF9-8BF7-4BAF-B163-38F4A60D1872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5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→+∞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3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→−∞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124" t="-1956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9E6612F-EF1D-431C-8310-8382D037A108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EE8CBA2A-F0EB-4FBD-9520-3ED1C93B41B1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89DCE3F-EBA3-44C1-B020-5A2A91961563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754754BC-2083-409A-8252-ADFE9B521A8F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24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112182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15. </a:t>
                </a:r>
                <a:r>
                  <a:rPr lang="vi-VN" sz="32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tham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B.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buNone/>
                </a:pP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D. Không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yêu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3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2A1C53E3-DC51-447F-B762-D6391FEA8546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1C2BC5F-8FE7-4279-9A1C-FC462AEB2381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26A0BF1-BCD4-45B0-9DBA-3207A5C52D96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DB2E1E7A-E6A3-49AE-B8CF-0E96EECEC9E4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38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15.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tham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𝑚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pPr marL="0" indent="0">
                  <a:buNone/>
                </a:pP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≤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yêu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</a:p>
              <a:p>
                <a:pPr marL="0" lvl="0" indent="0">
                  <a:buNone/>
                </a:pP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endParaRPr lang="vi-VN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≤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277" t="-1956"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Go to Beginning 4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6F8158C3-030D-4EF5-9ECD-8F35AB6254AF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6CCAC197-33B0-400C-AD47-E5874DAF470F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EE3C263-238A-4696-848C-3E1F2A2CFE0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7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439F66A7-6318-478E-A845-8804D7FCB89D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27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=−∞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57C2549-56D0-4301-9B13-05B062BB864C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45BF443F-2654-4A1C-A187-DA416A03AD5D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B77F722-5537-4C90-8CDF-61501B2E2E61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F10CB804-68DF-4796-9A85-C4E4736CD039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8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id="{7C485077-238C-48B6-BCEC-6781445628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=+∞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=−∞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vi-VN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≤1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485077-238C-48B6-BCEC-67814456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0" y="0"/>
                <a:ext cx="11929997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29BAF6B-D07E-4C8D-98B5-13AF1E9A03D0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0789563E-3233-4991-BDA0-F109FBF7D061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41191D9-B6C4-4145-8214-3582C58EAE28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86C1A334-3ECF-4C58-AE18-D1C0B0043A21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5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28754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None/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1:  </a:t>
                </a:r>
                <a:r>
                  <a:rPr lang="it-IT" sz="3200" b="1" dirty="0" smtClean="0">
                    <a:solidFill>
                      <a:srgbClr val="00206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Cho hàm số bậc ba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𝒂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𝒃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𝒄𝒙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𝒅</m:t>
                    </m:r>
                  </m:oMath>
                </a14:m>
                <a:r>
                  <a:rPr lang="it-IT" sz="3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đồ thị như hình vẽ bên. Hỏi đồ thị hàm </a:t>
                </a:r>
                <a:r>
                  <a:rPr lang="it-IT" sz="3200" b="1" dirty="0" smtClean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𝒈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𝟑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𝟐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it-IT" sz="3200" b="1" dirty="0">
                    <a:solidFill>
                      <a:srgbClr val="00206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có bao nhiêu đường tiệm cận đứng?</a:t>
                </a:r>
                <a:endParaRPr lang="en-US" sz="3200" b="1" dirty="0"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    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  <a:blipFill rotWithShape="1">
                <a:blip r:embed="rId2"/>
                <a:stretch>
                  <a:fillRect l="-127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40" y="1691014"/>
            <a:ext cx="4572000" cy="37327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7498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b="1" dirty="0" smtClean="0">
                    <a:solidFill>
                      <a:srgbClr val="002060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Times New Roman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𝟑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𝟐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Times New Roman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Times New Roman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Times New Roman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01320" lvl="0" algn="just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it-IT" sz="28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Ta </a:t>
                </a:r>
                <a:r>
                  <a:rPr lang="it-IT" sz="28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Times New Roman"/>
                      </a:rPr>
                      <m:t>=0</m:t>
                    </m:r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Cambria Math"/>
                  <a:ea typeface="Times New Roman"/>
                </a:endParaRPr>
              </a:p>
              <a:p>
                <a:pPr marL="401320" lvl="0" algn="just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&amp;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401320" lvl="0" algn="just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rgbClr val="000000"/>
                          </a:solidFill>
                          <a:latin typeface="Cambria Math"/>
                          <a:sym typeface="Symbol"/>
                        </a:rPr>
                        <m:t></m:t>
                      </m:r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lo</m:t>
                      </m:r>
                      <m: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do</m:t>
                      </m:r>
                      <m: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i</m:t>
                      </m:r>
                      <m: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ề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u</m:t>
                      </m:r>
                      <m: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ki</m:t>
                      </m:r>
                      <m: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vi-VN" sz="2800" i="0">
                          <a:solidFill>
                            <a:srgbClr val="000000"/>
                          </a:solidFill>
                          <a:latin typeface="Cambria Math"/>
                        </a:rPr>
                        <m:t>n</m:t>
                      </m:r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</a:rPr>
                        <m:t>≥1/2</m:t>
                      </m:r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marL="401320" algn="just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cho nghiệm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=2</m:t>
                    </m:r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là nghiệm kép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01320" lvl="0" algn="just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=1</m:t>
                    </m:r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cho ba nghiệm đơn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=1;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.</a:t>
                </a:r>
              </a:p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vi-VN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Khi đó có thể viết mẫu thành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vô nghiệm; tử phân tích thành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vi-VN" sz="28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dùng giới hạn ta được 4 tiệm cận đứng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=2</m:t>
                    </m:r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:endParaRPr lang="vi-VN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498271"/>
              </a:xfrm>
              <a:prstGeom prst="rect">
                <a:avLst/>
              </a:prstGeo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110365"/>
            <a:ext cx="4094923" cy="33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7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2:  </a:t>
                </a:r>
                <a:r>
                  <a:rPr lang="it-IT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 tiệm cận của đồ thị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    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  <a:blipFill rotWithShape="1">
                <a:blip r:embed="rId2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0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37579"/>
                <a:ext cx="12500976" cy="761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01320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−∞;−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endParaRPr lang="it-IT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1320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800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it-IT" sz="2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80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2800">
                          <a:latin typeface="Times New Roman" pitchFamily="18" charset="0"/>
                          <a:cs typeface="Times New Roman" pitchFamily="18" charset="0"/>
                        </a:rPr>
                        <m:t>ó: </m:t>
                      </m:r>
                      <m:limLow>
                        <m:limLowPr>
                          <m:ctrlPr>
                            <a:rPr lang="en-US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28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28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→±∞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it-IT" sz="2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01320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, đồ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: 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it-IT" sz="32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  <m:r>
                          <a:rPr lang="en-US" sz="3200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Suy ra: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=+∞</m:t>
                    </m:r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/>
                      </a:rPr>
                      <m:t>=+∞</m:t>
                    </m:r>
                  </m:oMath>
                </a14:m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ra,đồ </a:t>
                </a:r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thị hàm số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tiệm cận đứng </a:t>
                </a:r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có phương trình: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it-IT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Vậy đồ thị hàm số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3</m:t>
                    </m:r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đường tiệm cận.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579"/>
                <a:ext cx="12500976" cy="7610160"/>
              </a:xfrm>
              <a:prstGeom prst="rect">
                <a:avLst/>
              </a:prstGeom>
              <a:blipFill rotWithShape="1">
                <a:blip r:embed="rId2"/>
                <a:stretch>
                  <a:fillRect l="-1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27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2050039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3: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𝒃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𝒄𝒙</m:t>
                    </m:r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có bảng biến thiên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vi-VN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𝟐𝟏</m:t>
                            </m:r>
                          </m:num>
                          <m:den>
                            <m:r>
                              <a:rPr lang="vi-VN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có bao nhiêu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tiệm cận đứng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    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2050039" cy="6858000"/>
              </a:xfrm>
              <a:blipFill rotWithShape="1">
                <a:blip r:embed="rId2"/>
                <a:stretch>
                  <a:fillRect l="-126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4" y="888486"/>
            <a:ext cx="7402882" cy="2982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1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0913" y="360608"/>
                <a:ext cx="11835684" cy="375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=f(x)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)=+∞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)=−∞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TCĐ.     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TCĐ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-3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3.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TCĐ.	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TCN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13" y="360608"/>
                <a:ext cx="11835684" cy="3751540"/>
              </a:xfrm>
              <a:prstGeom prst="rect">
                <a:avLst/>
              </a:prstGeom>
              <a:blipFill rotWithShape="1">
                <a:blip r:embed="rId2"/>
                <a:stretch>
                  <a:fillRect l="-1340" t="-2273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07584" y="3819760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6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37579"/>
                <a:ext cx="12500976" cy="644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srgbClr val="00206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vi-VN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𝟐𝟏</m:t>
                            </m:r>
                          </m:num>
                          <m:den>
                            <m:r>
                              <a:rPr lang="vi-VN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01320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401320">
                  <a:lnSpc>
                    <a:spcPct val="115000"/>
                  </a:lnSpc>
                  <a:spcBef>
                    <a:spcPts val="1000"/>
                  </a:spcBef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 (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  (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it-IT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m:t>BBT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2800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• 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nghi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duy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vi-VN" sz="2800" i="1">
                        <a:latin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Times New Roman" pitchFamily="18" charset="0"/>
                        <a:cs typeface="Times New Roman" pitchFamily="18" charset="0"/>
                      </a:rPr>
                      <m:t>hai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à 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ô 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nghi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>
                        <a:latin typeface="Times New Roman" pitchFamily="18" charset="0"/>
                        <a:cs typeface="Times New Roman" pitchFamily="18" charset="0"/>
                      </a:rPr>
                      <m:t>•</m:t>
                    </m:r>
                    <m:r>
                      <a:rPr lang="vi-VN" sz="28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kép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đó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latin typeface="Cambria Math"/>
                          </a:rPr>
                          <m:t>.</m:t>
                        </m:r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vi-VN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vi-VN" sz="2800" i="1">
                            <a:latin typeface="Cambria Math"/>
                          </a:rPr>
                          <m:t>.</m:t>
                        </m:r>
                        <m:r>
                          <a:rPr lang="vi-VN" sz="28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vi-VN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đ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ồ thị hàm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2</m:t>
                    </m:r>
                  </m:oMath>
                </a14:m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đường tiệm cận đứng</a:t>
                </a:r>
                <a:r>
                  <a:rPr lang="vi-VN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579"/>
                <a:ext cx="12500976" cy="6444906"/>
              </a:xfrm>
              <a:prstGeom prst="rect">
                <a:avLst/>
              </a:prstGeom>
              <a:blipFill rotWithShape="1">
                <a:blip r:embed="rId2"/>
                <a:stretch>
                  <a:fillRect l="-975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08" y="1402417"/>
            <a:ext cx="680984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2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2050039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4: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it-IT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Cho hàm bậc ba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có đồ thị như hình vẽ bên.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Hỏi đồ thị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có bao nhiêu đường tiệm cận đứng ?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    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2050039" cy="6858000"/>
              </a:xfrm>
              <a:blipFill rotWithShape="1">
                <a:blip r:embed="rId2"/>
                <a:stretch>
                  <a:fillRect l="-1265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1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13" y="663879"/>
            <a:ext cx="6150279" cy="320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62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-50103"/>
                <a:ext cx="12500976" cy="70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it-IT" sz="2400" dirty="0">
                    <a:latin typeface="Times New Roman" pitchFamily="18" charset="0"/>
                    <a:cs typeface="Times New Roman" pitchFamily="18" charset="0"/>
                  </a:rPr>
                  <a:t>Đk: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≥0⇔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+4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+3=0⇔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)=0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)=2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Từ đồ thị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ta có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+ Phương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=−3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−1;0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=−3</m:t>
                    </m:r>
                  </m:oMath>
                </a14:m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 là nghiệm bội hai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+Phương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=2⇔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&lt;−1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&lt;−1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=2⇔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−2=0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⇔</m:t>
                      </m:r>
                      <m:r>
                        <a:rPr lang="en-US" sz="2800" i="1">
                          <a:latin typeface="Cambria Math"/>
                        </a:rPr>
                        <m:t>𝑘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+1)(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)(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2800" dirty="0">
                    <a:latin typeface="Times New Roman" pitchFamily="18" charset="0"/>
                    <a:cs typeface="Times New Roman" pitchFamily="18" charset="0"/>
                  </a:rPr>
                  <a:t>Vậy đồ thị hàm số có bốn đường tiệm cận đứng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=0;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=−3;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50103"/>
                <a:ext cx="12500976" cy="7006405"/>
              </a:xfrm>
              <a:prstGeom prst="rect">
                <a:avLst/>
              </a:prstGeom>
              <a:blipFill rotWithShape="1">
                <a:blip r:embed="rId2"/>
                <a:stretch>
                  <a:fillRect l="-975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50" y="651353"/>
            <a:ext cx="5498928" cy="33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082839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082839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082839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082839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0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2050039" cy="6858000"/>
              </a:xfrm>
            </p:spPr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5: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it-IT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Cho đồ thị hàm bậc bốn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như hình vẽ bên dưới.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t-IT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t-IT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Hỏi đồ thị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𝟏𝟎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𝟖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có bao nhiêu tiệm cận đứng và ngang?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7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    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 </a:t>
                </a:r>
                <a:r>
                  <a:rPr lang="en-US" sz="3200" b="1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sz="3200" b="1" i="0" u="none" strike="noStrike" baseline="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. </a:t>
                </a:r>
                <a:r>
                  <a:rPr lang="en-US" sz="3200" b="1" i="0" u="none" strike="noStrike" baseline="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3200" b="1" i="0" u="none" strike="noStrike" baseline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3200" b="1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2050039" cy="6858000"/>
              </a:xfrm>
              <a:blipFill rotWithShape="1">
                <a:blip r:embed="rId2"/>
                <a:stretch>
                  <a:fillRect l="-1265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40" y="626300"/>
            <a:ext cx="3739997" cy="33444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8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37579"/>
                <a:ext cx="12500976" cy="7007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𝟏𝟎</m:t>
                            </m:r>
                            <m:sSup>
                              <m:sSup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𝟖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d>
                      </m:den>
                    </m:f>
                  </m:oMath>
                </a14:m>
                <a:endParaRPr lang="en-US" sz="2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</a:t>
                </a:r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Dựa vào đồ thị ta có: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Xét: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−10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+8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endParaRPr lang="en-US" sz="3200" i="1" dirty="0" smtClean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−10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−5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+4=0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−1&lt;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/>
                                  </a:rPr>
                                  <m:t>&lt;0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2&lt;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/>
                                  </a:rPr>
                                  <m:t>&lt;3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=±2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=±1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3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7579"/>
                <a:ext cx="12500976" cy="7007752"/>
              </a:xfrm>
              <a:prstGeom prst="rect">
                <a:avLst/>
              </a:prstGeom>
              <a:blipFill rotWithShape="1">
                <a:blip r:embed="rId2"/>
                <a:stretch>
                  <a:fillRect l="-1219" t="-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11" y="137787"/>
            <a:ext cx="2609863" cy="27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Go to Beginning 2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2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2734" y="112734"/>
                <a:ext cx="11949830" cy="5767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±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±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Nên điều kiện của hàm số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≤−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cs typeface="Times New Roman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320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>
                                <a:latin typeface="Cambria Math"/>
                              </a:rPr>
                              <m:t>≥</m:t>
                            </m:r>
                            <m:r>
                              <a:rPr lang="en-US" sz="320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∉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Ta có :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hàm số có tiệm cận ngang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và hàm số có các đường tiệm cận đứng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it-IT" sz="3200" dirty="0">
                    <a:latin typeface="Times New Roman" pitchFamily="18" charset="0"/>
                    <a:cs typeface="Times New Roman" pitchFamily="18" charset="0"/>
                  </a:rPr>
                  <a:t>Vậy hàm số có 4 đường tiệm cận đứng và tiệm cận ngang.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4" y="112734"/>
                <a:ext cx="11949830" cy="5767926"/>
              </a:xfrm>
              <a:prstGeom prst="rect">
                <a:avLst/>
              </a:prstGeom>
              <a:blipFill rotWithShape="1">
                <a:blip r:embed="rId2"/>
                <a:stretch>
                  <a:fillRect l="-1275" b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End 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78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3639" y="547966"/>
                <a:ext cx="11346287" cy="4797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472C4"/>
                  </a:buClr>
                </a:pP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9" y="547966"/>
                <a:ext cx="11346287" cy="4797339"/>
              </a:xfrm>
              <a:prstGeom prst="rect">
                <a:avLst/>
              </a:prstGeom>
              <a:blipFill rotWithShape="1">
                <a:blip r:embed="rId2"/>
                <a:stretch>
                  <a:fillRect l="-1343" r="-1397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7584" y="5275073"/>
            <a:ext cx="276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to Beginning 2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5BF52F9D-D757-4B5F-AE5F-36FC1C0F827A}"/>
              </a:ext>
            </a:extLst>
          </p:cNvPr>
          <p:cNvSpPr/>
          <p:nvPr/>
        </p:nvSpPr>
        <p:spPr>
          <a:xfrm>
            <a:off x="10466363" y="6471145"/>
            <a:ext cx="337624" cy="26728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8C6757F4-A261-43F5-9C76-689C5A5D7C62}"/>
              </a:ext>
            </a:extLst>
          </p:cNvPr>
          <p:cNvSpPr/>
          <p:nvPr/>
        </p:nvSpPr>
        <p:spPr>
          <a:xfrm>
            <a:off x="10916525" y="6471145"/>
            <a:ext cx="337624" cy="2672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Forward or Next 5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3B29713-A82B-44F4-90D5-DF53754BA940}"/>
              </a:ext>
            </a:extLst>
          </p:cNvPr>
          <p:cNvSpPr/>
          <p:nvPr/>
        </p:nvSpPr>
        <p:spPr>
          <a:xfrm>
            <a:off x="11380762" y="6471145"/>
            <a:ext cx="337624" cy="267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ction Button: Go to End 6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1C4E457C-0B34-4278-8B8F-3E324B56CA55}"/>
              </a:ext>
            </a:extLst>
          </p:cNvPr>
          <p:cNvSpPr/>
          <p:nvPr/>
        </p:nvSpPr>
        <p:spPr>
          <a:xfrm>
            <a:off x="11828935" y="6471145"/>
            <a:ext cx="323445" cy="26728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27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647</TotalTime>
  <Words>6187</Words>
  <PresentationFormat>Custom</PresentationFormat>
  <Paragraphs>445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2020-02-14T03:06:53Z</dcterms:modified>
</cp:coreProperties>
</file>