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81" r:id="rId4"/>
    <p:sldId id="258" r:id="rId5"/>
    <p:sldId id="282" r:id="rId6"/>
    <p:sldId id="283" r:id="rId7"/>
    <p:sldId id="284" r:id="rId8"/>
    <p:sldId id="285" r:id="rId9"/>
    <p:sldId id="286" r:id="rId10"/>
    <p:sldId id="287" r:id="rId11"/>
    <p:sldId id="288" r:id="rId12"/>
  </p:sldIdLst>
  <p:sldSz cx="9753600" cy="7315200"/>
  <p:notesSz cx="6858000" cy="9144000"/>
  <p:embeddedFontLst>
    <p:embeddedFont>
      <p:font typeface="Calibri" panose="020F0502020204030204" pitchFamily="34" charset="0"/>
      <p:regular r:id="rId13"/>
      <p:bold r:id="rId14"/>
      <p:italic r:id="rId15"/>
      <p:boldItalic r:id="rId16"/>
    </p:embeddedFont>
    <p:embeddedFont>
      <p:font typeface="Helvetica" panose="020B0604020202020204" pitchFamily="34" charset="0"/>
      <p:regular r:id="rId17"/>
      <p:bold r:id="rId18"/>
      <p:italic r:id="rId19"/>
      <p:boldItalic r:id="rId20"/>
    </p:embeddedFont>
    <p:embeddedFont>
      <p:font typeface="Microsoft Sans Serif" panose="020B0604020202020204" pitchFamily="34" charset="0"/>
      <p:regular r:id="rId21"/>
    </p:embeddedFont>
    <p:embeddedFont>
      <p:font typeface="Montserrat Classic 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66FF66"/>
    <a:srgbClr val="CC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98" d="100"/>
          <a:sy n="98" d="100"/>
        </p:scale>
        <p:origin x="129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283956" y="-277352"/>
            <a:ext cx="2333791" cy="7842860"/>
          </a:xfrm>
          <a:prstGeom prst="rect">
            <a:avLst/>
          </a:prstGeom>
          <a:solidFill>
            <a:srgbClr val="F8F8F3"/>
          </a:solidFill>
        </p:spPr>
      </p:sp>
      <p:grpSp>
        <p:nvGrpSpPr>
          <p:cNvPr id="4" name="Group 4"/>
          <p:cNvGrpSpPr/>
          <p:nvPr/>
        </p:nvGrpSpPr>
        <p:grpSpPr>
          <a:xfrm>
            <a:off x="2803763" y="742472"/>
            <a:ext cx="6218317" cy="5830255"/>
            <a:chOff x="0" y="0"/>
            <a:chExt cx="23850046" cy="22361656"/>
          </a:xfrm>
        </p:grpSpPr>
        <p:sp>
          <p:nvSpPr>
            <p:cNvPr id="5" name="Freeform 5"/>
            <p:cNvSpPr/>
            <p:nvPr/>
          </p:nvSpPr>
          <p:spPr>
            <a:xfrm>
              <a:off x="0" y="0"/>
              <a:ext cx="23850045" cy="22361657"/>
            </a:xfrm>
            <a:custGeom>
              <a:avLst/>
              <a:gdLst/>
              <a:ahLst/>
              <a:cxnLst/>
              <a:rect l="l" t="t" r="r" b="b"/>
              <a:pathLst>
                <a:path w="23850045" h="22361657">
                  <a:moveTo>
                    <a:pt x="0" y="0"/>
                  </a:moveTo>
                  <a:lnTo>
                    <a:pt x="0" y="22361657"/>
                  </a:lnTo>
                  <a:lnTo>
                    <a:pt x="23850045" y="22361657"/>
                  </a:lnTo>
                  <a:lnTo>
                    <a:pt x="23850045" y="0"/>
                  </a:lnTo>
                  <a:lnTo>
                    <a:pt x="0" y="0"/>
                  </a:lnTo>
                  <a:close/>
                  <a:moveTo>
                    <a:pt x="23789086" y="22300696"/>
                  </a:moveTo>
                  <a:lnTo>
                    <a:pt x="59690" y="22300696"/>
                  </a:lnTo>
                  <a:lnTo>
                    <a:pt x="59690" y="59690"/>
                  </a:lnTo>
                  <a:lnTo>
                    <a:pt x="23789086" y="59690"/>
                  </a:lnTo>
                  <a:lnTo>
                    <a:pt x="23789086" y="22300696"/>
                  </a:lnTo>
                  <a:close/>
                </a:path>
              </a:pathLst>
            </a:custGeom>
            <a:solidFill>
              <a:srgbClr val="F8F8F3"/>
            </a:solidFill>
          </p:spPr>
        </p:sp>
      </p:grpSp>
      <p:sp>
        <p:nvSpPr>
          <p:cNvPr id="6" name="TextBox 6"/>
          <p:cNvSpPr txBox="1"/>
          <p:nvPr/>
        </p:nvSpPr>
        <p:spPr>
          <a:xfrm>
            <a:off x="3284535" y="1066973"/>
            <a:ext cx="5256772" cy="1280479"/>
          </a:xfrm>
          <a:prstGeom prst="rect">
            <a:avLst/>
          </a:prstGeom>
        </p:spPr>
        <p:txBody>
          <a:bodyPr lIns="0" tIns="0" rIns="0" bIns="0" rtlCol="0" anchor="t">
            <a:spAutoFit/>
          </a:bodyPr>
          <a:lstStyle/>
          <a:p>
            <a:pPr algn="r">
              <a:lnSpc>
                <a:spcPts val="5240"/>
              </a:lnSpc>
            </a:pPr>
            <a:r>
              <a:rPr lang="en-US" sz="4000" b="1" spc="116">
                <a:solidFill>
                  <a:schemeClr val="tx1">
                    <a:lumMod val="95000"/>
                    <a:lumOff val="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BÀI 30 </a:t>
            </a:r>
            <a:endParaRPr lang="en-US" sz="4000" b="1" spc="116" dirty="0">
              <a:solidFill>
                <a:schemeClr val="tx1">
                  <a:lumMod val="95000"/>
                  <a:lumOff val="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r">
              <a:lnSpc>
                <a:spcPts val="5240"/>
              </a:lnSpc>
            </a:pPr>
            <a:r>
              <a:rPr lang="en-US" sz="4000" b="1" spc="116" dirty="0">
                <a:solidFill>
                  <a:schemeClr val="tx1">
                    <a:lumMod val="95000"/>
                    <a:lumOff val="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NGUYÊN SINH VẬT</a:t>
            </a:r>
          </a:p>
        </p:txBody>
      </p:sp>
      <p:sp>
        <p:nvSpPr>
          <p:cNvPr id="7" name="TextBox 7"/>
          <p:cNvSpPr txBox="1"/>
          <p:nvPr/>
        </p:nvSpPr>
        <p:spPr>
          <a:xfrm rot="-5400000">
            <a:off x="-1310504" y="4200170"/>
            <a:ext cx="4395124" cy="371897"/>
          </a:xfrm>
          <a:prstGeom prst="rect">
            <a:avLst/>
          </a:prstGeom>
        </p:spPr>
        <p:txBody>
          <a:bodyPr lIns="0" tIns="0" rIns="0" bIns="0" rtlCol="0" anchor="t">
            <a:spAutoFit/>
          </a:bodyPr>
          <a:lstStyle/>
          <a:p>
            <a:pPr>
              <a:lnSpc>
                <a:spcPts val="2879"/>
              </a:lnSpc>
            </a:pPr>
            <a:r>
              <a:rPr lang="en-US" sz="2400" spc="177" dirty="0">
                <a:solidFill>
                  <a:srgbClr val="90BEAB"/>
                </a:solidFill>
                <a:latin typeface="Montserrat Classic Bold"/>
              </a:rPr>
              <a:t>NGUYÊN SINH VẬT</a:t>
            </a:r>
          </a:p>
        </p:txBody>
      </p:sp>
      <p:pic>
        <p:nvPicPr>
          <p:cNvPr id="3" name="Picture 2"/>
          <p:cNvPicPr>
            <a:picLocks noChangeAspect="1"/>
          </p:cNvPicPr>
          <p:nvPr/>
        </p:nvPicPr>
        <p:blipFill>
          <a:blip r:embed="rId2"/>
          <a:stretch>
            <a:fillRect/>
          </a:stretch>
        </p:blipFill>
        <p:spPr>
          <a:xfrm>
            <a:off x="2803762" y="2860662"/>
            <a:ext cx="6218317" cy="1525456"/>
          </a:xfrm>
          <a:prstGeom prst="rect">
            <a:avLst/>
          </a:prstGeom>
        </p:spPr>
      </p:pic>
      <p:pic>
        <p:nvPicPr>
          <p:cNvPr id="9" name="Picture 8"/>
          <p:cNvPicPr>
            <a:picLocks noChangeAspect="1"/>
          </p:cNvPicPr>
          <p:nvPr/>
        </p:nvPicPr>
        <p:blipFill>
          <a:blip r:embed="rId3"/>
          <a:stretch>
            <a:fillRect/>
          </a:stretch>
        </p:blipFill>
        <p:spPr>
          <a:xfrm>
            <a:off x="2803762" y="4644306"/>
            <a:ext cx="6218317" cy="15572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pic>
        <p:nvPicPr>
          <p:cNvPr id="1028" name="Picture 4" descr="Tảo Spirulina dạng bột Nhật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596758"/>
            <a:ext cx="1684283" cy="16842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sp>
        <p:nvSpPr>
          <p:cNvPr id="2" name="Rectangle 1"/>
          <p:cNvSpPr/>
          <p:nvPr/>
        </p:nvSpPr>
        <p:spPr>
          <a:xfrm>
            <a:off x="1981200" y="1066800"/>
            <a:ext cx="6265754" cy="954107"/>
          </a:xfrm>
          <a:prstGeom prst="rect">
            <a:avLst/>
          </a:prstGeom>
        </p:spPr>
        <p:txBody>
          <a:bodyPr wrap="none">
            <a:spAutoFit/>
          </a:bodyPr>
          <a:lstStyle/>
          <a:p>
            <a:r>
              <a:rPr lang="en-US" sz="2800" dirty="0">
                <a:solidFill>
                  <a:srgbClr val="333333"/>
                </a:solidFill>
                <a:latin typeface="Helvetica" panose="020B0604020202020204" pitchFamily="34" charset="0"/>
              </a:rPr>
              <a:t>PHA CHẾ “TRÀ SỮA” TỪ TẢO XOẮN</a:t>
            </a:r>
          </a:p>
          <a:p>
            <a:pPr algn="ctr"/>
            <a:r>
              <a:rPr lang="en-US" sz="2800" i="1" dirty="0" err="1">
                <a:solidFill>
                  <a:srgbClr val="333333"/>
                </a:solidFill>
                <a:latin typeface="Helvetica" panose="020B0604020202020204" pitchFamily="34" charset="0"/>
              </a:rPr>
              <a:t>Thực</a:t>
            </a:r>
            <a:r>
              <a:rPr lang="en-US" sz="2800" i="1" dirty="0">
                <a:solidFill>
                  <a:srgbClr val="333333"/>
                </a:solidFill>
                <a:latin typeface="Helvetica" panose="020B0604020202020204" pitchFamily="34" charset="0"/>
              </a:rPr>
              <a:t> </a:t>
            </a:r>
            <a:r>
              <a:rPr lang="en-US" sz="2800" i="1" dirty="0" err="1">
                <a:solidFill>
                  <a:srgbClr val="333333"/>
                </a:solidFill>
                <a:latin typeface="Helvetica" panose="020B0604020202020204" pitchFamily="34" charset="0"/>
              </a:rPr>
              <a:t>hành</a:t>
            </a:r>
            <a:r>
              <a:rPr lang="en-US" sz="2800" i="1" dirty="0">
                <a:solidFill>
                  <a:srgbClr val="333333"/>
                </a:solidFill>
                <a:latin typeface="Helvetica" panose="020B0604020202020204" pitchFamily="34" charset="0"/>
              </a:rPr>
              <a:t> </a:t>
            </a:r>
            <a:r>
              <a:rPr lang="en-US" sz="2800" i="1" dirty="0" err="1">
                <a:solidFill>
                  <a:srgbClr val="333333"/>
                </a:solidFill>
                <a:latin typeface="Helvetica" panose="020B0604020202020204" pitchFamily="34" charset="0"/>
              </a:rPr>
              <a:t>theo</a:t>
            </a:r>
            <a:r>
              <a:rPr lang="en-US" sz="2800" i="1" dirty="0">
                <a:solidFill>
                  <a:srgbClr val="333333"/>
                </a:solidFill>
                <a:latin typeface="Helvetica" panose="020B0604020202020204" pitchFamily="34" charset="0"/>
              </a:rPr>
              <a:t> </a:t>
            </a:r>
            <a:r>
              <a:rPr lang="en-US" sz="2800" i="1" dirty="0" err="1">
                <a:solidFill>
                  <a:srgbClr val="333333"/>
                </a:solidFill>
                <a:latin typeface="Helvetica" panose="020B0604020202020204" pitchFamily="34" charset="0"/>
              </a:rPr>
              <a:t>nhóm</a:t>
            </a:r>
            <a:r>
              <a:rPr lang="en-US" sz="2800" i="1" dirty="0">
                <a:solidFill>
                  <a:srgbClr val="333333"/>
                </a:solidFill>
                <a:latin typeface="Helvetica" panose="020B0604020202020204" pitchFamily="34" charset="0"/>
              </a:rPr>
              <a:t> 3 HS</a:t>
            </a:r>
            <a:endParaRPr lang="en-US" sz="2800" b="0" i="1" dirty="0">
              <a:solidFill>
                <a:srgbClr val="333333"/>
              </a:solidFill>
              <a:effectLst/>
              <a:latin typeface="Helvetica" panose="020B0604020202020204" pitchFamily="34" charset="0"/>
            </a:endParaRPr>
          </a:p>
        </p:txBody>
      </p:sp>
      <p:sp>
        <p:nvSpPr>
          <p:cNvPr id="4" name="Rectangle 3"/>
          <p:cNvSpPr/>
          <p:nvPr/>
        </p:nvSpPr>
        <p:spPr>
          <a:xfrm>
            <a:off x="838200" y="2286000"/>
            <a:ext cx="8153400" cy="35052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95400" y="2590801"/>
            <a:ext cx="7696200" cy="3108543"/>
          </a:xfrm>
          <a:prstGeom prst="rect">
            <a:avLst/>
          </a:prstGeom>
          <a:noFill/>
        </p:spPr>
        <p:txBody>
          <a:bodyPr wrap="square" rtlCol="0">
            <a:spAutoFit/>
          </a:bodyPr>
          <a:lstStyle/>
          <a:p>
            <a:r>
              <a:rPr lang="en-US" sz="2800" dirty="0"/>
              <a:t>B1. </a:t>
            </a:r>
            <a:r>
              <a:rPr lang="en-US" sz="2800" dirty="0" err="1"/>
              <a:t>Lấy</a:t>
            </a:r>
            <a:r>
              <a:rPr lang="en-US" sz="2800" dirty="0"/>
              <a:t> 2 </a:t>
            </a:r>
            <a:r>
              <a:rPr lang="en-US" sz="2800" dirty="0" err="1"/>
              <a:t>thìa</a:t>
            </a:r>
            <a:r>
              <a:rPr lang="en-US" sz="2800" dirty="0"/>
              <a:t> </a:t>
            </a:r>
            <a:r>
              <a:rPr lang="en-US" sz="2800" dirty="0" err="1"/>
              <a:t>bột</a:t>
            </a:r>
            <a:r>
              <a:rPr lang="en-US" sz="2800" dirty="0"/>
              <a:t> </a:t>
            </a:r>
            <a:r>
              <a:rPr lang="en-US" sz="2800" dirty="0" err="1"/>
              <a:t>cho</a:t>
            </a:r>
            <a:r>
              <a:rPr lang="en-US" sz="2800" dirty="0"/>
              <a:t> </a:t>
            </a:r>
            <a:r>
              <a:rPr lang="en-US" sz="2800" dirty="0" err="1"/>
              <a:t>vào</a:t>
            </a:r>
            <a:r>
              <a:rPr lang="en-US" sz="2800" dirty="0"/>
              <a:t> </a:t>
            </a:r>
            <a:r>
              <a:rPr lang="en-US" sz="2800" dirty="0" err="1"/>
              <a:t>cốc</a:t>
            </a:r>
            <a:r>
              <a:rPr lang="en-US" sz="2800" dirty="0"/>
              <a:t> </a:t>
            </a:r>
            <a:r>
              <a:rPr lang="en-US" sz="2800" dirty="0" err="1"/>
              <a:t>nước</a:t>
            </a:r>
            <a:r>
              <a:rPr lang="en-US" sz="2800" dirty="0"/>
              <a:t> </a:t>
            </a:r>
            <a:r>
              <a:rPr lang="en-US" sz="2800" dirty="0" err="1"/>
              <a:t>ấm</a:t>
            </a:r>
            <a:r>
              <a:rPr lang="en-US" sz="2800" dirty="0"/>
              <a:t>. </a:t>
            </a:r>
            <a:r>
              <a:rPr lang="en-US" sz="2800" dirty="0" err="1"/>
              <a:t>Sau</a:t>
            </a:r>
            <a:r>
              <a:rPr lang="en-US" sz="2800" dirty="0"/>
              <a:t> </a:t>
            </a:r>
            <a:r>
              <a:rPr lang="en-US" sz="2800" dirty="0" err="1"/>
              <a:t>đó</a:t>
            </a:r>
            <a:r>
              <a:rPr lang="en-US" sz="2800" dirty="0"/>
              <a:t> </a:t>
            </a:r>
            <a:r>
              <a:rPr lang="en-US" sz="2800" dirty="0" err="1"/>
              <a:t>khuấy</a:t>
            </a:r>
            <a:r>
              <a:rPr lang="en-US" sz="2800" dirty="0"/>
              <a:t> </a:t>
            </a:r>
            <a:r>
              <a:rPr lang="en-US" sz="2800" dirty="0" err="1"/>
              <a:t>lên</a:t>
            </a:r>
            <a:r>
              <a:rPr lang="en-US" sz="2800" dirty="0"/>
              <a:t>.</a:t>
            </a:r>
          </a:p>
          <a:p>
            <a:endParaRPr lang="en-US" sz="2800" dirty="0"/>
          </a:p>
          <a:p>
            <a:r>
              <a:rPr lang="en-US" sz="2800" dirty="0"/>
              <a:t>B2. Cho </a:t>
            </a:r>
            <a:r>
              <a:rPr lang="en-US" sz="2800" dirty="0" err="1"/>
              <a:t>thêm</a:t>
            </a:r>
            <a:r>
              <a:rPr lang="en-US" sz="2800" dirty="0"/>
              <a:t> </a:t>
            </a:r>
            <a:r>
              <a:rPr lang="en-US" sz="2800" dirty="0" err="1"/>
              <a:t>sữa</a:t>
            </a:r>
            <a:r>
              <a:rPr lang="en-US" sz="2800" dirty="0"/>
              <a:t> </a:t>
            </a:r>
            <a:r>
              <a:rPr lang="en-US" sz="2800" dirty="0" err="1"/>
              <a:t>tươi</a:t>
            </a:r>
            <a:r>
              <a:rPr lang="en-US" sz="2800" dirty="0"/>
              <a:t>/</a:t>
            </a:r>
            <a:r>
              <a:rPr lang="en-US" sz="2800" dirty="0" err="1"/>
              <a:t>sữa</a:t>
            </a:r>
            <a:r>
              <a:rPr lang="en-US" sz="2800" dirty="0"/>
              <a:t> </a:t>
            </a:r>
            <a:r>
              <a:rPr lang="en-US" sz="2800" dirty="0" err="1"/>
              <a:t>đặc</a:t>
            </a:r>
            <a:r>
              <a:rPr lang="en-US" sz="2800" dirty="0"/>
              <a:t> (</a:t>
            </a:r>
            <a:r>
              <a:rPr lang="en-US" sz="2800" dirty="0" err="1"/>
              <a:t>độ</a:t>
            </a:r>
            <a:r>
              <a:rPr lang="en-US" sz="2800" dirty="0"/>
              <a:t> </a:t>
            </a:r>
            <a:r>
              <a:rPr lang="en-US" sz="2800" dirty="0" err="1"/>
              <a:t>ngọt</a:t>
            </a:r>
            <a:r>
              <a:rPr lang="en-US" sz="2800" dirty="0"/>
              <a:t> </a:t>
            </a:r>
            <a:r>
              <a:rPr lang="en-US" sz="2800" dirty="0" err="1"/>
              <a:t>tùy</a:t>
            </a:r>
            <a:r>
              <a:rPr lang="en-US" sz="2800" dirty="0"/>
              <a:t> </a:t>
            </a:r>
            <a:r>
              <a:rPr lang="en-US" sz="2800" dirty="0" err="1"/>
              <a:t>sở</a:t>
            </a:r>
            <a:r>
              <a:rPr lang="en-US" sz="2800" dirty="0"/>
              <a:t> </a:t>
            </a:r>
            <a:r>
              <a:rPr lang="en-US" sz="2800" dirty="0" err="1"/>
              <a:t>thích</a:t>
            </a:r>
            <a:r>
              <a:rPr lang="en-US" sz="2800" dirty="0"/>
              <a:t>) </a:t>
            </a:r>
            <a:r>
              <a:rPr lang="en-US" sz="2800" dirty="0" err="1"/>
              <a:t>và</a:t>
            </a:r>
            <a:r>
              <a:rPr lang="en-US" sz="2800" dirty="0"/>
              <a:t> </a:t>
            </a:r>
            <a:r>
              <a:rPr lang="en-US" sz="2800" dirty="0" err="1"/>
              <a:t>khuấy</a:t>
            </a:r>
            <a:r>
              <a:rPr lang="en-US" sz="2800" dirty="0"/>
              <a:t> </a:t>
            </a:r>
            <a:r>
              <a:rPr lang="en-US" sz="2800" dirty="0" err="1"/>
              <a:t>lên</a:t>
            </a:r>
            <a:r>
              <a:rPr lang="en-US" sz="2800" dirty="0"/>
              <a:t>.</a:t>
            </a:r>
          </a:p>
          <a:p>
            <a:endParaRPr lang="en-US" sz="2800" dirty="0"/>
          </a:p>
          <a:p>
            <a:r>
              <a:rPr lang="en-US" sz="2800" dirty="0"/>
              <a:t>B3. Cho </a:t>
            </a:r>
            <a:r>
              <a:rPr lang="en-US" sz="2800" dirty="0" err="1"/>
              <a:t>thêm</a:t>
            </a:r>
            <a:r>
              <a:rPr lang="en-US" sz="2800" dirty="0"/>
              <a:t> </a:t>
            </a:r>
            <a:r>
              <a:rPr lang="en-US" sz="2800" dirty="0" err="1"/>
              <a:t>chút</a:t>
            </a:r>
            <a:r>
              <a:rPr lang="en-US" sz="2800" dirty="0"/>
              <a:t> </a:t>
            </a:r>
            <a:r>
              <a:rPr lang="en-US" sz="2800" dirty="0" err="1"/>
              <a:t>đá</a:t>
            </a:r>
            <a:r>
              <a:rPr lang="en-US" sz="2800" dirty="0"/>
              <a:t> </a:t>
            </a:r>
            <a:r>
              <a:rPr lang="en-US" sz="2800" dirty="0" err="1"/>
              <a:t>vào</a:t>
            </a:r>
            <a:r>
              <a:rPr lang="en-US" sz="2800" dirty="0"/>
              <a:t> </a:t>
            </a:r>
            <a:r>
              <a:rPr lang="en-US" sz="2800" dirty="0" err="1"/>
              <a:t>để</a:t>
            </a:r>
            <a:r>
              <a:rPr lang="en-US" sz="2800" dirty="0"/>
              <a:t> </a:t>
            </a:r>
            <a:r>
              <a:rPr lang="en-US" sz="2800" dirty="0" err="1"/>
              <a:t>thưởng</a:t>
            </a:r>
            <a:r>
              <a:rPr lang="en-US" sz="2800" dirty="0"/>
              <a:t> </a:t>
            </a:r>
            <a:r>
              <a:rPr lang="en-US" sz="2800" dirty="0" err="1"/>
              <a:t>thức</a:t>
            </a:r>
            <a:endParaRPr lang="en-US" sz="2800" dirty="0"/>
          </a:p>
        </p:txBody>
      </p:sp>
      <p:pic>
        <p:nvPicPr>
          <p:cNvPr id="7" name="Picture 2" descr="6 reasons to warm up before exercise - The Practice at 3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4182" y="4191000"/>
            <a:ext cx="3422868" cy="342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00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3. CỦNG CỐ</a:t>
            </a:r>
          </a:p>
        </p:txBody>
      </p:sp>
      <p:sp>
        <p:nvSpPr>
          <p:cNvPr id="2" name="Rectangle 1"/>
          <p:cNvSpPr/>
          <p:nvPr/>
        </p:nvSpPr>
        <p:spPr>
          <a:xfrm>
            <a:off x="1905000" y="1267482"/>
            <a:ext cx="6800260" cy="584775"/>
          </a:xfrm>
          <a:prstGeom prst="rect">
            <a:avLst/>
          </a:prstGeom>
        </p:spPr>
        <p:txBody>
          <a:bodyPr wrap="non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Thiết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endParaRPr lang="en-US" sz="3200" b="1" i="1" dirty="0">
              <a:solidFill>
                <a:srgbClr val="FF0000"/>
              </a:solidFill>
              <a:effectLst/>
              <a:latin typeface="Times New Roman" panose="02020603050405020304" pitchFamily="18" charset="0"/>
              <a:cs typeface="Times New Roman" panose="02020603050405020304" pitchFamily="18" charset="0"/>
            </a:endParaRPr>
          </a:p>
        </p:txBody>
      </p:sp>
      <p:pic>
        <p:nvPicPr>
          <p:cNvPr id="7" name="Picture 2" descr="6 reasons to warm up before exercise - The Practice at 3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182" y="4191000"/>
            <a:ext cx="3422868" cy="34228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ÀI TẬP ÔN TẬP, CỦNG CỐ KIẾN THỨC CHO HỌC SINH (TRO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7603"/>
            <a:ext cx="2137541" cy="2476066"/>
          </a:xfrm>
          <a:prstGeom prst="rect">
            <a:avLst/>
          </a:prstGeom>
          <a:noFill/>
          <a:extLst>
            <a:ext uri="{909E8E84-426E-40DD-AFC4-6F175D3DCCD1}">
              <a14:hiddenFill xmlns:a14="http://schemas.microsoft.com/office/drawing/2010/main">
                <a:solidFill>
                  <a:srgbClr val="FFFFFF"/>
                </a:solidFill>
              </a14:hiddenFill>
            </a:ext>
          </a:extLst>
        </p:spPr>
      </p:pic>
      <p:sp>
        <p:nvSpPr>
          <p:cNvPr id="3" name="Curved Right Arrow 2"/>
          <p:cNvSpPr/>
          <p:nvPr/>
        </p:nvSpPr>
        <p:spPr>
          <a:xfrm>
            <a:off x="1447800" y="990600"/>
            <a:ext cx="457200" cy="685800"/>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608496" y="2657226"/>
            <a:ext cx="8612807" cy="584775"/>
          </a:xfrm>
          <a:prstGeom prst="rect">
            <a:avLst/>
          </a:prstGeom>
        </p:spPr>
        <p:txBody>
          <a:bodyPr wrap="none">
            <a:spAutoFit/>
          </a:bodyPr>
          <a:lstStyle/>
          <a:p>
            <a:r>
              <a:rPr lang="en-US" sz="3200" b="1" dirty="0">
                <a:solidFill>
                  <a:srgbClr val="006600"/>
                </a:solidFill>
                <a:latin typeface="Times New Roman" panose="02020603050405020304" pitchFamily="18" charset="0"/>
                <a:cs typeface="Times New Roman" panose="02020603050405020304" pitchFamily="18" charset="0"/>
              </a:rPr>
              <a:t>SỬ DỤNG SMART PHONE ĐỂ QUÉT MÃ QR</a:t>
            </a:r>
            <a:endParaRPr lang="en-US" sz="3200" b="1" i="1" dirty="0">
              <a:solidFill>
                <a:srgbClr val="006600"/>
              </a:solidFill>
              <a:effectLst/>
              <a:latin typeface="Times New Roman" panose="02020603050405020304" pitchFamily="18" charset="0"/>
              <a:cs typeface="Times New Roman" panose="02020603050405020304" pitchFamily="18" charset="0"/>
            </a:endParaRPr>
          </a:p>
        </p:txBody>
      </p:sp>
      <p:sp>
        <p:nvSpPr>
          <p:cNvPr id="9" name="Curved Left Arrow 8"/>
          <p:cNvSpPr/>
          <p:nvPr/>
        </p:nvSpPr>
        <p:spPr>
          <a:xfrm>
            <a:off x="8686800" y="1852257"/>
            <a:ext cx="609600" cy="738543"/>
          </a:xfrm>
          <a:prstGeom prst="curvedLef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7099" y="3657600"/>
            <a:ext cx="2895600" cy="2895600"/>
          </a:xfrm>
          <a:prstGeom prst="rect">
            <a:avLst/>
          </a:prstGeom>
        </p:spPr>
      </p:pic>
    </p:spTree>
    <p:extLst>
      <p:ext uri="{BB962C8B-B14F-4D97-AF65-F5344CB8AC3E}">
        <p14:creationId xmlns:p14="http://schemas.microsoft.com/office/powerpoint/2010/main" val="274086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1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2"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189304" y="-404372"/>
            <a:ext cx="4781561" cy="7719572"/>
          </a:xfrm>
          <a:prstGeom prst="rect">
            <a:avLst/>
          </a:prstGeom>
          <a:solidFill>
            <a:srgbClr val="F8F8F3"/>
          </a:solidFill>
        </p:spPr>
      </p:sp>
      <p:grpSp>
        <p:nvGrpSpPr>
          <p:cNvPr id="4" name="Group 4"/>
          <p:cNvGrpSpPr/>
          <p:nvPr/>
        </p:nvGrpSpPr>
        <p:grpSpPr>
          <a:xfrm>
            <a:off x="4575730" y="-7883"/>
            <a:ext cx="5540962" cy="990600"/>
            <a:chOff x="0" y="0"/>
            <a:chExt cx="6580122" cy="3101748"/>
          </a:xfrm>
        </p:grpSpPr>
        <p:grpSp>
          <p:nvGrpSpPr>
            <p:cNvPr id="5" name="Group 5"/>
            <p:cNvGrpSpPr/>
            <p:nvPr/>
          </p:nvGrpSpPr>
          <p:grpSpPr>
            <a:xfrm>
              <a:off x="0" y="0"/>
              <a:ext cx="6580122" cy="3101748"/>
              <a:chOff x="0" y="0"/>
              <a:chExt cx="18928301" cy="8922451"/>
            </a:xfrm>
          </p:grpSpPr>
          <p:sp>
            <p:nvSpPr>
              <p:cNvPr id="6" name="Freeform 6"/>
              <p:cNvSpPr/>
              <p:nvPr/>
            </p:nvSpPr>
            <p:spPr>
              <a:xfrm>
                <a:off x="0" y="0"/>
                <a:ext cx="18928300" cy="8922452"/>
              </a:xfrm>
              <a:custGeom>
                <a:avLst/>
                <a:gdLst/>
                <a:ahLst/>
                <a:cxnLst/>
                <a:rect l="l" t="t" r="r" b="b"/>
                <a:pathLst>
                  <a:path w="18928300" h="8922452">
                    <a:moveTo>
                      <a:pt x="0" y="0"/>
                    </a:moveTo>
                    <a:lnTo>
                      <a:pt x="0" y="8922452"/>
                    </a:lnTo>
                    <a:lnTo>
                      <a:pt x="18928300" y="8922452"/>
                    </a:lnTo>
                    <a:lnTo>
                      <a:pt x="18928300" y="0"/>
                    </a:lnTo>
                    <a:lnTo>
                      <a:pt x="0" y="0"/>
                    </a:lnTo>
                    <a:close/>
                    <a:moveTo>
                      <a:pt x="18867340" y="8861491"/>
                    </a:moveTo>
                    <a:lnTo>
                      <a:pt x="59690" y="8861491"/>
                    </a:lnTo>
                    <a:lnTo>
                      <a:pt x="59690" y="59690"/>
                    </a:lnTo>
                    <a:lnTo>
                      <a:pt x="18867340" y="59690"/>
                    </a:lnTo>
                    <a:lnTo>
                      <a:pt x="18867340" y="8861491"/>
                    </a:lnTo>
                    <a:close/>
                  </a:path>
                </a:pathLst>
              </a:custGeom>
              <a:solidFill>
                <a:srgbClr val="F8F8F3"/>
              </a:solidFill>
            </p:spPr>
          </p:sp>
        </p:grpSp>
        <p:sp>
          <p:nvSpPr>
            <p:cNvPr id="7" name="TextBox 7"/>
            <p:cNvSpPr txBox="1"/>
            <p:nvPr/>
          </p:nvSpPr>
          <p:spPr>
            <a:xfrm>
              <a:off x="1" y="689179"/>
              <a:ext cx="5979047" cy="769441"/>
            </a:xfrm>
            <a:prstGeom prst="rect">
              <a:avLst/>
            </a:prstGeom>
          </p:spPr>
          <p:txBody>
            <a:bodyPr wrap="square" lIns="0" tIns="0" rIns="0" bIns="0" rtlCol="0" anchor="t">
              <a:spAutoFit/>
            </a:bodyPr>
            <a:lstStyle/>
            <a:p>
              <a:pPr algn="r">
                <a:lnSpc>
                  <a:spcPts val="5040"/>
                </a:lnSpc>
              </a:pP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Đa</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71495" y="3941715"/>
            <a:ext cx="4618533" cy="1200329"/>
          </a:xfrm>
          <a:prstGeom prst="rect">
            <a:avLst/>
          </a:prstGeom>
          <a:noFill/>
        </p:spPr>
        <p:txBody>
          <a:bodyPr wrap="square" rtlCol="0">
            <a:spAutoFit/>
          </a:bodyPr>
          <a:lstStyle/>
          <a:p>
            <a:pPr algn="just"/>
            <a:r>
              <a:rPr lang="en-US" sz="3600" b="1" dirty="0" err="1">
                <a:solidFill>
                  <a:srgbClr val="002060"/>
                </a:solidFill>
              </a:rPr>
              <a:t>Xem</a:t>
            </a:r>
            <a:r>
              <a:rPr lang="en-US" sz="3600" b="1" dirty="0">
                <a:solidFill>
                  <a:srgbClr val="002060"/>
                </a:solidFill>
              </a:rPr>
              <a:t> </a:t>
            </a:r>
            <a:r>
              <a:rPr lang="en-US" sz="3600" b="1" dirty="0" err="1">
                <a:solidFill>
                  <a:srgbClr val="002060"/>
                </a:solidFill>
              </a:rPr>
              <a:t>đoạn</a:t>
            </a:r>
            <a:r>
              <a:rPr lang="en-US" sz="3600" b="1" dirty="0">
                <a:solidFill>
                  <a:srgbClr val="002060"/>
                </a:solidFill>
              </a:rPr>
              <a:t> video </a:t>
            </a:r>
            <a:r>
              <a:rPr lang="en-US" sz="3600" b="1" dirty="0" err="1">
                <a:solidFill>
                  <a:srgbClr val="002060"/>
                </a:solidFill>
              </a:rPr>
              <a:t>và</a:t>
            </a:r>
            <a:r>
              <a:rPr lang="en-US" sz="3600" b="1" dirty="0">
                <a:solidFill>
                  <a:srgbClr val="002060"/>
                </a:solidFill>
              </a:rPr>
              <a:t> </a:t>
            </a:r>
            <a:r>
              <a:rPr lang="en-US" sz="3600" b="1" dirty="0" err="1">
                <a:solidFill>
                  <a:srgbClr val="002060"/>
                </a:solidFill>
              </a:rPr>
              <a:t>trả</a:t>
            </a:r>
            <a:r>
              <a:rPr lang="en-US" sz="3600" b="1" dirty="0">
                <a:solidFill>
                  <a:srgbClr val="002060"/>
                </a:solidFill>
              </a:rPr>
              <a:t> </a:t>
            </a:r>
            <a:r>
              <a:rPr lang="en-US" sz="3600" b="1" dirty="0" err="1">
                <a:solidFill>
                  <a:srgbClr val="002060"/>
                </a:solidFill>
              </a:rPr>
              <a:t>lời</a:t>
            </a:r>
            <a:r>
              <a:rPr lang="en-US" sz="3600" b="1" dirty="0">
                <a:solidFill>
                  <a:srgbClr val="002060"/>
                </a:solidFill>
              </a:rPr>
              <a:t> </a:t>
            </a:r>
            <a:r>
              <a:rPr lang="en-US" sz="3600" b="1" dirty="0" err="1">
                <a:solidFill>
                  <a:srgbClr val="002060"/>
                </a:solidFill>
              </a:rPr>
              <a:t>câu</a:t>
            </a:r>
            <a:r>
              <a:rPr lang="en-US" sz="3600" b="1" dirty="0">
                <a:solidFill>
                  <a:srgbClr val="002060"/>
                </a:solidFill>
              </a:rPr>
              <a:t> </a:t>
            </a:r>
            <a:r>
              <a:rPr lang="en-US" sz="3600" b="1" dirty="0" err="1">
                <a:solidFill>
                  <a:srgbClr val="002060"/>
                </a:solidFill>
              </a:rPr>
              <a:t>hỏi</a:t>
            </a:r>
            <a:r>
              <a:rPr lang="en-US" sz="3600" b="1" dirty="0">
                <a:solidFill>
                  <a:srgbClr val="002060"/>
                </a:solidFill>
              </a:rPr>
              <a:t>:</a:t>
            </a:r>
          </a:p>
        </p:txBody>
      </p:sp>
      <p:sp>
        <p:nvSpPr>
          <p:cNvPr id="12" name="TextBox 11"/>
          <p:cNvSpPr txBox="1"/>
          <p:nvPr/>
        </p:nvSpPr>
        <p:spPr>
          <a:xfrm>
            <a:off x="4664847" y="4804041"/>
            <a:ext cx="5038280" cy="2062103"/>
          </a:xfrm>
          <a:prstGeom prst="rect">
            <a:avLst/>
          </a:prstGeom>
          <a:solidFill>
            <a:srgbClr val="CCFFCC"/>
          </a:solidFill>
        </p:spPr>
        <p:txBody>
          <a:bodyPr wrap="square" rtlCol="0">
            <a:spAutoFit/>
          </a:bodyPr>
          <a:lstStyle/>
          <a:p>
            <a:pPr marL="742950" indent="-742950" algn="just">
              <a:buAutoNum type="arabicPeriod"/>
            </a:pPr>
            <a:r>
              <a:rPr lang="en-US" sz="3200" b="1" dirty="0" err="1">
                <a:solidFill>
                  <a:srgbClr val="002060"/>
                </a:solidFill>
              </a:rPr>
              <a:t>Em</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nhận</a:t>
            </a:r>
            <a:r>
              <a:rPr lang="en-US" sz="3200" b="1" dirty="0">
                <a:solidFill>
                  <a:srgbClr val="002060"/>
                </a:solidFill>
              </a:rPr>
              <a:t> </a:t>
            </a:r>
            <a:r>
              <a:rPr lang="en-US" sz="3200" b="1" dirty="0" err="1">
                <a:solidFill>
                  <a:srgbClr val="002060"/>
                </a:solidFill>
              </a:rPr>
              <a:t>xét</a:t>
            </a:r>
            <a:r>
              <a:rPr lang="en-US" sz="3200" b="1" dirty="0">
                <a:solidFill>
                  <a:srgbClr val="002060"/>
                </a:solidFill>
              </a:rPr>
              <a:t> </a:t>
            </a:r>
            <a:r>
              <a:rPr lang="en-US" sz="3200" b="1" dirty="0" err="1">
                <a:solidFill>
                  <a:srgbClr val="002060"/>
                </a:solidFill>
              </a:rPr>
              <a:t>gì</a:t>
            </a:r>
            <a:r>
              <a:rPr lang="en-US" sz="3200" b="1" dirty="0">
                <a:solidFill>
                  <a:srgbClr val="002060"/>
                </a:solidFill>
              </a:rPr>
              <a:t> </a:t>
            </a:r>
            <a:r>
              <a:rPr lang="en-US" sz="3200" b="1" dirty="0" err="1">
                <a:solidFill>
                  <a:srgbClr val="002060"/>
                </a:solidFill>
              </a:rPr>
              <a:t>về</a:t>
            </a:r>
            <a:r>
              <a:rPr lang="en-US" sz="3200" b="1" dirty="0">
                <a:solidFill>
                  <a:srgbClr val="002060"/>
                </a:solidFill>
              </a:rPr>
              <a:t> </a:t>
            </a:r>
            <a:r>
              <a:rPr lang="en-US" sz="3200" b="1" dirty="0" err="1">
                <a:solidFill>
                  <a:srgbClr val="002060"/>
                </a:solidFill>
              </a:rPr>
              <a:t>hình</a:t>
            </a:r>
            <a:r>
              <a:rPr lang="en-US" sz="3200" b="1" dirty="0">
                <a:solidFill>
                  <a:srgbClr val="002060"/>
                </a:solidFill>
              </a:rPr>
              <a:t> </a:t>
            </a:r>
            <a:r>
              <a:rPr lang="en-US" sz="3200" b="1" dirty="0" err="1">
                <a:solidFill>
                  <a:srgbClr val="002060"/>
                </a:solidFill>
              </a:rPr>
              <a:t>dạng</a:t>
            </a:r>
            <a:r>
              <a:rPr lang="en-US" sz="3200" b="1" dirty="0">
                <a:solidFill>
                  <a:srgbClr val="002060"/>
                </a:solidFill>
              </a:rPr>
              <a:t> </a:t>
            </a:r>
            <a:r>
              <a:rPr lang="en-US" sz="3200" b="1" dirty="0" err="1">
                <a:solidFill>
                  <a:srgbClr val="002060"/>
                </a:solidFill>
              </a:rPr>
              <a:t>của</a:t>
            </a:r>
            <a:r>
              <a:rPr lang="en-US" sz="3200" b="1" dirty="0">
                <a:solidFill>
                  <a:srgbClr val="002060"/>
                </a:solidFill>
              </a:rPr>
              <a:t> NSV?</a:t>
            </a:r>
          </a:p>
          <a:p>
            <a:pPr marL="742950" indent="-742950" algn="just">
              <a:buAutoNum type="arabicPeriod"/>
            </a:pPr>
            <a:r>
              <a:rPr lang="en-US" sz="3200" b="1" dirty="0" err="1">
                <a:solidFill>
                  <a:srgbClr val="002060"/>
                </a:solidFill>
              </a:rPr>
              <a:t>Môi</a:t>
            </a:r>
            <a:r>
              <a:rPr lang="en-US" sz="3200" b="1" dirty="0">
                <a:solidFill>
                  <a:srgbClr val="002060"/>
                </a:solidFill>
              </a:rPr>
              <a:t> </a:t>
            </a: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NSV </a:t>
            </a:r>
            <a:r>
              <a:rPr lang="en-US" sz="3200" b="1" dirty="0" err="1">
                <a:solidFill>
                  <a:srgbClr val="002060"/>
                </a:solidFill>
              </a:rPr>
              <a:t>là</a:t>
            </a:r>
            <a:r>
              <a:rPr lang="en-US" sz="3200" b="1" dirty="0">
                <a:solidFill>
                  <a:srgbClr val="002060"/>
                </a:solidFill>
              </a:rPr>
              <a:t> </a:t>
            </a:r>
            <a:r>
              <a:rPr lang="en-US" sz="3200" b="1" dirty="0" err="1">
                <a:solidFill>
                  <a:srgbClr val="002060"/>
                </a:solidFill>
              </a:rPr>
              <a:t>gì</a:t>
            </a:r>
            <a:r>
              <a:rPr lang="en-US" sz="3200" b="1" dirty="0">
                <a:solidFill>
                  <a:srgbClr val="002060"/>
                </a:solidFill>
              </a:rPr>
              <a:t>?</a:t>
            </a:r>
          </a:p>
        </p:txBody>
      </p:sp>
      <p:pic>
        <p:nvPicPr>
          <p:cNvPr id="13" name="Picture 12"/>
          <p:cNvPicPr>
            <a:picLocks noChangeAspect="1"/>
          </p:cNvPicPr>
          <p:nvPr/>
        </p:nvPicPr>
        <p:blipFill>
          <a:blip r:embed="rId2"/>
          <a:stretch>
            <a:fillRect/>
          </a:stretch>
        </p:blipFill>
        <p:spPr>
          <a:xfrm>
            <a:off x="381000" y="1379206"/>
            <a:ext cx="8786648" cy="2155510"/>
          </a:xfrm>
          <a:prstGeom prst="rect">
            <a:avLst/>
          </a:prstGeom>
        </p:spPr>
      </p:pic>
      <p:sp>
        <p:nvSpPr>
          <p:cNvPr id="14" name="TextBox 13"/>
          <p:cNvSpPr txBox="1"/>
          <p:nvPr/>
        </p:nvSpPr>
        <p:spPr>
          <a:xfrm>
            <a:off x="5214412" y="4075429"/>
            <a:ext cx="3757448" cy="461665"/>
          </a:xfrm>
          <a:prstGeom prst="rect">
            <a:avLst/>
          </a:prstGeom>
          <a:noFill/>
        </p:spPr>
        <p:txBody>
          <a:bodyPr wrap="square" rtlCol="0">
            <a:spAutoFit/>
          </a:bodyPr>
          <a:lstStyle/>
          <a:p>
            <a:pPr algn="ctr"/>
            <a:r>
              <a:rPr lang="en-US" sz="2400" b="1" dirty="0">
                <a:solidFill>
                  <a:srgbClr val="002060"/>
                </a:solidFill>
              </a:rPr>
              <a:t>THẢO LUẬN THEO CẶP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5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189304" y="-161621"/>
            <a:ext cx="4781561" cy="7719572"/>
          </a:xfrm>
          <a:prstGeom prst="rect">
            <a:avLst/>
          </a:prstGeom>
          <a:solidFill>
            <a:srgbClr val="F8F8F3"/>
          </a:solidFill>
        </p:spPr>
      </p:sp>
      <p:grpSp>
        <p:nvGrpSpPr>
          <p:cNvPr id="4" name="Group 4"/>
          <p:cNvGrpSpPr/>
          <p:nvPr/>
        </p:nvGrpSpPr>
        <p:grpSpPr>
          <a:xfrm>
            <a:off x="5181600" y="-381000"/>
            <a:ext cx="4935092" cy="2326311"/>
            <a:chOff x="0" y="0"/>
            <a:chExt cx="6580122" cy="3101748"/>
          </a:xfrm>
        </p:grpSpPr>
        <p:grpSp>
          <p:nvGrpSpPr>
            <p:cNvPr id="5" name="Group 5"/>
            <p:cNvGrpSpPr/>
            <p:nvPr/>
          </p:nvGrpSpPr>
          <p:grpSpPr>
            <a:xfrm>
              <a:off x="0" y="0"/>
              <a:ext cx="6580122" cy="3101748"/>
              <a:chOff x="0" y="0"/>
              <a:chExt cx="18928301" cy="8922451"/>
            </a:xfrm>
          </p:grpSpPr>
          <p:sp>
            <p:nvSpPr>
              <p:cNvPr id="6" name="Freeform 6"/>
              <p:cNvSpPr/>
              <p:nvPr/>
            </p:nvSpPr>
            <p:spPr>
              <a:xfrm>
                <a:off x="0" y="0"/>
                <a:ext cx="18928300" cy="8922452"/>
              </a:xfrm>
              <a:custGeom>
                <a:avLst/>
                <a:gdLst/>
                <a:ahLst/>
                <a:cxnLst/>
                <a:rect l="l" t="t" r="r" b="b"/>
                <a:pathLst>
                  <a:path w="18928300" h="8922452">
                    <a:moveTo>
                      <a:pt x="0" y="0"/>
                    </a:moveTo>
                    <a:lnTo>
                      <a:pt x="0" y="8922452"/>
                    </a:lnTo>
                    <a:lnTo>
                      <a:pt x="18928300" y="8922452"/>
                    </a:lnTo>
                    <a:lnTo>
                      <a:pt x="18928300" y="0"/>
                    </a:lnTo>
                    <a:lnTo>
                      <a:pt x="0" y="0"/>
                    </a:lnTo>
                    <a:close/>
                    <a:moveTo>
                      <a:pt x="18867340" y="8861491"/>
                    </a:moveTo>
                    <a:lnTo>
                      <a:pt x="59690" y="8861491"/>
                    </a:lnTo>
                    <a:lnTo>
                      <a:pt x="59690" y="59690"/>
                    </a:lnTo>
                    <a:lnTo>
                      <a:pt x="18867340" y="59690"/>
                    </a:lnTo>
                    <a:lnTo>
                      <a:pt x="18867340" y="8861491"/>
                    </a:lnTo>
                    <a:close/>
                  </a:path>
                </a:pathLst>
              </a:custGeom>
              <a:solidFill>
                <a:srgbClr val="F8F8F3"/>
              </a:solidFill>
            </p:spPr>
          </p:sp>
        </p:grpSp>
        <p:sp>
          <p:nvSpPr>
            <p:cNvPr id="7" name="TextBox 7"/>
            <p:cNvSpPr txBox="1"/>
            <p:nvPr/>
          </p:nvSpPr>
          <p:spPr>
            <a:xfrm>
              <a:off x="1" y="689179"/>
              <a:ext cx="5979047" cy="1709869"/>
            </a:xfrm>
            <a:prstGeom prst="rect">
              <a:avLst/>
            </a:prstGeom>
          </p:spPr>
          <p:txBody>
            <a:bodyPr wrap="square" lIns="0" tIns="0" rIns="0" bIns="0" rtlCol="0" anchor="t">
              <a:spAutoFit/>
            </a:bodyPr>
            <a:lstStyle/>
            <a:p>
              <a:pPr algn="r">
                <a:lnSpc>
                  <a:spcPts val="5040"/>
                </a:lnSpc>
              </a:pPr>
              <a:r>
                <a:rPr lang="en-US" sz="4000" b="1" spc="36"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4000" b="1" spc="36" dirty="0" err="1">
                  <a:solidFill>
                    <a:schemeClr val="tx1">
                      <a:lumMod val="95000"/>
                      <a:lumOff val="5000"/>
                    </a:schemeClr>
                  </a:solidFill>
                  <a:latin typeface="Times New Roman" panose="02020603050405020304" pitchFamily="18" charset="0"/>
                  <a:cs typeface="Times New Roman" panose="02020603050405020304" pitchFamily="18" charset="0"/>
                </a:rPr>
                <a:t>Đa</a:t>
              </a:r>
              <a:r>
                <a:rPr lang="en-US" sz="40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spc="36" dirty="0" err="1">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sz="40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spc="36"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40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spc="36"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40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spc="36"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4000" b="1" spc="36"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pic>
        <p:nvPicPr>
          <p:cNvPr id="8" name="NGuyen sinh v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348" y="1600200"/>
            <a:ext cx="9193161" cy="5181600"/>
          </a:xfrm>
          <a:prstGeom prst="rect">
            <a:avLst/>
          </a:prstGeom>
        </p:spPr>
      </p:pic>
    </p:spTree>
    <p:extLst>
      <p:ext uri="{BB962C8B-B14F-4D97-AF65-F5344CB8AC3E}">
        <p14:creationId xmlns:p14="http://schemas.microsoft.com/office/powerpoint/2010/main" val="2259914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9" name="Rectangle 8"/>
          <p:cNvSpPr/>
          <p:nvPr/>
        </p:nvSpPr>
        <p:spPr>
          <a:xfrm>
            <a:off x="381000" y="457200"/>
            <a:ext cx="2971800" cy="5334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Vi </a:t>
            </a:r>
            <a:r>
              <a:rPr lang="en-US" sz="3200" dirty="0" err="1">
                <a:solidFill>
                  <a:srgbClr val="002060"/>
                </a:solidFill>
                <a:latin typeface="Times New Roman" panose="02020603050405020304" pitchFamily="18" charset="0"/>
                <a:cs typeface="Times New Roman" panose="02020603050405020304" pitchFamily="18" charset="0"/>
              </a:rPr>
              <a:t>khuẩn</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505200" y="459828"/>
            <a:ext cx="2971800" cy="533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Vi </a:t>
            </a:r>
            <a:r>
              <a:rPr lang="en-US" sz="3200" dirty="0" err="1">
                <a:solidFill>
                  <a:srgbClr val="002060"/>
                </a:solidFill>
                <a:latin typeface="Times New Roman" panose="02020603050405020304" pitchFamily="18" charset="0"/>
                <a:cs typeface="Times New Roman" panose="02020603050405020304" pitchFamily="18" charset="0"/>
              </a:rPr>
              <a:t>rút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32028" y="457200"/>
            <a:ext cx="2971800" cy="533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anose="02020603050405020304" pitchFamily="18" charset="0"/>
                <a:cs typeface="Times New Roman" panose="02020603050405020304" pitchFamily="18" charset="0"/>
              </a:rPr>
              <a:t>NSV</a:t>
            </a:r>
          </a:p>
        </p:txBody>
      </p:sp>
      <p:pic>
        <p:nvPicPr>
          <p:cNvPr id="12" name="Picture 11"/>
          <p:cNvPicPr>
            <a:picLocks noChangeAspect="1"/>
          </p:cNvPicPr>
          <p:nvPr/>
        </p:nvPicPr>
        <p:blipFill>
          <a:blip r:embed="rId2"/>
          <a:stretch>
            <a:fillRect/>
          </a:stretch>
        </p:blipFill>
        <p:spPr>
          <a:xfrm>
            <a:off x="336394" y="1219200"/>
            <a:ext cx="2979620" cy="2824162"/>
          </a:xfrm>
          <a:prstGeom prst="rect">
            <a:avLst/>
          </a:prstGeom>
        </p:spPr>
      </p:pic>
      <p:pic>
        <p:nvPicPr>
          <p:cNvPr id="13" name="Picture 12"/>
          <p:cNvPicPr>
            <a:picLocks noChangeAspect="1"/>
          </p:cNvPicPr>
          <p:nvPr/>
        </p:nvPicPr>
        <p:blipFill>
          <a:blip r:embed="rId3"/>
          <a:stretch>
            <a:fillRect/>
          </a:stretch>
        </p:blipFill>
        <p:spPr>
          <a:xfrm>
            <a:off x="3521213" y="1213945"/>
            <a:ext cx="2955788" cy="2829417"/>
          </a:xfrm>
          <a:prstGeom prst="rect">
            <a:avLst/>
          </a:prstGeom>
        </p:spPr>
      </p:pic>
      <p:pic>
        <p:nvPicPr>
          <p:cNvPr id="14" name="Picture 13"/>
          <p:cNvPicPr>
            <a:picLocks noChangeAspect="1"/>
          </p:cNvPicPr>
          <p:nvPr/>
        </p:nvPicPr>
        <p:blipFill>
          <a:blip r:embed="rId4"/>
          <a:stretch>
            <a:fillRect/>
          </a:stretch>
        </p:blipFill>
        <p:spPr>
          <a:xfrm>
            <a:off x="6645166" y="1213944"/>
            <a:ext cx="2958662" cy="2748455"/>
          </a:xfrm>
          <a:prstGeom prst="rect">
            <a:avLst/>
          </a:prstGeom>
        </p:spPr>
      </p:pic>
      <p:sp>
        <p:nvSpPr>
          <p:cNvPr id="15" name="Wave 14"/>
          <p:cNvSpPr/>
          <p:nvPr/>
        </p:nvSpPr>
        <p:spPr>
          <a:xfrm>
            <a:off x="914400" y="4419600"/>
            <a:ext cx="8305800" cy="2438400"/>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rPr>
              <a:t>Sự</a:t>
            </a:r>
            <a:r>
              <a:rPr lang="en-US" sz="2400" dirty="0">
                <a:solidFill>
                  <a:schemeClr val="tx1">
                    <a:lumMod val="95000"/>
                    <a:lumOff val="5000"/>
                  </a:schemeClr>
                </a:solidFill>
              </a:rPr>
              <a:t> </a:t>
            </a:r>
            <a:r>
              <a:rPr lang="en-US" sz="2400" dirty="0" err="1">
                <a:solidFill>
                  <a:schemeClr val="tx1">
                    <a:lumMod val="95000"/>
                    <a:lumOff val="5000"/>
                  </a:schemeClr>
                </a:solidFill>
              </a:rPr>
              <a:t>khác</a:t>
            </a:r>
            <a:r>
              <a:rPr lang="en-US" sz="2400" dirty="0">
                <a:solidFill>
                  <a:schemeClr val="tx1">
                    <a:lumMod val="95000"/>
                    <a:lumOff val="5000"/>
                  </a:schemeClr>
                </a:solidFill>
              </a:rPr>
              <a:t> </a:t>
            </a:r>
            <a:r>
              <a:rPr lang="en-US" sz="2400" dirty="0" err="1">
                <a:solidFill>
                  <a:schemeClr val="tx1">
                    <a:lumMod val="95000"/>
                    <a:lumOff val="5000"/>
                  </a:schemeClr>
                </a:solidFill>
              </a:rPr>
              <a:t>biệt</a:t>
            </a:r>
            <a:r>
              <a:rPr lang="en-US" sz="2400" dirty="0">
                <a:solidFill>
                  <a:schemeClr val="tx1">
                    <a:lumMod val="95000"/>
                    <a:lumOff val="5000"/>
                  </a:schemeClr>
                </a:solidFill>
              </a:rPr>
              <a:t> </a:t>
            </a:r>
            <a:r>
              <a:rPr lang="en-US" sz="2400" dirty="0" err="1">
                <a:solidFill>
                  <a:schemeClr val="tx1">
                    <a:lumMod val="95000"/>
                    <a:lumOff val="5000"/>
                  </a:schemeClr>
                </a:solidFill>
              </a:rPr>
              <a:t>cơ</a:t>
            </a:r>
            <a:r>
              <a:rPr lang="en-US" sz="2400" dirty="0">
                <a:solidFill>
                  <a:schemeClr val="tx1">
                    <a:lumMod val="95000"/>
                    <a:lumOff val="5000"/>
                  </a:schemeClr>
                </a:solidFill>
              </a:rPr>
              <a:t> </a:t>
            </a:r>
            <a:r>
              <a:rPr lang="en-US" sz="2400" dirty="0" err="1">
                <a:solidFill>
                  <a:schemeClr val="tx1">
                    <a:lumMod val="95000"/>
                    <a:lumOff val="5000"/>
                  </a:schemeClr>
                </a:solidFill>
              </a:rPr>
              <a:t>bản</a:t>
            </a:r>
            <a:r>
              <a:rPr lang="en-US" sz="2400" dirty="0">
                <a:solidFill>
                  <a:schemeClr val="tx1">
                    <a:lumMod val="95000"/>
                    <a:lumOff val="5000"/>
                  </a:schemeClr>
                </a:solidFill>
              </a:rPr>
              <a:t> </a:t>
            </a:r>
            <a:r>
              <a:rPr lang="en-US" sz="2400" dirty="0" err="1">
                <a:solidFill>
                  <a:schemeClr val="tx1">
                    <a:lumMod val="95000"/>
                    <a:lumOff val="5000"/>
                  </a:schemeClr>
                </a:solidFill>
              </a:rPr>
              <a:t>về</a:t>
            </a:r>
            <a:r>
              <a:rPr lang="en-US" sz="2400" dirty="0">
                <a:solidFill>
                  <a:schemeClr val="tx1">
                    <a:lumMod val="95000"/>
                    <a:lumOff val="5000"/>
                  </a:schemeClr>
                </a:solidFill>
              </a:rPr>
              <a:t> </a:t>
            </a:r>
            <a:r>
              <a:rPr lang="en-US" sz="2400" dirty="0" err="1">
                <a:solidFill>
                  <a:schemeClr val="tx1">
                    <a:lumMod val="95000"/>
                    <a:lumOff val="5000"/>
                  </a:schemeClr>
                </a:solidFill>
              </a:rPr>
              <a:t>cấu</a:t>
            </a:r>
            <a:r>
              <a:rPr lang="en-US" sz="2400" dirty="0">
                <a:solidFill>
                  <a:schemeClr val="tx1">
                    <a:lumMod val="95000"/>
                    <a:lumOff val="5000"/>
                  </a:schemeClr>
                </a:solidFill>
              </a:rPr>
              <a:t> </a:t>
            </a:r>
            <a:r>
              <a:rPr lang="en-US" sz="2400" dirty="0" err="1">
                <a:solidFill>
                  <a:schemeClr val="tx1">
                    <a:lumMod val="95000"/>
                    <a:lumOff val="5000"/>
                  </a:schemeClr>
                </a:solidFill>
              </a:rPr>
              <a:t>tạo</a:t>
            </a:r>
            <a:r>
              <a:rPr lang="en-US" sz="2400" dirty="0">
                <a:solidFill>
                  <a:schemeClr val="tx1">
                    <a:lumMod val="95000"/>
                    <a:lumOff val="5000"/>
                  </a:schemeClr>
                </a:solidFill>
              </a:rPr>
              <a:t> </a:t>
            </a:r>
            <a:r>
              <a:rPr lang="en-US" sz="2400" dirty="0" err="1">
                <a:solidFill>
                  <a:schemeClr val="tx1">
                    <a:lumMod val="95000"/>
                    <a:lumOff val="5000"/>
                  </a:schemeClr>
                </a:solidFill>
              </a:rPr>
              <a:t>giữa</a:t>
            </a:r>
            <a:r>
              <a:rPr lang="en-US" sz="2400" dirty="0">
                <a:solidFill>
                  <a:schemeClr val="tx1">
                    <a:lumMod val="95000"/>
                    <a:lumOff val="5000"/>
                  </a:schemeClr>
                </a:solidFill>
              </a:rPr>
              <a:t> vi </a:t>
            </a:r>
            <a:r>
              <a:rPr lang="en-US" sz="2400" dirty="0" err="1">
                <a:solidFill>
                  <a:schemeClr val="tx1">
                    <a:lumMod val="95000"/>
                    <a:lumOff val="5000"/>
                  </a:schemeClr>
                </a:solidFill>
              </a:rPr>
              <a:t>khuẩn</a:t>
            </a:r>
            <a:r>
              <a:rPr lang="en-US" sz="2400" dirty="0">
                <a:solidFill>
                  <a:schemeClr val="tx1">
                    <a:lumMod val="95000"/>
                    <a:lumOff val="5000"/>
                  </a:schemeClr>
                </a:solidFill>
              </a:rPr>
              <a:t>, vi </a:t>
            </a:r>
            <a:r>
              <a:rPr lang="en-US" sz="2400" dirty="0" err="1">
                <a:solidFill>
                  <a:schemeClr val="tx1">
                    <a:lumMod val="95000"/>
                    <a:lumOff val="5000"/>
                  </a:schemeClr>
                </a:solidFill>
              </a:rPr>
              <a:t>rút</a:t>
            </a:r>
            <a:r>
              <a:rPr lang="en-US" sz="2400" dirty="0">
                <a:solidFill>
                  <a:schemeClr val="tx1">
                    <a:lumMod val="95000"/>
                    <a:lumOff val="5000"/>
                  </a:schemeClr>
                </a:solidFill>
              </a:rPr>
              <a:t> </a:t>
            </a:r>
            <a:r>
              <a:rPr lang="en-US" sz="2400" dirty="0" err="1">
                <a:solidFill>
                  <a:schemeClr val="tx1">
                    <a:lumMod val="95000"/>
                    <a:lumOff val="5000"/>
                  </a:schemeClr>
                </a:solidFill>
              </a:rPr>
              <a:t>và</a:t>
            </a:r>
            <a:r>
              <a:rPr lang="en-US" sz="2400" dirty="0">
                <a:solidFill>
                  <a:schemeClr val="tx1">
                    <a:lumMod val="95000"/>
                    <a:lumOff val="5000"/>
                  </a:schemeClr>
                </a:solidFill>
              </a:rPr>
              <a:t> </a:t>
            </a:r>
            <a:r>
              <a:rPr lang="en-US" sz="2400" dirty="0" err="1">
                <a:solidFill>
                  <a:schemeClr val="tx1">
                    <a:lumMod val="95000"/>
                    <a:lumOff val="5000"/>
                  </a:schemeClr>
                </a:solidFill>
              </a:rPr>
              <a:t>nguyên</a:t>
            </a:r>
            <a:r>
              <a:rPr lang="en-US" sz="2400" dirty="0">
                <a:solidFill>
                  <a:schemeClr val="tx1">
                    <a:lumMod val="95000"/>
                    <a:lumOff val="5000"/>
                  </a:schemeClr>
                </a:solidFill>
              </a:rPr>
              <a:t> </a:t>
            </a:r>
            <a:r>
              <a:rPr lang="en-US" sz="2400" dirty="0" err="1">
                <a:solidFill>
                  <a:schemeClr val="tx1">
                    <a:lumMod val="95000"/>
                    <a:lumOff val="5000"/>
                  </a:schemeClr>
                </a:solidFill>
              </a:rPr>
              <a:t>sinh</a:t>
            </a:r>
            <a:r>
              <a:rPr lang="en-US" sz="2400" dirty="0">
                <a:solidFill>
                  <a:schemeClr val="tx1">
                    <a:lumMod val="95000"/>
                    <a:lumOff val="5000"/>
                  </a:schemeClr>
                </a:solidFill>
              </a:rPr>
              <a:t> </a:t>
            </a:r>
            <a:r>
              <a:rPr lang="en-US" sz="2400" dirty="0" err="1">
                <a:solidFill>
                  <a:schemeClr val="tx1">
                    <a:lumMod val="95000"/>
                    <a:lumOff val="5000"/>
                  </a:schemeClr>
                </a:solidFill>
              </a:rPr>
              <a:t>vật</a:t>
            </a:r>
            <a:r>
              <a:rPr lang="en-US" sz="2400" dirty="0">
                <a:solidFill>
                  <a:schemeClr val="tx1">
                    <a:lumMod val="95000"/>
                    <a:lumOff val="5000"/>
                  </a:schemeClr>
                </a:solidFill>
              </a:rPr>
              <a:t> </a:t>
            </a:r>
            <a:r>
              <a:rPr lang="en-US" sz="2400" dirty="0" err="1">
                <a:solidFill>
                  <a:schemeClr val="tx1">
                    <a:lumMod val="95000"/>
                    <a:lumOff val="5000"/>
                  </a:schemeClr>
                </a:solidFill>
              </a:rPr>
              <a:t>là</a:t>
            </a:r>
            <a:r>
              <a:rPr lang="en-US" sz="2400" dirty="0">
                <a:solidFill>
                  <a:schemeClr val="tx1">
                    <a:lumMod val="95000"/>
                    <a:lumOff val="5000"/>
                  </a:schemeClr>
                </a:solidFill>
              </a:rPr>
              <a:t> </a:t>
            </a:r>
            <a:r>
              <a:rPr lang="en-US" sz="2400" dirty="0" err="1">
                <a:solidFill>
                  <a:schemeClr val="tx1">
                    <a:lumMod val="95000"/>
                    <a:lumOff val="5000"/>
                  </a:schemeClr>
                </a:solidFill>
              </a:rPr>
              <a:t>gì</a:t>
            </a:r>
            <a:r>
              <a:rPr lang="en-US" sz="2400" dirty="0">
                <a:solidFill>
                  <a:schemeClr val="tx1">
                    <a:lumMod val="95000"/>
                    <a:lumOff val="5000"/>
                  </a:schemeClr>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pic>
        <p:nvPicPr>
          <p:cNvPr id="1028" name="Picture 4" descr="Top 50 hình ảnh mặt cười đáng yêu dễ thương nhất quả đất - Chia sẻ 24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62751"/>
            <a:ext cx="3804148"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a:stretch>
            <a:fillRect/>
          </a:stretch>
        </p:blipFill>
        <p:spPr>
          <a:xfrm>
            <a:off x="838200" y="1262751"/>
            <a:ext cx="3810000" cy="3810000"/>
          </a:xfrm>
          <a:prstGeom prst="rect">
            <a:avLst/>
          </a:prstGeom>
        </p:spPr>
      </p:pic>
      <p:sp>
        <p:nvSpPr>
          <p:cNvPr id="18" name="TextBox 17"/>
          <p:cNvSpPr txBox="1"/>
          <p:nvPr/>
        </p:nvSpPr>
        <p:spPr>
          <a:xfrm>
            <a:off x="838200" y="5334000"/>
            <a:ext cx="3810000" cy="584775"/>
          </a:xfrm>
          <a:prstGeom prst="rect">
            <a:avLst/>
          </a:prstGeom>
          <a:noFill/>
        </p:spPr>
        <p:txBody>
          <a:bodyPr wrap="square" rtlCol="0">
            <a:spAutoFit/>
          </a:bodyPr>
          <a:lstStyle/>
          <a:p>
            <a:pPr algn="ctr"/>
            <a:r>
              <a:rPr lang="en-US" sz="3200" b="1" dirty="0" err="1"/>
              <a:t>Có</a:t>
            </a:r>
            <a:r>
              <a:rPr lang="en-US" sz="3200" b="1" dirty="0"/>
              <a:t> HẠI</a:t>
            </a:r>
          </a:p>
        </p:txBody>
      </p:sp>
      <p:sp>
        <p:nvSpPr>
          <p:cNvPr id="22" name="TextBox 21"/>
          <p:cNvSpPr txBox="1"/>
          <p:nvPr/>
        </p:nvSpPr>
        <p:spPr>
          <a:xfrm>
            <a:off x="5486400" y="5333999"/>
            <a:ext cx="3810000" cy="584775"/>
          </a:xfrm>
          <a:prstGeom prst="rect">
            <a:avLst/>
          </a:prstGeom>
          <a:noFill/>
        </p:spPr>
        <p:txBody>
          <a:bodyPr wrap="square" rtlCol="0">
            <a:spAutoFit/>
          </a:bodyPr>
          <a:lstStyle/>
          <a:p>
            <a:pPr algn="ctr"/>
            <a:r>
              <a:rPr lang="en-US" sz="3200" b="1" dirty="0" err="1"/>
              <a:t>Có</a:t>
            </a:r>
            <a:r>
              <a:rPr lang="en-US" sz="3200" b="1" dirty="0"/>
              <a:t> LỢI</a:t>
            </a:r>
          </a:p>
        </p:txBody>
      </p:sp>
      <p:sp>
        <p:nvSpPr>
          <p:cNvPr id="19" name="Curved Right Arrow 18"/>
          <p:cNvSpPr/>
          <p:nvPr/>
        </p:nvSpPr>
        <p:spPr>
          <a:xfrm rot="20918392">
            <a:off x="1447800" y="5562600"/>
            <a:ext cx="609600" cy="1143000"/>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2057400" y="6349425"/>
            <a:ext cx="3810000" cy="584775"/>
          </a:xfrm>
          <a:prstGeom prst="rect">
            <a:avLst/>
          </a:prstGeom>
          <a:noFill/>
        </p:spPr>
        <p:txBody>
          <a:bodyPr wrap="square" rtlCol="0">
            <a:spAutoFit/>
          </a:bodyPr>
          <a:lstStyle/>
          <a:p>
            <a:pPr algn="ctr"/>
            <a:r>
              <a:rPr lang="en-US" sz="3200" dirty="0" err="1">
                <a:solidFill>
                  <a:srgbClr val="FF0000"/>
                </a:solidFill>
              </a:rPr>
              <a:t>Thuyết</a:t>
            </a:r>
            <a:r>
              <a:rPr lang="en-US" sz="3200" dirty="0">
                <a:solidFill>
                  <a:srgbClr val="FF0000"/>
                </a:solidFill>
              </a:rPr>
              <a:t> </a:t>
            </a:r>
            <a:r>
              <a:rPr lang="en-US" sz="3200" dirty="0" err="1">
                <a:solidFill>
                  <a:srgbClr val="FF0000"/>
                </a:solidFill>
              </a:rPr>
              <a:t>trình</a:t>
            </a:r>
            <a:r>
              <a:rPr lang="en-US" sz="3200" dirty="0">
                <a:solidFill>
                  <a:srgbClr val="FF0000"/>
                </a:solidFill>
              </a:rPr>
              <a:t> </a:t>
            </a:r>
            <a:r>
              <a:rPr lang="en-US" sz="3200" dirty="0" err="1">
                <a:solidFill>
                  <a:srgbClr val="FF0000"/>
                </a:solidFill>
              </a:rPr>
              <a:t>nhóm</a:t>
            </a:r>
            <a:endParaRPr lang="en-US" sz="3200" dirty="0">
              <a:solidFill>
                <a:srgbClr val="FF0000"/>
              </a:solidFill>
            </a:endParaRPr>
          </a:p>
        </p:txBody>
      </p:sp>
    </p:spTree>
    <p:extLst>
      <p:ext uri="{BB962C8B-B14F-4D97-AF65-F5344CB8AC3E}">
        <p14:creationId xmlns:p14="http://schemas.microsoft.com/office/powerpoint/2010/main" val="842690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pic>
        <p:nvPicPr>
          <p:cNvPr id="2050" name="Picture 2" descr="Phòng chống bệnh sốt ré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990600"/>
            <a:ext cx="3733800" cy="6186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điều cần biết về bệnh sốt rét - Công tiêm vắc xin trực tuy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55162"/>
            <a:ext cx="4876800" cy="3857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1143000"/>
            <a:ext cx="4419600" cy="584775"/>
          </a:xfrm>
          <a:prstGeom prst="rect">
            <a:avLst/>
          </a:prstGeom>
          <a:noFill/>
        </p:spPr>
        <p:txBody>
          <a:bodyPr wrap="square" rtlCol="0">
            <a:spAutoFit/>
          </a:bodyPr>
          <a:lstStyle/>
          <a:p>
            <a:pPr algn="ctr"/>
            <a:r>
              <a:rPr lang="en-US" sz="3200" b="1" dirty="0">
                <a:solidFill>
                  <a:srgbClr val="006600"/>
                </a:solidFill>
                <a:latin typeface="Times New Roman" panose="02020603050405020304" pitchFamily="18" charset="0"/>
                <a:cs typeface="Times New Roman" panose="02020603050405020304" pitchFamily="18" charset="0"/>
              </a:rPr>
              <a:t>a. </a:t>
            </a:r>
            <a:r>
              <a:rPr lang="en-US" sz="3200" b="1" dirty="0" err="1">
                <a:solidFill>
                  <a:srgbClr val="006600"/>
                </a:solidFill>
                <a:latin typeface="Times New Roman" panose="02020603050405020304" pitchFamily="18" charset="0"/>
                <a:cs typeface="Times New Roman" panose="02020603050405020304" pitchFamily="18" charset="0"/>
              </a:rPr>
              <a:t>Có</a:t>
            </a:r>
            <a:r>
              <a:rPr lang="en-US" sz="3200" b="1" dirty="0">
                <a:solidFill>
                  <a:srgbClr val="006600"/>
                </a:solidFill>
                <a:latin typeface="Times New Roman" panose="02020603050405020304" pitchFamily="18" charset="0"/>
                <a:cs typeface="Times New Roman" panose="02020603050405020304" pitchFamily="18" charset="0"/>
              </a:rPr>
              <a:t> HẠI</a:t>
            </a:r>
          </a:p>
        </p:txBody>
      </p:sp>
    </p:spTree>
    <p:extLst>
      <p:ext uri="{BB962C8B-B14F-4D97-AF65-F5344CB8AC3E}">
        <p14:creationId xmlns:p14="http://schemas.microsoft.com/office/powerpoint/2010/main" val="313690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50"/>
                                        <p:tgtEl>
                                          <p:spTgt spid="2052"/>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pic>
        <p:nvPicPr>
          <p:cNvPr id="3074" name="Picture 2" descr="Bệnh Kiết Lỵ Là Gì, Uống Thuốc Gì? Triệu Chứng, Nguyên Nhân &amp; Cách Chữ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0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2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pic>
        <p:nvPicPr>
          <p:cNvPr id="4098" name="Picture 2" descr="Hình ảnh Phim Hoạt Hình Dễ Thương Câu Hỏi Con Png Chất Liệu Hình ảnh, Dễ  Thương, Nhân Vật Hoạt Hình, Cô Gắi Dễ Thương miễn phí tải tập tin PNG  PSDCom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2400"/>
            <a:ext cx="3203575" cy="3203575"/>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1295400" y="1295400"/>
            <a:ext cx="8001000" cy="2514600"/>
          </a:xfrm>
          <a:prstGeom prst="cloudCallout">
            <a:avLst>
              <a:gd name="adj1" fmla="val -42990"/>
              <a:gd name="adj2" fmla="val 7164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95000"/>
                    <a:lumOff val="5000"/>
                  </a:schemeClr>
                </a:solidFill>
              </a:rPr>
              <a:t>Hãy</a:t>
            </a:r>
            <a:r>
              <a:rPr lang="en-US" sz="3600" dirty="0">
                <a:solidFill>
                  <a:schemeClr val="tx1">
                    <a:lumMod val="95000"/>
                    <a:lumOff val="5000"/>
                  </a:schemeClr>
                </a:solidFill>
              </a:rPr>
              <a:t> </a:t>
            </a:r>
            <a:r>
              <a:rPr lang="en-US" sz="3600" dirty="0" err="1">
                <a:solidFill>
                  <a:schemeClr val="tx1">
                    <a:lumMod val="95000"/>
                    <a:lumOff val="5000"/>
                  </a:schemeClr>
                </a:solidFill>
              </a:rPr>
              <a:t>nêu</a:t>
            </a:r>
            <a:r>
              <a:rPr lang="en-US" sz="3600" dirty="0">
                <a:solidFill>
                  <a:schemeClr val="tx1">
                    <a:lumMod val="95000"/>
                    <a:lumOff val="5000"/>
                  </a:schemeClr>
                </a:solidFill>
              </a:rPr>
              <a:t> </a:t>
            </a:r>
            <a:r>
              <a:rPr lang="en-US" sz="3600" dirty="0" err="1">
                <a:solidFill>
                  <a:schemeClr val="tx1">
                    <a:lumMod val="95000"/>
                    <a:lumOff val="5000"/>
                  </a:schemeClr>
                </a:solidFill>
              </a:rPr>
              <a:t>một</a:t>
            </a:r>
            <a:r>
              <a:rPr lang="en-US" sz="3600" dirty="0">
                <a:solidFill>
                  <a:schemeClr val="tx1">
                    <a:lumMod val="95000"/>
                    <a:lumOff val="5000"/>
                  </a:schemeClr>
                </a:solidFill>
              </a:rPr>
              <a:t> </a:t>
            </a:r>
            <a:r>
              <a:rPr lang="en-US" sz="3600" dirty="0" err="1">
                <a:solidFill>
                  <a:schemeClr val="tx1">
                    <a:lumMod val="95000"/>
                    <a:lumOff val="5000"/>
                  </a:schemeClr>
                </a:solidFill>
              </a:rPr>
              <a:t>số</a:t>
            </a:r>
            <a:r>
              <a:rPr lang="en-US" sz="3600" dirty="0">
                <a:solidFill>
                  <a:schemeClr val="tx1">
                    <a:lumMod val="95000"/>
                    <a:lumOff val="5000"/>
                  </a:schemeClr>
                </a:solidFill>
              </a:rPr>
              <a:t> </a:t>
            </a:r>
            <a:r>
              <a:rPr lang="en-US" sz="3600" dirty="0" err="1">
                <a:solidFill>
                  <a:schemeClr val="tx1">
                    <a:lumMod val="95000"/>
                    <a:lumOff val="5000"/>
                  </a:schemeClr>
                </a:solidFill>
              </a:rPr>
              <a:t>vai</a:t>
            </a:r>
            <a:r>
              <a:rPr lang="en-US" sz="3600" dirty="0">
                <a:solidFill>
                  <a:schemeClr val="tx1">
                    <a:lumMod val="95000"/>
                    <a:lumOff val="5000"/>
                  </a:schemeClr>
                </a:solidFill>
              </a:rPr>
              <a:t> </a:t>
            </a:r>
            <a:r>
              <a:rPr lang="en-US" sz="3600" dirty="0" err="1">
                <a:solidFill>
                  <a:schemeClr val="tx1">
                    <a:lumMod val="95000"/>
                    <a:lumOff val="5000"/>
                  </a:schemeClr>
                </a:solidFill>
              </a:rPr>
              <a:t>trò</a:t>
            </a:r>
            <a:r>
              <a:rPr lang="en-US" sz="3600" dirty="0">
                <a:solidFill>
                  <a:schemeClr val="tx1">
                    <a:lumMod val="95000"/>
                    <a:lumOff val="5000"/>
                  </a:schemeClr>
                </a:solidFill>
              </a:rPr>
              <a:t> </a:t>
            </a:r>
            <a:r>
              <a:rPr lang="en-US" sz="3600" dirty="0" err="1">
                <a:solidFill>
                  <a:schemeClr val="tx1">
                    <a:lumMod val="95000"/>
                    <a:lumOff val="5000"/>
                  </a:schemeClr>
                </a:solidFill>
              </a:rPr>
              <a:t>có</a:t>
            </a:r>
            <a:r>
              <a:rPr lang="en-US" sz="3600" dirty="0">
                <a:solidFill>
                  <a:schemeClr val="tx1">
                    <a:lumMod val="95000"/>
                    <a:lumOff val="5000"/>
                  </a:schemeClr>
                </a:solidFill>
              </a:rPr>
              <a:t> </a:t>
            </a:r>
            <a:r>
              <a:rPr lang="en-US" sz="3600" dirty="0" err="1">
                <a:solidFill>
                  <a:schemeClr val="tx1">
                    <a:lumMod val="95000"/>
                    <a:lumOff val="5000"/>
                  </a:schemeClr>
                </a:solidFill>
              </a:rPr>
              <a:t>lợi</a:t>
            </a:r>
            <a:r>
              <a:rPr lang="en-US" sz="3600" dirty="0">
                <a:solidFill>
                  <a:schemeClr val="tx1">
                    <a:lumMod val="95000"/>
                    <a:lumOff val="5000"/>
                  </a:schemeClr>
                </a:solidFill>
              </a:rPr>
              <a:t> </a:t>
            </a:r>
            <a:r>
              <a:rPr lang="en-US" sz="3600" dirty="0" err="1">
                <a:solidFill>
                  <a:schemeClr val="tx1">
                    <a:lumMod val="95000"/>
                    <a:lumOff val="5000"/>
                  </a:schemeClr>
                </a:solidFill>
              </a:rPr>
              <a:t>của</a:t>
            </a:r>
            <a:r>
              <a:rPr lang="en-US" sz="3600" dirty="0">
                <a:solidFill>
                  <a:schemeClr val="tx1">
                    <a:lumMod val="95000"/>
                    <a:lumOff val="5000"/>
                  </a:schemeClr>
                </a:solidFill>
              </a:rPr>
              <a:t> </a:t>
            </a:r>
            <a:r>
              <a:rPr lang="en-US" sz="3600" dirty="0" err="1">
                <a:solidFill>
                  <a:schemeClr val="tx1">
                    <a:lumMod val="95000"/>
                    <a:lumOff val="5000"/>
                  </a:schemeClr>
                </a:solidFill>
              </a:rPr>
              <a:t>nguyên</a:t>
            </a:r>
            <a:r>
              <a:rPr lang="en-US" sz="3600" dirty="0">
                <a:solidFill>
                  <a:schemeClr val="tx1">
                    <a:lumMod val="95000"/>
                    <a:lumOff val="5000"/>
                  </a:schemeClr>
                </a:solidFill>
              </a:rPr>
              <a:t> </a:t>
            </a:r>
            <a:r>
              <a:rPr lang="en-US" sz="3600" dirty="0" err="1">
                <a:solidFill>
                  <a:schemeClr val="tx1">
                    <a:lumMod val="95000"/>
                    <a:lumOff val="5000"/>
                  </a:schemeClr>
                </a:solidFill>
              </a:rPr>
              <a:t>sinh</a:t>
            </a:r>
            <a:r>
              <a:rPr lang="en-US" sz="3600" dirty="0">
                <a:solidFill>
                  <a:schemeClr val="tx1">
                    <a:lumMod val="95000"/>
                    <a:lumOff val="5000"/>
                  </a:schemeClr>
                </a:solidFill>
              </a:rPr>
              <a:t> </a:t>
            </a:r>
            <a:r>
              <a:rPr lang="en-US" sz="3600" dirty="0" err="1">
                <a:solidFill>
                  <a:schemeClr val="tx1">
                    <a:lumMod val="95000"/>
                    <a:lumOff val="5000"/>
                  </a:schemeClr>
                </a:solidFill>
              </a:rPr>
              <a:t>vật</a:t>
            </a:r>
            <a:r>
              <a:rPr lang="en-US" sz="3600" dirty="0">
                <a:solidFill>
                  <a:schemeClr val="tx1">
                    <a:lumMod val="95000"/>
                    <a:lumOff val="5000"/>
                  </a:schemeClr>
                </a:solidFill>
              </a:rPr>
              <a:t> </a:t>
            </a:r>
            <a:r>
              <a:rPr lang="en-US" sz="3600" dirty="0" err="1">
                <a:solidFill>
                  <a:schemeClr val="tx1">
                    <a:lumMod val="95000"/>
                    <a:lumOff val="5000"/>
                  </a:schemeClr>
                </a:solidFill>
              </a:rPr>
              <a:t>đối</a:t>
            </a:r>
            <a:r>
              <a:rPr lang="en-US" sz="3600" dirty="0">
                <a:solidFill>
                  <a:schemeClr val="tx1">
                    <a:lumMod val="95000"/>
                    <a:lumOff val="5000"/>
                  </a:schemeClr>
                </a:solidFill>
              </a:rPr>
              <a:t> </a:t>
            </a:r>
            <a:r>
              <a:rPr lang="en-US" sz="3600" dirty="0" err="1">
                <a:solidFill>
                  <a:schemeClr val="tx1">
                    <a:lumMod val="95000"/>
                    <a:lumOff val="5000"/>
                  </a:schemeClr>
                </a:solidFill>
              </a:rPr>
              <a:t>với</a:t>
            </a:r>
            <a:r>
              <a:rPr lang="en-US" sz="3600" dirty="0">
                <a:solidFill>
                  <a:schemeClr val="tx1">
                    <a:lumMod val="95000"/>
                    <a:lumOff val="5000"/>
                  </a:schemeClr>
                </a:solidFill>
              </a:rPr>
              <a:t> </a:t>
            </a:r>
            <a:r>
              <a:rPr lang="en-US" sz="3600" dirty="0" err="1">
                <a:solidFill>
                  <a:schemeClr val="tx1">
                    <a:lumMod val="95000"/>
                    <a:lumOff val="5000"/>
                  </a:schemeClr>
                </a:solidFill>
              </a:rPr>
              <a:t>tự</a:t>
            </a:r>
            <a:r>
              <a:rPr lang="en-US" sz="3600" dirty="0">
                <a:solidFill>
                  <a:schemeClr val="tx1">
                    <a:lumMod val="95000"/>
                    <a:lumOff val="5000"/>
                  </a:schemeClr>
                </a:solidFill>
              </a:rPr>
              <a:t> </a:t>
            </a:r>
            <a:r>
              <a:rPr lang="en-US" sz="3600" dirty="0" err="1">
                <a:solidFill>
                  <a:schemeClr val="tx1">
                    <a:lumMod val="95000"/>
                    <a:lumOff val="5000"/>
                  </a:schemeClr>
                </a:solidFill>
              </a:rPr>
              <a:t>nhiên</a:t>
            </a:r>
            <a:r>
              <a:rPr lang="en-US" sz="3600" dirty="0">
                <a:solidFill>
                  <a:schemeClr val="tx1">
                    <a:lumMod val="95000"/>
                    <a:lumOff val="5000"/>
                  </a:schemeClr>
                </a:solidFill>
              </a:rPr>
              <a:t> </a:t>
            </a:r>
            <a:r>
              <a:rPr lang="en-US" sz="3600" dirty="0" err="1">
                <a:solidFill>
                  <a:schemeClr val="tx1">
                    <a:lumMod val="95000"/>
                    <a:lumOff val="5000"/>
                  </a:schemeClr>
                </a:solidFill>
              </a:rPr>
              <a:t>và</a:t>
            </a:r>
            <a:r>
              <a:rPr lang="en-US" sz="3600" dirty="0">
                <a:solidFill>
                  <a:schemeClr val="tx1">
                    <a:lumMod val="95000"/>
                    <a:lumOff val="5000"/>
                  </a:schemeClr>
                </a:solidFill>
              </a:rPr>
              <a:t> con </a:t>
            </a:r>
            <a:r>
              <a:rPr lang="en-US" sz="3600" dirty="0" err="1">
                <a:solidFill>
                  <a:schemeClr val="tx1">
                    <a:lumMod val="95000"/>
                    <a:lumOff val="5000"/>
                  </a:schemeClr>
                </a:solidFill>
              </a:rPr>
              <a:t>người</a:t>
            </a:r>
            <a:endParaRPr lang="en-US" sz="3600" dirty="0">
              <a:solidFill>
                <a:schemeClr val="tx1">
                  <a:lumMod val="95000"/>
                  <a:lumOff val="5000"/>
                </a:schemeClr>
              </a:solidFill>
            </a:endParaRPr>
          </a:p>
        </p:txBody>
      </p:sp>
    </p:spTree>
    <p:extLst>
      <p:ext uri="{BB962C8B-B14F-4D97-AF65-F5344CB8AC3E}">
        <p14:creationId xmlns:p14="http://schemas.microsoft.com/office/powerpoint/2010/main" val="323911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25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pic>
        <p:nvPicPr>
          <p:cNvPr id="5122" name="Picture 2" descr="Tảo xoắn Spirulina Nhật Bản - TẢO LỤC - TẢO VÀNG EX DIC NHẬT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747344"/>
            <a:ext cx="3429000" cy="2446373"/>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4" name="Picture 4" descr="Cách uống tảo xoắn Nhật Bản cho từng đối tượng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04" y="4038600"/>
            <a:ext cx="3224658" cy="27271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65317" y="924580"/>
            <a:ext cx="3366627" cy="523220"/>
          </a:xfrm>
          <a:prstGeom prst="rect">
            <a:avLst/>
          </a:prstGeom>
        </p:spPr>
        <p:txBody>
          <a:bodyPr wrap="none">
            <a:spAutoFit/>
          </a:bodyPr>
          <a:lstStyle/>
          <a:p>
            <a:r>
              <a:rPr lang="en-US" sz="2800" dirty="0" err="1">
                <a:solidFill>
                  <a:srgbClr val="333333"/>
                </a:solidFill>
                <a:latin typeface="Helvetica" panose="020B0604020202020204" pitchFamily="34" charset="0"/>
              </a:rPr>
              <a:t>Tảo</a:t>
            </a:r>
            <a:r>
              <a:rPr lang="en-US" sz="2800" dirty="0">
                <a:solidFill>
                  <a:srgbClr val="333333"/>
                </a:solidFill>
                <a:latin typeface="Helvetica" panose="020B0604020202020204" pitchFamily="34" charset="0"/>
              </a:rPr>
              <a:t> </a:t>
            </a:r>
            <a:r>
              <a:rPr lang="en-US" sz="2800" dirty="0" err="1">
                <a:solidFill>
                  <a:srgbClr val="333333"/>
                </a:solidFill>
                <a:latin typeface="Helvetica" panose="020B0604020202020204" pitchFamily="34" charset="0"/>
              </a:rPr>
              <a:t>xoắn</a:t>
            </a:r>
            <a:r>
              <a:rPr lang="en-US" sz="2800" dirty="0">
                <a:solidFill>
                  <a:srgbClr val="333333"/>
                </a:solidFill>
                <a:latin typeface="Helvetica" panose="020B0604020202020204" pitchFamily="34" charset="0"/>
              </a:rPr>
              <a:t> (spirulina)</a:t>
            </a:r>
            <a:endParaRPr lang="en-US" sz="2800" b="0" i="0" dirty="0">
              <a:solidFill>
                <a:srgbClr val="333333"/>
              </a:solidFill>
              <a:effectLst/>
              <a:latin typeface="Helvetica" panose="020B0604020202020204" pitchFamily="34" charset="0"/>
            </a:endParaRPr>
          </a:p>
        </p:txBody>
      </p:sp>
      <p:sp>
        <p:nvSpPr>
          <p:cNvPr id="3" name="TextBox 2"/>
          <p:cNvSpPr txBox="1"/>
          <p:nvPr/>
        </p:nvSpPr>
        <p:spPr>
          <a:xfrm>
            <a:off x="533400" y="2484328"/>
            <a:ext cx="5092262" cy="3108543"/>
          </a:xfrm>
          <a:prstGeom prst="rect">
            <a:avLst/>
          </a:prstGeom>
          <a:solidFill>
            <a:srgbClr val="FFFF99"/>
          </a:solidFill>
        </p:spPr>
        <p:txBody>
          <a:bodyPr wrap="square" rtlCol="0">
            <a:spAutoFit/>
          </a:bodyPr>
          <a:lstStyle/>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oxy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viêm</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Cholesteron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a:t>
            </a: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06147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265</Words>
  <PresentationFormat>Custom</PresentationFormat>
  <Paragraphs>40</Paragraphs>
  <Slides>11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Times New Roman</vt:lpstr>
      <vt:lpstr>Helvetica</vt:lpstr>
      <vt:lpstr>Arial</vt:lpstr>
      <vt:lpstr>Microsoft Sans Serif</vt:lpstr>
      <vt:lpstr>Montserrat Classic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2021-04-25T08:41:10Z</dcterms:modified>
  <dc:identifier>DAEceR5a-Lo</dc:identifier>
</cp:coreProperties>
</file>