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00" r:id="rId2"/>
    <p:sldId id="304" r:id="rId3"/>
    <p:sldId id="302" r:id="rId4"/>
    <p:sldId id="292" r:id="rId5"/>
    <p:sldId id="352" r:id="rId6"/>
    <p:sldId id="353" r:id="rId7"/>
    <p:sldId id="301" r:id="rId8"/>
    <p:sldId id="306" r:id="rId9"/>
    <p:sldId id="333" r:id="rId10"/>
    <p:sldId id="343" r:id="rId11"/>
    <p:sldId id="334" r:id="rId12"/>
    <p:sldId id="335" r:id="rId13"/>
    <p:sldId id="336" r:id="rId14"/>
    <p:sldId id="337" r:id="rId15"/>
    <p:sldId id="338" r:id="rId16"/>
    <p:sldId id="339" r:id="rId17"/>
    <p:sldId id="340" r:id="rId18"/>
    <p:sldId id="341" r:id="rId19"/>
    <p:sldId id="345" r:id="rId20"/>
    <p:sldId id="346" r:id="rId21"/>
    <p:sldId id="347" r:id="rId22"/>
    <p:sldId id="348" r:id="rId23"/>
    <p:sldId id="349" r:id="rId24"/>
    <p:sldId id="350" r:id="rId25"/>
    <p:sldId id="351" r:id="rId26"/>
    <p:sldId id="342" r:id="rId27"/>
    <p:sldId id="315" r:id="rId28"/>
    <p:sldId id="332" r:id="rId29"/>
    <p:sldId id="331" r:id="rId30"/>
    <p:sldId id="328" r:id="rId31"/>
    <p:sldId id="329" r:id="rId32"/>
    <p:sldId id="33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25"/>
    <p:restoredTop sz="94657"/>
  </p:normalViewPr>
  <p:slideViewPr>
    <p:cSldViewPr snapToGrid="0">
      <p:cViewPr varScale="1">
        <p:scale>
          <a:sx n="82" d="100"/>
          <a:sy n="82" d="100"/>
        </p:scale>
        <p:origin x="331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97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092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2.3</a:t>
            </a:r>
          </a:p>
        </p:txBody>
      </p:sp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2.3</a:t>
            </a:r>
          </a:p>
        </p:txBody>
      </p:sp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88197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10: Energy Sources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2.3: Pronunciation &amp; Speaking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81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06" y="994527"/>
            <a:ext cx="8621676" cy="17763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583" y="3305174"/>
            <a:ext cx="6194281" cy="108671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011382" y="2202873"/>
            <a:ext cx="4419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CD2-TRACK 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29002" y="1882718"/>
            <a:ext cx="888191" cy="88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1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692"/>
            <a:ext cx="12192000" cy="12942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640" y="1470841"/>
            <a:ext cx="10420719" cy="538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3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484907" y="2660068"/>
            <a:ext cx="4919742" cy="1413165"/>
          </a:xfrm>
          <a:prstGeom prst="wedgeRoundRectCallout">
            <a:avLst>
              <a:gd name="adj1" fmla="val -42390"/>
              <a:gd name="adj2" fmla="val 703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Can you tell me about wind power? </a:t>
            </a:r>
            <a:endParaRPr lang="en-US" sz="32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6885708" y="2660069"/>
            <a:ext cx="4904510" cy="1413165"/>
          </a:xfrm>
          <a:prstGeom prst="wedgeRoundRectCallout">
            <a:avLst>
              <a:gd name="adj1" fmla="val 48591"/>
              <a:gd name="adj2" fmla="val 75367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It’s clean and cheap to run. It’s also renewable. </a:t>
            </a:r>
            <a:endParaRPr lang="en-US" sz="32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484907" y="4524365"/>
            <a:ext cx="4919742" cy="1413165"/>
          </a:xfrm>
          <a:prstGeom prst="wedgeRoundRectCallout">
            <a:avLst>
              <a:gd name="adj1" fmla="val -42390"/>
              <a:gd name="adj2" fmla="val 703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Are there any disadvantages?</a:t>
            </a:r>
            <a:endParaRPr lang="en-US" sz="3200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6900940" y="4524366"/>
            <a:ext cx="4904510" cy="1413165"/>
          </a:xfrm>
          <a:prstGeom prst="wedgeRoundRectCallout">
            <a:avLst>
              <a:gd name="adj1" fmla="val 48591"/>
              <a:gd name="adj2" fmla="val 75367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Yeah, it’s expensive to build and needs windy location.</a:t>
            </a:r>
            <a:endParaRPr lang="en-US" sz="3200" dirty="0"/>
          </a:p>
        </p:txBody>
      </p:sp>
      <p:cxnSp>
        <p:nvCxnSpPr>
          <p:cNvPr id="11" name="Straight Arrow Connector 10"/>
          <p:cNvCxnSpPr>
            <a:stCxn id="4" idx="3"/>
            <a:endCxn id="6" idx="1"/>
          </p:cNvCxnSpPr>
          <p:nvPr/>
        </p:nvCxnSpPr>
        <p:spPr>
          <a:xfrm>
            <a:off x="5404649" y="3366651"/>
            <a:ext cx="1481059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1"/>
            <a:endCxn id="7" idx="3"/>
          </p:cNvCxnSpPr>
          <p:nvPr/>
        </p:nvCxnSpPr>
        <p:spPr>
          <a:xfrm flipH="1">
            <a:off x="5404649" y="3366652"/>
            <a:ext cx="1481059" cy="18642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3"/>
            <a:endCxn id="8" idx="1"/>
          </p:cNvCxnSpPr>
          <p:nvPr/>
        </p:nvCxnSpPr>
        <p:spPr>
          <a:xfrm>
            <a:off x="5404649" y="5230948"/>
            <a:ext cx="149629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10" y="755939"/>
            <a:ext cx="11906250" cy="14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7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692726" y="2297095"/>
            <a:ext cx="4655687" cy="1676402"/>
          </a:xfrm>
          <a:prstGeom prst="wedgeRoundRectCallout">
            <a:avLst>
              <a:gd name="adj1" fmla="val -45961"/>
              <a:gd name="adj2" fmla="val 628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Can you tell me about hydro power? </a:t>
            </a:r>
            <a:endParaRPr lang="en-US" sz="32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6955540" y="2297095"/>
            <a:ext cx="4641273" cy="1676402"/>
          </a:xfrm>
          <a:prstGeom prst="wedgeRoundRectCallout">
            <a:avLst>
              <a:gd name="adj1" fmla="val 51576"/>
              <a:gd name="adj2" fmla="val 67103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It’s clean and cheap to run. It’s also renewable. </a:t>
            </a:r>
            <a:endParaRPr lang="en-US" sz="32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692726" y="4364741"/>
            <a:ext cx="4655687" cy="1676402"/>
          </a:xfrm>
          <a:prstGeom prst="wedgeRoundRectCallout">
            <a:avLst>
              <a:gd name="adj1" fmla="val -46259"/>
              <a:gd name="adj2" fmla="val 6699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Are there any disadvantages?</a:t>
            </a:r>
            <a:endParaRPr lang="en-US" sz="3200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6955540" y="4364741"/>
            <a:ext cx="4641273" cy="1676402"/>
          </a:xfrm>
          <a:prstGeom prst="wedgeRoundRectCallout">
            <a:avLst>
              <a:gd name="adj1" fmla="val 50979"/>
              <a:gd name="adj2" fmla="val 62970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Yeah, it’s expensive to build and needs big rivers.</a:t>
            </a:r>
            <a:endParaRPr lang="en-US" sz="3200" dirty="0"/>
          </a:p>
        </p:txBody>
      </p:sp>
      <p:cxnSp>
        <p:nvCxnSpPr>
          <p:cNvPr id="11" name="Straight Arrow Connector 10"/>
          <p:cNvCxnSpPr>
            <a:stCxn id="4" idx="3"/>
            <a:endCxn id="6" idx="1"/>
          </p:cNvCxnSpPr>
          <p:nvPr/>
        </p:nvCxnSpPr>
        <p:spPr>
          <a:xfrm>
            <a:off x="5348413" y="3135296"/>
            <a:ext cx="16071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1"/>
            <a:endCxn id="7" idx="3"/>
          </p:cNvCxnSpPr>
          <p:nvPr/>
        </p:nvCxnSpPr>
        <p:spPr>
          <a:xfrm flipH="1">
            <a:off x="5348413" y="3135296"/>
            <a:ext cx="1607127" cy="20676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3"/>
            <a:endCxn id="8" idx="1"/>
          </p:cNvCxnSpPr>
          <p:nvPr/>
        </p:nvCxnSpPr>
        <p:spPr>
          <a:xfrm>
            <a:off x="5348413" y="5202942"/>
            <a:ext cx="16071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88" y="757069"/>
            <a:ext cx="1191577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7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609598" y="2542869"/>
            <a:ext cx="4475019" cy="1482438"/>
          </a:xfrm>
          <a:prstGeom prst="wedgeRoundRectCallout">
            <a:avLst>
              <a:gd name="adj1" fmla="val -42390"/>
              <a:gd name="adj2" fmla="val 703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Can you tell me about solar power? </a:t>
            </a:r>
            <a:endParaRPr lang="en-US" sz="32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6857999" y="2542869"/>
            <a:ext cx="4461164" cy="1482438"/>
          </a:xfrm>
          <a:prstGeom prst="wedgeRoundRectCallout">
            <a:avLst>
              <a:gd name="adj1" fmla="val 48591"/>
              <a:gd name="adj2" fmla="val 75367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It’s clean and cheap to run. It’s also renewable. </a:t>
            </a:r>
            <a:endParaRPr lang="en-US" sz="32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609598" y="4530434"/>
            <a:ext cx="4475019" cy="1482438"/>
          </a:xfrm>
          <a:prstGeom prst="wedgeRoundRectCallout">
            <a:avLst>
              <a:gd name="adj1" fmla="val -42390"/>
              <a:gd name="adj2" fmla="val 703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Are there any disadvantages?</a:t>
            </a:r>
            <a:endParaRPr lang="en-US" sz="3200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6871854" y="4530434"/>
            <a:ext cx="4461164" cy="1482438"/>
          </a:xfrm>
          <a:prstGeom prst="wedgeRoundRectCallout">
            <a:avLst>
              <a:gd name="adj1" fmla="val 48591"/>
              <a:gd name="adj2" fmla="val 75367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Yeah, it’s expensive to build and doesn’t work at night.</a:t>
            </a:r>
            <a:endParaRPr lang="en-US" sz="3200" dirty="0"/>
          </a:p>
        </p:txBody>
      </p:sp>
      <p:cxnSp>
        <p:nvCxnSpPr>
          <p:cNvPr id="11" name="Straight Arrow Connector 10"/>
          <p:cNvCxnSpPr>
            <a:stCxn id="4" idx="3"/>
            <a:endCxn id="6" idx="1"/>
          </p:cNvCxnSpPr>
          <p:nvPr/>
        </p:nvCxnSpPr>
        <p:spPr>
          <a:xfrm>
            <a:off x="5084617" y="3284088"/>
            <a:ext cx="177338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1"/>
            <a:endCxn id="7" idx="3"/>
          </p:cNvCxnSpPr>
          <p:nvPr/>
        </p:nvCxnSpPr>
        <p:spPr>
          <a:xfrm flipH="1">
            <a:off x="5084617" y="3284088"/>
            <a:ext cx="1773382" cy="19875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3"/>
            <a:endCxn id="8" idx="1"/>
          </p:cNvCxnSpPr>
          <p:nvPr/>
        </p:nvCxnSpPr>
        <p:spPr>
          <a:xfrm>
            <a:off x="5084617" y="5271653"/>
            <a:ext cx="17872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60" y="793605"/>
            <a:ext cx="11944350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19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581889" y="2348906"/>
            <a:ext cx="4475019" cy="1662548"/>
          </a:xfrm>
          <a:prstGeom prst="wedgeRoundRectCallout">
            <a:avLst>
              <a:gd name="adj1" fmla="val -42390"/>
              <a:gd name="adj2" fmla="val 703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Can you tell me about natural gas? </a:t>
            </a:r>
            <a:endParaRPr lang="en-US" sz="32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6830290" y="2348906"/>
            <a:ext cx="4461164" cy="1662548"/>
          </a:xfrm>
          <a:prstGeom prst="wedgeRoundRectCallout">
            <a:avLst>
              <a:gd name="adj1" fmla="val 48591"/>
              <a:gd name="adj2" fmla="val 75367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It’s cheap to build.</a:t>
            </a:r>
            <a:endParaRPr lang="en-US" sz="32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581888" y="4391890"/>
            <a:ext cx="4475019" cy="1662548"/>
          </a:xfrm>
          <a:prstGeom prst="wedgeRoundRectCallout">
            <a:avLst>
              <a:gd name="adj1" fmla="val -42390"/>
              <a:gd name="adj2" fmla="val 703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Are there any disadvantages?</a:t>
            </a:r>
            <a:endParaRPr lang="en-US" sz="3200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6830290" y="4391890"/>
            <a:ext cx="4461164" cy="1662548"/>
          </a:xfrm>
          <a:prstGeom prst="wedgeRoundRectCallout">
            <a:avLst>
              <a:gd name="adj1" fmla="val 48591"/>
              <a:gd name="adj2" fmla="val 75367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Yeah, it’s expensive to run and creates some pollution. </a:t>
            </a:r>
            <a:endParaRPr lang="en-US" sz="3200" dirty="0"/>
          </a:p>
        </p:txBody>
      </p:sp>
      <p:cxnSp>
        <p:nvCxnSpPr>
          <p:cNvPr id="11" name="Straight Arrow Connector 10"/>
          <p:cNvCxnSpPr>
            <a:stCxn id="4" idx="3"/>
            <a:endCxn id="6" idx="1"/>
          </p:cNvCxnSpPr>
          <p:nvPr/>
        </p:nvCxnSpPr>
        <p:spPr>
          <a:xfrm>
            <a:off x="5056908" y="3180180"/>
            <a:ext cx="177338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1"/>
            <a:endCxn id="7" idx="3"/>
          </p:cNvCxnSpPr>
          <p:nvPr/>
        </p:nvCxnSpPr>
        <p:spPr>
          <a:xfrm flipH="1">
            <a:off x="5056907" y="3180180"/>
            <a:ext cx="1773383" cy="20429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3"/>
            <a:endCxn id="8" idx="1"/>
          </p:cNvCxnSpPr>
          <p:nvPr/>
        </p:nvCxnSpPr>
        <p:spPr>
          <a:xfrm>
            <a:off x="5056907" y="5223164"/>
            <a:ext cx="177338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22" y="923059"/>
            <a:ext cx="1193482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1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429490" y="2168797"/>
            <a:ext cx="4475019" cy="1454727"/>
          </a:xfrm>
          <a:prstGeom prst="wedgeRoundRectCallout">
            <a:avLst>
              <a:gd name="adj1" fmla="val -42390"/>
              <a:gd name="adj2" fmla="val 703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Can you tell me about coal? </a:t>
            </a:r>
            <a:endParaRPr lang="en-US" sz="32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6677891" y="2168797"/>
            <a:ext cx="4461164" cy="1454727"/>
          </a:xfrm>
          <a:prstGeom prst="wedgeRoundRectCallout">
            <a:avLst>
              <a:gd name="adj1" fmla="val 48591"/>
              <a:gd name="adj2" fmla="val 75367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It’s cheap to build.</a:t>
            </a:r>
            <a:endParaRPr lang="en-US" sz="32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429489" y="4244509"/>
            <a:ext cx="4475019" cy="1454727"/>
          </a:xfrm>
          <a:prstGeom prst="wedgeRoundRectCallout">
            <a:avLst>
              <a:gd name="adj1" fmla="val -42390"/>
              <a:gd name="adj2" fmla="val 703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Are there any disadvantages?</a:t>
            </a:r>
            <a:endParaRPr lang="en-US" sz="3200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6677891" y="4244509"/>
            <a:ext cx="4461164" cy="1454727"/>
          </a:xfrm>
          <a:prstGeom prst="wedgeRoundRectCallout">
            <a:avLst>
              <a:gd name="adj1" fmla="val 48591"/>
              <a:gd name="adj2" fmla="val 75367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Yeah, it’s expensive to run and creates pollution. </a:t>
            </a:r>
            <a:endParaRPr lang="en-US" sz="3200" dirty="0"/>
          </a:p>
        </p:txBody>
      </p:sp>
      <p:cxnSp>
        <p:nvCxnSpPr>
          <p:cNvPr id="11" name="Straight Arrow Connector 10"/>
          <p:cNvCxnSpPr>
            <a:stCxn id="4" idx="3"/>
            <a:endCxn id="6" idx="1"/>
          </p:cNvCxnSpPr>
          <p:nvPr/>
        </p:nvCxnSpPr>
        <p:spPr>
          <a:xfrm>
            <a:off x="4904509" y="2896161"/>
            <a:ext cx="177338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1"/>
            <a:endCxn id="7" idx="3"/>
          </p:cNvCxnSpPr>
          <p:nvPr/>
        </p:nvCxnSpPr>
        <p:spPr>
          <a:xfrm flipH="1">
            <a:off x="4904508" y="2896161"/>
            <a:ext cx="1773383" cy="20757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3"/>
            <a:endCxn id="8" idx="1"/>
          </p:cNvCxnSpPr>
          <p:nvPr/>
        </p:nvCxnSpPr>
        <p:spPr>
          <a:xfrm>
            <a:off x="4904508" y="4971873"/>
            <a:ext cx="177338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47" y="738187"/>
            <a:ext cx="11915775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4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692726" y="2113379"/>
            <a:ext cx="4475019" cy="1537855"/>
          </a:xfrm>
          <a:prstGeom prst="wedgeRoundRectCallout">
            <a:avLst>
              <a:gd name="adj1" fmla="val -42390"/>
              <a:gd name="adj2" fmla="val 703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Can you tell me about nuclear power? </a:t>
            </a:r>
            <a:endParaRPr lang="en-US" sz="32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6941127" y="2113379"/>
            <a:ext cx="4461164" cy="1537855"/>
          </a:xfrm>
          <a:prstGeom prst="wedgeRoundRectCallout">
            <a:avLst>
              <a:gd name="adj1" fmla="val 48591"/>
              <a:gd name="adj2" fmla="val 75367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It’s clean and cheap to run.</a:t>
            </a:r>
            <a:endParaRPr lang="en-US" sz="32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692726" y="4267199"/>
            <a:ext cx="4475019" cy="1537855"/>
          </a:xfrm>
          <a:prstGeom prst="wedgeRoundRectCallout">
            <a:avLst>
              <a:gd name="adj1" fmla="val -42390"/>
              <a:gd name="adj2" fmla="val 703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Are there any disadvantages?</a:t>
            </a:r>
            <a:endParaRPr lang="en-US" sz="3200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6941127" y="4267198"/>
            <a:ext cx="4461164" cy="1537855"/>
          </a:xfrm>
          <a:prstGeom prst="wedgeRoundRectCallout">
            <a:avLst>
              <a:gd name="adj1" fmla="val 48591"/>
              <a:gd name="adj2" fmla="val 75367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Yeah, it’s expensive to build and maybe dangerous.</a:t>
            </a:r>
            <a:endParaRPr lang="en-US" sz="3200" dirty="0"/>
          </a:p>
        </p:txBody>
      </p:sp>
      <p:cxnSp>
        <p:nvCxnSpPr>
          <p:cNvPr id="11" name="Straight Arrow Connector 10"/>
          <p:cNvCxnSpPr>
            <a:stCxn id="4" idx="3"/>
            <a:endCxn id="6" idx="1"/>
          </p:cNvCxnSpPr>
          <p:nvPr/>
        </p:nvCxnSpPr>
        <p:spPr>
          <a:xfrm>
            <a:off x="5167745" y="2882307"/>
            <a:ext cx="177338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1"/>
            <a:endCxn id="7" idx="3"/>
          </p:cNvCxnSpPr>
          <p:nvPr/>
        </p:nvCxnSpPr>
        <p:spPr>
          <a:xfrm flipH="1">
            <a:off x="5167745" y="2882307"/>
            <a:ext cx="1773382" cy="21538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3"/>
            <a:endCxn id="8" idx="1"/>
          </p:cNvCxnSpPr>
          <p:nvPr/>
        </p:nvCxnSpPr>
        <p:spPr>
          <a:xfrm flipV="1">
            <a:off x="5167745" y="5036126"/>
            <a:ext cx="177338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97" y="830839"/>
            <a:ext cx="11953875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71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82" y="455260"/>
            <a:ext cx="2943225" cy="8191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33550"/>
            <a:ext cx="12192000" cy="512445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040207" y="455260"/>
            <a:ext cx="891626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 smtClean="0">
                <a:solidFill>
                  <a:srgbClr val="242021"/>
                </a:solidFill>
                <a:latin typeface="FuturaStd-Heavy"/>
              </a:rPr>
              <a:t>Discuss </a:t>
            </a:r>
            <a:r>
              <a:rPr lang="en-US" sz="2500" b="1" dirty="0">
                <a:solidFill>
                  <a:srgbClr val="242021"/>
                </a:solidFill>
                <a:latin typeface="FuturaStd-Heavy"/>
              </a:rPr>
              <a:t>the advantages and disadvantages of the energy sources, and </a:t>
            </a:r>
            <a:r>
              <a:rPr lang="en-US" sz="2500" b="1" dirty="0" smtClean="0">
                <a:solidFill>
                  <a:srgbClr val="242021"/>
                </a:solidFill>
                <a:latin typeface="FuturaStd-Heavy"/>
              </a:rPr>
              <a:t>say why </a:t>
            </a:r>
            <a:r>
              <a:rPr lang="en-US" sz="2500" b="1" dirty="0">
                <a:solidFill>
                  <a:srgbClr val="242021"/>
                </a:solidFill>
                <a:latin typeface="FuturaStd-Heavy"/>
              </a:rPr>
              <a:t>each would be good or bad for your city/town</a:t>
            </a:r>
            <a:r>
              <a:rPr lang="en-US" sz="25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920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1457" y="606568"/>
            <a:ext cx="3352856" cy="190110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427019" y="3020291"/>
            <a:ext cx="2964438" cy="27016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Advantages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Cheap to run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Renewable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Clean</a:t>
            </a:r>
            <a:endParaRPr lang="en-US" sz="3200" dirty="0"/>
          </a:p>
          <a:p>
            <a:pPr algn="ctr"/>
            <a:endParaRPr lang="en-US" sz="3200" dirty="0"/>
          </a:p>
        </p:txBody>
      </p:sp>
      <p:sp>
        <p:nvSpPr>
          <p:cNvPr id="4" name="Rounded Rectangle 3"/>
          <p:cNvSpPr/>
          <p:nvPr/>
        </p:nvSpPr>
        <p:spPr>
          <a:xfrm>
            <a:off x="7994074" y="3020291"/>
            <a:ext cx="2964438" cy="27016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Disadvantages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Expensive to build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Doesn’t work at night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66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2.3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LESSON </a:t>
            </a:r>
            <a:r>
              <a:rPr lang="en-US" sz="3200" b="1" dirty="0">
                <a:solidFill>
                  <a:schemeClr val="bg1"/>
                </a:solidFill>
              </a:rPr>
              <a:t>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430" y="1572340"/>
            <a:ext cx="1920785" cy="570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27" y="2504165"/>
            <a:ext cx="3491928" cy="661624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1382430" y="5596513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2430" y="3466626"/>
            <a:ext cx="3949636" cy="8056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A90F0A5-3004-4657-824F-9538BF36A5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789" y="4483178"/>
            <a:ext cx="4053756" cy="8268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9783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8691" y="643368"/>
            <a:ext cx="3342165" cy="191972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427019" y="3020291"/>
            <a:ext cx="2964438" cy="27016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Advantages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Cheap to run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Renewable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Clean</a:t>
            </a:r>
            <a:endParaRPr lang="en-US" sz="3200" dirty="0"/>
          </a:p>
          <a:p>
            <a:pPr algn="ctr"/>
            <a:endParaRPr lang="en-US" sz="3200" dirty="0"/>
          </a:p>
        </p:txBody>
      </p:sp>
      <p:sp>
        <p:nvSpPr>
          <p:cNvPr id="4" name="Rounded Rectangle 3"/>
          <p:cNvSpPr/>
          <p:nvPr/>
        </p:nvSpPr>
        <p:spPr>
          <a:xfrm>
            <a:off x="7994074" y="3020291"/>
            <a:ext cx="2964438" cy="27016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Disadvantages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Expensive to build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Dangerous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50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1457" y="624754"/>
            <a:ext cx="3406487" cy="206117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427019" y="3020291"/>
            <a:ext cx="2964438" cy="27016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Advantages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Cheap to run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Clean</a:t>
            </a:r>
            <a:endParaRPr lang="en-US" sz="3200" dirty="0"/>
          </a:p>
          <a:p>
            <a:pPr algn="ctr"/>
            <a:endParaRPr lang="en-US" sz="3200" dirty="0"/>
          </a:p>
        </p:txBody>
      </p:sp>
      <p:sp>
        <p:nvSpPr>
          <p:cNvPr id="4" name="Rounded Rectangle 3"/>
          <p:cNvSpPr/>
          <p:nvPr/>
        </p:nvSpPr>
        <p:spPr>
          <a:xfrm>
            <a:off x="7994074" y="3020291"/>
            <a:ext cx="2964438" cy="27016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Disadvantages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Expensive to build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Needs big rivers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41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941" y="633845"/>
            <a:ext cx="3262314" cy="203743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427019" y="3020291"/>
            <a:ext cx="2964438" cy="27016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Advantages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Cheap to build</a:t>
            </a:r>
            <a:endParaRPr lang="en-US" sz="3200" dirty="0"/>
          </a:p>
          <a:p>
            <a:pPr algn="ctr"/>
            <a:endParaRPr lang="en-US" sz="3200" dirty="0"/>
          </a:p>
        </p:txBody>
      </p:sp>
      <p:sp>
        <p:nvSpPr>
          <p:cNvPr id="4" name="Rounded Rectangle 3"/>
          <p:cNvSpPr/>
          <p:nvPr/>
        </p:nvSpPr>
        <p:spPr>
          <a:xfrm>
            <a:off x="7994074" y="3020291"/>
            <a:ext cx="2964438" cy="27016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Disadvantages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Expensive to run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Creates pollution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88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933" y="680604"/>
            <a:ext cx="3462233" cy="193790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427019" y="3020291"/>
            <a:ext cx="2964438" cy="27016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Advantages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Cheap to build</a:t>
            </a:r>
            <a:endParaRPr lang="en-US" sz="3200" dirty="0"/>
          </a:p>
          <a:p>
            <a:pPr algn="ctr"/>
            <a:endParaRPr lang="en-US" sz="3200" dirty="0"/>
          </a:p>
        </p:txBody>
      </p:sp>
      <p:sp>
        <p:nvSpPr>
          <p:cNvPr id="4" name="Rounded Rectangle 3"/>
          <p:cNvSpPr/>
          <p:nvPr/>
        </p:nvSpPr>
        <p:spPr>
          <a:xfrm>
            <a:off x="7994074" y="3020291"/>
            <a:ext cx="2964438" cy="27016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Disadvantages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Expensive to run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Creates some pollution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493" y="560243"/>
            <a:ext cx="3426340" cy="196128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427019" y="3020291"/>
            <a:ext cx="2964438" cy="27016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Advantages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Cheap to run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Renewable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Clean</a:t>
            </a:r>
            <a:endParaRPr lang="en-US" sz="3200" dirty="0"/>
          </a:p>
        </p:txBody>
      </p:sp>
      <p:sp>
        <p:nvSpPr>
          <p:cNvPr id="4" name="Rounded Rectangle 3"/>
          <p:cNvSpPr/>
          <p:nvPr/>
        </p:nvSpPr>
        <p:spPr>
          <a:xfrm>
            <a:off x="7994074" y="3020291"/>
            <a:ext cx="2964438" cy="27016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Disadvantages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Expensive to build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Needs windy location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96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2817844" y="979715"/>
            <a:ext cx="9206487" cy="3209731"/>
          </a:xfrm>
          <a:prstGeom prst="wedgeRoundRectCallout">
            <a:avLst>
              <a:gd name="adj1" fmla="val -55721"/>
              <a:gd name="adj2" fmla="val 89608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I think solar power would be good for HCMC because the average number of sunshine hours in the North ranges from 1,500-1,700 hours of sunshine per year. (According to Wikipedia)</a:t>
            </a:r>
          </a:p>
        </p:txBody>
      </p:sp>
    </p:spTree>
    <p:extLst>
      <p:ext uri="{BB962C8B-B14F-4D97-AF65-F5344CB8AC3E}">
        <p14:creationId xmlns:p14="http://schemas.microsoft.com/office/powerpoint/2010/main" val="48103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4597"/>
            <a:ext cx="12105160" cy="135624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460133" y="2570165"/>
            <a:ext cx="9206487" cy="1983173"/>
          </a:xfrm>
          <a:prstGeom prst="wedgeRoundRectCallout">
            <a:avLst>
              <a:gd name="adj1" fmla="val -47410"/>
              <a:gd name="adj2" fmla="val 94313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</a:rPr>
              <a:t>I think three best energy sources are hydro power, wind power, and solar power. </a:t>
            </a:r>
            <a:endParaRPr lang="en-US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99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433" y="1419053"/>
            <a:ext cx="10364331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Write about </a:t>
            </a:r>
            <a:r>
              <a:rPr lang="en-US" sz="3600" i="1" dirty="0" smtClean="0">
                <a:solidFill>
                  <a:srgbClr val="0070C0"/>
                </a:solidFill>
              </a:rPr>
              <a:t>the advantages and disadvantages of your favorite type of energy sources, </a:t>
            </a:r>
            <a:r>
              <a:rPr lang="en-US" sz="3600" i="1" dirty="0">
                <a:solidFill>
                  <a:srgbClr val="0070C0"/>
                </a:solidFill>
              </a:rPr>
              <a:t>using the </a:t>
            </a:r>
            <a:r>
              <a:rPr lang="en-US" sz="3600" i="1" dirty="0" smtClean="0">
                <a:solidFill>
                  <a:srgbClr val="0070C0"/>
                </a:solidFill>
              </a:rPr>
              <a:t>words and information </a:t>
            </a:r>
            <a:r>
              <a:rPr lang="en-US" sz="3600" i="1" dirty="0">
                <a:solidFill>
                  <a:srgbClr val="0070C0"/>
                </a:solidFill>
              </a:rPr>
              <a:t>you </a:t>
            </a:r>
            <a:r>
              <a:rPr lang="en-US" sz="3600" i="1" dirty="0" smtClean="0">
                <a:solidFill>
                  <a:srgbClr val="0070C0"/>
                </a:solidFill>
              </a:rPr>
              <a:t>learned </a:t>
            </a:r>
            <a:r>
              <a:rPr lang="en-US" sz="3600" i="1" dirty="0">
                <a:solidFill>
                  <a:srgbClr val="0070C0"/>
                </a:solidFill>
              </a:rPr>
              <a:t>today. (about </a:t>
            </a:r>
            <a:r>
              <a:rPr lang="en-US" sz="3600" i="1" dirty="0" smtClean="0">
                <a:solidFill>
                  <a:srgbClr val="0070C0"/>
                </a:solidFill>
              </a:rPr>
              <a:t>60-80 </a:t>
            </a:r>
            <a:r>
              <a:rPr lang="en-US" sz="3600" i="1" dirty="0">
                <a:solidFill>
                  <a:srgbClr val="0070C0"/>
                </a:solidFill>
              </a:rPr>
              <a:t>words)  </a:t>
            </a:r>
          </a:p>
        </p:txBody>
      </p: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- </a:t>
            </a:r>
            <a:r>
              <a:rPr lang="en-US" sz="3600" dirty="0" smtClean="0">
                <a:solidFill>
                  <a:srgbClr val="0070C0"/>
                </a:solidFill>
              </a:rPr>
              <a:t>practice pronouncing “</a:t>
            </a:r>
            <a:r>
              <a:rPr lang="en-US" sz="3600" dirty="0" smtClean="0">
                <a:solidFill>
                  <a:srgbClr val="FF0000"/>
                </a:solidFill>
              </a:rPr>
              <a:t>and</a:t>
            </a:r>
            <a:r>
              <a:rPr lang="en-US" sz="3600" dirty="0" smtClean="0">
                <a:solidFill>
                  <a:srgbClr val="0070C0"/>
                </a:solidFill>
              </a:rPr>
              <a:t>” like /</a:t>
            </a:r>
            <a:r>
              <a:rPr lang="en-US" sz="3600" dirty="0" smtClean="0">
                <a:solidFill>
                  <a:srgbClr val="FF0000"/>
                </a:solidFill>
              </a:rPr>
              <a:t>n</a:t>
            </a:r>
            <a:r>
              <a:rPr lang="en-US" sz="3600" dirty="0" smtClean="0">
                <a:solidFill>
                  <a:srgbClr val="0070C0"/>
                </a:solidFill>
              </a:rPr>
              <a:t>/.</a:t>
            </a:r>
          </a:p>
          <a:p>
            <a:r>
              <a:rPr lang="en-US" sz="3600" dirty="0" smtClean="0">
                <a:solidFill>
                  <a:srgbClr val="0070C0"/>
                </a:solidFill>
              </a:rPr>
              <a:t>- talk about </a:t>
            </a:r>
            <a:r>
              <a:rPr lang="en-US" sz="3600" dirty="0">
                <a:solidFill>
                  <a:srgbClr val="0070C0"/>
                </a:solidFill>
              </a:rPr>
              <a:t>the advantages and disadvantages of the energy </a:t>
            </a:r>
            <a:r>
              <a:rPr lang="en-US" sz="3600" dirty="0" smtClean="0">
                <a:solidFill>
                  <a:srgbClr val="0070C0"/>
                </a:solidFill>
              </a:rPr>
              <a:t>sources. </a:t>
            </a:r>
            <a:r>
              <a:rPr lang="en-US" sz="3600" dirty="0"/>
              <a:t/>
            </a:r>
            <a:br>
              <a:rPr lang="en-US" sz="3600" dirty="0"/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324099" y="2243918"/>
            <a:ext cx="971550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Pronunciation:</a:t>
            </a:r>
          </a:p>
          <a:p>
            <a:r>
              <a:rPr lang="en-US" sz="3600" dirty="0" smtClean="0">
                <a:solidFill>
                  <a:srgbClr val="0070C0"/>
                </a:solidFill>
              </a:rPr>
              <a:t>- practice </a:t>
            </a:r>
            <a:r>
              <a:rPr lang="en-US" sz="3600" dirty="0">
                <a:solidFill>
                  <a:srgbClr val="0070C0"/>
                </a:solidFill>
              </a:rPr>
              <a:t>pronouncing “and” like /n/</a:t>
            </a:r>
          </a:p>
          <a:p>
            <a:r>
              <a:rPr lang="en-US" sz="3600" i="1" dirty="0" smtClean="0">
                <a:solidFill>
                  <a:srgbClr val="0070C0"/>
                </a:solidFill>
              </a:rPr>
              <a:t>Speaking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3600" i="1" dirty="0" smtClean="0">
                <a:solidFill>
                  <a:srgbClr val="0070C0"/>
                </a:solidFill>
              </a:rPr>
              <a:t>&amp; Writing: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- talk about the advantages and disadvantages of the energy sources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2374546"/>
            <a:ext cx="10725150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Review all the vocabularies and grammar in this unit.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Practice the weak sound of “</a:t>
            </a:r>
            <a:r>
              <a:rPr lang="en-US" sz="3600" i="1" dirty="0" smtClean="0">
                <a:solidFill>
                  <a:srgbClr val="FF0000"/>
                </a:solidFill>
              </a:rPr>
              <a:t>and</a:t>
            </a:r>
            <a:r>
              <a:rPr lang="en-US" sz="3600" i="1" dirty="0" smtClean="0">
                <a:solidFill>
                  <a:srgbClr val="0070C0"/>
                </a:solidFill>
              </a:rPr>
              <a:t>”.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Practice talking about energy sources.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</a:t>
            </a:r>
            <a:r>
              <a:rPr lang="en-US" sz="3600" i="1" dirty="0" smtClean="0">
                <a:solidFill>
                  <a:srgbClr val="0070C0"/>
                </a:solidFill>
              </a:rPr>
              <a:t>82 </a:t>
            </a:r>
            <a:r>
              <a:rPr lang="en-US" sz="3600" i="1" dirty="0">
                <a:solidFill>
                  <a:srgbClr val="0070C0"/>
                </a:solidFill>
              </a:rPr>
              <a:t>SB</a:t>
            </a:r>
            <a:r>
              <a:rPr lang="en-US" sz="3600" i="1" dirty="0" smtClean="0">
                <a:solidFill>
                  <a:srgbClr val="0070C0"/>
                </a:solidFill>
              </a:rPr>
              <a:t>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8338" y="1002140"/>
            <a:ext cx="1205511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smtClean="0">
                <a:latin typeface="+mj-lt"/>
              </a:rPr>
              <a:t>A. describe		B. express		C. compare	D. study</a:t>
            </a:r>
            <a:endParaRPr lang="en-US" sz="3200" u="sng" smtClean="0">
              <a:latin typeface="+mj-lt"/>
            </a:endParaRPr>
          </a:p>
          <a:p>
            <a:pPr>
              <a:lnSpc>
                <a:spcPct val="200000"/>
              </a:lnSpc>
            </a:pPr>
            <a:endParaRPr lang="en-US" sz="3200" u="sng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smtClean="0">
                <a:latin typeface="+mj-lt"/>
              </a:rPr>
              <a:t>2. A. obligation		B. invitation	C. opinion		D. declaration</a:t>
            </a:r>
          </a:p>
          <a:p>
            <a:pPr>
              <a:lnSpc>
                <a:spcPct val="200000"/>
              </a:lnSpc>
            </a:pPr>
            <a:endParaRPr lang="en-US" sz="320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smtClean="0">
                <a:latin typeface="+mj-lt"/>
              </a:rPr>
              <a:t>3. A. weekend		B. Chinese 		C. birthday		D. parents</a:t>
            </a:r>
            <a:endParaRPr lang="en-US" sz="320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</a:t>
            </a:r>
            <a:r>
              <a:rPr lang="en-US" sz="4000" b="1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9180821" y="1345734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462909" y="3299264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698099" y="5187205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18343" y="1637022"/>
            <a:ext cx="2780999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dɪˈ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skraɪb/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80069" y="1619751"/>
            <a:ext cx="26315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/ɪkˈspres/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601987" y="1702898"/>
            <a:ext cx="248848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/kəmˈper/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352273" y="1637022"/>
            <a:ext cx="28159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stʌdi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43122" y="3625615"/>
            <a:ext cx="26486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/ˌ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ɑ:blə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ɡeɪʃən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496583" y="3617088"/>
            <a:ext cx="27531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/ˌ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ɪnvə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teɪʃən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427105" y="3579839"/>
            <a:ext cx="31292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/əˈ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pɪnjən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503399" y="3590552"/>
            <a:ext cx="27866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/ˌ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deklə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reɪʃən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18778" y="5503806"/>
            <a:ext cx="250789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wi:kend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880069" y="5503806"/>
            <a:ext cx="303567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/tʃaɪˈniːz/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462909" y="5539927"/>
            <a:ext cx="31328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bɜ:</a:t>
            </a:r>
            <a:r>
              <a:rPr lang="el-GR" sz="3200" smtClean="0">
                <a:solidFill>
                  <a:srgbClr val="FF0000"/>
                </a:solidFill>
                <a:latin typeface="+mj-lt"/>
              </a:rPr>
              <a:t>θ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deɪ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384580" y="5529214"/>
            <a:ext cx="3317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perənts/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14766" y="259664"/>
            <a:ext cx="105614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main stress is placed </a:t>
            </a:r>
            <a:endParaRPr lang="en-US" sz="3200" smtClean="0">
              <a:solidFill>
                <a:srgbClr val="0070C0"/>
              </a:solidFill>
            </a:endParaRPr>
          </a:p>
          <a:p>
            <a:r>
              <a:rPr lang="en-US" sz="3200" smtClean="0">
                <a:solidFill>
                  <a:srgbClr val="0070C0"/>
                </a:solidFill>
              </a:rPr>
              <a:t>differently from </a:t>
            </a:r>
            <a:r>
              <a:rPr lang="en-US" sz="3200">
                <a:solidFill>
                  <a:srgbClr val="0070C0"/>
                </a:solidFill>
              </a:rPr>
              <a:t>the </a:t>
            </a:r>
            <a:r>
              <a:rPr lang="en-US" sz="3200" smtClean="0">
                <a:solidFill>
                  <a:srgbClr val="0070C0"/>
                </a:solidFill>
              </a:rPr>
              <a:t>others. </a:t>
            </a:r>
            <a:r>
              <a:rPr lang="en-US" sz="3200">
                <a:solidFill>
                  <a:srgbClr val="0070C0"/>
                </a:solidFill>
              </a:rPr>
              <a:t/>
            </a:r>
            <a:br>
              <a:rPr lang="en-US" sz="3200">
                <a:solidFill>
                  <a:srgbClr val="0070C0"/>
                </a:solidFill>
              </a:rPr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69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256" y="1026596"/>
            <a:ext cx="1230283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smtClean="0">
                <a:latin typeface="+mj-lt"/>
              </a:rPr>
              <a:t>A</a:t>
            </a:r>
            <a:r>
              <a:rPr lang="en-US" sz="3200">
                <a:latin typeface="+mj-lt"/>
              </a:rPr>
              <a:t>. </a:t>
            </a:r>
            <a:r>
              <a:rPr lang="en-US" sz="3200" u="sng" smtClean="0">
                <a:latin typeface="+mj-lt"/>
              </a:rPr>
              <a:t>e</a:t>
            </a:r>
            <a:r>
              <a:rPr lang="en-US" sz="3200" smtClean="0">
                <a:latin typeface="+mj-lt"/>
              </a:rPr>
              <a:t>xchange</a:t>
            </a:r>
            <a:r>
              <a:rPr lang="en-US" sz="3200">
                <a:latin typeface="+mj-lt"/>
              </a:rPr>
              <a:t>	</a:t>
            </a:r>
            <a:r>
              <a:rPr lang="en-US" sz="3200" smtClean="0">
                <a:latin typeface="+mj-lt"/>
              </a:rPr>
              <a:t>	B. </a:t>
            </a:r>
            <a:r>
              <a:rPr lang="en-US" sz="3200" u="sng" smtClean="0">
                <a:latin typeface="+mj-lt"/>
              </a:rPr>
              <a:t>e</a:t>
            </a:r>
            <a:r>
              <a:rPr lang="en-US" sz="3200" smtClean="0">
                <a:latin typeface="+mj-lt"/>
              </a:rPr>
              <a:t>njoy		C. coll</a:t>
            </a:r>
            <a:r>
              <a:rPr lang="en-US" sz="3200" u="sng" smtClean="0">
                <a:latin typeface="+mj-lt"/>
              </a:rPr>
              <a:t>e</a:t>
            </a:r>
            <a:r>
              <a:rPr lang="en-US" sz="3200" smtClean="0">
                <a:latin typeface="+mj-lt"/>
              </a:rPr>
              <a:t>ct		D. d</a:t>
            </a:r>
            <a:r>
              <a:rPr lang="en-US" sz="3200" u="sng" smtClean="0">
                <a:latin typeface="+mj-lt"/>
              </a:rPr>
              <a:t>e</a:t>
            </a:r>
            <a:r>
              <a:rPr lang="en-US" sz="3200" smtClean="0">
                <a:latin typeface="+mj-lt"/>
              </a:rPr>
              <a:t>sign</a:t>
            </a:r>
          </a:p>
          <a:p>
            <a:pPr>
              <a:lnSpc>
                <a:spcPct val="200000"/>
              </a:lnSpc>
            </a:pPr>
            <a:endParaRPr lang="en-US" sz="320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smtClean="0">
                <a:latin typeface="+mj-lt"/>
              </a:rPr>
              <a:t>2</a:t>
            </a:r>
            <a:r>
              <a:rPr lang="en-US" sz="3200">
                <a:latin typeface="+mj-lt"/>
              </a:rPr>
              <a:t>. A. </a:t>
            </a:r>
            <a:r>
              <a:rPr lang="en-US" sz="3200" smtClean="0">
                <a:latin typeface="+mj-lt"/>
              </a:rPr>
              <a:t>d</a:t>
            </a:r>
            <a:r>
              <a:rPr lang="en-US" sz="3200" u="sng" smtClean="0">
                <a:latin typeface="+mj-lt"/>
              </a:rPr>
              <a:t>i</a:t>
            </a:r>
            <a:r>
              <a:rPr lang="en-US" sz="3200" smtClean="0">
                <a:latin typeface="+mj-lt"/>
              </a:rPr>
              <a:t>fficult		B. </a:t>
            </a:r>
            <a:r>
              <a:rPr lang="en-US" sz="3200" u="sng" smtClean="0">
                <a:latin typeface="+mj-lt"/>
              </a:rPr>
              <a:t>i</a:t>
            </a:r>
            <a:r>
              <a:rPr lang="en-US" sz="3200" smtClean="0">
                <a:latin typeface="+mj-lt"/>
              </a:rPr>
              <a:t>mportant	C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h</a:t>
            </a:r>
            <a:r>
              <a:rPr lang="en-US" sz="3200" u="sng" smtClean="0">
                <a:latin typeface="+mj-lt"/>
              </a:rPr>
              <a:t>i</a:t>
            </a:r>
            <a:r>
              <a:rPr lang="en-US" sz="3200" smtClean="0">
                <a:latin typeface="+mj-lt"/>
              </a:rPr>
              <a:t>storic		D. del</a:t>
            </a:r>
            <a:r>
              <a:rPr lang="en-US" sz="3200" u="sng" smtClean="0">
                <a:latin typeface="+mj-lt"/>
              </a:rPr>
              <a:t>i</a:t>
            </a:r>
            <a:r>
              <a:rPr lang="en-US" sz="3200" smtClean="0">
                <a:latin typeface="+mj-lt"/>
              </a:rPr>
              <a:t>ghted</a:t>
            </a:r>
          </a:p>
          <a:p>
            <a:pPr>
              <a:lnSpc>
                <a:spcPct val="200000"/>
              </a:lnSpc>
            </a:pPr>
            <a:endParaRPr lang="en-US" sz="320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smtClean="0">
                <a:latin typeface="+mj-lt"/>
              </a:rPr>
              <a:t>3</a:t>
            </a:r>
            <a:r>
              <a:rPr lang="en-US" sz="3200">
                <a:latin typeface="+mj-lt"/>
              </a:rPr>
              <a:t>. A. </a:t>
            </a:r>
            <a:r>
              <a:rPr lang="en-US" sz="3200" smtClean="0">
                <a:latin typeface="+mj-lt"/>
              </a:rPr>
              <a:t>r</a:t>
            </a:r>
            <a:r>
              <a:rPr lang="en-US" sz="3200" u="sng" smtClean="0">
                <a:latin typeface="+mj-lt"/>
              </a:rPr>
              <a:t>i</a:t>
            </a:r>
            <a:r>
              <a:rPr lang="en-US" sz="3200" smtClean="0">
                <a:latin typeface="+mj-lt"/>
              </a:rPr>
              <a:t>ver			B. </a:t>
            </a:r>
            <a:r>
              <a:rPr lang="en-US" sz="3200" u="sng" smtClean="0">
                <a:latin typeface="+mj-lt"/>
              </a:rPr>
              <a:t>i</a:t>
            </a:r>
            <a:r>
              <a:rPr lang="en-US" sz="3200" smtClean="0">
                <a:latin typeface="+mj-lt"/>
              </a:rPr>
              <a:t>sland		C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m</a:t>
            </a:r>
            <a:r>
              <a:rPr lang="en-US" sz="3200" u="sng" smtClean="0">
                <a:latin typeface="+mj-lt"/>
              </a:rPr>
              <a:t>i</a:t>
            </a:r>
            <a:r>
              <a:rPr lang="en-US" sz="3200" smtClean="0">
                <a:latin typeface="+mj-lt"/>
              </a:rPr>
              <a:t>dnight	D. board</a:t>
            </a:r>
            <a:r>
              <a:rPr lang="en-US" sz="3200" u="sng" smtClean="0">
                <a:latin typeface="+mj-lt"/>
              </a:rPr>
              <a:t>i</a:t>
            </a:r>
            <a:r>
              <a:rPr lang="en-US" sz="3200" smtClean="0">
                <a:latin typeface="+mj-lt"/>
              </a:rPr>
              <a:t>ng</a:t>
            </a:r>
            <a:r>
              <a:rPr lang="en-US" sz="3200">
                <a:latin typeface="+mj-lt"/>
              </a:rPr>
              <a:t/>
            </a:r>
            <a:br>
              <a:rPr lang="en-US" sz="3200">
                <a:latin typeface="+mj-lt"/>
              </a:rPr>
            </a:br>
            <a:endParaRPr lang="en-US" sz="320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</a:t>
            </a:r>
            <a:r>
              <a:rPr lang="en-US" sz="4000" b="1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88" y="88391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6579737" y="1436760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93802" y="3340003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797529" y="5253224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43491" y="1720972"/>
            <a:ext cx="2811117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/ɪksˈ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tʃeɪndʒ/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46660" y="1712192"/>
            <a:ext cx="2704447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/ɪnˈdʒɔɪ/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758120" y="1667175"/>
            <a:ext cx="3069132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/kəˈlekt/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584472" y="1643592"/>
            <a:ext cx="2471896" cy="751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</a:rPr>
              <a:t> /dɪˈzaɪn/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94763" y="5512806"/>
            <a:ext cx="2759845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rɪvə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798105" y="5544512"/>
            <a:ext cx="27465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mɪdnaɪt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739765" y="3589990"/>
            <a:ext cx="27634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/dɪˈ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laɪtɪd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88996" y="3651149"/>
            <a:ext cx="242722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dɪfəkəlt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954051" y="3626692"/>
            <a:ext cx="23082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ɪmˈ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pɔ:tənt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660435" y="5589108"/>
            <a:ext cx="26929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bɔ:rdɪŋ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765725" y="3626692"/>
            <a:ext cx="25280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/hɪˈ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stɔ:rɪk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954051" y="5512806"/>
            <a:ext cx="299379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aɪlənd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16216" y="288587"/>
            <a:ext cx="1205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+mj-lt"/>
              </a:rPr>
              <a:t>Choose the word whose underlined part is </a:t>
            </a:r>
            <a:endParaRPr lang="en-US" sz="3200" smtClean="0">
              <a:solidFill>
                <a:srgbClr val="0070C0"/>
              </a:solidFill>
              <a:latin typeface="+mj-lt"/>
            </a:endParaRPr>
          </a:p>
          <a:p>
            <a:r>
              <a:rPr lang="en-US" sz="3200" smtClean="0">
                <a:solidFill>
                  <a:srgbClr val="0070C0"/>
                </a:solidFill>
                <a:latin typeface="+mj-lt"/>
              </a:rPr>
              <a:t>pronounced </a:t>
            </a:r>
            <a:r>
              <a:rPr lang="en-US" sz="3200">
                <a:solidFill>
                  <a:srgbClr val="0070C0"/>
                </a:solidFill>
                <a:latin typeface="+mj-lt"/>
              </a:rPr>
              <a:t>differently from that of the other words.</a:t>
            </a:r>
          </a:p>
        </p:txBody>
      </p:sp>
    </p:spTree>
    <p:extLst>
      <p:ext uri="{BB962C8B-B14F-4D97-AF65-F5344CB8AC3E}">
        <p14:creationId xmlns:p14="http://schemas.microsoft.com/office/powerpoint/2010/main" val="6857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816896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95052" y="2050012"/>
            <a:ext cx="99883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i="1" dirty="0" smtClean="0">
                <a:solidFill>
                  <a:srgbClr val="0070C0"/>
                </a:solidFill>
              </a:rPr>
              <a:t>Discuss about the advantages of each energy source</a:t>
            </a:r>
            <a:endParaRPr lang="en-US" sz="3000" b="1" i="1" dirty="0">
              <a:solidFill>
                <a:srgbClr val="0070C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601" y="394584"/>
            <a:ext cx="2747533" cy="175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94225" y="2913796"/>
            <a:ext cx="9989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Coal is cheap and easy to use.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4225" y="3802422"/>
            <a:ext cx="9989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Hydropower is clean and cheap.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4225" y="4684509"/>
            <a:ext cx="9989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Wind power is clean and renewable.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59110" y="3766731"/>
            <a:ext cx="4872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sym typeface="Wingdings" panose="05000000000000000000" pitchFamily="2" charset="2"/>
              </a:rPr>
              <a:t></a:t>
            </a:r>
            <a:r>
              <a:rPr lang="en-US" sz="32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3200" dirty="0" smtClean="0">
                <a:solidFill>
                  <a:srgbClr val="0070C0"/>
                </a:solidFill>
                <a:sym typeface="Wingdings" panose="05000000000000000000" pitchFamily="2" charset="2"/>
              </a:rPr>
              <a:t>How to pronounce “and”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856" y="904332"/>
            <a:ext cx="5300679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950382" y="5182295"/>
            <a:ext cx="4907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srgbClr val="0070C0"/>
                </a:solidFill>
              </a:rPr>
              <a:t>Listen again and repeat</a:t>
            </a:r>
            <a:endParaRPr lang="en-US" sz="3600" i="1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809" y="570583"/>
            <a:ext cx="8781146" cy="22777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2688" y="3141083"/>
            <a:ext cx="6513734" cy="1818844"/>
          </a:xfrm>
          <a:prstGeom prst="rect">
            <a:avLst/>
          </a:prstGeom>
        </p:spPr>
      </p:pic>
      <p:pic>
        <p:nvPicPr>
          <p:cNvPr id="4" name="CD2-TRACK 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96953" y="2764647"/>
            <a:ext cx="958267" cy="95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9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4691</TotalTime>
  <Words>717</Words>
  <Application>Microsoft Office PowerPoint</Application>
  <PresentationFormat>Widescreen</PresentationFormat>
  <Paragraphs>140</Paragraphs>
  <Slides>32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FuturaStd-Heavy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200</cp:revision>
  <dcterms:created xsi:type="dcterms:W3CDTF">2020-12-08T03:17:05Z</dcterms:created>
  <dcterms:modified xsi:type="dcterms:W3CDTF">2022-07-15T04:58:04Z</dcterms:modified>
</cp:coreProperties>
</file>