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13" r:id="rId3"/>
    <p:sldId id="301" r:id="rId4"/>
    <p:sldId id="317" r:id="rId5"/>
    <p:sldId id="315" r:id="rId6"/>
    <p:sldId id="316" r:id="rId7"/>
    <p:sldId id="319" r:id="rId8"/>
    <p:sldId id="320" r:id="rId9"/>
    <p:sldId id="321" r:id="rId10"/>
    <p:sldId id="318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53" d="100"/>
          <a:sy n="53" d="100"/>
        </p:scale>
        <p:origin x="162" y="2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9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7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18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75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00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8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1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0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6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2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1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740343" y="1805545"/>
            <a:ext cx="13944600" cy="10933681"/>
            <a:chOff x="9607398" y="1397571"/>
            <a:chExt cx="13944600" cy="10933681"/>
          </a:xfrm>
        </p:grpSpPr>
        <p:grpSp>
          <p:nvGrpSpPr>
            <p:cNvPr id="8" name="Group 7"/>
            <p:cNvGrpSpPr/>
            <p:nvPr/>
          </p:nvGrpSpPr>
          <p:grpSpPr>
            <a:xfrm>
              <a:off x="9607398" y="1397571"/>
              <a:ext cx="13944600" cy="10933681"/>
              <a:chOff x="1095910" y="2719298"/>
              <a:chExt cx="13944600" cy="10933681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095910" y="2719298"/>
                <a:ext cx="13944600" cy="10933681"/>
                <a:chOff x="1095910" y="2719298"/>
                <a:chExt cx="13944600" cy="1093368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095910" y="2719298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973212" y="2164808"/>
              <a:ext cx="13212973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5"/>
              <a:ext cx="10634253" cy="215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6: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Hypebol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54213" y="2428363"/>
              <a:ext cx="128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UYÊN ĐỀ 3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BA Đ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Ư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ỜNG CONIC VÀ ỨNG DỤNG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981200"/>
                <a:ext cx="23164800" cy="6400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23164800" cy="6400799"/>
              </a:xfrm>
              <a:prstGeom prst="rect">
                <a:avLst/>
              </a:prstGeom>
              <a:blipFill>
                <a:blip r:embed="rId3"/>
                <a:stretch>
                  <a:fillRect l="-10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8576346"/>
            <a:ext cx="9220200" cy="492693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9927432" y="8584370"/>
            <a:ext cx="14047859" cy="48347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7540" y="2095923"/>
            <a:ext cx="5675312" cy="1119329"/>
            <a:chOff x="22440" y="59287"/>
            <a:chExt cx="913236" cy="191715"/>
          </a:xfrm>
        </p:grpSpPr>
        <p:grpSp>
          <p:nvGrpSpPr>
            <p:cNvPr id="18" name="Group 17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0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8182" y="3409599"/>
                <a:ext cx="22750211" cy="471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2" y="3409599"/>
                <a:ext cx="22750211" cy="4717958"/>
              </a:xfrm>
              <a:prstGeom prst="rect">
                <a:avLst/>
              </a:prstGeom>
              <a:blipFill>
                <a:blip r:embed="rId4"/>
                <a:stretch>
                  <a:fillRect l="-1099" t="-2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7232" y="8856664"/>
                <a:ext cx="10831441" cy="4264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2" y="8856664"/>
                <a:ext cx="10831441" cy="4264181"/>
              </a:xfrm>
              <a:prstGeom prst="rect">
                <a:avLst/>
              </a:prstGeom>
              <a:blipFill>
                <a:blip r:embed="rId5"/>
                <a:stretch>
                  <a:fillRect l="-2251" t="-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5531" y="8652034"/>
                <a:ext cx="14009759" cy="448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531" y="8652034"/>
                <a:ext cx="14009759" cy="4480650"/>
              </a:xfrm>
              <a:prstGeom prst="rect">
                <a:avLst/>
              </a:prstGeom>
              <a:blipFill>
                <a:blip r:embed="rId6"/>
                <a:stretch>
                  <a:fillRect l="-1567" b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96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56375"/>
            <a:ext cx="23164800" cy="4201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6912457"/>
            <a:ext cx="23164800" cy="659081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0082" y="2250935"/>
            <a:ext cx="5675312" cy="1119329"/>
            <a:chOff x="22440" y="59287"/>
            <a:chExt cx="913236" cy="191715"/>
          </a:xfrm>
        </p:grpSpPr>
        <p:grpSp>
          <p:nvGrpSpPr>
            <p:cNvPr id="18" name="Group 17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0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24189" y="3230681"/>
                <a:ext cx="22750211" cy="5865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89" y="3230681"/>
                <a:ext cx="22750211" cy="5865324"/>
              </a:xfrm>
              <a:prstGeom prst="rect">
                <a:avLst/>
              </a:prstGeom>
              <a:blipFill>
                <a:blip r:embed="rId3"/>
                <a:stretch>
                  <a:fillRect l="-1072" t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2100" y="8077200"/>
                <a:ext cx="22212300" cy="4016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077200"/>
                <a:ext cx="22212300" cy="4016549"/>
              </a:xfrm>
              <a:prstGeom prst="rect">
                <a:avLst/>
              </a:prstGeom>
              <a:blipFill>
                <a:blip r:embed="rId4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7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9"/>
          <p:cNvSpPr/>
          <p:nvPr/>
        </p:nvSpPr>
        <p:spPr>
          <a:xfrm>
            <a:off x="533400" y="3200400"/>
            <a:ext cx="23088601" cy="6553200"/>
          </a:xfrm>
          <a:prstGeom prst="roundRect">
            <a:avLst/>
          </a:prstGeom>
          <a:solidFill>
            <a:srgbClr val="FFF9E7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9200" y="3657600"/>
                <a:ext cx="21945600" cy="5304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huộc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57600"/>
                <a:ext cx="21945600" cy="5304016"/>
              </a:xfrm>
              <a:prstGeom prst="rect">
                <a:avLst/>
              </a:prstGeom>
              <a:blipFill>
                <a:blip r:embed="rId3"/>
                <a:stretch>
                  <a:fillRect l="-1250" r="-1389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6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9"/>
              <p:cNvSpPr/>
              <p:nvPr/>
            </p:nvSpPr>
            <p:spPr>
              <a:xfrm>
                <a:off x="647699" y="1981200"/>
                <a:ext cx="23088601" cy="108966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Mặc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HĐ2:</a:t>
                </a:r>
              </a:p>
              <a:p>
                <a:pPr lvl="0"/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1981200"/>
                <a:ext cx="23088601" cy="10896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3B2A116-496D-49BD-95C6-F38DCFA6E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916" b="-19068"/>
          <a:stretch/>
        </p:blipFill>
        <p:spPr bwMode="auto">
          <a:xfrm>
            <a:off x="1752600" y="2286000"/>
            <a:ext cx="1600200" cy="1674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151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3500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5486400"/>
            <a:ext cx="23164800" cy="8016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0055" y="2005793"/>
                <a:ext cx="7522252" cy="1302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55" y="2005793"/>
                <a:ext cx="7522252" cy="1302280"/>
              </a:xfrm>
              <a:prstGeom prst="rect">
                <a:avLst/>
              </a:prstGeom>
              <a:blipFill>
                <a:blip r:embed="rId3"/>
                <a:stretch>
                  <a:fillRect l="-1298" r="-2758"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1893" y="3252929"/>
                <a:ext cx="21631507" cy="2122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93" y="3252929"/>
                <a:ext cx="21631507" cy="2122953"/>
              </a:xfrm>
              <a:prstGeom prst="rect">
                <a:avLst/>
              </a:prstGeom>
              <a:blipFill>
                <a:blip r:embed="rId4"/>
                <a:stretch>
                  <a:fillRect l="-1240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5488" y="6001700"/>
                <a:ext cx="22250401" cy="628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6001700"/>
                <a:ext cx="22250401" cy="6288388"/>
              </a:xfrm>
              <a:prstGeom prst="rect">
                <a:avLst/>
              </a:prstGeom>
              <a:blipFill>
                <a:blip r:embed="rId5"/>
                <a:stretch>
                  <a:fillRect l="-1205" r="-356" b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78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3" grpId="0"/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599"/>
            <a:ext cx="23164800" cy="4292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6201669"/>
            <a:ext cx="23183851" cy="72932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488" y="2133600"/>
            <a:ext cx="5675312" cy="1119329"/>
            <a:chOff x="22440" y="59287"/>
            <a:chExt cx="913236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2899931"/>
                <a:ext cx="23183851" cy="330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9931"/>
                <a:ext cx="23183851" cy="3301738"/>
              </a:xfrm>
              <a:prstGeom prst="rect">
                <a:avLst/>
              </a:prstGeom>
              <a:blipFill>
                <a:blip r:embed="rId3"/>
                <a:stretch>
                  <a:fillRect l="-1183" b="-8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4639" y="6542882"/>
                <a:ext cx="23183851" cy="613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39" y="6542882"/>
                <a:ext cx="23183851" cy="6136232"/>
              </a:xfrm>
              <a:prstGeom prst="rect">
                <a:avLst/>
              </a:prstGeom>
              <a:blipFill>
                <a:blip r:embed="rId4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98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3500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9" y="5486400"/>
            <a:ext cx="15316200" cy="8016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  <a:blipFill>
                <a:blip r:embed="rId4"/>
                <a:stretch>
                  <a:fillRect l="-637" r="-837" b="-8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1893" y="3252929"/>
                <a:ext cx="21631507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(H.3.13)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93" y="3252929"/>
                <a:ext cx="21631507" cy="2114746"/>
              </a:xfrm>
              <a:prstGeom prst="rect">
                <a:avLst/>
              </a:prstGeom>
              <a:blipFill>
                <a:blip r:embed="rId5"/>
                <a:stretch>
                  <a:fillRect l="-1240" b="-1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18054" y="5642367"/>
                <a:ext cx="15396658" cy="8376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/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4" y="5642367"/>
                <a:ext cx="15396658" cy="8376780"/>
              </a:xfrm>
              <a:prstGeom prst="rect">
                <a:avLst/>
              </a:prstGeom>
              <a:blipFill>
                <a:blip r:embed="rId6"/>
                <a:stretch>
                  <a:fillRect l="-1782" t="-1747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D8DA8556-2273-4B5C-ACE5-7FCDC9C3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0" y="5790075"/>
            <a:ext cx="704271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912493F-C3A9-4E4E-AE68-ABC587C18D6F}"/>
              </a:ext>
            </a:extLst>
          </p:cNvPr>
          <p:cNvSpPr txBox="1">
            <a:spLocks/>
          </p:cNvSpPr>
          <p:nvPr/>
        </p:nvSpPr>
        <p:spPr>
          <a:xfrm>
            <a:off x="15925801" y="5541659"/>
            <a:ext cx="7848600" cy="796161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23E5EE42-471D-4CFB-9D24-6F77C02C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9260" y="5672414"/>
            <a:ext cx="749212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7BC09F8-5F4F-4360-8906-96FB4BFBE1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30600" y="5634096"/>
          <a:ext cx="6809253" cy="788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2219635" imgH="2572109" progId="Paint.Picture">
                  <p:embed/>
                </p:oleObj>
              </mc:Choice>
              <mc:Fallback>
                <p:oleObj name="Bitmap Image" r:id="rId7" imgW="2219635" imgH="2572109" progId="Paint.Picture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7BC09F8-5F4F-4360-8906-96FB4BFBE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0600" y="5634096"/>
                        <a:ext cx="6809253" cy="7882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22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3" grpId="0"/>
      <p:bldP spid="6" grpId="0"/>
      <p:bldP spid="15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3500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8" y="5533326"/>
            <a:ext cx="23164799" cy="549407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  <a:blipFill>
                <a:blip r:embed="rId3"/>
                <a:stretch>
                  <a:fillRect l="-637" r="-837" b="-8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08666" y="3138856"/>
                <a:ext cx="21631507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(H.3.13)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666" y="3138856"/>
                <a:ext cx="21631507" cy="2114746"/>
              </a:xfrm>
              <a:prstGeom prst="rect">
                <a:avLst/>
              </a:prstGeom>
              <a:blipFill>
                <a:blip r:embed="rId4"/>
                <a:stretch>
                  <a:fillRect l="-1240" b="-1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1363" y="6049118"/>
                <a:ext cx="23506112" cy="4514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63" y="6049118"/>
                <a:ext cx="23506112" cy="4514056"/>
              </a:xfrm>
              <a:prstGeom prst="rect">
                <a:avLst/>
              </a:prstGeom>
              <a:blipFill>
                <a:blip r:embed="rId5"/>
                <a:stretch>
                  <a:fillRect l="-1167" t="-3239" b="-5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D8DA8556-2273-4B5C-ACE5-7FCDC9C3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0" y="5790075"/>
            <a:ext cx="704271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C912493F-C3A9-4E4E-AE68-ABC587C18D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14303" y="11099347"/>
                <a:ext cx="24612600" cy="2458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C912493F-C3A9-4E4E-AE68-ABC587C18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3" y="11099347"/>
                <a:ext cx="24612600" cy="2458117"/>
              </a:xfrm>
              <a:prstGeom prst="rect">
                <a:avLst/>
              </a:prstGeom>
              <a:blipFill>
                <a:blip r:embed="rId6"/>
                <a:stretch>
                  <a:fillRect l="-9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4">
            <a:extLst>
              <a:ext uri="{FF2B5EF4-FFF2-40B4-BE49-F238E27FC236}">
                <a16:creationId xmlns:a16="http://schemas.microsoft.com/office/drawing/2014/main" id="{23E5EE42-471D-4CFB-9D24-6F77C02C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9260" y="5672414"/>
            <a:ext cx="749212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5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599"/>
            <a:ext cx="23164800" cy="4517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1" y="6396972"/>
            <a:ext cx="14782799" cy="709797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488" y="2133600"/>
            <a:ext cx="5675312" cy="1119329"/>
            <a:chOff x="22440" y="59287"/>
            <a:chExt cx="913236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80334" y="2366704"/>
                <a:ext cx="23323372" cy="3844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34" y="2366704"/>
                <a:ext cx="23323372" cy="3844258"/>
              </a:xfrm>
              <a:prstGeom prst="rect">
                <a:avLst/>
              </a:prstGeom>
              <a:blipFill>
                <a:blip r:embed="rId3"/>
                <a:stretch>
                  <a:fillRect l="-1150" b="-7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4640" y="6542882"/>
                <a:ext cx="14536360" cy="6939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Giải. 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7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40" y="6542882"/>
                <a:ext cx="14536360" cy="6939977"/>
              </a:xfrm>
              <a:prstGeom prst="rect">
                <a:avLst/>
              </a:prstGeom>
              <a:blipFill>
                <a:blip r:embed="rId4"/>
                <a:stretch>
                  <a:fillRect l="-1887" b="-3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7D711F6-2205-48E8-BA6F-59417D3190A1}"/>
              </a:ext>
            </a:extLst>
          </p:cNvPr>
          <p:cNvSpPr txBox="1">
            <a:spLocks/>
          </p:cNvSpPr>
          <p:nvPr/>
        </p:nvSpPr>
        <p:spPr>
          <a:xfrm>
            <a:off x="15593122" y="6435734"/>
            <a:ext cx="8382000" cy="7097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7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55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4" grpId="0"/>
      <p:bldP spid="7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0999" y="1947116"/>
            <a:ext cx="2362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0999" y="2021516"/>
            <a:ext cx="5675312" cy="1119329"/>
            <a:chOff x="22440" y="59287"/>
            <a:chExt cx="913236" cy="191715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5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95400" y="3093063"/>
                <a:ext cx="22857836" cy="7430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 3.14).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093063"/>
                <a:ext cx="22857836" cy="7430111"/>
              </a:xfrm>
              <a:prstGeom prst="rect">
                <a:avLst/>
              </a:prstGeom>
              <a:blipFill>
                <a:blip r:embed="rId3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AA7C4F-3947-49DC-840D-69E50D709F1D}"/>
              </a:ext>
            </a:extLst>
          </p:cNvPr>
          <p:cNvSpPr txBox="1">
            <a:spLocks/>
          </p:cNvSpPr>
          <p:nvPr/>
        </p:nvSpPr>
        <p:spPr>
          <a:xfrm>
            <a:off x="380999" y="7899048"/>
            <a:ext cx="23622000" cy="520735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EA170C-8F3A-4E5A-AD37-A56FE8D2F22E}"/>
                  </a:ext>
                </a:extLst>
              </p:cNvPr>
              <p:cNvSpPr/>
              <p:nvPr/>
            </p:nvSpPr>
            <p:spPr>
              <a:xfrm>
                <a:off x="1461719" y="8302743"/>
                <a:ext cx="22903696" cy="4111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EA170C-8F3A-4E5A-AD37-A56FE8D2F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19" y="8302743"/>
                <a:ext cx="22903696" cy="4111831"/>
              </a:xfrm>
              <a:prstGeom prst="rect">
                <a:avLst/>
              </a:prstGeom>
              <a:blipFill>
                <a:blip r:embed="rId4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21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17687" y="1447797"/>
            <a:ext cx="21810089" cy="11658603"/>
            <a:chOff x="1217941" y="1793810"/>
            <a:chExt cx="22093744" cy="116586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217941" y="1793810"/>
              <a:ext cx="22093744" cy="11658603"/>
              <a:chOff x="1217941" y="1793810"/>
              <a:chExt cx="22093744" cy="1165860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217941" y="1797127"/>
                <a:ext cx="22093744" cy="11655286"/>
                <a:chOff x="-3896887" y="3448230"/>
                <a:chExt cx="22093744" cy="116552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896887" y="3448230"/>
                  <a:ext cx="22093744" cy="11655286"/>
                  <a:chOff x="-3896887" y="3448230"/>
                  <a:chExt cx="22093744" cy="116552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896887" y="4554519"/>
                    <a:ext cx="22093744" cy="10548997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2" y="1793810"/>
                <a:ext cx="14713337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2" y="1850520"/>
                <a:ext cx="149073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UYÊN ĐỀ 3</a:t>
                </a:r>
                <a:r>
                  <a:rPr lang="vi-VN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Đ</a:t>
                </a:r>
                <a:r>
                  <a:rPr lang="vi-VN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 CONIC VÀ ỨNG DỤNG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8" y="5264647"/>
                <a:ext cx="9901207" cy="907184"/>
                <a:chOff x="7459670" y="7086600"/>
                <a:chExt cx="9902354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826956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 DẠNG CỦA HYPEPOL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327158" y="6732547"/>
                <a:ext cx="16706305" cy="2934314"/>
                <a:chOff x="7339014" y="6442769"/>
                <a:chExt cx="16708238" cy="293465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33507" y="6623420"/>
                  <a:ext cx="15013745" cy="8157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BÁN KÍNH QUA TIÊU, TÂM SAI VÀ ĐƯỜNG CHUẨN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339014" y="6442769"/>
                  <a:ext cx="1135693" cy="2934652"/>
                  <a:chOff x="7340002" y="5462074"/>
                  <a:chExt cx="1126316" cy="2934652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313030" y="5489046"/>
                    <a:ext cx="180971" cy="127027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7688759"/>
                    <a:ext cx="507512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09510" y="8410641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1455224" y="6984409"/>
                <a:ext cx="1385030" cy="788466"/>
                <a:chOff x="7469190" y="4545665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4" y="4051971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083246" y="4566856"/>
                  <a:ext cx="65609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515089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HYPEPOL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15EDFE3-F81B-3AA5-6ECE-8512D37A9BCF}"/>
              </a:ext>
            </a:extLst>
          </p:cNvPr>
          <p:cNvSpPr txBox="1"/>
          <p:nvPr/>
        </p:nvSpPr>
        <p:spPr>
          <a:xfrm>
            <a:off x="1357409" y="7741187"/>
            <a:ext cx="1218895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9"/>
              <p:cNvSpPr/>
              <p:nvPr/>
            </p:nvSpPr>
            <p:spPr>
              <a:xfrm>
                <a:off x="871655" y="2286000"/>
                <a:ext cx="16197145" cy="108966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•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55" y="2286000"/>
                <a:ext cx="16197145" cy="10896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23">
            <a:extLst>
              <a:ext uri="{FF2B5EF4-FFF2-40B4-BE49-F238E27FC236}">
                <a16:creationId xmlns:a16="http://schemas.microsoft.com/office/drawing/2014/main" id="{10DFDF6C-1B4D-4B42-A2A6-712B4D03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821CAF0-E96B-4590-ADDA-E20F80E8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4038600"/>
            <a:ext cx="6558009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9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76"/>
              <p:cNvSpPr/>
              <p:nvPr/>
            </p:nvSpPr>
            <p:spPr>
              <a:xfrm>
                <a:off x="1063487" y="1752600"/>
                <a:ext cx="22098000" cy="76962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hypebol có phương trình chính tắc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điểm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đổi trên hypebol, ta luôn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𝑴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𝑴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𝒆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đổi, trong đó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•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𝒆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tâm sai của hypebol.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các đường chuẩn tương ứng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hypebol.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87" y="1752600"/>
                <a:ext cx="22098000" cy="7696200"/>
              </a:xfrm>
              <a:prstGeom prst="roundRect">
                <a:avLst/>
              </a:prstGeom>
              <a:blipFill rotWithShape="1">
                <a:blip r:embed="rId3"/>
                <a:stretch>
                  <a:fillRect b="-474"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42391" y="9753600"/>
                <a:ext cx="2194560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</a:p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 sai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hypebol là một số lớn hơn 1.</a:t>
                </a:r>
              </a:p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dài các bán kính qua tiêu điểm của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hypebol còn được viết dưới dạng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𝒆𝒙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𝒆𝒙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91" y="9753600"/>
                <a:ext cx="21945600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1278" t="-4600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36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66349"/>
                <a:ext cx="23164800" cy="16388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Tìm tâm sai và các đường chuẩn của hypebol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6349"/>
                <a:ext cx="23164800" cy="1638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67200"/>
                <a:ext cx="22098000" cy="5181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đó, hypebol có tâm sai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và các đường chuẩn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(ứng với 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/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(ứng với 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67200"/>
                <a:ext cx="22098000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14400" y="2004872"/>
            <a:ext cx="4379912" cy="1119329"/>
            <a:chOff x="22440" y="59287"/>
            <a:chExt cx="850471" cy="191715"/>
          </a:xfrm>
        </p:grpSpPr>
        <p:grpSp>
          <p:nvGrpSpPr>
            <p:cNvPr id="8" name="Group 7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0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1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4.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03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b="1"/>
                  <a:t>                       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/>
                  <a:t>,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/>
                  <a:t> có phương trình chính tắc, đi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/>
                  <a:t> và có tâm sai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/>
                  <a:t>. Tìm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blipFill rotWithShape="1">
                <a:blip r:embed="rId3"/>
                <a:stretch>
                  <a:fillRect l="-139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có dạng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hypebol đi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blipFill rotWithShape="1">
                <a:blip r:embed="rId4"/>
                <a:stretch>
                  <a:fillRect l="-2414" t="-3386" r="-38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công thức tính tâm sai ta có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chính tắc của hypebol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blipFill rotWithShape="1">
                <a:blip r:embed="rId5"/>
                <a:stretch>
                  <a:fillRect l="-2304" t="-34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5.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59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Trong mặt phẳng tọa độ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phương trình chính tắc, có tâm sai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một đường chuẩn là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Lập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blipFill rotWithShape="1">
                <a:blip r:embed="rId3"/>
                <a:stretch>
                  <a:fillRect l="-1184" r="-2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 sai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đường chuẩn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blipFill rotWithShape="1">
                <a:blip r:embed="rId4"/>
                <a:stretch>
                  <a:fillRect l="-2200" t="-3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𝟕𝟔𝟖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𝟕𝟔𝟖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blipFill rotWithShape="1">
                <a:blip r:embed="rId5"/>
                <a:stretch>
                  <a:fillRect l="-2094" t="-24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25487" y="2133600"/>
            <a:ext cx="6284913" cy="1119329"/>
            <a:chOff x="22440" y="59287"/>
            <a:chExt cx="968840" cy="19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/>
            <p:nvPr/>
          </p:nvSpPr>
          <p:spPr>
            <a:xfrm>
              <a:off x="213349" y="60714"/>
              <a:ext cx="777931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4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49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78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𝟑𝟓𝟔𝟕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Borisov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78200"/>
              </a:xfrm>
              <a:prstGeom prst="rect">
                <a:avLst/>
              </a:prstGeom>
              <a:blipFill rotWithShape="1">
                <a:blip r:embed="rId3"/>
                <a:stretch>
                  <a:fillRect l="-1184" b="-502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649685"/>
                <a:ext cx="23186571" cy="49747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Borisov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𝟑𝟓𝟔𝟕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Borisov,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49685"/>
                <a:ext cx="23186571" cy="4974771"/>
              </a:xfrm>
              <a:prstGeom prst="rect">
                <a:avLst/>
              </a:prstGeom>
              <a:blipFill rotWithShape="1">
                <a:blip r:embed="rId4"/>
                <a:stretch>
                  <a:fillRect l="-1078" t="-28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25487" y="2133600"/>
            <a:ext cx="4151318" cy="1119329"/>
            <a:chOff x="22440" y="59287"/>
            <a:chExt cx="657400" cy="19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22440" y="59287"/>
              <a:ext cx="657400" cy="159855"/>
              <a:chOff x="31572" y="60276"/>
              <a:chExt cx="924973" cy="197828"/>
            </a:xfrm>
          </p:grpSpPr>
          <p:sp>
            <p:nvSpPr>
              <p:cNvPr id="17" name="Arrow: Pentagon 25"/>
              <p:cNvSpPr/>
              <p:nvPr/>
            </p:nvSpPr>
            <p:spPr>
              <a:xfrm>
                <a:off x="204585" y="62042"/>
                <a:ext cx="751960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/>
            <p:nvPr/>
          </p:nvSpPr>
          <p:spPr>
            <a:xfrm>
              <a:off x="213349" y="60714"/>
              <a:ext cx="388965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6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49085" y="11049000"/>
            <a:ext cx="23175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0" indent="-3200400"/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xét. 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 Ví dụ 6 ta thấy, tâm sai của của hypebol (tương tự của elip) quyết định hình dạng của hypebol (elip).</a:t>
            </a:r>
          </a:p>
        </p:txBody>
      </p:sp>
    </p:spTree>
    <p:extLst>
      <p:ext uri="{BB962C8B-B14F-4D97-AF65-F5344CB8AC3E}">
        <p14:creationId xmlns:p14="http://schemas.microsoft.com/office/powerpoint/2010/main" val="363528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803400"/>
                <a:ext cx="23164800" cy="3378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(H.3.15).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3400"/>
                <a:ext cx="23164800" cy="3378200"/>
              </a:xfrm>
              <a:prstGeom prst="rect">
                <a:avLst/>
              </a:prstGeom>
              <a:blipFill rotWithShape="1">
                <a:blip r:embed="rId3"/>
                <a:stretch>
                  <a:fillRect l="-1184" t="-6115" r="-526" b="-1295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971" y="5410200"/>
                <a:ext cx="16970829" cy="8077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hệ trục tọa độ như hình vẽ.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eqAr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𝟐𝟐𝟓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𝟏𝟔𝟗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𝟐𝟎𝟕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5410200"/>
                <a:ext cx="16970829" cy="8077200"/>
              </a:xfrm>
              <a:prstGeom prst="rect">
                <a:avLst/>
              </a:prstGeom>
              <a:blipFill rotWithShape="1">
                <a:blip r:embed="rId4"/>
                <a:stretch>
                  <a:fillRect l="-1615" t="-16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59"/>
          <p:cNvPicPr/>
          <p:nvPr/>
        </p:nvPicPr>
        <p:blipFill>
          <a:blip r:embed="rId5"/>
          <a:stretch>
            <a:fillRect/>
          </a:stretch>
        </p:blipFill>
        <p:spPr>
          <a:xfrm>
            <a:off x="18059400" y="5595256"/>
            <a:ext cx="6150429" cy="5072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44274" y="11237737"/>
            <a:ext cx="3180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3.15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9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3505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TẬP.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4800" b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54530"/>
                <a:ext cx="23186571" cy="1066146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3.7.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4530"/>
                <a:ext cx="23186571" cy="10661469"/>
              </a:xfrm>
              <a:prstGeom prst="rect">
                <a:avLst/>
              </a:prstGeom>
              <a:blipFill>
                <a:blip r:embed="rId3"/>
                <a:stretch>
                  <a:fillRect l="-11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79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3505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TẬP.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4800" b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895600"/>
                <a:ext cx="23224671" cy="10515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3.8.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12.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b="1" i="1" dirty="0"/>
              </a:p>
              <a:p>
                <a:pPr marL="0" indent="6226175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23224671" cy="10515600"/>
              </a:xfrm>
              <a:prstGeom prst="rect">
                <a:avLst/>
              </a:prstGeom>
              <a:blipFill>
                <a:blip r:embed="rId3"/>
                <a:stretch>
                  <a:fillRect l="-11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8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</a:rPr>
                  <a:t>3.9.</a:t>
                </a:r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hypebol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tắc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Lập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tắc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mỗi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hợp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:</a:t>
                </a:r>
              </a:p>
              <a:p>
                <a:r>
                  <a:rPr lang="en-US" sz="4800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nửa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thực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4, </a:t>
                </a:r>
                <a:r>
                  <a:rPr lang="en-US" sz="4800" dirty="0" err="1"/>
                  <a:t>tiêu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10;</a:t>
                </a:r>
              </a:p>
              <a:p>
                <a:r>
                  <a:rPr lang="en-US" sz="4800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tiêu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tiệm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/>
                  <a:t>;</a:t>
                </a:r>
              </a:p>
              <a:p>
                <a:r>
                  <a:rPr lang="en-US" sz="48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</a:t>
                </a:r>
                <a:r>
                  <a:rPr lang="en-US" sz="4800" dirty="0"/>
                  <a:t> qua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;6</m:t>
                        </m:r>
                      </m:e>
                    </m:d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184" t="-7237" b="-467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Hướng </a:t>
                </a:r>
                <a:r>
                  <a:rPr lang="en-US" b="1" dirty="0" err="1"/>
                  <a:t>dẫn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hypebol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=16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Vậy,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414" t="-2287" b="-11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5"/>
                <a:stretch>
                  <a:fillRect l="-2304" t="-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69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</a:rPr>
                  <a:t>1. HÌNH DẠNG CỦA HYPEBOL</a:t>
                </a:r>
                <a:endParaRPr lang="en-US" sz="4800" dirty="0">
                  <a:solidFill>
                    <a:srgbClr val="FF0000"/>
                  </a:solidFill>
                </a:endParaRPr>
              </a:p>
              <a:p>
                <a:r>
                  <a:rPr lang="en-US" sz="4800" b="1" dirty="0"/>
                  <a:t>HĐ1: </a:t>
                </a:r>
                <a:r>
                  <a:rPr lang="en-US" sz="4800" b="1" dirty="0" err="1"/>
                  <a:t>Trong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mặt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phẳng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tọa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độ</a:t>
                </a:r>
                <a:r>
                  <a:rPr lang="en-US" sz="4800" b="1" dirty="0"/>
                  <a:t>, </a:t>
                </a:r>
                <a:r>
                  <a:rPr lang="en-US" sz="4800" b="1" dirty="0" err="1"/>
                  <a:t>cho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hypebol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chính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tắc</a:t>
                </a:r>
                <a:endParaRPr lang="en-US" sz="4800" b="1" dirty="0"/>
              </a:p>
              <a:p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/>
              </a:p>
              <a:p>
                <a:endParaRPr lang="en-US" sz="4800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184" t="-72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ea typeface="+mj-ea"/>
                    <a:cs typeface="+mj-cs"/>
                  </a:rPr>
                  <a:t>a) </a:t>
                </a:r>
                <a:r>
                  <a:rPr lang="en-US" b="1" dirty="0" err="1">
                    <a:ea typeface="+mj-ea"/>
                    <a:cs typeface="+mj-cs"/>
                  </a:rPr>
                  <a:t>Hãy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giải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thích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vì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sao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nếu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thuộc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thì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các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có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tọa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độ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cũng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thuộc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(H.3.12).</a:t>
                </a:r>
              </a:p>
              <a:p>
                <a:pPr marL="0" indent="0">
                  <a:buNone/>
                </a:pPr>
                <a:r>
                  <a:rPr lang="en-US" b="1" dirty="0">
                    <a:ea typeface="+mj-ea"/>
                    <a:cs typeface="+mj-cs"/>
                  </a:rPr>
                  <a:t>b) </a:t>
                </a:r>
                <a:r>
                  <a:rPr lang="en-US" b="1" dirty="0" err="1">
                    <a:ea typeface="+mj-ea"/>
                    <a:cs typeface="+mj-cs"/>
                  </a:rPr>
                  <a:t>Tìm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tọa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độ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các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giao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của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với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trục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hoành</a:t>
                </a:r>
                <a:r>
                  <a:rPr lang="en-US" b="1" dirty="0">
                    <a:ea typeface="+mj-ea"/>
                    <a:cs typeface="+mj-cs"/>
                  </a:rPr>
                  <a:t>.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có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cắt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trục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tung</a:t>
                </a:r>
                <a:r>
                  <a:rPr lang="en-US" b="1" dirty="0">
                    <a:ea typeface="+mj-ea"/>
                    <a:cs typeface="+mj-cs"/>
                  </a:rPr>
                  <a:t> hay </a:t>
                </a:r>
                <a:r>
                  <a:rPr lang="en-US" b="1" dirty="0" err="1">
                    <a:ea typeface="+mj-ea"/>
                    <a:cs typeface="+mj-cs"/>
                  </a:rPr>
                  <a:t>không</a:t>
                </a:r>
                <a:r>
                  <a:rPr lang="en-US" b="1" dirty="0">
                    <a:ea typeface="+mj-ea"/>
                    <a:cs typeface="+mj-cs"/>
                  </a:rPr>
                  <a:t>? </a:t>
                </a:r>
                <a:r>
                  <a:rPr lang="en-US" b="1" dirty="0" err="1">
                    <a:ea typeface="+mj-ea"/>
                    <a:cs typeface="+mj-cs"/>
                  </a:rPr>
                  <a:t>Vì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sao</a:t>
                </a:r>
                <a:r>
                  <a:rPr lang="en-US" b="1" dirty="0">
                    <a:ea typeface="+mj-ea"/>
                    <a:cs typeface="+mj-cs"/>
                  </a:rPr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414" t="-2287" r="-20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</a:t>
                </a:r>
                <a:r>
                  <a:rPr lang="en-US" b="1" dirty="0">
                    <a:ea typeface="+mj-ea"/>
                    <a:cs typeface="+mj-cs"/>
                  </a:rPr>
                  <a:t>) </a:t>
                </a:r>
                <a:r>
                  <a:rPr lang="en-US" b="1" dirty="0" err="1">
                    <a:ea typeface="+mj-ea"/>
                    <a:cs typeface="+mj-cs"/>
                  </a:rPr>
                  <a:t>Với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thuộc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, </a:t>
                </a:r>
                <a:r>
                  <a:rPr lang="en-US" b="1" dirty="0" err="1">
                    <a:ea typeface="+mj-ea"/>
                    <a:cs typeface="+mj-cs"/>
                  </a:rPr>
                  <a:t>hãy</a:t>
                </a:r>
                <a:r>
                  <a:rPr lang="en-US" b="1" dirty="0">
                    <a:ea typeface="+mj-ea"/>
                    <a:cs typeface="+mj-cs"/>
                  </a:rPr>
                  <a:t> so </a:t>
                </a:r>
                <a:r>
                  <a:rPr lang="en-US" b="1" dirty="0" err="1">
                    <a:ea typeface="+mj-ea"/>
                    <a:cs typeface="+mj-cs"/>
                  </a:rPr>
                  <a:t>sánh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err="1">
                    <a:ea typeface="+mj-ea"/>
                    <a:cs typeface="+mj-cs"/>
                  </a:rPr>
                  <a:t>với</a:t>
                </a:r>
                <a:r>
                  <a:rPr lang="en-US" b="1" dirty="0">
                    <a:ea typeface="+mj-ea"/>
                    <a:cs typeface="+mj-cs"/>
                  </a:rPr>
                  <a:t> a.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5"/>
                <a:stretch>
                  <a:fillRect l="-2304" t="-2309" r="-1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90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;6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=5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=5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Vậy,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320" r="-10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2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3.10.</a:t>
            </a:r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3"/>
                <a:stretch>
                  <a:fillRect l="-2414" t="-23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4"/>
                <a:stretch>
                  <a:fillRect t="-8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95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</a:rPr>
              <a:t>3.11.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/>
              <a:t>Chứng</a:t>
            </a:r>
            <a:r>
              <a:rPr lang="en-US" sz="4800" dirty="0"/>
              <a:t> minh </a:t>
            </a:r>
            <a:r>
              <a:rPr lang="en-US" sz="4800" dirty="0" err="1"/>
              <a:t>rằng</a:t>
            </a:r>
            <a:r>
              <a:rPr lang="en-US" sz="4800" dirty="0"/>
              <a:t> </a:t>
            </a:r>
            <a:r>
              <a:rPr lang="en-US" sz="4800" dirty="0" err="1"/>
              <a:t>tích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khoảng</a:t>
            </a:r>
            <a:r>
              <a:rPr lang="en-US" sz="4800" dirty="0"/>
              <a:t> </a:t>
            </a:r>
            <a:r>
              <a:rPr lang="en-US" sz="4800" dirty="0" err="1"/>
              <a:t>cách</a:t>
            </a:r>
            <a:r>
              <a:rPr lang="en-US" sz="4800" dirty="0"/>
              <a:t> </a:t>
            </a:r>
            <a:r>
              <a:rPr lang="en-US" sz="4800" dirty="0" err="1"/>
              <a:t>từ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điểm</a:t>
            </a:r>
            <a:r>
              <a:rPr lang="en-US" sz="4800" dirty="0"/>
              <a:t> </a:t>
            </a:r>
            <a:r>
              <a:rPr lang="en-US" sz="4800" dirty="0" err="1"/>
              <a:t>bất</a:t>
            </a:r>
            <a:r>
              <a:rPr lang="en-US" sz="4800" dirty="0"/>
              <a:t> </a:t>
            </a:r>
            <a:r>
              <a:rPr lang="en-US" sz="4800" dirty="0" err="1"/>
              <a:t>kì</a:t>
            </a:r>
            <a:r>
              <a:rPr lang="en-US" sz="4800" dirty="0"/>
              <a:t> </a:t>
            </a:r>
            <a:r>
              <a:rPr lang="en-US" sz="4800" dirty="0" err="1"/>
              <a:t>thuộc</a:t>
            </a:r>
            <a:r>
              <a:rPr lang="en-US" sz="4800" dirty="0"/>
              <a:t> </a:t>
            </a:r>
            <a:r>
              <a:rPr lang="en-US" sz="4800" dirty="0" err="1"/>
              <a:t>hypebol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</a:t>
            </a:r>
            <a:r>
              <a:rPr lang="en-US" sz="4800" dirty="0" err="1"/>
              <a:t>đường</a:t>
            </a:r>
            <a:r>
              <a:rPr lang="en-US" sz="4800" dirty="0"/>
              <a:t> </a:t>
            </a:r>
            <a:r>
              <a:rPr lang="en-US" sz="4800" dirty="0" err="1"/>
              <a:t>tiệm</a:t>
            </a:r>
            <a:r>
              <a:rPr lang="en-US" sz="4800" dirty="0"/>
              <a:t> </a:t>
            </a:r>
            <a:r>
              <a:rPr lang="en-US" sz="4800" dirty="0" err="1"/>
              <a:t>cận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nó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đổi</a:t>
            </a:r>
            <a:r>
              <a:rPr lang="en-US" sz="4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76600"/>
                <a:ext cx="11353800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hypebol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11353800" cy="10226676"/>
              </a:xfrm>
              <a:prstGeom prst="rect">
                <a:avLst/>
              </a:prstGeom>
              <a:blipFill rotWithShape="0">
                <a:blip r:embed="rId3"/>
                <a:stretch>
                  <a:fillRect l="-2414" t="-20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cụ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 err="1"/>
                  <a:t>đpcm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blipFill>
                <a:blip r:embed="rId4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22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</a:rPr>
                  <a:t>3.12.</a:t>
                </a:r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err="1"/>
                  <a:t>Bốn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phát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vô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tuyến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thứ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4800" dirty="0"/>
                  <a:t> (H.3.16). </a:t>
                </a:r>
                <a:r>
                  <a:rPr lang="en-US" sz="4800" dirty="0" err="1"/>
                  <a:t>Tại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thời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bốn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cùng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phát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tốc</a:t>
                </a:r>
                <a:r>
                  <a:rPr lang="en-US" sz="4800" dirty="0"/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292 000 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thủy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trước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0,0005 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 so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sớm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0,001 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 so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a)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b)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c) </a:t>
                </a:r>
                <a:r>
                  <a:rPr lang="en-US" sz="4800" dirty="0" err="1"/>
                  <a:t>Chọn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hệ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như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3.16 (1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ứng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thực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tế</a:t>
                </a:r>
                <a:r>
                  <a:rPr lang="en-US" sz="4800" dirty="0"/>
                  <a:t>). </a:t>
                </a:r>
                <a:r>
                  <a:rPr lang="en-US" sz="4800" dirty="0" err="1"/>
                  <a:t>Hãy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lập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tắc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hypebol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</a:t>
                </a:r>
                <a:r>
                  <a:rPr lang="en-US" sz="4800" dirty="0"/>
                  <a:t> qua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).</a:t>
                </a:r>
              </a:p>
              <a:p>
                <a:r>
                  <a:rPr lang="en-US" sz="4800" dirty="0"/>
                  <a:t>d)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đáp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4800" dirty="0"/>
                  <a:t>).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184" t="-7237" r="-1710" b="-17587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1"/>
          <p:cNvPicPr/>
          <p:nvPr/>
        </p:nvPicPr>
        <p:blipFill>
          <a:blip r:embed="rId4"/>
          <a:stretch>
            <a:fillRect/>
          </a:stretch>
        </p:blipFill>
        <p:spPr>
          <a:xfrm>
            <a:off x="9677400" y="9067800"/>
            <a:ext cx="838200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8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Hướng </a:t>
                </a:r>
                <a:r>
                  <a:rPr lang="en-US" b="1" dirty="0" err="1"/>
                  <a:t>dẫn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  truyền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+0,0005 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+0,0005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+0,0005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.292000−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.292000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=0,0005.292000=146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+0,001 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+0,001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𝑀𝐷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+0,001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.292000−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.292000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=0,001.292000=292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8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3.16.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=200⇒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=146⇒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=73⇒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=5329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=4671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5329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4671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868" r="-19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=600⇒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𝑀𝐴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𝑀𝐷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=292⇒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=146</m:t>
                      </m:r>
                    </m:oMath>
                  </m:oMathPara>
                </a14:m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=21316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−14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=68684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21316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68684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=1 (2)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PTHĐGĐ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4671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5329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68684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21316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ra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≈165;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≈139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165;139</m:t>
                        </m:r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68" r="-3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17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5329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4671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73+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73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.165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≈299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73−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73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.165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≈153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32309"/>
            <a:ext cx="22936200" cy="734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Giải</a:t>
            </a: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667000"/>
                <a:ext cx="11353800" cy="108362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dirty="0"/>
                  <a:t>a)</a:t>
                </a:r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thay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err="1"/>
                  <a:t>vào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chính</a:t>
                </a:r>
                <a:r>
                  <a:rPr lang="en-US" b="1" dirty="0"/>
                  <a:t> </a:t>
                </a:r>
                <a:r>
                  <a:rPr lang="en-US" b="1" dirty="0" err="1"/>
                  <a:t>tắc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.</a:t>
                </a:r>
              </a:p>
              <a:p>
                <a:pPr marL="0" lvl="0" indent="0">
                  <a:buNone/>
                </a:pPr>
                <a:r>
                  <a:rPr lang="en-US" b="1" dirty="0"/>
                  <a:t>b) +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hoành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hoành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0"/>
                <a:ext cx="11353800" cy="10836276"/>
              </a:xfrm>
              <a:prstGeom prst="rect">
                <a:avLst/>
              </a:prstGeom>
              <a:blipFill>
                <a:blip r:embed="rId3"/>
                <a:stretch>
                  <a:fillRect l="-2414" t="-1855" r="-11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667000"/>
                <a:ext cx="11630891" cy="10752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b="1" dirty="0"/>
                  <a:t>) +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0;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tung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=1⇔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/>
                  <a:t>  (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cắt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tung</a:t>
                </a:r>
                <a:r>
                  <a:rPr lang="en-US" b="1" dirty="0"/>
                  <a:t>.</a:t>
                </a:r>
              </a:p>
              <a:p>
                <a:pPr marL="0" lvl="0" indent="0">
                  <a:buNone/>
                </a:pPr>
                <a:r>
                  <a:rPr lang="en-US" b="1" dirty="0"/>
                  <a:t>c) </a:t>
                </a:r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=1⇔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667000"/>
                <a:ext cx="11630891" cy="10752140"/>
              </a:xfrm>
              <a:prstGeom prst="rect">
                <a:avLst/>
              </a:prstGeom>
              <a:blipFill>
                <a:blip r:embed="rId4"/>
                <a:stretch>
                  <a:fillRect l="-2304" t="-18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B4C3757-5A58-44CE-A1C1-642D1F5FB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9875840"/>
            <a:ext cx="624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9"/>
              <p:cNvSpPr/>
              <p:nvPr/>
            </p:nvSpPr>
            <p:spPr>
              <a:xfrm>
                <a:off x="533400" y="2438400"/>
                <a:ext cx="23088601" cy="100584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𝑶𝒚</m:t>
                    </m:r>
                  </m:oMath>
                </a14:m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38400"/>
                <a:ext cx="23088601" cy="10058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9"/>
              <p:cNvSpPr/>
              <p:nvPr/>
            </p:nvSpPr>
            <p:spPr>
              <a:xfrm>
                <a:off x="533400" y="1524000"/>
                <a:ext cx="23088601" cy="82296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23088601" cy="8229600"/>
              </a:xfrm>
              <a:prstGeom prst="roundRect">
                <a:avLst/>
              </a:prstGeom>
              <a:blipFill>
                <a:blip r:embed="rId3"/>
                <a:stretch>
                  <a:fillRect b="-959"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1" y="9753600"/>
                <a:ext cx="22555200" cy="334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</a:t>
                </a:r>
                <a:r>
                  <a:rPr lang="en-US" sz="4800" b="1" dirty="0">
                    <a:solidFill>
                      <a:srgbClr val="FABE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9753600"/>
                <a:ext cx="22555200" cy="3341941"/>
              </a:xfrm>
              <a:prstGeom prst="rect">
                <a:avLst/>
              </a:prstGeom>
              <a:blipFill>
                <a:blip r:embed="rId4"/>
                <a:stretch>
                  <a:fillRect l="-1216" t="-4745" r="-1216" b="-8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49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4716464"/>
            <a:ext cx="12829308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79811" y="2005793"/>
                <a:ext cx="6722738" cy="124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811" y="2005793"/>
                <a:ext cx="6722738" cy="1247136"/>
              </a:xfrm>
              <a:prstGeom prst="rect">
                <a:avLst/>
              </a:prstGeom>
              <a:blipFill>
                <a:blip r:embed="rId3"/>
                <a:stretch>
                  <a:fillRect l="-3626" r="-281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82513" y="3252929"/>
            <a:ext cx="21710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  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9599" y="4754564"/>
                <a:ext cx="12829309" cy="8685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4754564"/>
                <a:ext cx="12829309" cy="8685326"/>
              </a:xfrm>
              <a:prstGeom prst="rect">
                <a:avLst/>
              </a:prstGeom>
              <a:blipFill>
                <a:blip r:embed="rId4"/>
                <a:stretch>
                  <a:fillRect l="-2185" t="-1825" r="-2090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639799" y="4754564"/>
            <a:ext cx="10335491" cy="723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4800" b="1" dirty="0">
              <a:solidFill>
                <a:srgbClr val="FABE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FABE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800" b="1" dirty="0">
                <a:solidFill>
                  <a:srgbClr val="FABE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ý.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”).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9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599"/>
            <a:ext cx="23164800" cy="3530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5664201"/>
            <a:ext cx="23183851" cy="783074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488" y="2133600"/>
            <a:ext cx="5675312" cy="1119329"/>
            <a:chOff x="22440" y="59287"/>
            <a:chExt cx="913236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23458" y="1879599"/>
                <a:ext cx="17925402" cy="351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458" y="1879599"/>
                <a:ext cx="17925402" cy="3519938"/>
              </a:xfrm>
              <a:prstGeom prst="rect">
                <a:avLst/>
              </a:prstGeom>
              <a:blipFill>
                <a:blip r:embed="rId3"/>
                <a:stretch>
                  <a:fillRect l="-1565" b="-8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65009" y="5664201"/>
                <a:ext cx="23183851" cy="7774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09" y="5664201"/>
                <a:ext cx="23183851" cy="7774051"/>
              </a:xfrm>
              <a:prstGeom prst="rect">
                <a:avLst/>
              </a:prstGeom>
              <a:blipFill>
                <a:blip r:embed="rId4"/>
                <a:stretch>
                  <a:fillRect l="-1210" t="-2039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5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828281"/>
            <a:ext cx="17941211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BÁN KÍNH QUA TIÊU, TÂM SAI VÀ ĐƯỜNG CHUẨN</a:t>
            </a:r>
            <a:endParaRPr lang="en-US" sz="4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2819400"/>
            <a:ext cx="23622000" cy="906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1000" y="3048000"/>
            <a:ext cx="5675312" cy="1119329"/>
            <a:chOff x="22440" y="59287"/>
            <a:chExt cx="913236" cy="191715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5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5163" y="4175661"/>
                <a:ext cx="22857836" cy="4220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63" y="4175661"/>
                <a:ext cx="22857836" cy="4220130"/>
              </a:xfrm>
              <a:prstGeom prst="rect">
                <a:avLst/>
              </a:prstGeom>
              <a:blipFill>
                <a:blip r:embed="rId3"/>
                <a:stretch>
                  <a:fillRect l="-122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4400" y="5771151"/>
                <a:ext cx="23088599" cy="5727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71151"/>
                <a:ext cx="23088599" cy="5727273"/>
              </a:xfrm>
              <a:prstGeom prst="rect">
                <a:avLst/>
              </a:prstGeom>
              <a:blipFill>
                <a:blip r:embed="rId4"/>
                <a:stretch>
                  <a:fillRect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41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3087</TotalTime>
  <Words>4588</Words>
  <Application>Microsoft Office PowerPoint</Application>
  <PresentationFormat>Custom</PresentationFormat>
  <Paragraphs>360</Paragraphs>
  <Slides>36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2023-12-21T08:35:09Z</dcterms:modified>
</cp:coreProperties>
</file>