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4"/>
  </p:notesMasterIdLst>
  <p:handoutMasterIdLst>
    <p:handoutMasterId r:id="rId35"/>
  </p:handoutMasterIdLst>
  <p:sldIdLst>
    <p:sldId id="256" r:id="rId3"/>
    <p:sldId id="264" r:id="rId4"/>
    <p:sldId id="284" r:id="rId5"/>
    <p:sldId id="265" r:id="rId6"/>
    <p:sldId id="288" r:id="rId7"/>
    <p:sldId id="266" r:id="rId8"/>
    <p:sldId id="297" r:id="rId9"/>
    <p:sldId id="298" r:id="rId10"/>
    <p:sldId id="299" r:id="rId11"/>
    <p:sldId id="267" r:id="rId12"/>
    <p:sldId id="270" r:id="rId13"/>
    <p:sldId id="285" r:id="rId14"/>
    <p:sldId id="272" r:id="rId15"/>
    <p:sldId id="275" r:id="rId16"/>
    <p:sldId id="271" r:id="rId17"/>
    <p:sldId id="294" r:id="rId18"/>
    <p:sldId id="293" r:id="rId19"/>
    <p:sldId id="295" r:id="rId20"/>
    <p:sldId id="276" r:id="rId21"/>
    <p:sldId id="277" r:id="rId22"/>
    <p:sldId id="296" r:id="rId23"/>
    <p:sldId id="278" r:id="rId24"/>
    <p:sldId id="279" r:id="rId25"/>
    <p:sldId id="289" r:id="rId26"/>
    <p:sldId id="280" r:id="rId27"/>
    <p:sldId id="281" r:id="rId28"/>
    <p:sldId id="286" r:id="rId29"/>
    <p:sldId id="287" r:id="rId30"/>
    <p:sldId id="282" r:id="rId31"/>
    <p:sldId id="283" r:id="rId32"/>
    <p:sldId id="260" r:id="rId33"/>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9F"/>
    <a:srgbClr val="377F85"/>
    <a:srgbClr val="5D8223"/>
    <a:srgbClr val="397B0D"/>
    <a:srgbClr val="6E8F15"/>
    <a:srgbClr val="000000"/>
    <a:srgbClr val="0CC1E0"/>
    <a:srgbClr val="1B00F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3" autoAdjust="0"/>
    <p:restoredTop sz="94648" autoAdjust="0"/>
  </p:normalViewPr>
  <p:slideViewPr>
    <p:cSldViewPr>
      <p:cViewPr varScale="1">
        <p:scale>
          <a:sx n="83" d="100"/>
          <a:sy n="83" d="100"/>
        </p:scale>
        <p:origin x="1675"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4"/>
    </p:cViewPr>
  </p:sorterViewPr>
  <p:notesViewPr>
    <p:cSldViewPr>
      <p:cViewPr varScale="1">
        <p:scale>
          <a:sx n="66" d="100"/>
          <a:sy n="66" d="100"/>
        </p:scale>
        <p:origin x="-171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7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86B94FDE-E46D-4E0F-8F55-50F82D52FCE3}" type="slidenum">
              <a:rPr lang="ru-RU"/>
              <a:pPr/>
              <a:t>‹#›</a:t>
            </a:fld>
            <a:endParaRPr lang="ru-RU"/>
          </a:p>
        </p:txBody>
      </p:sp>
    </p:spTree>
    <p:extLst>
      <p:ext uri="{BB962C8B-B14F-4D97-AF65-F5344CB8AC3E}">
        <p14:creationId xmlns:p14="http://schemas.microsoft.com/office/powerpoint/2010/main" val="34852392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771775" y="3141663"/>
            <a:ext cx="5903913" cy="1109662"/>
          </a:xfrm>
          <a:effectLst>
            <a:outerShdw dist="17961" dir="2700000" algn="ctr" rotWithShape="0">
              <a:schemeClr val="bg2"/>
            </a:outerShdw>
          </a:effectLst>
        </p:spPr>
        <p:txBody>
          <a:bodyPr/>
          <a:lstStyle>
            <a:lvl1pPr>
              <a:defRPr sz="3200"/>
            </a:lvl1pPr>
          </a:lstStyle>
          <a:p>
            <a:pPr lvl="0"/>
            <a:r>
              <a:rPr lang="vi-VN" noProof="0" smtClean="0"/>
              <a:t>Bấm &amp; sửa kiểu tiêu đề</a:t>
            </a:r>
            <a:endParaRPr lang="ru-RU" noProof="0" smtClean="0"/>
          </a:p>
        </p:txBody>
      </p:sp>
      <p:sp>
        <p:nvSpPr>
          <p:cNvPr id="5123" name="Rectangle 3"/>
          <p:cNvSpPr>
            <a:spLocks noGrp="1" noChangeArrowheads="1"/>
          </p:cNvSpPr>
          <p:nvPr>
            <p:ph type="subTitle" idx="1"/>
          </p:nvPr>
        </p:nvSpPr>
        <p:spPr>
          <a:xfrm>
            <a:off x="2771775" y="3813175"/>
            <a:ext cx="5903913" cy="696913"/>
          </a:xfrm>
          <a:effectLst>
            <a:outerShdw dist="17961" dir="2700000" algn="ctr" rotWithShape="0">
              <a:schemeClr val="bg2"/>
            </a:outerShdw>
          </a:effectLst>
        </p:spPr>
        <p:txBody>
          <a:bodyPr/>
          <a:lstStyle>
            <a:lvl1pPr marL="0" indent="0" algn="r">
              <a:buFontTx/>
              <a:buNone/>
              <a:defRPr sz="2400" b="1"/>
            </a:lvl1pPr>
          </a:lstStyle>
          <a:p>
            <a:pPr lvl="0"/>
            <a:r>
              <a:rPr lang="vi-VN" noProof="0" smtClean="0"/>
              <a:t>Bấm &amp; sửa kiểu phụ đề</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4140207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084888" y="1268413"/>
            <a:ext cx="1871662" cy="5472112"/>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68313" y="1268413"/>
            <a:ext cx="5464175" cy="5472112"/>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3876828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Chỗ dành sẵn cho Ngày tháng 3"/>
          <p:cNvSpPr>
            <a:spLocks noGrp="1"/>
          </p:cNvSpPr>
          <p:nvPr>
            <p:ph type="dt" sz="half" idx="10"/>
          </p:nvPr>
        </p:nvSpPr>
        <p:spPr/>
        <p:txBody>
          <a:bodyPr/>
          <a:lstStyle>
            <a:lvl1pPr>
              <a:defRPr/>
            </a:lvl1pPr>
          </a:lstStyle>
          <a:p>
            <a:endParaRPr lang="ru-RU"/>
          </a:p>
        </p:txBody>
      </p:sp>
      <p:sp>
        <p:nvSpPr>
          <p:cNvPr id="5" name="Chỗ dành sẵn cho Chân trang 4"/>
          <p:cNvSpPr>
            <a:spLocks noGrp="1"/>
          </p:cNvSpPr>
          <p:nvPr>
            <p:ph type="ftr" sz="quarter" idx="11"/>
          </p:nvPr>
        </p:nvSpPr>
        <p:spPr/>
        <p:txBody>
          <a:bodyPr/>
          <a:lstStyle>
            <a:lvl1pPr>
              <a:defRPr/>
            </a:lvl1pPr>
          </a:lstStyle>
          <a:p>
            <a:endParaRPr lang="ru-RU"/>
          </a:p>
        </p:txBody>
      </p:sp>
      <p:sp>
        <p:nvSpPr>
          <p:cNvPr id="6" name="Chỗ dành sẵn cho Số hiệu Bản chiếu 5"/>
          <p:cNvSpPr>
            <a:spLocks noGrp="1"/>
          </p:cNvSpPr>
          <p:nvPr>
            <p:ph type="sldNum" sz="quarter" idx="12"/>
          </p:nvPr>
        </p:nvSpPr>
        <p:spPr/>
        <p:txBody>
          <a:bodyPr/>
          <a:lstStyle>
            <a:lvl1pPr>
              <a:defRPr/>
            </a:lvl1pPr>
          </a:lstStyle>
          <a:p>
            <a:fld id="{F0382CF1-3234-4647-891B-FE14D2DB66E9}" type="slidenum">
              <a:rPr lang="ru-RU"/>
              <a:pPr/>
              <a:t>‹#›</a:t>
            </a:fld>
            <a:endParaRPr lang="ru-RU"/>
          </a:p>
        </p:txBody>
      </p:sp>
    </p:spTree>
    <p:extLst>
      <p:ext uri="{BB962C8B-B14F-4D97-AF65-F5344CB8AC3E}">
        <p14:creationId xmlns:p14="http://schemas.microsoft.com/office/powerpoint/2010/main" val="428227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lvl1pPr>
              <a:defRPr/>
            </a:lvl1pPr>
          </a:lstStyle>
          <a:p>
            <a:endParaRPr lang="ru-RU"/>
          </a:p>
        </p:txBody>
      </p:sp>
      <p:sp>
        <p:nvSpPr>
          <p:cNvPr id="5" name="Chỗ dành sẵn cho Chân trang 4"/>
          <p:cNvSpPr>
            <a:spLocks noGrp="1"/>
          </p:cNvSpPr>
          <p:nvPr>
            <p:ph type="ftr" sz="quarter" idx="11"/>
          </p:nvPr>
        </p:nvSpPr>
        <p:spPr/>
        <p:txBody>
          <a:bodyPr/>
          <a:lstStyle>
            <a:lvl1pPr>
              <a:defRPr/>
            </a:lvl1pPr>
          </a:lstStyle>
          <a:p>
            <a:endParaRPr lang="ru-RU"/>
          </a:p>
        </p:txBody>
      </p:sp>
      <p:sp>
        <p:nvSpPr>
          <p:cNvPr id="6" name="Chỗ dành sẵn cho Số hiệu Bản chiếu 5"/>
          <p:cNvSpPr>
            <a:spLocks noGrp="1"/>
          </p:cNvSpPr>
          <p:nvPr>
            <p:ph type="sldNum" sz="quarter" idx="12"/>
          </p:nvPr>
        </p:nvSpPr>
        <p:spPr/>
        <p:txBody>
          <a:bodyPr/>
          <a:lstStyle>
            <a:lvl1pPr>
              <a:defRPr/>
            </a:lvl1pPr>
          </a:lstStyle>
          <a:p>
            <a:fld id="{0E2F1C06-1F0B-46EF-8295-4D9BE2768F62}" type="slidenum">
              <a:rPr lang="ru-RU"/>
              <a:pPr/>
              <a:t>‹#›</a:t>
            </a:fld>
            <a:endParaRPr lang="ru-RU"/>
          </a:p>
        </p:txBody>
      </p:sp>
    </p:spTree>
    <p:extLst>
      <p:ext uri="{BB962C8B-B14F-4D97-AF65-F5344CB8AC3E}">
        <p14:creationId xmlns:p14="http://schemas.microsoft.com/office/powerpoint/2010/main" val="139732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Chỗ dành sẵn cho Ngày tháng 3"/>
          <p:cNvSpPr>
            <a:spLocks noGrp="1"/>
          </p:cNvSpPr>
          <p:nvPr>
            <p:ph type="dt" sz="half" idx="10"/>
          </p:nvPr>
        </p:nvSpPr>
        <p:spPr/>
        <p:txBody>
          <a:bodyPr/>
          <a:lstStyle>
            <a:lvl1pPr>
              <a:defRPr/>
            </a:lvl1pPr>
          </a:lstStyle>
          <a:p>
            <a:endParaRPr lang="ru-RU"/>
          </a:p>
        </p:txBody>
      </p:sp>
      <p:sp>
        <p:nvSpPr>
          <p:cNvPr id="5" name="Chỗ dành sẵn cho Chân trang 4"/>
          <p:cNvSpPr>
            <a:spLocks noGrp="1"/>
          </p:cNvSpPr>
          <p:nvPr>
            <p:ph type="ftr" sz="quarter" idx="11"/>
          </p:nvPr>
        </p:nvSpPr>
        <p:spPr/>
        <p:txBody>
          <a:bodyPr/>
          <a:lstStyle>
            <a:lvl1pPr>
              <a:defRPr/>
            </a:lvl1pPr>
          </a:lstStyle>
          <a:p>
            <a:endParaRPr lang="ru-RU"/>
          </a:p>
        </p:txBody>
      </p:sp>
      <p:sp>
        <p:nvSpPr>
          <p:cNvPr id="6" name="Chỗ dành sẵn cho Số hiệu Bản chiếu 5"/>
          <p:cNvSpPr>
            <a:spLocks noGrp="1"/>
          </p:cNvSpPr>
          <p:nvPr>
            <p:ph type="sldNum" sz="quarter" idx="12"/>
          </p:nvPr>
        </p:nvSpPr>
        <p:spPr/>
        <p:txBody>
          <a:bodyPr/>
          <a:lstStyle>
            <a:lvl1pPr>
              <a:defRPr/>
            </a:lvl1pPr>
          </a:lstStyle>
          <a:p>
            <a:fld id="{2B8750AC-D79C-4E41-8BEE-5B587B2436A8}" type="slidenum">
              <a:rPr lang="ru-RU"/>
              <a:pPr/>
              <a:t>‹#›</a:t>
            </a:fld>
            <a:endParaRPr lang="ru-RU"/>
          </a:p>
        </p:txBody>
      </p:sp>
    </p:spTree>
    <p:extLst>
      <p:ext uri="{BB962C8B-B14F-4D97-AF65-F5344CB8AC3E}">
        <p14:creationId xmlns:p14="http://schemas.microsoft.com/office/powerpoint/2010/main" val="4254266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Ngày tháng 4"/>
          <p:cNvSpPr>
            <a:spLocks noGrp="1"/>
          </p:cNvSpPr>
          <p:nvPr>
            <p:ph type="dt" sz="half" idx="10"/>
          </p:nvPr>
        </p:nvSpPr>
        <p:spPr/>
        <p:txBody>
          <a:bodyPr/>
          <a:lstStyle>
            <a:lvl1pPr>
              <a:defRPr/>
            </a:lvl1pPr>
          </a:lstStyle>
          <a:p>
            <a:endParaRPr lang="ru-RU"/>
          </a:p>
        </p:txBody>
      </p:sp>
      <p:sp>
        <p:nvSpPr>
          <p:cNvPr id="6" name="Chỗ dành sẵn cho Chân trang 5"/>
          <p:cNvSpPr>
            <a:spLocks noGrp="1"/>
          </p:cNvSpPr>
          <p:nvPr>
            <p:ph type="ftr" sz="quarter" idx="11"/>
          </p:nvPr>
        </p:nvSpPr>
        <p:spPr/>
        <p:txBody>
          <a:bodyPr/>
          <a:lstStyle>
            <a:lvl1pPr>
              <a:defRPr/>
            </a:lvl1pPr>
          </a:lstStyle>
          <a:p>
            <a:endParaRPr lang="ru-RU"/>
          </a:p>
        </p:txBody>
      </p:sp>
      <p:sp>
        <p:nvSpPr>
          <p:cNvPr id="7" name="Chỗ dành sẵn cho Số hiệu Bản chiếu 6"/>
          <p:cNvSpPr>
            <a:spLocks noGrp="1"/>
          </p:cNvSpPr>
          <p:nvPr>
            <p:ph type="sldNum" sz="quarter" idx="12"/>
          </p:nvPr>
        </p:nvSpPr>
        <p:spPr/>
        <p:txBody>
          <a:bodyPr/>
          <a:lstStyle>
            <a:lvl1pPr>
              <a:defRPr/>
            </a:lvl1pPr>
          </a:lstStyle>
          <a:p>
            <a:fld id="{D464C8FD-A0B8-4281-B996-B3DBFF4BAFF4}" type="slidenum">
              <a:rPr lang="ru-RU"/>
              <a:pPr/>
              <a:t>‹#›</a:t>
            </a:fld>
            <a:endParaRPr lang="ru-RU"/>
          </a:p>
        </p:txBody>
      </p:sp>
    </p:spTree>
    <p:extLst>
      <p:ext uri="{BB962C8B-B14F-4D97-AF65-F5344CB8AC3E}">
        <p14:creationId xmlns:p14="http://schemas.microsoft.com/office/powerpoint/2010/main" val="119147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Chỗ dành sẵn cho Ngày tháng 6"/>
          <p:cNvSpPr>
            <a:spLocks noGrp="1"/>
          </p:cNvSpPr>
          <p:nvPr>
            <p:ph type="dt" sz="half" idx="10"/>
          </p:nvPr>
        </p:nvSpPr>
        <p:spPr/>
        <p:txBody>
          <a:bodyPr/>
          <a:lstStyle>
            <a:lvl1pPr>
              <a:defRPr/>
            </a:lvl1pPr>
          </a:lstStyle>
          <a:p>
            <a:endParaRPr lang="ru-RU"/>
          </a:p>
        </p:txBody>
      </p:sp>
      <p:sp>
        <p:nvSpPr>
          <p:cNvPr id="8" name="Chỗ dành sẵn cho Chân trang 7"/>
          <p:cNvSpPr>
            <a:spLocks noGrp="1"/>
          </p:cNvSpPr>
          <p:nvPr>
            <p:ph type="ftr" sz="quarter" idx="11"/>
          </p:nvPr>
        </p:nvSpPr>
        <p:spPr/>
        <p:txBody>
          <a:bodyPr/>
          <a:lstStyle>
            <a:lvl1pPr>
              <a:defRPr/>
            </a:lvl1pPr>
          </a:lstStyle>
          <a:p>
            <a:endParaRPr lang="ru-RU"/>
          </a:p>
        </p:txBody>
      </p:sp>
      <p:sp>
        <p:nvSpPr>
          <p:cNvPr id="9" name="Chỗ dành sẵn cho Số hiệu Bản chiếu 8"/>
          <p:cNvSpPr>
            <a:spLocks noGrp="1"/>
          </p:cNvSpPr>
          <p:nvPr>
            <p:ph type="sldNum" sz="quarter" idx="12"/>
          </p:nvPr>
        </p:nvSpPr>
        <p:spPr/>
        <p:txBody>
          <a:bodyPr/>
          <a:lstStyle>
            <a:lvl1pPr>
              <a:defRPr/>
            </a:lvl1pPr>
          </a:lstStyle>
          <a:p>
            <a:fld id="{26B260B2-B998-421E-8D3A-756CA182F752}" type="slidenum">
              <a:rPr lang="ru-RU"/>
              <a:pPr/>
              <a:t>‹#›</a:t>
            </a:fld>
            <a:endParaRPr lang="ru-RU"/>
          </a:p>
        </p:txBody>
      </p:sp>
    </p:spTree>
    <p:extLst>
      <p:ext uri="{BB962C8B-B14F-4D97-AF65-F5344CB8AC3E}">
        <p14:creationId xmlns:p14="http://schemas.microsoft.com/office/powerpoint/2010/main" val="248112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gày tháng 2"/>
          <p:cNvSpPr>
            <a:spLocks noGrp="1"/>
          </p:cNvSpPr>
          <p:nvPr>
            <p:ph type="dt" sz="half" idx="10"/>
          </p:nvPr>
        </p:nvSpPr>
        <p:spPr/>
        <p:txBody>
          <a:bodyPr/>
          <a:lstStyle>
            <a:lvl1pPr>
              <a:defRPr/>
            </a:lvl1pPr>
          </a:lstStyle>
          <a:p>
            <a:endParaRPr lang="ru-RU"/>
          </a:p>
        </p:txBody>
      </p:sp>
      <p:sp>
        <p:nvSpPr>
          <p:cNvPr id="4" name="Chỗ dành sẵn cho Chân trang 3"/>
          <p:cNvSpPr>
            <a:spLocks noGrp="1"/>
          </p:cNvSpPr>
          <p:nvPr>
            <p:ph type="ftr" sz="quarter" idx="11"/>
          </p:nvPr>
        </p:nvSpPr>
        <p:spPr/>
        <p:txBody>
          <a:bodyPr/>
          <a:lstStyle>
            <a:lvl1pPr>
              <a:defRPr/>
            </a:lvl1pPr>
          </a:lstStyle>
          <a:p>
            <a:endParaRPr lang="ru-RU"/>
          </a:p>
        </p:txBody>
      </p:sp>
      <p:sp>
        <p:nvSpPr>
          <p:cNvPr id="5" name="Chỗ dành sẵn cho Số hiệu Bản chiếu 4"/>
          <p:cNvSpPr>
            <a:spLocks noGrp="1"/>
          </p:cNvSpPr>
          <p:nvPr>
            <p:ph type="sldNum" sz="quarter" idx="12"/>
          </p:nvPr>
        </p:nvSpPr>
        <p:spPr/>
        <p:txBody>
          <a:bodyPr/>
          <a:lstStyle>
            <a:lvl1pPr>
              <a:defRPr/>
            </a:lvl1pPr>
          </a:lstStyle>
          <a:p>
            <a:fld id="{F33EF02F-31BD-4F65-AB4F-844C6C368EFE}" type="slidenum">
              <a:rPr lang="ru-RU"/>
              <a:pPr/>
              <a:t>‹#›</a:t>
            </a:fld>
            <a:endParaRPr lang="ru-RU"/>
          </a:p>
        </p:txBody>
      </p:sp>
    </p:spTree>
    <p:extLst>
      <p:ext uri="{BB962C8B-B14F-4D97-AF65-F5344CB8AC3E}">
        <p14:creationId xmlns:p14="http://schemas.microsoft.com/office/powerpoint/2010/main" val="1788084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lvl1pPr>
              <a:defRPr/>
            </a:lvl1pPr>
          </a:lstStyle>
          <a:p>
            <a:endParaRPr lang="ru-RU"/>
          </a:p>
        </p:txBody>
      </p:sp>
      <p:sp>
        <p:nvSpPr>
          <p:cNvPr id="3" name="Chỗ dành sẵn cho Chân trang 2"/>
          <p:cNvSpPr>
            <a:spLocks noGrp="1"/>
          </p:cNvSpPr>
          <p:nvPr>
            <p:ph type="ftr" sz="quarter" idx="11"/>
          </p:nvPr>
        </p:nvSpPr>
        <p:spPr/>
        <p:txBody>
          <a:bodyPr/>
          <a:lstStyle>
            <a:lvl1pPr>
              <a:defRPr/>
            </a:lvl1pPr>
          </a:lstStyle>
          <a:p>
            <a:endParaRPr lang="ru-RU"/>
          </a:p>
        </p:txBody>
      </p:sp>
      <p:sp>
        <p:nvSpPr>
          <p:cNvPr id="4" name="Chỗ dành sẵn cho Số hiệu Bản chiếu 3"/>
          <p:cNvSpPr>
            <a:spLocks noGrp="1"/>
          </p:cNvSpPr>
          <p:nvPr>
            <p:ph type="sldNum" sz="quarter" idx="12"/>
          </p:nvPr>
        </p:nvSpPr>
        <p:spPr/>
        <p:txBody>
          <a:bodyPr/>
          <a:lstStyle>
            <a:lvl1pPr>
              <a:defRPr/>
            </a:lvl1pPr>
          </a:lstStyle>
          <a:p>
            <a:fld id="{6A91A8A9-E69C-4CE7-8C43-7DF281418AF4}" type="slidenum">
              <a:rPr lang="ru-RU"/>
              <a:pPr/>
              <a:t>‹#›</a:t>
            </a:fld>
            <a:endParaRPr lang="ru-RU"/>
          </a:p>
        </p:txBody>
      </p:sp>
    </p:spTree>
    <p:extLst>
      <p:ext uri="{BB962C8B-B14F-4D97-AF65-F5344CB8AC3E}">
        <p14:creationId xmlns:p14="http://schemas.microsoft.com/office/powerpoint/2010/main" val="1299208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lvl1pPr>
              <a:defRPr/>
            </a:lvl1pPr>
          </a:lstStyle>
          <a:p>
            <a:endParaRPr lang="ru-RU"/>
          </a:p>
        </p:txBody>
      </p:sp>
      <p:sp>
        <p:nvSpPr>
          <p:cNvPr id="6" name="Chỗ dành sẵn cho Chân trang 5"/>
          <p:cNvSpPr>
            <a:spLocks noGrp="1"/>
          </p:cNvSpPr>
          <p:nvPr>
            <p:ph type="ftr" sz="quarter" idx="11"/>
          </p:nvPr>
        </p:nvSpPr>
        <p:spPr/>
        <p:txBody>
          <a:bodyPr/>
          <a:lstStyle>
            <a:lvl1pPr>
              <a:defRPr/>
            </a:lvl1pPr>
          </a:lstStyle>
          <a:p>
            <a:endParaRPr lang="ru-RU"/>
          </a:p>
        </p:txBody>
      </p:sp>
      <p:sp>
        <p:nvSpPr>
          <p:cNvPr id="7" name="Chỗ dành sẵn cho Số hiệu Bản chiếu 6"/>
          <p:cNvSpPr>
            <a:spLocks noGrp="1"/>
          </p:cNvSpPr>
          <p:nvPr>
            <p:ph type="sldNum" sz="quarter" idx="12"/>
          </p:nvPr>
        </p:nvSpPr>
        <p:spPr/>
        <p:txBody>
          <a:bodyPr/>
          <a:lstStyle>
            <a:lvl1pPr>
              <a:defRPr/>
            </a:lvl1pPr>
          </a:lstStyle>
          <a:p>
            <a:fld id="{5803D6F9-81C5-4C7A-917C-D68F83EA9C06}" type="slidenum">
              <a:rPr lang="ru-RU"/>
              <a:pPr/>
              <a:t>‹#›</a:t>
            </a:fld>
            <a:endParaRPr lang="ru-RU"/>
          </a:p>
        </p:txBody>
      </p:sp>
    </p:spTree>
    <p:extLst>
      <p:ext uri="{BB962C8B-B14F-4D97-AF65-F5344CB8AC3E}">
        <p14:creationId xmlns:p14="http://schemas.microsoft.com/office/powerpoint/2010/main" val="91400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3764100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lvl1pPr>
              <a:defRPr/>
            </a:lvl1pPr>
          </a:lstStyle>
          <a:p>
            <a:endParaRPr lang="ru-RU"/>
          </a:p>
        </p:txBody>
      </p:sp>
      <p:sp>
        <p:nvSpPr>
          <p:cNvPr id="6" name="Chỗ dành sẵn cho Chân trang 5"/>
          <p:cNvSpPr>
            <a:spLocks noGrp="1"/>
          </p:cNvSpPr>
          <p:nvPr>
            <p:ph type="ftr" sz="quarter" idx="11"/>
          </p:nvPr>
        </p:nvSpPr>
        <p:spPr/>
        <p:txBody>
          <a:bodyPr/>
          <a:lstStyle>
            <a:lvl1pPr>
              <a:defRPr/>
            </a:lvl1pPr>
          </a:lstStyle>
          <a:p>
            <a:endParaRPr lang="ru-RU"/>
          </a:p>
        </p:txBody>
      </p:sp>
      <p:sp>
        <p:nvSpPr>
          <p:cNvPr id="7" name="Chỗ dành sẵn cho Số hiệu Bản chiếu 6"/>
          <p:cNvSpPr>
            <a:spLocks noGrp="1"/>
          </p:cNvSpPr>
          <p:nvPr>
            <p:ph type="sldNum" sz="quarter" idx="12"/>
          </p:nvPr>
        </p:nvSpPr>
        <p:spPr/>
        <p:txBody>
          <a:bodyPr/>
          <a:lstStyle>
            <a:lvl1pPr>
              <a:defRPr/>
            </a:lvl1pPr>
          </a:lstStyle>
          <a:p>
            <a:fld id="{A187120D-9118-4253-B38D-3EFC2E1BF092}" type="slidenum">
              <a:rPr lang="ru-RU"/>
              <a:pPr/>
              <a:t>‹#›</a:t>
            </a:fld>
            <a:endParaRPr lang="ru-RU"/>
          </a:p>
        </p:txBody>
      </p:sp>
    </p:spTree>
    <p:extLst>
      <p:ext uri="{BB962C8B-B14F-4D97-AF65-F5344CB8AC3E}">
        <p14:creationId xmlns:p14="http://schemas.microsoft.com/office/powerpoint/2010/main" val="1170519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lvl1pPr>
              <a:defRPr/>
            </a:lvl1pPr>
          </a:lstStyle>
          <a:p>
            <a:endParaRPr lang="ru-RU"/>
          </a:p>
        </p:txBody>
      </p:sp>
      <p:sp>
        <p:nvSpPr>
          <p:cNvPr id="5" name="Chỗ dành sẵn cho Chân trang 4"/>
          <p:cNvSpPr>
            <a:spLocks noGrp="1"/>
          </p:cNvSpPr>
          <p:nvPr>
            <p:ph type="ftr" sz="quarter" idx="11"/>
          </p:nvPr>
        </p:nvSpPr>
        <p:spPr/>
        <p:txBody>
          <a:bodyPr/>
          <a:lstStyle>
            <a:lvl1pPr>
              <a:defRPr/>
            </a:lvl1pPr>
          </a:lstStyle>
          <a:p>
            <a:endParaRPr lang="ru-RU"/>
          </a:p>
        </p:txBody>
      </p:sp>
      <p:sp>
        <p:nvSpPr>
          <p:cNvPr id="6" name="Chỗ dành sẵn cho Số hiệu Bản chiếu 5"/>
          <p:cNvSpPr>
            <a:spLocks noGrp="1"/>
          </p:cNvSpPr>
          <p:nvPr>
            <p:ph type="sldNum" sz="quarter" idx="12"/>
          </p:nvPr>
        </p:nvSpPr>
        <p:spPr/>
        <p:txBody>
          <a:bodyPr/>
          <a:lstStyle>
            <a:lvl1pPr>
              <a:defRPr/>
            </a:lvl1pPr>
          </a:lstStyle>
          <a:p>
            <a:fld id="{E8DCC426-D804-4A61-BBD0-64AEC6A0A4EF}" type="slidenum">
              <a:rPr lang="ru-RU"/>
              <a:pPr/>
              <a:t>‹#›</a:t>
            </a:fld>
            <a:endParaRPr lang="ru-RU"/>
          </a:p>
        </p:txBody>
      </p:sp>
    </p:spTree>
    <p:extLst>
      <p:ext uri="{BB962C8B-B14F-4D97-AF65-F5344CB8AC3E}">
        <p14:creationId xmlns:p14="http://schemas.microsoft.com/office/powerpoint/2010/main" val="4034643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992938" y="274638"/>
            <a:ext cx="1693862"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1908175" y="274638"/>
            <a:ext cx="4932363"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lvl1pPr>
              <a:defRPr/>
            </a:lvl1pPr>
          </a:lstStyle>
          <a:p>
            <a:endParaRPr lang="ru-RU"/>
          </a:p>
        </p:txBody>
      </p:sp>
      <p:sp>
        <p:nvSpPr>
          <p:cNvPr id="5" name="Chỗ dành sẵn cho Chân trang 4"/>
          <p:cNvSpPr>
            <a:spLocks noGrp="1"/>
          </p:cNvSpPr>
          <p:nvPr>
            <p:ph type="ftr" sz="quarter" idx="11"/>
          </p:nvPr>
        </p:nvSpPr>
        <p:spPr/>
        <p:txBody>
          <a:bodyPr/>
          <a:lstStyle>
            <a:lvl1pPr>
              <a:defRPr/>
            </a:lvl1pPr>
          </a:lstStyle>
          <a:p>
            <a:endParaRPr lang="ru-RU"/>
          </a:p>
        </p:txBody>
      </p:sp>
      <p:sp>
        <p:nvSpPr>
          <p:cNvPr id="6" name="Chỗ dành sẵn cho Số hiệu Bản chiếu 5"/>
          <p:cNvSpPr>
            <a:spLocks noGrp="1"/>
          </p:cNvSpPr>
          <p:nvPr>
            <p:ph type="sldNum" sz="quarter" idx="12"/>
          </p:nvPr>
        </p:nvSpPr>
        <p:spPr/>
        <p:txBody>
          <a:bodyPr/>
          <a:lstStyle>
            <a:lvl1pPr>
              <a:defRPr/>
            </a:lvl1pPr>
          </a:lstStyle>
          <a:p>
            <a:fld id="{FD376D6C-CACB-4606-88BC-AB46C1144663}" type="slidenum">
              <a:rPr lang="ru-RU"/>
              <a:pPr/>
              <a:t>‹#›</a:t>
            </a:fld>
            <a:endParaRPr lang="ru-RU"/>
          </a:p>
        </p:txBody>
      </p:sp>
    </p:spTree>
    <p:extLst>
      <p:ext uri="{BB962C8B-B14F-4D97-AF65-F5344CB8AC3E}">
        <p14:creationId xmlns:p14="http://schemas.microsoft.com/office/powerpoint/2010/main" val="382644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Tree>
    <p:extLst>
      <p:ext uri="{BB962C8B-B14F-4D97-AF65-F5344CB8AC3E}">
        <p14:creationId xmlns:p14="http://schemas.microsoft.com/office/powerpoint/2010/main" val="150064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539750" y="1844675"/>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324350" y="1844675"/>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254105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280392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Tree>
    <p:extLst>
      <p:ext uri="{BB962C8B-B14F-4D97-AF65-F5344CB8AC3E}">
        <p14:creationId xmlns:p14="http://schemas.microsoft.com/office/powerpoint/2010/main" val="258757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93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Tree>
    <p:extLst>
      <p:ext uri="{BB962C8B-B14F-4D97-AF65-F5344CB8AC3E}">
        <p14:creationId xmlns:p14="http://schemas.microsoft.com/office/powerpoint/2010/main" val="330594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smtClean="0"/>
              <a:t>Bấm biểu tượng để thêm hình ảnh</a:t>
            </a:r>
            <a:endParaRPr lang="en-US"/>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Tree>
    <p:extLst>
      <p:ext uri="{BB962C8B-B14F-4D97-AF65-F5344CB8AC3E}">
        <p14:creationId xmlns:p14="http://schemas.microsoft.com/office/powerpoint/2010/main" val="4120341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268413"/>
            <a:ext cx="741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ru-RU" smtClean="0"/>
          </a:p>
        </p:txBody>
      </p:sp>
      <p:sp>
        <p:nvSpPr>
          <p:cNvPr id="1027" name="Rectangle 3"/>
          <p:cNvSpPr>
            <a:spLocks noGrp="1" noChangeArrowheads="1"/>
          </p:cNvSpPr>
          <p:nvPr>
            <p:ph type="body" idx="1"/>
          </p:nvPr>
        </p:nvSpPr>
        <p:spPr bwMode="auto">
          <a:xfrm>
            <a:off x="539750" y="1844675"/>
            <a:ext cx="74168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ru-RU" smtClean="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r" rtl="0" eaLnBrk="1" fontAlgn="base" hangingPunct="1">
        <a:spcBef>
          <a:spcPct val="0"/>
        </a:spcBef>
        <a:spcAft>
          <a:spcPct val="0"/>
        </a:spcAft>
        <a:defRPr sz="3600" b="1">
          <a:solidFill>
            <a:schemeClr val="tx2"/>
          </a:solidFill>
          <a:latin typeface="+mj-lt"/>
          <a:ea typeface="+mj-ea"/>
          <a:cs typeface="+mj-cs"/>
        </a:defRPr>
      </a:lvl1pPr>
      <a:lvl2pPr algn="r" rtl="0" eaLnBrk="1" fontAlgn="base" hangingPunct="1">
        <a:spcBef>
          <a:spcPct val="0"/>
        </a:spcBef>
        <a:spcAft>
          <a:spcPct val="0"/>
        </a:spcAft>
        <a:defRPr sz="3600" b="1">
          <a:solidFill>
            <a:schemeClr val="tx2"/>
          </a:solidFill>
          <a:latin typeface="Verdana" pitchFamily="34" charset="0"/>
        </a:defRPr>
      </a:lvl2pPr>
      <a:lvl3pPr algn="r" rtl="0" eaLnBrk="1" fontAlgn="base" hangingPunct="1">
        <a:spcBef>
          <a:spcPct val="0"/>
        </a:spcBef>
        <a:spcAft>
          <a:spcPct val="0"/>
        </a:spcAft>
        <a:defRPr sz="3600" b="1">
          <a:solidFill>
            <a:schemeClr val="tx2"/>
          </a:solidFill>
          <a:latin typeface="Verdana" pitchFamily="34" charset="0"/>
        </a:defRPr>
      </a:lvl3pPr>
      <a:lvl4pPr algn="r" rtl="0" eaLnBrk="1" fontAlgn="base" hangingPunct="1">
        <a:spcBef>
          <a:spcPct val="0"/>
        </a:spcBef>
        <a:spcAft>
          <a:spcPct val="0"/>
        </a:spcAft>
        <a:defRPr sz="3600" b="1">
          <a:solidFill>
            <a:schemeClr val="tx2"/>
          </a:solidFill>
          <a:latin typeface="Verdana" pitchFamily="34" charset="0"/>
        </a:defRPr>
      </a:lvl4pPr>
      <a:lvl5pPr algn="r" rtl="0" eaLnBrk="1" fontAlgn="base" hangingPunct="1">
        <a:spcBef>
          <a:spcPct val="0"/>
        </a:spcBef>
        <a:spcAft>
          <a:spcPct val="0"/>
        </a:spcAft>
        <a:defRPr sz="3600" b="1">
          <a:solidFill>
            <a:schemeClr val="tx2"/>
          </a:solidFill>
          <a:latin typeface="Verdana" pitchFamily="34" charset="0"/>
        </a:defRPr>
      </a:lvl5pPr>
      <a:lvl6pPr marL="457200" algn="r" rtl="0" eaLnBrk="1" fontAlgn="base" hangingPunct="1">
        <a:spcBef>
          <a:spcPct val="0"/>
        </a:spcBef>
        <a:spcAft>
          <a:spcPct val="0"/>
        </a:spcAft>
        <a:defRPr sz="3600" b="1">
          <a:solidFill>
            <a:schemeClr val="tx2"/>
          </a:solidFill>
          <a:latin typeface="Verdana" pitchFamily="34" charset="0"/>
        </a:defRPr>
      </a:lvl6pPr>
      <a:lvl7pPr marL="914400" algn="r" rtl="0" eaLnBrk="1" fontAlgn="base" hangingPunct="1">
        <a:spcBef>
          <a:spcPct val="0"/>
        </a:spcBef>
        <a:spcAft>
          <a:spcPct val="0"/>
        </a:spcAft>
        <a:defRPr sz="3600" b="1">
          <a:solidFill>
            <a:schemeClr val="tx2"/>
          </a:solidFill>
          <a:latin typeface="Verdana" pitchFamily="34" charset="0"/>
        </a:defRPr>
      </a:lvl7pPr>
      <a:lvl8pPr marL="1371600" algn="r" rtl="0" eaLnBrk="1" fontAlgn="base" hangingPunct="1">
        <a:spcBef>
          <a:spcPct val="0"/>
        </a:spcBef>
        <a:spcAft>
          <a:spcPct val="0"/>
        </a:spcAft>
        <a:defRPr sz="3600" b="1">
          <a:solidFill>
            <a:schemeClr val="tx2"/>
          </a:solidFill>
          <a:latin typeface="Verdana" pitchFamily="34" charset="0"/>
        </a:defRPr>
      </a:lvl8pPr>
      <a:lvl9pPr marL="1828800" algn="r" rtl="0" eaLnBrk="1" fontAlgn="base" hangingPunct="1">
        <a:spcBef>
          <a:spcPct val="0"/>
        </a:spcBef>
        <a:spcAft>
          <a:spcPct val="0"/>
        </a:spcAft>
        <a:defRPr sz="36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79613" y="274638"/>
            <a:ext cx="67071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D0635CF8-5B74-47FE-9A74-1E9044471B62}"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erdana" pitchFamily="34" charset="0"/>
        </a:defRPr>
      </a:lvl2pPr>
      <a:lvl3pPr algn="ctr" rtl="0" fontAlgn="base">
        <a:spcBef>
          <a:spcPct val="0"/>
        </a:spcBef>
        <a:spcAft>
          <a:spcPct val="0"/>
        </a:spcAft>
        <a:defRPr sz="4400">
          <a:solidFill>
            <a:schemeClr val="tx2"/>
          </a:solidFill>
          <a:latin typeface="Verdana" pitchFamily="34" charset="0"/>
        </a:defRPr>
      </a:lvl3pPr>
      <a:lvl4pPr algn="ctr" rtl="0" fontAlgn="base">
        <a:spcBef>
          <a:spcPct val="0"/>
        </a:spcBef>
        <a:spcAft>
          <a:spcPct val="0"/>
        </a:spcAft>
        <a:defRPr sz="4400">
          <a:solidFill>
            <a:schemeClr val="tx2"/>
          </a:solidFill>
          <a:latin typeface="Verdana" pitchFamily="34" charset="0"/>
        </a:defRPr>
      </a:lvl4pPr>
      <a:lvl5pPr algn="ctr" rtl="0" fontAlgn="base">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ctrTitle"/>
          </p:nvPr>
        </p:nvSpPr>
        <p:spPr>
          <a:xfrm>
            <a:off x="304800" y="4495800"/>
            <a:ext cx="6281058" cy="1981200"/>
          </a:xfrm>
        </p:spPr>
        <p:txBody>
          <a:bodyPr/>
          <a:lstStyle/>
          <a:p>
            <a:pPr algn="ctr"/>
            <a:r>
              <a:rPr lang="en-US" i="1" dirty="0" smtClean="0">
                <a:solidFill>
                  <a:srgbClr val="FF0000"/>
                </a:solidFill>
                <a:latin typeface="Times New Roman" panose="02020603050405020304" pitchFamily="18" charset="0"/>
                <a:cs typeface="Times New Roman" panose="02020603050405020304" pitchFamily="18" charset="0"/>
              </a:rPr>
              <a:t>“</a:t>
            </a:r>
            <a:r>
              <a:rPr lang="en-US" sz="4400" i="1" dirty="0" smtClean="0">
                <a:ln>
                  <a:solidFill>
                    <a:srgbClr val="FFC000"/>
                  </a:solidFill>
                </a:ln>
                <a:solidFill>
                  <a:srgbClr val="FF0000"/>
                </a:solidFill>
                <a:latin typeface="Times New Roman" panose="02020603050405020304" pitchFamily="18" charset="0"/>
                <a:cs typeface="Times New Roman" panose="02020603050405020304" pitchFamily="18" charset="0"/>
              </a:rPr>
              <a:t>XIN CHÀO QUÝ THẦY CÔ CÙNG CÁC EM HS THÂN MẾN"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38200"/>
            <a:ext cx="7416800" cy="938213"/>
          </a:xfrm>
        </p:spPr>
        <p:txBody>
          <a:bodyPr/>
          <a:lstStyle/>
          <a:p>
            <a:pPr marL="342900" lvl="0" indent="-342900" algn="ctr">
              <a:lnSpc>
                <a:spcPct val="107000"/>
              </a:lnSpc>
              <a:spcBef>
                <a:spcPct val="20000"/>
              </a:spcBef>
              <a:spcAft>
                <a:spcPts val="0"/>
              </a:spcAft>
            </a:pPr>
            <a:r>
              <a:rPr lang="en-GB"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Tổng kết</a:t>
            </a:r>
            <a:r>
              <a:rPr lang="en-GB"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3200" dirty="0">
              <a:solidFill>
                <a:srgbClr val="FF0000"/>
              </a:solidFill>
            </a:endParaRPr>
          </a:p>
        </p:txBody>
      </p:sp>
      <p:sp>
        <p:nvSpPr>
          <p:cNvPr id="3" name="Content Placeholder 2"/>
          <p:cNvSpPr>
            <a:spLocks noGrp="1"/>
          </p:cNvSpPr>
          <p:nvPr>
            <p:ph idx="1"/>
          </p:nvPr>
        </p:nvSpPr>
        <p:spPr/>
        <p:txBody>
          <a:bodyPr/>
          <a:lstStyle/>
          <a:p>
            <a:pPr>
              <a:lnSpc>
                <a:spcPct val="107000"/>
              </a:lnSpc>
              <a:spcAft>
                <a:spcPts val="0"/>
              </a:spcAft>
            </a:pPr>
            <a:r>
              <a:rPr lang="en-GB"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 vị đo khối lượng trong hệ thống đo lường chính thức của nước ta hiện nay là kilôgam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(kilogram),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 hiệu là kg.</a:t>
            </a: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GB"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đơn vị đo khối lượng phổ biến: g, kg, yến, tạ, tấn,...</a:t>
            </a: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676593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FF0000"/>
                </a:solidFill>
              </a:rPr>
              <a:t>b.Dụng cụ đo khối lượng</a:t>
            </a:r>
            <a:endParaRPr lang="en-GB" dirty="0">
              <a:solidFill>
                <a:srgbClr val="FF0000"/>
              </a:solidFill>
            </a:endParaRPr>
          </a:p>
        </p:txBody>
      </p:sp>
      <p:sp>
        <p:nvSpPr>
          <p:cNvPr id="3" name="Content Placeholder 2"/>
          <p:cNvSpPr>
            <a:spLocks noGrp="1"/>
          </p:cNvSpPr>
          <p:nvPr>
            <p:ph idx="1"/>
          </p:nvPr>
        </p:nvSpPr>
        <p:spPr/>
        <p:txBody>
          <a:bodyPr/>
          <a:lstStyle/>
          <a:p>
            <a:endParaRPr lang="en-GB" dirty="0"/>
          </a:p>
        </p:txBody>
      </p:sp>
      <p:sp>
        <p:nvSpPr>
          <p:cNvPr id="4" name="Oval 3"/>
          <p:cNvSpPr/>
          <p:nvPr/>
        </p:nvSpPr>
        <p:spPr bwMode="auto">
          <a:xfrm>
            <a:off x="1600200" y="2209800"/>
            <a:ext cx="6019800" cy="22860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2800" dirty="0" smtClean="0">
                <a:solidFill>
                  <a:srgbClr val="FF0000"/>
                </a:solidFill>
                <a:latin typeface="Times New Roman" panose="02020603050405020304" pitchFamily="18" charset="0"/>
                <a:cs typeface="Times New Roman" panose="02020603050405020304" pitchFamily="18" charset="0"/>
              </a:rPr>
              <a:t>Để đo khối lượng của một vật thì người ta thường dùng dụng cụ gì?</a:t>
            </a:r>
            <a:endParaRPr kumimoji="0" lang="en-GB"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sp>
        <p:nvSpPr>
          <p:cNvPr id="5" name="Rectangle 4"/>
          <p:cNvSpPr/>
          <p:nvPr/>
        </p:nvSpPr>
        <p:spPr bwMode="auto">
          <a:xfrm>
            <a:off x="1828800" y="4724400"/>
            <a:ext cx="5562600" cy="1524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GB" dirty="0"/>
          </a:p>
          <a:p>
            <a:pPr marL="0" marR="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00499F"/>
                </a:solidFill>
                <a:effectLst/>
                <a:latin typeface="Times New Roman" panose="02020603050405020304" pitchFamily="18" charset="0"/>
                <a:cs typeface="Times New Roman" panose="02020603050405020304" pitchFamily="18" charset="0"/>
              </a:rPr>
              <a:t>Trả</a:t>
            </a:r>
            <a:r>
              <a:rPr kumimoji="0" lang="en-GB" sz="2800" b="1" i="0" u="none" strike="noStrike" cap="none" normalizeH="0" dirty="0" smtClean="0">
                <a:ln>
                  <a:noFill/>
                </a:ln>
                <a:solidFill>
                  <a:srgbClr val="00499F"/>
                </a:solidFill>
                <a:effectLst/>
                <a:latin typeface="Times New Roman" panose="02020603050405020304" pitchFamily="18" charset="0"/>
                <a:cs typeface="Times New Roman" panose="02020603050405020304" pitchFamily="18" charset="0"/>
              </a:rPr>
              <a:t> lời: Dùng cân để đo khối lượng</a:t>
            </a:r>
            <a:endParaRPr kumimoji="0" lang="en-GB" sz="2800" b="1" i="0" u="none" strike="noStrike" cap="none" normalizeH="0" baseline="0" dirty="0" smtClean="0">
              <a:ln>
                <a:noFill/>
              </a:ln>
              <a:solidFill>
                <a:srgbClr val="00499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29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71600" y="2015836"/>
            <a:ext cx="3124200" cy="1865538"/>
          </a:xfrm>
          <a:prstGeom prst="rect">
            <a:avLst/>
          </a:prstGeom>
        </p:spPr>
      </p:pic>
      <p:pic>
        <p:nvPicPr>
          <p:cNvPr id="5" name="Shape 373"/>
          <p:cNvPicPr/>
          <p:nvPr/>
        </p:nvPicPr>
        <p:blipFill>
          <a:blip r:embed="rId3"/>
          <a:stretch/>
        </p:blipFill>
        <p:spPr>
          <a:xfrm>
            <a:off x="5017770" y="2144014"/>
            <a:ext cx="2678430" cy="1737360"/>
          </a:xfrm>
          <a:prstGeom prst="rect">
            <a:avLst/>
          </a:prstGeom>
        </p:spPr>
      </p:pic>
      <p:pic>
        <p:nvPicPr>
          <p:cNvPr id="6" name="Shape 377"/>
          <p:cNvPicPr/>
          <p:nvPr/>
        </p:nvPicPr>
        <p:blipFill>
          <a:blip r:embed="rId4"/>
          <a:stretch/>
        </p:blipFill>
        <p:spPr>
          <a:xfrm>
            <a:off x="2286000" y="4283611"/>
            <a:ext cx="4038600" cy="2096862"/>
          </a:xfrm>
          <a:prstGeom prst="rect">
            <a:avLst/>
          </a:prstGeom>
        </p:spPr>
      </p:pic>
      <p:sp>
        <p:nvSpPr>
          <p:cNvPr id="9" name="Rectangle 1"/>
          <p:cNvSpPr>
            <a:spLocks noGrp="1" noChangeArrowheads="1"/>
          </p:cNvSpPr>
          <p:nvPr>
            <p:ph type="title"/>
          </p:nvPr>
        </p:nvSpPr>
        <p:spPr bwMode="auto">
          <a:xfrm>
            <a:off x="381000" y="1038452"/>
            <a:ext cx="8381999" cy="58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lgn="just">
              <a:lnSpc>
                <a:spcPct val="107000"/>
              </a:lnSpc>
              <a:spcBef>
                <a:spcPct val="20000"/>
              </a:spcBef>
              <a:spcAft>
                <a:spcPts val="0"/>
              </a:spcAft>
              <a:buFontTx/>
              <a:buChar char="•"/>
              <a:tabLst>
                <a:tab pos="520065" algn="l"/>
              </a:tabLst>
            </a:pPr>
            <a:r>
              <a:rPr lang="en-GB"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 SỐ LOẠI CÂN NHƯ:</a:t>
            </a:r>
            <a:endPar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0" name="Table 9"/>
          <p:cNvGraphicFramePr>
            <a:graphicFrameLocks noGrp="1"/>
          </p:cNvGraphicFramePr>
          <p:nvPr>
            <p:extLst/>
          </p:nvPr>
        </p:nvGraphicFramePr>
        <p:xfrm>
          <a:off x="5257800" y="3953754"/>
          <a:ext cx="1664969" cy="362184"/>
        </p:xfrm>
        <a:graphic>
          <a:graphicData uri="http://schemas.openxmlformats.org/drawingml/2006/table">
            <a:tbl>
              <a:tblPr/>
              <a:tblGrid>
                <a:gridCol w="1664969">
                  <a:extLst>
                    <a:ext uri="{9D8B030D-6E8A-4147-A177-3AD203B41FA5}">
                      <a16:colId xmlns:a16="http://schemas.microsoft.com/office/drawing/2014/main" val="3690145900"/>
                    </a:ext>
                  </a:extLst>
                </a:gridCol>
              </a:tblGrid>
              <a:tr h="362184">
                <a:tc>
                  <a:txBody>
                    <a:bodyPr/>
                    <a:lstStyle/>
                    <a:p>
                      <a:pPr algn="l">
                        <a:spcAft>
                          <a:spcPts val="0"/>
                        </a:spcAft>
                      </a:pPr>
                      <a:r>
                        <a:rPr lang="vi-VN"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Hình 52b. Cân đòn</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457681555"/>
                  </a:ext>
                </a:extLst>
              </a:tr>
            </a:tbl>
          </a:graphicData>
        </a:graphic>
      </p:graphicFrame>
      <p:sp>
        <p:nvSpPr>
          <p:cNvPr id="11" name="Rectangle 2"/>
          <p:cNvSpPr>
            <a:spLocks noChangeArrowheads="1"/>
          </p:cNvSpPr>
          <p:nvPr/>
        </p:nvSpPr>
        <p:spPr bwMode="auto">
          <a:xfrm>
            <a:off x="5486083" y="41569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r>
            <a:br>
              <a:rPr kumimoji="0" lang="en-GB"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br>
            <a:endParaRPr kumimoji="0" lang="en-GB"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2" name="Rectangle 11"/>
          <p:cNvSpPr/>
          <p:nvPr/>
        </p:nvSpPr>
        <p:spPr>
          <a:xfrm>
            <a:off x="1524000" y="3844498"/>
            <a:ext cx="2209800"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1400" b="1" i="0" u="none" strike="noStrike" kern="1200" cap="none" spc="0" normalizeH="0" baseline="0" noProof="0" dirty="0">
                <a:ln>
                  <a:noFill/>
                </a:ln>
                <a:solidFill>
                  <a:srgbClr val="000000"/>
                </a:solidFill>
                <a:effectLst/>
                <a:uLnTx/>
                <a:uFillTx/>
                <a:latin typeface="Times New Roman" panose="02020603050405020304" pitchFamily="18" charset="0"/>
                <a:ea typeface="Courier New" panose="02070309020205020404" pitchFamily="49" charset="0"/>
                <a:cs typeface="Times New Roman" panose="02020603050405020304" pitchFamily="18" charset="0"/>
              </a:rPr>
              <a:t>Hình52a. Cân Roberval</a:t>
            </a:r>
            <a:endParaRPr kumimoji="0" lang="en-GB"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13256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71600" y="2015836"/>
            <a:ext cx="3124200" cy="1865538"/>
          </a:xfrm>
          <a:prstGeom prst="rect">
            <a:avLst/>
          </a:prstGeom>
        </p:spPr>
      </p:pic>
      <p:pic>
        <p:nvPicPr>
          <p:cNvPr id="5" name="Shape 373"/>
          <p:cNvPicPr/>
          <p:nvPr/>
        </p:nvPicPr>
        <p:blipFill>
          <a:blip r:embed="rId3"/>
          <a:stretch/>
        </p:blipFill>
        <p:spPr>
          <a:xfrm>
            <a:off x="5017770" y="2144014"/>
            <a:ext cx="2678430" cy="1737360"/>
          </a:xfrm>
          <a:prstGeom prst="rect">
            <a:avLst/>
          </a:prstGeom>
        </p:spPr>
      </p:pic>
      <p:pic>
        <p:nvPicPr>
          <p:cNvPr id="6" name="Shape 377"/>
          <p:cNvPicPr/>
          <p:nvPr/>
        </p:nvPicPr>
        <p:blipFill>
          <a:blip r:embed="rId4"/>
          <a:stretch/>
        </p:blipFill>
        <p:spPr>
          <a:xfrm>
            <a:off x="2286000" y="4283611"/>
            <a:ext cx="4038600" cy="2096862"/>
          </a:xfrm>
          <a:prstGeom prst="rect">
            <a:avLst/>
          </a:prstGeom>
        </p:spPr>
      </p:pic>
      <p:sp>
        <p:nvSpPr>
          <p:cNvPr id="9" name="Rectangle 1"/>
          <p:cNvSpPr>
            <a:spLocks noGrp="1" noChangeArrowheads="1"/>
          </p:cNvSpPr>
          <p:nvPr>
            <p:ph type="title"/>
          </p:nvPr>
        </p:nvSpPr>
        <p:spPr bwMode="auto">
          <a:xfrm>
            <a:off x="381000" y="592625"/>
            <a:ext cx="8381999" cy="147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lgn="just">
              <a:lnSpc>
                <a:spcPct val="107000"/>
              </a:lnSpc>
              <a:spcBef>
                <a:spcPct val="20000"/>
              </a:spcBef>
              <a:spcAft>
                <a:spcPts val="0"/>
              </a:spcAft>
              <a:buFontTx/>
              <a:buChar char="•"/>
              <a:tabLst>
                <a:tab pos="520065" algn="l"/>
              </a:tabLst>
            </a:pP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Ngoài những loại cân được liệt kê ở các hình 5.2a, b, c, hãy nêu thêm một số loại cân mà em biết và nêu ưu thế của từng loại cân </a:t>
            </a:r>
            <a:r>
              <a:rPr lang="vi-VN"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GB"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276007137"/>
              </p:ext>
            </p:extLst>
          </p:nvPr>
        </p:nvGraphicFramePr>
        <p:xfrm>
          <a:off x="5257800" y="3953754"/>
          <a:ext cx="1664969" cy="362184"/>
        </p:xfrm>
        <a:graphic>
          <a:graphicData uri="http://schemas.openxmlformats.org/drawingml/2006/table">
            <a:tbl>
              <a:tblPr/>
              <a:tblGrid>
                <a:gridCol w="1664969">
                  <a:extLst>
                    <a:ext uri="{9D8B030D-6E8A-4147-A177-3AD203B41FA5}">
                      <a16:colId xmlns:a16="http://schemas.microsoft.com/office/drawing/2014/main" val="3690145900"/>
                    </a:ext>
                  </a:extLst>
                </a:gridCol>
              </a:tblGrid>
              <a:tr h="362184">
                <a:tc>
                  <a:txBody>
                    <a:bodyPr/>
                    <a:lstStyle/>
                    <a:p>
                      <a:pPr algn="l">
                        <a:spcAft>
                          <a:spcPts val="0"/>
                        </a:spcAft>
                      </a:pPr>
                      <a:r>
                        <a:rPr lang="vi-VN"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Hình 52b. Cân đòn</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457681555"/>
                  </a:ext>
                </a:extLst>
              </a:tr>
            </a:tbl>
          </a:graphicData>
        </a:graphic>
      </p:graphicFrame>
      <p:sp>
        <p:nvSpPr>
          <p:cNvPr id="11" name="Rectangle 2"/>
          <p:cNvSpPr>
            <a:spLocks noChangeArrowheads="1"/>
          </p:cNvSpPr>
          <p:nvPr/>
        </p:nvSpPr>
        <p:spPr bwMode="auto">
          <a:xfrm>
            <a:off x="5486083" y="41569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1"/>
          <p:cNvSpPr/>
          <p:nvPr/>
        </p:nvSpPr>
        <p:spPr>
          <a:xfrm>
            <a:off x="1524000" y="3844498"/>
            <a:ext cx="2209800" cy="307777"/>
          </a:xfrm>
          <a:prstGeom prst="rect">
            <a:avLst/>
          </a:prstGeom>
        </p:spPr>
        <p:txBody>
          <a:bodyPr wrap="square">
            <a:spAutoFit/>
          </a:bodyPr>
          <a:lstStyle/>
          <a:p>
            <a:r>
              <a:rPr lang="vi-VN" sz="1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Hình52a. Cân Roberval</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2252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0000"/>
                </a:solidFill>
              </a:rPr>
              <a:t>Thảo luận nhóm</a:t>
            </a:r>
            <a:endParaRPr lang="en-GB" dirty="0">
              <a:solidFill>
                <a:srgbClr val="FF0000"/>
              </a:solidFill>
            </a:endParaRPr>
          </a:p>
        </p:txBody>
      </p:sp>
      <p:sp>
        <p:nvSpPr>
          <p:cNvPr id="3" name="Content Placeholder 2"/>
          <p:cNvSpPr>
            <a:spLocks noGrp="1"/>
          </p:cNvSpPr>
          <p:nvPr>
            <p:ph idx="1"/>
          </p:nvPr>
        </p:nvSpPr>
        <p:spPr/>
        <p:txBody>
          <a:bodyPr/>
          <a:lstStyle/>
          <a:p>
            <a:pPr algn="just">
              <a:lnSpc>
                <a:spcPct val="107000"/>
              </a:lnSpc>
              <a:spcAft>
                <a:spcPts val="0"/>
              </a:spcAft>
              <a:tabLst>
                <a:tab pos="548005" algn="l"/>
              </a:tabLst>
            </a:pP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Giao nhiệm vụ:</a:t>
            </a:r>
            <a:r>
              <a:rPr lang="en-GB" sz="3200" dirty="0" smtClean="0">
                <a:latin typeface="Times New Roman" panose="02020603050405020304" pitchFamily="18" charset="0"/>
                <a:ea typeface="Times New Roman" panose="02020603050405020304" pitchFamily="18" charset="0"/>
                <a:cs typeface="Times New Roman" panose="02020603050405020304" pitchFamily="18" charset="0"/>
              </a:rPr>
              <a:t> Học sinh quan sát hình 5.2 a,b,c,d để hoàn thành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phiếu học tập số 2,3.</a:t>
            </a:r>
            <a:endParaRPr lang="en-GB" sz="32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520065" algn="l"/>
              </a:tabLst>
            </a:pPr>
            <a:r>
              <a:rPr lang="en-GB"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GB"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 những loại cân được liệt kê ở các hình 5.2a, b, c, hãy nêu thêm một số loại cân mà em biết và nêu ưu thế của từng loại cân đó.</a:t>
            </a: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01177255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412"/>
            <a:ext cx="7416800" cy="1474787"/>
          </a:xfrm>
        </p:spPr>
        <p:txBody>
          <a:bodyPr/>
          <a:lstStyle/>
          <a:p>
            <a:pPr algn="l"/>
            <a:r>
              <a:rPr lang="en-GB" sz="2800" dirty="0" smtClean="0">
                <a:latin typeface="Times New Roman" panose="02020603050405020304" pitchFamily="18" charset="0"/>
                <a:cs typeface="Times New Roman" panose="02020603050405020304" pitchFamily="18" charset="0"/>
              </a:rPr>
              <a:t>Cân đồng hồ</a:t>
            </a:r>
            <a:br>
              <a:rPr lang="en-GB" sz="2800" dirty="0" smtClean="0">
                <a:latin typeface="Times New Roman" panose="02020603050405020304" pitchFamily="18" charset="0"/>
                <a:cs typeface="Times New Roman" panose="02020603050405020304" pitchFamily="18" charset="0"/>
              </a:rPr>
            </a:br>
            <a:r>
              <a:rPr lang="en-GB" sz="2800" dirty="0" smtClean="0">
                <a:latin typeface="Times New Roman" panose="02020603050405020304" pitchFamily="18" charset="0"/>
                <a:cs typeface="Times New Roman" panose="02020603050405020304" pitchFamily="18" charset="0"/>
              </a:rPr>
              <a:t>Ưu thế : </a:t>
            </a:r>
            <a:r>
              <a:rPr lang="en-GB" sz="2800" b="0" dirty="0" smtClean="0">
                <a:latin typeface="Times New Roman" panose="02020603050405020304" pitchFamily="18" charset="0"/>
                <a:cs typeface="Times New Roman" panose="02020603050405020304" pitchFamily="18" charset="0"/>
              </a:rPr>
              <a:t>dễ sử dụng, GHĐ lớn, chịu được va đập tốt, sử dụng được ngay và lâu dài ( không cần lo thay pin).</a:t>
            </a:r>
            <a:r>
              <a:rPr lang="vi-VN" sz="2800" b="0" dirty="0">
                <a:solidFill>
                  <a:srgbClr val="000000"/>
                </a:solidFill>
                <a:latin typeface="Times New Roman" panose="02020603050405020304" pitchFamily="18" charset="0"/>
                <a:ea typeface="Times New Roman" panose="02020603050405020304" pitchFamily="18" charset="0"/>
                <a:cs typeface="Calibri Light" panose="020F0302020204030204" pitchFamily="34" charset="0"/>
              </a:rPr>
              <a:t> Cân đồng </a:t>
            </a:r>
            <a:r>
              <a:rPr lang="vi-VN" sz="2800" b="0" dirty="0" smtClean="0">
                <a:solidFill>
                  <a:srgbClr val="000000"/>
                </a:solidFill>
                <a:latin typeface="Times New Roman" panose="02020603050405020304" pitchFamily="18" charset="0"/>
                <a:ea typeface="Times New Roman" panose="02020603050405020304" pitchFamily="18" charset="0"/>
                <a:cs typeface="Calibri Light" panose="020F0302020204030204" pitchFamily="34" charset="0"/>
              </a:rPr>
              <a:t>h</a:t>
            </a:r>
            <a:r>
              <a:rPr lang="en-GB" sz="2800" b="0" dirty="0" smtClean="0">
                <a:solidFill>
                  <a:srgbClr val="000000"/>
                </a:solidFill>
                <a:latin typeface="Times New Roman" panose="02020603050405020304" pitchFamily="18" charset="0"/>
                <a:ea typeface="Times New Roman" panose="02020603050405020304" pitchFamily="18" charset="0"/>
                <a:cs typeface="Calibri Light" panose="020F0302020204030204" pitchFamily="34" charset="0"/>
              </a:rPr>
              <a:t>ồ</a:t>
            </a:r>
            <a:r>
              <a:rPr lang="vi-VN" sz="2800" b="0" dirty="0" smtClean="0">
                <a:solidFill>
                  <a:srgbClr val="000000"/>
                </a:solidFill>
                <a:latin typeface="Times New Roman" panose="02020603050405020304" pitchFamily="18" charset="0"/>
                <a:ea typeface="Times New Roman" panose="02020603050405020304" pitchFamily="18" charset="0"/>
                <a:cs typeface="Calibri Light" panose="020F0302020204030204" pitchFamily="34" charset="0"/>
              </a:rPr>
              <a:t> </a:t>
            </a:r>
            <a:r>
              <a:rPr lang="vi-VN" sz="2800" b="0" dirty="0">
                <a:solidFill>
                  <a:srgbClr val="000000"/>
                </a:solidFill>
                <a:latin typeface="Times New Roman" panose="02020603050405020304" pitchFamily="18" charset="0"/>
                <a:ea typeface="Times New Roman" panose="02020603050405020304" pitchFamily="18" charset="0"/>
                <a:cs typeface="Calibri Light" panose="020F0302020204030204" pitchFamily="34" charset="0"/>
              </a:rPr>
              <a:t>thường dùng trong đời sống, tuỳ thuộc vào giới hạn đo của cân </a:t>
            </a:r>
            <a:r>
              <a:rPr lang="vi-VN" sz="2800" b="0" dirty="0" smtClean="0">
                <a:solidFill>
                  <a:srgbClr val="000000"/>
                </a:solidFill>
                <a:latin typeface="Times New Roman" panose="02020603050405020304" pitchFamily="18" charset="0"/>
                <a:ea typeface="Times New Roman" panose="02020603050405020304" pitchFamily="18" charset="0"/>
                <a:cs typeface="Calibri Light" panose="020F0302020204030204" pitchFamily="34" charset="0"/>
              </a:rPr>
              <a:t>có </a:t>
            </a:r>
            <a:r>
              <a:rPr lang="vi-VN" sz="2800" b="0" dirty="0">
                <a:solidFill>
                  <a:srgbClr val="000000"/>
                </a:solidFill>
                <a:latin typeface="Times New Roman" panose="02020603050405020304" pitchFamily="18" charset="0"/>
                <a:ea typeface="Times New Roman" panose="02020603050405020304" pitchFamily="18" charset="0"/>
                <a:cs typeface="Calibri Light" panose="020F0302020204030204" pitchFamily="34" charset="0"/>
              </a:rPr>
              <a:t>thể được </a:t>
            </a:r>
            <a:r>
              <a:rPr lang="vi-VN" sz="2800" b="0" dirty="0" smtClean="0">
                <a:solidFill>
                  <a:srgbClr val="000000"/>
                </a:solidFill>
                <a:latin typeface="Times New Roman" panose="02020603050405020304" pitchFamily="18" charset="0"/>
                <a:ea typeface="Times New Roman" panose="02020603050405020304" pitchFamily="18" charset="0"/>
                <a:cs typeface="Calibri Light" panose="020F0302020204030204" pitchFamily="34" charset="0"/>
              </a:rPr>
              <a:t>sử</a:t>
            </a:r>
            <a:r>
              <a:rPr lang="en-GB" sz="2800" b="0" dirty="0" smtClean="0">
                <a:solidFill>
                  <a:srgbClr val="000000"/>
                </a:solidFill>
                <a:latin typeface="Times New Roman" panose="02020603050405020304" pitchFamily="18" charset="0"/>
                <a:ea typeface="Times New Roman" panose="02020603050405020304" pitchFamily="18" charset="0"/>
                <a:cs typeface="Calibri Light" panose="020F0302020204030204" pitchFamily="34" charset="0"/>
              </a:rPr>
              <a:t> </a:t>
            </a:r>
            <a:r>
              <a:rPr lang="vi-VN" sz="2800" b="0" dirty="0" smtClean="0">
                <a:solidFill>
                  <a:srgbClr val="000000"/>
                </a:solidFill>
                <a:latin typeface="Times New Roman" panose="02020603050405020304" pitchFamily="18" charset="0"/>
                <a:ea typeface="Times New Roman" panose="02020603050405020304" pitchFamily="18" charset="0"/>
                <a:cs typeface="Calibri Light" panose="020F0302020204030204" pitchFamily="34" charset="0"/>
              </a:rPr>
              <a:t>dụng </a:t>
            </a:r>
            <a:r>
              <a:rPr lang="vi-VN" sz="2800" b="0" dirty="0">
                <a:solidFill>
                  <a:srgbClr val="000000"/>
                </a:solidFill>
                <a:latin typeface="Times New Roman" panose="02020603050405020304" pitchFamily="18" charset="0"/>
                <a:ea typeface="Times New Roman" panose="02020603050405020304" pitchFamily="18" charset="0"/>
                <a:cs typeface="Calibri Light" panose="020F0302020204030204" pitchFamily="34" charset="0"/>
              </a:rPr>
              <a:t>trong mua </a:t>
            </a:r>
            <a:r>
              <a:rPr lang="vi-VN" sz="2800" b="0" dirty="0" smtClean="0">
                <a:solidFill>
                  <a:srgbClr val="000000"/>
                </a:solidFill>
                <a:latin typeface="Times New Roman" panose="02020603050405020304" pitchFamily="18" charset="0"/>
                <a:ea typeface="Times New Roman" panose="02020603050405020304" pitchFamily="18" charset="0"/>
                <a:cs typeface="Calibri Light" panose="020F0302020204030204" pitchFamily="34" charset="0"/>
              </a:rPr>
              <a:t>bán</a:t>
            </a:r>
            <a:r>
              <a:rPr lang="en-GB" sz="2800" b="0" dirty="0" smtClean="0">
                <a:solidFill>
                  <a:srgbClr val="000000"/>
                </a:solidFill>
                <a:latin typeface="Times New Roman" panose="02020603050405020304" pitchFamily="18" charset="0"/>
                <a:ea typeface="Times New Roman" panose="02020603050405020304" pitchFamily="18" charset="0"/>
                <a:cs typeface="Calibri Light" panose="020F0302020204030204" pitchFamily="34" charset="0"/>
              </a:rPr>
              <a:t>.</a:t>
            </a:r>
            <a:endParaRPr lang="en-GB" sz="2800" b="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3581400"/>
            <a:ext cx="6705600" cy="2743200"/>
          </a:xfrm>
        </p:spPr>
      </p:pic>
    </p:spTree>
    <p:extLst>
      <p:ext uri="{BB962C8B-B14F-4D97-AF65-F5344CB8AC3E}">
        <p14:creationId xmlns:p14="http://schemas.microsoft.com/office/powerpoint/2010/main" val="3022558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731838"/>
          </a:xfrm>
        </p:spPr>
        <p:txBody>
          <a:bodyPr/>
          <a:lstStyle/>
          <a:p>
            <a:pPr lvl="0" algn="ctr">
              <a:spcBef>
                <a:spcPct val="20000"/>
              </a:spcBef>
            </a:pPr>
            <a:r>
              <a:rPr lang="en-GB" dirty="0">
                <a:solidFill>
                  <a:srgbClr val="3E3D2D"/>
                </a:solidFill>
                <a:latin typeface="Times New Roman" panose="02020603050405020304" pitchFamily="18" charset="0"/>
                <a:ea typeface="+mn-ea"/>
                <a:cs typeface="Times New Roman" panose="02020603050405020304" pitchFamily="18" charset="0"/>
              </a:rPr>
              <a:t>Cân tiểu ly</a:t>
            </a:r>
            <a:br>
              <a:rPr lang="en-GB" dirty="0">
                <a:solidFill>
                  <a:srgbClr val="3E3D2D"/>
                </a:solidFill>
                <a:latin typeface="Times New Roman" panose="02020603050405020304" pitchFamily="18" charset="0"/>
                <a:ea typeface="+mn-ea"/>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p:txBody>
          <a:bodyPr/>
          <a:lstStyle/>
          <a:p>
            <a:r>
              <a:rPr lang="en-GB" sz="3200" dirty="0" smtClean="0">
                <a:latin typeface="Times New Roman" panose="02020603050405020304" pitchFamily="18" charset="0"/>
                <a:cs typeface="Times New Roman" panose="02020603050405020304" pitchFamily="18" charset="0"/>
              </a:rPr>
              <a:t>Ưu thế:</a:t>
            </a:r>
            <a:endParaRPr lang="en-GB" sz="3200"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half" idx="2"/>
          </p:nvPr>
        </p:nvSpPr>
        <p:spPr/>
        <p:txBody>
          <a:bodyPr/>
          <a:lstStyle/>
          <a:p>
            <a:pPr lvl="0"/>
            <a:r>
              <a:rPr lang="vi-VN" sz="3200" dirty="0">
                <a:solidFill>
                  <a:srgbClr val="3E3D2D"/>
                </a:solidFill>
                <a:latin typeface="Times New Roman" panose="02020603050405020304" pitchFamily="18" charset="0"/>
                <a:cs typeface="Times New Roman" panose="02020603050405020304" pitchFamily="18" charset="0"/>
              </a:rPr>
              <a:t>Cân tiểu li dùng để cân kh</a:t>
            </a:r>
            <a:r>
              <a:rPr lang="en-GB" sz="3200" dirty="0">
                <a:solidFill>
                  <a:srgbClr val="3E3D2D"/>
                </a:solidFill>
                <a:latin typeface="Times New Roman" panose="02020603050405020304" pitchFamily="18" charset="0"/>
                <a:cs typeface="Times New Roman" panose="02020603050405020304" pitchFamily="18" charset="0"/>
              </a:rPr>
              <a:t>ố</a:t>
            </a:r>
            <a:r>
              <a:rPr lang="vi-VN" sz="3200" dirty="0">
                <a:solidFill>
                  <a:srgbClr val="3E3D2D"/>
                </a:solidFill>
                <a:latin typeface="Times New Roman" panose="02020603050405020304" pitchFamily="18" charset="0"/>
                <a:cs typeface="Times New Roman" panose="02020603050405020304" pitchFamily="18" charset="0"/>
              </a:rPr>
              <a:t>i lượng của các vật rất nhỏ, thường được dùng trong các tiệm mua bán vàng.</a:t>
            </a:r>
          </a:p>
          <a:p>
            <a:endParaRPr lang="en-GB" dirty="0"/>
          </a:p>
        </p:txBody>
      </p:sp>
      <p:sp>
        <p:nvSpPr>
          <p:cNvPr id="8" name="Text Placeholder 7"/>
          <p:cNvSpPr>
            <a:spLocks noGrp="1"/>
          </p:cNvSpPr>
          <p:nvPr>
            <p:ph type="body" sz="quarter" idx="3"/>
          </p:nvPr>
        </p:nvSpPr>
        <p:spPr/>
        <p:txBody>
          <a:bodyPr/>
          <a:lstStyle/>
          <a:p>
            <a:endParaRPr lang="en-GB"/>
          </a:p>
        </p:txBody>
      </p:sp>
      <p:pic>
        <p:nvPicPr>
          <p:cNvPr id="10" name="Content Placeholder 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739660" y="1535113"/>
            <a:ext cx="3852505" cy="4591050"/>
          </a:xfrm>
        </p:spPr>
      </p:pic>
    </p:spTree>
    <p:extLst>
      <p:ext uri="{BB962C8B-B14F-4D97-AF65-F5344CB8AC3E}">
        <p14:creationId xmlns:p14="http://schemas.microsoft.com/office/powerpoint/2010/main" val="224959114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38201"/>
            <a:ext cx="7416800" cy="228600"/>
          </a:xfrm>
        </p:spPr>
        <p:txBody>
          <a:bodyPr/>
          <a:lstStyle/>
          <a:p>
            <a:endParaRPr lang="en-GB" dirty="0"/>
          </a:p>
        </p:txBody>
      </p:sp>
      <p:sp>
        <p:nvSpPr>
          <p:cNvPr id="6" name="Content Placeholder 5"/>
          <p:cNvSpPr>
            <a:spLocks noGrp="1"/>
          </p:cNvSpPr>
          <p:nvPr>
            <p:ph idx="1"/>
          </p:nvPr>
        </p:nvSpPr>
        <p:spPr>
          <a:xfrm>
            <a:off x="539750" y="1219200"/>
            <a:ext cx="7416800" cy="5521325"/>
          </a:xfrm>
        </p:spPr>
        <p:txBody>
          <a:bodyPr/>
          <a:lstStyle/>
          <a:p>
            <a:r>
              <a:rPr lang="vi-VN" dirty="0">
                <a:latin typeface="Times New Roman" panose="02020603050405020304" pitchFamily="18" charset="0"/>
                <a:cs typeface="Times New Roman" panose="02020603050405020304" pitchFamily="18" charset="0"/>
              </a:rPr>
              <a:t>Có nhiều loại cân khác nhau: Cân Robecvan, cân đòn, cân đồng hổ, cân y tế, cân điện tử, cân tiểu li,...</a:t>
            </a:r>
          </a:p>
          <a:p>
            <a:r>
              <a:rPr lang="vi-VN" dirty="0">
                <a:latin typeface="Times New Roman" panose="02020603050405020304" pitchFamily="18" charset="0"/>
                <a:cs typeface="Times New Roman" panose="02020603050405020304" pitchFamily="18" charset="0"/>
              </a:rPr>
              <a:t>Ưu thê của các loại cân:</a:t>
            </a:r>
          </a:p>
          <a:p>
            <a:r>
              <a:rPr lang="vi-VN" dirty="0">
                <a:latin typeface="Times New Roman" panose="02020603050405020304" pitchFamily="18" charset="0"/>
                <a:cs typeface="Times New Roman" panose="02020603050405020304" pitchFamily="18" charset="0"/>
              </a:rPr>
              <a:t>Cân Robecvan thường được dùng trong phòng thí nghiệm; Cân đồng </a:t>
            </a:r>
            <a:r>
              <a:rPr lang="vi-VN" dirty="0" smtClean="0">
                <a:latin typeface="Times New Roman" panose="02020603050405020304" pitchFamily="18" charset="0"/>
                <a:cs typeface="Times New Roman" panose="02020603050405020304" pitchFamily="18" charset="0"/>
              </a:rPr>
              <a:t>h</a:t>
            </a:r>
            <a:r>
              <a:rPr lang="en-GB" dirty="0" smtClean="0">
                <a:latin typeface="Times New Roman" panose="02020603050405020304" pitchFamily="18" charset="0"/>
                <a:cs typeface="Times New Roman" panose="02020603050405020304" pitchFamily="18" charset="0"/>
              </a:rPr>
              <a:t>ồ</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thường dùng trong đời sống, tuỳ thuộc vào giới hạn đo của cân để có thể được </a:t>
            </a:r>
            <a:r>
              <a:rPr lang="vi-VN" dirty="0" smtClean="0">
                <a:latin typeface="Times New Roman" panose="02020603050405020304" pitchFamily="18" charset="0"/>
                <a:cs typeface="Times New Roman" panose="02020603050405020304" pitchFamily="18" charset="0"/>
              </a:rPr>
              <a:t>sử</a:t>
            </a:r>
            <a:r>
              <a:rPr lang="en-GB"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dụng </a:t>
            </a:r>
            <a:r>
              <a:rPr lang="vi-VN" dirty="0">
                <a:latin typeface="Times New Roman" panose="02020603050405020304" pitchFamily="18" charset="0"/>
                <a:cs typeface="Times New Roman" panose="02020603050405020304" pitchFamily="18" charset="0"/>
              </a:rPr>
              <a:t>trong mua bán; Cân y tế dùng trong đo khối lượng của cơ thể; Cân tiểu li dùng để cân </a:t>
            </a:r>
            <a:r>
              <a:rPr lang="vi-VN" dirty="0" smtClean="0">
                <a:latin typeface="Times New Roman" panose="02020603050405020304" pitchFamily="18" charset="0"/>
                <a:cs typeface="Times New Roman" panose="02020603050405020304" pitchFamily="18" charset="0"/>
              </a:rPr>
              <a:t>kh</a:t>
            </a:r>
            <a:r>
              <a:rPr lang="en-GB" dirty="0" smtClean="0">
                <a:latin typeface="Times New Roman" panose="02020603050405020304" pitchFamily="18" charset="0"/>
                <a:cs typeface="Times New Roman" panose="02020603050405020304" pitchFamily="18" charset="0"/>
              </a:rPr>
              <a:t>ố</a:t>
            </a:r>
            <a:r>
              <a:rPr lang="vi-VN" dirty="0" smtClean="0">
                <a:latin typeface="Times New Roman" panose="02020603050405020304" pitchFamily="18" charset="0"/>
                <a:cs typeface="Times New Roman" panose="02020603050405020304" pitchFamily="18" charset="0"/>
              </a:rPr>
              <a:t>i </a:t>
            </a:r>
            <a:r>
              <a:rPr lang="vi-VN" dirty="0">
                <a:latin typeface="Times New Roman" panose="02020603050405020304" pitchFamily="18" charset="0"/>
                <a:cs typeface="Times New Roman" panose="02020603050405020304" pitchFamily="18" charset="0"/>
              </a:rPr>
              <a:t>lượng của các vật rất nhỏ, thường được dùng trong các tiệm mua bán vàng.</a:t>
            </a:r>
          </a:p>
          <a:p>
            <a:endParaRPr lang="en-GB" dirty="0"/>
          </a:p>
        </p:txBody>
      </p:sp>
    </p:spTree>
    <p:extLst>
      <p:ext uri="{BB962C8B-B14F-4D97-AF65-F5344CB8AC3E}">
        <p14:creationId xmlns:p14="http://schemas.microsoft.com/office/powerpoint/2010/main" val="176206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vi-VN" dirty="0">
                <a:solidFill>
                  <a:srgbClr val="000000"/>
                </a:solidFill>
                <a:latin typeface="Times New Roman" panose="02020603050405020304" pitchFamily="18" charset="0"/>
                <a:ea typeface="Times New Roman" panose="02020603050405020304" pitchFamily="18" charset="0"/>
              </a:rPr>
              <a:t>Em hãy đọc tên loại cân dưới đây và cho biết GHĐ và ĐCNN của cân.</a:t>
            </a:r>
            <a:endParaRPr lang="en-GB" dirty="0"/>
          </a:p>
        </p:txBody>
      </p:sp>
      <p:sp>
        <p:nvSpPr>
          <p:cNvPr id="5" name="Text Placeholder 4"/>
          <p:cNvSpPr>
            <a:spLocks noGrp="1"/>
          </p:cNvSpPr>
          <p:nvPr>
            <p:ph type="body" idx="1"/>
          </p:nvPr>
        </p:nvSpPr>
        <p:spPr/>
        <p:txBody>
          <a:bodyPr/>
          <a:lstStyle/>
          <a:p>
            <a:r>
              <a:rPr lang="en-GB" sz="3200" dirty="0" smtClean="0">
                <a:latin typeface="Times New Roman" panose="02020603050405020304" pitchFamily="18" charset="0"/>
                <a:cs typeface="Times New Roman" panose="02020603050405020304" pitchFamily="18" charset="0"/>
              </a:rPr>
              <a:t>Trả lời:</a:t>
            </a:r>
            <a:endParaRPr lang="en-GB" sz="32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2"/>
          </p:nvPr>
        </p:nvSpPr>
        <p:spPr/>
        <p:txBody>
          <a:bodyPr/>
          <a:lstStyle/>
          <a:p>
            <a:r>
              <a:rPr lang="en-GB" sz="3200" dirty="0">
                <a:latin typeface="Times New Roman" panose="02020603050405020304" pitchFamily="18" charset="0"/>
                <a:cs typeface="Times New Roman" panose="02020603050405020304" pitchFamily="18" charset="0"/>
              </a:rPr>
              <a:t>Cân đồng </a:t>
            </a:r>
            <a:r>
              <a:rPr lang="en-GB" sz="3200" dirty="0" smtClean="0">
                <a:latin typeface="Times New Roman" panose="02020603050405020304" pitchFamily="18" charset="0"/>
                <a:cs typeface="Times New Roman" panose="02020603050405020304" pitchFamily="18" charset="0"/>
              </a:rPr>
              <a:t>hồ. </a:t>
            </a:r>
          </a:p>
          <a:p>
            <a:r>
              <a:rPr lang="en-GB" sz="3200" dirty="0" smtClean="0">
                <a:latin typeface="Times New Roman" panose="02020603050405020304" pitchFamily="18" charset="0"/>
                <a:cs typeface="Times New Roman" panose="02020603050405020304" pitchFamily="18" charset="0"/>
              </a:rPr>
              <a:t>GHĐ </a:t>
            </a:r>
            <a:r>
              <a:rPr lang="en-GB" sz="3200" dirty="0">
                <a:latin typeface="Times New Roman" panose="02020603050405020304" pitchFamily="18" charset="0"/>
                <a:cs typeface="Times New Roman" panose="02020603050405020304" pitchFamily="18" charset="0"/>
              </a:rPr>
              <a:t>là 5 kg, ĐCNN là 20 g.</a:t>
            </a:r>
          </a:p>
        </p:txBody>
      </p:sp>
      <p:sp>
        <p:nvSpPr>
          <p:cNvPr id="7" name="Text Placeholder 6"/>
          <p:cNvSpPr>
            <a:spLocks noGrp="1"/>
          </p:cNvSpPr>
          <p:nvPr>
            <p:ph type="body" sz="quarter" idx="3"/>
          </p:nvPr>
        </p:nvSpPr>
        <p:spPr/>
        <p:txBody>
          <a:bodyPr/>
          <a:lstStyle/>
          <a:p>
            <a:endParaRPr lang="en-GB" dirty="0"/>
          </a:p>
        </p:txBody>
      </p:sp>
      <p:pic>
        <p:nvPicPr>
          <p:cNvPr id="9" name="Content Placeholder 8"/>
          <p:cNvPicPr>
            <a:picLocks noGrp="1" noChangeAspect="1"/>
          </p:cNvPicPr>
          <p:nvPr>
            <p:ph sz="quarter" idx="4"/>
          </p:nvPr>
        </p:nvPicPr>
        <p:blipFill>
          <a:blip r:embed="rId2"/>
          <a:stretch>
            <a:fillRect/>
          </a:stretch>
        </p:blipFill>
        <p:spPr>
          <a:xfrm>
            <a:off x="4645025" y="1676401"/>
            <a:ext cx="4041775" cy="4449762"/>
          </a:xfrm>
          <a:prstGeom prst="rect">
            <a:avLst/>
          </a:prstGeom>
        </p:spPr>
      </p:pic>
    </p:spTree>
    <p:extLst>
      <p:ext uri="{BB962C8B-B14F-4D97-AF65-F5344CB8AC3E}">
        <p14:creationId xmlns:p14="http://schemas.microsoft.com/office/powerpoint/2010/main" val="162908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circle(in)">
                                      <p:cBhvr>
                                        <p:cTn id="16" dur="2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heel(1)">
                                      <p:cBhvr>
                                        <p:cTn id="21" dur="20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heel(1)">
                                      <p:cBhvr>
                                        <p:cTn id="26"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7270751" cy="1447800"/>
          </a:xfrm>
        </p:spPr>
        <p:txBody>
          <a:bodyPr/>
          <a:lstStyle/>
          <a:p>
            <a:pPr lvl="0" algn="ctr"/>
            <a:r>
              <a:rPr lang="en-GB" sz="2800" dirty="0" smtClean="0">
                <a:solidFill>
                  <a:srgbClr val="FF0000"/>
                </a:solidFill>
                <a:latin typeface="Times New Roman" panose="02020603050405020304" pitchFamily="18" charset="0"/>
                <a:cs typeface="Times New Roman" panose="02020603050405020304" pitchFamily="18" charset="0"/>
              </a:rPr>
              <a:t>Vậy để </a:t>
            </a:r>
            <a:r>
              <a:rPr lang="en-GB" sz="2800" kern="1200" dirty="0" smtClean="0">
                <a:solidFill>
                  <a:srgbClr val="FF0000"/>
                </a:solidFill>
                <a:latin typeface="Times New Roman" panose="02020603050405020304" pitchFamily="18" charset="0"/>
                <a:ea typeface="+mn-ea"/>
                <a:cs typeface="Times New Roman" panose="02020603050405020304" pitchFamily="18" charset="0"/>
              </a:rPr>
              <a:t>đo </a:t>
            </a:r>
            <a:r>
              <a:rPr lang="en-GB" sz="2800" kern="1200" dirty="0">
                <a:solidFill>
                  <a:srgbClr val="FF0000"/>
                </a:solidFill>
                <a:latin typeface="Times New Roman" panose="02020603050405020304" pitchFamily="18" charset="0"/>
                <a:ea typeface="+mn-ea"/>
                <a:cs typeface="Times New Roman" panose="02020603050405020304" pitchFamily="18" charset="0"/>
              </a:rPr>
              <a:t>khối lượng của một vật thì người ta thường dùng dụng cụ </a:t>
            </a:r>
            <a:r>
              <a:rPr lang="en-GB" sz="2800" kern="1200" dirty="0" smtClean="0">
                <a:solidFill>
                  <a:srgbClr val="FF0000"/>
                </a:solidFill>
                <a:latin typeface="Times New Roman" panose="02020603050405020304" pitchFamily="18" charset="0"/>
                <a:ea typeface="+mn-ea"/>
                <a:cs typeface="Times New Roman" panose="02020603050405020304" pitchFamily="18" charset="0"/>
              </a:rPr>
              <a:t>gì? Trên các loại cân thường có ghi gì?</a:t>
            </a:r>
            <a:r>
              <a:rPr lang="en-GB" sz="2800" kern="1200" dirty="0">
                <a:solidFill>
                  <a:srgbClr val="FF0000"/>
                </a:solidFill>
                <a:latin typeface="Times New Roman" panose="02020603050405020304" pitchFamily="18" charset="0"/>
                <a:ea typeface="+mn-ea"/>
                <a:cs typeface="Times New Roman" panose="02020603050405020304" pitchFamily="18" charset="0"/>
              </a:rPr>
              <a:t/>
            </a:r>
            <a:br>
              <a:rPr lang="en-GB" sz="2800" kern="1200" dirty="0">
                <a:solidFill>
                  <a:srgbClr val="FF0000"/>
                </a:solidFill>
                <a:latin typeface="Times New Roman" panose="02020603050405020304" pitchFamily="18" charset="0"/>
                <a:ea typeface="+mn-ea"/>
                <a:cs typeface="Times New Roman" panose="02020603050405020304" pitchFamily="18" charset="0"/>
              </a:rPr>
            </a:br>
            <a:endParaRPr lang="en-GB" sz="2800" dirty="0">
              <a:solidFill>
                <a:srgbClr val="FF0000"/>
              </a:solidFill>
            </a:endParaRPr>
          </a:p>
        </p:txBody>
      </p:sp>
      <p:sp>
        <p:nvSpPr>
          <p:cNvPr id="3" name="Content Placeholder 2"/>
          <p:cNvSpPr>
            <a:spLocks noGrp="1"/>
          </p:cNvSpPr>
          <p:nvPr>
            <p:ph idx="1"/>
          </p:nvPr>
        </p:nvSpPr>
        <p:spPr>
          <a:xfrm>
            <a:off x="539750" y="2057400"/>
            <a:ext cx="7416800" cy="4038600"/>
          </a:xfrm>
        </p:spPr>
        <p:txBody>
          <a:bodyPr/>
          <a:lstStyle/>
          <a:p>
            <a:pPr>
              <a:lnSpc>
                <a:spcPct val="107000"/>
              </a:lnSpc>
              <a:spcAft>
                <a:spcPts val="0"/>
              </a:spcAft>
            </a:pPr>
            <a:r>
              <a:rPr lang="vi-VN" b="1" dirty="0">
                <a:latin typeface="Times New Roman" panose="02020603050405020304" pitchFamily="18" charset="0"/>
                <a:ea typeface="Times New Roman" panose="02020603050405020304" pitchFamily="18" charset="0"/>
                <a:cs typeface="Times New Roman" panose="02020603050405020304" pitchFamily="18" charset="0"/>
              </a:rPr>
              <a:t>Để đo khối lượng người ta dùng cân.</a:t>
            </a:r>
            <a:endParaRPr lang="en-GB"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b="1" dirty="0">
                <a:latin typeface="Times New Roman" panose="02020603050405020304" pitchFamily="18" charset="0"/>
                <a:ea typeface="Times New Roman" panose="02020603050405020304" pitchFamily="18" charset="0"/>
                <a:cs typeface="Times New Roman" panose="02020603050405020304" pitchFamily="18" charset="0"/>
              </a:rPr>
              <a:t>Trên một số loại cân thông thường có ghi GHĐ và ĐCNN:</a:t>
            </a:r>
            <a:endParaRPr lang="en-GB" b="1"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buClr>
                <a:srgbClr val="000000"/>
              </a:buClr>
              <a:buSzPts val="1000"/>
              <a:buFont typeface="Symbol" panose="05050102010706020507" pitchFamily="18" charset="2"/>
              <a:buChar char="-"/>
              <a:tabLst>
                <a:tab pos="133985" algn="l"/>
              </a:tabLst>
            </a:pPr>
            <a:r>
              <a:rPr lang="vi-VN" b="1" i="1" dirty="0">
                <a:latin typeface="Times New Roman" panose="02020603050405020304" pitchFamily="18" charset="0"/>
                <a:ea typeface="Times New Roman" panose="02020603050405020304" pitchFamily="18" charset="0"/>
                <a:cs typeface="Times New Roman" panose="02020603050405020304" pitchFamily="18" charset="0"/>
              </a:rPr>
              <a:t>GHĐ của cân là số lớn nhất ghi trên cân.</a:t>
            </a:r>
            <a:endParaRPr lang="en-GB" b="1" dirty="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spcAft>
                <a:spcPts val="0"/>
              </a:spcAft>
              <a:buClr>
                <a:srgbClr val="000000"/>
              </a:buClr>
              <a:buSzPts val="1000"/>
              <a:buFont typeface="Symbol" panose="05050102010706020507" pitchFamily="18" charset="2"/>
              <a:buChar char="-"/>
              <a:tabLst>
                <a:tab pos="124460" algn="l"/>
              </a:tabLst>
            </a:pPr>
            <a:r>
              <a:rPr lang="vi-VN" b="1" i="1" dirty="0">
                <a:latin typeface="Times New Roman" panose="02020603050405020304" pitchFamily="18" charset="0"/>
                <a:ea typeface="Times New Roman" panose="02020603050405020304" pitchFamily="18" charset="0"/>
                <a:cs typeface="Times New Roman" panose="02020603050405020304" pitchFamily="18" charset="0"/>
              </a:rPr>
              <a:t>ĐCNN của cân là hiệu hai số ghi trên hai vạch chia liên tiếp.</a:t>
            </a:r>
            <a:endParaRPr lang="en-GB"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9777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85801"/>
            <a:ext cx="7416800" cy="228600"/>
          </a:xfrm>
        </p:spPr>
        <p:txBody>
          <a:bodyPr/>
          <a:lstStyle/>
          <a:p>
            <a:endParaRPr lang="en-GB" dirty="0"/>
          </a:p>
        </p:txBody>
      </p:sp>
      <p:pic>
        <p:nvPicPr>
          <p:cNvPr id="4" name="video bai 5">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62000" y="1066800"/>
            <a:ext cx="7416800" cy="4622800"/>
          </a:xfrm>
        </p:spPr>
      </p:pic>
    </p:spTree>
    <p:extLst>
      <p:ext uri="{BB962C8B-B14F-4D97-AF65-F5344CB8AC3E}">
        <p14:creationId xmlns:p14="http://schemas.microsoft.com/office/powerpoint/2010/main" val="4007385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38200"/>
            <a:ext cx="7416800" cy="938213"/>
          </a:xfrm>
        </p:spPr>
        <p:txBody>
          <a:bodyPr/>
          <a:lstStyle/>
          <a:p>
            <a:pPr lvl="0" algn="ctr" eaLnBrk="0" hangingPunct="0"/>
            <a:r>
              <a:rPr lang="en-US" sz="3200" kern="1200" dirty="0">
                <a:solidFill>
                  <a:srgbClr val="FF0000"/>
                </a:solidFill>
                <a:latin typeface="Times New Roman" panose="02020603050405020304" pitchFamily="18" charset="0"/>
                <a:ea typeface="+mn-ea"/>
                <a:cs typeface="Times New Roman" panose="02020603050405020304" pitchFamily="18" charset="0"/>
              </a:rPr>
              <a:t>2.Ước lượng khối lượng của vật và lựa chọn cân cho phù hợp</a:t>
            </a:r>
            <a:br>
              <a:rPr lang="en-US" sz="3200" kern="1200" dirty="0">
                <a:solidFill>
                  <a:srgbClr val="FF0000"/>
                </a:solidFill>
                <a:latin typeface="Times New Roman" panose="02020603050405020304" pitchFamily="18" charset="0"/>
                <a:ea typeface="+mn-ea"/>
                <a:cs typeface="Times New Roman" panose="02020603050405020304" pitchFamily="18" charset="0"/>
              </a:rPr>
            </a:br>
            <a:endParaRPr lang="en-GB"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vi-VN"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Có các cân như hình 5.3, để đo khối lượng </a:t>
            </a:r>
            <a:r>
              <a:rPr lang="vi-VN"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cơ</a:t>
            </a:r>
            <a:r>
              <a:rPr lang="en-GB"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thể</a:t>
            </a:r>
            <a:r>
              <a:rPr lang="en-GB"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 </a:t>
            </a:r>
            <a:r>
              <a:rPr lang="vi-VN"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nên dùng loại cân nào? Đo khối lượng hộp đựng </a:t>
            </a:r>
            <a:r>
              <a:rPr lang="vi-VN"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bút</a:t>
            </a:r>
            <a:r>
              <a:rPr lang="en-GB"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 </a:t>
            </a:r>
            <a:r>
              <a:rPr lang="vi-VN"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nên dùng loại cân nào</a:t>
            </a:r>
            <a:r>
              <a:rPr lang="vi-VN"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GB"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Tại </a:t>
            </a:r>
            <a:r>
              <a:rPr lang="vi-VN"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sao?</a:t>
            </a:r>
            <a:endParaRPr lang="en-GB" dirty="0">
              <a:latin typeface="Times New Roman" panose="02020603050405020304" pitchFamily="18" charset="0"/>
              <a:cs typeface="Times New Roman" panose="02020603050405020304" pitchFamily="18" charset="0"/>
            </a:endParaRPr>
          </a:p>
        </p:txBody>
      </p:sp>
      <p:pic>
        <p:nvPicPr>
          <p:cNvPr id="4" name="Shape 383"/>
          <p:cNvPicPr>
            <a:picLocks/>
          </p:cNvPicPr>
          <p:nvPr/>
        </p:nvPicPr>
        <p:blipFill>
          <a:blip r:embed="rId2"/>
          <a:stretch/>
        </p:blipFill>
        <p:spPr bwMode="auto">
          <a:xfrm>
            <a:off x="990600" y="3505200"/>
            <a:ext cx="3200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hape 387"/>
          <p:cNvPicPr/>
          <p:nvPr/>
        </p:nvPicPr>
        <p:blipFill>
          <a:blip r:embed="rId3"/>
          <a:stretch/>
        </p:blipFill>
        <p:spPr>
          <a:xfrm>
            <a:off x="4572000" y="3505200"/>
            <a:ext cx="3581400" cy="2514600"/>
          </a:xfrm>
          <a:prstGeom prst="rect">
            <a:avLst/>
          </a:prstGeom>
        </p:spPr>
      </p:pic>
    </p:spTree>
    <p:extLst>
      <p:ext uri="{BB962C8B-B14F-4D97-AF65-F5344CB8AC3E}">
        <p14:creationId xmlns:p14="http://schemas.microsoft.com/office/powerpoint/2010/main" val="354906720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Trả lời</a:t>
            </a:r>
            <a:endParaRPr lang="en-GB" dirty="0"/>
          </a:p>
        </p:txBody>
      </p:sp>
      <p:sp>
        <p:nvSpPr>
          <p:cNvPr id="3" name="Content Placeholder 2"/>
          <p:cNvSpPr>
            <a:spLocks noGrp="1"/>
          </p:cNvSpPr>
          <p:nvPr>
            <p:ph idx="1"/>
          </p:nvPr>
        </p:nvSpPr>
        <p:spPr/>
        <p:txBody>
          <a:bodyPr/>
          <a:lstStyle/>
          <a:p>
            <a:pPr algn="just"/>
            <a:r>
              <a:rPr lang="vi-VN" sz="3200" dirty="0">
                <a:latin typeface="Times New Roman" panose="02020603050405020304" pitchFamily="18" charset="0"/>
                <a:cs typeface="Times New Roman" panose="02020603050405020304" pitchFamily="18" charset="0"/>
              </a:rPr>
              <a:t>Để đo khối lượng cơ thể, ta nên chọn cân ở hình b) vì cân ở hình a) có giới hạn đo là 5 kg, cân ở hình b) có giới hạn đo lớn hơn khối lượng cơ thể ta. Trong khi đó khối lượng chúng ta lớn hơn 5 kg.</a:t>
            </a:r>
          </a:p>
          <a:p>
            <a:pPr algn="just"/>
            <a:r>
              <a:rPr lang="vi-VN" sz="3200" dirty="0">
                <a:latin typeface="Times New Roman" panose="02020603050405020304" pitchFamily="18" charset="0"/>
                <a:cs typeface="Times New Roman" panose="02020603050405020304" pitchFamily="18" charset="0"/>
              </a:rPr>
              <a:t>Để đo khối lượng hộp đựng bút ta nên chọn cân ở hình a), vì khối lượng hộp bút thường nhỏ hơn 5 kg.</a:t>
            </a:r>
          </a:p>
          <a:p>
            <a:endParaRPr lang="en-GB" dirty="0"/>
          </a:p>
        </p:txBody>
      </p:sp>
    </p:spTree>
    <p:extLst>
      <p:ext uri="{BB962C8B-B14F-4D97-AF65-F5344CB8AC3E}">
        <p14:creationId xmlns:p14="http://schemas.microsoft.com/office/powerpoint/2010/main" val="154557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38200"/>
            <a:ext cx="7416800" cy="1600200"/>
          </a:xfrm>
        </p:spPr>
        <p:txBody>
          <a:bodyPr/>
          <a:lstStyle/>
          <a:p>
            <a:pPr algn="ctr"/>
            <a:r>
              <a:rPr lang="en-GB" dirty="0" smtClean="0">
                <a:solidFill>
                  <a:srgbClr val="FF0000"/>
                </a:solidFill>
                <a:latin typeface="Times New Roman" panose="02020603050405020304" pitchFamily="18" charset="0"/>
                <a:cs typeface="Times New Roman" panose="02020603050405020304" pitchFamily="18" charset="0"/>
              </a:rPr>
              <a:t>Vậy trước khi cân một vật ta phải ước lượng để làm gì?  </a:t>
            </a:r>
            <a:endParaRPr lang="en-GB"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539750" y="2667000"/>
            <a:ext cx="7416800" cy="4073524"/>
          </a:xfrm>
        </p:spPr>
        <p:txBody>
          <a:bodyPr/>
          <a:lstStyle/>
          <a:p>
            <a:r>
              <a:rPr lang="vi-VN" sz="3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Khi đo khối lượng của một vật bằng cân thì </a:t>
            </a:r>
            <a:r>
              <a:rPr lang="vi-VN" sz="32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a:t>
            </a:r>
            <a:r>
              <a:rPr lang="en-GB" sz="32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ầ</a:t>
            </a:r>
            <a:r>
              <a:rPr lang="vi-VN" sz="32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 </a:t>
            </a:r>
            <a:r>
              <a:rPr lang="vi-VN" sz="3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ước lượng khối lượng của nó, từ đó lựa chọn loại cân phù hợp để phép đo được chính xác.</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270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90600"/>
            <a:ext cx="7416800" cy="785813"/>
          </a:xfrm>
        </p:spPr>
        <p:txBody>
          <a:bodyPr/>
          <a:lstStyle/>
          <a:p>
            <a:pPr lvl="0" algn="ctr" eaLnBrk="0" hangingPunct="0"/>
            <a:r>
              <a:rPr lang="en-US" sz="3200" kern="1200" dirty="0">
                <a:solidFill>
                  <a:srgbClr val="FF0000"/>
                </a:solidFill>
                <a:latin typeface="Times New Roman" panose="02020603050405020304" pitchFamily="18" charset="0"/>
                <a:ea typeface="+mn-ea"/>
                <a:cs typeface="Times New Roman" panose="02020603050405020304" pitchFamily="18" charset="0"/>
              </a:rPr>
              <a:t>3.Các thao tác khi đo khối lượng</a:t>
            </a:r>
            <a:br>
              <a:rPr lang="en-US" sz="3200" kern="1200" dirty="0">
                <a:solidFill>
                  <a:srgbClr val="FF0000"/>
                </a:solidFill>
                <a:latin typeface="Times New Roman" panose="02020603050405020304" pitchFamily="18" charset="0"/>
                <a:ea typeface="+mn-ea"/>
                <a:cs typeface="Times New Roman" panose="02020603050405020304" pitchFamily="18" charset="0"/>
              </a:rPr>
            </a:br>
            <a:endParaRPr lang="en-GB"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lnSpc>
                <a:spcPct val="107000"/>
              </a:lnSpc>
              <a:spcAft>
                <a:spcPts val="0"/>
              </a:spcAft>
              <a:tabLst>
                <a:tab pos="529590" algn="l"/>
              </a:tabLst>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hãy quan sát hình 5.4 và nhận xét về cách hiệu chỉnh cân ở hình nào thì thuận tiện hơn cho việc đo khối lượng của vật.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dirty="0" smtClean="0"/>
              <a:t>a                           b</a:t>
            </a:r>
            <a:endParaRPr lang="en-GB" dirty="0"/>
          </a:p>
        </p:txBody>
      </p:sp>
      <p:pic>
        <p:nvPicPr>
          <p:cNvPr id="4" name="Shape 389"/>
          <p:cNvPicPr/>
          <p:nvPr/>
        </p:nvPicPr>
        <p:blipFill>
          <a:blip r:embed="rId2"/>
          <a:stretch/>
        </p:blipFill>
        <p:spPr>
          <a:xfrm>
            <a:off x="1143000" y="3581400"/>
            <a:ext cx="2514600" cy="2514600"/>
          </a:xfrm>
          <a:prstGeom prst="rect">
            <a:avLst/>
          </a:prstGeom>
        </p:spPr>
      </p:pic>
      <p:pic>
        <p:nvPicPr>
          <p:cNvPr id="5" name="Shape 397"/>
          <p:cNvPicPr/>
          <p:nvPr/>
        </p:nvPicPr>
        <p:blipFill>
          <a:blip r:embed="rId3"/>
          <a:stretch/>
        </p:blipFill>
        <p:spPr>
          <a:xfrm>
            <a:off x="4572000" y="3657600"/>
            <a:ext cx="2667000" cy="2362200"/>
          </a:xfrm>
          <a:prstGeom prst="rect">
            <a:avLst/>
          </a:prstGeom>
        </p:spPr>
      </p:pic>
      <p:sp>
        <p:nvSpPr>
          <p:cNvPr id="6" name="Oval 5"/>
          <p:cNvSpPr/>
          <p:nvPr/>
        </p:nvSpPr>
        <p:spPr bwMode="auto">
          <a:xfrm>
            <a:off x="539750" y="3352800"/>
            <a:ext cx="374650" cy="53340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48293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28600"/>
            <a:ext cx="7416800" cy="1287861"/>
          </a:xfrm>
        </p:spPr>
        <p:txBody>
          <a:bodyPr/>
          <a:lstStyle/>
          <a:p>
            <a:pPr algn="ctr"/>
            <a:r>
              <a:rPr lang="vi-VN" sz="3200" dirty="0">
                <a:solidFill>
                  <a:srgbClr val="FF0000"/>
                </a:solidFill>
                <a:latin typeface="Times New Roman" panose="02020603050405020304" pitchFamily="18" charset="0"/>
                <a:ea typeface="Times New Roman" panose="02020603050405020304" pitchFamily="18" charset="0"/>
              </a:rPr>
              <a:t>Quan sát hình 5.5 và cho biết cách đặt mắt để đọc khối lượng </a:t>
            </a:r>
            <a:r>
              <a:rPr lang="vi-VN" sz="3200" dirty="0" smtClean="0">
                <a:solidFill>
                  <a:srgbClr val="FF0000"/>
                </a:solidFill>
                <a:latin typeface="Times New Roman" panose="02020603050405020304" pitchFamily="18" charset="0"/>
                <a:ea typeface="Times New Roman" panose="02020603050405020304" pitchFamily="18" charset="0"/>
              </a:rPr>
              <a:t>như</a:t>
            </a:r>
            <a:r>
              <a:rPr lang="en-GB" sz="3200" dirty="0" smtClean="0">
                <a:solidFill>
                  <a:srgbClr val="FF0000"/>
                </a:solidFill>
                <a:latin typeface="Times New Roman" panose="02020603050405020304" pitchFamily="18" charset="0"/>
                <a:ea typeface="Times New Roman" panose="02020603050405020304" pitchFamily="18" charset="0"/>
              </a:rPr>
              <a:t> </a:t>
            </a:r>
            <a:r>
              <a:rPr lang="vi-VN" sz="3200" dirty="0" smtClean="0">
                <a:solidFill>
                  <a:srgbClr val="FF0000"/>
                </a:solidFill>
                <a:latin typeface="Times New Roman" panose="02020603050405020304" pitchFamily="18" charset="0"/>
                <a:ea typeface="Times New Roman" panose="02020603050405020304" pitchFamily="18" charset="0"/>
              </a:rPr>
              <a:t>th</a:t>
            </a:r>
            <a:r>
              <a:rPr lang="en-GB" sz="3200" dirty="0" smtClean="0">
                <a:solidFill>
                  <a:srgbClr val="FF0000"/>
                </a:solidFill>
                <a:latin typeface="Times New Roman" panose="02020603050405020304" pitchFamily="18" charset="0"/>
                <a:ea typeface="Times New Roman" panose="02020603050405020304" pitchFamily="18" charset="0"/>
              </a:rPr>
              <a:t>ế</a:t>
            </a:r>
            <a:r>
              <a:rPr lang="vi-VN" sz="3200" dirty="0" smtClean="0">
                <a:solidFill>
                  <a:srgbClr val="FF0000"/>
                </a:solidFill>
                <a:latin typeface="Times New Roman" panose="02020603050405020304" pitchFamily="18" charset="0"/>
                <a:ea typeface="Times New Roman" panose="02020603050405020304" pitchFamily="18" charset="0"/>
              </a:rPr>
              <a:t> </a:t>
            </a:r>
            <a:r>
              <a:rPr lang="vi-VN" sz="3200" dirty="0">
                <a:solidFill>
                  <a:srgbClr val="FF0000"/>
                </a:solidFill>
                <a:latin typeface="Times New Roman" panose="02020603050405020304" pitchFamily="18" charset="0"/>
                <a:ea typeface="Times New Roman" panose="02020603050405020304" pitchFamily="18" charset="0"/>
              </a:rPr>
              <a:t>nào là đúng.</a:t>
            </a:r>
            <a:endParaRPr lang="en-GB" sz="3200" dirty="0">
              <a:solidFill>
                <a:srgbClr val="FF0000"/>
              </a:solidFill>
            </a:endParaRPr>
          </a:p>
        </p:txBody>
      </p:sp>
      <p:pic>
        <p:nvPicPr>
          <p:cNvPr id="4" name="Shape 409"/>
          <p:cNvPicPr>
            <a:picLocks noGrp="1"/>
          </p:cNvPicPr>
          <p:nvPr>
            <p:ph idx="1"/>
          </p:nvPr>
        </p:nvPicPr>
        <p:blipFill>
          <a:blip r:embed="rId2"/>
          <a:stretch/>
        </p:blipFill>
        <p:spPr>
          <a:xfrm>
            <a:off x="4176713" y="4097943"/>
            <a:ext cx="798576" cy="926592"/>
          </a:xfrm>
          <a:prstGeom prst="rect">
            <a:avLst/>
          </a:prstGeom>
        </p:spPr>
      </p:pic>
      <p:pic>
        <p:nvPicPr>
          <p:cNvPr id="5" name="Shape 407"/>
          <p:cNvPicPr/>
          <p:nvPr/>
        </p:nvPicPr>
        <p:blipFill>
          <a:blip r:embed="rId3"/>
          <a:stretch/>
        </p:blipFill>
        <p:spPr>
          <a:xfrm>
            <a:off x="3048000" y="1790582"/>
            <a:ext cx="2819400" cy="2109387"/>
          </a:xfrm>
          <a:prstGeom prst="rect">
            <a:avLst/>
          </a:prstGeom>
        </p:spPr>
      </p:pic>
      <p:pic>
        <p:nvPicPr>
          <p:cNvPr id="6" name="Shape 405"/>
          <p:cNvPicPr/>
          <p:nvPr/>
        </p:nvPicPr>
        <p:blipFill>
          <a:blip r:embed="rId4"/>
          <a:stretch/>
        </p:blipFill>
        <p:spPr>
          <a:xfrm>
            <a:off x="2050510" y="3824421"/>
            <a:ext cx="628015" cy="1188720"/>
          </a:xfrm>
          <a:prstGeom prst="rect">
            <a:avLst/>
          </a:prstGeom>
        </p:spPr>
      </p:pic>
      <p:pic>
        <p:nvPicPr>
          <p:cNvPr id="7" name="Shape 411"/>
          <p:cNvPicPr/>
          <p:nvPr/>
        </p:nvPicPr>
        <p:blipFill>
          <a:blip r:embed="rId5"/>
          <a:stretch/>
        </p:blipFill>
        <p:spPr>
          <a:xfrm>
            <a:off x="6200281" y="3263716"/>
            <a:ext cx="731520" cy="1749425"/>
          </a:xfrm>
          <a:prstGeom prst="rect">
            <a:avLst/>
          </a:prstGeom>
        </p:spPr>
      </p:pic>
      <p:sp>
        <p:nvSpPr>
          <p:cNvPr id="8" name="Rectangle 7"/>
          <p:cNvSpPr/>
          <p:nvPr/>
        </p:nvSpPr>
        <p:spPr bwMode="auto">
          <a:xfrm>
            <a:off x="6200281" y="3188796"/>
            <a:ext cx="719645" cy="61937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a:t>
            </a:r>
          </a:p>
        </p:txBody>
      </p:sp>
      <p:sp>
        <p:nvSpPr>
          <p:cNvPr id="9" name="Rectangle 8"/>
          <p:cNvSpPr/>
          <p:nvPr/>
        </p:nvSpPr>
        <p:spPr bwMode="auto">
          <a:xfrm>
            <a:off x="2050509" y="3140516"/>
            <a:ext cx="628015" cy="533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a:t>
            </a:r>
          </a:p>
        </p:txBody>
      </p:sp>
      <p:sp>
        <p:nvSpPr>
          <p:cNvPr id="10" name="Rectangle 9"/>
          <p:cNvSpPr/>
          <p:nvPr/>
        </p:nvSpPr>
        <p:spPr bwMode="auto">
          <a:xfrm>
            <a:off x="4305680" y="5222509"/>
            <a:ext cx="685038" cy="685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a:t>
            </a:r>
          </a:p>
        </p:txBody>
      </p:sp>
      <p:sp>
        <p:nvSpPr>
          <p:cNvPr id="11" name="Oval 10"/>
          <p:cNvSpPr/>
          <p:nvPr/>
        </p:nvSpPr>
        <p:spPr bwMode="auto">
          <a:xfrm>
            <a:off x="4419600" y="5296400"/>
            <a:ext cx="457199" cy="49480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511703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38201"/>
            <a:ext cx="7416800" cy="304799"/>
          </a:xfrm>
        </p:spPr>
        <p:txBody>
          <a:bodyPr/>
          <a:lstStyle/>
          <a:p>
            <a:endParaRPr lang="en-GB" dirty="0"/>
          </a:p>
        </p:txBody>
      </p:sp>
      <p:sp>
        <p:nvSpPr>
          <p:cNvPr id="3" name="Content Placeholder 2"/>
          <p:cNvSpPr>
            <a:spLocks noGrp="1"/>
          </p:cNvSpPr>
          <p:nvPr>
            <p:ph idx="1"/>
          </p:nvPr>
        </p:nvSpPr>
        <p:spPr>
          <a:xfrm>
            <a:off x="539750" y="1295400"/>
            <a:ext cx="7416800" cy="5445125"/>
          </a:xfrm>
        </p:spPr>
        <p:txBody>
          <a:bodyPr/>
          <a:lstStyle/>
          <a:p>
            <a:r>
              <a:rPr lang="vi-VN" sz="3200" dirty="0" smtClean="0">
                <a:solidFill>
                  <a:srgbClr val="000000"/>
                </a:solidFill>
                <a:latin typeface="Times New Roman" panose="02020603050405020304" pitchFamily="18" charset="0"/>
                <a:ea typeface="Times New Roman" panose="02020603050405020304" pitchFamily="18" charset="0"/>
              </a:rPr>
              <a:t>Hãy </a:t>
            </a:r>
            <a:r>
              <a:rPr lang="vi-VN" sz="3200" dirty="0">
                <a:solidFill>
                  <a:srgbClr val="000000"/>
                </a:solidFill>
                <a:latin typeface="Times New Roman" panose="02020603050405020304" pitchFamily="18" charset="0"/>
                <a:ea typeface="Times New Roman" panose="02020603050405020304" pitchFamily="18" charset="0"/>
              </a:rPr>
              <a:t>cho biết khối lượng mỗi thùng hàng trong hình 5.6 là bao nhiêu kilôgam? (Biết ĐCNN của cân này là 1 kg</a:t>
            </a:r>
            <a:r>
              <a:rPr lang="vi-VN" sz="3200" dirty="0" smtClean="0">
                <a:solidFill>
                  <a:srgbClr val="000000"/>
                </a:solidFill>
                <a:latin typeface="Times New Roman" panose="02020603050405020304" pitchFamily="18" charset="0"/>
                <a:ea typeface="Times New Roman" panose="02020603050405020304" pitchFamily="18" charset="0"/>
              </a:rPr>
              <a:t>).</a:t>
            </a:r>
            <a:endParaRPr lang="en-GB" sz="3200" dirty="0" smtClean="0">
              <a:solidFill>
                <a:srgbClr val="000000"/>
              </a:solidFill>
              <a:latin typeface="Times New Roman" panose="02020603050405020304" pitchFamily="18" charset="0"/>
              <a:ea typeface="Times New Roman" panose="02020603050405020304" pitchFamily="18" charset="0"/>
            </a:endParaRPr>
          </a:p>
          <a:p>
            <a:endParaRPr lang="en-GB" dirty="0"/>
          </a:p>
        </p:txBody>
      </p:sp>
      <p:pic>
        <p:nvPicPr>
          <p:cNvPr id="4" name="Shape 415"/>
          <p:cNvPicPr/>
          <p:nvPr/>
        </p:nvPicPr>
        <p:blipFill>
          <a:blip r:embed="rId2"/>
          <a:stretch/>
        </p:blipFill>
        <p:spPr>
          <a:xfrm>
            <a:off x="1219200" y="3048000"/>
            <a:ext cx="3276600" cy="2895600"/>
          </a:xfrm>
          <a:prstGeom prst="rect">
            <a:avLst/>
          </a:prstGeom>
        </p:spPr>
      </p:pic>
      <p:pic>
        <p:nvPicPr>
          <p:cNvPr id="5" name="Picture 4"/>
          <p:cNvPicPr>
            <a:picLocks noChangeAspect="1"/>
          </p:cNvPicPr>
          <p:nvPr/>
        </p:nvPicPr>
        <p:blipFill>
          <a:blip r:embed="rId3"/>
          <a:stretch>
            <a:fillRect/>
          </a:stretch>
        </p:blipFill>
        <p:spPr>
          <a:xfrm>
            <a:off x="4800600" y="3048000"/>
            <a:ext cx="3276600" cy="2819400"/>
          </a:xfrm>
          <a:prstGeom prst="rect">
            <a:avLst/>
          </a:prstGeom>
        </p:spPr>
      </p:pic>
      <p:sp>
        <p:nvSpPr>
          <p:cNvPr id="7" name="Rectangle 6"/>
          <p:cNvSpPr/>
          <p:nvPr/>
        </p:nvSpPr>
        <p:spPr bwMode="auto">
          <a:xfrm>
            <a:off x="1143000" y="6172200"/>
            <a:ext cx="5867400" cy="56832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Khối</a:t>
            </a:r>
            <a:r>
              <a:rPr kumimoji="0" lang="en-GB" sz="2800" b="1"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 lượng của mỗi thùng là 39kg.</a:t>
            </a:r>
            <a:endParaRPr kumimoji="0" lang="en-GB"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671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85800"/>
            <a:ext cx="7416800" cy="1371600"/>
          </a:xfrm>
        </p:spPr>
        <p:txBody>
          <a:bodyPr/>
          <a:lstStyle/>
          <a:p>
            <a:pPr indent="330200" algn="ctr">
              <a:lnSpc>
                <a:spcPct val="140000"/>
              </a:lnSpc>
              <a:spcAft>
                <a:spcPts val="0"/>
              </a:spcAft>
            </a:pPr>
            <a:r>
              <a:rPr lang="vi-VN"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Khi sử dụng cân đồng hồ để đo khối lượng của một vật </a:t>
            </a:r>
            <a:r>
              <a:rPr lang="vi-VN"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GB"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ầ</a:t>
            </a:r>
            <a:r>
              <a:rPr lang="vi-VN"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 </a:t>
            </a:r>
            <a:r>
              <a:rPr lang="vi-VN"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lưu </a:t>
            </a:r>
            <a:r>
              <a:rPr lang="vi-VN"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ý</a:t>
            </a:r>
            <a:r>
              <a:rPr lang="en-GB"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điều gì?</a:t>
            </a:r>
            <a:r>
              <a:rPr lang="en-GB"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en-GB"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GB"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9750" y="1828801"/>
            <a:ext cx="7416800" cy="4495800"/>
          </a:xfrm>
        </p:spPr>
        <p:txBody>
          <a:bodyPr/>
          <a:lstStyle/>
          <a:p>
            <a:pPr indent="330200" algn="just">
              <a:lnSpc>
                <a:spcPct val="107000"/>
              </a:lnSpc>
              <a:spcAft>
                <a:spcPts val="0"/>
              </a:spcAft>
            </a:pP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Khi sử dụng cân đồng hồ để đo khối lượng của một vật cẩn lưu ý:</a:t>
            </a: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buClr>
                <a:srgbClr val="000000"/>
              </a:buClr>
              <a:buSzPts val="1000"/>
              <a:buFont typeface="Symbol" panose="05050102010706020507" pitchFamily="18" charset="2"/>
              <a:buChar char="-"/>
              <a:tabLst>
                <a:tab pos="524510" algn="l"/>
              </a:tabLst>
            </a:pP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Hiệu chỉnh cân về vạch số 0 trước khi đo.</a:t>
            </a:r>
            <a:endParaRPr lang="en-GB" sz="3200" b="1"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spcAft>
                <a:spcPts val="0"/>
              </a:spcAft>
              <a:buClr>
                <a:srgbClr val="000000"/>
              </a:buClr>
              <a:buSzPts val="1000"/>
              <a:buFont typeface="Symbol" panose="05050102010706020507" pitchFamily="18" charset="2"/>
              <a:buChar char="-"/>
              <a:tabLst>
                <a:tab pos="524510" algn="l"/>
              </a:tabLst>
            </a:pP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Đặt mắt nhìn theo hướng vuông góc với mặt cân.</a:t>
            </a:r>
            <a:endParaRPr lang="en-GB" sz="32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ea typeface="Times New Roman" panose="02020603050405020304" pitchFamily="18" charset="0"/>
                <a:cs typeface="Times New Roman" panose="02020603050405020304" pitchFamily="18" charset="0"/>
              </a:rPr>
              <a:t>Đọc và ghi kết quả đo theo vạch chia </a:t>
            </a:r>
            <a:r>
              <a:rPr lang="vi-VN" sz="3200" b="1" dirty="0" smtClean="0">
                <a:latin typeface="Times New Roman" panose="02020603050405020304" pitchFamily="18" charset="0"/>
                <a:ea typeface="Times New Roman" panose="02020603050405020304" pitchFamily="18" charset="0"/>
                <a:cs typeface="Times New Roman" panose="02020603050405020304" pitchFamily="18" charset="0"/>
              </a:rPr>
              <a:t>g</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ầ</a:t>
            </a:r>
            <a:r>
              <a:rPr lang="vi-VN" sz="3200" b="1" dirty="0" smtClean="0">
                <a:latin typeface="Times New Roman" panose="02020603050405020304" pitchFamily="18" charset="0"/>
                <a:ea typeface="Times New Roman" panose="02020603050405020304" pitchFamily="18" charset="0"/>
                <a:cs typeface="Times New Roman" panose="02020603050405020304" pitchFamily="18" charset="0"/>
              </a:rPr>
              <a:t>n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nhất với </a:t>
            </a:r>
            <a:r>
              <a:rPr lang="vi-VN" sz="3200" b="1" dirty="0" smtClean="0">
                <a:latin typeface="Times New Roman" panose="02020603050405020304" pitchFamily="18" charset="0"/>
                <a:ea typeface="Times New Roman" panose="02020603050405020304" pitchFamily="18" charset="0"/>
                <a:cs typeface="Times New Roman" panose="02020603050405020304" pitchFamily="18" charset="0"/>
              </a:rPr>
              <a:t>đ</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ầ</a:t>
            </a:r>
            <a:r>
              <a:rPr lang="vi-VN" sz="3200" b="1" dirty="0" smtClean="0">
                <a:latin typeface="Times New Roman" panose="02020603050405020304" pitchFamily="18" charset="0"/>
                <a:ea typeface="Times New Roman" panose="02020603050405020304" pitchFamily="18" charset="0"/>
                <a:cs typeface="Times New Roman" panose="02020603050405020304" pitchFamily="18" charset="0"/>
              </a:rPr>
              <a:t>u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kim của cân.</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767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38200"/>
            <a:ext cx="7488238" cy="938213"/>
          </a:xfrm>
        </p:spPr>
        <p:txBody>
          <a:bodyPr/>
          <a:lstStyle/>
          <a:p>
            <a:pPr algn="ctr"/>
            <a:r>
              <a:rPr lang="en-GB" dirty="0" smtClean="0">
                <a:solidFill>
                  <a:srgbClr val="FF0000"/>
                </a:solidFill>
                <a:latin typeface="Times New Roman" panose="02020603050405020304" pitchFamily="18" charset="0"/>
                <a:cs typeface="Times New Roman" panose="02020603050405020304" pitchFamily="18" charset="0"/>
              </a:rPr>
              <a:t>4.Thực hành đo khối lượng bằng cân</a:t>
            </a:r>
            <a:endParaRPr lang="en-GB"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vi-VN"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GV chia lớp thành </a:t>
            </a:r>
            <a:r>
              <a:rPr lang="en-GB"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6</a:t>
            </a:r>
            <a:r>
              <a:rPr lang="vi-VN"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nhóm</a:t>
            </a:r>
            <a:endParaRPr lang="en-GB"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tabLst>
                <a:tab pos="529590" algn="l"/>
              </a:tabLst>
            </a:pPr>
            <a:r>
              <a:rPr lang="en-GB"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HS thực hành đo khối lượng </a:t>
            </a:r>
            <a:r>
              <a:rPr lang="vi-VN"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 viên bi sắt và cặp sách. Hoàn thành theo mẫu bảng 5.2.</a:t>
            </a:r>
            <a:endParaRPr lang="en-GB"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GB"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471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0" dirty="0">
                <a:solidFill>
                  <a:srgbClr val="000000"/>
                </a:solidFill>
                <a:latin typeface="Times New Roman" panose="02020603050405020304" pitchFamily="18" charset="0"/>
                <a:ea typeface="Times New Roman" panose="02020603050405020304" pitchFamily="18" charset="0"/>
                <a:cs typeface="Calibri Light" panose="020F0302020204030204" pitchFamily="34" charset="0"/>
              </a:rPr>
              <a:t>Bảng 5.2. Kết quả đo khối lượng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6759079"/>
              </p:ext>
            </p:extLst>
          </p:nvPr>
        </p:nvGraphicFramePr>
        <p:xfrm>
          <a:off x="685801" y="2057400"/>
          <a:ext cx="7467598" cy="4038600"/>
        </p:xfrm>
        <a:graphic>
          <a:graphicData uri="http://schemas.openxmlformats.org/drawingml/2006/table">
            <a:tbl>
              <a:tblPr/>
              <a:tblGrid>
                <a:gridCol w="983484">
                  <a:extLst>
                    <a:ext uri="{9D8B030D-6E8A-4147-A177-3AD203B41FA5}">
                      <a16:colId xmlns:a16="http://schemas.microsoft.com/office/drawing/2014/main" val="484164369"/>
                    </a:ext>
                  </a:extLst>
                </a:gridCol>
                <a:gridCol w="577738">
                  <a:extLst>
                    <a:ext uri="{9D8B030D-6E8A-4147-A177-3AD203B41FA5}">
                      <a16:colId xmlns:a16="http://schemas.microsoft.com/office/drawing/2014/main" val="974388453"/>
                    </a:ext>
                  </a:extLst>
                </a:gridCol>
                <a:gridCol w="577738">
                  <a:extLst>
                    <a:ext uri="{9D8B030D-6E8A-4147-A177-3AD203B41FA5}">
                      <a16:colId xmlns:a16="http://schemas.microsoft.com/office/drawing/2014/main" val="1239464085"/>
                    </a:ext>
                  </a:extLst>
                </a:gridCol>
                <a:gridCol w="577738">
                  <a:extLst>
                    <a:ext uri="{9D8B030D-6E8A-4147-A177-3AD203B41FA5}">
                      <a16:colId xmlns:a16="http://schemas.microsoft.com/office/drawing/2014/main" val="8361967"/>
                    </a:ext>
                  </a:extLst>
                </a:gridCol>
                <a:gridCol w="577738">
                  <a:extLst>
                    <a:ext uri="{9D8B030D-6E8A-4147-A177-3AD203B41FA5}">
                      <a16:colId xmlns:a16="http://schemas.microsoft.com/office/drawing/2014/main" val="86195036"/>
                    </a:ext>
                  </a:extLst>
                </a:gridCol>
                <a:gridCol w="577738">
                  <a:extLst>
                    <a:ext uri="{9D8B030D-6E8A-4147-A177-3AD203B41FA5}">
                      <a16:colId xmlns:a16="http://schemas.microsoft.com/office/drawing/2014/main" val="550313740"/>
                    </a:ext>
                  </a:extLst>
                </a:gridCol>
                <a:gridCol w="577738">
                  <a:extLst>
                    <a:ext uri="{9D8B030D-6E8A-4147-A177-3AD203B41FA5}">
                      <a16:colId xmlns:a16="http://schemas.microsoft.com/office/drawing/2014/main" val="2422509342"/>
                    </a:ext>
                  </a:extLst>
                </a:gridCol>
                <a:gridCol w="1508843">
                  <a:extLst>
                    <a:ext uri="{9D8B030D-6E8A-4147-A177-3AD203B41FA5}">
                      <a16:colId xmlns:a16="http://schemas.microsoft.com/office/drawing/2014/main" val="1755195231"/>
                    </a:ext>
                  </a:extLst>
                </a:gridCol>
                <a:gridCol w="1508843">
                  <a:extLst>
                    <a:ext uri="{9D8B030D-6E8A-4147-A177-3AD203B41FA5}">
                      <a16:colId xmlns:a16="http://schemas.microsoft.com/office/drawing/2014/main" val="360543390"/>
                    </a:ext>
                  </a:extLst>
                </a:gridCol>
              </a:tblGrid>
              <a:tr h="691176">
                <a:tc rowSpan="2">
                  <a:txBody>
                    <a:bodyPr/>
                    <a:lstStyle/>
                    <a:p>
                      <a:pPr marL="101600" indent="-355600" algn="l">
                        <a:lnSpc>
                          <a:spcPts val="1000"/>
                        </a:lnSpc>
                        <a:spcBef>
                          <a:spcPts val="2400"/>
                        </a:spcBef>
                        <a:spcAft>
                          <a:spcPts val="0"/>
                        </a:spcAft>
                      </a:pPr>
                      <a:r>
                        <a:rPr lang="en-GB" sz="14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 cán đo</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127000" indent="-355600" algn="l">
                        <a:lnSpc>
                          <a:spcPts val="1390"/>
                        </a:lnSpc>
                        <a:spcBef>
                          <a:spcPts val="2400"/>
                        </a:spcBef>
                        <a:spcAft>
                          <a:spcPts val="0"/>
                        </a:spcAft>
                      </a:pPr>
                      <a:r>
                        <a:rPr lang="en-GB" sz="1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endParaRPr lang="en-GB" sz="14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127000" indent="-355600" algn="l">
                        <a:lnSpc>
                          <a:spcPts val="1390"/>
                        </a:lnSpc>
                        <a:spcBef>
                          <a:spcPts val="2400"/>
                        </a:spcBef>
                        <a:spcAft>
                          <a:spcPts val="0"/>
                        </a:spcAft>
                      </a:pPr>
                      <a:r>
                        <a:rPr lang="en-GB" sz="1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endParaRPr lang="en-GB" sz="14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127000" indent="-355600" algn="l">
                        <a:lnSpc>
                          <a:spcPts val="1390"/>
                        </a:lnSpc>
                        <a:spcBef>
                          <a:spcPts val="2400"/>
                        </a:spcBef>
                        <a:spcAft>
                          <a:spcPts val="0"/>
                        </a:spcAft>
                      </a:pPr>
                      <a:r>
                        <a:rPr lang="en-GB" sz="1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endParaRPr lang="en-GB" sz="14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127000" indent="-355600" algn="l">
                        <a:lnSpc>
                          <a:spcPts val="1390"/>
                        </a:lnSpc>
                        <a:spcBef>
                          <a:spcPts val="2400"/>
                        </a:spcBef>
                        <a:spcAft>
                          <a:spcPts val="0"/>
                        </a:spcAft>
                      </a:pPr>
                      <a:r>
                        <a:rPr lang="en-GB" sz="1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endParaRPr lang="en-GB" sz="14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127000" indent="-355600" algn="l">
                        <a:lnSpc>
                          <a:spcPts val="1200"/>
                        </a:lnSpc>
                        <a:spcBef>
                          <a:spcPts val="2400"/>
                        </a:spcBef>
                        <a:spcAft>
                          <a:spcPts val="0"/>
                        </a:spcAft>
                      </a:pPr>
                      <a:r>
                        <a:rPr lang="en-GB"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t>
                      </a:r>
                      <a:endParaRPr lang="en-GB"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indent="-355600" algn="ctr">
                        <a:lnSpc>
                          <a:spcPts val="1390"/>
                        </a:lnSpc>
                        <a:spcBef>
                          <a:spcPts val="2400"/>
                        </a:spcBef>
                        <a:spcAft>
                          <a:spcPts val="0"/>
                        </a:spcAft>
                      </a:pPr>
                      <a:r>
                        <a:rPr lang="en-GB" sz="1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 dụng cụ đo khối lượng</a:t>
                      </a:r>
                      <a:endParaRPr lang="en-GB"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gridSpan="4">
                  <a:txBody>
                    <a:bodyPr/>
                    <a:lstStyle/>
                    <a:p>
                      <a:pPr indent="-355600" algn="ctr">
                        <a:lnSpc>
                          <a:spcPts val="1000"/>
                        </a:lnSpc>
                        <a:spcBef>
                          <a:spcPts val="2400"/>
                        </a:spcBef>
                        <a:spcAft>
                          <a:spcPts val="0"/>
                        </a:spcAft>
                      </a:pPr>
                      <a:r>
                        <a:rPr lang="en-GB" sz="1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quả đo (g)</a:t>
                      </a:r>
                      <a:endParaRPr lang="en-GB"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6890890"/>
                  </a:ext>
                </a:extLst>
              </a:tr>
              <a:tr h="2542859">
                <a:tc vMerge="1">
                  <a:txBody>
                    <a:bodyPr/>
                    <a:lstStyle/>
                    <a:p>
                      <a:endParaRPr lang="en-GB"/>
                    </a:p>
                  </a:txBody>
                  <a:tcPr/>
                </a:tc>
                <a:tc vMerge="1">
                  <a:txBody>
                    <a:bodyPr/>
                    <a:lstStyle/>
                    <a:p>
                      <a:endParaRPr lang="en-GB"/>
                    </a:p>
                  </a:txBody>
                  <a:tcPr/>
                </a:tc>
                <a:tc>
                  <a:txBody>
                    <a:bodyPr/>
                    <a:lstStyle/>
                    <a:p>
                      <a:pPr indent="-355600" algn="just">
                        <a:lnSpc>
                          <a:spcPts val="1390"/>
                        </a:lnSpc>
                        <a:spcBef>
                          <a:spcPts val="2400"/>
                        </a:spcBef>
                        <a:spcAft>
                          <a:spcPts val="0"/>
                        </a:spcAft>
                      </a:pPr>
                      <a:r>
                        <a:rPr lang="en-GB" sz="14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dụng cụ đo</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0" indent="-355600" algn="l">
                        <a:lnSpc>
                          <a:spcPts val="1000"/>
                        </a:lnSpc>
                        <a:spcBef>
                          <a:spcPts val="2400"/>
                        </a:spcBef>
                        <a:spcAft>
                          <a:spcPts val="0"/>
                        </a:spcAft>
                      </a:pPr>
                      <a:r>
                        <a:rPr lang="en-GB" sz="14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GHĐ</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355600" algn="l">
                        <a:lnSpc>
                          <a:spcPts val="1000"/>
                        </a:lnSpc>
                        <a:spcBef>
                          <a:spcPts val="2400"/>
                        </a:spcBef>
                        <a:spcAft>
                          <a:spcPts val="0"/>
                        </a:spcAft>
                      </a:pPr>
                      <a:r>
                        <a:rPr lang="en-GB" sz="14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ĐCNN</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55600" algn="l">
                        <a:lnSpc>
                          <a:spcPts val="1000"/>
                        </a:lnSpc>
                        <a:spcBef>
                          <a:spcPts val="2400"/>
                        </a:spcBef>
                        <a:spcAft>
                          <a:spcPts val="600"/>
                        </a:spcAft>
                      </a:pPr>
                      <a:r>
                        <a:rPr lang="en-GB" sz="14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Lẩn 1:</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55600" algn="ctr">
                        <a:lnSpc>
                          <a:spcPts val="1000"/>
                        </a:lnSpc>
                        <a:spcBef>
                          <a:spcPts val="600"/>
                        </a:spcBef>
                        <a:spcAft>
                          <a:spcPts val="0"/>
                        </a:spcAft>
                      </a:pPr>
                      <a:r>
                        <a:rPr lang="en-GB"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GB" sz="1400" b="1" i="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ì</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55600" algn="l">
                        <a:lnSpc>
                          <a:spcPts val="1000"/>
                        </a:lnSpc>
                        <a:spcBef>
                          <a:spcPts val="2400"/>
                        </a:spcBef>
                        <a:spcAft>
                          <a:spcPts val="600"/>
                        </a:spcAft>
                      </a:pPr>
                      <a:r>
                        <a:rPr lang="en-GB" sz="1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Lán 2:</a:t>
                      </a:r>
                      <a:endParaRPr lang="en-GB" sz="1400" b="1">
                        <a:effectLst/>
                        <a:latin typeface="Times New Roman" panose="02020603050405020304" pitchFamily="18" charset="0"/>
                        <a:ea typeface="Times New Roman" panose="02020603050405020304" pitchFamily="18" charset="0"/>
                        <a:cs typeface="Times New Roman" panose="02020603050405020304" pitchFamily="18" charset="0"/>
                      </a:endParaRPr>
                    </a:p>
                    <a:p>
                      <a:pPr indent="-355600" algn="ctr">
                        <a:lnSpc>
                          <a:spcPts val="1000"/>
                        </a:lnSpc>
                        <a:spcBef>
                          <a:spcPts val="600"/>
                        </a:spcBef>
                        <a:spcAft>
                          <a:spcPts val="0"/>
                        </a:spcAft>
                      </a:pPr>
                      <a:r>
                        <a:rPr lang="en-GB" sz="1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GB" sz="1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55600" algn="l">
                        <a:lnSpc>
                          <a:spcPts val="1000"/>
                        </a:lnSpc>
                        <a:spcBef>
                          <a:spcPts val="2400"/>
                        </a:spcBef>
                        <a:spcAft>
                          <a:spcPts val="0"/>
                        </a:spcAft>
                      </a:pPr>
                      <a:r>
                        <a:rPr lang="en-GB" sz="1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Lấn 3:</a:t>
                      </a:r>
                      <a:endParaRPr lang="en-GB"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0" indent="-355600" algn="l">
                        <a:lnSpc>
                          <a:spcPts val="600"/>
                        </a:lnSpc>
                        <a:spcBef>
                          <a:spcPts val="2400"/>
                        </a:spcBef>
                        <a:spcAft>
                          <a:spcPts val="0"/>
                        </a:spcAft>
                      </a:pPr>
                      <a:r>
                        <a:rPr lang="en-GB" sz="1400" b="0" spc="-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11200" indent="-355600" algn="l">
                        <a:lnSpc>
                          <a:spcPts val="1000"/>
                        </a:lnSpc>
                        <a:spcBef>
                          <a:spcPts val="2400"/>
                        </a:spcBef>
                        <a:spcAft>
                          <a:spcPts val="0"/>
                        </a:spcAft>
                      </a:pPr>
                      <a:r>
                        <a:rPr lang="en-GB"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3565328"/>
                  </a:ext>
                </a:extLst>
              </a:tr>
              <a:tr h="397353">
                <a:tc>
                  <a:txBody>
                    <a:bodyPr/>
                    <a:lstStyle/>
                    <a:p>
                      <a:pPr marL="101600" indent="-355600" algn="l">
                        <a:lnSpc>
                          <a:spcPts val="1000"/>
                        </a:lnSpc>
                        <a:spcBef>
                          <a:spcPts val="2400"/>
                        </a:spcBef>
                        <a:spcAft>
                          <a:spcPts val="0"/>
                        </a:spcAft>
                      </a:pPr>
                      <a:r>
                        <a:rPr lang="en-GB" sz="1000" b="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Viên bi sắt</a:t>
                      </a:r>
                      <a:endParaRPr lang="en-GB" sz="1000" b="1">
                        <a:effectLst/>
                        <a:latin typeface="Segoe UI" panose="020B0502040204020203" pitchFamily="34"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50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 </a:t>
                      </a:r>
                      <a:endParaRPr lang="en-GB" sz="1200">
                        <a:solidFill>
                          <a:srgbClr val="000000"/>
                        </a:solidFill>
                        <a:effectLst/>
                        <a:latin typeface="Arial Unicode MS"/>
                        <a:ea typeface="Times New Roman" panose="02020603050405020304" pitchFamily="18" charset="0"/>
                        <a:cs typeface="Arial Unicode M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50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 </a:t>
                      </a:r>
                      <a:endParaRPr lang="en-GB" sz="1200">
                        <a:solidFill>
                          <a:srgbClr val="000000"/>
                        </a:solidFill>
                        <a:effectLst/>
                        <a:latin typeface="Arial Unicode MS"/>
                        <a:ea typeface="Times New Roman" panose="02020603050405020304" pitchFamily="18" charset="0"/>
                        <a:cs typeface="Arial Unicode M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50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 </a:t>
                      </a:r>
                      <a:endParaRPr lang="en-GB" sz="1200">
                        <a:solidFill>
                          <a:srgbClr val="000000"/>
                        </a:solidFill>
                        <a:effectLst/>
                        <a:latin typeface="Arial Unicode MS"/>
                        <a:ea typeface="Times New Roman" panose="02020603050405020304" pitchFamily="18" charset="0"/>
                        <a:cs typeface="Arial Unicode M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50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 </a:t>
                      </a:r>
                      <a:endParaRPr lang="en-GB" sz="1200">
                        <a:solidFill>
                          <a:srgbClr val="000000"/>
                        </a:solidFill>
                        <a:effectLst/>
                        <a:latin typeface="Arial Unicode MS"/>
                        <a:ea typeface="Times New Roman" panose="02020603050405020304" pitchFamily="18" charset="0"/>
                        <a:cs typeface="Arial Unicode M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500" dirty="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 </a:t>
                      </a:r>
                      <a:endParaRPr lang="en-GB" sz="1200" dirty="0">
                        <a:solidFill>
                          <a:srgbClr val="000000"/>
                        </a:solidFill>
                        <a:effectLst/>
                        <a:latin typeface="Arial Unicode MS"/>
                        <a:ea typeface="Times New Roman" panose="02020603050405020304" pitchFamily="18" charset="0"/>
                        <a:cs typeface="Arial Unicode M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50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 </a:t>
                      </a:r>
                      <a:endParaRPr lang="en-GB" sz="1200">
                        <a:solidFill>
                          <a:srgbClr val="000000"/>
                        </a:solidFill>
                        <a:effectLst/>
                        <a:latin typeface="Arial Unicode MS"/>
                        <a:ea typeface="Times New Roman" panose="02020603050405020304" pitchFamily="18" charset="0"/>
                        <a:cs typeface="Arial Unicode M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500" dirty="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 </a:t>
                      </a:r>
                      <a:endParaRPr lang="en-GB" sz="1200" dirty="0">
                        <a:solidFill>
                          <a:srgbClr val="000000"/>
                        </a:solidFill>
                        <a:effectLst/>
                        <a:latin typeface="Arial Unicode MS"/>
                        <a:ea typeface="Times New Roman" panose="02020603050405020304" pitchFamily="18" charset="0"/>
                        <a:cs typeface="Arial Unicode M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500" dirty="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 </a:t>
                      </a:r>
                      <a:endParaRPr lang="en-GB" sz="1200" dirty="0">
                        <a:solidFill>
                          <a:srgbClr val="000000"/>
                        </a:solidFill>
                        <a:effectLst/>
                        <a:latin typeface="Arial Unicode MS"/>
                        <a:ea typeface="Times New Roman" panose="02020603050405020304" pitchFamily="18" charset="0"/>
                        <a:cs typeface="Arial Unicode M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4541324"/>
                  </a:ext>
                </a:extLst>
              </a:tr>
              <a:tr h="407212">
                <a:tc>
                  <a:txBody>
                    <a:bodyPr/>
                    <a:lstStyle/>
                    <a:p>
                      <a:pPr marL="101600" indent="-355600" algn="l">
                        <a:lnSpc>
                          <a:spcPts val="1000"/>
                        </a:lnSpc>
                        <a:spcBef>
                          <a:spcPts val="2400"/>
                        </a:spcBef>
                        <a:spcAft>
                          <a:spcPts val="0"/>
                        </a:spcAft>
                      </a:pPr>
                      <a:r>
                        <a:rPr lang="en-GB" sz="1000" b="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Cặp sách</a:t>
                      </a:r>
                      <a:endParaRPr lang="en-GB" sz="1000" b="1">
                        <a:effectLst/>
                        <a:latin typeface="Segoe UI" panose="020B0502040204020203" pitchFamily="34"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50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 </a:t>
                      </a:r>
                      <a:endParaRPr lang="en-GB" sz="1200">
                        <a:solidFill>
                          <a:srgbClr val="000000"/>
                        </a:solidFill>
                        <a:effectLst/>
                        <a:latin typeface="Arial Unicode MS"/>
                        <a:ea typeface="Times New Roman" panose="02020603050405020304" pitchFamily="18" charset="0"/>
                        <a:cs typeface="Arial Unicode M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50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 </a:t>
                      </a:r>
                      <a:endParaRPr lang="en-GB" sz="1200">
                        <a:solidFill>
                          <a:srgbClr val="000000"/>
                        </a:solidFill>
                        <a:effectLst/>
                        <a:latin typeface="Arial Unicode MS"/>
                        <a:ea typeface="Times New Roman" panose="02020603050405020304" pitchFamily="18" charset="0"/>
                        <a:cs typeface="Arial Unicode M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50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 </a:t>
                      </a:r>
                      <a:endParaRPr lang="en-GB" sz="1200">
                        <a:solidFill>
                          <a:srgbClr val="000000"/>
                        </a:solidFill>
                        <a:effectLst/>
                        <a:latin typeface="Arial Unicode MS"/>
                        <a:ea typeface="Times New Roman" panose="02020603050405020304" pitchFamily="18" charset="0"/>
                        <a:cs typeface="Arial Unicode M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50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 </a:t>
                      </a:r>
                      <a:endParaRPr lang="en-GB" sz="1200">
                        <a:solidFill>
                          <a:srgbClr val="000000"/>
                        </a:solidFill>
                        <a:effectLst/>
                        <a:latin typeface="Arial Unicode MS"/>
                        <a:ea typeface="Times New Roman" panose="02020603050405020304" pitchFamily="18" charset="0"/>
                        <a:cs typeface="Arial Unicode M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500" dirty="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 </a:t>
                      </a:r>
                      <a:endParaRPr lang="en-GB" sz="1200" dirty="0">
                        <a:solidFill>
                          <a:srgbClr val="000000"/>
                        </a:solidFill>
                        <a:effectLst/>
                        <a:latin typeface="Arial Unicode MS"/>
                        <a:ea typeface="Times New Roman" panose="02020603050405020304" pitchFamily="18" charset="0"/>
                        <a:cs typeface="Arial Unicode M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500" dirty="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 </a:t>
                      </a:r>
                      <a:endParaRPr lang="en-GB" sz="1200" dirty="0">
                        <a:solidFill>
                          <a:srgbClr val="000000"/>
                        </a:solidFill>
                        <a:effectLst/>
                        <a:latin typeface="Arial Unicode MS"/>
                        <a:ea typeface="Times New Roman" panose="02020603050405020304" pitchFamily="18" charset="0"/>
                        <a:cs typeface="Arial Unicode M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500" dirty="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 </a:t>
                      </a:r>
                      <a:endParaRPr lang="en-GB" sz="1200" dirty="0">
                        <a:solidFill>
                          <a:srgbClr val="000000"/>
                        </a:solidFill>
                        <a:effectLst/>
                        <a:latin typeface="Arial Unicode MS"/>
                        <a:ea typeface="Times New Roman" panose="02020603050405020304" pitchFamily="18" charset="0"/>
                        <a:cs typeface="Arial Unicode M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500" dirty="0">
                          <a:solidFill>
                            <a:srgbClr val="000000"/>
                          </a:solidFill>
                          <a:effectLst/>
                          <a:latin typeface="Times New Roman" panose="02020603050405020304" pitchFamily="18" charset="0"/>
                          <a:ea typeface="Times New Roman" panose="02020603050405020304" pitchFamily="18" charset="0"/>
                          <a:cs typeface="Calibri Light" panose="020F0302020204030204" pitchFamily="34" charset="0"/>
                        </a:rPr>
                        <a:t> </a:t>
                      </a:r>
                      <a:endParaRPr lang="en-GB" sz="1200" dirty="0">
                        <a:solidFill>
                          <a:srgbClr val="000000"/>
                        </a:solidFill>
                        <a:effectLst/>
                        <a:latin typeface="Arial Unicode MS"/>
                        <a:ea typeface="Times New Roman" panose="02020603050405020304" pitchFamily="18" charset="0"/>
                        <a:cs typeface="Arial Unicode M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100351"/>
                  </a:ext>
                </a:extLst>
              </a:tr>
            </a:tbl>
          </a:graphicData>
        </a:graphic>
      </p:graphicFrame>
    </p:spTree>
    <p:extLst>
      <p:ext uri="{BB962C8B-B14F-4D97-AF65-F5344CB8AC3E}">
        <p14:creationId xmlns:p14="http://schemas.microsoft.com/office/powerpoint/2010/main" val="1539013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FF0000"/>
                </a:solidFill>
              </a:rPr>
              <a:t>5</a:t>
            </a:r>
            <a:r>
              <a:rPr lang="en-GB" dirty="0" smtClean="0">
                <a:solidFill>
                  <a:srgbClr val="FF0000"/>
                </a:solidFill>
              </a:rPr>
              <a:t>.Vận dụng</a:t>
            </a:r>
            <a:endParaRPr lang="en-GB" dirty="0">
              <a:solidFill>
                <a:srgbClr val="FF0000"/>
              </a:solidFill>
            </a:endParaRPr>
          </a:p>
        </p:txBody>
      </p:sp>
      <p:sp>
        <p:nvSpPr>
          <p:cNvPr id="3" name="Content Placeholder 2"/>
          <p:cNvSpPr>
            <a:spLocks noGrp="1"/>
          </p:cNvSpPr>
          <p:nvPr>
            <p:ph idx="1"/>
          </p:nvPr>
        </p:nvSpPr>
        <p:spPr/>
        <p:txBody>
          <a:bodyPr/>
          <a:lstStyle/>
          <a:p>
            <a:pPr marL="0" lvl="0" indent="0">
              <a:lnSpc>
                <a:spcPct val="150000"/>
              </a:lnSpc>
              <a:spcAft>
                <a:spcPts val="0"/>
              </a:spcAft>
              <a:buClr>
                <a:srgbClr val="000000"/>
              </a:buClr>
              <a:buSzPts val="1000"/>
              <a:buNone/>
              <a:tabLst>
                <a:tab pos="565785" algn="l"/>
              </a:tabLst>
            </a:pPr>
            <a:r>
              <a:rPr lang="en-GB"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 </a:t>
            </a: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 vị đo khối lượng trong hệ thống đo lường của nước ta và các ước số, bội số thường dùng của đơn vị này.</a:t>
            </a:r>
            <a:endParaRPr lang="en-GB"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50000"/>
              </a:lnSpc>
              <a:spcAft>
                <a:spcPts val="0"/>
              </a:spcAft>
              <a:buClr>
                <a:srgbClr val="000000"/>
              </a:buClr>
              <a:buSzPts val="1000"/>
              <a:buNone/>
              <a:tabLst>
                <a:tab pos="565785" algn="l"/>
              </a:tabLst>
            </a:pPr>
            <a:r>
              <a:rPr lang="en-GB"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a:t>
            </a: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mua trái cây ở chợ, loại cân thích hợp là</a:t>
            </a:r>
            <a:endParaRPr lang="en-GB" sz="20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82600">
              <a:lnSpc>
                <a:spcPct val="150000"/>
              </a:lnSpc>
              <a:spcAft>
                <a:spcPts val="0"/>
              </a:spcAft>
              <a:tabLst>
                <a:tab pos="1617345" algn="l"/>
                <a:tab pos="3075305" algn="l"/>
                <a:tab pos="4495165" algn="l"/>
              </a:tabLst>
            </a:pP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cân tạ.	B. cân Roberval	</a:t>
            </a:r>
            <a:r>
              <a:rPr lang="en-GB"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a:t>
            </a:r>
            <a:r>
              <a:rPr lang="vi-VN"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GB"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ồ</a:t>
            </a:r>
            <a:r>
              <a:rPr lang="vi-VN"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 h</a:t>
            </a:r>
            <a:r>
              <a:rPr lang="en-GB"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ồ</a:t>
            </a:r>
            <a:r>
              <a:rPr lang="vi-VN"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cân tiểu li.</a:t>
            </a:r>
            <a:endParaRPr lang="en-GB"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50000"/>
              </a:lnSpc>
              <a:spcAft>
                <a:spcPts val="0"/>
              </a:spcAft>
              <a:buClr>
                <a:srgbClr val="000000"/>
              </a:buClr>
              <a:buSzPts val="1000"/>
              <a:buNone/>
              <a:tabLst>
                <a:tab pos="565785" algn="l"/>
              </a:tabLst>
            </a:pPr>
            <a:r>
              <a:rPr lang="en-GB"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 </a:t>
            </a: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thích hợp để sử dụng cân vàng, bạc ở các tiệm vàng là</a:t>
            </a:r>
            <a:endParaRPr lang="en-GB" sz="20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82600">
              <a:lnSpc>
                <a:spcPct val="150000"/>
              </a:lnSpc>
              <a:spcAft>
                <a:spcPts val="0"/>
              </a:spcAft>
              <a:tabLst>
                <a:tab pos="1617345" algn="l"/>
                <a:tab pos="3075305" algn="l"/>
                <a:tab pos="4495165" algn="l"/>
              </a:tabLst>
            </a:pP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cân tạ.	B. cân đòn.	</a:t>
            </a:r>
            <a:r>
              <a:rPr lang="en-GB"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a:t>
            </a:r>
            <a:r>
              <a:rPr lang="vi-VN"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GB"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ồ</a:t>
            </a:r>
            <a:r>
              <a:rPr lang="vi-VN"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 h</a:t>
            </a:r>
            <a:r>
              <a:rPr lang="en-GB"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ồ</a:t>
            </a:r>
            <a:r>
              <a:rPr lang="vi-VN"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82600">
              <a:lnSpc>
                <a:spcPct val="150000"/>
              </a:lnSpc>
              <a:spcAft>
                <a:spcPts val="0"/>
              </a:spcAft>
              <a:tabLst>
                <a:tab pos="1617345" algn="l"/>
                <a:tab pos="3075305" algn="l"/>
                <a:tab pos="4495165" algn="l"/>
              </a:tabLst>
            </a:pPr>
            <a:r>
              <a:rPr lang="vi-VN"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cân tiểu li.</a:t>
            </a:r>
            <a:endParaRPr lang="en-GB" sz="20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Oval 3"/>
          <p:cNvSpPr/>
          <p:nvPr/>
        </p:nvSpPr>
        <p:spPr bwMode="auto">
          <a:xfrm>
            <a:off x="6019800" y="3505200"/>
            <a:ext cx="381000" cy="38100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5" name="Oval 4"/>
          <p:cNvSpPr/>
          <p:nvPr/>
        </p:nvSpPr>
        <p:spPr bwMode="auto">
          <a:xfrm>
            <a:off x="1371600" y="5486400"/>
            <a:ext cx="381000" cy="38100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7082797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066800"/>
            <a:ext cx="7416800" cy="1676400"/>
          </a:xfrm>
        </p:spPr>
        <p:txBody>
          <a:bodyPr/>
          <a:lstStyle/>
          <a:p>
            <a:pPr algn="ctr"/>
            <a:r>
              <a:rPr lang="en-GB" sz="3200" dirty="0" smtClean="0">
                <a:solidFill>
                  <a:srgbClr val="FF0000"/>
                </a:solidFill>
                <a:latin typeface="Times New Roman" panose="02020603050405020304" pitchFamily="18" charset="0"/>
                <a:cs typeface="Times New Roman" panose="02020603050405020304" pitchFamily="18" charset="0"/>
              </a:rPr>
              <a:t>Chơi trò chơi: </a:t>
            </a:r>
            <a:r>
              <a:rPr lang="en-GB" sz="3200" dirty="0" smtClean="0">
                <a:solidFill>
                  <a:srgbClr val="0070C0"/>
                </a:solidFill>
                <a:latin typeface="Times New Roman" panose="02020603050405020304" pitchFamily="18" charset="0"/>
                <a:cs typeface="Times New Roman" panose="02020603050405020304" pitchFamily="18" charset="0"/>
              </a:rPr>
              <a:t>“Nhanh như chóp” (ai dơ tay nhanh nhất trả lời đúng câu hỏi có quà)</a:t>
            </a:r>
            <a:endParaRPr lang="en-GB"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9750" y="2667000"/>
            <a:ext cx="7416800" cy="4073524"/>
          </a:xfrm>
        </p:spPr>
        <p:txBody>
          <a:bodyPr/>
          <a:lstStyle/>
          <a:p>
            <a:r>
              <a:rPr lang="en-GB" sz="3200" b="1" dirty="0" smtClean="0">
                <a:solidFill>
                  <a:srgbClr val="FF0000"/>
                </a:solidFill>
                <a:latin typeface="Times New Roman" panose="02020603050405020304" pitchFamily="18" charset="0"/>
                <a:ea typeface="+mj-ea"/>
                <a:cs typeface="Times New Roman" panose="02020603050405020304" pitchFamily="18" charset="0"/>
              </a:rPr>
              <a:t>Câu hỏi: </a:t>
            </a:r>
            <a:r>
              <a:rPr lang="en-GB" sz="3200" b="1" dirty="0" smtClean="0">
                <a:solidFill>
                  <a:srgbClr val="0070C0"/>
                </a:solidFill>
                <a:latin typeface="Times New Roman" panose="02020603050405020304" pitchFamily="18" charset="0"/>
                <a:ea typeface="+mj-ea"/>
                <a:cs typeface="Times New Roman" panose="02020603050405020304" pitchFamily="18" charset="0"/>
              </a:rPr>
              <a:t>Sau </a:t>
            </a:r>
            <a:r>
              <a:rPr lang="en-GB" sz="3200" b="1" dirty="0">
                <a:solidFill>
                  <a:srgbClr val="0070C0"/>
                </a:solidFill>
                <a:latin typeface="Times New Roman" panose="02020603050405020304" pitchFamily="18" charset="0"/>
                <a:ea typeface="+mj-ea"/>
                <a:cs typeface="Times New Roman" panose="02020603050405020304" pitchFamily="18" charset="0"/>
              </a:rPr>
              <a:t>khi xem xong video,các em nhận thấy khối lượng của chai dầu và chai nước có bằng nhau không?Làm thế nào để kiểm chứng điều đó?</a:t>
            </a:r>
            <a:endParaRPr lang="en-GB" dirty="0"/>
          </a:p>
        </p:txBody>
      </p:sp>
    </p:spTree>
    <p:extLst>
      <p:ext uri="{BB962C8B-B14F-4D97-AF65-F5344CB8AC3E}">
        <p14:creationId xmlns:p14="http://schemas.microsoft.com/office/powerpoint/2010/main" val="356964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90600"/>
            <a:ext cx="7416800" cy="1295399"/>
          </a:xfrm>
        </p:spPr>
        <p:txBody>
          <a:bodyPr/>
          <a:lstStyle/>
          <a:p>
            <a:pPr algn="ctr"/>
            <a:r>
              <a:rPr lang="en-GB"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4.</a:t>
            </a:r>
            <a:r>
              <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Người </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bán hàng sử dụng cân </a:t>
            </a:r>
            <a:r>
              <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a:t>
            </a:r>
            <a:r>
              <a:rPr lang="en-GB"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ồ</a:t>
            </a:r>
            <a:r>
              <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ng h</a:t>
            </a:r>
            <a:r>
              <a:rPr lang="en-GB"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ồ</a:t>
            </a:r>
            <a:r>
              <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như hình bên để cân hoa quả. Hãy cho biết GHĐ, ĐCNN của cân này và đọc giá trị khối lượng của lượng hoa quả được đặt trên </a:t>
            </a:r>
            <a:r>
              <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đĩa</a:t>
            </a:r>
            <a:r>
              <a:rPr lang="en-GB"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cân.</a:t>
            </a:r>
            <a:r>
              <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stretch>
            <a:fillRect/>
          </a:stretch>
        </p:blipFill>
        <p:spPr>
          <a:xfrm>
            <a:off x="1752600" y="2438400"/>
            <a:ext cx="5562600" cy="3581400"/>
          </a:xfrm>
          <a:prstGeom prst="rect">
            <a:avLst/>
          </a:prstGeom>
        </p:spPr>
      </p:pic>
    </p:spTree>
    <p:extLst>
      <p:ext uri="{BB962C8B-B14F-4D97-AF65-F5344CB8AC3E}">
        <p14:creationId xmlns:p14="http://schemas.microsoft.com/office/powerpoint/2010/main" val="1322239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27066" y="5196114"/>
            <a:ext cx="4258278" cy="838200"/>
          </a:xfrm>
        </p:spPr>
        <p:txBody>
          <a:bodyPr/>
          <a:lstStyle/>
          <a:p>
            <a:pPr algn="l"/>
            <a:r>
              <a:rPr lang="en-US" sz="4000" i="1" smtClean="0"/>
              <a:t>"CẢM ƠN!"</a:t>
            </a:r>
          </a:p>
        </p:txBody>
      </p:sp>
    </p:spTree>
    <p:extLst>
      <p:ext uri="{BB962C8B-B14F-4D97-AF65-F5344CB8AC3E}">
        <p14:creationId xmlns:p14="http://schemas.microsoft.com/office/powerpoint/2010/main" val="4279249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ctrTitle"/>
          </p:nvPr>
        </p:nvSpPr>
        <p:spPr>
          <a:xfrm>
            <a:off x="152400" y="4648200"/>
            <a:ext cx="4648200" cy="1433286"/>
          </a:xfrm>
          <a:solidFill>
            <a:srgbClr val="0070C0"/>
          </a:solidFill>
        </p:spPr>
        <p:txBody>
          <a:bodyPr>
            <a:prstTxWarp prst="textPlain">
              <a:avLst/>
            </a:prstTxWarp>
          </a:bodyPr>
          <a:lstStyle/>
          <a:p>
            <a:pPr algn="ctr"/>
            <a:r>
              <a:rPr lang="en-US" sz="3600" i="1" dirty="0" smtClean="0">
                <a:ln>
                  <a:solidFill>
                    <a:srgbClr val="FFC000"/>
                  </a:solidFill>
                </a:ln>
                <a:solidFill>
                  <a:srgbClr val="FF0000"/>
                </a:solidFill>
                <a:effectLst>
                  <a:glow rad="228600">
                    <a:schemeClr val="accent3">
                      <a:satMod val="175000"/>
                      <a:alpha val="40000"/>
                    </a:schemeClr>
                  </a:glow>
                  <a:outerShdw blurRad="38100" dist="19050" dir="2700000" algn="tl" rotWithShape="0">
                    <a:schemeClr val="dk1">
                      <a:lumMod val="50000"/>
                      <a:alpha val="40000"/>
                    </a:schemeClr>
                  </a:outerShdw>
                  <a:reflection blurRad="6350" stA="55000" endA="50" endPos="85000" dir="5400000" sy="-100000" algn="bl" rotWithShape="0"/>
                </a:effectLst>
                <a:latin typeface="Times New Roman" panose="02020603050405020304" pitchFamily="18" charset="0"/>
                <a:cs typeface="Times New Roman" panose="02020603050405020304" pitchFamily="18" charset="0"/>
              </a:rPr>
              <a:t>“BÀI 5: ĐO KHỐI    LƯỢNG"</a:t>
            </a:r>
          </a:p>
        </p:txBody>
      </p:sp>
    </p:spTree>
    <p:extLst>
      <p:ext uri="{BB962C8B-B14F-4D97-AF65-F5344CB8AC3E}">
        <p14:creationId xmlns:p14="http://schemas.microsoft.com/office/powerpoint/2010/main" val="42479539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1"/>
          <p:cNvSpPr>
            <a:spLocks noChangeArrowheads="1"/>
          </p:cNvSpPr>
          <p:nvPr/>
        </p:nvSpPr>
        <p:spPr bwMode="gray">
          <a:xfrm>
            <a:off x="2514600" y="2481263"/>
            <a:ext cx="4343400" cy="457200"/>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accent2"/>
            </a:solidFill>
            <a:round/>
            <a:headEnd/>
            <a:tailE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charset="0"/>
              <a:ea typeface="+mn-ea"/>
              <a:cs typeface="+mn-cs"/>
            </a:endParaRPr>
          </a:p>
        </p:txBody>
      </p:sp>
      <p:sp>
        <p:nvSpPr>
          <p:cNvPr id="5" name="Text Box 73"/>
          <p:cNvSpPr txBox="1">
            <a:spLocks noChangeArrowheads="1"/>
          </p:cNvSpPr>
          <p:nvPr/>
        </p:nvSpPr>
        <p:spPr bwMode="gray">
          <a:xfrm>
            <a:off x="2971800" y="2536825"/>
            <a:ext cx="342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dirty="0" smtClean="0">
                <a:solidFill>
                  <a:prstClr val="black">
                    <a:lumMod val="85000"/>
                    <a:lumOff val="15000"/>
                  </a:prstClr>
                </a:solidFill>
                <a:latin typeface="Times New Roman" panose="02020603050405020304" pitchFamily="18" charset="0"/>
                <a:cs typeface="Times New Roman" panose="02020603050405020304" pitchFamily="18" charset="0"/>
              </a:rPr>
              <a:t>1.Đơn vị và dụng cụ đo KL</a:t>
            </a:r>
            <a:endParaRPr kumimoji="0" lang="en-US" sz="2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sp>
        <p:nvSpPr>
          <p:cNvPr id="6" name="AutoShape 76"/>
          <p:cNvSpPr>
            <a:spLocks noChangeArrowheads="1"/>
          </p:cNvSpPr>
          <p:nvPr/>
        </p:nvSpPr>
        <p:spPr bwMode="gray">
          <a:xfrm>
            <a:off x="2514600" y="3243263"/>
            <a:ext cx="4343400" cy="457200"/>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folHlink"/>
            </a:solidFill>
            <a:round/>
            <a:headEnd/>
            <a:tailE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charset="0"/>
              <a:ea typeface="+mn-ea"/>
              <a:cs typeface="+mn-cs"/>
            </a:endParaRPr>
          </a:p>
        </p:txBody>
      </p:sp>
      <p:sp>
        <p:nvSpPr>
          <p:cNvPr id="8" name="AutoShape 81"/>
          <p:cNvSpPr>
            <a:spLocks noChangeArrowheads="1"/>
          </p:cNvSpPr>
          <p:nvPr/>
        </p:nvSpPr>
        <p:spPr bwMode="gray">
          <a:xfrm>
            <a:off x="2514600" y="4005263"/>
            <a:ext cx="4343400" cy="457200"/>
          </a:xfrm>
          <a:prstGeom prst="roundRect">
            <a:avLst>
              <a:gd name="adj" fmla="val 16667"/>
            </a:avLst>
          </a:prstGeom>
          <a:gradFill rotWithShape="1">
            <a:gsLst>
              <a:gs pos="0">
                <a:schemeClr val="bg2">
                  <a:gamma/>
                  <a:tint val="21176"/>
                  <a:invGamma/>
                </a:schemeClr>
              </a:gs>
              <a:gs pos="100000">
                <a:schemeClr val="bg2"/>
              </a:gs>
            </a:gsLst>
            <a:lin ang="0" scaled="1"/>
          </a:gra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AutoShape 90"/>
          <p:cNvSpPr>
            <a:spLocks noChangeArrowheads="1"/>
          </p:cNvSpPr>
          <p:nvPr/>
        </p:nvSpPr>
        <p:spPr bwMode="gray">
          <a:xfrm>
            <a:off x="2514600" y="4800600"/>
            <a:ext cx="4343400" cy="457200"/>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accent2"/>
            </a:solidFill>
            <a:round/>
            <a:headEnd/>
            <a:tailE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AutoShape 92"/>
          <p:cNvSpPr>
            <a:spLocks noChangeArrowheads="1"/>
          </p:cNvSpPr>
          <p:nvPr/>
        </p:nvSpPr>
        <p:spPr bwMode="gray">
          <a:xfrm>
            <a:off x="2514600" y="5562600"/>
            <a:ext cx="4343400" cy="457200"/>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folHlink"/>
            </a:solidFill>
            <a:round/>
            <a:headEnd/>
            <a:tailE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4" name="Rectangle 2"/>
          <p:cNvSpPr>
            <a:spLocks noGrp="1" noChangeArrowheads="1"/>
          </p:cNvSpPr>
          <p:nvPr>
            <p:ph type="title"/>
          </p:nvPr>
        </p:nvSpPr>
        <p:spPr>
          <a:xfrm>
            <a:off x="243114" y="319314"/>
            <a:ext cx="4542164" cy="457200"/>
          </a:xfrm>
        </p:spPr>
        <p:txBody>
          <a:bodyPr/>
          <a:lstStyle/>
          <a:p>
            <a:pPr algn="l"/>
            <a:r>
              <a:rPr lang="en-US" sz="2400" dirty="0">
                <a:solidFill>
                  <a:srgbClr val="FF0000"/>
                </a:solidFill>
                <a:latin typeface="Times New Roman" panose="02020603050405020304" pitchFamily="18" charset="0"/>
                <a:cs typeface="Times New Roman" panose="02020603050405020304" pitchFamily="18" charset="0"/>
              </a:rPr>
              <a:t>NỘI DUNG BÀI GỒM:</a:t>
            </a:r>
            <a:endParaRPr lang="en-US" sz="2400" dirty="0" smtClean="0">
              <a:solidFill>
                <a:srgbClr val="6E8F15"/>
              </a:solidFill>
            </a:endParaRPr>
          </a:p>
        </p:txBody>
      </p:sp>
      <p:sp>
        <p:nvSpPr>
          <p:cNvPr id="15" name="Text Box 73"/>
          <p:cNvSpPr txBox="1">
            <a:spLocks noChangeArrowheads="1"/>
          </p:cNvSpPr>
          <p:nvPr/>
        </p:nvSpPr>
        <p:spPr bwMode="gray">
          <a:xfrm>
            <a:off x="2971800" y="3288506"/>
            <a:ext cx="3429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dirty="0" smtClean="0">
                <a:solidFill>
                  <a:srgbClr val="FF6700">
                    <a:lumMod val="75000"/>
                  </a:srgbClr>
                </a:solidFill>
                <a:latin typeface="Times New Roman" panose="02020603050405020304" pitchFamily="18" charset="0"/>
                <a:cs typeface="Times New Roman" panose="02020603050405020304" pitchFamily="18" charset="0"/>
              </a:rPr>
              <a:t>2.Ước lượng và lựa chọn cân phù hợp</a:t>
            </a:r>
            <a:endParaRPr kumimoji="0" lang="en-US" sz="2000" b="1" i="0" u="none" strike="noStrike" kern="1200" cap="none" spc="0" normalizeH="0" baseline="0" noProof="0" dirty="0">
              <a:ln>
                <a:noFill/>
              </a:ln>
              <a:solidFill>
                <a:srgbClr val="FF6700">
                  <a:lumMod val="75000"/>
                </a:srgbClr>
              </a:solidFill>
              <a:effectLst/>
              <a:uLnTx/>
              <a:uFillTx/>
              <a:latin typeface="Times New Roman" panose="02020603050405020304" pitchFamily="18" charset="0"/>
              <a:cs typeface="Times New Roman" panose="02020603050405020304" pitchFamily="18" charset="0"/>
            </a:endParaRPr>
          </a:p>
        </p:txBody>
      </p:sp>
      <p:sp>
        <p:nvSpPr>
          <p:cNvPr id="16" name="Text Box 73"/>
          <p:cNvSpPr txBox="1">
            <a:spLocks noChangeArrowheads="1"/>
          </p:cNvSpPr>
          <p:nvPr/>
        </p:nvSpPr>
        <p:spPr bwMode="gray">
          <a:xfrm>
            <a:off x="2971800" y="4050506"/>
            <a:ext cx="342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dirty="0" smtClean="0">
                <a:solidFill>
                  <a:srgbClr val="397B0D"/>
                </a:solidFill>
                <a:latin typeface="Times New Roman" panose="02020603050405020304" pitchFamily="18" charset="0"/>
                <a:cs typeface="Times New Roman" panose="02020603050405020304" pitchFamily="18" charset="0"/>
              </a:rPr>
              <a:t>3.Các thao tác khi đo KL</a:t>
            </a:r>
            <a:endParaRPr kumimoji="0" lang="en-US" sz="2000" b="1" i="0" u="none" strike="noStrike" kern="1200" cap="none" spc="0" normalizeH="0" baseline="0" noProof="0" dirty="0">
              <a:ln>
                <a:noFill/>
              </a:ln>
              <a:solidFill>
                <a:srgbClr val="397B0D"/>
              </a:solidFill>
              <a:effectLst/>
              <a:uLnTx/>
              <a:uFillTx/>
              <a:latin typeface="Times New Roman" panose="02020603050405020304" pitchFamily="18" charset="0"/>
              <a:cs typeface="Times New Roman" panose="02020603050405020304" pitchFamily="18" charset="0"/>
            </a:endParaRPr>
          </a:p>
        </p:txBody>
      </p:sp>
      <p:sp>
        <p:nvSpPr>
          <p:cNvPr id="17" name="Text Box 73"/>
          <p:cNvSpPr txBox="1">
            <a:spLocks noChangeArrowheads="1"/>
          </p:cNvSpPr>
          <p:nvPr/>
        </p:nvSpPr>
        <p:spPr bwMode="gray">
          <a:xfrm>
            <a:off x="2971800" y="4845843"/>
            <a:ext cx="342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dirty="0" smtClean="0">
                <a:solidFill>
                  <a:prstClr val="black">
                    <a:lumMod val="85000"/>
                    <a:lumOff val="15000"/>
                  </a:prstClr>
                </a:solidFill>
                <a:latin typeface="Times New Roman" panose="02020603050405020304" pitchFamily="18" charset="0"/>
                <a:cs typeface="Times New Roman" panose="02020603050405020304" pitchFamily="18" charset="0"/>
              </a:rPr>
              <a:t>4.Thực hành</a:t>
            </a:r>
            <a:endParaRPr kumimoji="0" lang="en-US" sz="2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sp>
        <p:nvSpPr>
          <p:cNvPr id="18" name="Text Box 73"/>
          <p:cNvSpPr txBox="1">
            <a:spLocks noChangeArrowheads="1"/>
          </p:cNvSpPr>
          <p:nvPr/>
        </p:nvSpPr>
        <p:spPr bwMode="gray">
          <a:xfrm>
            <a:off x="2971800" y="5607843"/>
            <a:ext cx="342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dirty="0" smtClean="0">
                <a:solidFill>
                  <a:srgbClr val="FF6700">
                    <a:lumMod val="75000"/>
                  </a:srgbClr>
                </a:solidFill>
                <a:latin typeface="Times New Roman" panose="02020603050405020304" pitchFamily="18" charset="0"/>
                <a:cs typeface="Times New Roman" panose="02020603050405020304" pitchFamily="18" charset="0"/>
              </a:rPr>
              <a:t>5.Vận dụng</a:t>
            </a:r>
            <a:endParaRPr kumimoji="0" lang="en-US" sz="2000" b="1" i="0" u="none" strike="noStrike" kern="1200" cap="none" spc="0" normalizeH="0" baseline="0" noProof="0" dirty="0">
              <a:ln>
                <a:noFill/>
              </a:ln>
              <a:solidFill>
                <a:srgbClr val="FF6700">
                  <a:lumMod val="75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395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413"/>
            <a:ext cx="7416800" cy="941386"/>
          </a:xfrm>
        </p:spPr>
        <p:txBody>
          <a:bodyPr/>
          <a:lstStyle/>
          <a:p>
            <a:pPr lvl="0" algn="l" eaLnBrk="0" hangingPunct="0"/>
            <a:r>
              <a:rPr lang="en-US" sz="3200" kern="1200" dirty="0">
                <a:solidFill>
                  <a:srgbClr val="FF0000"/>
                </a:solidFill>
                <a:latin typeface="Times New Roman" panose="02020603050405020304" pitchFamily="18" charset="0"/>
                <a:ea typeface="+mn-ea"/>
                <a:cs typeface="Times New Roman" panose="02020603050405020304" pitchFamily="18" charset="0"/>
              </a:rPr>
              <a:t>1.Đơn  vị và dụng cụ đo khối </a:t>
            </a:r>
            <a:r>
              <a:rPr lang="en-US" sz="3200" kern="1200" dirty="0" smtClean="0">
                <a:solidFill>
                  <a:srgbClr val="FF0000"/>
                </a:solidFill>
                <a:latin typeface="Times New Roman" panose="02020603050405020304" pitchFamily="18" charset="0"/>
                <a:ea typeface="+mn-ea"/>
                <a:cs typeface="Times New Roman" panose="02020603050405020304" pitchFamily="18" charset="0"/>
              </a:rPr>
              <a:t>lượng</a:t>
            </a:r>
            <a:br>
              <a:rPr lang="en-US" sz="3200" kern="1200" dirty="0" smtClean="0">
                <a:solidFill>
                  <a:srgbClr val="FF0000"/>
                </a:solidFill>
                <a:latin typeface="Times New Roman" panose="02020603050405020304" pitchFamily="18" charset="0"/>
                <a:ea typeface="+mn-ea"/>
                <a:cs typeface="Times New Roman" panose="02020603050405020304" pitchFamily="18" charset="0"/>
              </a:rPr>
            </a:br>
            <a:r>
              <a:rPr lang="en-US" sz="3200" kern="1200" dirty="0" smtClean="0">
                <a:solidFill>
                  <a:srgbClr val="FF0000"/>
                </a:solidFill>
                <a:latin typeface="Times New Roman" panose="02020603050405020304" pitchFamily="18" charset="0"/>
                <a:ea typeface="+mn-ea"/>
                <a:cs typeface="Times New Roman" panose="02020603050405020304" pitchFamily="18" charset="0"/>
              </a:rPr>
              <a:t>a. Đơn vị đo khối lượng</a:t>
            </a:r>
            <a:endParaRPr lang="en-US" sz="3200" kern="1200" dirty="0">
              <a:solidFill>
                <a:srgbClr val="FF0000"/>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a:xfrm>
            <a:off x="539750" y="2209799"/>
            <a:ext cx="7416800" cy="4530725"/>
          </a:xfrm>
        </p:spPr>
        <p:txBody>
          <a:bodyPr/>
          <a:lstStyle/>
          <a:p>
            <a:pPr algn="just">
              <a:lnSpc>
                <a:spcPct val="107000"/>
              </a:lnSpc>
              <a:spcAft>
                <a:spcPts val="0"/>
              </a:spcAft>
              <a:tabLst>
                <a:tab pos="548005" algn="l"/>
              </a:tabLst>
            </a:pP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Giao nhiệm vụ:</a:t>
            </a:r>
            <a:r>
              <a:rPr lang="en-GB" sz="3200" dirty="0" smtClean="0">
                <a:latin typeface="Times New Roman" panose="02020603050405020304" pitchFamily="18" charset="0"/>
                <a:ea typeface="Times New Roman" panose="02020603050405020304" pitchFamily="18" charset="0"/>
                <a:cs typeface="Times New Roman" panose="02020603050405020304" pitchFamily="18" charset="0"/>
              </a:rPr>
              <a:t> Thảo luận cặp đôi để hoàn thành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phiếu học tập số 1.</a:t>
            </a:r>
            <a:endParaRPr lang="en-GB" sz="3200" dirty="0" smtClean="0">
              <a:latin typeface="Times New Roman" panose="02020603050405020304" pitchFamily="18" charset="0"/>
              <a:ea typeface="Calibri" panose="020F0502020204030204" pitchFamily="34" charset="0"/>
              <a:cs typeface="Times New Roman" panose="02020603050405020304" pitchFamily="18" charset="0"/>
            </a:endParaRPr>
          </a:p>
          <a:p>
            <a:r>
              <a:rPr lang="fr-FR" sz="3200" dirty="0" smtClean="0">
                <a:solidFill>
                  <a:srgbClr val="171717"/>
                </a:solidFill>
                <a:latin typeface="Times New Roman" panose="02020603050405020304" pitchFamily="18" charset="0"/>
                <a:ea typeface="Calibri" panose="020F0502020204030204" pitchFamily="34" charset="0"/>
                <a:cs typeface="Times New Roman" panose="02020603050405020304" pitchFamily="18" charset="0"/>
              </a:rPr>
              <a:t>1</a:t>
            </a:r>
            <a:r>
              <a:rPr lang="fr-FR" sz="3200" dirty="0">
                <a:solidFill>
                  <a:srgbClr val="171717"/>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kể tên những đơn vị đo khối lượng mà em biết</a:t>
            </a:r>
            <a:r>
              <a:rPr lang="en-GB"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a:solidFill>
                  <a:srgbClr val="171717"/>
                </a:solidFill>
                <a:latin typeface="Times New Roman" panose="02020603050405020304" pitchFamily="18" charset="0"/>
                <a:ea typeface="Calibri" panose="020F0502020204030204" pitchFamily="34" charset="0"/>
                <a:cs typeface="Times New Roman" panose="02020603050405020304" pitchFamily="18" charset="0"/>
              </a:rPr>
              <a:t>Đơn vị đo khối lượng hợp pháp của nước ta là gì ?</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044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38200"/>
            <a:ext cx="7416800" cy="938213"/>
          </a:xfrm>
        </p:spPr>
        <p:txBody>
          <a:bodyPr/>
          <a:lstStyle/>
          <a:p>
            <a:pPr marL="342900" lvl="0" indent="-342900" algn="ctr">
              <a:lnSpc>
                <a:spcPct val="107000"/>
              </a:lnSpc>
              <a:spcBef>
                <a:spcPct val="20000"/>
              </a:spcBef>
              <a:spcAft>
                <a:spcPts val="0"/>
              </a:spcAft>
            </a:pPr>
            <a:r>
              <a:rPr lang="en-GB"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GB" sz="3200" dirty="0">
              <a:solidFill>
                <a:srgbClr val="FF0000"/>
              </a:solidFill>
            </a:endParaRPr>
          </a:p>
        </p:txBody>
      </p:sp>
      <p:sp>
        <p:nvSpPr>
          <p:cNvPr id="3" name="Content Placeholder 2"/>
          <p:cNvSpPr>
            <a:spLocks noGrp="1"/>
          </p:cNvSpPr>
          <p:nvPr>
            <p:ph idx="1"/>
          </p:nvPr>
        </p:nvSpPr>
        <p:spPr/>
        <p:txBody>
          <a:bodyPr/>
          <a:lstStyle/>
          <a:p>
            <a:pPr>
              <a:lnSpc>
                <a:spcPct val="107000"/>
              </a:lnSpc>
              <a:spcAft>
                <a:spcPts val="0"/>
              </a:spcAft>
            </a:pPr>
            <a:r>
              <a:rPr lang="en-GB"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 vị đo khối lượng trong hệ thống đo lường chính thức của nước ta hiện nay là kilôgam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(kilogram),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 hiệu là kg.</a:t>
            </a: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GB"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đơn vị đo khối lượng phổ biến: g, kg, yến, tạ, tấn,...</a:t>
            </a: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321274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550" y="1039380"/>
            <a:ext cx="7416800" cy="819150"/>
          </a:xfrm>
        </p:spPr>
        <p:txBody>
          <a:bodyPr/>
          <a:lstStyle/>
          <a:p>
            <a:pPr algn="ctr"/>
            <a:r>
              <a:rPr lang="en-GB"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Hì</a:t>
            </a:r>
            <a:r>
              <a:rPr 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nh 5.1. Quả cân mẫu</a:t>
            </a:r>
            <a:r>
              <a:rPr lang="en-GB"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r>
            <a:br>
              <a:rPr lang="en-GB"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br>
            <a:endParaRPr lang="en-GB" dirty="0">
              <a:solidFill>
                <a:srgbClr val="FF0000"/>
              </a:solidFill>
            </a:endParaRPr>
          </a:p>
        </p:txBody>
      </p:sp>
      <p:sp>
        <p:nvSpPr>
          <p:cNvPr id="5" name="Content Placeholder 4"/>
          <p:cNvSpPr>
            <a:spLocks noGrp="1"/>
          </p:cNvSpPr>
          <p:nvPr>
            <p:ph sz="half" idx="1"/>
          </p:nvPr>
        </p:nvSpPr>
        <p:spPr/>
        <p:txBody>
          <a:bodyPr/>
          <a:lstStyle/>
          <a:p>
            <a:pPr algn="just"/>
            <a:r>
              <a:rPr lang="en-GB" sz="2400" b="1" dirty="0" smtClean="0">
                <a:latin typeface="Times New Roman" panose="02020603050405020304" pitchFamily="18" charset="0"/>
                <a:cs typeface="Times New Roman" panose="02020603050405020304" pitchFamily="18" charset="0"/>
              </a:rPr>
              <a:t>Năm 1889,Hội nghị quốc tế đo lường lần thứ nhất đã quyết định chọn kilogam mẫu là khối lượng của một quả cân hình trụ bằng hợp kim  platimi và iridi có đường kính đáy và chiều cao là 39mm. Quả cân mẫu này được đặt tại viện đo lường quốc tế ở Pháp.</a:t>
            </a:r>
            <a:endParaRPr lang="en-GB" sz="2400" b="1" dirty="0">
              <a:latin typeface="Times New Roman" panose="02020603050405020304" pitchFamily="18" charset="0"/>
              <a:cs typeface="Times New Roman" panose="02020603050405020304" pitchFamily="18" charset="0"/>
            </a:endParaRPr>
          </a:p>
        </p:txBody>
      </p:sp>
      <p:pic>
        <p:nvPicPr>
          <p:cNvPr id="7" name="Content Placeholder 3"/>
          <p:cNvPicPr>
            <a:picLocks noGrp="1" noChangeAspect="1"/>
          </p:cNvPicPr>
          <p:nvPr>
            <p:ph sz="half" idx="2"/>
          </p:nvPr>
        </p:nvPicPr>
        <p:blipFill>
          <a:blip r:embed="rId2"/>
          <a:stretch>
            <a:fillRect/>
          </a:stretch>
        </p:blipFill>
        <p:spPr>
          <a:xfrm>
            <a:off x="4171950" y="1844675"/>
            <a:ext cx="3371850" cy="4784725"/>
          </a:xfrm>
          <a:prstGeom prst="rect">
            <a:avLst/>
          </a:prstGeom>
        </p:spPr>
      </p:pic>
    </p:spTree>
    <p:extLst>
      <p:ext uri="{BB962C8B-B14F-4D97-AF65-F5344CB8AC3E}">
        <p14:creationId xmlns:p14="http://schemas.microsoft.com/office/powerpoint/2010/main" val="2881414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nvPr>
        </p:nvGraphicFramePr>
        <p:xfrm>
          <a:off x="685800" y="2057400"/>
          <a:ext cx="7848600" cy="4038600"/>
        </p:xfrm>
        <a:graphic>
          <a:graphicData uri="http://schemas.openxmlformats.org/drawingml/2006/table">
            <a:tbl>
              <a:tblPr/>
              <a:tblGrid>
                <a:gridCol w="2232981">
                  <a:extLst>
                    <a:ext uri="{9D8B030D-6E8A-4147-A177-3AD203B41FA5}">
                      <a16:colId xmlns:a16="http://schemas.microsoft.com/office/drawing/2014/main" val="1921479905"/>
                    </a:ext>
                  </a:extLst>
                </a:gridCol>
                <a:gridCol w="2226841">
                  <a:extLst>
                    <a:ext uri="{9D8B030D-6E8A-4147-A177-3AD203B41FA5}">
                      <a16:colId xmlns:a16="http://schemas.microsoft.com/office/drawing/2014/main" val="2380765616"/>
                    </a:ext>
                  </a:extLst>
                </a:gridCol>
                <a:gridCol w="3388778">
                  <a:extLst>
                    <a:ext uri="{9D8B030D-6E8A-4147-A177-3AD203B41FA5}">
                      <a16:colId xmlns:a16="http://schemas.microsoft.com/office/drawing/2014/main" val="938987036"/>
                    </a:ext>
                  </a:extLst>
                </a:gridCol>
              </a:tblGrid>
              <a:tr h="580866">
                <a:tc>
                  <a:txBody>
                    <a:bodyPr/>
                    <a:lstStyle/>
                    <a:p>
                      <a:pPr algn="ctr">
                        <a:lnSpc>
                          <a:spcPct val="140000"/>
                        </a:lnSpc>
                        <a:spcAft>
                          <a:spcPts val="0"/>
                        </a:spcAf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Đơn vị</a:t>
                      </a:r>
                      <a:endPar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E7EE"/>
                    </a:solidFill>
                  </a:tcPr>
                </a:tc>
                <a:tc>
                  <a:txBody>
                    <a:bodyPr/>
                    <a:lstStyle/>
                    <a:p>
                      <a:pPr algn="ctr">
                        <a:lnSpc>
                          <a:spcPct val="140000"/>
                        </a:lnSpc>
                        <a:spcAft>
                          <a:spcPts val="0"/>
                        </a:spcAft>
                      </a:pPr>
                      <a:r>
                        <a:rPr lang="vi-VN" sz="24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Kí hiệu</a:t>
                      </a:r>
                      <a:endParaRPr lang="en-GB"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E7EE"/>
                    </a:solidFill>
                  </a:tcPr>
                </a:tc>
                <a:tc>
                  <a:txBody>
                    <a:bodyPr/>
                    <a:lstStyle/>
                    <a:p>
                      <a:pPr algn="ctr">
                        <a:lnSpc>
                          <a:spcPct val="140000"/>
                        </a:lnSpc>
                        <a:spcAft>
                          <a:spcPts val="0"/>
                        </a:spcAft>
                      </a:pPr>
                      <a:r>
                        <a:rPr lang="vi-VN" sz="24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Đổi ra kg</a:t>
                      </a:r>
                      <a:endParaRPr lang="en-GB"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E7EE"/>
                    </a:solidFill>
                  </a:tcPr>
                </a:tc>
                <a:extLst>
                  <a:ext uri="{0D108BD9-81ED-4DB2-BD59-A6C34878D82A}">
                    <a16:rowId xmlns:a16="http://schemas.microsoft.com/office/drawing/2014/main" val="2210073834"/>
                  </a:ext>
                </a:extLst>
              </a:tr>
              <a:tr h="574001">
                <a:tc>
                  <a:txBody>
                    <a:bodyPr/>
                    <a:lstStyle/>
                    <a:p>
                      <a:pPr algn="ctr">
                        <a:lnSpc>
                          <a:spcPct val="140000"/>
                        </a:lnSpc>
                        <a:spcAft>
                          <a:spcPts val="0"/>
                        </a:spcAf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Miligam</a:t>
                      </a:r>
                      <a:endPar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40000"/>
                        </a:lnSpc>
                        <a:spcAft>
                          <a:spcPts val="0"/>
                        </a:spcAf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mg</a:t>
                      </a:r>
                      <a:endPar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40000"/>
                        </a:lnSpc>
                        <a:spcAft>
                          <a:spcPts val="0"/>
                        </a:spcAft>
                      </a:pPr>
                      <a:r>
                        <a:rPr lang="vi-VN" sz="24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 mg = 0,000 001 kg</a:t>
                      </a:r>
                      <a:endParaRPr lang="en-GB"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58346580"/>
                  </a:ext>
                </a:extLst>
              </a:tr>
              <a:tr h="574001">
                <a:tc>
                  <a:txBody>
                    <a:bodyPr/>
                    <a:lstStyle/>
                    <a:p>
                      <a:pPr algn="ctr">
                        <a:lnSpc>
                          <a:spcPct val="140000"/>
                        </a:lnSpc>
                        <a:spcAft>
                          <a:spcPts val="0"/>
                        </a:spcAft>
                      </a:pPr>
                      <a:r>
                        <a:rPr lang="vi-VN" sz="24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Gam</a:t>
                      </a:r>
                      <a:endParaRPr lang="en-GB"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40000"/>
                        </a:lnSpc>
                        <a:spcAft>
                          <a:spcPts val="0"/>
                        </a:spcAf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a:t>
                      </a:r>
                      <a:endPar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40000"/>
                        </a:lnSpc>
                        <a:spcAft>
                          <a:spcPts val="0"/>
                        </a:spcAft>
                      </a:pPr>
                      <a:r>
                        <a:rPr lang="vi-VN" sz="24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1g = 0,001 kg</a:t>
                      </a:r>
                      <a:endParaRPr lang="en-GB"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74539850"/>
                  </a:ext>
                </a:extLst>
              </a:tr>
              <a:tr h="567134">
                <a:tc>
                  <a:txBody>
                    <a:bodyPr/>
                    <a:lstStyle/>
                    <a:p>
                      <a:pPr algn="ctr">
                        <a:lnSpc>
                          <a:spcPct val="140000"/>
                        </a:lnSpc>
                        <a:spcAft>
                          <a:spcPts val="0"/>
                        </a:spcAft>
                      </a:pPr>
                      <a:r>
                        <a:rPr lang="vi-VN" sz="24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Hectôgam (lạng)</a:t>
                      </a:r>
                      <a:endParaRPr lang="en-GB"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40000"/>
                        </a:lnSpc>
                        <a:spcAft>
                          <a:spcPts val="0"/>
                        </a:spcAf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hg</a:t>
                      </a:r>
                      <a:endPar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40000"/>
                        </a:lnSpc>
                        <a:spcAft>
                          <a:spcPts val="0"/>
                        </a:spcAf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 hg =0,1 kg</a:t>
                      </a:r>
                      <a:endPar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71365228"/>
                  </a:ext>
                </a:extLst>
              </a:tr>
              <a:tr h="608330">
                <a:tc>
                  <a:txBody>
                    <a:bodyPr/>
                    <a:lstStyle/>
                    <a:p>
                      <a:pPr algn="ctr">
                        <a:lnSpc>
                          <a:spcPct val="140000"/>
                        </a:lnSpc>
                        <a:spcAft>
                          <a:spcPts val="0"/>
                        </a:spcAft>
                      </a:pPr>
                      <a:r>
                        <a:rPr lang="vi-VN" sz="24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Yến</a:t>
                      </a:r>
                      <a:endParaRPr lang="en-GB"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40000"/>
                        </a:lnSpc>
                        <a:spcAft>
                          <a:spcPts val="0"/>
                        </a:spcAft>
                      </a:pPr>
                      <a:r>
                        <a:rPr lang="vi-VN" sz="24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yến</a:t>
                      </a:r>
                      <a:endParaRPr lang="en-GB"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40000"/>
                        </a:lnSpc>
                        <a:spcAft>
                          <a:spcPts val="0"/>
                        </a:spcAf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 yến = 10 kg</a:t>
                      </a:r>
                      <a:endPar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35436399"/>
                  </a:ext>
                </a:extLst>
              </a:tr>
              <a:tr h="553402">
                <a:tc>
                  <a:txBody>
                    <a:bodyPr/>
                    <a:lstStyle/>
                    <a:p>
                      <a:pPr algn="ctr">
                        <a:lnSpc>
                          <a:spcPct val="140000"/>
                        </a:lnSpc>
                        <a:spcAft>
                          <a:spcPts val="0"/>
                        </a:spcAft>
                      </a:pPr>
                      <a:r>
                        <a:rPr lang="vi-VN" sz="24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Tạ</a:t>
                      </a:r>
                      <a:endParaRPr lang="en-GB"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558800" algn="ctr">
                        <a:lnSpc>
                          <a:spcPct val="140000"/>
                        </a:lnSpc>
                        <a:spcBef>
                          <a:spcPts val="400"/>
                        </a:spcBef>
                        <a:spcAft>
                          <a:spcPts val="0"/>
                        </a:spcAft>
                      </a:pPr>
                      <a:r>
                        <a:rPr lang="en-GB"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a:t>
                      </a:r>
                      <a:endPar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40000"/>
                        </a:lnSpc>
                        <a:spcBef>
                          <a:spcPts val="400"/>
                        </a:spcBef>
                        <a:spcAft>
                          <a:spcPts val="0"/>
                        </a:spcAf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 tạ = 100 kg</a:t>
                      </a:r>
                      <a:endPar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72909585"/>
                  </a:ext>
                </a:extLst>
              </a:tr>
              <a:tr h="580866">
                <a:tc>
                  <a:txBody>
                    <a:bodyPr/>
                    <a:lstStyle/>
                    <a:p>
                      <a:pPr algn="ctr">
                        <a:lnSpc>
                          <a:spcPct val="140000"/>
                        </a:lnSpc>
                        <a:spcAft>
                          <a:spcPts val="0"/>
                        </a:spcAft>
                      </a:pPr>
                      <a:r>
                        <a:rPr lang="vi-VN" sz="2400" b="1"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GB" sz="2400" b="1"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2400" b="1"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40000"/>
                        </a:lnSpc>
                        <a:spcBef>
                          <a:spcPts val="400"/>
                        </a:spcBef>
                        <a:spcAft>
                          <a:spcPts val="0"/>
                        </a:spcAft>
                      </a:pPr>
                      <a:r>
                        <a:rPr lang="en-GB" sz="2400" b="1"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tấ</a:t>
                      </a:r>
                      <a:r>
                        <a:rPr lang="vi-VN" sz="2400" b="1"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40000"/>
                        </a:lnSpc>
                        <a:spcBef>
                          <a:spcPts val="400"/>
                        </a:spcBef>
                        <a:spcAft>
                          <a:spcPts val="0"/>
                        </a:spcAf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 tấn = 1000kg</a:t>
                      </a:r>
                      <a:endPar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1264287"/>
                  </a:ext>
                </a:extLst>
              </a:tr>
            </a:tbl>
          </a:graphicData>
        </a:graphic>
      </p:graphicFrame>
    </p:spTree>
    <p:extLst>
      <p:ext uri="{BB962C8B-B14F-4D97-AF65-F5344CB8AC3E}">
        <p14:creationId xmlns:p14="http://schemas.microsoft.com/office/powerpoint/2010/main" val="2678447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templa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template">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261</TotalTime>
  <Words>1331</Words>
  <PresentationFormat>On-screen Show (4:3)</PresentationFormat>
  <Paragraphs>144</Paragraphs>
  <Slides>31</Slides>
  <Notes>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Arial Unicode MS</vt:lpstr>
      <vt:lpstr>Calibri</vt:lpstr>
      <vt:lpstr>Calibri Light</vt:lpstr>
      <vt:lpstr>Courier New</vt:lpstr>
      <vt:lpstr>Segoe UI</vt:lpstr>
      <vt:lpstr>Symbol</vt:lpstr>
      <vt:lpstr>Times New Roman</vt:lpstr>
      <vt:lpstr>Verdana</vt:lpstr>
      <vt:lpstr>template</vt:lpstr>
      <vt:lpstr>Custom Design</vt:lpstr>
      <vt:lpstr>“XIN CHÀO QUÝ THẦY CÔ CÙNG CÁC EM HS THÂN MẾN"</vt:lpstr>
      <vt:lpstr>PowerPoint Presentation</vt:lpstr>
      <vt:lpstr>Chơi trò chơi: “Nhanh như chóp” (ai dơ tay nhanh nhất trả lời đúng câu hỏi có quà)</vt:lpstr>
      <vt:lpstr>“BÀI 5: ĐO KHỐI    LƯỢNG"</vt:lpstr>
      <vt:lpstr>NỘI DUNG BÀI GỒM:</vt:lpstr>
      <vt:lpstr>1.Đơn  vị và dụng cụ đo khối lượng a. Đơn vị đo khối lượng</vt:lpstr>
      <vt:lpstr>Trả lời</vt:lpstr>
      <vt:lpstr>Hình 5.1. Quả cân mẫu </vt:lpstr>
      <vt:lpstr>PowerPoint Presentation</vt:lpstr>
      <vt:lpstr>Tổng kết:</vt:lpstr>
      <vt:lpstr>b.Dụng cụ đo khối lượng</vt:lpstr>
      <vt:lpstr>MỘT SỐ LOẠI CÂN NHƯ:</vt:lpstr>
      <vt:lpstr>Ngoài những loại cân được liệt kê ở các hình 5.2a, b, c, hãy nêu thêm một số loại cân mà em biết và nêu ưu thế của từng loại cân đó?</vt:lpstr>
      <vt:lpstr>Thảo luận nhóm</vt:lpstr>
      <vt:lpstr>Cân đồng hồ Ưu thế : dễ sử dụng, GHĐ lớn, chịu được va đập tốt, sử dụng được ngay và lâu dài ( không cần lo thay pin). Cân đồng hồ thường dùng trong đời sống, tuỳ thuộc vào giới hạn đo của cân có thể được sử dụng trong mua bán.</vt:lpstr>
      <vt:lpstr>Cân tiểu ly </vt:lpstr>
      <vt:lpstr>PowerPoint Presentation</vt:lpstr>
      <vt:lpstr>Em hãy đọc tên loại cân dưới đây và cho biết GHĐ và ĐCNN của cân.</vt:lpstr>
      <vt:lpstr>Vậy để đo khối lượng của một vật thì người ta thường dùng dụng cụ gì? Trên các loại cân thường có ghi gì? </vt:lpstr>
      <vt:lpstr>2.Ước lượng khối lượng của vật và lựa chọn cân cho phù hợp </vt:lpstr>
      <vt:lpstr>Trả lời</vt:lpstr>
      <vt:lpstr>Vậy trước khi cân một vật ta phải ước lượng để làm gì?  </vt:lpstr>
      <vt:lpstr>3.Các thao tác khi đo khối lượng </vt:lpstr>
      <vt:lpstr>Quan sát hình 5.5 và cho biết cách đặt mắt để đọc khối lượng như thế nào là đúng.</vt:lpstr>
      <vt:lpstr>PowerPoint Presentation</vt:lpstr>
      <vt:lpstr>Khi sử dụng cân đồng hồ để đo khối lượng của một vật cần lưu ý điều gì? </vt:lpstr>
      <vt:lpstr>4.Thực hành đo khối lượng bằng cân</vt:lpstr>
      <vt:lpstr>Bảng 5.2. Kết quả đo khối lượng</vt:lpstr>
      <vt:lpstr>5.Vận dụng</vt:lpstr>
      <vt:lpstr>4.Người bán hàng sử dụng cân đồng hồ như hình bên để cân hoa quả. Hãy cho biết GHĐ, ĐCNN của cân này và đọc giá trị khối lượng của lượng hoa quả được đặt trên đĩa cân. </vt:lpstr>
      <vt:lpstr>"CẢM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2013-04-15T07:54:58Z</dcterms:created>
  <dcterms:modified xsi:type="dcterms:W3CDTF">2021-08-02T03:54:51Z</dcterms:modified>
</cp:coreProperties>
</file>