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54"/>
  </p:notesMasterIdLst>
  <p:sldIdLst>
    <p:sldId id="310" r:id="rId3"/>
    <p:sldId id="257" r:id="rId4"/>
    <p:sldId id="256" r:id="rId5"/>
    <p:sldId id="258" r:id="rId6"/>
    <p:sldId id="261" r:id="rId7"/>
    <p:sldId id="311" r:id="rId8"/>
    <p:sldId id="317" r:id="rId9"/>
    <p:sldId id="319" r:id="rId10"/>
    <p:sldId id="316" r:id="rId11"/>
    <p:sldId id="314" r:id="rId12"/>
    <p:sldId id="315" r:id="rId13"/>
    <p:sldId id="320" r:id="rId14"/>
    <p:sldId id="321" r:id="rId15"/>
    <p:sldId id="323" r:id="rId16"/>
    <p:sldId id="324" r:id="rId17"/>
    <p:sldId id="325" r:id="rId18"/>
    <p:sldId id="327" r:id="rId19"/>
    <p:sldId id="328" r:id="rId20"/>
    <p:sldId id="329" r:id="rId21"/>
    <p:sldId id="336" r:id="rId22"/>
    <p:sldId id="338" r:id="rId23"/>
    <p:sldId id="332" r:id="rId24"/>
    <p:sldId id="333" r:id="rId25"/>
    <p:sldId id="334" r:id="rId26"/>
    <p:sldId id="335" r:id="rId27"/>
    <p:sldId id="339" r:id="rId28"/>
    <p:sldId id="340" r:id="rId29"/>
    <p:sldId id="342" r:id="rId30"/>
    <p:sldId id="341" r:id="rId31"/>
    <p:sldId id="343"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574" r:id="rId45"/>
    <p:sldId id="575" r:id="rId46"/>
    <p:sldId id="578" r:id="rId47"/>
    <p:sldId id="288" r:id="rId48"/>
    <p:sldId id="577" r:id="rId49"/>
    <p:sldId id="580" r:id="rId50"/>
    <p:sldId id="582" r:id="rId51"/>
    <p:sldId id="583" r:id="rId52"/>
    <p:sldId id="287" r:id="rId53"/>
  </p:sldIdLst>
  <p:sldSz cx="9144000" cy="5143500" type="screen16x9"/>
  <p:notesSz cx="6858000" cy="9144000"/>
  <p:embeddedFontLst>
    <p:embeddedFont>
      <p:font typeface="#9Slide03 Arima Madurai Black" panose="00000A00000000000000" pitchFamily="2" charset="0"/>
      <p:bold r:id="rId55"/>
    </p:embeddedFont>
    <p:embeddedFont>
      <p:font typeface="#9Slide03 HelveBold" panose="02040603050506020204" pitchFamily="18" charset="0"/>
      <p:bold r:id="rId56"/>
    </p:embeddedFont>
    <p:embeddedFont>
      <p:font typeface="#9Slide05 Voyage" panose="02000000000000000000" pitchFamily="2" charset="0"/>
      <p:regular r:id="rId57"/>
    </p:embeddedFont>
    <p:embeddedFont>
      <p:font typeface="#9Slide07 Cadena" panose="02000503000000020004" pitchFamily="2" charset="0"/>
      <p:bold r:id="rId58"/>
    </p:embeddedFont>
    <p:embeddedFont>
      <p:font typeface="#9Slide07 IcielBaliho Script" pitchFamily="2" charset="0"/>
      <p:regular r:id="rId59"/>
    </p:embeddedFont>
    <p:embeddedFont>
      <p:font typeface="#9Slide07 IcielCadena" panose="02000503000000020004" pitchFamily="2" charset="0"/>
      <p:bold r:id="rId60"/>
    </p:embeddedFont>
    <p:embeddedFont>
      <p:font typeface="Calibri" panose="020F0502020204030204" pitchFamily="34" charset="0"/>
      <p:regular r:id="rId61"/>
      <p:bold r:id="rId62"/>
      <p:italic r:id="rId63"/>
      <p:boldItalic r:id="rId64"/>
    </p:embeddedFont>
    <p:embeddedFont>
      <p:font typeface="Cambria Math" panose="02040503050406030204" pitchFamily="18" charset="0"/>
      <p:regular r:id="rId65"/>
    </p:embeddedFont>
    <p:embeddedFont>
      <p:font typeface="Chewy" panose="020B0604020202020204" charset="0"/>
      <p:regular r:id="rId66"/>
    </p:embeddedFont>
    <p:embeddedFont>
      <p:font typeface="Fira Sans Extra Condensed Medium" panose="020B0604020202020204" charset="0"/>
      <p:regular r:id="rId67"/>
      <p:bold r:id="rId68"/>
      <p:italic r:id="rId69"/>
      <p:boldItalic r:id="rId70"/>
    </p:embeddedFont>
    <p:embeddedFont>
      <p:font typeface="Open Sans" panose="020B0606030504020204" pitchFamily="34" charset="0"/>
      <p:regular r:id="rId71"/>
      <p:bold r:id="rId72"/>
      <p:italic r:id="rId73"/>
      <p:boldItalic r:id="rId74"/>
    </p:embeddedFont>
    <p:embeddedFont>
      <p:font typeface="Open Sans SemiBold" panose="020B0706030804020204" pitchFamily="34" charset="0"/>
      <p:regular r:id="rId75"/>
      <p:bold r:id="rId76"/>
      <p:italic r:id="rId77"/>
      <p:boldItalic r:id="rId78"/>
    </p:embeddedFont>
    <p:embeddedFont>
      <p:font typeface="Overpass Black" panose="020B0604020202020204" charset="0"/>
      <p:bold r:id="rId79"/>
      <p:boldItalic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BDECD"/>
    <a:srgbClr val="841F00"/>
    <a:srgbClr val="6FA8DC"/>
    <a:srgbClr val="073763"/>
    <a:srgbClr val="93C47D"/>
    <a:srgbClr val="1C4587"/>
    <a:srgbClr val="9FC5E8"/>
    <a:srgbClr val="B6D7A8"/>
    <a:srgbClr val="9E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F3E61-91C9-4547-A14A-DB249C5E4C9B}">
  <a:tblStyle styleId="{63CF3E61-91C9-4547-A14A-DB249C5E4C9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p:scale>
          <a:sx n="81" d="100"/>
          <a:sy n="81" d="100"/>
        </p:scale>
        <p:origin x="187" y="4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font" Target="fonts/font14.fntdata"/><Relationship Id="rId76" Type="http://schemas.openxmlformats.org/officeDocument/2006/relationships/font" Target="fonts/font22.fntdata"/><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4.fntdata"/><Relationship Id="rId66" Type="http://schemas.openxmlformats.org/officeDocument/2006/relationships/font" Target="fonts/font12.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3.xml"/><Relationship Id="rId61" Type="http://schemas.openxmlformats.org/officeDocument/2006/relationships/font" Target="fonts/font7.fntdata"/><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81261db18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81261db18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c81261db18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c81261db18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gc81261db18_0_15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9" name="Google Shape;989;gc81261db18_0_15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ga9b21f1572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9" name="Google Shape;3139;ga9b21f1572_0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c6bf6dd827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6bf6dd827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c724cc3450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c724cc3450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c81261db18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c81261db18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81261db18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1" name="Google Shape;1441;gc81261db18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c81261db18_0_17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c81261db18_0_17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freepik.com/" TargetMode="External"/><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s://www.flaticon.com/" TargetMode="External"/><Relationship Id="rId5" Type="http://schemas.openxmlformats.org/officeDocument/2006/relationships/hyperlink" Target="https://slidesgo.com/" TargetMode="Externa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atin typeface="#9Slide07 IcielCadena" panose="02000503000000020004"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2">
  <p:cSld name="CUSTOM_4_1_1_1">
    <p:spTree>
      <p:nvGrpSpPr>
        <p:cNvPr id="1" name="Shape 1714"/>
        <p:cNvGrpSpPr/>
        <p:nvPr/>
      </p:nvGrpSpPr>
      <p:grpSpPr>
        <a:xfrm>
          <a:off x="0" y="0"/>
          <a:ext cx="0" cy="0"/>
          <a:chOff x="0" y="0"/>
          <a:chExt cx="0" cy="0"/>
        </a:xfrm>
      </p:grpSpPr>
      <p:pic>
        <p:nvPicPr>
          <p:cNvPr id="1715" name="Google Shape;1715;p29"/>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716" name="Google Shape;1716;p29"/>
          <p:cNvGrpSpPr/>
          <p:nvPr/>
        </p:nvGrpSpPr>
        <p:grpSpPr>
          <a:xfrm rot="-987768">
            <a:off x="7751817" y="-266278"/>
            <a:ext cx="1344359" cy="1995308"/>
            <a:chOff x="272875" y="1527563"/>
            <a:chExt cx="255950" cy="455000"/>
          </a:xfrm>
        </p:grpSpPr>
        <p:sp>
          <p:nvSpPr>
            <p:cNvPr id="1717" name="Google Shape;1717;p2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2" name="Google Shape;1752;p2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53" name="Google Shape;1753;p29"/>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54" name="Google Shape;1754;p29"/>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9"/>
          <p:cNvSpPr txBox="1">
            <a:spLocks noGrp="1"/>
          </p:cNvSpPr>
          <p:nvPr>
            <p:ph type="subTitle" idx="1"/>
          </p:nvPr>
        </p:nvSpPr>
        <p:spPr>
          <a:xfrm>
            <a:off x="724603" y="2240850"/>
            <a:ext cx="3181800" cy="12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1400"/>
              <a:buChar char="●"/>
              <a:defRPr sz="1600">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dirty="0"/>
          </a:p>
        </p:txBody>
      </p:sp>
      <p:sp>
        <p:nvSpPr>
          <p:cNvPr id="1756" name="Google Shape;1756;p29"/>
          <p:cNvSpPr txBox="1">
            <a:spLocks noGrp="1"/>
          </p:cNvSpPr>
          <p:nvPr>
            <p:ph type="ctrTitle"/>
          </p:nvPr>
        </p:nvSpPr>
        <p:spPr>
          <a:xfrm>
            <a:off x="724603" y="1663050"/>
            <a:ext cx="31818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757" name="Google Shape;1757;p29"/>
          <p:cNvSpPr/>
          <p:nvPr/>
        </p:nvSpPr>
        <p:spPr>
          <a:xfrm rot="-4340781" flipH="1">
            <a:off x="3518" y="-5268942"/>
            <a:ext cx="4623974" cy="725683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
  <p:cSld name="BLANK_1_1_1_1_1_1_2_1">
    <p:spTree>
      <p:nvGrpSpPr>
        <p:cNvPr id="1" name="Shape 1758"/>
        <p:cNvGrpSpPr/>
        <p:nvPr/>
      </p:nvGrpSpPr>
      <p:grpSpPr>
        <a:xfrm>
          <a:off x="0" y="0"/>
          <a:ext cx="0" cy="0"/>
          <a:chOff x="0" y="0"/>
          <a:chExt cx="0" cy="0"/>
        </a:xfrm>
      </p:grpSpPr>
      <p:pic>
        <p:nvPicPr>
          <p:cNvPr id="1759" name="Google Shape;1759;p30"/>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760" name="Google Shape;1760;p30"/>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761" name="Google Shape;1761;p30"/>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762" name="Google Shape;1762;p30"/>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763" name="Google Shape;1763;p30"/>
          <p:cNvGrpSpPr/>
          <p:nvPr/>
        </p:nvGrpSpPr>
        <p:grpSpPr>
          <a:xfrm rot="-2700000">
            <a:off x="167955" y="3080962"/>
            <a:ext cx="1344349" cy="2469678"/>
            <a:chOff x="272875" y="1419395"/>
            <a:chExt cx="255950" cy="563168"/>
          </a:xfrm>
        </p:grpSpPr>
        <p:sp>
          <p:nvSpPr>
            <p:cNvPr id="1764" name="Google Shape;1764;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9" name="Google Shape;1799;p30"/>
          <p:cNvGrpSpPr/>
          <p:nvPr/>
        </p:nvGrpSpPr>
        <p:grpSpPr>
          <a:xfrm rot="-2700000">
            <a:off x="8026513" y="-183341"/>
            <a:ext cx="1344349" cy="1995327"/>
            <a:chOff x="272875" y="1527563"/>
            <a:chExt cx="255950" cy="455000"/>
          </a:xfrm>
        </p:grpSpPr>
        <p:sp>
          <p:nvSpPr>
            <p:cNvPr id="1800" name="Google Shape;1800;p3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5" name="Google Shape;1835;p30"/>
          <p:cNvSpPr txBox="1">
            <a:spLocks noGrp="1"/>
          </p:cNvSpPr>
          <p:nvPr>
            <p:ph type="ctrTitle"/>
          </p:nvPr>
        </p:nvSpPr>
        <p:spPr>
          <a:xfrm>
            <a:off x="720000" y="540000"/>
            <a:ext cx="7704000" cy="135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atin typeface="#9Slide07 IcielCadena" panose="02000503000000020004"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836" name="Google Shape;1836;p30"/>
          <p:cNvSpPr txBox="1">
            <a:spLocks noGrp="1"/>
          </p:cNvSpPr>
          <p:nvPr>
            <p:ph type="subTitle" idx="1"/>
          </p:nvPr>
        </p:nvSpPr>
        <p:spPr>
          <a:xfrm>
            <a:off x="720000" y="2603948"/>
            <a:ext cx="7704000" cy="96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9Slide03 Arima Madurai Black" panose="00000A00000000000000" pitchFamily="2" charset="0"/>
                <a:cs typeface="#9Slide03 Arima Madurai Black" panose="00000A00000000000000" pitchFamily="2"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1837" name="Google Shape;1837;p30"/>
          <p:cNvSpPr txBox="1"/>
          <p:nvPr/>
        </p:nvSpPr>
        <p:spPr>
          <a:xfrm>
            <a:off x="2646000" y="3628979"/>
            <a:ext cx="3852000" cy="67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solidFill>
                  <a:schemeClr val="dk2"/>
                </a:solidFill>
                <a:latin typeface="Open Sans SemiBold"/>
                <a:ea typeface="Open Sans SemiBold"/>
                <a:cs typeface="Open Sans SemiBold"/>
                <a:sym typeface="Open Sans SemiBold"/>
              </a:rPr>
              <a:t>CREDITS: This presentation template was created</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5">
                  <a:extLst>
                    <a:ext uri="{A12FA001-AC4F-418D-AE19-62706E023703}">
                      <ahyp:hlinkClr xmlns:ahyp="http://schemas.microsoft.com/office/drawing/2018/hyperlinkcolor" val="tx"/>
                    </a:ext>
                  </a:extLst>
                </a:hlinkClick>
              </a:rPr>
              <a:t>by Slidesgo,</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dirty="0">
                <a:solidFill>
                  <a:schemeClr val="dk2"/>
                </a:solidFill>
                <a:latin typeface="Open Sans SemiBold"/>
                <a:ea typeface="Open Sans SemiBold"/>
                <a:cs typeface="Open Sans SemiBold"/>
                <a:sym typeface="Open Sans SemiBold"/>
              </a:rPr>
              <a:t>including icons</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6">
                  <a:extLst>
                    <a:ext uri="{A12FA001-AC4F-418D-AE19-62706E023703}">
                      <ahyp:hlinkClr xmlns:ahyp="http://schemas.microsoft.com/office/drawing/2018/hyperlinkcolor" val="tx"/>
                    </a:ext>
                  </a:extLst>
                </a:hlinkClick>
              </a:rPr>
              <a:t>by Flaticon,</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i</a:t>
            </a:r>
            <a:r>
              <a:rPr lang="en" sz="1200" dirty="0">
                <a:solidFill>
                  <a:schemeClr val="dk2"/>
                </a:solidFill>
                <a:latin typeface="Open Sans SemiBold"/>
                <a:ea typeface="Open Sans SemiBold"/>
                <a:cs typeface="Open Sans SemiBold"/>
                <a:sym typeface="Open Sans SemiBold"/>
              </a:rPr>
              <a:t>nfographics &amp; images </a:t>
            </a:r>
            <a:r>
              <a:rPr lang="en" sz="1200" b="1" dirty="0">
                <a:solidFill>
                  <a:schemeClr val="dk2"/>
                </a:solidFill>
                <a:uFill>
                  <a:noFill/>
                </a:uFill>
                <a:latin typeface="#9Slide03 Arima Madurai Black" panose="00000A00000000000000" pitchFamily="2" charset="0"/>
                <a:ea typeface="Open Sans"/>
                <a:cs typeface="#9Slide03 Arima Madurai Black" panose="00000A00000000000000" pitchFamily="2" charset="0"/>
                <a:sym typeface="Open Sans"/>
                <a:hlinkClick r:id="rId7">
                  <a:extLst>
                    <a:ext uri="{A12FA001-AC4F-418D-AE19-62706E023703}">
                      <ahyp:hlinkClr xmlns:ahyp="http://schemas.microsoft.com/office/drawing/2018/hyperlinkcolor" val="tx"/>
                    </a:ext>
                  </a:extLst>
                </a:hlinkClick>
              </a:rPr>
              <a:t>by Freepik</a:t>
            </a:r>
            <a:r>
              <a:rPr lang="en"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rPr>
              <a:t> </a:t>
            </a:r>
            <a:endParaRPr sz="1200" b="1" dirty="0">
              <a:solidFill>
                <a:schemeClr val="dk2"/>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1838" name="Google Shape;1838;p30"/>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76000"/>
          </a:blip>
          <a:stretch>
            <a:fillRect/>
          </a:stretch>
        </p:blipFill>
        <p:spPr>
          <a:xfrm>
            <a:off x="-3674375" y="-1675870"/>
            <a:ext cx="8158656" cy="3038275"/>
          </a:xfrm>
          <a:prstGeom prst="rect">
            <a:avLst/>
          </a:prstGeom>
          <a:noFill/>
          <a:ln>
            <a:noFill/>
          </a:ln>
        </p:spPr>
      </p:pic>
      <p:pic>
        <p:nvPicPr>
          <p:cNvPr id="10" name="Google Shape;10;p2"/>
          <p:cNvPicPr preferRelativeResize="0"/>
          <p:nvPr/>
        </p:nvPicPr>
        <p:blipFill>
          <a:blip r:embed="rId2">
            <a:alphaModFix amt="76000"/>
          </a:blip>
          <a:stretch>
            <a:fillRect/>
          </a:stretch>
        </p:blipFill>
        <p:spPr>
          <a:xfrm>
            <a:off x="2511925" y="3324755"/>
            <a:ext cx="8158656" cy="3038275"/>
          </a:xfrm>
          <a:prstGeom prst="rect">
            <a:avLst/>
          </a:prstGeom>
          <a:noFill/>
          <a:ln>
            <a:noFill/>
          </a:ln>
        </p:spPr>
      </p:pic>
      <p:pic>
        <p:nvPicPr>
          <p:cNvPr id="11" name="Google Shape;11;p2"/>
          <p:cNvPicPr preferRelativeResize="0"/>
          <p:nvPr/>
        </p:nvPicPr>
        <p:blipFill>
          <a:blip r:embed="rId3">
            <a:alphaModFix amt="47000"/>
          </a:blip>
          <a:stretch>
            <a:fillRect/>
          </a:stretch>
        </p:blipFill>
        <p:spPr>
          <a:xfrm>
            <a:off x="1630989" y="143889"/>
            <a:ext cx="5882026" cy="4855727"/>
          </a:xfrm>
          <a:prstGeom prst="rect">
            <a:avLst/>
          </a:prstGeom>
          <a:noFill/>
          <a:ln>
            <a:noFill/>
          </a:ln>
        </p:spPr>
      </p:pic>
      <p:grpSp>
        <p:nvGrpSpPr>
          <p:cNvPr id="12" name="Google Shape;12;p2"/>
          <p:cNvGrpSpPr/>
          <p:nvPr/>
        </p:nvGrpSpPr>
        <p:grpSpPr>
          <a:xfrm rot="-2700000">
            <a:off x="491281" y="2848237"/>
            <a:ext cx="1344349" cy="2469678"/>
            <a:chOff x="272875" y="1419395"/>
            <a:chExt cx="255950" cy="563168"/>
          </a:xfrm>
        </p:grpSpPr>
        <p:sp>
          <p:nvSpPr>
            <p:cNvPr id="13" name="Google Shape;1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8" name="Google Shape;48;p2"/>
          <p:cNvGrpSpPr/>
          <p:nvPr/>
        </p:nvGrpSpPr>
        <p:grpSpPr>
          <a:xfrm rot="-2700000">
            <a:off x="7759814" y="-211916"/>
            <a:ext cx="1344349" cy="1995327"/>
            <a:chOff x="272875" y="1527563"/>
            <a:chExt cx="255950" cy="455000"/>
          </a:xfrm>
        </p:grpSpPr>
        <p:sp>
          <p:nvSpPr>
            <p:cNvPr id="49" name="Google Shape;49;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4" name="Google Shape;84;p2"/>
          <p:cNvSpPr txBox="1">
            <a:spLocks noGrp="1"/>
          </p:cNvSpPr>
          <p:nvPr>
            <p:ph type="ctrTitle"/>
          </p:nvPr>
        </p:nvSpPr>
        <p:spPr>
          <a:xfrm>
            <a:off x="1065750" y="844275"/>
            <a:ext cx="7012500" cy="3040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200"/>
              <a:buNone/>
              <a:defRPr sz="6600" b="0">
                <a:solidFill>
                  <a:srgbClr val="073763"/>
                </a:solidFill>
                <a:latin typeface="#9Slide07 IcielBaliho Script" pitchFamily="2" charset="0"/>
                <a:ea typeface="#9Slide07 IcielBaliho Script" pitchFamily="2" charset="0"/>
                <a:cs typeface="#9Slide07 IcielBaliho Script" pitchFamily="2" charset="0"/>
                <a:sym typeface="Overpass Black"/>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85" name="Google Shape;85;p2"/>
          <p:cNvSpPr/>
          <p:nvPr/>
        </p:nvSpPr>
        <p:spPr>
          <a:xfrm rot="10800000">
            <a:off x="6879575" y="4111675"/>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2"/>
          <p:cNvSpPr txBox="1">
            <a:spLocks noGrp="1"/>
          </p:cNvSpPr>
          <p:nvPr>
            <p:ph type="subTitle" idx="1"/>
          </p:nvPr>
        </p:nvSpPr>
        <p:spPr>
          <a:xfrm>
            <a:off x="2254200" y="4077225"/>
            <a:ext cx="4635600" cy="222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1600">
                <a:solidFill>
                  <a:srgbClr val="073763"/>
                </a:solidFill>
                <a:latin typeface="#9Slide03 Arima Madurai Black" panose="00000A00000000000000" pitchFamily="2" charset="0"/>
                <a:ea typeface="Open Sans"/>
                <a:cs typeface="#9Slide03 Arima Madurai Black" panose="00000A00000000000000" pitchFamily="2" charset="0"/>
                <a:sym typeface="Open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75990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sp>
        <p:nvSpPr>
          <p:cNvPr id="88" name="Google Shape;88;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314587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90" name="Google Shape;90;p4"/>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 name="Google Shape;91;p4"/>
          <p:cNvSpPr txBox="1">
            <a:spLocks noGrp="1"/>
          </p:cNvSpPr>
          <p:nvPr>
            <p:ph type="body" idx="1"/>
          </p:nvPr>
        </p:nvSpPr>
        <p:spPr>
          <a:xfrm>
            <a:off x="2057450" y="1685875"/>
            <a:ext cx="8077200" cy="3416400"/>
          </a:xfrm>
          <a:prstGeom prst="rect">
            <a:avLst/>
          </a:prstGeom>
        </p:spPr>
        <p:txBody>
          <a:bodyPr spcFirstLastPara="1" wrap="square" lIns="91425" tIns="91425" rIns="91425" bIns="91425" anchor="t"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4281081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2"/>
        <p:cNvGrpSpPr/>
        <p:nvPr/>
      </p:nvGrpSpPr>
      <p:grpSpPr>
        <a:xfrm>
          <a:off x="0" y="0"/>
          <a:ext cx="0" cy="0"/>
          <a:chOff x="0" y="0"/>
          <a:chExt cx="0" cy="0"/>
        </a:xfrm>
      </p:grpSpPr>
      <p:sp>
        <p:nvSpPr>
          <p:cNvPr id="93" name="Google Shape;93;p5"/>
          <p:cNvSpPr txBox="1">
            <a:spLocks noGrp="1"/>
          </p:cNvSpPr>
          <p:nvPr>
            <p:ph type="title"/>
          </p:nvPr>
        </p:nvSpPr>
        <p:spPr>
          <a:xfrm>
            <a:off x="533450" y="1060275"/>
            <a:ext cx="8077200" cy="49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4" name="Google Shape;9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
        <p:nvSpPr>
          <p:cNvPr id="95" name="Google Shape;9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189" lvl="0" indent="-317492">
              <a:spcBef>
                <a:spcPts val="0"/>
              </a:spcBef>
              <a:spcAft>
                <a:spcPts val="0"/>
              </a:spcAft>
              <a:buSzPts val="1400"/>
              <a:buChar char="●"/>
              <a:defRPr sz="14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2534105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96"/>
        <p:cNvGrpSpPr/>
        <p:nvPr/>
      </p:nvGrpSpPr>
      <p:grpSpPr>
        <a:xfrm>
          <a:off x="0" y="0"/>
          <a:ext cx="0" cy="0"/>
          <a:chOff x="0" y="0"/>
          <a:chExt cx="0" cy="0"/>
        </a:xfrm>
      </p:grpSpPr>
      <p:sp>
        <p:nvSpPr>
          <p:cNvPr id="97" name="Google Shape;97;p6"/>
          <p:cNvSpPr txBox="1">
            <a:spLocks noGrp="1"/>
          </p:cNvSpPr>
          <p:nvPr>
            <p:ph type="title"/>
          </p:nvPr>
        </p:nvSpPr>
        <p:spPr>
          <a:xfrm>
            <a:off x="538500" y="533400"/>
            <a:ext cx="8067000" cy="290100"/>
          </a:xfrm>
          <a:prstGeom prst="rect">
            <a:avLst/>
          </a:prstGeom>
        </p:spPr>
        <p:txBody>
          <a:bodyPr spcFirstLastPara="1" wrap="square" lIns="91425" tIns="91425" rIns="91425" bIns="91425" anchor="t" anchorCtr="0">
            <a:normAutofit/>
          </a:bodyPr>
          <a:lstStyle>
            <a:lvl1pPr lvl="0" algn="ctr">
              <a:spcBef>
                <a:spcPts val="0"/>
              </a:spcBef>
              <a:spcAft>
                <a:spcPts val="0"/>
              </a:spcAft>
              <a:buSzPts val="3000"/>
              <a:buNone/>
              <a:defRPr sz="2700">
                <a:solidFill>
                  <a:schemeClr val="dk2"/>
                </a:solidFill>
                <a:latin typeface="Overpass"/>
                <a:ea typeface="Overpass"/>
                <a:cs typeface="Overpass"/>
                <a:sym typeface="Overpas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98" name="Google Shape;98;p6"/>
          <p:cNvPicPr preferRelativeResize="0"/>
          <p:nvPr/>
        </p:nvPicPr>
        <p:blipFill>
          <a:blip r:embed="rId2">
            <a:alphaModFix amt="67000"/>
          </a:blip>
          <a:stretch>
            <a:fillRect/>
          </a:stretch>
        </p:blipFill>
        <p:spPr>
          <a:xfrm rot="5400000" flipH="1">
            <a:off x="7268415" y="-515250"/>
            <a:ext cx="2894875" cy="2593326"/>
          </a:xfrm>
          <a:prstGeom prst="rect">
            <a:avLst/>
          </a:prstGeom>
          <a:noFill/>
          <a:ln>
            <a:noFill/>
          </a:ln>
        </p:spPr>
      </p:pic>
      <p:pic>
        <p:nvPicPr>
          <p:cNvPr id="99" name="Google Shape;99;p6"/>
          <p:cNvPicPr preferRelativeResize="0"/>
          <p:nvPr/>
        </p:nvPicPr>
        <p:blipFill>
          <a:blip r:embed="rId3">
            <a:alphaModFix amt="66000"/>
          </a:blip>
          <a:stretch>
            <a:fillRect/>
          </a:stretch>
        </p:blipFill>
        <p:spPr>
          <a:xfrm rot="5547182" flipH="1">
            <a:off x="-2645444" y="2413034"/>
            <a:ext cx="3297391" cy="2276632"/>
          </a:xfrm>
          <a:prstGeom prst="rect">
            <a:avLst/>
          </a:prstGeom>
          <a:noFill/>
          <a:ln>
            <a:noFill/>
          </a:ln>
        </p:spPr>
      </p:pic>
      <p:pic>
        <p:nvPicPr>
          <p:cNvPr id="100" name="Google Shape;100;p6"/>
          <p:cNvPicPr preferRelativeResize="0"/>
          <p:nvPr/>
        </p:nvPicPr>
        <p:blipFill>
          <a:blip r:embed="rId4">
            <a:alphaModFix amt="82000"/>
          </a:blip>
          <a:stretch>
            <a:fillRect/>
          </a:stretch>
        </p:blipFill>
        <p:spPr>
          <a:xfrm rot="7617396">
            <a:off x="6623177" y="3577650"/>
            <a:ext cx="3632874" cy="2999026"/>
          </a:xfrm>
          <a:prstGeom prst="rect">
            <a:avLst/>
          </a:prstGeom>
          <a:noFill/>
          <a:ln>
            <a:noFill/>
          </a:ln>
        </p:spPr>
      </p:pic>
      <p:grpSp>
        <p:nvGrpSpPr>
          <p:cNvPr id="101" name="Google Shape;101;p6"/>
          <p:cNvGrpSpPr/>
          <p:nvPr/>
        </p:nvGrpSpPr>
        <p:grpSpPr>
          <a:xfrm>
            <a:off x="-624369" y="1725784"/>
            <a:ext cx="1344377" cy="1995312"/>
            <a:chOff x="272875" y="1527563"/>
            <a:chExt cx="255950" cy="455000"/>
          </a:xfrm>
        </p:grpSpPr>
        <p:sp>
          <p:nvSpPr>
            <p:cNvPr id="102" name="Google Shape;102;p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3" name="Google Shape;103;p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4" name="Google Shape;104;p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5" name="Google Shape;105;p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6" name="Google Shape;106;p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7" name="Google Shape;107;p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8" name="Google Shape;108;p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9" name="Google Shape;109;p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0" name="Google Shape;110;p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2" name="Google Shape;112;p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3" name="Google Shape;113;p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6" name="Google Shape;116;p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7" name="Google Shape;117;p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8" name="Google Shape;118;p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9" name="Google Shape;119;p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2" name="Google Shape;122;p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3" name="Google Shape;123;p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5" name="Google Shape;125;p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 name="Google Shape;126;p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 name="Google Shape;127;p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 name="Google Shape;128;p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 name="Google Shape;129;p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 name="Google Shape;130;p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 name="Google Shape;131;p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 name="Google Shape;134;p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 name="Google Shape;135;p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 name="Google Shape;137;p6"/>
          <p:cNvSpPr/>
          <p:nvPr/>
        </p:nvSpPr>
        <p:spPr>
          <a:xfrm rot="2491995">
            <a:off x="6614062" y="40478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138" name="Google Shape;138;p6"/>
          <p:cNvPicPr preferRelativeResize="0"/>
          <p:nvPr/>
        </p:nvPicPr>
        <p:blipFill>
          <a:blip r:embed="rId5">
            <a:alphaModFix amt="83000"/>
          </a:blip>
          <a:stretch>
            <a:fillRect/>
          </a:stretch>
        </p:blipFill>
        <p:spPr>
          <a:xfrm>
            <a:off x="-335353" y="-401174"/>
            <a:ext cx="1212974" cy="1020309"/>
          </a:xfrm>
          <a:prstGeom prst="rect">
            <a:avLst/>
          </a:prstGeom>
          <a:noFill/>
          <a:ln>
            <a:noFill/>
          </a:ln>
        </p:spPr>
      </p:pic>
    </p:spTree>
    <p:extLst>
      <p:ext uri="{BB962C8B-B14F-4D97-AF65-F5344CB8AC3E}">
        <p14:creationId xmlns:p14="http://schemas.microsoft.com/office/powerpoint/2010/main" val="15592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9Slide03 Arima Madurai Black" panose="00000A00000000000000" pitchFamily="2" charset="0"/>
                <a:cs typeface="#9Slide03 Arima Madurai Black" panose="00000A00000000000000" pitchFamily="2" charset="0"/>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dirty="0"/>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latin typeface="#9Slide07 IcielCadena" panose="02000503000000020004" pitchFamily="2" charset="0"/>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dirty="0"/>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latin typeface="#9Slide07 IcielCadena" panose="02000503000000020004"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41" name="Google Shape;14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atin typeface="#9Slide03 Arima Madurai Black" panose="00000A00000000000000" pitchFamily="2" charset="0"/>
                <a:cs typeface="#9Slide03 Arima Madurai Black" panose="00000A00000000000000" pitchFamily="2" charset="0"/>
              </a:defRPr>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dirty="0"/>
          </a:p>
        </p:txBody>
      </p:sp>
    </p:spTree>
    <p:extLst>
      <p:ext uri="{BB962C8B-B14F-4D97-AF65-F5344CB8AC3E}">
        <p14:creationId xmlns:p14="http://schemas.microsoft.com/office/powerpoint/2010/main" val="1423745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13680042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47" name="Google Shape;1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atin typeface="#9Slide03 Arima Madurai Black" panose="00000A00000000000000" pitchFamily="2" charset="0"/>
                <a:cs typeface="#9Slide03 Arima Madurai Black" panose="00000A00000000000000" pitchFamily="2" charset="0"/>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148" name="Google Shape;1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78506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9"/>
        <p:cNvGrpSpPr/>
        <p:nvPr/>
      </p:nvGrpSpPr>
      <p:grpSpPr>
        <a:xfrm>
          <a:off x="0" y="0"/>
          <a:ext cx="0" cy="0"/>
          <a:chOff x="0" y="0"/>
          <a:chExt cx="0" cy="0"/>
        </a:xfrm>
      </p:grpSpPr>
      <p:sp>
        <p:nvSpPr>
          <p:cNvPr id="150" name="Google Shape;1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atin typeface="#9Slide03 Arima Madurai Black" panose="00000A00000000000000" pitchFamily="2" charset="0"/>
                <a:cs typeface="#9Slide03 Arima Madurai Black" panose="00000A00000000000000" pitchFamily="2" charset="0"/>
              </a:defRPr>
            </a:lvl1pPr>
          </a:lstStyle>
          <a:p>
            <a:endParaRPr dirty="0"/>
          </a:p>
        </p:txBody>
      </p:sp>
    </p:spTree>
    <p:extLst>
      <p:ext uri="{BB962C8B-B14F-4D97-AF65-F5344CB8AC3E}">
        <p14:creationId xmlns:p14="http://schemas.microsoft.com/office/powerpoint/2010/main" val="924652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1"/>
        <p:cNvGrpSpPr/>
        <p:nvPr/>
      </p:nvGrpSpPr>
      <p:grpSpPr>
        <a:xfrm>
          <a:off x="0" y="0"/>
          <a:ext cx="0" cy="0"/>
          <a:chOff x="0" y="0"/>
          <a:chExt cx="0" cy="0"/>
        </a:xfrm>
      </p:grpSpPr>
      <p:sp>
        <p:nvSpPr>
          <p:cNvPr id="152" name="Google Shape;15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53" name="Google Shape;15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189" lvl="0" indent="-342892" algn="ctr">
              <a:spcBef>
                <a:spcPts val="0"/>
              </a:spcBef>
              <a:spcAft>
                <a:spcPts val="0"/>
              </a:spcAft>
              <a:buSzPts val="1800"/>
              <a:buChar char="●"/>
              <a:defRPr>
                <a:latin typeface="#9Slide03 Arima Madurai Black" panose="00000A00000000000000" pitchFamily="2" charset="0"/>
                <a:cs typeface="#9Slide03 Arima Madurai Black" panose="00000A00000000000000" pitchFamily="2" charset="0"/>
              </a:defRPr>
            </a:lvl1pPr>
            <a:lvl2pPr marL="914378" lvl="1" indent="-317492" algn="ctr">
              <a:spcBef>
                <a:spcPts val="0"/>
              </a:spcBef>
              <a:spcAft>
                <a:spcPts val="0"/>
              </a:spcAft>
              <a:buSzPts val="1400"/>
              <a:buChar char="○"/>
              <a:defRPr/>
            </a:lvl2pPr>
            <a:lvl3pPr marL="1371566" lvl="2" indent="-317492" algn="ctr">
              <a:spcBef>
                <a:spcPts val="0"/>
              </a:spcBef>
              <a:spcAft>
                <a:spcPts val="0"/>
              </a:spcAft>
              <a:buSzPts val="1400"/>
              <a:buChar char="■"/>
              <a:defRPr/>
            </a:lvl3pPr>
            <a:lvl4pPr marL="1828754" lvl="3" indent="-317492" algn="ctr">
              <a:spcBef>
                <a:spcPts val="0"/>
              </a:spcBef>
              <a:spcAft>
                <a:spcPts val="0"/>
              </a:spcAft>
              <a:buSzPts val="1400"/>
              <a:buChar char="●"/>
              <a:defRPr/>
            </a:lvl4pPr>
            <a:lvl5pPr marL="2285943" lvl="4" indent="-317492" algn="ctr">
              <a:spcBef>
                <a:spcPts val="0"/>
              </a:spcBef>
              <a:spcAft>
                <a:spcPts val="0"/>
              </a:spcAft>
              <a:buSzPts val="1400"/>
              <a:buChar char="○"/>
              <a:defRPr/>
            </a:lvl5pPr>
            <a:lvl6pPr marL="2743132" lvl="5" indent="-317492" algn="ctr">
              <a:spcBef>
                <a:spcPts val="0"/>
              </a:spcBef>
              <a:spcAft>
                <a:spcPts val="0"/>
              </a:spcAft>
              <a:buSzPts val="1400"/>
              <a:buChar char="■"/>
              <a:defRPr/>
            </a:lvl6pPr>
            <a:lvl7pPr marL="3200320" lvl="6" indent="-317492" algn="ctr">
              <a:spcBef>
                <a:spcPts val="0"/>
              </a:spcBef>
              <a:spcAft>
                <a:spcPts val="0"/>
              </a:spcAft>
              <a:buSzPts val="1400"/>
              <a:buChar char="●"/>
              <a:defRPr/>
            </a:lvl7pPr>
            <a:lvl8pPr marL="3657509" lvl="7" indent="-317492" algn="ctr">
              <a:spcBef>
                <a:spcPts val="0"/>
              </a:spcBef>
              <a:spcAft>
                <a:spcPts val="0"/>
              </a:spcAft>
              <a:buSzPts val="1400"/>
              <a:buChar char="○"/>
              <a:defRPr/>
            </a:lvl8pPr>
            <a:lvl9pPr marL="4114697" lvl="8" indent="-317492" algn="ctr">
              <a:spcBef>
                <a:spcPts val="0"/>
              </a:spcBef>
              <a:spcAft>
                <a:spcPts val="0"/>
              </a:spcAft>
              <a:buSzPts val="1400"/>
              <a:buChar char="■"/>
              <a:defRPr/>
            </a:lvl9pPr>
          </a:lstStyle>
          <a:p>
            <a:endParaRPr dirty="0"/>
          </a:p>
        </p:txBody>
      </p:sp>
    </p:spTree>
    <p:extLst>
      <p:ext uri="{BB962C8B-B14F-4D97-AF65-F5344CB8AC3E}">
        <p14:creationId xmlns:p14="http://schemas.microsoft.com/office/powerpoint/2010/main" val="1049001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54"/>
        <p:cNvGrpSpPr/>
        <p:nvPr/>
      </p:nvGrpSpPr>
      <p:grpSpPr>
        <a:xfrm>
          <a:off x="0" y="0"/>
          <a:ext cx="0" cy="0"/>
          <a:chOff x="0" y="0"/>
          <a:chExt cx="0" cy="0"/>
        </a:xfrm>
      </p:grpSpPr>
      <p:sp>
        <p:nvSpPr>
          <p:cNvPr id="155" name="Google Shape;155;p12"/>
          <p:cNvSpPr/>
          <p:nvPr/>
        </p:nvSpPr>
        <p:spPr>
          <a:xfrm>
            <a:off x="0" y="-9525"/>
            <a:ext cx="9144000" cy="5143500"/>
          </a:xfrm>
          <a:prstGeom prst="rect">
            <a:avLst/>
          </a:pr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51781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56"/>
        <p:cNvGrpSpPr/>
        <p:nvPr/>
      </p:nvGrpSpPr>
      <p:grpSpPr>
        <a:xfrm>
          <a:off x="0" y="0"/>
          <a:ext cx="0" cy="0"/>
          <a:chOff x="0" y="0"/>
          <a:chExt cx="0" cy="0"/>
        </a:xfrm>
      </p:grpSpPr>
      <p:sp>
        <p:nvSpPr>
          <p:cNvPr id="157" name="Google Shape;157;p13"/>
          <p:cNvSpPr txBox="1">
            <a:spLocks noGrp="1"/>
          </p:cNvSpPr>
          <p:nvPr>
            <p:ph type="title"/>
          </p:nvPr>
        </p:nvSpPr>
        <p:spPr>
          <a:xfrm>
            <a:off x="538550" y="533400"/>
            <a:ext cx="8067000" cy="2901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sz="2700">
                <a:solidFill>
                  <a:schemeClr val="dk2"/>
                </a:solidFill>
                <a:latin typeface="Overpass"/>
                <a:ea typeface="Overpass"/>
                <a:cs typeface="Overpass"/>
                <a:sym typeface="Overpas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5743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latin typeface="#9Slide03 Arima Madurai Black" panose="00000A00000000000000" pitchFamily="2" charset="0"/>
                <a:cs typeface="#9Slide03 Arima Madurai Black" panose="00000A00000000000000" pitchFamily="2" charset="0"/>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dirty="0"/>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atin typeface="#9Slide07 IcielCadena" panose="02000503000000020004"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atin typeface="#9Slide07 IcielCadena" panose="02000503000000020004" pitchFamily="2" charset="0"/>
              </a:defRPr>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rPr dirty="0"/>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atin typeface="#9Slide07 IcielCadena" panose="02000503000000020004"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9Slide03 Arima Madurai Black" panose="00000A00000000000000" pitchFamily="2" charset="0"/>
                <a:cs typeface="#9Slide03 Arima Madurai Black" panose="00000A00000000000000" pitchFamily="2" charset="0"/>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26"/>
        <p:cNvGrpSpPr/>
        <p:nvPr/>
      </p:nvGrpSpPr>
      <p:grpSpPr>
        <a:xfrm>
          <a:off x="0" y="0"/>
          <a:ext cx="0" cy="0"/>
          <a:chOff x="0" y="0"/>
          <a:chExt cx="0" cy="0"/>
        </a:xfrm>
      </p:grpSpPr>
      <p:pic>
        <p:nvPicPr>
          <p:cNvPr id="927" name="Google Shape;927;p17"/>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928" name="Google Shape;928;p17"/>
          <p:cNvGrpSpPr/>
          <p:nvPr/>
        </p:nvGrpSpPr>
        <p:grpSpPr>
          <a:xfrm rot="-8099954">
            <a:off x="15431" y="-572435"/>
            <a:ext cx="1344367" cy="1995327"/>
            <a:chOff x="272875" y="1527563"/>
            <a:chExt cx="255950" cy="455000"/>
          </a:xfrm>
        </p:grpSpPr>
        <p:sp>
          <p:nvSpPr>
            <p:cNvPr id="929" name="Google Shape;929;p1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64" name="Google Shape;964;p17"/>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sp>
        <p:nvSpPr>
          <p:cNvPr id="965" name="Google Shape;965;p1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atin typeface="#9Slide07 IcielCadena" panose="02000503000000020004" pitchFamily="2" charset="0"/>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dirty="0"/>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4" r:id="rId4"/>
    <p:sldLayoutId id="2147483658" r:id="rId5"/>
    <p:sldLayoutId id="2147483659" r:id="rId6"/>
    <p:sldLayoutId id="2147483661" r:id="rId7"/>
    <p:sldLayoutId id="2147483663" r:id="rId8"/>
    <p:sldLayoutId id="2147483669" r:id="rId9"/>
    <p:sldLayoutId id="2147483675" r:id="rId10"/>
    <p:sldLayoutId id="2147483676" r:id="rId11"/>
    <p:sldLayoutId id="2147483677" r:id="rId12"/>
    <p:sldLayoutId id="2147483680" r:id="rId13"/>
    <p:sldLayoutId id="214748368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Baliho Script" pitchFamily="2" charset="0"/>
          <a:ea typeface="#9Slide07 IcielBaliho Script"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3450" y="1060275"/>
            <a:ext cx="8077200" cy="490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3000"/>
              <a:buFont typeface="Overpass"/>
              <a:buNone/>
              <a:defRPr sz="3000" b="1">
                <a:solidFill>
                  <a:schemeClr val="dk2"/>
                </a:solidFill>
                <a:latin typeface="Overpass"/>
                <a:ea typeface="Overpass"/>
                <a:cs typeface="Overpass"/>
                <a:sym typeface="Overpass"/>
              </a:defRPr>
            </a:lvl1pPr>
            <a:lvl2pPr lvl="1">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2pPr>
            <a:lvl3pPr lvl="2">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3pPr>
            <a:lvl4pPr lvl="3">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4pPr>
            <a:lvl5pPr lvl="4">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5pPr>
            <a:lvl6pPr lvl="5">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6pPr>
            <a:lvl7pPr lvl="6">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7pPr>
            <a:lvl8pPr lvl="7">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8pPr>
            <a:lvl9pPr lvl="8">
              <a:spcBef>
                <a:spcPts val="0"/>
              </a:spcBef>
              <a:spcAft>
                <a:spcPts val="0"/>
              </a:spcAft>
              <a:buClr>
                <a:schemeClr val="accent3"/>
              </a:buClr>
              <a:buSzPts val="2800"/>
              <a:buFont typeface="Passion One"/>
              <a:buNone/>
              <a:defRPr sz="2800">
                <a:solidFill>
                  <a:schemeClr val="accent3"/>
                </a:solidFill>
                <a:latin typeface="Passion One"/>
                <a:ea typeface="Passion One"/>
                <a:cs typeface="Passion One"/>
                <a:sym typeface="Passion One"/>
              </a:defRPr>
            </a:lvl9pPr>
          </a:lstStyle>
          <a:p>
            <a:endParaRPr/>
          </a:p>
        </p:txBody>
      </p:sp>
      <p:sp>
        <p:nvSpPr>
          <p:cNvPr id="7" name="Google Shape;7;p1"/>
          <p:cNvSpPr txBox="1">
            <a:spLocks noGrp="1"/>
          </p:cNvSpPr>
          <p:nvPr>
            <p:ph type="body" idx="1"/>
          </p:nvPr>
        </p:nvSpPr>
        <p:spPr>
          <a:xfrm>
            <a:off x="2057450" y="1685875"/>
            <a:ext cx="80772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dirty="0"/>
          </a:p>
        </p:txBody>
      </p:sp>
    </p:spTree>
    <p:extLst>
      <p:ext uri="{BB962C8B-B14F-4D97-AF65-F5344CB8AC3E}">
        <p14:creationId xmlns:p14="http://schemas.microsoft.com/office/powerpoint/2010/main" val="1748652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0.png"/></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45.png"/><Relationship Id="rId7" Type="http://schemas.openxmlformats.org/officeDocument/2006/relationships/image" Target="../media/image34.jpg"/><Relationship Id="rId2"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33.jpg"/><Relationship Id="rId4" Type="http://schemas.microsoft.com/office/2007/relationships/hdphoto" Target="../media/hdphoto1.wdp"/><Relationship Id="rId9" Type="http://schemas.openxmlformats.org/officeDocument/2006/relationships/image" Target="../media/image31.jp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9.png"/><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2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7.png"/><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image" Target="../media/image2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5.png"/><Relationship Id="rId7" Type="http://schemas.openxmlformats.org/officeDocument/2006/relationships/image" Target="../media/image24.png"/><Relationship Id="rId2"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4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7.png"/><Relationship Id="rId7"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45.png"/><Relationship Id="rId7" Type="http://schemas.openxmlformats.org/officeDocument/2006/relationships/image" Target="../media/image27.jp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71.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5.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71.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093F9B-DCC1-74D6-43D4-51D62C6B19F7}"/>
              </a:ext>
            </a:extLst>
          </p:cNvPr>
          <p:cNvPicPr>
            <a:picLocks noChangeAspect="1"/>
          </p:cNvPicPr>
          <p:nvPr/>
        </p:nvPicPr>
        <p:blipFill rotWithShape="1">
          <a:blip r:embed="rId2"/>
          <a:srcRect l="8278" r="8278"/>
          <a:stretch/>
        </p:blipFill>
        <p:spPr>
          <a:xfrm>
            <a:off x="0" y="0"/>
            <a:ext cx="9144000" cy="5143500"/>
          </a:xfrm>
          <a:prstGeom prst="rect">
            <a:avLst/>
          </a:prstGeom>
        </p:spPr>
      </p:pic>
      <p:sp>
        <p:nvSpPr>
          <p:cNvPr id="2" name="Title 1">
            <a:extLst>
              <a:ext uri="{FF2B5EF4-FFF2-40B4-BE49-F238E27FC236}">
                <a16:creationId xmlns:a16="http://schemas.microsoft.com/office/drawing/2014/main" id="{2BCE81E2-59FE-6FA2-B220-962B3B66D0FE}"/>
              </a:ext>
            </a:extLst>
          </p:cNvPr>
          <p:cNvSpPr>
            <a:spLocks noGrp="1"/>
          </p:cNvSpPr>
          <p:nvPr>
            <p:ph type="title"/>
          </p:nvPr>
        </p:nvSpPr>
        <p:spPr>
          <a:xfrm>
            <a:off x="744921" y="299711"/>
            <a:ext cx="7283202" cy="1622080"/>
          </a:xfrm>
        </p:spPr>
        <p:txBody>
          <a:bodyPr/>
          <a:lstStyle/>
          <a:p>
            <a:r>
              <a:rPr lang="vi-VN" sz="4800" dirty="0">
                <a:solidFill>
                  <a:srgbClr val="000000"/>
                </a:solidFill>
              </a:rPr>
              <a:t>CHÀO MỪNG CÁC EM ĐẾN VỚI BUỔI HỌC</a:t>
            </a:r>
            <a:endParaRPr lang="en-US" sz="4800" dirty="0">
              <a:solidFill>
                <a:srgbClr val="000000"/>
              </a:solidFill>
            </a:endParaRPr>
          </a:p>
        </p:txBody>
      </p:sp>
      <p:sp>
        <p:nvSpPr>
          <p:cNvPr id="7" name="TextBox 6">
            <a:extLst>
              <a:ext uri="{FF2B5EF4-FFF2-40B4-BE49-F238E27FC236}">
                <a16:creationId xmlns:a16="http://schemas.microsoft.com/office/drawing/2014/main" id="{CE5EBF04-6990-9385-7908-F1E5E4A1210E}"/>
              </a:ext>
            </a:extLst>
          </p:cNvPr>
          <p:cNvSpPr txBox="1"/>
          <p:nvPr/>
        </p:nvSpPr>
        <p:spPr>
          <a:xfrm>
            <a:off x="2026403" y="1921791"/>
            <a:ext cx="4187019" cy="461665"/>
          </a:xfrm>
          <a:prstGeom prst="rect">
            <a:avLst/>
          </a:prstGeom>
          <a:noFill/>
        </p:spPr>
        <p:txBody>
          <a:bodyPr wrap="square" rtlCol="0">
            <a:spAutoFit/>
          </a:bodyPr>
          <a:lstStyle/>
          <a:p>
            <a:r>
              <a:rPr lang="vi-VN" sz="2400" dirty="0">
                <a:latin typeface="#9Slide07 IcielBaliho Script" pitchFamily="2" charset="0"/>
              </a:rPr>
              <a:t>Giáo viên:</a:t>
            </a:r>
            <a:r>
              <a:rPr lang="en-US" sz="2400" dirty="0">
                <a:latin typeface="#9Slide07 IcielBaliho Script" pitchFamily="2" charset="0"/>
              </a:rPr>
              <a:t> Phạm </a:t>
            </a:r>
            <a:r>
              <a:rPr lang="en-US" sz="2400" dirty="0" err="1">
                <a:latin typeface="#9Slide07 IcielBaliho Script" pitchFamily="2" charset="0"/>
              </a:rPr>
              <a:t>Nguyễn</a:t>
            </a:r>
            <a:r>
              <a:rPr lang="en-US" sz="2400" dirty="0">
                <a:latin typeface="#9Slide07 IcielBaliho Script" pitchFamily="2" charset="0"/>
              </a:rPr>
              <a:t> </a:t>
            </a:r>
            <a:r>
              <a:rPr lang="en-US" sz="2400" dirty="0" err="1">
                <a:latin typeface="#9Slide07 IcielBaliho Script" pitchFamily="2" charset="0"/>
              </a:rPr>
              <a:t>Kiều</a:t>
            </a:r>
            <a:r>
              <a:rPr lang="en-US" sz="2400" dirty="0">
                <a:latin typeface="#9Slide07 IcielBaliho Script" pitchFamily="2" charset="0"/>
              </a:rPr>
              <a:t> Oanh</a:t>
            </a:r>
            <a:r>
              <a:rPr lang="vi-VN" sz="2400" dirty="0">
                <a:latin typeface="#9Slide07 IcielBaliho Script" pitchFamily="2" charset="0"/>
              </a:rPr>
              <a:t> </a:t>
            </a:r>
            <a:endParaRPr lang="en-US" sz="2400" dirty="0">
              <a:latin typeface="#9Slide07 IcielBaliho Script" pitchFamily="2" charset="0"/>
            </a:endParaRPr>
          </a:p>
        </p:txBody>
      </p:sp>
    </p:spTree>
    <p:extLst>
      <p:ext uri="{BB962C8B-B14F-4D97-AF65-F5344CB8AC3E}">
        <p14:creationId xmlns:p14="http://schemas.microsoft.com/office/powerpoint/2010/main" val="211945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1125"/>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65C23B-3AFA-488D-EACE-2477B3E86414}"/>
              </a:ext>
            </a:extLst>
          </p:cNvPr>
          <p:cNvPicPr>
            <a:picLocks noChangeAspect="1"/>
          </p:cNvPicPr>
          <p:nvPr/>
        </p:nvPicPr>
        <p:blipFill rotWithShape="1">
          <a:blip r:embed="rId2"/>
          <a:srcRect t="7845" b="7845"/>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1"/>
            <a:ext cx="2264229"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mặt gương ....</a:t>
            </a:r>
            <a:endParaRPr lang="en-US" sz="2000" dirty="0"/>
          </a:p>
        </p:txBody>
      </p:sp>
    </p:spTree>
    <p:extLst>
      <p:ext uri="{BB962C8B-B14F-4D97-AF65-F5344CB8AC3E}">
        <p14:creationId xmlns:p14="http://schemas.microsoft.com/office/powerpoint/2010/main" val="328305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6201C4-3A1C-62DE-C8EE-40BA7937A015}"/>
              </a:ext>
            </a:extLst>
          </p:cNvPr>
          <p:cNvPicPr>
            <a:picLocks noChangeAspect="1"/>
          </p:cNvPicPr>
          <p:nvPr/>
        </p:nvPicPr>
        <p:blipFill rotWithShape="1">
          <a:blip r:embed="rId2"/>
          <a:srcRect t="7813" b="7813"/>
          <a:stretch/>
        </p:blipFill>
        <p:spPr>
          <a:xfrm>
            <a:off x="-2" y="-1"/>
            <a:ext cx="9144001"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2939145"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mặt kim loại sáng bóng</a:t>
            </a:r>
            <a:endParaRPr lang="en-US" sz="2000" dirty="0"/>
          </a:p>
        </p:txBody>
      </p:sp>
    </p:spTree>
    <p:extLst>
      <p:ext uri="{BB962C8B-B14F-4D97-AF65-F5344CB8AC3E}">
        <p14:creationId xmlns:p14="http://schemas.microsoft.com/office/powerpoint/2010/main" val="845600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37EF36-DDF8-08D2-66C5-2B3B5895395C}"/>
              </a:ext>
            </a:extLst>
          </p:cNvPr>
          <p:cNvPicPr>
            <a:picLocks noChangeAspect="1"/>
          </p:cNvPicPr>
          <p:nvPr/>
        </p:nvPicPr>
        <p:blipFill rotWithShape="1">
          <a:blip r:embed="rId2"/>
          <a:srcRect t="7680" b="7680"/>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1959432" cy="2242457"/>
          </a:xfrm>
          <a:prstGeom prst="round2Diag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Trường hợp mặt phản xạ là một mặt phẳng, nhẵn bóng thì ta gọi đó là gương phẳng</a:t>
            </a:r>
            <a:endParaRPr lang="en-US" sz="2000" dirty="0"/>
          </a:p>
        </p:txBody>
      </p:sp>
    </p:spTree>
    <p:extLst>
      <p:ext uri="{BB962C8B-B14F-4D97-AF65-F5344CB8AC3E}">
        <p14:creationId xmlns:p14="http://schemas.microsoft.com/office/powerpoint/2010/main" val="472269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2AA2AB-EDCA-F55B-FBE0-CCFD64C03E31}"/>
              </a:ext>
            </a:extLst>
          </p:cNvPr>
          <p:cNvPicPr>
            <a:picLocks noChangeAspect="1"/>
          </p:cNvPicPr>
          <p:nvPr/>
        </p:nvPicPr>
        <p:blipFill rotWithShape="1">
          <a:blip r:embed="rId2"/>
          <a:srcRect t="3384" b="12306"/>
          <a:stretch/>
        </p:blipFill>
        <p:spPr>
          <a:xfrm>
            <a:off x="-2" y="-2"/>
            <a:ext cx="9144002" cy="5143501"/>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1"/>
            <a:ext cx="9144002"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Hình ảnh cảnh vật qua mặt nước gọi là ảnh tạo bởi gương phẳng</a:t>
            </a:r>
            <a:endParaRPr lang="en-US" sz="2000" dirty="0"/>
          </a:p>
        </p:txBody>
      </p:sp>
      <p:sp>
        <p:nvSpPr>
          <p:cNvPr id="6" name="Google Shape;2170;p41">
            <a:extLst>
              <a:ext uri="{FF2B5EF4-FFF2-40B4-BE49-F238E27FC236}">
                <a16:creationId xmlns:a16="http://schemas.microsoft.com/office/drawing/2014/main" id="{FAD44CE5-00DE-A1A9-0738-5415298C5639}"/>
              </a:ext>
            </a:extLst>
          </p:cNvPr>
          <p:cNvSpPr txBox="1">
            <a:spLocks/>
          </p:cNvSpPr>
          <p:nvPr/>
        </p:nvSpPr>
        <p:spPr>
          <a:xfrm>
            <a:off x="4499427" y="4740545"/>
            <a:ext cx="4644573" cy="40295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a:t>Mặt nước phẳng lặng là gương phẳng</a:t>
            </a:r>
            <a:endParaRPr lang="en-US" sz="2000" dirty="0"/>
          </a:p>
        </p:txBody>
      </p:sp>
    </p:spTree>
    <p:extLst>
      <p:ext uri="{BB962C8B-B14F-4D97-AF65-F5344CB8AC3E}">
        <p14:creationId xmlns:p14="http://schemas.microsoft.com/office/powerpoint/2010/main" val="20187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fill="hold"/>
                                        <p:tgtEl>
                                          <p:spTgt spid="4"/>
                                        </p:tgtEl>
                                        <p:attrNameLst>
                                          <p:attrName>ppt_x</p:attrName>
                                        </p:attrNameLst>
                                      </p:cBhvr>
                                      <p:tavLst>
                                        <p:tav tm="0">
                                          <p:val>
                                            <p:strVal val="0-#ppt_w/2"/>
                                          </p:val>
                                        </p:tav>
                                        <p:tav tm="100000">
                                          <p:val>
                                            <p:strVal val="#ppt_x"/>
                                          </p:val>
                                        </p:tav>
                                      </p:tavLst>
                                    </p:anim>
                                    <p:anim calcmode="lin" valueType="num">
                                      <p:cBhvr additive="base">
                                        <p:cTn id="14"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BED02AC-79DF-8CFA-2159-DC073F9EA3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2000" y="237585"/>
            <a:ext cx="4261929" cy="4261929"/>
          </a:xfrm>
          <a:prstGeom prst="rect">
            <a:avLst/>
          </a:prstGeom>
        </p:spPr>
      </p:pic>
      <p:sp>
        <p:nvSpPr>
          <p:cNvPr id="3" name="TextBox 2">
            <a:extLst>
              <a:ext uri="{FF2B5EF4-FFF2-40B4-BE49-F238E27FC236}">
                <a16:creationId xmlns:a16="http://schemas.microsoft.com/office/drawing/2014/main" id="{9CB1778D-3907-F359-24DD-CAB83778E5C8}"/>
              </a:ext>
            </a:extLst>
          </p:cNvPr>
          <p:cNvSpPr txBox="1"/>
          <p:nvPr/>
        </p:nvSpPr>
        <p:spPr>
          <a:xfrm>
            <a:off x="563418" y="1302562"/>
            <a:ext cx="4091709" cy="24012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None/>
              <a:defRPr>
                <a:solidFill>
                  <a:schemeClr val="dk2"/>
                </a:solidFill>
                <a:latin typeface="#9Slide03 Arima Madurai Black" panose="00000A00000000000000" pitchFamily="2" charset="0"/>
                <a:ea typeface="Open Sans"/>
                <a:cs typeface="#9Slide03 Arima Madurai Black" panose="00000A00000000000000" pitchFamily="2" charset="0"/>
              </a:defRPr>
            </a:lvl1pPr>
          </a:lstStyle>
          <a:p>
            <a:r>
              <a:rPr lang="vi-VN" sz="3600" dirty="0">
                <a:latin typeface="#9Slide07 IcielBaliho Script" pitchFamily="2" charset="0"/>
              </a:rPr>
              <a:t>Nêu một số ví dụ về hiện tượng phản xạ ánh sáng mà em quan sát được trong thực tế.</a:t>
            </a:r>
            <a:endParaRPr lang="en-US" sz="3600" dirty="0">
              <a:latin typeface="#9Slide07 IcielBaliho Script" pitchFamily="2" charset="0"/>
            </a:endParaRPr>
          </a:p>
        </p:txBody>
      </p:sp>
    </p:spTree>
    <p:extLst>
      <p:ext uri="{BB962C8B-B14F-4D97-AF65-F5344CB8AC3E}">
        <p14:creationId xmlns:p14="http://schemas.microsoft.com/office/powerpoint/2010/main" val="101527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B57D19-6395-EFFE-4F46-BF8E58847A54}"/>
              </a:ext>
            </a:extLst>
          </p:cNvPr>
          <p:cNvPicPr>
            <a:picLocks noChangeAspect="1"/>
          </p:cNvPicPr>
          <p:nvPr/>
        </p:nvPicPr>
        <p:blipFill rotWithShape="1">
          <a:blip r:embed="rId2"/>
          <a:srcRect t="7780" b="7780"/>
          <a:stretch/>
        </p:blipFill>
        <p:spPr>
          <a:xfrm>
            <a:off x="0" y="-1"/>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2"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Ảnh của một vật hiện trên mặt nước</a:t>
            </a:r>
            <a:endParaRPr lang="en-US" sz="2000" dirty="0"/>
          </a:p>
        </p:txBody>
      </p:sp>
    </p:spTree>
    <p:extLst>
      <p:ext uri="{BB962C8B-B14F-4D97-AF65-F5344CB8AC3E}">
        <p14:creationId xmlns:p14="http://schemas.microsoft.com/office/powerpoint/2010/main" val="5742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gh self-esteem man looking into the mirror Free Vector">
            <a:extLst>
              <a:ext uri="{FF2B5EF4-FFF2-40B4-BE49-F238E27FC236}">
                <a16:creationId xmlns:a16="http://schemas.microsoft.com/office/drawing/2014/main" id="{77692415-ED93-7B9E-C295-5388837B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4740545"/>
            <a:ext cx="9144002" cy="402955"/>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Soi gương</a:t>
            </a:r>
            <a:endParaRPr lang="en-US" sz="2000" dirty="0"/>
          </a:p>
        </p:txBody>
      </p:sp>
    </p:spTree>
    <p:extLst>
      <p:ext uri="{BB962C8B-B14F-4D97-AF65-F5344CB8AC3E}">
        <p14:creationId xmlns:p14="http://schemas.microsoft.com/office/powerpoint/2010/main" val="2807319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1059995">
            <a:off x="-71606" y="-44265"/>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2958759" y="3082023"/>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2545273" y="2584613"/>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35869"/>
            <a:ext cx="9144002" cy="70763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  Gương phẳng (G): Biểu diễn bằng một đoạn thẳng, phần gạch chéo là </a:t>
            </a:r>
          </a:p>
          <a:p>
            <a:pPr algn="ctr"/>
            <a:r>
              <a:rPr lang="vi-VN" sz="2000" dirty="0"/>
              <a:t>mặt sau gương.</a:t>
            </a:r>
            <a:endParaRPr lang="en-US" sz="2000" dirty="0"/>
          </a:p>
        </p:txBody>
      </p:sp>
    </p:spTree>
    <p:extLst>
      <p:ext uri="{BB962C8B-B14F-4D97-AF65-F5344CB8AC3E}">
        <p14:creationId xmlns:p14="http://schemas.microsoft.com/office/powerpoint/2010/main" val="30697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Effect transition="in" filter="fade">
                                      <p:cBhvr>
                                        <p:cTn id="14" dur="500"/>
                                        <p:tgtEl>
                                          <p:spTgt spid="64"/>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Freeform: Shape 107">
            <a:extLst>
              <a:ext uri="{FF2B5EF4-FFF2-40B4-BE49-F238E27FC236}">
                <a16:creationId xmlns:a16="http://schemas.microsoft.com/office/drawing/2014/main" id="{8FA65DCB-6BA9-A55E-15D1-2BE698C78438}"/>
              </a:ext>
            </a:extLst>
          </p:cNvPr>
          <p:cNvSpPr/>
          <p:nvPr/>
        </p:nvSpPr>
        <p:spPr>
          <a:xfrm flipH="1">
            <a:off x="6417626" y="306813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3" name="Freeform: Shape 92">
            <a:extLst>
              <a:ext uri="{FF2B5EF4-FFF2-40B4-BE49-F238E27FC236}">
                <a16:creationId xmlns:a16="http://schemas.microsoft.com/office/drawing/2014/main" id="{D72C201E-77FB-FC56-1217-B6DB38B5B6AA}"/>
              </a:ext>
            </a:extLst>
          </p:cNvPr>
          <p:cNvSpPr/>
          <p:nvPr/>
        </p:nvSpPr>
        <p:spPr>
          <a:xfrm>
            <a:off x="5834236" y="3058915"/>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oogle Shape;2535;p54">
            <a:extLst>
              <a:ext uri="{FF2B5EF4-FFF2-40B4-BE49-F238E27FC236}">
                <a16:creationId xmlns:a16="http://schemas.microsoft.com/office/drawing/2014/main" id="{6107E2B9-EE12-F88E-0E89-C138DF457B58}"/>
              </a:ext>
            </a:extLst>
          </p:cNvPr>
          <p:cNvPicPr preferRelativeResize="0"/>
          <p:nvPr/>
        </p:nvPicPr>
        <p:blipFill>
          <a:blip r:embed="rId2">
            <a:alphaModFix amt="76000"/>
          </a:blip>
          <a:stretch>
            <a:fillRect/>
          </a:stretch>
        </p:blipFill>
        <p:spPr>
          <a:xfrm rot="10962088">
            <a:off x="-74798" y="-102217"/>
            <a:ext cx="9293593" cy="1178890"/>
          </a:xfrm>
          <a:prstGeom prst="rect">
            <a:avLst/>
          </a:prstGeom>
          <a:noFill/>
          <a:ln>
            <a:noFill/>
          </a:ln>
        </p:spPr>
      </p:pic>
      <p:sp>
        <p:nvSpPr>
          <p:cNvPr id="5" name="Google Shape;2536;p54">
            <a:extLst>
              <a:ext uri="{FF2B5EF4-FFF2-40B4-BE49-F238E27FC236}">
                <a16:creationId xmlns:a16="http://schemas.microsoft.com/office/drawing/2014/main" id="{BC9A204D-87F4-F4F1-A52E-D6449B859088}"/>
              </a:ext>
            </a:extLst>
          </p:cNvPr>
          <p:cNvSpPr txBox="1">
            <a:spLocks/>
          </p:cNvSpPr>
          <p:nvPr/>
        </p:nvSpPr>
        <p:spPr>
          <a:xfrm>
            <a:off x="1214132" y="140047"/>
            <a:ext cx="691386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3200" dirty="0">
                <a:latin typeface="#9Slide07 IcielBaliho Script" pitchFamily="2" charset="0"/>
              </a:rPr>
              <a:t>Các quy ước để nghiên cứu hiện tượng phản xạ</a:t>
            </a:r>
            <a:endParaRPr lang="en-US" sz="3200" dirty="0">
              <a:latin typeface="#9Slide07 IcielBaliho Script" pitchFamily="2" charset="0"/>
            </a:endParaRPr>
          </a:p>
        </p:txBody>
      </p:sp>
      <p:grpSp>
        <p:nvGrpSpPr>
          <p:cNvPr id="63" name="Group 62">
            <a:extLst>
              <a:ext uri="{FF2B5EF4-FFF2-40B4-BE49-F238E27FC236}">
                <a16:creationId xmlns:a16="http://schemas.microsoft.com/office/drawing/2014/main" id="{40C8CF5C-102B-5708-423E-CB39DA711DA1}"/>
              </a:ext>
            </a:extLst>
          </p:cNvPr>
          <p:cNvGrpSpPr/>
          <p:nvPr/>
        </p:nvGrpSpPr>
        <p:grpSpPr>
          <a:xfrm>
            <a:off x="4911498" y="3781185"/>
            <a:ext cx="3125781" cy="186761"/>
            <a:chOff x="3290277" y="3274646"/>
            <a:chExt cx="2993292" cy="186761"/>
          </a:xfrm>
        </p:grpSpPr>
        <p:cxnSp>
          <p:nvCxnSpPr>
            <p:cNvPr id="16" name="Straight Connector 15">
              <a:extLst>
                <a:ext uri="{FF2B5EF4-FFF2-40B4-BE49-F238E27FC236}">
                  <a16:creationId xmlns:a16="http://schemas.microsoft.com/office/drawing/2014/main" id="{004EB13A-0DFC-85F0-A20C-1F43B05BB379}"/>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3498D56-8583-7571-9203-FF8548C43F7A}"/>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8CD4E7-9716-ECE3-8DA5-6B1592DF3E40}"/>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DA243B-8F58-24FB-7D6F-9C7B5E99D5CD}"/>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5BE8E48-44B0-9E61-9868-ADC11763A8C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0C952F-1721-08A1-EE8F-1F456271645F}"/>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4933C8B-F04E-E5D6-DABE-C4880C201519}"/>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9712EB1-AC9F-44A1-AC09-36883867C272}"/>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6B530DA-90DF-C425-0621-664FB858AD86}"/>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DF461D-B94E-6B35-FBCE-5525EC813D2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059858-C816-0C61-934A-AB476586195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355BEA-0C6B-87F8-56A0-F835550A8E1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50DC3E-D890-E818-EAEF-4D64EFBD4B3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EBBB05E-7445-DEC4-AF31-17EE04025BFF}"/>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508624-AF36-ED67-AAB9-12BF9BE2CD5E}"/>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2A1E4FA-C9F0-618B-556F-9EFEF52FB65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B98A65-7948-747A-CC93-65E4B5D57F1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FDA7864-9532-989D-8579-484FFF980FC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B8BBC57-F1AF-41A0-75ED-0FAFB15F119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EBB96D7-09A0-E7EB-F517-778A0685B6D3}"/>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5C2509-7452-6DDE-D83A-67E20A6C669C}"/>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C09134C-9571-8797-3275-F5075A4B6D43}"/>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A971B34-870C-A716-C761-93E3E27214E5}"/>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E299951-20EE-02F1-5784-7AD89E7205E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0D90535-2298-3AAC-3558-2178805375A6}"/>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8381ABC-1A4E-0824-A837-62D189AE2AA8}"/>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5DB9814-2C50-B9C9-CC77-89AC32EACAC1}"/>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A2B7392-DA6F-4842-CD44-6330885BA7D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6F8D854-9F29-7270-89E3-4CE0252F12BD}"/>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49C7D4-73D7-5299-7560-E8A519B9111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DB4461-7B49-4C5E-B78D-3227453640C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9218F9-5AFA-615D-F807-1FB04D462E34}"/>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200DC71-32D2-5D28-A6B2-6CD077053F70}"/>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F5566D2-0CCE-A0F5-1A15-BF061D0F0E6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86A51E-EBFF-B01A-77EC-F318D42729F4}"/>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0AEF33-0BBF-C015-EE3D-547BDFB1A91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07E3116-5E5C-4B6C-AED2-E36E7E10D8DB}"/>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30C177A-C947-BE23-8F68-7645B1080992}"/>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CDCF228-6470-A285-979B-5E9D366D7ACC}"/>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5E60ED8-282A-1BB5-0F4C-0E776C2DE348}"/>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64" name="TextBox 63">
            <a:extLst>
              <a:ext uri="{FF2B5EF4-FFF2-40B4-BE49-F238E27FC236}">
                <a16:creationId xmlns:a16="http://schemas.microsoft.com/office/drawing/2014/main" id="{A3E06A0A-AFFE-B36D-A514-B6E61C29BEAF}"/>
              </a:ext>
            </a:extLst>
          </p:cNvPr>
          <p:cNvSpPr txBox="1"/>
          <p:nvPr/>
        </p:nvSpPr>
        <p:spPr>
          <a:xfrm>
            <a:off x="4423818" y="3278909"/>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65" name="Google Shape;2170;p41">
            <a:extLst>
              <a:ext uri="{FF2B5EF4-FFF2-40B4-BE49-F238E27FC236}">
                <a16:creationId xmlns:a16="http://schemas.microsoft.com/office/drawing/2014/main" id="{F1939BFA-84E7-498B-5FC5-E108D55D3C18}"/>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tới SI</a:t>
            </a:r>
            <a:r>
              <a:rPr lang="vi-VN"/>
              <a:t>: Tia sáng chiếu tới mặt gương</a:t>
            </a:r>
            <a:endParaRPr lang="en-US" dirty="0"/>
          </a:p>
        </p:txBody>
      </p:sp>
      <p:sp>
        <p:nvSpPr>
          <p:cNvPr id="66" name="TextBox 65">
            <a:extLst>
              <a:ext uri="{FF2B5EF4-FFF2-40B4-BE49-F238E27FC236}">
                <a16:creationId xmlns:a16="http://schemas.microsoft.com/office/drawing/2014/main" id="{EFDB35C4-30B4-AB25-2F3B-995561D870F3}"/>
              </a:ext>
            </a:extLst>
          </p:cNvPr>
          <p:cNvSpPr txBox="1"/>
          <p:nvPr/>
        </p:nvSpPr>
        <p:spPr>
          <a:xfrm>
            <a:off x="661412" y="936672"/>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Gương phẳng (G) </a:t>
            </a:r>
            <a:endParaRPr lang="en-US" dirty="0">
              <a:solidFill>
                <a:srgbClr val="073763"/>
              </a:solidFill>
            </a:endParaRPr>
          </a:p>
        </p:txBody>
      </p:sp>
      <p:pic>
        <p:nvPicPr>
          <p:cNvPr id="5122" name="Picture 2" descr="Mặt trời">
            <a:extLst>
              <a:ext uri="{FF2B5EF4-FFF2-40B4-BE49-F238E27FC236}">
                <a16:creationId xmlns:a16="http://schemas.microsoft.com/office/drawing/2014/main" id="{F7067A4A-3FA9-91E1-2393-0B3DCB6C8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949329"/>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E3663F9C-D555-E53E-CB91-8B41F663B73E}"/>
              </a:ext>
            </a:extLst>
          </p:cNvPr>
          <p:cNvSpPr txBox="1"/>
          <p:nvPr/>
        </p:nvSpPr>
        <p:spPr>
          <a:xfrm>
            <a:off x="3736410"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68" name="TextBox 67">
            <a:extLst>
              <a:ext uri="{FF2B5EF4-FFF2-40B4-BE49-F238E27FC236}">
                <a16:creationId xmlns:a16="http://schemas.microsoft.com/office/drawing/2014/main" id="{35C4DF7A-3E70-9FA9-2246-52AA26F1137A}"/>
              </a:ext>
            </a:extLst>
          </p:cNvPr>
          <p:cNvSpPr txBox="1"/>
          <p:nvPr/>
        </p:nvSpPr>
        <p:spPr>
          <a:xfrm>
            <a:off x="6178479" y="3925223"/>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sp>
        <p:nvSpPr>
          <p:cNvPr id="69" name="TextBox 68">
            <a:extLst>
              <a:ext uri="{FF2B5EF4-FFF2-40B4-BE49-F238E27FC236}">
                <a16:creationId xmlns:a16="http://schemas.microsoft.com/office/drawing/2014/main" id="{66F163E2-B626-A116-29CC-4BA508CBE72A}"/>
              </a:ext>
            </a:extLst>
          </p:cNvPr>
          <p:cNvSpPr txBox="1"/>
          <p:nvPr/>
        </p:nvSpPr>
        <p:spPr>
          <a:xfrm>
            <a:off x="661412" y="1357515"/>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tới SI</a:t>
            </a:r>
            <a:endParaRPr lang="en-US" dirty="0">
              <a:solidFill>
                <a:srgbClr val="073763"/>
              </a:solidFill>
            </a:endParaRPr>
          </a:p>
        </p:txBody>
      </p:sp>
      <p:pic>
        <p:nvPicPr>
          <p:cNvPr id="70" name="Picture 2" descr="Mặt trời">
            <a:extLst>
              <a:ext uri="{FF2B5EF4-FFF2-40B4-BE49-F238E27FC236}">
                <a16:creationId xmlns:a16="http://schemas.microsoft.com/office/drawing/2014/main" id="{12ADF7BB-E4C0-20DA-62DD-7E2BD5913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1370172"/>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71" name="Google Shape;2170;p41">
            <a:extLst>
              <a:ext uri="{FF2B5EF4-FFF2-40B4-BE49-F238E27FC236}">
                <a16:creationId xmlns:a16="http://schemas.microsoft.com/office/drawing/2014/main" id="{5EFC8DE9-8173-87F7-F0CA-51120B208C9F}"/>
              </a:ext>
            </a:extLst>
          </p:cNvPr>
          <p:cNvSpPr txBox="1">
            <a:spLocks/>
          </p:cNvSpPr>
          <p:nvPr/>
        </p:nvSpPr>
        <p:spPr>
          <a:xfrm>
            <a:off x="-2"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Điểm tới I: Giao điểm của tia sáng tới và mặt gương</a:t>
            </a:r>
            <a:endParaRPr lang="en-US" dirty="0"/>
          </a:p>
        </p:txBody>
      </p:sp>
      <p:sp>
        <p:nvSpPr>
          <p:cNvPr id="72" name="Google Shape;2170;p41">
            <a:extLst>
              <a:ext uri="{FF2B5EF4-FFF2-40B4-BE49-F238E27FC236}">
                <a16:creationId xmlns:a16="http://schemas.microsoft.com/office/drawing/2014/main" id="{D9D43039-C9ED-9E4E-5BCC-ADB3AE136199}"/>
              </a:ext>
            </a:extLst>
          </p:cNvPr>
          <p:cNvSpPr txBox="1">
            <a:spLocks/>
          </p:cNvSpPr>
          <p:nvPr/>
        </p:nvSpPr>
        <p:spPr>
          <a:xfrm>
            <a:off x="0"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Pháp tuyến IN: Đường thẳng vuông góc với mặt gương tại điểm tới I</a:t>
            </a:r>
            <a:endParaRPr lang="en-US" dirty="0"/>
          </a:p>
        </p:txBody>
      </p:sp>
      <p:cxnSp>
        <p:nvCxnSpPr>
          <p:cNvPr id="7" name="Straight Connector 6">
            <a:extLst>
              <a:ext uri="{FF2B5EF4-FFF2-40B4-BE49-F238E27FC236}">
                <a16:creationId xmlns:a16="http://schemas.microsoft.com/office/drawing/2014/main" id="{691EC390-C4E4-88D2-B32F-04BE9AA95ADC}"/>
              </a:ext>
            </a:extLst>
          </p:cNvPr>
          <p:cNvCxnSpPr>
            <a:cxnSpLocks/>
          </p:cNvCxnSpPr>
          <p:nvPr/>
        </p:nvCxnSpPr>
        <p:spPr>
          <a:xfrm>
            <a:off x="6419964" y="1603303"/>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8E0C4ED-7DD1-DBE7-174D-5E9C07106F80}"/>
              </a:ext>
            </a:extLst>
          </p:cNvPr>
          <p:cNvSpPr txBox="1"/>
          <p:nvPr/>
        </p:nvSpPr>
        <p:spPr>
          <a:xfrm>
            <a:off x="6190844" y="124492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sp>
        <p:nvSpPr>
          <p:cNvPr id="74" name="Google Shape;2170;p41">
            <a:extLst>
              <a:ext uri="{FF2B5EF4-FFF2-40B4-BE49-F238E27FC236}">
                <a16:creationId xmlns:a16="http://schemas.microsoft.com/office/drawing/2014/main" id="{256E44B4-AF0C-3750-AB88-BF71970456F3}"/>
              </a:ext>
            </a:extLst>
          </p:cNvPr>
          <p:cNvSpPr txBox="1">
            <a:spLocks/>
          </p:cNvSpPr>
          <p:nvPr/>
        </p:nvSpPr>
        <p:spPr>
          <a:xfrm>
            <a:off x="-4"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Tia sáng phản xạ IR: Tia sáng phản xạ từ mặt gương</a:t>
            </a:r>
            <a:endParaRPr lang="en-US" dirty="0"/>
          </a:p>
        </p:txBody>
      </p:sp>
      <p:sp>
        <p:nvSpPr>
          <p:cNvPr id="75" name="TextBox 74">
            <a:extLst>
              <a:ext uri="{FF2B5EF4-FFF2-40B4-BE49-F238E27FC236}">
                <a16:creationId xmlns:a16="http://schemas.microsoft.com/office/drawing/2014/main" id="{81A3AC36-40A6-9417-61EA-0EB63AEE7A17}"/>
              </a:ext>
            </a:extLst>
          </p:cNvPr>
          <p:cNvSpPr txBox="1"/>
          <p:nvPr/>
        </p:nvSpPr>
        <p:spPr>
          <a:xfrm>
            <a:off x="661412" y="2202097"/>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Pháp tuyến IN</a:t>
            </a:r>
            <a:endParaRPr lang="en-US" dirty="0">
              <a:solidFill>
                <a:srgbClr val="073763"/>
              </a:solidFill>
            </a:endParaRPr>
          </a:p>
        </p:txBody>
      </p:sp>
      <p:pic>
        <p:nvPicPr>
          <p:cNvPr id="76" name="Picture 2" descr="Mặt trời">
            <a:extLst>
              <a:ext uri="{FF2B5EF4-FFF2-40B4-BE49-F238E27FC236}">
                <a16:creationId xmlns:a16="http://schemas.microsoft.com/office/drawing/2014/main" id="{F2B19001-88B3-9887-78E3-777D7C1A5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214754"/>
            <a:ext cx="274818" cy="274818"/>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18F29F84-B058-F1D3-27F6-D4EA8714AE17}"/>
              </a:ext>
            </a:extLst>
          </p:cNvPr>
          <p:cNvGrpSpPr/>
          <p:nvPr/>
        </p:nvGrpSpPr>
        <p:grpSpPr>
          <a:xfrm rot="21028626" flipV="1">
            <a:off x="6296618" y="2362775"/>
            <a:ext cx="2507062" cy="1226783"/>
            <a:chOff x="1763378" y="1677971"/>
            <a:chExt cx="1431732" cy="603654"/>
          </a:xfrm>
        </p:grpSpPr>
        <p:cxnSp>
          <p:nvCxnSpPr>
            <p:cNvPr id="78" name="Straight Connector 77">
              <a:extLst>
                <a:ext uri="{FF2B5EF4-FFF2-40B4-BE49-F238E27FC236}">
                  <a16:creationId xmlns:a16="http://schemas.microsoft.com/office/drawing/2014/main" id="{F697235D-11EB-EF2E-5650-B99B800D98BC}"/>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F81F108-6D23-5CE3-6672-DB83ADC95578}"/>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6C3D5F3E-68A2-1E35-AC67-CB7322F9CAA2}"/>
              </a:ext>
            </a:extLst>
          </p:cNvPr>
          <p:cNvGrpSpPr/>
          <p:nvPr/>
        </p:nvGrpSpPr>
        <p:grpSpPr>
          <a:xfrm rot="571374">
            <a:off x="4037377" y="2355679"/>
            <a:ext cx="2507062" cy="1226783"/>
            <a:chOff x="1763378" y="1677971"/>
            <a:chExt cx="1431732" cy="603654"/>
          </a:xfrm>
        </p:grpSpPr>
        <p:cxnSp>
          <p:nvCxnSpPr>
            <p:cNvPr id="13" name="Straight Connector 12">
              <a:extLst>
                <a:ext uri="{FF2B5EF4-FFF2-40B4-BE49-F238E27FC236}">
                  <a16:creationId xmlns:a16="http://schemas.microsoft.com/office/drawing/2014/main" id="{47CED4D8-AF1D-6CC6-259D-27B4D7DF50E8}"/>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EBBB45-EF32-4236-61FA-1C68B5FC1072}"/>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80" name="TextBox 79">
            <a:extLst>
              <a:ext uri="{FF2B5EF4-FFF2-40B4-BE49-F238E27FC236}">
                <a16:creationId xmlns:a16="http://schemas.microsoft.com/office/drawing/2014/main" id="{4C78CA38-5007-B8F3-5D10-244CC36EE1C6}"/>
              </a:ext>
            </a:extLst>
          </p:cNvPr>
          <p:cNvSpPr txBox="1"/>
          <p:nvPr/>
        </p:nvSpPr>
        <p:spPr>
          <a:xfrm>
            <a:off x="8474479" y="1871169"/>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sp>
        <p:nvSpPr>
          <p:cNvPr id="81" name="TextBox 80">
            <a:extLst>
              <a:ext uri="{FF2B5EF4-FFF2-40B4-BE49-F238E27FC236}">
                <a16:creationId xmlns:a16="http://schemas.microsoft.com/office/drawing/2014/main" id="{50450E17-5067-E53D-524C-E86633E7B000}"/>
              </a:ext>
            </a:extLst>
          </p:cNvPr>
          <p:cNvSpPr txBox="1"/>
          <p:nvPr/>
        </p:nvSpPr>
        <p:spPr>
          <a:xfrm>
            <a:off x="661412" y="26206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Tia sáng phản xạ IR</a:t>
            </a:r>
            <a:endParaRPr lang="en-US" dirty="0">
              <a:solidFill>
                <a:srgbClr val="073763"/>
              </a:solidFill>
            </a:endParaRPr>
          </a:p>
        </p:txBody>
      </p:sp>
      <p:pic>
        <p:nvPicPr>
          <p:cNvPr id="82" name="Picture 2" descr="Mặt trời">
            <a:extLst>
              <a:ext uri="{FF2B5EF4-FFF2-40B4-BE49-F238E27FC236}">
                <a16:creationId xmlns:a16="http://schemas.microsoft.com/office/drawing/2014/main" id="{317D8C9F-F1D6-5EA2-9B6A-968F7A0DA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583" y="263329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07286B9D-6172-3D08-1B00-090D2DD9096A}"/>
              </a:ext>
            </a:extLst>
          </p:cNvPr>
          <p:cNvSpPr txBox="1"/>
          <p:nvPr/>
        </p:nvSpPr>
        <p:spPr>
          <a:xfrm>
            <a:off x="660040" y="1775614"/>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Điểm tới I</a:t>
            </a:r>
            <a:endParaRPr lang="en-US" dirty="0">
              <a:solidFill>
                <a:srgbClr val="073763"/>
              </a:solidFill>
            </a:endParaRPr>
          </a:p>
        </p:txBody>
      </p:sp>
      <p:pic>
        <p:nvPicPr>
          <p:cNvPr id="84" name="Picture 2" descr="Mặt trời">
            <a:extLst>
              <a:ext uri="{FF2B5EF4-FFF2-40B4-BE49-F238E27FC236}">
                <a16:creationId xmlns:a16="http://schemas.microsoft.com/office/drawing/2014/main" id="{EC67F554-266A-01A7-B601-1A22705E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1788271"/>
            <a:ext cx="274818" cy="274818"/>
          </a:xfrm>
          <a:prstGeom prst="rect">
            <a:avLst/>
          </a:prstGeom>
          <a:noFill/>
          <a:extLst>
            <a:ext uri="{909E8E84-426E-40DD-AFC4-6F175D3DCCD1}">
              <a14:hiddenFill xmlns:a14="http://schemas.microsoft.com/office/drawing/2010/main">
                <a:solidFill>
                  <a:srgbClr val="FFFFFF"/>
                </a:solidFill>
              </a14:hiddenFill>
            </a:ext>
          </a:extLst>
        </p:spPr>
      </p:pic>
      <p:sp>
        <p:nvSpPr>
          <p:cNvPr id="85" name="Google Shape;2170;p41">
            <a:extLst>
              <a:ext uri="{FF2B5EF4-FFF2-40B4-BE49-F238E27FC236}">
                <a16:creationId xmlns:a16="http://schemas.microsoft.com/office/drawing/2014/main" id="{0E24E063-83ED-776A-C022-742FBF41A194}"/>
              </a:ext>
            </a:extLst>
          </p:cNvPr>
          <p:cNvSpPr txBox="1">
            <a:spLocks/>
          </p:cNvSpPr>
          <p:nvPr/>
        </p:nvSpPr>
        <p:spPr>
          <a:xfrm>
            <a:off x="-4" y="4480196"/>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Mặt phẳng tới: Mặt phẳng chứa tia sáng tới và pháp tuyến tại điểm tới</a:t>
            </a:r>
            <a:endParaRPr lang="en-US" dirty="0"/>
          </a:p>
        </p:txBody>
      </p:sp>
      <p:sp>
        <p:nvSpPr>
          <p:cNvPr id="86" name="TextBox 85">
            <a:extLst>
              <a:ext uri="{FF2B5EF4-FFF2-40B4-BE49-F238E27FC236}">
                <a16:creationId xmlns:a16="http://schemas.microsoft.com/office/drawing/2014/main" id="{A6C21838-2A8F-C927-7ACD-8810E0A0B3F8}"/>
              </a:ext>
            </a:extLst>
          </p:cNvPr>
          <p:cNvSpPr txBox="1"/>
          <p:nvPr/>
        </p:nvSpPr>
        <p:spPr>
          <a:xfrm>
            <a:off x="664078" y="3026193"/>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Mặt phẳng tới</a:t>
            </a:r>
            <a:endParaRPr lang="en-US" dirty="0">
              <a:solidFill>
                <a:srgbClr val="073763"/>
              </a:solidFill>
            </a:endParaRPr>
          </a:p>
        </p:txBody>
      </p:sp>
      <p:pic>
        <p:nvPicPr>
          <p:cNvPr id="87" name="Picture 2" descr="Mặt trời">
            <a:extLst>
              <a:ext uri="{FF2B5EF4-FFF2-40B4-BE49-F238E27FC236}">
                <a16:creationId xmlns:a16="http://schemas.microsoft.com/office/drawing/2014/main" id="{9C782156-C503-8B54-698F-6709ABE447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9" y="3038850"/>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8" name="Google Shape;2170;p41">
                <a:extLst>
                  <a:ext uri="{FF2B5EF4-FFF2-40B4-BE49-F238E27FC236}">
                    <a16:creationId xmlns:a16="http://schemas.microsoft.com/office/drawing/2014/main" id="{6F157EBD-384E-9E4C-63BC-1281BAE05EC6}"/>
                  </a:ext>
                </a:extLst>
              </p:cNvPr>
              <p:cNvSpPr txBox="1">
                <a:spLocks/>
              </p:cNvSpPr>
              <p:nvPr/>
            </p:nvSpPr>
            <p:spPr>
              <a:xfrm>
                <a:off x="-8" y="4496198"/>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tới </a:t>
                </a:r>
                <a14:m>
                  <m:oMath xmlns:m="http://schemas.openxmlformats.org/officeDocument/2006/math">
                    <m:acc>
                      <m:accPr>
                        <m:chr m:val="̂"/>
                        <m:ctrlPr>
                          <a:rPr lang="vi-VN" i="1" smtClean="0">
                            <a:latin typeface="Cambria Math" panose="02040503050406030204" pitchFamily="18" charset="0"/>
                          </a:rPr>
                        </m:ctrlPr>
                      </m:accPr>
                      <m:e>
                        <m:r>
                          <m:rPr>
                            <m:nor/>
                          </m:rPr>
                          <a:rPr lang="vi-VN" dirty="0"/>
                          <m:t>SIN</m:t>
                        </m:r>
                      </m:e>
                    </m:acc>
                  </m:oMath>
                </a14:m>
                <a:r>
                  <a:rPr lang="vi-VN" dirty="0"/>
                  <a:t> = </a:t>
                </a:r>
                <a:r>
                  <a:rPr lang="vi-VN" sz="2400" b="1" dirty="0">
                    <a:solidFill>
                      <a:srgbClr val="073763"/>
                    </a:solidFill>
                    <a:latin typeface="#9Slide05 Voyage" panose="02000000000000000000" pitchFamily="2" charset="0"/>
                  </a:rPr>
                  <a:t>i </a:t>
                </a:r>
                <a:r>
                  <a:rPr lang="vi-VN" dirty="0"/>
                  <a:t>: Góc giữa tia sáng tới và pháp tuyến tại điểm tới</a:t>
                </a:r>
                <a:endParaRPr lang="en-US" dirty="0"/>
              </a:p>
            </p:txBody>
          </p:sp>
        </mc:Choice>
        <mc:Fallback xmlns="">
          <p:sp>
            <p:nvSpPr>
              <p:cNvPr id="88" name="Google Shape;2170;p41">
                <a:extLst>
                  <a:ext uri="{FF2B5EF4-FFF2-40B4-BE49-F238E27FC236}">
                    <a16:creationId xmlns:a16="http://schemas.microsoft.com/office/drawing/2014/main" id="{6F157EBD-384E-9E4C-63BC-1281BAE05EC6}"/>
                  </a:ext>
                </a:extLst>
              </p:cNvPr>
              <p:cNvSpPr txBox="1">
                <a:spLocks noRot="1" noChangeAspect="1" noMove="1" noResize="1" noEditPoints="1" noAdjustHandles="1" noChangeArrowheads="1" noChangeShapeType="1" noTextEdit="1"/>
              </p:cNvSpPr>
              <p:nvPr/>
            </p:nvSpPr>
            <p:spPr>
              <a:xfrm>
                <a:off x="-8" y="4496198"/>
                <a:ext cx="9144002" cy="647302"/>
              </a:xfrm>
              <a:prstGeom prst="rect">
                <a:avLst/>
              </a:prstGeom>
              <a:blipFill>
                <a:blip r:embed="rId4"/>
                <a:stretch>
                  <a:fillRect b="-3774"/>
                </a:stretch>
              </a:blipFill>
            </p:spPr>
            <p:txBody>
              <a:bodyPr/>
              <a:lstStyle/>
              <a:p>
                <a:r>
                  <a:rPr lang="en-US">
                    <a:noFill/>
                  </a:rPr>
                  <a:t> </a:t>
                </a:r>
              </a:p>
            </p:txBody>
          </p:sp>
        </mc:Fallback>
      </mc:AlternateContent>
      <p:grpSp>
        <p:nvGrpSpPr>
          <p:cNvPr id="5126" name="Group 5125">
            <a:extLst>
              <a:ext uri="{FF2B5EF4-FFF2-40B4-BE49-F238E27FC236}">
                <a16:creationId xmlns:a16="http://schemas.microsoft.com/office/drawing/2014/main" id="{F9EF09D7-B426-64F2-A132-0DDC96AAB851}"/>
              </a:ext>
            </a:extLst>
          </p:cNvPr>
          <p:cNvGrpSpPr/>
          <p:nvPr/>
        </p:nvGrpSpPr>
        <p:grpSpPr>
          <a:xfrm>
            <a:off x="5811063" y="3059871"/>
            <a:ext cx="599643" cy="271253"/>
            <a:chOff x="5507622" y="2431805"/>
            <a:chExt cx="599643" cy="271253"/>
          </a:xfrm>
        </p:grpSpPr>
        <p:sp>
          <p:nvSpPr>
            <p:cNvPr id="5124" name="Freeform: Shape 5123">
              <a:extLst>
                <a:ext uri="{FF2B5EF4-FFF2-40B4-BE49-F238E27FC236}">
                  <a16:creationId xmlns:a16="http://schemas.microsoft.com/office/drawing/2014/main" id="{BB912D5D-B77F-0FE0-6E03-235ACB8543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5" name="Isosceles Triangle 5124">
              <a:extLst>
                <a:ext uri="{FF2B5EF4-FFF2-40B4-BE49-F238E27FC236}">
                  <a16:creationId xmlns:a16="http://schemas.microsoft.com/office/drawing/2014/main" id="{A762B6E7-A452-622B-91EE-1D9B0F96D53D}"/>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a:extLst>
                <a:ext uri="{FF2B5EF4-FFF2-40B4-BE49-F238E27FC236}">
                  <a16:creationId xmlns:a16="http://schemas.microsoft.com/office/drawing/2014/main" id="{718D80D7-2B55-4DAD-8D69-9DB75CC005AA}"/>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D5A06247-7E57-AC8B-4C52-3130A5A1744E}"/>
              </a:ext>
            </a:extLst>
          </p:cNvPr>
          <p:cNvSpPr txBox="1"/>
          <p:nvPr/>
        </p:nvSpPr>
        <p:spPr>
          <a:xfrm>
            <a:off x="5751068" y="2607722"/>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mc:AlternateContent xmlns:mc="http://schemas.openxmlformats.org/markup-compatibility/2006">
        <mc:Choice xmlns:a14="http://schemas.microsoft.com/office/drawing/2010/main" Requires="a14">
          <p:sp>
            <p:nvSpPr>
              <p:cNvPr id="105" name="TextBox 104">
                <a:extLst>
                  <a:ext uri="{FF2B5EF4-FFF2-40B4-BE49-F238E27FC236}">
                    <a16:creationId xmlns:a16="http://schemas.microsoft.com/office/drawing/2014/main" id="{56C5915E-C1D9-B3C9-AD70-6A165776A45D}"/>
                  </a:ext>
                </a:extLst>
              </p:cNvPr>
              <p:cNvSpPr txBox="1"/>
              <p:nvPr/>
            </p:nvSpPr>
            <p:spPr>
              <a:xfrm>
                <a:off x="669746" y="3440334"/>
                <a:ext cx="2469676"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solidFill>
                      <a:srgbClr val="073763"/>
                    </a:solidFill>
                  </a:rPr>
                  <a:t>Góc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800" b="1" dirty="0">
                    <a:solidFill>
                      <a:srgbClr val="073763"/>
                    </a:solidFill>
                    <a:latin typeface="#9Slide05 Voyage" panose="02000000000000000000" pitchFamily="2" charset="0"/>
                  </a:rPr>
                  <a:t>i</a:t>
                </a:r>
                <a:endParaRPr lang="en-US" dirty="0">
                  <a:solidFill>
                    <a:srgbClr val="073763"/>
                  </a:solidFill>
                </a:endParaRPr>
              </a:p>
            </p:txBody>
          </p:sp>
        </mc:Choice>
        <mc:Fallback>
          <p:sp>
            <p:nvSpPr>
              <p:cNvPr id="105" name="TextBox 104">
                <a:extLst>
                  <a:ext uri="{FF2B5EF4-FFF2-40B4-BE49-F238E27FC236}">
                    <a16:creationId xmlns:a16="http://schemas.microsoft.com/office/drawing/2014/main" id="{56C5915E-C1D9-B3C9-AD70-6A165776A45D}"/>
                  </a:ext>
                </a:extLst>
              </p:cNvPr>
              <p:cNvSpPr txBox="1">
                <a:spLocks noRot="1" noChangeAspect="1" noMove="1" noResize="1" noEditPoints="1" noAdjustHandles="1" noChangeArrowheads="1" noChangeShapeType="1" noTextEdit="1"/>
              </p:cNvSpPr>
              <p:nvPr/>
            </p:nvSpPr>
            <p:spPr>
              <a:xfrm>
                <a:off x="669746" y="3440334"/>
                <a:ext cx="2469676" cy="400110"/>
              </a:xfrm>
              <a:prstGeom prst="rect">
                <a:avLst/>
              </a:prstGeom>
              <a:blipFill>
                <a:blip r:embed="rId5"/>
                <a:stretch>
                  <a:fillRect l="-2716" t="-39394" b="-48485"/>
                </a:stretch>
              </a:blipFill>
            </p:spPr>
            <p:txBody>
              <a:bodyPr/>
              <a:lstStyle/>
              <a:p>
                <a:r>
                  <a:rPr lang="en-US">
                    <a:noFill/>
                  </a:rPr>
                  <a:t> </a:t>
                </a:r>
              </a:p>
            </p:txBody>
          </p:sp>
        </mc:Fallback>
      </mc:AlternateContent>
      <p:pic>
        <p:nvPicPr>
          <p:cNvPr id="106" name="Picture 2" descr="Mặt trời">
            <a:extLst>
              <a:ext uri="{FF2B5EF4-FFF2-40B4-BE49-F238E27FC236}">
                <a16:creationId xmlns:a16="http://schemas.microsoft.com/office/drawing/2014/main" id="{0B1F5171-46DE-3DA4-CEE2-FDDDB551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917" y="3452991"/>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7" name="Google Shape;2170;p41">
                <a:extLst>
                  <a:ext uri="{FF2B5EF4-FFF2-40B4-BE49-F238E27FC236}">
                    <a16:creationId xmlns:a16="http://schemas.microsoft.com/office/drawing/2014/main" id="{B575326D-4A9A-9B6D-5381-C51B544AFC62}"/>
                  </a:ext>
                </a:extLst>
              </p:cNvPr>
              <p:cNvSpPr txBox="1">
                <a:spLocks/>
              </p:cNvSpPr>
              <p:nvPr/>
            </p:nvSpPr>
            <p:spPr>
              <a:xfrm>
                <a:off x="0" y="4492521"/>
                <a:ext cx="9144002" cy="647302"/>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t>  Góc phản xạ </a:t>
                </a:r>
                <a14:m>
                  <m:oMath xmlns:m="http://schemas.openxmlformats.org/officeDocument/2006/math">
                    <m:acc>
                      <m:accPr>
                        <m:chr m:val="̂"/>
                        <m:ctrlPr>
                          <a:rPr lang="vi-VN" i="1" smtClean="0">
                            <a:latin typeface="Cambria Math" panose="02040503050406030204" pitchFamily="18" charset="0"/>
                          </a:rPr>
                        </m:ctrlPr>
                      </m:accPr>
                      <m:e>
                        <m:r>
                          <m:rPr>
                            <m:nor/>
                          </m:rPr>
                          <a:rPr lang="vi-VN" dirty="0"/>
                          <m:t>NIR</m:t>
                        </m:r>
                      </m:e>
                    </m:acc>
                  </m:oMath>
                </a14:m>
                <a:r>
                  <a:rPr lang="vi-VN" dirty="0"/>
                  <a:t> = </a:t>
                </a:r>
                <a:r>
                  <a:rPr lang="vi-VN" sz="2400" b="1" dirty="0">
                    <a:solidFill>
                      <a:srgbClr val="073763"/>
                    </a:solidFill>
                    <a:latin typeface="#9Slide05 Voyage" panose="02000000000000000000" pitchFamily="2" charset="0"/>
                  </a:rPr>
                  <a:t>i </a:t>
                </a:r>
                <a:r>
                  <a:rPr lang="vi-VN" sz="2400" b="1" dirty="0">
                    <a:solidFill>
                      <a:srgbClr val="073763"/>
                    </a:solidFill>
                  </a:rPr>
                  <a:t>′</a:t>
                </a:r>
                <a:r>
                  <a:rPr lang="vi-VN" dirty="0"/>
                  <a:t>: Góc giữa tia sáng tới và pháp tuyến tại điểm tới</a:t>
                </a:r>
                <a:endParaRPr lang="en-US" dirty="0"/>
              </a:p>
            </p:txBody>
          </p:sp>
        </mc:Choice>
        <mc:Fallback xmlns="">
          <p:sp>
            <p:nvSpPr>
              <p:cNvPr id="107" name="Google Shape;2170;p41">
                <a:extLst>
                  <a:ext uri="{FF2B5EF4-FFF2-40B4-BE49-F238E27FC236}">
                    <a16:creationId xmlns:a16="http://schemas.microsoft.com/office/drawing/2014/main" id="{B575326D-4A9A-9B6D-5381-C51B544AFC62}"/>
                  </a:ext>
                </a:extLst>
              </p:cNvPr>
              <p:cNvSpPr txBox="1">
                <a:spLocks noRot="1" noChangeAspect="1" noMove="1" noResize="1" noEditPoints="1" noAdjustHandles="1" noChangeArrowheads="1" noChangeShapeType="1" noTextEdit="1"/>
              </p:cNvSpPr>
              <p:nvPr/>
            </p:nvSpPr>
            <p:spPr>
              <a:xfrm>
                <a:off x="0" y="4492521"/>
                <a:ext cx="9144002" cy="647302"/>
              </a:xfrm>
              <a:prstGeom prst="rect">
                <a:avLst/>
              </a:prstGeom>
              <a:blipFill>
                <a:blip r:embed="rId6"/>
                <a:stretch>
                  <a:fillRect b="-9434"/>
                </a:stretch>
              </a:blipFill>
            </p:spPr>
            <p:txBody>
              <a:bodyPr/>
              <a:lstStyle/>
              <a:p>
                <a:r>
                  <a:rPr lang="en-US">
                    <a:noFill/>
                  </a:rPr>
                  <a:t> </a:t>
                </a:r>
              </a:p>
            </p:txBody>
          </p:sp>
        </mc:Fallback>
      </mc:AlternateContent>
      <p:grpSp>
        <p:nvGrpSpPr>
          <p:cNvPr id="109" name="Group 108">
            <a:extLst>
              <a:ext uri="{FF2B5EF4-FFF2-40B4-BE49-F238E27FC236}">
                <a16:creationId xmlns:a16="http://schemas.microsoft.com/office/drawing/2014/main" id="{CD460301-DC9B-9CF2-9203-127AE7612AF5}"/>
              </a:ext>
            </a:extLst>
          </p:cNvPr>
          <p:cNvGrpSpPr/>
          <p:nvPr/>
        </p:nvGrpSpPr>
        <p:grpSpPr>
          <a:xfrm rot="2782917">
            <a:off x="6453216" y="3072146"/>
            <a:ext cx="599643" cy="271253"/>
            <a:chOff x="5507622" y="2431805"/>
            <a:chExt cx="599643" cy="271253"/>
          </a:xfrm>
        </p:grpSpPr>
        <p:sp>
          <p:nvSpPr>
            <p:cNvPr id="110" name="Freeform: Shape 109">
              <a:extLst>
                <a:ext uri="{FF2B5EF4-FFF2-40B4-BE49-F238E27FC236}">
                  <a16:creationId xmlns:a16="http://schemas.microsoft.com/office/drawing/2014/main" id="{CD7E19E1-E55D-097F-5AFD-92F0D3A6723B}"/>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Isosceles Triangle 110">
              <a:extLst>
                <a:ext uri="{FF2B5EF4-FFF2-40B4-BE49-F238E27FC236}">
                  <a16:creationId xmlns:a16="http://schemas.microsoft.com/office/drawing/2014/main" id="{B081B98B-AD9B-A04D-019F-000355C01330}"/>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a:extLst>
                <a:ext uri="{FF2B5EF4-FFF2-40B4-BE49-F238E27FC236}">
                  <a16:creationId xmlns:a16="http://schemas.microsoft.com/office/drawing/2014/main" id="{DB6B494B-39F3-1498-827E-84AAFD559B57}"/>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 name="TextBox 112">
            <a:extLst>
              <a:ext uri="{FF2B5EF4-FFF2-40B4-BE49-F238E27FC236}">
                <a16:creationId xmlns:a16="http://schemas.microsoft.com/office/drawing/2014/main" id="{5CF4FC42-10F2-F564-49F0-470577924FA3}"/>
              </a:ext>
            </a:extLst>
          </p:cNvPr>
          <p:cNvSpPr txBox="1"/>
          <p:nvPr/>
        </p:nvSpPr>
        <p:spPr>
          <a:xfrm>
            <a:off x="6630805" y="2687558"/>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0AF5F2CC-6C07-377D-EFD4-B4E3AB95E33B}"/>
                  </a:ext>
                </a:extLst>
              </p:cNvPr>
              <p:cNvSpPr txBox="1"/>
              <p:nvPr/>
            </p:nvSpPr>
            <p:spPr>
              <a:xfrm>
                <a:off x="634488" y="3894195"/>
                <a:ext cx="285283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vi-VN" dirty="0"/>
                  <a:t>Góc phản xạ </a:t>
                </a:r>
                <a14:m>
                  <m:oMath xmlns:m="http://schemas.openxmlformats.org/officeDocument/2006/math">
                    <m:acc>
                      <m:accPr>
                        <m:chr m:val="̂"/>
                        <m:ctrlPr>
                          <a:rPr lang="vi-VN" i="1">
                            <a:latin typeface="Cambria Math" panose="02040503050406030204" pitchFamily="18" charset="0"/>
                          </a:rPr>
                        </m:ctrlPr>
                      </m:accPr>
                      <m:e>
                        <m:r>
                          <m:rPr>
                            <m:nor/>
                          </m:rPr>
                          <a:rPr lang="vi-VN" dirty="0"/>
                          <m:t>NIR</m:t>
                        </m:r>
                      </m:e>
                    </m:acc>
                  </m:oMath>
                </a14:m>
                <a:r>
                  <a:rPr lang="vi-VN" dirty="0"/>
                  <a:t> = </a:t>
                </a:r>
                <a:r>
                  <a:rPr lang="vi-VN" sz="2800" b="1" dirty="0">
                    <a:solidFill>
                      <a:srgbClr val="073763"/>
                    </a:solidFill>
                    <a:latin typeface="#9Slide05 Voyage" panose="02000000000000000000" pitchFamily="2" charset="0"/>
                  </a:rPr>
                  <a:t>i </a:t>
                </a:r>
                <a:r>
                  <a:rPr lang="vi-VN" sz="2800" b="1" dirty="0">
                    <a:solidFill>
                      <a:srgbClr val="073763"/>
                    </a:solidFill>
                  </a:rPr>
                  <a:t>′</a:t>
                </a:r>
                <a:endParaRPr lang="en-US" dirty="0">
                  <a:solidFill>
                    <a:srgbClr val="073763"/>
                  </a:solidFill>
                </a:endParaRPr>
              </a:p>
            </p:txBody>
          </p:sp>
        </mc:Choice>
        <mc:Fallback xmlns="">
          <p:sp>
            <p:nvSpPr>
              <p:cNvPr id="114" name="TextBox 113">
                <a:extLst>
                  <a:ext uri="{FF2B5EF4-FFF2-40B4-BE49-F238E27FC236}">
                    <a16:creationId xmlns:a16="http://schemas.microsoft.com/office/drawing/2014/main" id="{0AF5F2CC-6C07-377D-EFD4-B4E3AB95E33B}"/>
                  </a:ext>
                </a:extLst>
              </p:cNvPr>
              <p:cNvSpPr txBox="1">
                <a:spLocks noRot="1" noChangeAspect="1" noMove="1" noResize="1" noEditPoints="1" noAdjustHandles="1" noChangeArrowheads="1" noChangeShapeType="1" noTextEdit="1"/>
              </p:cNvSpPr>
              <p:nvPr/>
            </p:nvSpPr>
            <p:spPr>
              <a:xfrm>
                <a:off x="634488" y="3894195"/>
                <a:ext cx="2852831" cy="400110"/>
              </a:xfrm>
              <a:prstGeom prst="rect">
                <a:avLst/>
              </a:prstGeom>
              <a:blipFill>
                <a:blip r:embed="rId7"/>
                <a:stretch>
                  <a:fillRect l="-2137" t="-40000" b="-63077"/>
                </a:stretch>
              </a:blipFill>
            </p:spPr>
            <p:txBody>
              <a:bodyPr/>
              <a:lstStyle/>
              <a:p>
                <a:r>
                  <a:rPr lang="en-US">
                    <a:noFill/>
                  </a:rPr>
                  <a:t> </a:t>
                </a:r>
              </a:p>
            </p:txBody>
          </p:sp>
        </mc:Fallback>
      </mc:AlternateContent>
      <p:pic>
        <p:nvPicPr>
          <p:cNvPr id="115" name="Picture 2" descr="Mặt trời">
            <a:extLst>
              <a:ext uri="{FF2B5EF4-FFF2-40B4-BE49-F238E27FC236}">
                <a16:creationId xmlns:a16="http://schemas.microsoft.com/office/drawing/2014/main" id="{F49C54B8-64F4-03FD-0B94-C41357CF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11" y="3932200"/>
            <a:ext cx="274818" cy="274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955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p:cTn id="11" dur="500" fill="hold"/>
                                        <p:tgtEl>
                                          <p:spTgt spid="67"/>
                                        </p:tgtEl>
                                        <p:attrNameLst>
                                          <p:attrName>ppt_w</p:attrName>
                                        </p:attrNameLst>
                                      </p:cBhvr>
                                      <p:tavLst>
                                        <p:tav tm="0">
                                          <p:val>
                                            <p:fltVal val="0"/>
                                          </p:val>
                                        </p:tav>
                                        <p:tav tm="100000">
                                          <p:val>
                                            <p:strVal val="#ppt_w"/>
                                          </p:val>
                                        </p:tav>
                                      </p:tavLst>
                                    </p:anim>
                                    <p:anim calcmode="lin" valueType="num">
                                      <p:cBhvr>
                                        <p:cTn id="12" dur="500" fill="hold"/>
                                        <p:tgtEl>
                                          <p:spTgt spid="67"/>
                                        </p:tgtEl>
                                        <p:attrNameLst>
                                          <p:attrName>ppt_h</p:attrName>
                                        </p:attrNameLst>
                                      </p:cBhvr>
                                      <p:tavLst>
                                        <p:tav tm="0">
                                          <p:val>
                                            <p:fltVal val="0"/>
                                          </p:val>
                                        </p:tav>
                                        <p:tav tm="100000">
                                          <p:val>
                                            <p:strVal val="#ppt_h"/>
                                          </p:val>
                                        </p:tav>
                                      </p:tavLst>
                                    </p:anim>
                                    <p:animEffect transition="in" filter="fade">
                                      <p:cBhvr>
                                        <p:cTn id="13" dur="500"/>
                                        <p:tgtEl>
                                          <p:spTgt spid="67"/>
                                        </p:tgtEl>
                                      </p:cBhvr>
                                    </p:animEffect>
                                  </p:childTnLst>
                                </p:cTn>
                              </p:par>
                              <p:par>
                                <p:cTn id="14" presetID="22" presetClass="entr" presetSubtype="8"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50"/>
                                        <p:tgtEl>
                                          <p:spTgt spid="9"/>
                                        </p:tgtEl>
                                      </p:cBhvr>
                                    </p:animEffect>
                                  </p:childTnLst>
                                </p:cTn>
                              </p:par>
                              <p:par>
                                <p:cTn id="17" presetID="53" presetClass="entr" presetSubtype="16" fill="hold" grpId="0" nodeType="withEffect">
                                  <p:stCondLst>
                                    <p:cond delay="1250"/>
                                  </p:stCondLst>
                                  <p:childTnLst>
                                    <p:set>
                                      <p:cBhvr>
                                        <p:cTn id="18" dur="1" fill="hold">
                                          <p:stCondLst>
                                            <p:cond delay="0"/>
                                          </p:stCondLst>
                                        </p:cTn>
                                        <p:tgtEl>
                                          <p:spTgt spid="68"/>
                                        </p:tgtEl>
                                        <p:attrNameLst>
                                          <p:attrName>style.visibility</p:attrName>
                                        </p:attrNameLst>
                                      </p:cBhvr>
                                      <p:to>
                                        <p:strVal val="visible"/>
                                      </p:to>
                                    </p:set>
                                    <p:anim calcmode="lin" valueType="num">
                                      <p:cBhvr>
                                        <p:cTn id="19" dur="500" fill="hold"/>
                                        <p:tgtEl>
                                          <p:spTgt spid="68"/>
                                        </p:tgtEl>
                                        <p:attrNameLst>
                                          <p:attrName>ppt_w</p:attrName>
                                        </p:attrNameLst>
                                      </p:cBhvr>
                                      <p:tavLst>
                                        <p:tav tm="0">
                                          <p:val>
                                            <p:fltVal val="0"/>
                                          </p:val>
                                        </p:tav>
                                        <p:tav tm="100000">
                                          <p:val>
                                            <p:strVal val="#ppt_w"/>
                                          </p:val>
                                        </p:tav>
                                      </p:tavLst>
                                    </p:anim>
                                    <p:anim calcmode="lin" valueType="num">
                                      <p:cBhvr>
                                        <p:cTn id="20" dur="500" fill="hold"/>
                                        <p:tgtEl>
                                          <p:spTgt spid="68"/>
                                        </p:tgtEl>
                                        <p:attrNameLst>
                                          <p:attrName>ppt_h</p:attrName>
                                        </p:attrNameLst>
                                      </p:cBhvr>
                                      <p:tavLst>
                                        <p:tav tm="0">
                                          <p:val>
                                            <p:fltVal val="0"/>
                                          </p:val>
                                        </p:tav>
                                        <p:tav tm="100000">
                                          <p:val>
                                            <p:strVal val="#ppt_h"/>
                                          </p:val>
                                        </p:tav>
                                      </p:tavLst>
                                    </p:anim>
                                    <p:animEffect transition="in" filter="fade">
                                      <p:cBhvr>
                                        <p:cTn id="21" dur="5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65"/>
                                        </p:tgtEl>
                                      </p:cBhvr>
                                    </p:animEffect>
                                    <p:set>
                                      <p:cBhvr>
                                        <p:cTn id="26" dur="1" fill="hold">
                                          <p:stCondLst>
                                            <p:cond delay="499"/>
                                          </p:stCondLst>
                                        </p:cTn>
                                        <p:tgtEl>
                                          <p:spTgt spid="65"/>
                                        </p:tgtEl>
                                        <p:attrNameLst>
                                          <p:attrName>style.visibility</p:attrName>
                                        </p:attrNameLst>
                                      </p:cBhvr>
                                      <p:to>
                                        <p:strVal val="hidden"/>
                                      </p:to>
                                    </p:set>
                                  </p:childTnLst>
                                </p:cTn>
                              </p:par>
                              <p:par>
                                <p:cTn id="27" presetID="47"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fade">
                                      <p:cBhvr>
                                        <p:cTn id="29" dur="500"/>
                                        <p:tgtEl>
                                          <p:spTgt spid="69"/>
                                        </p:tgtEl>
                                      </p:cBhvr>
                                    </p:animEffect>
                                    <p:anim calcmode="lin" valueType="num">
                                      <p:cBhvr>
                                        <p:cTn id="30" dur="500" fill="hold"/>
                                        <p:tgtEl>
                                          <p:spTgt spid="69"/>
                                        </p:tgtEl>
                                        <p:attrNameLst>
                                          <p:attrName>ppt_x</p:attrName>
                                        </p:attrNameLst>
                                      </p:cBhvr>
                                      <p:tavLst>
                                        <p:tav tm="0">
                                          <p:val>
                                            <p:strVal val="#ppt_x"/>
                                          </p:val>
                                        </p:tav>
                                        <p:tav tm="100000">
                                          <p:val>
                                            <p:strVal val="#ppt_x"/>
                                          </p:val>
                                        </p:tav>
                                      </p:tavLst>
                                    </p:anim>
                                    <p:anim calcmode="lin" valueType="num">
                                      <p:cBhvr>
                                        <p:cTn id="31" dur="500" fill="hold"/>
                                        <p:tgtEl>
                                          <p:spTgt spid="69"/>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70"/>
                                        </p:tgtEl>
                                        <p:attrNameLst>
                                          <p:attrName>style.visibility</p:attrName>
                                        </p:attrNameLst>
                                      </p:cBhvr>
                                      <p:to>
                                        <p:strVal val="visible"/>
                                      </p:to>
                                    </p:set>
                                    <p:animEffect transition="in" filter="fade">
                                      <p:cBhvr>
                                        <p:cTn id="34" dur="500"/>
                                        <p:tgtEl>
                                          <p:spTgt spid="70"/>
                                        </p:tgtEl>
                                      </p:cBhvr>
                                    </p:animEffect>
                                    <p:anim calcmode="lin" valueType="num">
                                      <p:cBhvr>
                                        <p:cTn id="35" dur="500" fill="hold"/>
                                        <p:tgtEl>
                                          <p:spTgt spid="70"/>
                                        </p:tgtEl>
                                        <p:attrNameLst>
                                          <p:attrName>ppt_x</p:attrName>
                                        </p:attrNameLst>
                                      </p:cBhvr>
                                      <p:tavLst>
                                        <p:tav tm="0">
                                          <p:val>
                                            <p:strVal val="#ppt_x"/>
                                          </p:val>
                                        </p:tav>
                                        <p:tav tm="100000">
                                          <p:val>
                                            <p:strVal val="#ppt_x"/>
                                          </p:val>
                                        </p:tav>
                                      </p:tavLst>
                                    </p:anim>
                                    <p:anim calcmode="lin" valueType="num">
                                      <p:cBhvr>
                                        <p:cTn id="3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1"/>
                                        </p:tgtEl>
                                        <p:attrNameLst>
                                          <p:attrName>style.visibility</p:attrName>
                                        </p:attrNameLst>
                                      </p:cBhvr>
                                      <p:to>
                                        <p:strVal val="visible"/>
                                      </p:to>
                                    </p:set>
                                    <p:anim calcmode="lin" valueType="num">
                                      <p:cBhvr additive="base">
                                        <p:cTn id="41" dur="500" fill="hold"/>
                                        <p:tgtEl>
                                          <p:spTgt spid="71"/>
                                        </p:tgtEl>
                                        <p:attrNameLst>
                                          <p:attrName>ppt_x</p:attrName>
                                        </p:attrNameLst>
                                      </p:cBhvr>
                                      <p:tavLst>
                                        <p:tav tm="0">
                                          <p:val>
                                            <p:strVal val="#ppt_x"/>
                                          </p:val>
                                        </p:tav>
                                        <p:tav tm="100000">
                                          <p:val>
                                            <p:strVal val="#ppt_x"/>
                                          </p:val>
                                        </p:tav>
                                      </p:tavLst>
                                    </p:anim>
                                    <p:anim calcmode="lin" valueType="num">
                                      <p:cBhvr additive="base">
                                        <p:cTn id="42" dur="500" fill="hold"/>
                                        <p:tgtEl>
                                          <p:spTgt spid="71"/>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6" presetClass="emph" presetSubtype="0" repeatCount="5000" fill="remove" grpId="1" nodeType="afterEffect">
                                  <p:stCondLst>
                                    <p:cond delay="0"/>
                                  </p:stCondLst>
                                  <p:childTnLst>
                                    <p:animEffect transition="out" filter="fade">
                                      <p:cBhvr>
                                        <p:cTn id="45" dur="200" tmFilter="0, 0; .2, .5; .8, .5; 1, 0"/>
                                        <p:tgtEl>
                                          <p:spTgt spid="68"/>
                                        </p:tgtEl>
                                      </p:cBhvr>
                                    </p:animEffect>
                                    <p:animScale>
                                      <p:cBhvr>
                                        <p:cTn id="46" dur="100" autoRev="1" fill="hold"/>
                                        <p:tgtEl>
                                          <p:spTgt spid="68"/>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71"/>
                                        </p:tgtEl>
                                      </p:cBhvr>
                                    </p:animEffect>
                                    <p:set>
                                      <p:cBhvr>
                                        <p:cTn id="51" dur="1" fill="hold">
                                          <p:stCondLst>
                                            <p:cond delay="499"/>
                                          </p:stCondLst>
                                        </p:cTn>
                                        <p:tgtEl>
                                          <p:spTgt spid="71"/>
                                        </p:tgtEl>
                                        <p:attrNameLst>
                                          <p:attrName>style.visibility</p:attrName>
                                        </p:attrNameLst>
                                      </p:cBhvr>
                                      <p:to>
                                        <p:strVal val="hidden"/>
                                      </p:to>
                                    </p:set>
                                  </p:childTnLst>
                                </p:cTn>
                              </p:par>
                              <p:par>
                                <p:cTn id="52" presetID="47" presetClass="entr" presetSubtype="0" fill="hold" grpId="0" nodeType="withEffect">
                                  <p:stCondLst>
                                    <p:cond delay="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500"/>
                                        <p:tgtEl>
                                          <p:spTgt spid="83"/>
                                        </p:tgtEl>
                                      </p:cBhvr>
                                    </p:animEffect>
                                    <p:anim calcmode="lin" valueType="num">
                                      <p:cBhvr>
                                        <p:cTn id="55" dur="500" fill="hold"/>
                                        <p:tgtEl>
                                          <p:spTgt spid="83"/>
                                        </p:tgtEl>
                                        <p:attrNameLst>
                                          <p:attrName>ppt_x</p:attrName>
                                        </p:attrNameLst>
                                      </p:cBhvr>
                                      <p:tavLst>
                                        <p:tav tm="0">
                                          <p:val>
                                            <p:strVal val="#ppt_x"/>
                                          </p:val>
                                        </p:tav>
                                        <p:tav tm="100000">
                                          <p:val>
                                            <p:strVal val="#ppt_x"/>
                                          </p:val>
                                        </p:tav>
                                      </p:tavLst>
                                    </p:anim>
                                    <p:anim calcmode="lin" valueType="num">
                                      <p:cBhvr>
                                        <p:cTn id="56" dur="500" fill="hold"/>
                                        <p:tgtEl>
                                          <p:spTgt spid="83"/>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84"/>
                                        </p:tgtEl>
                                        <p:attrNameLst>
                                          <p:attrName>style.visibility</p:attrName>
                                        </p:attrNameLst>
                                      </p:cBhvr>
                                      <p:to>
                                        <p:strVal val="visible"/>
                                      </p:to>
                                    </p:set>
                                    <p:animEffect transition="in" filter="fade">
                                      <p:cBhvr>
                                        <p:cTn id="59" dur="500"/>
                                        <p:tgtEl>
                                          <p:spTgt spid="84"/>
                                        </p:tgtEl>
                                      </p:cBhvr>
                                    </p:animEffect>
                                    <p:anim calcmode="lin" valueType="num">
                                      <p:cBhvr>
                                        <p:cTn id="60" dur="500" fill="hold"/>
                                        <p:tgtEl>
                                          <p:spTgt spid="84"/>
                                        </p:tgtEl>
                                        <p:attrNameLst>
                                          <p:attrName>ppt_x</p:attrName>
                                        </p:attrNameLst>
                                      </p:cBhvr>
                                      <p:tavLst>
                                        <p:tav tm="0">
                                          <p:val>
                                            <p:strVal val="#ppt_x"/>
                                          </p:val>
                                        </p:tav>
                                        <p:tav tm="100000">
                                          <p:val>
                                            <p:strVal val="#ppt_x"/>
                                          </p:val>
                                        </p:tav>
                                      </p:tavLst>
                                    </p:anim>
                                    <p:anim calcmode="lin" valueType="num">
                                      <p:cBhvr>
                                        <p:cTn id="61" dur="5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2"/>
                                        </p:tgtEl>
                                        <p:attrNameLst>
                                          <p:attrName>style.visibility</p:attrName>
                                        </p:attrNameLst>
                                      </p:cBhvr>
                                      <p:to>
                                        <p:strVal val="visible"/>
                                      </p:to>
                                    </p:set>
                                    <p:anim calcmode="lin" valueType="num">
                                      <p:cBhvr additive="base">
                                        <p:cTn id="66" dur="500" fill="hold"/>
                                        <p:tgtEl>
                                          <p:spTgt spid="72"/>
                                        </p:tgtEl>
                                        <p:attrNameLst>
                                          <p:attrName>ppt_x</p:attrName>
                                        </p:attrNameLst>
                                      </p:cBhvr>
                                      <p:tavLst>
                                        <p:tav tm="0">
                                          <p:val>
                                            <p:strVal val="#ppt_x"/>
                                          </p:val>
                                        </p:tav>
                                        <p:tav tm="100000">
                                          <p:val>
                                            <p:strVal val="#ppt_x"/>
                                          </p:val>
                                        </p:tav>
                                      </p:tavLst>
                                    </p:anim>
                                    <p:anim calcmode="lin" valueType="num">
                                      <p:cBhvr additive="base">
                                        <p:cTn id="67" dur="500" fill="hold"/>
                                        <p:tgtEl>
                                          <p:spTgt spid="72"/>
                                        </p:tgtEl>
                                        <p:attrNameLst>
                                          <p:attrName>ppt_y</p:attrName>
                                        </p:attrNameLst>
                                      </p:cBhvr>
                                      <p:tavLst>
                                        <p:tav tm="0">
                                          <p:val>
                                            <p:strVal val="1+#ppt_h/2"/>
                                          </p:val>
                                        </p:tav>
                                        <p:tav tm="100000">
                                          <p:val>
                                            <p:strVal val="#ppt_y"/>
                                          </p:val>
                                        </p:tav>
                                      </p:tavLst>
                                    </p:anim>
                                  </p:childTnLst>
                                </p:cTn>
                              </p:par>
                              <p:par>
                                <p:cTn id="68" presetID="22" presetClass="entr" presetSubtype="4" fill="hold" nodeType="withEffect">
                                  <p:stCondLst>
                                    <p:cond delay="250"/>
                                  </p:stCondLst>
                                  <p:childTnLst>
                                    <p:set>
                                      <p:cBhvr>
                                        <p:cTn id="69" dur="1" fill="hold">
                                          <p:stCondLst>
                                            <p:cond delay="0"/>
                                          </p:stCondLst>
                                        </p:cTn>
                                        <p:tgtEl>
                                          <p:spTgt spid="7"/>
                                        </p:tgtEl>
                                        <p:attrNameLst>
                                          <p:attrName>style.visibility</p:attrName>
                                        </p:attrNameLst>
                                      </p:cBhvr>
                                      <p:to>
                                        <p:strVal val="visible"/>
                                      </p:to>
                                    </p:set>
                                    <p:animEffect transition="in" filter="wipe(down)">
                                      <p:cBhvr>
                                        <p:cTn id="70" dur="750"/>
                                        <p:tgtEl>
                                          <p:spTgt spid="7"/>
                                        </p:tgtEl>
                                      </p:cBhvr>
                                    </p:animEffect>
                                  </p:childTnLst>
                                </p:cTn>
                              </p:par>
                              <p:par>
                                <p:cTn id="71" presetID="53" presetClass="entr" presetSubtype="16" fill="hold" grpId="0" nodeType="withEffect">
                                  <p:stCondLst>
                                    <p:cond delay="1000"/>
                                  </p:stCondLst>
                                  <p:childTnLst>
                                    <p:set>
                                      <p:cBhvr>
                                        <p:cTn id="72" dur="1" fill="hold">
                                          <p:stCondLst>
                                            <p:cond delay="0"/>
                                          </p:stCondLst>
                                        </p:cTn>
                                        <p:tgtEl>
                                          <p:spTgt spid="73"/>
                                        </p:tgtEl>
                                        <p:attrNameLst>
                                          <p:attrName>style.visibility</p:attrName>
                                        </p:attrNameLst>
                                      </p:cBhvr>
                                      <p:to>
                                        <p:strVal val="visible"/>
                                      </p:to>
                                    </p:set>
                                    <p:anim calcmode="lin" valueType="num">
                                      <p:cBhvr>
                                        <p:cTn id="73" dur="500" fill="hold"/>
                                        <p:tgtEl>
                                          <p:spTgt spid="73"/>
                                        </p:tgtEl>
                                        <p:attrNameLst>
                                          <p:attrName>ppt_w</p:attrName>
                                        </p:attrNameLst>
                                      </p:cBhvr>
                                      <p:tavLst>
                                        <p:tav tm="0">
                                          <p:val>
                                            <p:fltVal val="0"/>
                                          </p:val>
                                        </p:tav>
                                        <p:tav tm="100000">
                                          <p:val>
                                            <p:strVal val="#ppt_w"/>
                                          </p:val>
                                        </p:tav>
                                      </p:tavLst>
                                    </p:anim>
                                    <p:anim calcmode="lin" valueType="num">
                                      <p:cBhvr>
                                        <p:cTn id="74" dur="500" fill="hold"/>
                                        <p:tgtEl>
                                          <p:spTgt spid="73"/>
                                        </p:tgtEl>
                                        <p:attrNameLst>
                                          <p:attrName>ppt_h</p:attrName>
                                        </p:attrNameLst>
                                      </p:cBhvr>
                                      <p:tavLst>
                                        <p:tav tm="0">
                                          <p:val>
                                            <p:fltVal val="0"/>
                                          </p:val>
                                        </p:tav>
                                        <p:tav tm="100000">
                                          <p:val>
                                            <p:strVal val="#ppt_h"/>
                                          </p:val>
                                        </p:tav>
                                      </p:tavLst>
                                    </p:anim>
                                    <p:animEffect transition="in" filter="fade">
                                      <p:cBhvr>
                                        <p:cTn id="75" dur="500"/>
                                        <p:tgtEl>
                                          <p:spTgt spid="7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72"/>
                                        </p:tgtEl>
                                      </p:cBhvr>
                                    </p:animEffect>
                                    <p:set>
                                      <p:cBhvr>
                                        <p:cTn id="80" dur="1" fill="hold">
                                          <p:stCondLst>
                                            <p:cond delay="499"/>
                                          </p:stCondLst>
                                        </p:cTn>
                                        <p:tgtEl>
                                          <p:spTgt spid="72"/>
                                        </p:tgtEl>
                                        <p:attrNameLst>
                                          <p:attrName>style.visibility</p:attrName>
                                        </p:attrNameLst>
                                      </p:cBhvr>
                                      <p:to>
                                        <p:strVal val="hidden"/>
                                      </p:to>
                                    </p:set>
                                  </p:childTnLst>
                                </p:cTn>
                              </p:par>
                              <p:par>
                                <p:cTn id="81" presetID="47" presetClass="entr" presetSubtype="0" fill="hold" grpId="0" nodeType="withEffect">
                                  <p:stCondLst>
                                    <p:cond delay="0"/>
                                  </p:stCondLst>
                                  <p:childTnLst>
                                    <p:set>
                                      <p:cBhvr>
                                        <p:cTn id="82" dur="1" fill="hold">
                                          <p:stCondLst>
                                            <p:cond delay="0"/>
                                          </p:stCondLst>
                                        </p:cTn>
                                        <p:tgtEl>
                                          <p:spTgt spid="75"/>
                                        </p:tgtEl>
                                        <p:attrNameLst>
                                          <p:attrName>style.visibility</p:attrName>
                                        </p:attrNameLst>
                                      </p:cBhvr>
                                      <p:to>
                                        <p:strVal val="visible"/>
                                      </p:to>
                                    </p:set>
                                    <p:animEffect transition="in" filter="fade">
                                      <p:cBhvr>
                                        <p:cTn id="83" dur="500"/>
                                        <p:tgtEl>
                                          <p:spTgt spid="75"/>
                                        </p:tgtEl>
                                      </p:cBhvr>
                                    </p:animEffect>
                                    <p:anim calcmode="lin" valueType="num">
                                      <p:cBhvr>
                                        <p:cTn id="84" dur="500" fill="hold"/>
                                        <p:tgtEl>
                                          <p:spTgt spid="75"/>
                                        </p:tgtEl>
                                        <p:attrNameLst>
                                          <p:attrName>ppt_x</p:attrName>
                                        </p:attrNameLst>
                                      </p:cBhvr>
                                      <p:tavLst>
                                        <p:tav tm="0">
                                          <p:val>
                                            <p:strVal val="#ppt_x"/>
                                          </p:val>
                                        </p:tav>
                                        <p:tav tm="100000">
                                          <p:val>
                                            <p:strVal val="#ppt_x"/>
                                          </p:val>
                                        </p:tav>
                                      </p:tavLst>
                                    </p:anim>
                                    <p:anim calcmode="lin" valueType="num">
                                      <p:cBhvr>
                                        <p:cTn id="85" dur="500" fill="hold"/>
                                        <p:tgtEl>
                                          <p:spTgt spid="75"/>
                                        </p:tgtEl>
                                        <p:attrNameLst>
                                          <p:attrName>ppt_y</p:attrName>
                                        </p:attrNameLst>
                                      </p:cBhvr>
                                      <p:tavLst>
                                        <p:tav tm="0">
                                          <p:val>
                                            <p:strVal val="#ppt_y-.1"/>
                                          </p:val>
                                        </p:tav>
                                        <p:tav tm="100000">
                                          <p:val>
                                            <p:strVal val="#ppt_y"/>
                                          </p:val>
                                        </p:tav>
                                      </p:tavLst>
                                    </p:anim>
                                  </p:childTnLst>
                                </p:cTn>
                              </p:par>
                              <p:par>
                                <p:cTn id="86" presetID="47" presetClass="entr" presetSubtype="0" fill="hold" nodeType="withEffect">
                                  <p:stCondLst>
                                    <p:cond delay="0"/>
                                  </p:stCondLst>
                                  <p:childTnLst>
                                    <p:set>
                                      <p:cBhvr>
                                        <p:cTn id="87" dur="1" fill="hold">
                                          <p:stCondLst>
                                            <p:cond delay="0"/>
                                          </p:stCondLst>
                                        </p:cTn>
                                        <p:tgtEl>
                                          <p:spTgt spid="76"/>
                                        </p:tgtEl>
                                        <p:attrNameLst>
                                          <p:attrName>style.visibility</p:attrName>
                                        </p:attrNameLst>
                                      </p:cBhvr>
                                      <p:to>
                                        <p:strVal val="visible"/>
                                      </p:to>
                                    </p:set>
                                    <p:animEffect transition="in" filter="fade">
                                      <p:cBhvr>
                                        <p:cTn id="88" dur="500"/>
                                        <p:tgtEl>
                                          <p:spTgt spid="76"/>
                                        </p:tgtEl>
                                      </p:cBhvr>
                                    </p:animEffect>
                                    <p:anim calcmode="lin" valueType="num">
                                      <p:cBhvr>
                                        <p:cTn id="89" dur="500" fill="hold"/>
                                        <p:tgtEl>
                                          <p:spTgt spid="76"/>
                                        </p:tgtEl>
                                        <p:attrNameLst>
                                          <p:attrName>ppt_x</p:attrName>
                                        </p:attrNameLst>
                                      </p:cBhvr>
                                      <p:tavLst>
                                        <p:tav tm="0">
                                          <p:val>
                                            <p:strVal val="#ppt_x"/>
                                          </p:val>
                                        </p:tav>
                                        <p:tav tm="100000">
                                          <p:val>
                                            <p:strVal val="#ppt_x"/>
                                          </p:val>
                                        </p:tav>
                                      </p:tavLst>
                                    </p:anim>
                                    <p:anim calcmode="lin" valueType="num">
                                      <p:cBhvr>
                                        <p:cTn id="9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4"/>
                                        </p:tgtEl>
                                        <p:attrNameLst>
                                          <p:attrName>style.visibility</p:attrName>
                                        </p:attrNameLst>
                                      </p:cBhvr>
                                      <p:to>
                                        <p:strVal val="visible"/>
                                      </p:to>
                                    </p:set>
                                    <p:anim calcmode="lin" valueType="num">
                                      <p:cBhvr additive="base">
                                        <p:cTn id="95" dur="500" fill="hold"/>
                                        <p:tgtEl>
                                          <p:spTgt spid="74"/>
                                        </p:tgtEl>
                                        <p:attrNameLst>
                                          <p:attrName>ppt_x</p:attrName>
                                        </p:attrNameLst>
                                      </p:cBhvr>
                                      <p:tavLst>
                                        <p:tav tm="0">
                                          <p:val>
                                            <p:strVal val="#ppt_x"/>
                                          </p:val>
                                        </p:tav>
                                        <p:tav tm="100000">
                                          <p:val>
                                            <p:strVal val="#ppt_x"/>
                                          </p:val>
                                        </p:tav>
                                      </p:tavLst>
                                    </p:anim>
                                    <p:anim calcmode="lin" valueType="num">
                                      <p:cBhvr additive="base">
                                        <p:cTn id="96" dur="500" fill="hold"/>
                                        <p:tgtEl>
                                          <p:spTgt spid="74"/>
                                        </p:tgtEl>
                                        <p:attrNameLst>
                                          <p:attrName>ppt_y</p:attrName>
                                        </p:attrNameLst>
                                      </p:cBhvr>
                                      <p:tavLst>
                                        <p:tav tm="0">
                                          <p:val>
                                            <p:strVal val="1+#ppt_h/2"/>
                                          </p:val>
                                        </p:tav>
                                        <p:tav tm="100000">
                                          <p:val>
                                            <p:strVal val="#ppt_y"/>
                                          </p:val>
                                        </p:tav>
                                      </p:tavLst>
                                    </p:anim>
                                  </p:childTnLst>
                                </p:cTn>
                              </p:par>
                              <p:par>
                                <p:cTn id="97" presetID="22" presetClass="entr" presetSubtype="4" fill="hold" nodeType="withEffect">
                                  <p:stCondLst>
                                    <p:cond delay="250"/>
                                  </p:stCondLst>
                                  <p:childTnLst>
                                    <p:set>
                                      <p:cBhvr>
                                        <p:cTn id="98" dur="1" fill="hold">
                                          <p:stCondLst>
                                            <p:cond delay="0"/>
                                          </p:stCondLst>
                                        </p:cTn>
                                        <p:tgtEl>
                                          <p:spTgt spid="77"/>
                                        </p:tgtEl>
                                        <p:attrNameLst>
                                          <p:attrName>style.visibility</p:attrName>
                                        </p:attrNameLst>
                                      </p:cBhvr>
                                      <p:to>
                                        <p:strVal val="visible"/>
                                      </p:to>
                                    </p:set>
                                    <p:animEffect transition="in" filter="wipe(down)">
                                      <p:cBhvr>
                                        <p:cTn id="99" dur="750"/>
                                        <p:tgtEl>
                                          <p:spTgt spid="77"/>
                                        </p:tgtEl>
                                      </p:cBhvr>
                                    </p:animEffect>
                                  </p:childTnLst>
                                </p:cTn>
                              </p:par>
                              <p:par>
                                <p:cTn id="100" presetID="53" presetClass="entr" presetSubtype="16" fill="hold" grpId="0" nodeType="withEffect">
                                  <p:stCondLst>
                                    <p:cond delay="1000"/>
                                  </p:stCondLst>
                                  <p:childTnLst>
                                    <p:set>
                                      <p:cBhvr>
                                        <p:cTn id="101" dur="1" fill="hold">
                                          <p:stCondLst>
                                            <p:cond delay="0"/>
                                          </p:stCondLst>
                                        </p:cTn>
                                        <p:tgtEl>
                                          <p:spTgt spid="80"/>
                                        </p:tgtEl>
                                        <p:attrNameLst>
                                          <p:attrName>style.visibility</p:attrName>
                                        </p:attrNameLst>
                                      </p:cBhvr>
                                      <p:to>
                                        <p:strVal val="visible"/>
                                      </p:to>
                                    </p:set>
                                    <p:anim calcmode="lin" valueType="num">
                                      <p:cBhvr>
                                        <p:cTn id="102" dur="500" fill="hold"/>
                                        <p:tgtEl>
                                          <p:spTgt spid="80"/>
                                        </p:tgtEl>
                                        <p:attrNameLst>
                                          <p:attrName>ppt_w</p:attrName>
                                        </p:attrNameLst>
                                      </p:cBhvr>
                                      <p:tavLst>
                                        <p:tav tm="0">
                                          <p:val>
                                            <p:fltVal val="0"/>
                                          </p:val>
                                        </p:tav>
                                        <p:tav tm="100000">
                                          <p:val>
                                            <p:strVal val="#ppt_w"/>
                                          </p:val>
                                        </p:tav>
                                      </p:tavLst>
                                    </p:anim>
                                    <p:anim calcmode="lin" valueType="num">
                                      <p:cBhvr>
                                        <p:cTn id="103" dur="500" fill="hold"/>
                                        <p:tgtEl>
                                          <p:spTgt spid="80"/>
                                        </p:tgtEl>
                                        <p:attrNameLst>
                                          <p:attrName>ppt_h</p:attrName>
                                        </p:attrNameLst>
                                      </p:cBhvr>
                                      <p:tavLst>
                                        <p:tav tm="0">
                                          <p:val>
                                            <p:fltVal val="0"/>
                                          </p:val>
                                        </p:tav>
                                        <p:tav tm="100000">
                                          <p:val>
                                            <p:strVal val="#ppt_h"/>
                                          </p:val>
                                        </p:tav>
                                      </p:tavLst>
                                    </p:anim>
                                    <p:animEffect transition="in" filter="fade">
                                      <p:cBhvr>
                                        <p:cTn id="104" dur="500"/>
                                        <p:tgtEl>
                                          <p:spTgt spid="8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74"/>
                                        </p:tgtEl>
                                      </p:cBhvr>
                                    </p:animEffect>
                                    <p:set>
                                      <p:cBhvr>
                                        <p:cTn id="109" dur="1" fill="hold">
                                          <p:stCondLst>
                                            <p:cond delay="499"/>
                                          </p:stCondLst>
                                        </p:cTn>
                                        <p:tgtEl>
                                          <p:spTgt spid="74"/>
                                        </p:tgtEl>
                                        <p:attrNameLst>
                                          <p:attrName>style.visibility</p:attrName>
                                        </p:attrNameLst>
                                      </p:cBhvr>
                                      <p:to>
                                        <p:strVal val="hidden"/>
                                      </p:to>
                                    </p:set>
                                  </p:childTnLst>
                                </p:cTn>
                              </p:par>
                              <p:par>
                                <p:cTn id="110" presetID="47" presetClass="entr" presetSubtype="0" fill="hold" grpId="0" nodeType="withEffect">
                                  <p:stCondLst>
                                    <p:cond delay="0"/>
                                  </p:stCondLs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anim calcmode="lin" valueType="num">
                                      <p:cBhvr>
                                        <p:cTn id="113" dur="500" fill="hold"/>
                                        <p:tgtEl>
                                          <p:spTgt spid="81"/>
                                        </p:tgtEl>
                                        <p:attrNameLst>
                                          <p:attrName>ppt_x</p:attrName>
                                        </p:attrNameLst>
                                      </p:cBhvr>
                                      <p:tavLst>
                                        <p:tav tm="0">
                                          <p:val>
                                            <p:strVal val="#ppt_x"/>
                                          </p:val>
                                        </p:tav>
                                        <p:tav tm="100000">
                                          <p:val>
                                            <p:strVal val="#ppt_x"/>
                                          </p:val>
                                        </p:tav>
                                      </p:tavLst>
                                    </p:anim>
                                    <p:anim calcmode="lin" valueType="num">
                                      <p:cBhvr>
                                        <p:cTn id="114" dur="500" fill="hold"/>
                                        <p:tgtEl>
                                          <p:spTgt spid="81"/>
                                        </p:tgtEl>
                                        <p:attrNameLst>
                                          <p:attrName>ppt_y</p:attrName>
                                        </p:attrNameLst>
                                      </p:cBhvr>
                                      <p:tavLst>
                                        <p:tav tm="0">
                                          <p:val>
                                            <p:strVal val="#ppt_y-.1"/>
                                          </p:val>
                                        </p:tav>
                                        <p:tav tm="100000">
                                          <p:val>
                                            <p:strVal val="#ppt_y"/>
                                          </p:val>
                                        </p:tav>
                                      </p:tavLst>
                                    </p:anim>
                                  </p:childTnLst>
                                </p:cTn>
                              </p:par>
                              <p:par>
                                <p:cTn id="115" presetID="47" presetClass="entr" presetSubtype="0" fill="hold" nodeType="withEffect">
                                  <p:stCondLst>
                                    <p:cond delay="0"/>
                                  </p:stCondLst>
                                  <p:childTnLst>
                                    <p:set>
                                      <p:cBhvr>
                                        <p:cTn id="116" dur="1" fill="hold">
                                          <p:stCondLst>
                                            <p:cond delay="0"/>
                                          </p:stCondLst>
                                        </p:cTn>
                                        <p:tgtEl>
                                          <p:spTgt spid="82"/>
                                        </p:tgtEl>
                                        <p:attrNameLst>
                                          <p:attrName>style.visibility</p:attrName>
                                        </p:attrNameLst>
                                      </p:cBhvr>
                                      <p:to>
                                        <p:strVal val="visible"/>
                                      </p:to>
                                    </p:set>
                                    <p:animEffect transition="in" filter="fade">
                                      <p:cBhvr>
                                        <p:cTn id="117" dur="500"/>
                                        <p:tgtEl>
                                          <p:spTgt spid="82"/>
                                        </p:tgtEl>
                                      </p:cBhvr>
                                    </p:animEffect>
                                    <p:anim calcmode="lin" valueType="num">
                                      <p:cBhvr>
                                        <p:cTn id="118" dur="500" fill="hold"/>
                                        <p:tgtEl>
                                          <p:spTgt spid="82"/>
                                        </p:tgtEl>
                                        <p:attrNameLst>
                                          <p:attrName>ppt_x</p:attrName>
                                        </p:attrNameLst>
                                      </p:cBhvr>
                                      <p:tavLst>
                                        <p:tav tm="0">
                                          <p:val>
                                            <p:strVal val="#ppt_x"/>
                                          </p:val>
                                        </p:tav>
                                        <p:tav tm="100000">
                                          <p:val>
                                            <p:strVal val="#ppt_x"/>
                                          </p:val>
                                        </p:tav>
                                      </p:tavLst>
                                    </p:anim>
                                    <p:anim calcmode="lin" valueType="num">
                                      <p:cBhvr>
                                        <p:cTn id="11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85"/>
                                        </p:tgtEl>
                                        <p:attrNameLst>
                                          <p:attrName>style.visibility</p:attrName>
                                        </p:attrNameLst>
                                      </p:cBhvr>
                                      <p:to>
                                        <p:strVal val="visible"/>
                                      </p:to>
                                    </p:set>
                                    <p:anim calcmode="lin" valueType="num">
                                      <p:cBhvr additive="base">
                                        <p:cTn id="124" dur="500" fill="hold"/>
                                        <p:tgtEl>
                                          <p:spTgt spid="85"/>
                                        </p:tgtEl>
                                        <p:attrNameLst>
                                          <p:attrName>ppt_x</p:attrName>
                                        </p:attrNameLst>
                                      </p:cBhvr>
                                      <p:tavLst>
                                        <p:tav tm="0">
                                          <p:val>
                                            <p:strVal val="#ppt_x"/>
                                          </p:val>
                                        </p:tav>
                                        <p:tav tm="100000">
                                          <p:val>
                                            <p:strVal val="#ppt_x"/>
                                          </p:val>
                                        </p:tav>
                                      </p:tavLst>
                                    </p:anim>
                                    <p:anim calcmode="lin" valueType="num">
                                      <p:cBhvr additive="base">
                                        <p:cTn id="125"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85"/>
                                        </p:tgtEl>
                                      </p:cBhvr>
                                    </p:animEffect>
                                    <p:set>
                                      <p:cBhvr>
                                        <p:cTn id="130" dur="1" fill="hold">
                                          <p:stCondLst>
                                            <p:cond delay="499"/>
                                          </p:stCondLst>
                                        </p:cTn>
                                        <p:tgtEl>
                                          <p:spTgt spid="85"/>
                                        </p:tgtEl>
                                        <p:attrNameLst>
                                          <p:attrName>style.visibility</p:attrName>
                                        </p:attrNameLst>
                                      </p:cBhvr>
                                      <p:to>
                                        <p:strVal val="hidden"/>
                                      </p:to>
                                    </p:set>
                                  </p:childTnLst>
                                </p:cTn>
                              </p:par>
                              <p:par>
                                <p:cTn id="131" presetID="47" presetClass="entr" presetSubtype="0"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fade">
                                      <p:cBhvr>
                                        <p:cTn id="133" dur="500"/>
                                        <p:tgtEl>
                                          <p:spTgt spid="86"/>
                                        </p:tgtEl>
                                      </p:cBhvr>
                                    </p:animEffect>
                                    <p:anim calcmode="lin" valueType="num">
                                      <p:cBhvr>
                                        <p:cTn id="134" dur="500" fill="hold"/>
                                        <p:tgtEl>
                                          <p:spTgt spid="86"/>
                                        </p:tgtEl>
                                        <p:attrNameLst>
                                          <p:attrName>ppt_x</p:attrName>
                                        </p:attrNameLst>
                                      </p:cBhvr>
                                      <p:tavLst>
                                        <p:tav tm="0">
                                          <p:val>
                                            <p:strVal val="#ppt_x"/>
                                          </p:val>
                                        </p:tav>
                                        <p:tav tm="100000">
                                          <p:val>
                                            <p:strVal val="#ppt_x"/>
                                          </p:val>
                                        </p:tav>
                                      </p:tavLst>
                                    </p:anim>
                                    <p:anim calcmode="lin" valueType="num">
                                      <p:cBhvr>
                                        <p:cTn id="135" dur="500" fill="hold"/>
                                        <p:tgtEl>
                                          <p:spTgt spid="86"/>
                                        </p:tgtEl>
                                        <p:attrNameLst>
                                          <p:attrName>ppt_y</p:attrName>
                                        </p:attrNameLst>
                                      </p:cBhvr>
                                      <p:tavLst>
                                        <p:tav tm="0">
                                          <p:val>
                                            <p:strVal val="#ppt_y-.1"/>
                                          </p:val>
                                        </p:tav>
                                        <p:tav tm="100000">
                                          <p:val>
                                            <p:strVal val="#ppt_y"/>
                                          </p:val>
                                        </p:tav>
                                      </p:tavLst>
                                    </p:anim>
                                  </p:childTnLst>
                                </p:cTn>
                              </p:par>
                              <p:par>
                                <p:cTn id="136" presetID="47" presetClass="entr" presetSubtype="0" fill="hold" nodeType="withEffect">
                                  <p:stCondLst>
                                    <p:cond delay="0"/>
                                  </p:stCondLst>
                                  <p:childTnLst>
                                    <p:set>
                                      <p:cBhvr>
                                        <p:cTn id="137" dur="1" fill="hold">
                                          <p:stCondLst>
                                            <p:cond delay="0"/>
                                          </p:stCondLst>
                                        </p:cTn>
                                        <p:tgtEl>
                                          <p:spTgt spid="87"/>
                                        </p:tgtEl>
                                        <p:attrNameLst>
                                          <p:attrName>style.visibility</p:attrName>
                                        </p:attrNameLst>
                                      </p:cBhvr>
                                      <p:to>
                                        <p:strVal val="visible"/>
                                      </p:to>
                                    </p:set>
                                    <p:animEffect transition="in" filter="fade">
                                      <p:cBhvr>
                                        <p:cTn id="138" dur="500"/>
                                        <p:tgtEl>
                                          <p:spTgt spid="87"/>
                                        </p:tgtEl>
                                      </p:cBhvr>
                                    </p:animEffect>
                                    <p:anim calcmode="lin" valueType="num">
                                      <p:cBhvr>
                                        <p:cTn id="139" dur="500" fill="hold"/>
                                        <p:tgtEl>
                                          <p:spTgt spid="87"/>
                                        </p:tgtEl>
                                        <p:attrNameLst>
                                          <p:attrName>ppt_x</p:attrName>
                                        </p:attrNameLst>
                                      </p:cBhvr>
                                      <p:tavLst>
                                        <p:tav tm="0">
                                          <p:val>
                                            <p:strVal val="#ppt_x"/>
                                          </p:val>
                                        </p:tav>
                                        <p:tav tm="100000">
                                          <p:val>
                                            <p:strVal val="#ppt_x"/>
                                          </p:val>
                                        </p:tav>
                                      </p:tavLst>
                                    </p:anim>
                                    <p:anim calcmode="lin" valueType="num">
                                      <p:cBhvr>
                                        <p:cTn id="14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88"/>
                                        </p:tgtEl>
                                        <p:attrNameLst>
                                          <p:attrName>style.visibility</p:attrName>
                                        </p:attrNameLst>
                                      </p:cBhvr>
                                      <p:to>
                                        <p:strVal val="visible"/>
                                      </p:to>
                                    </p:set>
                                    <p:anim calcmode="lin" valueType="num">
                                      <p:cBhvr additive="base">
                                        <p:cTn id="145" dur="500" fill="hold"/>
                                        <p:tgtEl>
                                          <p:spTgt spid="88"/>
                                        </p:tgtEl>
                                        <p:attrNameLst>
                                          <p:attrName>ppt_x</p:attrName>
                                        </p:attrNameLst>
                                      </p:cBhvr>
                                      <p:tavLst>
                                        <p:tav tm="0">
                                          <p:val>
                                            <p:strVal val="#ppt_x"/>
                                          </p:val>
                                        </p:tav>
                                        <p:tav tm="100000">
                                          <p:val>
                                            <p:strVal val="#ppt_x"/>
                                          </p:val>
                                        </p:tav>
                                      </p:tavLst>
                                    </p:anim>
                                    <p:anim calcmode="lin" valueType="num">
                                      <p:cBhvr additive="base">
                                        <p:cTn id="146" dur="500" fill="hold"/>
                                        <p:tgtEl>
                                          <p:spTgt spid="88"/>
                                        </p:tgtEl>
                                        <p:attrNameLst>
                                          <p:attrName>ppt_y</p:attrName>
                                        </p:attrNameLst>
                                      </p:cBhvr>
                                      <p:tavLst>
                                        <p:tav tm="0">
                                          <p:val>
                                            <p:strVal val="1+#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wipe(left)">
                                      <p:cBhvr>
                                        <p:cTn id="150" dur="500"/>
                                        <p:tgtEl>
                                          <p:spTgt spid="93"/>
                                        </p:tgtEl>
                                      </p:cBhvr>
                                    </p:animEffect>
                                  </p:childTnLst>
                                </p:cTn>
                              </p:par>
                              <p:par>
                                <p:cTn id="151" presetID="22" presetClass="entr" presetSubtype="8" fill="hold" nodeType="withEffect">
                                  <p:stCondLst>
                                    <p:cond delay="0"/>
                                  </p:stCondLst>
                                  <p:childTnLst>
                                    <p:set>
                                      <p:cBhvr>
                                        <p:cTn id="152" dur="1" fill="hold">
                                          <p:stCondLst>
                                            <p:cond delay="0"/>
                                          </p:stCondLst>
                                        </p:cTn>
                                        <p:tgtEl>
                                          <p:spTgt spid="5126"/>
                                        </p:tgtEl>
                                        <p:attrNameLst>
                                          <p:attrName>style.visibility</p:attrName>
                                        </p:attrNameLst>
                                      </p:cBhvr>
                                      <p:to>
                                        <p:strVal val="visible"/>
                                      </p:to>
                                    </p:set>
                                    <p:animEffect transition="in" filter="wipe(left)">
                                      <p:cBhvr>
                                        <p:cTn id="153" dur="500"/>
                                        <p:tgtEl>
                                          <p:spTgt spid="5126"/>
                                        </p:tgtEl>
                                      </p:cBhvr>
                                    </p:animEffect>
                                  </p:childTnLst>
                                </p:cTn>
                              </p:par>
                            </p:childTnLst>
                          </p:cTn>
                        </p:par>
                        <p:par>
                          <p:cTn id="154" fill="hold">
                            <p:stCondLst>
                              <p:cond delay="1000"/>
                            </p:stCondLst>
                            <p:childTnLst>
                              <p:par>
                                <p:cTn id="155" presetID="53" presetClass="entr" presetSubtype="16" fill="hold" grpId="0" nodeType="afterEffect">
                                  <p:stCondLst>
                                    <p:cond delay="0"/>
                                  </p:stCondLst>
                                  <p:childTnLst>
                                    <p:set>
                                      <p:cBhvr>
                                        <p:cTn id="156" dur="1" fill="hold">
                                          <p:stCondLst>
                                            <p:cond delay="0"/>
                                          </p:stCondLst>
                                        </p:cTn>
                                        <p:tgtEl>
                                          <p:spTgt spid="104"/>
                                        </p:tgtEl>
                                        <p:attrNameLst>
                                          <p:attrName>style.visibility</p:attrName>
                                        </p:attrNameLst>
                                      </p:cBhvr>
                                      <p:to>
                                        <p:strVal val="visible"/>
                                      </p:to>
                                    </p:set>
                                    <p:anim calcmode="lin" valueType="num">
                                      <p:cBhvr>
                                        <p:cTn id="157" dur="500" fill="hold"/>
                                        <p:tgtEl>
                                          <p:spTgt spid="104"/>
                                        </p:tgtEl>
                                        <p:attrNameLst>
                                          <p:attrName>ppt_w</p:attrName>
                                        </p:attrNameLst>
                                      </p:cBhvr>
                                      <p:tavLst>
                                        <p:tav tm="0">
                                          <p:val>
                                            <p:fltVal val="0"/>
                                          </p:val>
                                        </p:tav>
                                        <p:tav tm="100000">
                                          <p:val>
                                            <p:strVal val="#ppt_w"/>
                                          </p:val>
                                        </p:tav>
                                      </p:tavLst>
                                    </p:anim>
                                    <p:anim calcmode="lin" valueType="num">
                                      <p:cBhvr>
                                        <p:cTn id="158" dur="500" fill="hold"/>
                                        <p:tgtEl>
                                          <p:spTgt spid="104"/>
                                        </p:tgtEl>
                                        <p:attrNameLst>
                                          <p:attrName>ppt_h</p:attrName>
                                        </p:attrNameLst>
                                      </p:cBhvr>
                                      <p:tavLst>
                                        <p:tav tm="0">
                                          <p:val>
                                            <p:fltVal val="0"/>
                                          </p:val>
                                        </p:tav>
                                        <p:tav tm="100000">
                                          <p:val>
                                            <p:strVal val="#ppt_h"/>
                                          </p:val>
                                        </p:tav>
                                      </p:tavLst>
                                    </p:anim>
                                    <p:animEffect transition="in" filter="fade">
                                      <p:cBhvr>
                                        <p:cTn id="159" dur="500"/>
                                        <p:tgtEl>
                                          <p:spTgt spid="10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1" nodeType="clickEffect">
                                  <p:stCondLst>
                                    <p:cond delay="0"/>
                                  </p:stCondLst>
                                  <p:childTnLst>
                                    <p:animEffect transition="out" filter="fade">
                                      <p:cBhvr>
                                        <p:cTn id="163" dur="500"/>
                                        <p:tgtEl>
                                          <p:spTgt spid="88"/>
                                        </p:tgtEl>
                                      </p:cBhvr>
                                    </p:animEffect>
                                    <p:set>
                                      <p:cBhvr>
                                        <p:cTn id="164" dur="1" fill="hold">
                                          <p:stCondLst>
                                            <p:cond delay="499"/>
                                          </p:stCondLst>
                                        </p:cTn>
                                        <p:tgtEl>
                                          <p:spTgt spid="88"/>
                                        </p:tgtEl>
                                        <p:attrNameLst>
                                          <p:attrName>style.visibility</p:attrName>
                                        </p:attrNameLst>
                                      </p:cBhvr>
                                      <p:to>
                                        <p:strVal val="hidden"/>
                                      </p:to>
                                    </p:set>
                                  </p:childTnLst>
                                </p:cTn>
                              </p:par>
                              <p:par>
                                <p:cTn id="165" presetID="47" presetClass="entr" presetSubtype="0" fill="hold" grpId="0" nodeType="withEffect">
                                  <p:stCondLst>
                                    <p:cond delay="0"/>
                                  </p:stCondLst>
                                  <p:childTnLst>
                                    <p:set>
                                      <p:cBhvr>
                                        <p:cTn id="166" dur="1" fill="hold">
                                          <p:stCondLst>
                                            <p:cond delay="0"/>
                                          </p:stCondLst>
                                        </p:cTn>
                                        <p:tgtEl>
                                          <p:spTgt spid="105"/>
                                        </p:tgtEl>
                                        <p:attrNameLst>
                                          <p:attrName>style.visibility</p:attrName>
                                        </p:attrNameLst>
                                      </p:cBhvr>
                                      <p:to>
                                        <p:strVal val="visible"/>
                                      </p:to>
                                    </p:set>
                                    <p:animEffect transition="in" filter="fade">
                                      <p:cBhvr>
                                        <p:cTn id="167" dur="500"/>
                                        <p:tgtEl>
                                          <p:spTgt spid="105"/>
                                        </p:tgtEl>
                                      </p:cBhvr>
                                    </p:animEffect>
                                    <p:anim calcmode="lin" valueType="num">
                                      <p:cBhvr>
                                        <p:cTn id="168" dur="500" fill="hold"/>
                                        <p:tgtEl>
                                          <p:spTgt spid="105"/>
                                        </p:tgtEl>
                                        <p:attrNameLst>
                                          <p:attrName>ppt_x</p:attrName>
                                        </p:attrNameLst>
                                      </p:cBhvr>
                                      <p:tavLst>
                                        <p:tav tm="0">
                                          <p:val>
                                            <p:strVal val="#ppt_x"/>
                                          </p:val>
                                        </p:tav>
                                        <p:tav tm="100000">
                                          <p:val>
                                            <p:strVal val="#ppt_x"/>
                                          </p:val>
                                        </p:tav>
                                      </p:tavLst>
                                    </p:anim>
                                    <p:anim calcmode="lin" valueType="num">
                                      <p:cBhvr>
                                        <p:cTn id="169" dur="500" fill="hold"/>
                                        <p:tgtEl>
                                          <p:spTgt spid="105"/>
                                        </p:tgtEl>
                                        <p:attrNameLst>
                                          <p:attrName>ppt_y</p:attrName>
                                        </p:attrNameLst>
                                      </p:cBhvr>
                                      <p:tavLst>
                                        <p:tav tm="0">
                                          <p:val>
                                            <p:strVal val="#ppt_y-.1"/>
                                          </p:val>
                                        </p:tav>
                                        <p:tav tm="100000">
                                          <p:val>
                                            <p:strVal val="#ppt_y"/>
                                          </p:val>
                                        </p:tav>
                                      </p:tavLst>
                                    </p:anim>
                                  </p:childTnLst>
                                </p:cTn>
                              </p:par>
                              <p:par>
                                <p:cTn id="170" presetID="47" presetClass="entr" presetSubtype="0" fill="hold" nodeType="withEffect">
                                  <p:stCondLst>
                                    <p:cond delay="0"/>
                                  </p:stCondLst>
                                  <p:childTnLst>
                                    <p:set>
                                      <p:cBhvr>
                                        <p:cTn id="171" dur="1" fill="hold">
                                          <p:stCondLst>
                                            <p:cond delay="0"/>
                                          </p:stCondLst>
                                        </p:cTn>
                                        <p:tgtEl>
                                          <p:spTgt spid="106"/>
                                        </p:tgtEl>
                                        <p:attrNameLst>
                                          <p:attrName>style.visibility</p:attrName>
                                        </p:attrNameLst>
                                      </p:cBhvr>
                                      <p:to>
                                        <p:strVal val="visible"/>
                                      </p:to>
                                    </p:set>
                                    <p:animEffect transition="in" filter="fade">
                                      <p:cBhvr>
                                        <p:cTn id="172" dur="500"/>
                                        <p:tgtEl>
                                          <p:spTgt spid="106"/>
                                        </p:tgtEl>
                                      </p:cBhvr>
                                    </p:animEffect>
                                    <p:anim calcmode="lin" valueType="num">
                                      <p:cBhvr>
                                        <p:cTn id="173" dur="500" fill="hold"/>
                                        <p:tgtEl>
                                          <p:spTgt spid="106"/>
                                        </p:tgtEl>
                                        <p:attrNameLst>
                                          <p:attrName>ppt_x</p:attrName>
                                        </p:attrNameLst>
                                      </p:cBhvr>
                                      <p:tavLst>
                                        <p:tav tm="0">
                                          <p:val>
                                            <p:strVal val="#ppt_x"/>
                                          </p:val>
                                        </p:tav>
                                        <p:tav tm="100000">
                                          <p:val>
                                            <p:strVal val="#ppt_x"/>
                                          </p:val>
                                        </p:tav>
                                      </p:tavLst>
                                    </p:anim>
                                    <p:anim calcmode="lin" valueType="num">
                                      <p:cBhvr>
                                        <p:cTn id="174"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107"/>
                                        </p:tgtEl>
                                        <p:attrNameLst>
                                          <p:attrName>style.visibility</p:attrName>
                                        </p:attrNameLst>
                                      </p:cBhvr>
                                      <p:to>
                                        <p:strVal val="visible"/>
                                      </p:to>
                                    </p:set>
                                    <p:anim calcmode="lin" valueType="num">
                                      <p:cBhvr additive="base">
                                        <p:cTn id="179" dur="500" fill="hold"/>
                                        <p:tgtEl>
                                          <p:spTgt spid="107"/>
                                        </p:tgtEl>
                                        <p:attrNameLst>
                                          <p:attrName>ppt_x</p:attrName>
                                        </p:attrNameLst>
                                      </p:cBhvr>
                                      <p:tavLst>
                                        <p:tav tm="0">
                                          <p:val>
                                            <p:strVal val="#ppt_x"/>
                                          </p:val>
                                        </p:tav>
                                        <p:tav tm="100000">
                                          <p:val>
                                            <p:strVal val="#ppt_x"/>
                                          </p:val>
                                        </p:tav>
                                      </p:tavLst>
                                    </p:anim>
                                    <p:anim calcmode="lin" valueType="num">
                                      <p:cBhvr additive="base">
                                        <p:cTn id="180" dur="500" fill="hold"/>
                                        <p:tgtEl>
                                          <p:spTgt spid="107"/>
                                        </p:tgtEl>
                                        <p:attrNameLst>
                                          <p:attrName>ppt_y</p:attrName>
                                        </p:attrNameLst>
                                      </p:cBhvr>
                                      <p:tavLst>
                                        <p:tav tm="0">
                                          <p:val>
                                            <p:strVal val="1+#ppt_h/2"/>
                                          </p:val>
                                        </p:tav>
                                        <p:tav tm="100000">
                                          <p:val>
                                            <p:strVal val="#ppt_y"/>
                                          </p:val>
                                        </p:tav>
                                      </p:tavLst>
                                    </p:anim>
                                  </p:childTnLst>
                                </p:cTn>
                              </p:par>
                            </p:childTnLst>
                          </p:cTn>
                        </p:par>
                        <p:par>
                          <p:cTn id="181" fill="hold">
                            <p:stCondLst>
                              <p:cond delay="500"/>
                            </p:stCondLst>
                            <p:childTnLst>
                              <p:par>
                                <p:cTn id="182" presetID="22" presetClass="entr" presetSubtype="8" fill="hold" grpId="0" nodeType="afterEffect">
                                  <p:stCondLst>
                                    <p:cond delay="0"/>
                                  </p:stCondLst>
                                  <p:childTnLst>
                                    <p:set>
                                      <p:cBhvr>
                                        <p:cTn id="183" dur="1" fill="hold">
                                          <p:stCondLst>
                                            <p:cond delay="0"/>
                                          </p:stCondLst>
                                        </p:cTn>
                                        <p:tgtEl>
                                          <p:spTgt spid="108"/>
                                        </p:tgtEl>
                                        <p:attrNameLst>
                                          <p:attrName>style.visibility</p:attrName>
                                        </p:attrNameLst>
                                      </p:cBhvr>
                                      <p:to>
                                        <p:strVal val="visible"/>
                                      </p:to>
                                    </p:set>
                                    <p:animEffect transition="in" filter="wipe(left)">
                                      <p:cBhvr>
                                        <p:cTn id="184" dur="500"/>
                                        <p:tgtEl>
                                          <p:spTgt spid="108"/>
                                        </p:tgtEl>
                                      </p:cBhvr>
                                    </p:animEffect>
                                  </p:childTnLst>
                                </p:cTn>
                              </p:par>
                              <p:par>
                                <p:cTn id="185" presetID="22" presetClass="entr" presetSubtype="8" fill="hold" nodeType="withEffect">
                                  <p:stCondLst>
                                    <p:cond delay="0"/>
                                  </p:stCondLst>
                                  <p:childTnLst>
                                    <p:set>
                                      <p:cBhvr>
                                        <p:cTn id="186" dur="1" fill="hold">
                                          <p:stCondLst>
                                            <p:cond delay="0"/>
                                          </p:stCondLst>
                                        </p:cTn>
                                        <p:tgtEl>
                                          <p:spTgt spid="109"/>
                                        </p:tgtEl>
                                        <p:attrNameLst>
                                          <p:attrName>style.visibility</p:attrName>
                                        </p:attrNameLst>
                                      </p:cBhvr>
                                      <p:to>
                                        <p:strVal val="visible"/>
                                      </p:to>
                                    </p:set>
                                    <p:animEffect transition="in" filter="wipe(left)">
                                      <p:cBhvr>
                                        <p:cTn id="187" dur="500"/>
                                        <p:tgtEl>
                                          <p:spTgt spid="109"/>
                                        </p:tgtEl>
                                      </p:cBhvr>
                                    </p:animEffect>
                                  </p:childTnLst>
                                </p:cTn>
                              </p:par>
                            </p:childTnLst>
                          </p:cTn>
                        </p:par>
                        <p:par>
                          <p:cTn id="188" fill="hold">
                            <p:stCondLst>
                              <p:cond delay="1000"/>
                            </p:stCondLst>
                            <p:childTnLst>
                              <p:par>
                                <p:cTn id="189" presetID="53" presetClass="entr" presetSubtype="16" fill="hold" grpId="0" nodeType="afterEffect">
                                  <p:stCondLst>
                                    <p:cond delay="0"/>
                                  </p:stCondLst>
                                  <p:childTnLst>
                                    <p:set>
                                      <p:cBhvr>
                                        <p:cTn id="190" dur="1" fill="hold">
                                          <p:stCondLst>
                                            <p:cond delay="0"/>
                                          </p:stCondLst>
                                        </p:cTn>
                                        <p:tgtEl>
                                          <p:spTgt spid="113"/>
                                        </p:tgtEl>
                                        <p:attrNameLst>
                                          <p:attrName>style.visibility</p:attrName>
                                        </p:attrNameLst>
                                      </p:cBhvr>
                                      <p:to>
                                        <p:strVal val="visible"/>
                                      </p:to>
                                    </p:set>
                                    <p:anim calcmode="lin" valueType="num">
                                      <p:cBhvr>
                                        <p:cTn id="191" dur="500" fill="hold"/>
                                        <p:tgtEl>
                                          <p:spTgt spid="113"/>
                                        </p:tgtEl>
                                        <p:attrNameLst>
                                          <p:attrName>ppt_w</p:attrName>
                                        </p:attrNameLst>
                                      </p:cBhvr>
                                      <p:tavLst>
                                        <p:tav tm="0">
                                          <p:val>
                                            <p:fltVal val="0"/>
                                          </p:val>
                                        </p:tav>
                                        <p:tav tm="100000">
                                          <p:val>
                                            <p:strVal val="#ppt_w"/>
                                          </p:val>
                                        </p:tav>
                                      </p:tavLst>
                                    </p:anim>
                                    <p:anim calcmode="lin" valueType="num">
                                      <p:cBhvr>
                                        <p:cTn id="192" dur="500" fill="hold"/>
                                        <p:tgtEl>
                                          <p:spTgt spid="113"/>
                                        </p:tgtEl>
                                        <p:attrNameLst>
                                          <p:attrName>ppt_h</p:attrName>
                                        </p:attrNameLst>
                                      </p:cBhvr>
                                      <p:tavLst>
                                        <p:tav tm="0">
                                          <p:val>
                                            <p:fltVal val="0"/>
                                          </p:val>
                                        </p:tav>
                                        <p:tav tm="100000">
                                          <p:val>
                                            <p:strVal val="#ppt_h"/>
                                          </p:val>
                                        </p:tav>
                                      </p:tavLst>
                                    </p:anim>
                                    <p:animEffect transition="in" filter="fade">
                                      <p:cBhvr>
                                        <p:cTn id="193" dur="500"/>
                                        <p:tgtEl>
                                          <p:spTgt spid="113"/>
                                        </p:tgtEl>
                                      </p:cBhvr>
                                    </p:animEffect>
                                  </p:childTnLst>
                                </p:cTn>
                              </p:par>
                            </p:childTnLst>
                          </p:cTn>
                        </p:par>
                      </p:childTnLst>
                    </p:cTn>
                  </p:par>
                  <p:par>
                    <p:cTn id="194" fill="hold">
                      <p:stCondLst>
                        <p:cond delay="indefinite"/>
                      </p:stCondLst>
                      <p:childTnLst>
                        <p:par>
                          <p:cTn id="195" fill="hold">
                            <p:stCondLst>
                              <p:cond delay="0"/>
                            </p:stCondLst>
                            <p:childTnLst>
                              <p:par>
                                <p:cTn id="196" presetID="10" presetClass="exit" presetSubtype="0" fill="hold" grpId="1" nodeType="clickEffect">
                                  <p:stCondLst>
                                    <p:cond delay="0"/>
                                  </p:stCondLst>
                                  <p:childTnLst>
                                    <p:animEffect transition="out" filter="fade">
                                      <p:cBhvr>
                                        <p:cTn id="197" dur="500"/>
                                        <p:tgtEl>
                                          <p:spTgt spid="107"/>
                                        </p:tgtEl>
                                      </p:cBhvr>
                                    </p:animEffect>
                                    <p:set>
                                      <p:cBhvr>
                                        <p:cTn id="198" dur="1" fill="hold">
                                          <p:stCondLst>
                                            <p:cond delay="499"/>
                                          </p:stCondLst>
                                        </p:cTn>
                                        <p:tgtEl>
                                          <p:spTgt spid="107"/>
                                        </p:tgtEl>
                                        <p:attrNameLst>
                                          <p:attrName>style.visibility</p:attrName>
                                        </p:attrNameLst>
                                      </p:cBhvr>
                                      <p:to>
                                        <p:strVal val="hidden"/>
                                      </p:to>
                                    </p:set>
                                  </p:childTnLst>
                                </p:cTn>
                              </p:par>
                              <p:par>
                                <p:cTn id="199" presetID="47" presetClass="entr" presetSubtype="0" fill="hold" grpId="0" nodeType="withEffect">
                                  <p:stCondLst>
                                    <p:cond delay="0"/>
                                  </p:stCondLst>
                                  <p:childTnLst>
                                    <p:set>
                                      <p:cBhvr>
                                        <p:cTn id="200" dur="1" fill="hold">
                                          <p:stCondLst>
                                            <p:cond delay="0"/>
                                          </p:stCondLst>
                                        </p:cTn>
                                        <p:tgtEl>
                                          <p:spTgt spid="114"/>
                                        </p:tgtEl>
                                        <p:attrNameLst>
                                          <p:attrName>style.visibility</p:attrName>
                                        </p:attrNameLst>
                                      </p:cBhvr>
                                      <p:to>
                                        <p:strVal val="visible"/>
                                      </p:to>
                                    </p:set>
                                    <p:animEffect transition="in" filter="fade">
                                      <p:cBhvr>
                                        <p:cTn id="201" dur="500"/>
                                        <p:tgtEl>
                                          <p:spTgt spid="114"/>
                                        </p:tgtEl>
                                      </p:cBhvr>
                                    </p:animEffect>
                                    <p:anim calcmode="lin" valueType="num">
                                      <p:cBhvr>
                                        <p:cTn id="202" dur="500" fill="hold"/>
                                        <p:tgtEl>
                                          <p:spTgt spid="114"/>
                                        </p:tgtEl>
                                        <p:attrNameLst>
                                          <p:attrName>ppt_x</p:attrName>
                                        </p:attrNameLst>
                                      </p:cBhvr>
                                      <p:tavLst>
                                        <p:tav tm="0">
                                          <p:val>
                                            <p:strVal val="#ppt_x"/>
                                          </p:val>
                                        </p:tav>
                                        <p:tav tm="100000">
                                          <p:val>
                                            <p:strVal val="#ppt_x"/>
                                          </p:val>
                                        </p:tav>
                                      </p:tavLst>
                                    </p:anim>
                                    <p:anim calcmode="lin" valueType="num">
                                      <p:cBhvr>
                                        <p:cTn id="203" dur="500" fill="hold"/>
                                        <p:tgtEl>
                                          <p:spTgt spid="114"/>
                                        </p:tgtEl>
                                        <p:attrNameLst>
                                          <p:attrName>ppt_y</p:attrName>
                                        </p:attrNameLst>
                                      </p:cBhvr>
                                      <p:tavLst>
                                        <p:tav tm="0">
                                          <p:val>
                                            <p:strVal val="#ppt_y-.1"/>
                                          </p:val>
                                        </p:tav>
                                        <p:tav tm="100000">
                                          <p:val>
                                            <p:strVal val="#ppt_y"/>
                                          </p:val>
                                        </p:tav>
                                      </p:tavLst>
                                    </p:anim>
                                  </p:childTnLst>
                                </p:cTn>
                              </p:par>
                              <p:par>
                                <p:cTn id="204" presetID="47" presetClass="entr" presetSubtype="0" fill="hold" nodeType="withEffect">
                                  <p:stCondLst>
                                    <p:cond delay="0"/>
                                  </p:stCondLst>
                                  <p:childTnLst>
                                    <p:set>
                                      <p:cBhvr>
                                        <p:cTn id="205" dur="1" fill="hold">
                                          <p:stCondLst>
                                            <p:cond delay="0"/>
                                          </p:stCondLst>
                                        </p:cTn>
                                        <p:tgtEl>
                                          <p:spTgt spid="115"/>
                                        </p:tgtEl>
                                        <p:attrNameLst>
                                          <p:attrName>style.visibility</p:attrName>
                                        </p:attrNameLst>
                                      </p:cBhvr>
                                      <p:to>
                                        <p:strVal val="visible"/>
                                      </p:to>
                                    </p:set>
                                    <p:animEffect transition="in" filter="fade">
                                      <p:cBhvr>
                                        <p:cTn id="206" dur="500"/>
                                        <p:tgtEl>
                                          <p:spTgt spid="115"/>
                                        </p:tgtEl>
                                      </p:cBhvr>
                                    </p:animEffect>
                                    <p:anim calcmode="lin" valueType="num">
                                      <p:cBhvr>
                                        <p:cTn id="207" dur="500" fill="hold"/>
                                        <p:tgtEl>
                                          <p:spTgt spid="115"/>
                                        </p:tgtEl>
                                        <p:attrNameLst>
                                          <p:attrName>ppt_x</p:attrName>
                                        </p:attrNameLst>
                                      </p:cBhvr>
                                      <p:tavLst>
                                        <p:tav tm="0">
                                          <p:val>
                                            <p:strVal val="#ppt_x"/>
                                          </p:val>
                                        </p:tav>
                                        <p:tav tm="100000">
                                          <p:val>
                                            <p:strVal val="#ppt_x"/>
                                          </p:val>
                                        </p:tav>
                                      </p:tavLst>
                                    </p:anim>
                                    <p:anim calcmode="lin" valueType="num">
                                      <p:cBhvr>
                                        <p:cTn id="208"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93" grpId="0" animBg="1"/>
      <p:bldP spid="65" grpId="0" animBg="1"/>
      <p:bldP spid="65" grpId="1" animBg="1"/>
      <p:bldP spid="67" grpId="0"/>
      <p:bldP spid="68" grpId="0"/>
      <p:bldP spid="68" grpId="1"/>
      <p:bldP spid="69" grpId="0"/>
      <p:bldP spid="71" grpId="0" animBg="1"/>
      <p:bldP spid="71" grpId="1" animBg="1"/>
      <p:bldP spid="72" grpId="0" animBg="1"/>
      <p:bldP spid="72" grpId="1" animBg="1"/>
      <p:bldP spid="73" grpId="0"/>
      <p:bldP spid="74" grpId="0" animBg="1"/>
      <p:bldP spid="74" grpId="1" animBg="1"/>
      <p:bldP spid="75" grpId="0"/>
      <p:bldP spid="80" grpId="0"/>
      <p:bldP spid="81" grpId="0"/>
      <p:bldP spid="83" grpId="0"/>
      <p:bldP spid="85" grpId="0" animBg="1"/>
      <p:bldP spid="85" grpId="1" animBg="1"/>
      <p:bldP spid="86" grpId="0"/>
      <p:bldP spid="88" grpId="0" animBg="1"/>
      <p:bldP spid="88" grpId="1" animBg="1"/>
      <p:bldP spid="104" grpId="0"/>
      <p:bldP spid="105" grpId="0"/>
      <p:bldP spid="107" grpId="0" animBg="1"/>
      <p:bldP spid="107" grpId="1" animBg="1"/>
      <p:bldP spid="113" grpId="0"/>
      <p:bldP spid="1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61A8AFD1-C0E0-CD17-4795-865FE33FD6D0}"/>
              </a:ext>
            </a:extLst>
          </p:cNvPr>
          <p:cNvSpPr/>
          <p:nvPr/>
        </p:nvSpPr>
        <p:spPr>
          <a:xfrm>
            <a:off x="494676" y="921895"/>
            <a:ext cx="7517568" cy="3882452"/>
          </a:xfrm>
          <a:prstGeom prst="snipRoundRect">
            <a:avLst>
              <a:gd name="adj1" fmla="val 20721"/>
              <a:gd name="adj2" fmla="val 3018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oogle Shape;2365;p50">
            <a:extLst>
              <a:ext uri="{FF2B5EF4-FFF2-40B4-BE49-F238E27FC236}">
                <a16:creationId xmlns:a16="http://schemas.microsoft.com/office/drawing/2014/main" id="{FBAFB3BC-D367-A7C1-068D-90D0FF3C08E9}"/>
              </a:ext>
            </a:extLst>
          </p:cNvPr>
          <p:cNvPicPr preferRelativeResize="0"/>
          <p:nvPr/>
        </p:nvPicPr>
        <p:blipFill>
          <a:blip r:embed="rId2">
            <a:alphaModFix amt="52000"/>
          </a:blip>
          <a:stretch>
            <a:fillRect/>
          </a:stretch>
        </p:blipFill>
        <p:spPr>
          <a:xfrm rot="21263879" flipH="1">
            <a:off x="2540538" y="473385"/>
            <a:ext cx="4003038" cy="882325"/>
          </a:xfrm>
          <a:prstGeom prst="rect">
            <a:avLst/>
          </a:prstGeom>
          <a:noFill/>
          <a:ln>
            <a:noFill/>
          </a:ln>
        </p:spPr>
      </p:pic>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433465" y="1208583"/>
            <a:ext cx="1545644" cy="3770026"/>
          </a:xfrm>
          <a:prstGeom prst="rect">
            <a:avLst/>
          </a:prstGeom>
        </p:spPr>
      </p:pic>
      <p:sp>
        <p:nvSpPr>
          <p:cNvPr id="5" name="Google Shape;2160;p40">
            <a:extLst>
              <a:ext uri="{FF2B5EF4-FFF2-40B4-BE49-F238E27FC236}">
                <a16:creationId xmlns:a16="http://schemas.microsoft.com/office/drawing/2014/main" id="{FD7BEA08-B009-F0EE-E16E-C9CDAB86FA06}"/>
              </a:ext>
            </a:extLst>
          </p:cNvPr>
          <p:cNvSpPr txBox="1">
            <a:spLocks/>
          </p:cNvSpPr>
          <p:nvPr/>
        </p:nvSpPr>
        <p:spPr>
          <a:xfrm>
            <a:off x="2738811" y="709931"/>
            <a:ext cx="3706753" cy="42392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Hiện tượng phản xạ ánh sáng</a:t>
            </a:r>
          </a:p>
        </p:txBody>
      </p:sp>
      <p:pic>
        <p:nvPicPr>
          <p:cNvPr id="6" name="Google Shape;2192;p44">
            <a:extLst>
              <a:ext uri="{FF2B5EF4-FFF2-40B4-BE49-F238E27FC236}">
                <a16:creationId xmlns:a16="http://schemas.microsoft.com/office/drawing/2014/main" id="{6955BD12-10E3-CB58-5CC9-DBCBEC0968EE}"/>
              </a:ext>
            </a:extLst>
          </p:cNvPr>
          <p:cNvPicPr preferRelativeResize="0"/>
          <p:nvPr/>
        </p:nvPicPr>
        <p:blipFill>
          <a:blip r:embed="rId5">
            <a:alphaModFix amt="44000"/>
          </a:blip>
          <a:stretch>
            <a:fillRect/>
          </a:stretch>
        </p:blipFill>
        <p:spPr>
          <a:xfrm>
            <a:off x="6207376" y="480230"/>
            <a:ext cx="1031958" cy="868044"/>
          </a:xfrm>
          <a:prstGeom prst="rect">
            <a:avLst/>
          </a:prstGeom>
          <a:noFill/>
          <a:ln>
            <a:noFill/>
          </a:ln>
        </p:spPr>
      </p:pic>
      <p:pic>
        <p:nvPicPr>
          <p:cNvPr id="7" name="Picture 2" descr="Phản ánh bản thân">
            <a:extLst>
              <a:ext uri="{FF2B5EF4-FFF2-40B4-BE49-F238E27FC236}">
                <a16:creationId xmlns:a16="http://schemas.microsoft.com/office/drawing/2014/main" id="{86E7B914-2010-DDA0-5959-298B74508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360" y="665140"/>
            <a:ext cx="513510" cy="51351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47584DB-37C2-30B0-AD22-144B4EC005A2}"/>
              </a:ext>
            </a:extLst>
          </p:cNvPr>
          <p:cNvSpPr txBox="1"/>
          <p:nvPr/>
        </p:nvSpPr>
        <p:spPr>
          <a:xfrm>
            <a:off x="587933" y="1575524"/>
            <a:ext cx="6924478"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nSpc>
                <a:spcPct val="150000"/>
              </a:lnSpc>
            </a:pPr>
            <a:r>
              <a:rPr lang="vi-VN" dirty="0">
                <a:solidFill>
                  <a:srgbClr val="073763"/>
                </a:solidFill>
              </a:rPr>
              <a:t>Hiện tượng ánh sáng bị hắt trở lại môi trường cũ khi gặp một bề mặt nhẵn bóng gọi là hiện tượng phản xạ ánh sáng </a:t>
            </a:r>
            <a:endParaRPr lang="en-US" dirty="0">
              <a:solidFill>
                <a:srgbClr val="073763"/>
              </a:solidFill>
            </a:endParaRPr>
          </a:p>
        </p:txBody>
      </p:sp>
      <p:pic>
        <p:nvPicPr>
          <p:cNvPr id="12" name="Picture 11">
            <a:extLst>
              <a:ext uri="{FF2B5EF4-FFF2-40B4-BE49-F238E27FC236}">
                <a16:creationId xmlns:a16="http://schemas.microsoft.com/office/drawing/2014/main" id="{13B41151-F214-8DA3-5030-4486CB78964F}"/>
              </a:ext>
            </a:extLst>
          </p:cNvPr>
          <p:cNvPicPr>
            <a:picLocks noChangeAspect="1"/>
          </p:cNvPicPr>
          <p:nvPr/>
        </p:nvPicPr>
        <p:blipFill>
          <a:blip r:embed="rId7"/>
          <a:stretch>
            <a:fillRect/>
          </a:stretch>
        </p:blipFill>
        <p:spPr>
          <a:xfrm>
            <a:off x="4046419" y="2444117"/>
            <a:ext cx="1747865" cy="1161602"/>
          </a:xfrm>
          <a:prstGeom prst="rect">
            <a:avLst/>
          </a:prstGeom>
        </p:spPr>
      </p:pic>
      <p:pic>
        <p:nvPicPr>
          <p:cNvPr id="14" name="Picture 13">
            <a:extLst>
              <a:ext uri="{FF2B5EF4-FFF2-40B4-BE49-F238E27FC236}">
                <a16:creationId xmlns:a16="http://schemas.microsoft.com/office/drawing/2014/main" id="{AC33AFFC-ED07-82E0-CB39-A46AB9AD0AA2}"/>
              </a:ext>
            </a:extLst>
          </p:cNvPr>
          <p:cNvPicPr>
            <a:picLocks noChangeAspect="1"/>
          </p:cNvPicPr>
          <p:nvPr/>
        </p:nvPicPr>
        <p:blipFill>
          <a:blip r:embed="rId8"/>
          <a:stretch>
            <a:fillRect/>
          </a:stretch>
        </p:blipFill>
        <p:spPr>
          <a:xfrm>
            <a:off x="2395034" y="3535460"/>
            <a:ext cx="1566915" cy="1045426"/>
          </a:xfrm>
          <a:prstGeom prst="rect">
            <a:avLst/>
          </a:prstGeom>
        </p:spPr>
      </p:pic>
      <p:pic>
        <p:nvPicPr>
          <p:cNvPr id="16" name="Picture 15">
            <a:extLst>
              <a:ext uri="{FF2B5EF4-FFF2-40B4-BE49-F238E27FC236}">
                <a16:creationId xmlns:a16="http://schemas.microsoft.com/office/drawing/2014/main" id="{6C743AD2-BF23-BF53-7A54-3CD1482B808C}"/>
              </a:ext>
            </a:extLst>
          </p:cNvPr>
          <p:cNvPicPr>
            <a:picLocks noChangeAspect="1"/>
          </p:cNvPicPr>
          <p:nvPr/>
        </p:nvPicPr>
        <p:blipFill>
          <a:blip r:embed="rId9"/>
          <a:stretch>
            <a:fillRect/>
          </a:stretch>
        </p:blipFill>
        <p:spPr>
          <a:xfrm>
            <a:off x="727484" y="2514376"/>
            <a:ext cx="1534023" cy="1021084"/>
          </a:xfrm>
          <a:prstGeom prst="rect">
            <a:avLst/>
          </a:prstGeom>
        </p:spPr>
      </p:pic>
      <p:pic>
        <p:nvPicPr>
          <p:cNvPr id="18" name="Picture 17">
            <a:extLst>
              <a:ext uri="{FF2B5EF4-FFF2-40B4-BE49-F238E27FC236}">
                <a16:creationId xmlns:a16="http://schemas.microsoft.com/office/drawing/2014/main" id="{18032EBC-52D1-A1F3-DDD5-287FB08452D7}"/>
              </a:ext>
            </a:extLst>
          </p:cNvPr>
          <p:cNvPicPr>
            <a:picLocks noChangeAspect="1"/>
          </p:cNvPicPr>
          <p:nvPr/>
        </p:nvPicPr>
        <p:blipFill>
          <a:blip r:embed="rId10"/>
          <a:stretch>
            <a:fillRect/>
          </a:stretch>
        </p:blipFill>
        <p:spPr>
          <a:xfrm>
            <a:off x="5902967" y="3498026"/>
            <a:ext cx="1747866" cy="1165244"/>
          </a:xfrm>
          <a:prstGeom prst="rect">
            <a:avLst/>
          </a:prstGeom>
        </p:spPr>
      </p:pic>
    </p:spTree>
    <p:extLst>
      <p:ext uri="{BB962C8B-B14F-4D97-AF65-F5344CB8AC3E}">
        <p14:creationId xmlns:p14="http://schemas.microsoft.com/office/powerpoint/2010/main" val="166268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par>
                                <p:cTn id="17" presetID="47" presetClass="entr" presetSubtype="0" fill="hold" grpId="0" nodeType="withEffect">
                                  <p:stCondLst>
                                    <p:cond delay="75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iterate type="lt">
                                    <p:tmPct val="6000"/>
                                  </p:iterate>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3080"/>
                            </p:stCondLst>
                            <p:childTnLst>
                              <p:par>
                                <p:cTn id="28" presetID="53" presetClass="entr" presetSubtype="16"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par>
                                <p:cTn id="33" presetID="53" presetClass="entr" presetSubtype="16" fill="hold" nodeType="withEffect">
                                  <p:stCondLst>
                                    <p:cond delay="25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53" presetClass="entr" presetSubtype="16" fill="hold"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nodeType="withEffect">
                                  <p:stCondLst>
                                    <p:cond delay="75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pSp>
        <p:nvGrpSpPr>
          <p:cNvPr id="7" name="Group 6">
            <a:extLst>
              <a:ext uri="{FF2B5EF4-FFF2-40B4-BE49-F238E27FC236}">
                <a16:creationId xmlns:a16="http://schemas.microsoft.com/office/drawing/2014/main" id="{5D6512AD-8F39-C1E0-821B-1818FDEE1339}"/>
              </a:ext>
            </a:extLst>
          </p:cNvPr>
          <p:cNvGrpSpPr/>
          <p:nvPr/>
        </p:nvGrpSpPr>
        <p:grpSpPr>
          <a:xfrm>
            <a:off x="1657088" y="906449"/>
            <a:ext cx="5829823" cy="4150581"/>
            <a:chOff x="959771" y="0"/>
            <a:chExt cx="7224457" cy="5143500"/>
          </a:xfrm>
        </p:grpSpPr>
        <p:pic>
          <p:nvPicPr>
            <p:cNvPr id="8" name="Picture 7">
              <a:extLst>
                <a:ext uri="{FF2B5EF4-FFF2-40B4-BE49-F238E27FC236}">
                  <a16:creationId xmlns:a16="http://schemas.microsoft.com/office/drawing/2014/main" id="{06044FAB-3FB8-1A28-A8F5-B646E0053092}"/>
                </a:ext>
              </a:extLst>
            </p:cNvPr>
            <p:cNvPicPr>
              <a:picLocks noChangeAspect="1"/>
            </p:cNvPicPr>
            <p:nvPr/>
          </p:nvPicPr>
          <p:blipFill>
            <a:blip r:embed="rId3"/>
            <a:stretch>
              <a:fillRect/>
            </a:stretch>
          </p:blipFill>
          <p:spPr>
            <a:xfrm>
              <a:off x="959771" y="0"/>
              <a:ext cx="7224457" cy="5143500"/>
            </a:xfrm>
            <a:prstGeom prst="rect">
              <a:avLst/>
            </a:prstGeom>
          </p:spPr>
        </p:pic>
        <p:sp>
          <p:nvSpPr>
            <p:cNvPr id="6" name="TextBox 5">
              <a:extLst>
                <a:ext uri="{FF2B5EF4-FFF2-40B4-BE49-F238E27FC236}">
                  <a16:creationId xmlns:a16="http://schemas.microsoft.com/office/drawing/2014/main" id="{333D40CF-9272-0A6D-96E7-075BFDAF875B}"/>
                </a:ext>
              </a:extLst>
            </p:cNvPr>
            <p:cNvSpPr txBox="1"/>
            <p:nvPr/>
          </p:nvSpPr>
          <p:spPr>
            <a:xfrm>
              <a:off x="3912042" y="4325510"/>
              <a:ext cx="1590261" cy="461665"/>
            </a:xfrm>
            <a:prstGeom prst="rect">
              <a:avLst/>
            </a:prstGeom>
            <a:solidFill>
              <a:srgbClr val="DBEFFA"/>
            </a:solidFill>
          </p:spPr>
          <p:txBody>
            <a:bodyPr wrap="square" rtlCol="0">
              <a:spAutoFit/>
            </a:bodyPr>
            <a:lstStyle/>
            <a:p>
              <a:pPr algn="ctr"/>
              <a:r>
                <a:rPr lang="vi-VN" sz="2400">
                  <a:latin typeface="#9Slide03 Arima Madurai Black" panose="00000A00000000000000" pitchFamily="2" charset="0"/>
                  <a:cs typeface="#9Slide03 Arima Madurai Black" panose="00000A00000000000000" pitchFamily="2" charset="0"/>
                </a:rPr>
                <a:t>Gương</a:t>
              </a:r>
              <a:endParaRPr lang="en-US" sz="2400" dirty="0">
                <a:latin typeface="#9Slide03 Arima Madurai Black" panose="00000A00000000000000" pitchFamily="2" charset="0"/>
                <a:cs typeface="#9Slide03 Arima Madurai Black" panose="00000A00000000000000" pitchFamily="2" charset="0"/>
              </a:endParaRPr>
            </a:p>
          </p:txBody>
        </p:sp>
        <p:sp>
          <p:nvSpPr>
            <p:cNvPr id="10" name="TextBox 9">
              <a:extLst>
                <a:ext uri="{FF2B5EF4-FFF2-40B4-BE49-F238E27FC236}">
                  <a16:creationId xmlns:a16="http://schemas.microsoft.com/office/drawing/2014/main" id="{B2782296-09FC-9415-895D-B1B5EA6AD0DF}"/>
                </a:ext>
              </a:extLst>
            </p:cNvPr>
            <p:cNvSpPr txBox="1"/>
            <p:nvPr/>
          </p:nvSpPr>
          <p:spPr>
            <a:xfrm>
              <a:off x="6370320" y="1114508"/>
              <a:ext cx="841513" cy="523220"/>
            </a:xfrm>
            <a:prstGeom prst="rect">
              <a:avLst/>
            </a:prstGeom>
            <a:solidFill>
              <a:srgbClr val="FFFFFF"/>
            </a:solidFill>
          </p:spPr>
          <p:txBody>
            <a:bodyPr wrap="square" rtlCol="0">
              <a:spAutoFit/>
            </a:bodyPr>
            <a:lstStyle/>
            <a:p>
              <a:pPr algn="ctr"/>
              <a:r>
                <a:rPr lang="vi-VN" sz="2800">
                  <a:latin typeface="#9Slide03 Arima Madurai Black" panose="00000A00000000000000" pitchFamily="2" charset="0"/>
                  <a:cs typeface="#9Slide03 Arima Madurai Black" panose="00000A00000000000000" pitchFamily="2" charset="0"/>
                </a:rPr>
                <a:t>A</a:t>
              </a:r>
              <a:endParaRPr lang="en-US" sz="2800" dirty="0">
                <a:latin typeface="#9Slide03 HelveBold" panose="02040603050506020204" pitchFamily="18" charset="0"/>
                <a:cs typeface="#9Slide03 Arima Madurai Black" panose="00000A00000000000000" pitchFamily="2" charset="0"/>
              </a:endParaRPr>
            </a:p>
          </p:txBody>
        </p:sp>
      </p:grpSp>
      <p:sp>
        <p:nvSpPr>
          <p:cNvPr id="9" name="TextBox 8">
            <a:extLst>
              <a:ext uri="{FF2B5EF4-FFF2-40B4-BE49-F238E27FC236}">
                <a16:creationId xmlns:a16="http://schemas.microsoft.com/office/drawing/2014/main" id="{36E9F579-3C32-A20A-B9A0-6AC2C6B20CC5}"/>
              </a:ext>
            </a:extLst>
          </p:cNvPr>
          <p:cNvSpPr txBox="1"/>
          <p:nvPr/>
        </p:nvSpPr>
        <p:spPr>
          <a:xfrm>
            <a:off x="210708" y="164382"/>
            <a:ext cx="8722581" cy="584775"/>
          </a:xfrm>
          <a:prstGeom prst="rect">
            <a:avLst/>
          </a:prstGeom>
          <a:noFill/>
        </p:spPr>
        <p:txBody>
          <a:bodyPr wrap="square" rtlCol="0">
            <a:spAutoFit/>
          </a:bodyPr>
          <a:lstStyle/>
          <a:p>
            <a:pPr algn="ctr"/>
            <a:r>
              <a:rPr lang="vi-VN" sz="3200" dirty="0">
                <a:solidFill>
                  <a:srgbClr val="073763"/>
                </a:solidFill>
                <a:latin typeface="#9Slide07 IcielBaliho Script" pitchFamily="2" charset="0"/>
              </a:rPr>
              <a:t>Làm thế nào để hắt ánh sáng vào đúng điểm A trên tường?</a:t>
            </a:r>
            <a:endParaRPr lang="en-US" sz="3200" dirty="0">
              <a:solidFill>
                <a:srgbClr val="073763"/>
              </a:solidFill>
              <a:latin typeface="#9Slide07 IcielBaliho Scrip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5F40-9D4A-6514-1C50-7453CBCFFE2D}"/>
              </a:ext>
            </a:extLst>
          </p:cNvPr>
          <p:cNvPicPr>
            <a:picLocks noChangeAspect="1"/>
          </p:cNvPicPr>
          <p:nvPr/>
        </p:nvPicPr>
        <p:blipFill rotWithShape="1">
          <a:blip r:embed="rId2"/>
          <a:srcRect t="3321" b="12305"/>
          <a:stretch/>
        </p:blipFill>
        <p:spPr>
          <a:xfrm>
            <a:off x="0" y="0"/>
            <a:ext cx="9144000" cy="5143500"/>
          </a:xfrm>
          <a:prstGeom prst="rect">
            <a:avLst/>
          </a:prstGeom>
        </p:spPr>
      </p:pic>
      <p:sp>
        <p:nvSpPr>
          <p:cNvPr id="8" name="TextBox 7">
            <a:extLst>
              <a:ext uri="{FF2B5EF4-FFF2-40B4-BE49-F238E27FC236}">
                <a16:creationId xmlns:a16="http://schemas.microsoft.com/office/drawing/2014/main" id="{A1BE98F2-E2F3-E72B-CB3E-60DE8F81D3A4}"/>
              </a:ext>
            </a:extLst>
          </p:cNvPr>
          <p:cNvSpPr txBox="1"/>
          <p:nvPr/>
        </p:nvSpPr>
        <p:spPr>
          <a:xfrm>
            <a:off x="534352" y="226070"/>
            <a:ext cx="8075296" cy="769441"/>
          </a:xfrm>
          <a:prstGeom prst="rect">
            <a:avLst/>
          </a:prstGeom>
          <a:noFill/>
        </p:spPr>
        <p:txBody>
          <a:bodyPr wrap="square">
            <a:spAutoFit/>
          </a:bodyPr>
          <a:lstStyle/>
          <a:p>
            <a:pPr algn="ct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Ban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đêm</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không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đọc</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trong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một</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căn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phòng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tối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Chỉ</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khi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bật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đèn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lên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ta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mới</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có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thể</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nhìn</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thấy</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trang</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sách</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Vì</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 </a:t>
            </a:r>
            <a:r>
              <a:rPr lang="en-US" sz="2200" b="0" i="0" dirty="0" err="1">
                <a:solidFill>
                  <a:schemeClr val="bg1"/>
                </a:solidFill>
                <a:effectLst/>
                <a:latin typeface="#9Slide03 Arima Madurai Black" panose="00000A00000000000000" pitchFamily="2" charset="0"/>
                <a:cs typeface="#9Slide03 Arima Madurai Black" panose="00000A00000000000000" pitchFamily="2" charset="0"/>
              </a:rPr>
              <a:t>sao</a:t>
            </a:r>
            <a:r>
              <a:rPr lang="en-US" sz="2200" b="0" i="0" dirty="0">
                <a:solidFill>
                  <a:schemeClr val="bg1"/>
                </a:solidFill>
                <a:effectLst/>
                <a:latin typeface="#9Slide03 Arima Madurai Black" panose="00000A00000000000000" pitchFamily="2" charset="0"/>
                <a:cs typeface="#9Slide03 Arima Madurai Black" panose="00000A00000000000000" pitchFamily="2" charset="0"/>
              </a:rPr>
              <a:t>?</a:t>
            </a:r>
            <a:endParaRPr lang="en-US" sz="2200" dirty="0">
              <a:solidFill>
                <a:schemeClr val="bg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47760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7BB722-9055-41D2-D286-627EF50B6BE6}"/>
              </a:ext>
            </a:extLst>
          </p:cNvPr>
          <p:cNvPicPr>
            <a:picLocks noChangeAspect="1"/>
          </p:cNvPicPr>
          <p:nvPr/>
        </p:nvPicPr>
        <p:blipFill rotWithShape="1">
          <a:blip r:embed="rId2"/>
          <a:srcRect t="3321" b="12305"/>
          <a:stretch/>
        </p:blipFill>
        <p:spPr>
          <a:xfrm>
            <a:off x="1394084" y="860060"/>
            <a:ext cx="6086007" cy="3423379"/>
          </a:xfrm>
          <a:prstGeom prst="rect">
            <a:avLst/>
          </a:prstGeom>
        </p:spPr>
      </p:pic>
      <p:sp>
        <p:nvSpPr>
          <p:cNvPr id="4" name="TextBox 3">
            <a:extLst>
              <a:ext uri="{FF2B5EF4-FFF2-40B4-BE49-F238E27FC236}">
                <a16:creationId xmlns:a16="http://schemas.microsoft.com/office/drawing/2014/main" id="{3890365F-36FE-023E-6A71-D79AE97DE351}"/>
              </a:ext>
            </a:extLst>
          </p:cNvPr>
          <p:cNvSpPr txBox="1"/>
          <p:nvPr/>
        </p:nvSpPr>
        <p:spPr>
          <a:xfrm>
            <a:off x="534352" y="188961"/>
            <a:ext cx="8075296"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Ban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đêm</a:t>
            </a:r>
            <a:r>
              <a:rPr lang="en-US" sz="2200" dirty="0">
                <a:solidFill>
                  <a:srgbClr val="1C4587"/>
                </a:solidFill>
                <a:latin typeface="#9Slide03 Arima Madurai Black" panose="00000A00000000000000" pitchFamily="2" charset="0"/>
                <a:cs typeface="#9Slide03 Arima Madurai Black" panose="00000A00000000000000" pitchFamily="2" charset="0"/>
              </a:rPr>
              <a:t> </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thể</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đọc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trong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một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căn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phòng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vì</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lúc</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không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có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1D273763-AF85-36F5-1F49-1F3BBFF1421A}"/>
              </a:ext>
            </a:extLst>
          </p:cNvPr>
          <p:cNvSpPr txBox="1"/>
          <p:nvPr/>
        </p:nvSpPr>
        <p:spPr>
          <a:xfrm>
            <a:off x="282165" y="4374059"/>
            <a:ext cx="8579669" cy="769441"/>
          </a:xfrm>
          <a:prstGeom prst="rect">
            <a:avLst/>
          </a:prstGeom>
          <a:noFill/>
        </p:spPr>
        <p:txBody>
          <a:bodyPr wrap="square">
            <a:spAutoFit/>
          </a:bodyPr>
          <a:lstStyle/>
          <a:p>
            <a:pPr algn="ct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Khi bật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dirty="0" err="1">
                <a:solidFill>
                  <a:srgbClr val="1C4587"/>
                </a:solidFill>
                <a:latin typeface="#9Slide03 Arima Madurai Black" panose="00000A00000000000000" pitchFamily="2" charset="0"/>
                <a:cs typeface="#9Slide03 Arima Madurai Black" panose="00000A00000000000000" pitchFamily="2" charset="0"/>
              </a:rPr>
              <a:t>s</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từ</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ngọn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đèn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đóng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vai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trò</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là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nguồn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sáng</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đến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sách</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phản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chiếu</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vào</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mắt</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nên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ta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mới</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nhìn</a:t>
            </a:r>
            <a:r>
              <a:rPr lang="en-US" sz="2200" b="0" i="0" dirty="0">
                <a:solidFill>
                  <a:srgbClr val="1C4587"/>
                </a:solidFill>
                <a:effectLst/>
                <a:latin typeface="#9Slide03 Arima Madurai Black" panose="00000A00000000000000" pitchFamily="2" charset="0"/>
                <a:cs typeface="#9Slide03 Arima Madurai Black" panose="00000A00000000000000" pitchFamily="2" charset="0"/>
              </a:rPr>
              <a:t> </a:t>
            </a:r>
            <a:r>
              <a:rPr lang="en-US" sz="2200" b="0" i="0" dirty="0" err="1">
                <a:solidFill>
                  <a:srgbClr val="1C4587"/>
                </a:solidFill>
                <a:effectLst/>
                <a:latin typeface="#9Slide03 Arima Madurai Black" panose="00000A00000000000000" pitchFamily="2" charset="0"/>
                <a:cs typeface="#9Slide03 Arima Madurai Black" panose="00000A00000000000000" pitchFamily="2" charset="0"/>
              </a:rPr>
              <a:t>thấy</a:t>
            </a:r>
            <a:endParaRPr lang="en-US" sz="2200" dirty="0">
              <a:solidFill>
                <a:srgbClr val="1C4587"/>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05396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5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86;p43">
            <a:extLst>
              <a:ext uri="{FF2B5EF4-FFF2-40B4-BE49-F238E27FC236}">
                <a16:creationId xmlns:a16="http://schemas.microsoft.com/office/drawing/2014/main" id="{8F2DFB7D-8E45-D3EF-4FFB-0D7E487D9C57}"/>
              </a:ext>
            </a:extLst>
          </p:cNvPr>
          <p:cNvSpPr txBox="1">
            <a:spLocks/>
          </p:cNvSpPr>
          <p:nvPr/>
        </p:nvSpPr>
        <p:spPr>
          <a:xfrm>
            <a:off x="2646000" y="1174447"/>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02</a:t>
            </a:r>
            <a:endParaRPr lang="en" dirty="0"/>
          </a:p>
        </p:txBody>
      </p:sp>
      <p:sp>
        <p:nvSpPr>
          <p:cNvPr id="5" name="Google Shape;2187;p43">
            <a:extLst>
              <a:ext uri="{FF2B5EF4-FFF2-40B4-BE49-F238E27FC236}">
                <a16:creationId xmlns:a16="http://schemas.microsoft.com/office/drawing/2014/main" id="{E3BCE14C-C81F-0375-B3D8-C55E07C84D39}"/>
              </a:ext>
            </a:extLst>
          </p:cNvPr>
          <p:cNvSpPr txBox="1">
            <a:spLocks/>
          </p:cNvSpPr>
          <p:nvPr/>
        </p:nvSpPr>
        <p:spPr>
          <a:xfrm>
            <a:off x="1146874" y="2970547"/>
            <a:ext cx="6974237"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dirty="0">
                <a:solidFill>
                  <a:srgbClr val="1C4587"/>
                </a:solidFill>
              </a:rPr>
              <a:t>Định Luật Phản Xạ Ánh Sáng</a:t>
            </a:r>
          </a:p>
        </p:txBody>
      </p:sp>
      <p:pic>
        <p:nvPicPr>
          <p:cNvPr id="6" name="Picture 4" descr="Phản xạ gương">
            <a:extLst>
              <a:ext uri="{FF2B5EF4-FFF2-40B4-BE49-F238E27FC236}">
                <a16:creationId xmlns:a16="http://schemas.microsoft.com/office/drawing/2014/main" id="{B6F82F7E-EBE5-E334-C39D-B032A5664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616" y="1312636"/>
            <a:ext cx="1720634" cy="1720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323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2">
            <a:alphaModFix amt="52000"/>
          </a:blip>
          <a:stretch>
            <a:fillRect/>
          </a:stretch>
        </p:blipFill>
        <p:spPr>
          <a:xfrm rot="21266960" flipH="1">
            <a:off x="1797214" y="49423"/>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166466" y="24463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3">
            <a:alphaModFix amt="55000"/>
          </a:blip>
          <a:stretch>
            <a:fillRect/>
          </a:stretch>
        </p:blipFill>
        <p:spPr>
          <a:xfrm>
            <a:off x="1578949" y="130230"/>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457" y="270129"/>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912947"/>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pic>
        <p:nvPicPr>
          <p:cNvPr id="16" name="Picture 15">
            <a:extLst>
              <a:ext uri="{FF2B5EF4-FFF2-40B4-BE49-F238E27FC236}">
                <a16:creationId xmlns:a16="http://schemas.microsoft.com/office/drawing/2014/main" id="{E809E820-AA36-8927-DACC-45B790883F47}"/>
              </a:ext>
            </a:extLst>
          </p:cNvPr>
          <p:cNvPicPr>
            <a:picLocks noChangeAspect="1"/>
          </p:cNvPicPr>
          <p:nvPr/>
        </p:nvPicPr>
        <p:blipFill rotWithShape="1">
          <a:blip r:embed="rId5"/>
          <a:srcRect t="897"/>
          <a:stretch/>
        </p:blipFill>
        <p:spPr>
          <a:xfrm>
            <a:off x="2516383" y="1502846"/>
            <a:ext cx="4257408" cy="3488760"/>
          </a:xfrm>
          <a:prstGeom prst="rect">
            <a:avLst/>
          </a:prstGeom>
        </p:spPr>
      </p:pic>
    </p:spTree>
    <p:extLst>
      <p:ext uri="{BB962C8B-B14F-4D97-AF65-F5344CB8AC3E}">
        <p14:creationId xmlns:p14="http://schemas.microsoft.com/office/powerpoint/2010/main" val="122620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F8900F7-0C73-C49F-6B8D-45C479B10E3B}"/>
              </a:ext>
            </a:extLst>
          </p:cNvPr>
          <p:cNvGrpSpPr/>
          <p:nvPr/>
        </p:nvGrpSpPr>
        <p:grpSpPr>
          <a:xfrm>
            <a:off x="2661247" y="1265229"/>
            <a:ext cx="4458322" cy="3035267"/>
            <a:chOff x="2636754" y="1420286"/>
            <a:chExt cx="4458322" cy="3035267"/>
          </a:xfrm>
        </p:grpSpPr>
        <p:pic>
          <p:nvPicPr>
            <p:cNvPr id="6" name="Picture 5">
              <a:extLst>
                <a:ext uri="{FF2B5EF4-FFF2-40B4-BE49-F238E27FC236}">
                  <a16:creationId xmlns:a16="http://schemas.microsoft.com/office/drawing/2014/main" id="{78A0C140-05BB-0DAB-0A64-5723BDED6F14}"/>
                </a:ext>
              </a:extLst>
            </p:cNvPr>
            <p:cNvPicPr>
              <a:picLocks noChangeAspect="1"/>
            </p:cNvPicPr>
            <p:nvPr/>
          </p:nvPicPr>
          <p:blipFill>
            <a:blip r:embed="rId2"/>
            <a:stretch>
              <a:fillRect/>
            </a:stretch>
          </p:blipFill>
          <p:spPr>
            <a:xfrm>
              <a:off x="2636754" y="1420286"/>
              <a:ext cx="4458322" cy="2810267"/>
            </a:xfrm>
            <a:prstGeom prst="rect">
              <a:avLst/>
            </a:prstGeom>
          </p:spPr>
        </p:pic>
        <p:sp>
          <p:nvSpPr>
            <p:cNvPr id="10" name="Google Shape;2154;p40">
              <a:extLst>
                <a:ext uri="{FF2B5EF4-FFF2-40B4-BE49-F238E27FC236}">
                  <a16:creationId xmlns:a16="http://schemas.microsoft.com/office/drawing/2014/main" id="{867AEAA3-CE34-DCE2-6839-18E25004081F}"/>
                </a:ext>
              </a:extLst>
            </p:cNvPr>
            <p:cNvSpPr txBox="1">
              <a:spLocks/>
            </p:cNvSpPr>
            <p:nvPr/>
          </p:nvSpPr>
          <p:spPr>
            <a:xfrm>
              <a:off x="3890128" y="4005553"/>
              <a:ext cx="18449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latin typeface="#9Slide07 IcielBaliho Script" pitchFamily="2" charset="0"/>
                </a:rPr>
                <a:t>Hình</a:t>
              </a:r>
              <a:r>
                <a:rPr lang="en-US" sz="2400" dirty="0">
                  <a:latin typeface="#9Slide07 IcielBaliho Script" pitchFamily="2" charset="0"/>
                </a:rPr>
                <a:t> 16.1</a:t>
              </a:r>
              <a:endParaRPr lang="vi-VN" sz="2400" dirty="0">
                <a:latin typeface="#9Slide07 IcielBaliho Script" pitchFamily="2" charset="0"/>
              </a:endParaRPr>
            </a:p>
          </p:txBody>
        </p:sp>
      </p:grpSp>
      <p:pic>
        <p:nvPicPr>
          <p:cNvPr id="9" name="Google Shape;2727;p63">
            <a:extLst>
              <a:ext uri="{FF2B5EF4-FFF2-40B4-BE49-F238E27FC236}">
                <a16:creationId xmlns:a16="http://schemas.microsoft.com/office/drawing/2014/main" id="{E5B14F4F-9875-DC3A-18EB-FFF99F7FD9F0}"/>
              </a:ext>
            </a:extLst>
          </p:cNvPr>
          <p:cNvPicPr preferRelativeResize="0"/>
          <p:nvPr/>
        </p:nvPicPr>
        <p:blipFill>
          <a:blip r:embed="rId3">
            <a:alphaModFix amt="52000"/>
          </a:blip>
          <a:stretch>
            <a:fillRect/>
          </a:stretch>
        </p:blipFill>
        <p:spPr>
          <a:xfrm rot="21266960" flipH="1">
            <a:off x="1674749" y="24932"/>
            <a:ext cx="3908077" cy="804714"/>
          </a:xfrm>
          <a:prstGeom prst="rect">
            <a:avLst/>
          </a:prstGeom>
          <a:noFill/>
          <a:ln>
            <a:noFill/>
          </a:ln>
        </p:spPr>
      </p:pic>
      <p:sp>
        <p:nvSpPr>
          <p:cNvPr id="3" name="Google Shape;2154;p40">
            <a:extLst>
              <a:ext uri="{FF2B5EF4-FFF2-40B4-BE49-F238E27FC236}">
                <a16:creationId xmlns:a16="http://schemas.microsoft.com/office/drawing/2014/main" id="{7CDC7282-B03B-A760-0B5D-889EF1D24579}"/>
              </a:ext>
            </a:extLst>
          </p:cNvPr>
          <p:cNvSpPr txBox="1">
            <a:spLocks/>
          </p:cNvSpPr>
          <p:nvPr/>
        </p:nvSpPr>
        <p:spPr>
          <a:xfrm>
            <a:off x="2044001" y="220142"/>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4" name="Google Shape;2193;p44">
            <a:extLst>
              <a:ext uri="{FF2B5EF4-FFF2-40B4-BE49-F238E27FC236}">
                <a16:creationId xmlns:a16="http://schemas.microsoft.com/office/drawing/2014/main" id="{C0529452-8B54-DA14-0DD1-F096C3631745}"/>
              </a:ext>
            </a:extLst>
          </p:cNvPr>
          <p:cNvPicPr preferRelativeResize="0"/>
          <p:nvPr/>
        </p:nvPicPr>
        <p:blipFill>
          <a:blip r:embed="rId4">
            <a:alphaModFix amt="55000"/>
          </a:blip>
          <a:stretch>
            <a:fillRect/>
          </a:stretch>
        </p:blipFill>
        <p:spPr>
          <a:xfrm>
            <a:off x="1456484" y="105739"/>
            <a:ext cx="764201" cy="642818"/>
          </a:xfrm>
          <a:prstGeom prst="rect">
            <a:avLst/>
          </a:prstGeom>
          <a:noFill/>
          <a:ln>
            <a:noFill/>
          </a:ln>
        </p:spPr>
      </p:pic>
      <p:pic>
        <p:nvPicPr>
          <p:cNvPr id="5" name="Picture 4" descr="Phản xạ gương">
            <a:extLst>
              <a:ext uri="{FF2B5EF4-FFF2-40B4-BE49-F238E27FC236}">
                <a16:creationId xmlns:a16="http://schemas.microsoft.com/office/drawing/2014/main" id="{F4EF2971-F90E-7581-BB44-F4DC18AE2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4992" y="245638"/>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2154;p40">
            <a:extLst>
              <a:ext uri="{FF2B5EF4-FFF2-40B4-BE49-F238E27FC236}">
                <a16:creationId xmlns:a16="http://schemas.microsoft.com/office/drawing/2014/main" id="{0752C193-7964-C6A6-9A99-FDB6E422F8B2}"/>
              </a:ext>
            </a:extLst>
          </p:cNvPr>
          <p:cNvSpPr txBox="1">
            <a:spLocks/>
          </p:cNvSpPr>
          <p:nvPr/>
        </p:nvSpPr>
        <p:spPr>
          <a:xfrm>
            <a:off x="0" y="815229"/>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sp>
        <p:nvSpPr>
          <p:cNvPr id="13" name="TextBox 12">
            <a:extLst>
              <a:ext uri="{FF2B5EF4-FFF2-40B4-BE49-F238E27FC236}">
                <a16:creationId xmlns:a16="http://schemas.microsoft.com/office/drawing/2014/main" id="{6D231ABC-2809-EFB5-DFDA-B858E0CE9F84}"/>
              </a:ext>
            </a:extLst>
          </p:cNvPr>
          <p:cNvSpPr txBox="1"/>
          <p:nvPr/>
        </p:nvSpPr>
        <p:spPr>
          <a:xfrm>
            <a:off x="1071913" y="4398413"/>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Bố</a:t>
            </a:r>
            <a:r>
              <a:rPr lang="en-US" dirty="0">
                <a:solidFill>
                  <a:srgbClr val="073763"/>
                </a:solidFill>
              </a:rPr>
              <a:t> </a:t>
            </a:r>
            <a:r>
              <a:rPr lang="en-US" dirty="0" err="1">
                <a:solidFill>
                  <a:srgbClr val="073763"/>
                </a:solidFill>
              </a:rPr>
              <a:t>trí</a:t>
            </a:r>
            <a:r>
              <a:rPr lang="en-US" dirty="0">
                <a:solidFill>
                  <a:srgbClr val="073763"/>
                </a:solidFill>
              </a:rPr>
              <a:t>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hình</a:t>
            </a:r>
            <a:r>
              <a:rPr lang="en-US" dirty="0">
                <a:solidFill>
                  <a:srgbClr val="073763"/>
                </a:solidFill>
              </a:rPr>
              <a:t> 16.1</a:t>
            </a:r>
          </a:p>
        </p:txBody>
      </p:sp>
      <p:sp>
        <p:nvSpPr>
          <p:cNvPr id="14" name="Google Shape;2154;p40">
            <a:extLst>
              <a:ext uri="{FF2B5EF4-FFF2-40B4-BE49-F238E27FC236}">
                <a16:creationId xmlns:a16="http://schemas.microsoft.com/office/drawing/2014/main" id="{4A349221-3450-9BD3-DC5E-4A6FF7F33D35}"/>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1:</a:t>
            </a:r>
            <a:endParaRPr lang="vi-VN" sz="2400" dirty="0">
              <a:solidFill>
                <a:srgbClr val="073763"/>
              </a:solidFill>
              <a:latin typeface="#9Slide07 IcielBaliho Script" pitchFamily="2" charset="0"/>
            </a:endParaRPr>
          </a:p>
        </p:txBody>
      </p:sp>
      <p:sp>
        <p:nvSpPr>
          <p:cNvPr id="15" name="TextBox 14">
            <a:extLst>
              <a:ext uri="{FF2B5EF4-FFF2-40B4-BE49-F238E27FC236}">
                <a16:creationId xmlns:a16="http://schemas.microsoft.com/office/drawing/2014/main" id="{5475FCF8-29C1-635F-C7AB-75C923A330E1}"/>
              </a:ext>
            </a:extLst>
          </p:cNvPr>
          <p:cNvSpPr txBox="1"/>
          <p:nvPr/>
        </p:nvSpPr>
        <p:spPr>
          <a:xfrm>
            <a:off x="1071913" y="4398413"/>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Bật </a:t>
            </a:r>
            <a:r>
              <a:rPr lang="en-US" dirty="0" err="1">
                <a:solidFill>
                  <a:srgbClr val="073763"/>
                </a:solidFill>
              </a:rPr>
              <a:t>đèn</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chiếu</a:t>
            </a:r>
            <a:r>
              <a:rPr lang="en-US" dirty="0">
                <a:solidFill>
                  <a:srgbClr val="073763"/>
                </a:solidFill>
              </a:rPr>
              <a:t> 1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nằm</a:t>
            </a:r>
            <a:r>
              <a:rPr lang="en-US" dirty="0">
                <a:solidFill>
                  <a:srgbClr val="073763"/>
                </a:solidFill>
              </a:rPr>
              <a:t> </a:t>
            </a:r>
            <a:r>
              <a:rPr lang="en-US" dirty="0" err="1">
                <a:solidFill>
                  <a:srgbClr val="073763"/>
                </a:solidFill>
              </a:rPr>
              <a:t>trong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đến</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gương</a:t>
            </a:r>
            <a:endParaRPr lang="en-US" dirty="0">
              <a:solidFill>
                <a:srgbClr val="073763"/>
              </a:solidFill>
            </a:endParaRPr>
          </a:p>
        </p:txBody>
      </p:sp>
      <p:sp>
        <p:nvSpPr>
          <p:cNvPr id="17" name="Google Shape;2154;p40">
            <a:extLst>
              <a:ext uri="{FF2B5EF4-FFF2-40B4-BE49-F238E27FC236}">
                <a16:creationId xmlns:a16="http://schemas.microsoft.com/office/drawing/2014/main" id="{C9E93954-6583-D9F9-4258-0D9224AA4B72}"/>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2:</a:t>
            </a:r>
            <a:endParaRPr lang="vi-VN" sz="2400" dirty="0">
              <a:solidFill>
                <a:srgbClr val="073763"/>
              </a:solidFill>
              <a:latin typeface="#9Slide07 IcielBaliho Script" pitchFamily="2" charset="0"/>
            </a:endParaRPr>
          </a:p>
        </p:txBody>
      </p:sp>
      <p:pic>
        <p:nvPicPr>
          <p:cNvPr id="19" name="Graphic 18" descr="Line arrow Slight curve">
            <a:extLst>
              <a:ext uri="{FF2B5EF4-FFF2-40B4-BE49-F238E27FC236}">
                <a16:creationId xmlns:a16="http://schemas.microsoft.com/office/drawing/2014/main" id="{DDD4614E-DCA3-AFD1-2741-45B87160C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69593" y="2095312"/>
            <a:ext cx="1045028" cy="653174"/>
          </a:xfrm>
          <a:prstGeom prst="rect">
            <a:avLst/>
          </a:prstGeom>
        </p:spPr>
      </p:pic>
      <p:sp>
        <p:nvSpPr>
          <p:cNvPr id="20" name="TextBox 19">
            <a:extLst>
              <a:ext uri="{FF2B5EF4-FFF2-40B4-BE49-F238E27FC236}">
                <a16:creationId xmlns:a16="http://schemas.microsoft.com/office/drawing/2014/main" id="{2F503399-01E4-8CE0-F01A-D2724A23A6F2}"/>
              </a:ext>
            </a:extLst>
          </p:cNvPr>
          <p:cNvSpPr txBox="1"/>
          <p:nvPr/>
        </p:nvSpPr>
        <p:spPr>
          <a:xfrm>
            <a:off x="1071913" y="4398413"/>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21" name="Google Shape;2154;p40">
            <a:extLst>
              <a:ext uri="{FF2B5EF4-FFF2-40B4-BE49-F238E27FC236}">
                <a16:creationId xmlns:a16="http://schemas.microsoft.com/office/drawing/2014/main" id="{8A996198-93C5-4A73-1B79-8CF1F558BACC}"/>
              </a:ext>
            </a:extLst>
          </p:cNvPr>
          <p:cNvSpPr txBox="1">
            <a:spLocks/>
          </p:cNvSpPr>
          <p:nvPr/>
        </p:nvSpPr>
        <p:spPr>
          <a:xfrm>
            <a:off x="0" y="3625496"/>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3:</a:t>
            </a:r>
            <a:endParaRPr lang="vi-VN" sz="2400" dirty="0">
              <a:solidFill>
                <a:srgbClr val="073763"/>
              </a:solidFill>
              <a:latin typeface="#9Slide07 IcielBaliho Script" pitchFamily="2" charset="0"/>
            </a:endParaRPr>
          </a:p>
        </p:txBody>
      </p:sp>
      <p:sp>
        <p:nvSpPr>
          <p:cNvPr id="22" name="TextBox 21">
            <a:extLst>
              <a:ext uri="{FF2B5EF4-FFF2-40B4-BE49-F238E27FC236}">
                <a16:creationId xmlns:a16="http://schemas.microsoft.com/office/drawing/2014/main" id="{DC484362-48A3-4657-563D-B3BC63B5E658}"/>
              </a:ext>
            </a:extLst>
          </p:cNvPr>
          <p:cNvSpPr txBox="1"/>
          <p:nvPr/>
        </p:nvSpPr>
        <p:spPr>
          <a:xfrm>
            <a:off x="1071913" y="4398413"/>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Xoay</a:t>
            </a:r>
            <a:r>
              <a:rPr lang="en-US" dirty="0">
                <a:solidFill>
                  <a:srgbClr val="073763"/>
                </a:solidFill>
              </a:rPr>
              <a:t> </a:t>
            </a:r>
            <a:r>
              <a:rPr lang="en-US" dirty="0" err="1">
                <a:solidFill>
                  <a:srgbClr val="073763"/>
                </a:solidFill>
              </a:rPr>
              <a:t>nửa</a:t>
            </a:r>
            <a:r>
              <a:rPr lang="en-US" dirty="0">
                <a:solidFill>
                  <a:srgbClr val="073763"/>
                </a:solidFill>
              </a:rPr>
              <a:t> bên </a:t>
            </a:r>
            <a:r>
              <a:rPr lang="en-US" dirty="0" err="1">
                <a:solidFill>
                  <a:srgbClr val="073763"/>
                </a:solidFill>
              </a:rPr>
              <a:t>phản</a:t>
            </a:r>
            <a:r>
              <a:rPr lang="en-US" dirty="0">
                <a:solidFill>
                  <a:srgbClr val="073763"/>
                </a:solidFill>
              </a:rPr>
              <a:t>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r>
              <a:rPr lang="en-US" dirty="0">
                <a:solidFill>
                  <a:srgbClr val="073763"/>
                </a:solidFill>
              </a:rPr>
              <a:t> </a:t>
            </a:r>
            <a:r>
              <a:rPr lang="en-US" dirty="0" err="1">
                <a:solidFill>
                  <a:srgbClr val="073763"/>
                </a:solidFill>
              </a:rPr>
              <a:t>quanh</a:t>
            </a:r>
            <a:r>
              <a:rPr lang="en-US" dirty="0">
                <a:solidFill>
                  <a:srgbClr val="073763"/>
                </a:solidFill>
              </a:rPr>
              <a:t> </a:t>
            </a:r>
            <a:r>
              <a:rPr lang="en-US" dirty="0" err="1">
                <a:solidFill>
                  <a:srgbClr val="073763"/>
                </a:solidFill>
              </a:rPr>
              <a:t>trục</a:t>
            </a:r>
            <a:r>
              <a:rPr lang="en-US" dirty="0">
                <a:solidFill>
                  <a:srgbClr val="073763"/>
                </a:solidFill>
              </a:rPr>
              <a:t> </a:t>
            </a:r>
            <a:r>
              <a:rPr lang="en-US" dirty="0" err="1">
                <a:solidFill>
                  <a:srgbClr val="073763"/>
                </a:solidFill>
              </a:rPr>
              <a:t>thẳng</a:t>
            </a:r>
            <a:r>
              <a:rPr lang="en-US" dirty="0">
                <a:solidFill>
                  <a:srgbClr val="073763"/>
                </a:solidFill>
              </a:rPr>
              <a:t> </a:t>
            </a:r>
            <a:r>
              <a:rPr lang="en-US" dirty="0" err="1">
                <a:solidFill>
                  <a:srgbClr val="073763"/>
                </a:solidFill>
              </a:rPr>
              <a:t>đứng</a:t>
            </a:r>
            <a:r>
              <a:rPr lang="en-US" dirty="0">
                <a:solidFill>
                  <a:srgbClr val="073763"/>
                </a:solidFill>
              </a:rPr>
              <a:t>, </a:t>
            </a:r>
            <a:r>
              <a:rPr lang="en-US" dirty="0" err="1">
                <a:solidFill>
                  <a:srgbClr val="073763"/>
                </a:solidFill>
              </a:rPr>
              <a:t>để</a:t>
            </a:r>
            <a:r>
              <a:rPr lang="en-US" dirty="0">
                <a:solidFill>
                  <a:srgbClr val="073763"/>
                </a:solidFill>
              </a:rPr>
              <a:t> </a:t>
            </a:r>
            <a:r>
              <a:rPr lang="en-US" dirty="0" err="1">
                <a:solidFill>
                  <a:srgbClr val="073763"/>
                </a:solidFill>
              </a:rPr>
              <a:t>nó</a:t>
            </a:r>
            <a:r>
              <a:rPr lang="en-US" dirty="0">
                <a:solidFill>
                  <a:srgbClr val="073763"/>
                </a:solidFill>
              </a:rPr>
              <a:t> </a:t>
            </a:r>
            <a:r>
              <a:rPr lang="en-US" dirty="0" err="1">
                <a:solidFill>
                  <a:srgbClr val="073763"/>
                </a:solidFill>
              </a:rPr>
              <a:t>không</a:t>
            </a:r>
            <a:r>
              <a:rPr lang="en-US" dirty="0">
                <a:solidFill>
                  <a:srgbClr val="073763"/>
                </a:solidFill>
              </a:rPr>
              <a:t> </a:t>
            </a:r>
            <a:r>
              <a:rPr lang="en-US" dirty="0" err="1">
                <a:solidFill>
                  <a:srgbClr val="073763"/>
                </a:solidFill>
              </a:rPr>
              <a:t>cùng</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với</a:t>
            </a:r>
            <a:r>
              <a:rPr lang="en-US" dirty="0">
                <a:solidFill>
                  <a:srgbClr val="073763"/>
                </a:solidFill>
              </a:rPr>
              <a:t> </a:t>
            </a:r>
            <a:r>
              <a:rPr lang="en-US" dirty="0" err="1">
                <a:solidFill>
                  <a:srgbClr val="073763"/>
                </a:solidFill>
              </a:rPr>
              <a:t>nửa</a:t>
            </a:r>
            <a:r>
              <a:rPr lang="en-US" dirty="0">
                <a:solidFill>
                  <a:srgbClr val="073763"/>
                </a:solidFill>
              </a:rPr>
              <a:t> kia </a:t>
            </a:r>
            <a:r>
              <a:rPr lang="en-US" dirty="0" err="1">
                <a:solidFill>
                  <a:srgbClr val="073763"/>
                </a:solidFill>
              </a:rPr>
              <a:t>của</a:t>
            </a:r>
            <a:r>
              <a:rPr lang="en-US" dirty="0">
                <a:solidFill>
                  <a:srgbClr val="073763"/>
                </a:solidFill>
              </a:rPr>
              <a:t> </a:t>
            </a:r>
            <a:r>
              <a:rPr lang="en-US" dirty="0" err="1">
                <a:solidFill>
                  <a:srgbClr val="073763"/>
                </a:solidFill>
              </a:rPr>
              <a:t>bảng</a:t>
            </a:r>
            <a:r>
              <a:rPr lang="en-US" dirty="0">
                <a:solidFill>
                  <a:srgbClr val="073763"/>
                </a:solidFill>
              </a:rPr>
              <a:t> chia </a:t>
            </a:r>
            <a:r>
              <a:rPr lang="en-US" dirty="0" err="1">
                <a:solidFill>
                  <a:srgbClr val="073763"/>
                </a:solidFill>
              </a:rPr>
              <a:t>độ</a:t>
            </a:r>
            <a:endParaRPr lang="en-US" dirty="0">
              <a:solidFill>
                <a:srgbClr val="073763"/>
              </a:solidFill>
            </a:endParaRPr>
          </a:p>
        </p:txBody>
      </p:sp>
      <p:pic>
        <p:nvPicPr>
          <p:cNvPr id="23" name="Graphic 22" descr="Line arrow Slight curve">
            <a:extLst>
              <a:ext uri="{FF2B5EF4-FFF2-40B4-BE49-F238E27FC236}">
                <a16:creationId xmlns:a16="http://schemas.microsoft.com/office/drawing/2014/main" id="{A908E8C0-24A6-949F-380A-32E4F88CAC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74541" y="1918576"/>
            <a:ext cx="1045028" cy="653174"/>
          </a:xfrm>
          <a:prstGeom prst="rect">
            <a:avLst/>
          </a:prstGeom>
        </p:spPr>
      </p:pic>
      <p:sp>
        <p:nvSpPr>
          <p:cNvPr id="24" name="TextBox 23">
            <a:extLst>
              <a:ext uri="{FF2B5EF4-FFF2-40B4-BE49-F238E27FC236}">
                <a16:creationId xmlns:a16="http://schemas.microsoft.com/office/drawing/2014/main" id="{703C063A-31BA-13EB-8404-657155738747}"/>
              </a:ext>
            </a:extLst>
          </p:cNvPr>
          <p:cNvSpPr txBox="1"/>
          <p:nvPr/>
        </p:nvSpPr>
        <p:spPr>
          <a:xfrm>
            <a:off x="1071913" y="4398413"/>
            <a:ext cx="7271033"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a:solidFill>
                  <a:srgbClr val="073763"/>
                </a:solidFill>
              </a:rPr>
              <a:t>Quan </a:t>
            </a:r>
            <a:r>
              <a:rPr lang="en-US" dirty="0" err="1">
                <a:solidFill>
                  <a:srgbClr val="073763"/>
                </a:solidFill>
              </a:rPr>
              <a:t>sát</a:t>
            </a:r>
            <a:r>
              <a:rPr lang="en-US" dirty="0">
                <a:solidFill>
                  <a:srgbClr val="073763"/>
                </a:solidFill>
              </a:rPr>
              <a:t> </a:t>
            </a:r>
            <a:r>
              <a:rPr lang="en-US" dirty="0" err="1">
                <a:solidFill>
                  <a:srgbClr val="073763"/>
                </a:solidFill>
              </a:rPr>
              <a:t>xem</a:t>
            </a:r>
            <a:r>
              <a:rPr lang="en-US" dirty="0">
                <a:solidFill>
                  <a:srgbClr val="073763"/>
                </a:solidFill>
              </a:rPr>
              <a:t> </a:t>
            </a:r>
            <a:r>
              <a:rPr lang="en-US" dirty="0" err="1">
                <a:solidFill>
                  <a:srgbClr val="073763"/>
                </a:solidFill>
              </a:rPr>
              <a:t>còn</a:t>
            </a:r>
            <a:r>
              <a:rPr lang="en-US" dirty="0">
                <a:solidFill>
                  <a:srgbClr val="073763"/>
                </a:solidFill>
              </a:rPr>
              <a:t> </a:t>
            </a:r>
            <a:r>
              <a:rPr lang="en-US" dirty="0" err="1">
                <a:solidFill>
                  <a:srgbClr val="073763"/>
                </a:solidFill>
              </a:rPr>
              <a:t>nhìn</a:t>
            </a:r>
            <a:r>
              <a:rPr lang="en-US" dirty="0">
                <a:solidFill>
                  <a:srgbClr val="073763"/>
                </a:solidFill>
              </a:rPr>
              <a:t> </a:t>
            </a:r>
            <a:r>
              <a:rPr lang="en-US" dirty="0" err="1">
                <a:solidFill>
                  <a:srgbClr val="073763"/>
                </a:solidFill>
              </a:rPr>
              <a:t>thấy</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không</a:t>
            </a:r>
            <a:endParaRPr lang="en-US" dirty="0">
              <a:solidFill>
                <a:srgbClr val="073763"/>
              </a:solidFill>
            </a:endParaRPr>
          </a:p>
        </p:txBody>
      </p:sp>
      <p:sp>
        <p:nvSpPr>
          <p:cNvPr id="25" name="Google Shape;2154;p40">
            <a:extLst>
              <a:ext uri="{FF2B5EF4-FFF2-40B4-BE49-F238E27FC236}">
                <a16:creationId xmlns:a16="http://schemas.microsoft.com/office/drawing/2014/main" id="{F4EF5F89-0797-8951-F22A-3789D22F45AD}"/>
              </a:ext>
            </a:extLst>
          </p:cNvPr>
          <p:cNvSpPr txBox="1">
            <a:spLocks/>
          </p:cNvSpPr>
          <p:nvPr/>
        </p:nvSpPr>
        <p:spPr>
          <a:xfrm>
            <a:off x="0" y="3624653"/>
            <a:ext cx="1049163"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Bước</a:t>
            </a:r>
            <a:r>
              <a:rPr lang="en-US" sz="2400" dirty="0">
                <a:solidFill>
                  <a:srgbClr val="073763"/>
                </a:solidFill>
                <a:latin typeface="#9Slide07 IcielBaliho Script" pitchFamily="2" charset="0"/>
              </a:rPr>
              <a:t> 4:</a:t>
            </a:r>
            <a:endParaRPr lang="vi-VN" sz="2400" dirty="0">
              <a:solidFill>
                <a:srgbClr val="073763"/>
              </a:solidFill>
              <a:latin typeface="#9Slide07 IcielBaliho Script" pitchFamily="2" charset="0"/>
            </a:endParaRPr>
          </a:p>
        </p:txBody>
      </p:sp>
      <p:sp>
        <p:nvSpPr>
          <p:cNvPr id="26" name="TextBox 25">
            <a:extLst>
              <a:ext uri="{FF2B5EF4-FFF2-40B4-BE49-F238E27FC236}">
                <a16:creationId xmlns:a16="http://schemas.microsoft.com/office/drawing/2014/main" id="{4CDFD48D-09AD-5034-D439-4D1B919FD566}"/>
              </a:ext>
            </a:extLst>
          </p:cNvPr>
          <p:cNvSpPr txBox="1"/>
          <p:nvPr/>
        </p:nvSpPr>
        <p:spPr>
          <a:xfrm>
            <a:off x="578032" y="4398413"/>
            <a:ext cx="8365696" cy="532761"/>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Lặp</a:t>
            </a:r>
            <a:r>
              <a:rPr lang="en-US" dirty="0">
                <a:solidFill>
                  <a:srgbClr val="073763"/>
                </a:solidFill>
              </a:rPr>
              <a:t> lại </a:t>
            </a:r>
            <a:r>
              <a:rPr lang="en-US" dirty="0" err="1">
                <a:solidFill>
                  <a:srgbClr val="073763"/>
                </a:solidFill>
              </a:rPr>
              <a:t>thí</a:t>
            </a:r>
            <a:r>
              <a:rPr lang="en-US" dirty="0">
                <a:solidFill>
                  <a:srgbClr val="073763"/>
                </a:solidFill>
              </a:rPr>
              <a:t> </a:t>
            </a:r>
            <a:r>
              <a:rPr lang="en-US" dirty="0" err="1">
                <a:solidFill>
                  <a:srgbClr val="073763"/>
                </a:solidFill>
              </a:rPr>
              <a:t>nghiệm</a:t>
            </a:r>
            <a:r>
              <a:rPr lang="en-US" dirty="0">
                <a:solidFill>
                  <a:srgbClr val="073763"/>
                </a:solidFill>
              </a:rPr>
              <a:t> </a:t>
            </a:r>
            <a:r>
              <a:rPr lang="en-US" dirty="0" err="1">
                <a:solidFill>
                  <a:srgbClr val="073763"/>
                </a:solidFill>
              </a:rPr>
              <a:t>như</a:t>
            </a:r>
            <a:r>
              <a:rPr lang="en-US" dirty="0">
                <a:solidFill>
                  <a:srgbClr val="073763"/>
                </a:solidFill>
              </a:rPr>
              <a:t> </a:t>
            </a:r>
            <a:r>
              <a:rPr lang="en-US" dirty="0" err="1">
                <a:solidFill>
                  <a:srgbClr val="073763"/>
                </a:solidFill>
              </a:rPr>
              <a:t>bước</a:t>
            </a:r>
            <a:r>
              <a:rPr lang="en-US" dirty="0">
                <a:solidFill>
                  <a:srgbClr val="073763"/>
                </a:solidFill>
              </a:rPr>
              <a:t> 2, </a:t>
            </a:r>
            <a:r>
              <a:rPr lang="en-US" dirty="0" err="1">
                <a:solidFill>
                  <a:srgbClr val="073763"/>
                </a:solidFill>
              </a:rPr>
              <a:t>lần</a:t>
            </a:r>
            <a:r>
              <a:rPr lang="en-US" dirty="0">
                <a:solidFill>
                  <a:srgbClr val="073763"/>
                </a:solidFill>
              </a:rPr>
              <a:t> </a:t>
            </a:r>
            <a:r>
              <a:rPr lang="en-US" dirty="0" err="1">
                <a:solidFill>
                  <a:srgbClr val="073763"/>
                </a:solidFill>
              </a:rPr>
              <a:t>lượt</a:t>
            </a:r>
            <a:r>
              <a:rPr lang="en-US" dirty="0">
                <a:solidFill>
                  <a:srgbClr val="073763"/>
                </a:solidFill>
              </a:rPr>
              <a:t> </a:t>
            </a:r>
            <a:r>
              <a:rPr lang="en-US" dirty="0" err="1">
                <a:solidFill>
                  <a:srgbClr val="073763"/>
                </a:solidFill>
              </a:rPr>
              <a:t>thay</a:t>
            </a:r>
            <a:r>
              <a:rPr lang="en-US" dirty="0">
                <a:solidFill>
                  <a:srgbClr val="073763"/>
                </a:solidFill>
              </a:rPr>
              <a:t> </a:t>
            </a:r>
            <a:r>
              <a:rPr lang="en-US" dirty="0" err="1">
                <a:solidFill>
                  <a:srgbClr val="073763"/>
                </a:solidFill>
              </a:rPr>
              <a:t>đổi</a:t>
            </a:r>
            <a:r>
              <a:rPr lang="en-US" dirty="0">
                <a:solidFill>
                  <a:srgbClr val="073763"/>
                </a:solidFill>
              </a:rPr>
              <a:t> </a:t>
            </a:r>
            <a:r>
              <a:rPr lang="en-US" dirty="0" err="1">
                <a:solidFill>
                  <a:srgbClr val="073763"/>
                </a:solidFill>
              </a:rPr>
              <a:t>góc</a:t>
            </a:r>
            <a:r>
              <a:rPr lang="en-US" dirty="0">
                <a:solidFill>
                  <a:srgbClr val="073763"/>
                </a:solidFill>
              </a:rPr>
              <a:t> tới, </a:t>
            </a:r>
            <a:r>
              <a:rPr lang="en-US" dirty="0" err="1">
                <a:solidFill>
                  <a:srgbClr val="073763"/>
                </a:solidFill>
              </a:rPr>
              <a:t>đo</a:t>
            </a:r>
            <a:r>
              <a:rPr lang="en-US" dirty="0">
                <a:solidFill>
                  <a:srgbClr val="073763"/>
                </a:solidFill>
              </a:rPr>
              <a:t> </a:t>
            </a:r>
            <a:r>
              <a:rPr lang="en-US" dirty="0" err="1">
                <a:solidFill>
                  <a:srgbClr val="073763"/>
                </a:solidFill>
              </a:rPr>
              <a:t>góc</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Tree>
    <p:extLst>
      <p:ext uri="{BB962C8B-B14F-4D97-AF65-F5344CB8AC3E}">
        <p14:creationId xmlns:p14="http://schemas.microsoft.com/office/powerpoint/2010/main" val="20932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iterate type="lt">
                                    <p:tmPct val="6000"/>
                                  </p:iterate>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par>
                                <p:cTn id="18" presetID="10" presetClass="exit" presetSubtype="0" fill="hold" grpId="1" nodeType="withEffect">
                                  <p:stCondLst>
                                    <p:cond delay="0"/>
                                  </p:stCondLst>
                                  <p:iterate type="lt">
                                    <p:tmPct val="0"/>
                                  </p:iterate>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2" presetClass="entr" presetSubtype="8"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2" presetClass="entr" presetSubtype="1" fill="hold" grpId="0" nodeType="afterEffect">
                                  <p:stCondLst>
                                    <p:cond delay="0"/>
                                  </p:stCondLst>
                                  <p:iterate type="lt">
                                    <p:tmPct val="6000"/>
                                  </p:iterate>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par>
                                <p:cTn id="29" presetID="1" presetClass="entr" presetSubtype="0"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childTnLst>
                                </p:cTn>
                              </p:par>
                              <p:par>
                                <p:cTn id="31" presetID="32" presetClass="emph" presetSubtype="0" repeatCount="5000" fill="hold" nodeType="withEffect">
                                  <p:stCondLst>
                                    <p:cond delay="2500"/>
                                  </p:stCondLst>
                                  <p:childTnLst>
                                    <p:animRot by="120000">
                                      <p:cBhvr>
                                        <p:cTn id="32" dur="30" fill="hold">
                                          <p:stCondLst>
                                            <p:cond delay="0"/>
                                          </p:stCondLst>
                                        </p:cTn>
                                        <p:tgtEl>
                                          <p:spTgt spid="19"/>
                                        </p:tgtEl>
                                        <p:attrNameLst>
                                          <p:attrName>r</p:attrName>
                                        </p:attrNameLst>
                                      </p:cBhvr>
                                    </p:animRot>
                                    <p:animRot by="-240000">
                                      <p:cBhvr>
                                        <p:cTn id="33" dur="60" fill="hold">
                                          <p:stCondLst>
                                            <p:cond delay="60"/>
                                          </p:stCondLst>
                                        </p:cTn>
                                        <p:tgtEl>
                                          <p:spTgt spid="19"/>
                                        </p:tgtEl>
                                        <p:attrNameLst>
                                          <p:attrName>r</p:attrName>
                                        </p:attrNameLst>
                                      </p:cBhvr>
                                    </p:animRot>
                                    <p:animRot by="240000">
                                      <p:cBhvr>
                                        <p:cTn id="34" dur="60" fill="hold">
                                          <p:stCondLst>
                                            <p:cond delay="120"/>
                                          </p:stCondLst>
                                        </p:cTn>
                                        <p:tgtEl>
                                          <p:spTgt spid="19"/>
                                        </p:tgtEl>
                                        <p:attrNameLst>
                                          <p:attrName>r</p:attrName>
                                        </p:attrNameLst>
                                      </p:cBhvr>
                                    </p:animRot>
                                    <p:animRot by="-240000">
                                      <p:cBhvr>
                                        <p:cTn id="35" dur="60" fill="hold">
                                          <p:stCondLst>
                                            <p:cond delay="180"/>
                                          </p:stCondLst>
                                        </p:cTn>
                                        <p:tgtEl>
                                          <p:spTgt spid="19"/>
                                        </p:tgtEl>
                                        <p:attrNameLst>
                                          <p:attrName>r</p:attrName>
                                        </p:attrNameLst>
                                      </p:cBhvr>
                                    </p:animRot>
                                    <p:animRot by="120000">
                                      <p:cBhvr>
                                        <p:cTn id="36" dur="60" fill="hold">
                                          <p:stCondLst>
                                            <p:cond delay="240"/>
                                          </p:stCondLst>
                                        </p:cTn>
                                        <p:tgtEl>
                                          <p:spTgt spid="19"/>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iterate type="lt">
                                    <p:tmPct val="0"/>
                                  </p:iterate>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22" presetClass="entr" presetSubtype="1" fill="hold" grpId="0" nodeType="withEffect">
                                  <p:stCondLst>
                                    <p:cond delay="0"/>
                                  </p:stCondLst>
                                  <p:iterate type="lt">
                                    <p:tmPct val="6000"/>
                                  </p:iterate>
                                  <p:childTnLst>
                                    <p:set>
                                      <p:cBhvr>
                                        <p:cTn id="43" dur="1" fill="hold">
                                          <p:stCondLst>
                                            <p:cond delay="0"/>
                                          </p:stCondLst>
                                        </p:cTn>
                                        <p:tgtEl>
                                          <p:spTgt spid="20"/>
                                        </p:tgtEl>
                                        <p:attrNameLst>
                                          <p:attrName>style.visibility</p:attrName>
                                        </p:attrNameLst>
                                      </p:cBhvr>
                                      <p:to>
                                        <p:strVal val="visible"/>
                                      </p:to>
                                    </p:set>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1" nodeType="withEffect">
                                  <p:stCondLst>
                                    <p:cond delay="0"/>
                                  </p:stCondLst>
                                  <p:iterate type="lt">
                                    <p:tmPct val="0"/>
                                  </p:iterate>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par>
                                <p:cTn id="56" presetID="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0-#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par>
                                <p:cTn id="60" presetID="22" presetClass="entr" presetSubtype="1" fill="hold" grpId="0" nodeType="withEffect">
                                  <p:stCondLst>
                                    <p:cond delay="500"/>
                                  </p:stCondLst>
                                  <p:iterate type="lt">
                                    <p:tmPct val="6000"/>
                                  </p:iterate>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1" presetClass="entr" presetSubtype="0" fill="hold" nodeType="withEffect">
                                  <p:stCondLst>
                                    <p:cond delay="2000"/>
                                  </p:stCondLst>
                                  <p:childTnLst>
                                    <p:set>
                                      <p:cBhvr>
                                        <p:cTn id="64" dur="1" fill="hold">
                                          <p:stCondLst>
                                            <p:cond delay="0"/>
                                          </p:stCondLst>
                                        </p:cTn>
                                        <p:tgtEl>
                                          <p:spTgt spid="23"/>
                                        </p:tgtEl>
                                        <p:attrNameLst>
                                          <p:attrName>style.visibility</p:attrName>
                                        </p:attrNameLst>
                                      </p:cBhvr>
                                      <p:to>
                                        <p:strVal val="visible"/>
                                      </p:to>
                                    </p:set>
                                  </p:childTnLst>
                                </p:cTn>
                              </p:par>
                              <p:par>
                                <p:cTn id="65" presetID="32" presetClass="emph" presetSubtype="0" repeatCount="5000" fill="hold" nodeType="withEffect">
                                  <p:stCondLst>
                                    <p:cond delay="2000"/>
                                  </p:stCondLst>
                                  <p:childTnLst>
                                    <p:animRot by="120000">
                                      <p:cBhvr>
                                        <p:cTn id="66" dur="30" fill="hold">
                                          <p:stCondLst>
                                            <p:cond delay="0"/>
                                          </p:stCondLst>
                                        </p:cTn>
                                        <p:tgtEl>
                                          <p:spTgt spid="23"/>
                                        </p:tgtEl>
                                        <p:attrNameLst>
                                          <p:attrName>r</p:attrName>
                                        </p:attrNameLst>
                                      </p:cBhvr>
                                    </p:animRot>
                                    <p:animRot by="-240000">
                                      <p:cBhvr>
                                        <p:cTn id="67" dur="60" fill="hold">
                                          <p:stCondLst>
                                            <p:cond delay="60"/>
                                          </p:stCondLst>
                                        </p:cTn>
                                        <p:tgtEl>
                                          <p:spTgt spid="23"/>
                                        </p:tgtEl>
                                        <p:attrNameLst>
                                          <p:attrName>r</p:attrName>
                                        </p:attrNameLst>
                                      </p:cBhvr>
                                    </p:animRot>
                                    <p:animRot by="240000">
                                      <p:cBhvr>
                                        <p:cTn id="68" dur="60" fill="hold">
                                          <p:stCondLst>
                                            <p:cond delay="120"/>
                                          </p:stCondLst>
                                        </p:cTn>
                                        <p:tgtEl>
                                          <p:spTgt spid="23"/>
                                        </p:tgtEl>
                                        <p:attrNameLst>
                                          <p:attrName>r</p:attrName>
                                        </p:attrNameLst>
                                      </p:cBhvr>
                                    </p:animRot>
                                    <p:animRot by="-240000">
                                      <p:cBhvr>
                                        <p:cTn id="69" dur="60" fill="hold">
                                          <p:stCondLst>
                                            <p:cond delay="180"/>
                                          </p:stCondLst>
                                        </p:cTn>
                                        <p:tgtEl>
                                          <p:spTgt spid="23"/>
                                        </p:tgtEl>
                                        <p:attrNameLst>
                                          <p:attrName>r</p:attrName>
                                        </p:attrNameLst>
                                      </p:cBhvr>
                                    </p:animRot>
                                    <p:animRot by="120000">
                                      <p:cBhvr>
                                        <p:cTn id="70" dur="60" fill="hold">
                                          <p:stCondLst>
                                            <p:cond delay="240"/>
                                          </p:stCondLst>
                                        </p:cTn>
                                        <p:tgtEl>
                                          <p:spTgt spid="2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iterate type="lt">
                                    <p:tmPct val="0"/>
                                  </p:iterate>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22" presetClass="entr" presetSubtype="1" fill="hold" grpId="0" nodeType="withEffect">
                                  <p:stCondLst>
                                    <p:cond delay="0"/>
                                  </p:stCondLst>
                                  <p:iterate type="lt">
                                    <p:tmPct val="6000"/>
                                  </p:iterate>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 calcmode="lin" valueType="num">
                                      <p:cBhvr additive="base">
                                        <p:cTn id="89" dur="500" fill="hold"/>
                                        <p:tgtEl>
                                          <p:spTgt spid="25"/>
                                        </p:tgtEl>
                                        <p:attrNameLst>
                                          <p:attrName>ppt_x</p:attrName>
                                        </p:attrNameLst>
                                      </p:cBhvr>
                                      <p:tavLst>
                                        <p:tav tm="0">
                                          <p:val>
                                            <p:strVal val="0-#ppt_w/2"/>
                                          </p:val>
                                        </p:tav>
                                        <p:tav tm="100000">
                                          <p:val>
                                            <p:strVal val="#ppt_x"/>
                                          </p:val>
                                        </p:tav>
                                      </p:tavLst>
                                    </p:anim>
                                    <p:anim calcmode="lin" valueType="num">
                                      <p:cBhvr additive="base">
                                        <p:cTn id="90" dur="500" fill="hold"/>
                                        <p:tgtEl>
                                          <p:spTgt spid="25"/>
                                        </p:tgtEl>
                                        <p:attrNameLst>
                                          <p:attrName>ppt_y</p:attrName>
                                        </p:attrNameLst>
                                      </p:cBhvr>
                                      <p:tavLst>
                                        <p:tav tm="0">
                                          <p:val>
                                            <p:strVal val="#ppt_y"/>
                                          </p:val>
                                        </p:tav>
                                        <p:tav tm="100000">
                                          <p:val>
                                            <p:strVal val="#ppt_y"/>
                                          </p:val>
                                        </p:tav>
                                      </p:tavLst>
                                    </p:anim>
                                  </p:childTnLst>
                                </p:cTn>
                              </p:par>
                              <p:par>
                                <p:cTn id="91" presetID="22" presetClass="entr" presetSubtype="1" fill="hold" grpId="0" nodeType="withEffect">
                                  <p:stCondLst>
                                    <p:cond delay="500"/>
                                  </p:stCondLst>
                                  <p:iterate type="lt">
                                    <p:tmPct val="6000"/>
                                  </p:iterate>
                                  <p:childTnLst>
                                    <p:set>
                                      <p:cBhvr>
                                        <p:cTn id="92" dur="1" fill="hold">
                                          <p:stCondLst>
                                            <p:cond delay="0"/>
                                          </p:stCondLst>
                                        </p:cTn>
                                        <p:tgtEl>
                                          <p:spTgt spid="26"/>
                                        </p:tgtEl>
                                        <p:attrNameLst>
                                          <p:attrName>style.visibility</p:attrName>
                                        </p:attrNameLst>
                                      </p:cBhvr>
                                      <p:to>
                                        <p:strVal val="visible"/>
                                      </p:to>
                                    </p:set>
                                    <p:animEffect transition="in" filter="wipe(up)">
                                      <p:cBhvr>
                                        <p:cTn id="9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animBg="1"/>
      <p:bldP spid="14" grpId="1" animBg="1"/>
      <p:bldP spid="15" grpId="0"/>
      <p:bldP spid="15" grpId="1"/>
      <p:bldP spid="17" grpId="0" animBg="1"/>
      <p:bldP spid="17" grpId="1" animBg="1"/>
      <p:bldP spid="20" grpId="0"/>
      <p:bldP spid="20" grpId="1"/>
      <p:bldP spid="21" grpId="0" animBg="1"/>
      <p:bldP spid="21" grpId="1" animBg="1"/>
      <p:bldP spid="22" grpId="0"/>
      <p:bldP spid="22" grpId="1"/>
      <p:bldP spid="24" grpId="0"/>
      <p:bldP spid="24" grpId="1"/>
      <p:bldP spid="25" grpId="0" animBg="1"/>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27;p63">
            <a:extLst>
              <a:ext uri="{FF2B5EF4-FFF2-40B4-BE49-F238E27FC236}">
                <a16:creationId xmlns:a16="http://schemas.microsoft.com/office/drawing/2014/main" id="{7859D691-8024-4F1D-F646-1971786230E0}"/>
              </a:ext>
            </a:extLst>
          </p:cNvPr>
          <p:cNvPicPr preferRelativeResize="0"/>
          <p:nvPr/>
        </p:nvPicPr>
        <p:blipFill>
          <a:blip r:embed="rId2">
            <a:alphaModFix amt="52000"/>
          </a:blip>
          <a:stretch>
            <a:fillRect/>
          </a:stretch>
        </p:blipFill>
        <p:spPr>
          <a:xfrm rot="21266960" flipH="1">
            <a:off x="1378605" y="109777"/>
            <a:ext cx="3908077" cy="804714"/>
          </a:xfrm>
          <a:prstGeom prst="rect">
            <a:avLst/>
          </a:prstGeom>
          <a:noFill/>
          <a:ln>
            <a:noFill/>
          </a:ln>
        </p:spPr>
      </p:pic>
      <p:sp>
        <p:nvSpPr>
          <p:cNvPr id="5" name="Google Shape;2154;p40">
            <a:extLst>
              <a:ext uri="{FF2B5EF4-FFF2-40B4-BE49-F238E27FC236}">
                <a16:creationId xmlns:a16="http://schemas.microsoft.com/office/drawing/2014/main" id="{F4393CE9-575F-5018-E4E9-1DFF50139E68}"/>
              </a:ext>
            </a:extLst>
          </p:cNvPr>
          <p:cNvSpPr txBox="1">
            <a:spLocks/>
          </p:cNvSpPr>
          <p:nvPr/>
        </p:nvSpPr>
        <p:spPr>
          <a:xfrm>
            <a:off x="1747858" y="28971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6" name="Google Shape;2193;p44">
            <a:extLst>
              <a:ext uri="{FF2B5EF4-FFF2-40B4-BE49-F238E27FC236}">
                <a16:creationId xmlns:a16="http://schemas.microsoft.com/office/drawing/2014/main" id="{493EAE03-5825-05AF-8ACE-AFBB9E452DDF}"/>
              </a:ext>
            </a:extLst>
          </p:cNvPr>
          <p:cNvPicPr preferRelativeResize="0"/>
          <p:nvPr/>
        </p:nvPicPr>
        <p:blipFill>
          <a:blip r:embed="rId3">
            <a:alphaModFix amt="55000"/>
          </a:blip>
          <a:stretch>
            <a:fillRect/>
          </a:stretch>
        </p:blipFill>
        <p:spPr>
          <a:xfrm>
            <a:off x="1160341" y="175316"/>
            <a:ext cx="764201" cy="642818"/>
          </a:xfrm>
          <a:prstGeom prst="rect">
            <a:avLst/>
          </a:prstGeom>
          <a:noFill/>
          <a:ln>
            <a:noFill/>
          </a:ln>
        </p:spPr>
      </p:pic>
      <p:pic>
        <p:nvPicPr>
          <p:cNvPr id="7" name="Picture 6" descr="Phản xạ gương">
            <a:extLst>
              <a:ext uri="{FF2B5EF4-FFF2-40B4-BE49-F238E27FC236}">
                <a16:creationId xmlns:a16="http://schemas.microsoft.com/office/drawing/2014/main" id="{4C65495A-F3BF-B713-414A-C821782E2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849" y="315215"/>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154;p40">
            <a:extLst>
              <a:ext uri="{FF2B5EF4-FFF2-40B4-BE49-F238E27FC236}">
                <a16:creationId xmlns:a16="http://schemas.microsoft.com/office/drawing/2014/main" id="{0288B2FD-4DF4-6045-8F78-0FD15EDE45BD}"/>
              </a:ext>
            </a:extLst>
          </p:cNvPr>
          <p:cNvSpPr txBox="1">
            <a:spLocks/>
          </p:cNvSpPr>
          <p:nvPr/>
        </p:nvSpPr>
        <p:spPr>
          <a:xfrm>
            <a:off x="0" y="1023598"/>
            <a:ext cx="6221186" cy="450000"/>
          </a:xfrm>
          <a:prstGeom prst="rect">
            <a:avLst/>
          </a:prstGeom>
          <a:solidFill>
            <a:srgbClr val="9EDCD9"/>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Thí</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nghiệm</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Nghiên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cứu</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hiện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tượng</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ánh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sáng</a:t>
            </a:r>
            <a:endParaRPr lang="vi-VN" sz="2400" dirty="0">
              <a:solidFill>
                <a:srgbClr val="073763"/>
              </a:solidFill>
              <a:latin typeface="#9Slide07 IcielBaliho Script" pitchFamily="2" charset="0"/>
            </a:endParaRPr>
          </a:p>
        </p:txBody>
      </p:sp>
      <p:grpSp>
        <p:nvGrpSpPr>
          <p:cNvPr id="11" name="Group 10">
            <a:extLst>
              <a:ext uri="{FF2B5EF4-FFF2-40B4-BE49-F238E27FC236}">
                <a16:creationId xmlns:a16="http://schemas.microsoft.com/office/drawing/2014/main" id="{04BE51B8-2229-3256-C349-299C30D5CA83}"/>
              </a:ext>
            </a:extLst>
          </p:cNvPr>
          <p:cNvGrpSpPr/>
          <p:nvPr/>
        </p:nvGrpSpPr>
        <p:grpSpPr>
          <a:xfrm>
            <a:off x="3402817" y="1668982"/>
            <a:ext cx="2211115" cy="710172"/>
            <a:chOff x="3402817" y="1414008"/>
            <a:chExt cx="2211115" cy="710172"/>
          </a:xfrm>
        </p:grpSpPr>
        <p:pic>
          <p:nvPicPr>
            <p:cNvPr id="9" name="Google Shape;2601;p56">
              <a:extLst>
                <a:ext uri="{FF2B5EF4-FFF2-40B4-BE49-F238E27FC236}">
                  <a16:creationId xmlns:a16="http://schemas.microsoft.com/office/drawing/2014/main" id="{804D4816-B7AB-312C-130A-6B22FA0E569B}"/>
                </a:ext>
              </a:extLst>
            </p:cNvPr>
            <p:cNvPicPr preferRelativeResize="0"/>
            <p:nvPr/>
          </p:nvPicPr>
          <p:blipFill>
            <a:blip r:embed="rId5">
              <a:alphaModFix amt="52000"/>
            </a:blip>
            <a:stretch>
              <a:fillRect/>
            </a:stretch>
          </p:blipFill>
          <p:spPr>
            <a:xfrm rot="20970475" flipH="1">
              <a:off x="3402817" y="1414008"/>
              <a:ext cx="2211115" cy="710172"/>
            </a:xfrm>
            <a:prstGeom prst="rect">
              <a:avLst/>
            </a:prstGeom>
            <a:noFill/>
            <a:ln>
              <a:noFill/>
            </a:ln>
          </p:spPr>
        </p:pic>
        <p:sp>
          <p:nvSpPr>
            <p:cNvPr id="10" name="Google Shape;2154;p40">
              <a:extLst>
                <a:ext uri="{FF2B5EF4-FFF2-40B4-BE49-F238E27FC236}">
                  <a16:creationId xmlns:a16="http://schemas.microsoft.com/office/drawing/2014/main" id="{DAF92CFC-B043-4176-DB69-BE6B7F463349}"/>
                </a:ext>
              </a:extLst>
            </p:cNvPr>
            <p:cNvSpPr txBox="1">
              <a:spLocks/>
            </p:cNvSpPr>
            <p:nvPr/>
          </p:nvSpPr>
          <p:spPr>
            <a:xfrm>
              <a:off x="3796824" y="1567550"/>
              <a:ext cx="142309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a:latin typeface="#9Slide07 IcielBaliho Script" pitchFamily="2" charset="0"/>
                </a:rPr>
                <a:t>Bảng 16.1</a:t>
              </a:r>
              <a:endParaRPr lang="vi-VN" sz="2400" dirty="0">
                <a:latin typeface="#9Slide07 IcielBaliho Script" pitchFamily="2" charset="0"/>
              </a:endParaRPr>
            </a:p>
          </p:txBody>
        </p:sp>
      </p:grpSp>
      <p:graphicFrame>
        <p:nvGraphicFramePr>
          <p:cNvPr id="12" name="Table 12">
            <a:extLst>
              <a:ext uri="{FF2B5EF4-FFF2-40B4-BE49-F238E27FC236}">
                <a16:creationId xmlns:a16="http://schemas.microsoft.com/office/drawing/2014/main" id="{CED3C03D-748F-7175-102E-6EDB880AA327}"/>
              </a:ext>
            </a:extLst>
          </p:cNvPr>
          <p:cNvGraphicFramePr>
            <a:graphicFrameLocks noGrp="1"/>
          </p:cNvGraphicFramePr>
          <p:nvPr>
            <p:extLst>
              <p:ext uri="{D42A27DB-BD31-4B8C-83A1-F6EECF244321}">
                <p14:modId xmlns:p14="http://schemas.microsoft.com/office/powerpoint/2010/main" val="2927430650"/>
              </p:ext>
            </p:extLst>
          </p:nvPr>
        </p:nvGraphicFramePr>
        <p:xfrm>
          <a:off x="457202" y="2621450"/>
          <a:ext cx="8092436" cy="1433928"/>
        </p:xfrm>
        <a:graphic>
          <a:graphicData uri="http://schemas.openxmlformats.org/drawingml/2006/table">
            <a:tbl>
              <a:tblPr firstRow="1" bandRow="1">
                <a:tableStyleId>{63CF3E61-91C9-4547-A14A-DB249C5E4C9B}</a:tableStyleId>
              </a:tblPr>
              <a:tblGrid>
                <a:gridCol w="1799678">
                  <a:extLst>
                    <a:ext uri="{9D8B030D-6E8A-4147-A177-3AD203B41FA5}">
                      <a16:colId xmlns:a16="http://schemas.microsoft.com/office/drawing/2014/main" val="1951702068"/>
                    </a:ext>
                  </a:extLst>
                </a:gridCol>
                <a:gridCol w="1048793">
                  <a:extLst>
                    <a:ext uri="{9D8B030D-6E8A-4147-A177-3AD203B41FA5}">
                      <a16:colId xmlns:a16="http://schemas.microsoft.com/office/drawing/2014/main" val="921769503"/>
                    </a:ext>
                  </a:extLst>
                </a:gridCol>
                <a:gridCol w="1048793">
                  <a:extLst>
                    <a:ext uri="{9D8B030D-6E8A-4147-A177-3AD203B41FA5}">
                      <a16:colId xmlns:a16="http://schemas.microsoft.com/office/drawing/2014/main" val="3923706388"/>
                    </a:ext>
                  </a:extLst>
                </a:gridCol>
                <a:gridCol w="1048793">
                  <a:extLst>
                    <a:ext uri="{9D8B030D-6E8A-4147-A177-3AD203B41FA5}">
                      <a16:colId xmlns:a16="http://schemas.microsoft.com/office/drawing/2014/main" val="3044567934"/>
                    </a:ext>
                  </a:extLst>
                </a:gridCol>
                <a:gridCol w="1048793">
                  <a:extLst>
                    <a:ext uri="{9D8B030D-6E8A-4147-A177-3AD203B41FA5}">
                      <a16:colId xmlns:a16="http://schemas.microsoft.com/office/drawing/2014/main" val="3264601321"/>
                    </a:ext>
                  </a:extLst>
                </a:gridCol>
                <a:gridCol w="1048793">
                  <a:extLst>
                    <a:ext uri="{9D8B030D-6E8A-4147-A177-3AD203B41FA5}">
                      <a16:colId xmlns:a16="http://schemas.microsoft.com/office/drawing/2014/main" val="1978963117"/>
                    </a:ext>
                  </a:extLst>
                </a:gridCol>
                <a:gridCol w="1048793">
                  <a:extLst>
                    <a:ext uri="{9D8B030D-6E8A-4147-A177-3AD203B41FA5}">
                      <a16:colId xmlns:a16="http://schemas.microsoft.com/office/drawing/2014/main" val="29644024"/>
                    </a:ext>
                  </a:extLst>
                </a:gridCol>
              </a:tblGrid>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tới </a:t>
                      </a:r>
                      <a:r>
                        <a:rPr lang="en-US" sz="2000" dirty="0" err="1">
                          <a:latin typeface="#9Slide03 Arima Madurai Black" panose="00000A00000000000000" pitchFamily="2" charset="0"/>
                          <a:cs typeface="#9Slide03 Arima Madurai Black" panose="00000A00000000000000" pitchFamily="2" charset="0"/>
                        </a:rPr>
                        <a:t>i</a:t>
                      </a: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algn="ctr"/>
                      <a:r>
                        <a:rPr lang="en-US" sz="2000" dirty="0">
                          <a:latin typeface="#9Slide03 Arima Madurai Black" panose="00000A00000000000000" pitchFamily="2" charset="0"/>
                          <a:cs typeface="#9Slide03 Arima Madurai Black" panose="00000A00000000000000" pitchFamily="2" charset="0"/>
                        </a:rPr>
                        <a:t>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20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30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40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50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latin typeface="#9Slide03 Arima Madurai Black" panose="00000A00000000000000" pitchFamily="2" charset="0"/>
                          <a:cs typeface="#9Slide03 Arima Madurai Black" panose="00000A00000000000000" pitchFamily="2" charset="0"/>
                        </a:rPr>
                        <a:t>60</a:t>
                      </a:r>
                      <a:r>
                        <a:rPr lang="en-US" sz="2000" baseline="30000" dirty="0">
                          <a:latin typeface="#9Slide03 Arima Madurai Black" panose="00000A00000000000000" pitchFamily="2" charset="0"/>
                          <a:cs typeface="#9Slide03 Arima Madurai Black" panose="00000A00000000000000" pitchFamily="2" charset="0"/>
                        </a:rPr>
                        <a:t>o</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9FC5E8">
                        <a:alpha val="31000"/>
                      </a:srgbClr>
                    </a:solidFill>
                  </a:tcPr>
                </a:tc>
                <a:extLst>
                  <a:ext uri="{0D108BD9-81ED-4DB2-BD59-A6C34878D82A}">
                    <a16:rowId xmlns:a16="http://schemas.microsoft.com/office/drawing/2014/main" val="2223596340"/>
                  </a:ext>
                </a:extLst>
              </a:tr>
              <a:tr h="716964">
                <a:tc>
                  <a:txBody>
                    <a:bodyPr/>
                    <a:lstStyle/>
                    <a:p>
                      <a:pPr algn="ctr"/>
                      <a:r>
                        <a:rPr lang="en-US" sz="2000" dirty="0" err="1">
                          <a:latin typeface="#9Slide03 Arima Madurai Black" panose="00000A00000000000000" pitchFamily="2" charset="0"/>
                          <a:cs typeface="#9Slide03 Arima Madurai Black" panose="00000A00000000000000" pitchFamily="2" charset="0"/>
                        </a:rPr>
                        <a:t>Góc</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phản</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xạ</a:t>
                      </a:r>
                      <a:r>
                        <a:rPr lang="en-US" sz="2000" dirty="0">
                          <a:latin typeface="#9Slide03 Arima Madurai Black" panose="00000A00000000000000" pitchFamily="2" charset="0"/>
                          <a:cs typeface="#9Slide03 Arima Madurai Black" panose="00000A00000000000000" pitchFamily="2" charset="0"/>
                        </a:rPr>
                        <a:t> </a:t>
                      </a:r>
                      <a:r>
                        <a:rPr lang="en-US" sz="2000" dirty="0" err="1">
                          <a:latin typeface="#9Slide03 Arima Madurai Black" panose="00000A00000000000000" pitchFamily="2" charset="0"/>
                          <a:cs typeface="#9Slide03 Arima Madurai Black" panose="00000A00000000000000" pitchFamily="2" charset="0"/>
                        </a:rPr>
                        <a:t>i</a:t>
                      </a:r>
                      <a:r>
                        <a:rPr lang="en-US" sz="2000" dirty="0">
                          <a:latin typeface="#9Slide03 Arima Madurai Black" panose="00000A00000000000000" pitchFamily="2" charset="0"/>
                          <a:cs typeface="#9Slide03 Arima Madurai Black" panose="00000A00000000000000" pitchFamily="2" charset="0"/>
                        </a:rPr>
                        <a:t>′</a:t>
                      </a: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tc>
                  <a:txBody>
                    <a:bodyPr/>
                    <a:lstStyle/>
                    <a:p>
                      <a:pPr algn="ctr"/>
                      <a:endParaRPr lang="en-US" sz="2000" dirty="0">
                        <a:latin typeface="#9Slide03 Arima Madurai Black" panose="00000A00000000000000" pitchFamily="2" charset="0"/>
                        <a:cs typeface="#9Slide03 Arima Madurai Black" panose="00000A00000000000000" pitchFamily="2" charset="0"/>
                      </a:endParaRPr>
                    </a:p>
                  </a:txBody>
                  <a:tcPr marL="73510" marR="73510" marT="36754" marB="36754" anchor="ctr">
                    <a:lnL w="12700" cap="flat" cmpd="sng" algn="ctr">
                      <a:solidFill>
                        <a:srgbClr val="073763"/>
                      </a:solidFill>
                      <a:prstDash val="solid"/>
                      <a:round/>
                      <a:headEnd type="none" w="med" len="med"/>
                      <a:tailEnd type="none" w="med" len="med"/>
                    </a:lnL>
                    <a:lnR w="12700" cap="flat" cmpd="sng" algn="ctr">
                      <a:solidFill>
                        <a:srgbClr val="073763"/>
                      </a:solidFill>
                      <a:prstDash val="solid"/>
                      <a:round/>
                      <a:headEnd type="none" w="med" len="med"/>
                      <a:tailEnd type="none" w="med" len="med"/>
                    </a:lnR>
                    <a:lnT w="12700" cap="flat" cmpd="sng" algn="ctr">
                      <a:solidFill>
                        <a:srgbClr val="073763"/>
                      </a:solidFill>
                      <a:prstDash val="solid"/>
                      <a:round/>
                      <a:headEnd type="none" w="med" len="med"/>
                      <a:tailEnd type="none" w="med" len="med"/>
                    </a:lnT>
                    <a:lnB w="12700" cap="flat" cmpd="sng" algn="ctr">
                      <a:solidFill>
                        <a:srgbClr val="073763"/>
                      </a:solidFill>
                      <a:prstDash val="solid"/>
                      <a:round/>
                      <a:headEnd type="none" w="med" len="med"/>
                      <a:tailEnd type="none" w="med" len="med"/>
                    </a:lnB>
                    <a:lnTlToBr w="12700" cmpd="sng">
                      <a:noFill/>
                      <a:prstDash val="solid"/>
                    </a:lnTlToBr>
                    <a:lnBlToTr w="12700" cmpd="sng">
                      <a:noFill/>
                      <a:prstDash val="solid"/>
                    </a:lnBlToTr>
                    <a:solidFill>
                      <a:srgbClr val="B6D7A8">
                        <a:alpha val="31000"/>
                      </a:srgbClr>
                    </a:solidFill>
                  </a:tcPr>
                </a:tc>
                <a:extLst>
                  <a:ext uri="{0D108BD9-81ED-4DB2-BD59-A6C34878D82A}">
                    <a16:rowId xmlns:a16="http://schemas.microsoft.com/office/drawing/2014/main" val="1421703636"/>
                  </a:ext>
                </a:extLst>
              </a:tr>
            </a:tbl>
          </a:graphicData>
        </a:graphic>
      </p:graphicFrame>
      <p:sp>
        <p:nvSpPr>
          <p:cNvPr id="13" name="TextBox 12">
            <a:extLst>
              <a:ext uri="{FF2B5EF4-FFF2-40B4-BE49-F238E27FC236}">
                <a16:creationId xmlns:a16="http://schemas.microsoft.com/office/drawing/2014/main" id="{A5938BF7-A5E0-01C9-0FF5-6F9BA289460C}"/>
              </a:ext>
            </a:extLst>
          </p:cNvPr>
          <p:cNvSpPr txBox="1"/>
          <p:nvPr/>
        </p:nvSpPr>
        <p:spPr>
          <a:xfrm>
            <a:off x="2500993"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4" name="TextBox 13">
            <a:extLst>
              <a:ext uri="{FF2B5EF4-FFF2-40B4-BE49-F238E27FC236}">
                <a16:creationId xmlns:a16="http://schemas.microsoft.com/office/drawing/2014/main" id="{641266BE-E758-BCAA-7827-56D0431C6F08}"/>
              </a:ext>
            </a:extLst>
          </p:cNvPr>
          <p:cNvSpPr txBox="1"/>
          <p:nvPr/>
        </p:nvSpPr>
        <p:spPr>
          <a:xfrm>
            <a:off x="3492024"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20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5" name="TextBox 14">
            <a:extLst>
              <a:ext uri="{FF2B5EF4-FFF2-40B4-BE49-F238E27FC236}">
                <a16:creationId xmlns:a16="http://schemas.microsoft.com/office/drawing/2014/main" id="{1ADBD9E4-AEDB-0F75-A156-0920AFFA2627}"/>
              </a:ext>
            </a:extLst>
          </p:cNvPr>
          <p:cNvSpPr txBox="1"/>
          <p:nvPr/>
        </p:nvSpPr>
        <p:spPr>
          <a:xfrm>
            <a:off x="4572000"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30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6" name="TextBox 15">
            <a:extLst>
              <a:ext uri="{FF2B5EF4-FFF2-40B4-BE49-F238E27FC236}">
                <a16:creationId xmlns:a16="http://schemas.microsoft.com/office/drawing/2014/main" id="{E4A440BA-E2CF-980C-2D62-E6D61F7A467B}"/>
              </a:ext>
            </a:extLst>
          </p:cNvPr>
          <p:cNvSpPr txBox="1"/>
          <p:nvPr/>
        </p:nvSpPr>
        <p:spPr>
          <a:xfrm>
            <a:off x="5611586"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40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7" name="TextBox 16">
            <a:extLst>
              <a:ext uri="{FF2B5EF4-FFF2-40B4-BE49-F238E27FC236}">
                <a16:creationId xmlns:a16="http://schemas.microsoft.com/office/drawing/2014/main" id="{6FE718A3-DC42-3D74-ABC8-30A6F6B4F822}"/>
              </a:ext>
            </a:extLst>
          </p:cNvPr>
          <p:cNvSpPr txBox="1"/>
          <p:nvPr/>
        </p:nvSpPr>
        <p:spPr>
          <a:xfrm>
            <a:off x="6651172"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50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
        <p:nvSpPr>
          <p:cNvPr id="18" name="TextBox 17">
            <a:extLst>
              <a:ext uri="{FF2B5EF4-FFF2-40B4-BE49-F238E27FC236}">
                <a16:creationId xmlns:a16="http://schemas.microsoft.com/office/drawing/2014/main" id="{A036FD8E-BCD0-6C4D-0771-1EACAC49180E}"/>
              </a:ext>
            </a:extLst>
          </p:cNvPr>
          <p:cNvSpPr txBox="1"/>
          <p:nvPr/>
        </p:nvSpPr>
        <p:spPr>
          <a:xfrm>
            <a:off x="7690758" y="3502457"/>
            <a:ext cx="609600" cy="400110"/>
          </a:xfrm>
          <a:prstGeom prst="rect">
            <a:avLst/>
          </a:prstGeom>
          <a:noFill/>
        </p:spPr>
        <p:txBody>
          <a:bodyPr wrap="square" rtlCol="0">
            <a:spAutoFit/>
          </a:bodyPr>
          <a:lstStyle/>
          <a:p>
            <a:pPr algn="ctr"/>
            <a:r>
              <a:rPr lang="en-US" sz="2000" dirty="0">
                <a:solidFill>
                  <a:srgbClr val="841F00"/>
                </a:solidFill>
                <a:latin typeface="#9Slide03 Arima Madurai Black" panose="00000A00000000000000" pitchFamily="2" charset="0"/>
                <a:cs typeface="#9Slide03 Arima Madurai Black" panose="00000A00000000000000" pitchFamily="2" charset="0"/>
              </a:rPr>
              <a:t>60</a:t>
            </a:r>
            <a:r>
              <a:rPr lang="en-US" sz="2000" baseline="30000" dirty="0">
                <a:solidFill>
                  <a:srgbClr val="841F00"/>
                </a:solidFill>
                <a:latin typeface="#9Slide03 Arima Madurai Black" panose="00000A00000000000000" pitchFamily="2" charset="0"/>
                <a:cs typeface="#9Slide03 Arima Madurai Black" panose="00000A00000000000000" pitchFamily="2" charset="0"/>
              </a:rPr>
              <a:t>o</a:t>
            </a:r>
          </a:p>
        </p:txBody>
      </p:sp>
    </p:spTree>
    <p:extLst>
      <p:ext uri="{BB962C8B-B14F-4D97-AF65-F5344CB8AC3E}">
        <p14:creationId xmlns:p14="http://schemas.microsoft.com/office/powerpoint/2010/main" val="164490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randombar(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randombar(horizont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randombar(horizontal)">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27607" y="1152412"/>
            <a:ext cx="3879507"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sz="3200" dirty="0" err="1">
                <a:solidFill>
                  <a:srgbClr val="073763"/>
                </a:solidFill>
                <a:latin typeface="#9Slide07 IcielBaliho Script" pitchFamily="2" charset="0"/>
              </a:rPr>
              <a:t>Từ</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kết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quả</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thí</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nghiệm</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hãy</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nêu</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nhận</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xét</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về</a:t>
            </a:r>
            <a:r>
              <a:rPr lang="en-US" sz="3200" dirty="0">
                <a:solidFill>
                  <a:srgbClr val="073763"/>
                </a:solidFill>
                <a:latin typeface="#9Slide07 IcielBaliho Script" pitchFamily="2" charset="0"/>
              </a:rPr>
              <a:t>:</a:t>
            </a:r>
          </a:p>
        </p:txBody>
      </p:sp>
      <p:grpSp>
        <p:nvGrpSpPr>
          <p:cNvPr id="12" name="Group 11">
            <a:extLst>
              <a:ext uri="{FF2B5EF4-FFF2-40B4-BE49-F238E27FC236}">
                <a16:creationId xmlns:a16="http://schemas.microsoft.com/office/drawing/2014/main" id="{F1277ED9-C993-EAF5-89EC-1CE91575F4DC}"/>
              </a:ext>
            </a:extLst>
          </p:cNvPr>
          <p:cNvGrpSpPr/>
          <p:nvPr/>
        </p:nvGrpSpPr>
        <p:grpSpPr>
          <a:xfrm>
            <a:off x="4768269" y="2420627"/>
            <a:ext cx="656622" cy="552326"/>
            <a:chOff x="5077116" y="2474257"/>
            <a:chExt cx="656622" cy="552326"/>
          </a:xfrm>
        </p:grpSpPr>
        <p:pic>
          <p:nvPicPr>
            <p:cNvPr id="11" name="Google Shape;2199;p44">
              <a:extLst>
                <a:ext uri="{FF2B5EF4-FFF2-40B4-BE49-F238E27FC236}">
                  <a16:creationId xmlns:a16="http://schemas.microsoft.com/office/drawing/2014/main" id="{4299D9AD-53FE-2D80-BA8A-026A6CB9B243}"/>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0" name="Picture 4" descr="Phản xạ gương">
              <a:extLst>
                <a:ext uri="{FF2B5EF4-FFF2-40B4-BE49-F238E27FC236}">
                  <a16:creationId xmlns:a16="http://schemas.microsoft.com/office/drawing/2014/main" id="{70B991E0-B921-3507-0011-65D4B3F4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20534A67-BA32-D8D1-DA56-9F160ECA97C8}"/>
              </a:ext>
            </a:extLst>
          </p:cNvPr>
          <p:cNvSpPr txBox="1"/>
          <p:nvPr/>
        </p:nvSpPr>
        <p:spPr>
          <a:xfrm>
            <a:off x="5514832" y="2342564"/>
            <a:ext cx="3235690"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Mặt</a:t>
            </a:r>
            <a:r>
              <a:rPr lang="en-US" dirty="0"/>
              <a:t> </a:t>
            </a:r>
            <a:r>
              <a:rPr lang="en-US" dirty="0" err="1"/>
              <a:t>phẳng</a:t>
            </a:r>
            <a:r>
              <a:rPr lang="en-US" dirty="0"/>
              <a:t> </a:t>
            </a:r>
            <a:r>
              <a:rPr lang="en-US" dirty="0" err="1"/>
              <a:t>chứa</a:t>
            </a:r>
            <a:r>
              <a:rPr lang="en-US" dirty="0"/>
              <a:t> </a:t>
            </a:r>
            <a:r>
              <a:rPr lang="en-US" dirty="0" err="1"/>
              <a:t>tia</a:t>
            </a:r>
            <a:r>
              <a:rPr lang="en-US" dirty="0"/>
              <a:t> </a:t>
            </a:r>
            <a:r>
              <a:rPr lang="en-US" dirty="0" err="1"/>
              <a:t>sáng</a:t>
            </a:r>
            <a:r>
              <a:rPr lang="en-US" dirty="0"/>
              <a:t> </a:t>
            </a:r>
            <a:r>
              <a:rPr lang="en-US" dirty="0" err="1"/>
              <a:t>phản</a:t>
            </a:r>
            <a:r>
              <a:rPr lang="en-US" dirty="0"/>
              <a:t> </a:t>
            </a:r>
            <a:r>
              <a:rPr lang="en-US" dirty="0" err="1"/>
              <a:t>xạ</a:t>
            </a:r>
            <a:r>
              <a:rPr lang="en-US" dirty="0"/>
              <a:t>.</a:t>
            </a:r>
          </a:p>
        </p:txBody>
      </p:sp>
      <p:grpSp>
        <p:nvGrpSpPr>
          <p:cNvPr id="14" name="Group 13">
            <a:extLst>
              <a:ext uri="{FF2B5EF4-FFF2-40B4-BE49-F238E27FC236}">
                <a16:creationId xmlns:a16="http://schemas.microsoft.com/office/drawing/2014/main" id="{11DB072C-AC68-DF40-D7F9-CD545F48FC04}"/>
              </a:ext>
            </a:extLst>
          </p:cNvPr>
          <p:cNvGrpSpPr/>
          <p:nvPr/>
        </p:nvGrpSpPr>
        <p:grpSpPr>
          <a:xfrm>
            <a:off x="4768269" y="3547387"/>
            <a:ext cx="656622" cy="552326"/>
            <a:chOff x="5077116" y="2474257"/>
            <a:chExt cx="656622" cy="552326"/>
          </a:xfrm>
        </p:grpSpPr>
        <p:pic>
          <p:nvPicPr>
            <p:cNvPr id="15" name="Google Shape;2199;p44">
              <a:extLst>
                <a:ext uri="{FF2B5EF4-FFF2-40B4-BE49-F238E27FC236}">
                  <a16:creationId xmlns:a16="http://schemas.microsoft.com/office/drawing/2014/main" id="{BB3B2650-33D6-191E-514A-35E1E4C5F808}"/>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6" name="Picture 4" descr="Phản xạ gương">
              <a:extLst>
                <a:ext uri="{FF2B5EF4-FFF2-40B4-BE49-F238E27FC236}">
                  <a16:creationId xmlns:a16="http://schemas.microsoft.com/office/drawing/2014/main" id="{6134BD0F-809A-1F3A-81A9-2C1FBD83F5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8B2EC1B3-0C10-9164-F991-BB22FD5643F6}"/>
              </a:ext>
            </a:extLst>
          </p:cNvPr>
          <p:cNvSpPr txBox="1"/>
          <p:nvPr/>
        </p:nvSpPr>
        <p:spPr>
          <a:xfrm>
            <a:off x="5514831" y="3469324"/>
            <a:ext cx="337433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dirty="0" err="1"/>
              <a:t>Mối</a:t>
            </a:r>
            <a:r>
              <a:rPr lang="en-US" dirty="0"/>
              <a:t> </a:t>
            </a:r>
            <a:r>
              <a:rPr lang="en-US" dirty="0" err="1"/>
              <a:t>liên</a:t>
            </a:r>
            <a:r>
              <a:rPr lang="en-US" dirty="0"/>
              <a:t> </a:t>
            </a:r>
            <a:r>
              <a:rPr lang="en-US" dirty="0" err="1"/>
              <a:t>hệ</a:t>
            </a:r>
            <a:r>
              <a:rPr lang="en-US" dirty="0"/>
              <a:t> </a:t>
            </a:r>
            <a:r>
              <a:rPr lang="en-US" dirty="0" err="1"/>
              <a:t>giữa</a:t>
            </a:r>
            <a:r>
              <a:rPr lang="en-US" dirty="0"/>
              <a:t> </a:t>
            </a:r>
            <a:r>
              <a:rPr lang="en-US" dirty="0" err="1"/>
              <a:t>góc</a:t>
            </a:r>
            <a:r>
              <a:rPr lang="en-US" dirty="0"/>
              <a:t> </a:t>
            </a:r>
            <a:r>
              <a:rPr lang="en-US" dirty="0" err="1"/>
              <a:t>phản</a:t>
            </a:r>
            <a:r>
              <a:rPr lang="en-US" dirty="0"/>
              <a:t> </a:t>
            </a:r>
            <a:r>
              <a:rPr lang="en-US" dirty="0" err="1"/>
              <a:t>xạ</a:t>
            </a:r>
            <a:r>
              <a:rPr lang="en-US" dirty="0"/>
              <a:t> </a:t>
            </a:r>
            <a:r>
              <a:rPr lang="en-US" dirty="0" err="1"/>
              <a:t>i</a:t>
            </a:r>
            <a:r>
              <a:rPr lang="en-US" dirty="0"/>
              <a:t>’ </a:t>
            </a:r>
            <a:r>
              <a:rPr lang="en-US" dirty="0" err="1"/>
              <a:t>và</a:t>
            </a:r>
            <a:r>
              <a:rPr lang="en-US" dirty="0"/>
              <a:t> </a:t>
            </a:r>
            <a:r>
              <a:rPr lang="en-US" dirty="0" err="1"/>
              <a:t>góc</a:t>
            </a:r>
            <a:r>
              <a:rPr lang="en-US" dirty="0"/>
              <a:t> tới </a:t>
            </a:r>
            <a:r>
              <a:rPr lang="en-US" dirty="0" err="1"/>
              <a:t>i</a:t>
            </a:r>
            <a:r>
              <a:rPr lang="en-US" dirty="0"/>
              <a:t>.</a:t>
            </a:r>
          </a:p>
        </p:txBody>
      </p:sp>
    </p:spTree>
    <p:extLst>
      <p:ext uri="{BB962C8B-B14F-4D97-AF65-F5344CB8AC3E}">
        <p14:creationId xmlns:p14="http://schemas.microsoft.com/office/powerpoint/2010/main" val="59048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02196" y="1701696"/>
            <a:ext cx="3441804" cy="3441804"/>
          </a:xfrm>
          <a:prstGeom prst="rect">
            <a:avLst/>
          </a:prstGeom>
        </p:spPr>
      </p:pic>
      <p:grpSp>
        <p:nvGrpSpPr>
          <p:cNvPr id="5" name="Group 4">
            <a:extLst>
              <a:ext uri="{FF2B5EF4-FFF2-40B4-BE49-F238E27FC236}">
                <a16:creationId xmlns:a16="http://schemas.microsoft.com/office/drawing/2014/main" id="{2C23762A-E3F4-2766-1370-917720692E82}"/>
              </a:ext>
            </a:extLst>
          </p:cNvPr>
          <p:cNvGrpSpPr/>
          <p:nvPr/>
        </p:nvGrpSpPr>
        <p:grpSpPr>
          <a:xfrm>
            <a:off x="293705" y="704254"/>
            <a:ext cx="656622" cy="552326"/>
            <a:chOff x="5077116" y="2474257"/>
            <a:chExt cx="656622" cy="552326"/>
          </a:xfrm>
        </p:grpSpPr>
        <p:pic>
          <p:nvPicPr>
            <p:cNvPr id="6" name="Google Shape;2199;p44">
              <a:extLst>
                <a:ext uri="{FF2B5EF4-FFF2-40B4-BE49-F238E27FC236}">
                  <a16:creationId xmlns:a16="http://schemas.microsoft.com/office/drawing/2014/main" id="{2CE56815-11E0-7C25-3018-C85EB9B47FDA}"/>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7" name="Picture 4" descr="Phản xạ gương">
              <a:extLst>
                <a:ext uri="{FF2B5EF4-FFF2-40B4-BE49-F238E27FC236}">
                  <a16:creationId xmlns:a16="http://schemas.microsoft.com/office/drawing/2014/main" id="{3C44428D-3864-1094-5E0F-11676EF53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6EF0F28C-2549-A181-1948-16ADF40EDB2A}"/>
              </a:ext>
            </a:extLst>
          </p:cNvPr>
          <p:cNvSpPr txBox="1"/>
          <p:nvPr/>
        </p:nvSpPr>
        <p:spPr>
          <a:xfrm>
            <a:off x="1081715" y="704254"/>
            <a:ext cx="7645136"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vi-VN" sz="2400" dirty="0">
                <a:latin typeface="#9Slide03 Arima Madurai Black" panose="00000A00000000000000" pitchFamily="2" charset="0"/>
              </a:rPr>
              <a:t>Mặt phẳng chứa tia sáng phản xạ </a:t>
            </a:r>
            <a:r>
              <a:rPr lang="en-US" sz="2400" dirty="0" err="1">
                <a:latin typeface="#9Slide03 Arima Madurai Black" panose="00000A00000000000000" pitchFamily="2" charset="0"/>
              </a:rPr>
              <a:t>cùng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nằm</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trong</a:t>
            </a:r>
            <a:r>
              <a:rPr lang="en-US" sz="2400" dirty="0">
                <a:latin typeface="#9Slide03 Arima Madurai Black" panose="00000A00000000000000" pitchFamily="2" charset="0"/>
              </a:rPr>
              <a:t> </a:t>
            </a:r>
            <a:r>
              <a:rPr lang="vi-VN" sz="2400" dirty="0">
                <a:latin typeface="#9Slide03 Arima Madurai Black" panose="00000A00000000000000" pitchFamily="2" charset="0"/>
              </a:rPr>
              <a:t>mặt phẳng chứa tia sáng tới và đường pháp tuyến</a:t>
            </a:r>
            <a:endParaRPr lang="en-US" sz="2400" dirty="0">
              <a:latin typeface="#9Slide03 Arima Madurai Black" panose="00000A00000000000000" pitchFamily="2" charset="0"/>
            </a:endParaRPr>
          </a:p>
        </p:txBody>
      </p:sp>
      <p:grpSp>
        <p:nvGrpSpPr>
          <p:cNvPr id="9" name="Group 8">
            <a:extLst>
              <a:ext uri="{FF2B5EF4-FFF2-40B4-BE49-F238E27FC236}">
                <a16:creationId xmlns:a16="http://schemas.microsoft.com/office/drawing/2014/main" id="{FE1CAB82-E079-BC67-BC33-E493CEE5C23B}"/>
              </a:ext>
            </a:extLst>
          </p:cNvPr>
          <p:cNvGrpSpPr/>
          <p:nvPr/>
        </p:nvGrpSpPr>
        <p:grpSpPr>
          <a:xfrm>
            <a:off x="2488860" y="1433570"/>
            <a:ext cx="3350743" cy="2450321"/>
            <a:chOff x="2636754" y="1420286"/>
            <a:chExt cx="4458322" cy="3260267"/>
          </a:xfrm>
        </p:grpSpPr>
        <p:pic>
          <p:nvPicPr>
            <p:cNvPr id="10" name="Picture 9">
              <a:extLst>
                <a:ext uri="{FF2B5EF4-FFF2-40B4-BE49-F238E27FC236}">
                  <a16:creationId xmlns:a16="http://schemas.microsoft.com/office/drawing/2014/main" id="{BF468028-DB0E-733A-58C2-FD88C2098706}"/>
                </a:ext>
              </a:extLst>
            </p:cNvPr>
            <p:cNvPicPr>
              <a:picLocks noChangeAspect="1"/>
            </p:cNvPicPr>
            <p:nvPr/>
          </p:nvPicPr>
          <p:blipFill>
            <a:blip r:embed="rId6"/>
            <a:stretch>
              <a:fillRect/>
            </a:stretch>
          </p:blipFill>
          <p:spPr>
            <a:xfrm>
              <a:off x="2636754" y="1420286"/>
              <a:ext cx="4458322" cy="2810267"/>
            </a:xfrm>
            <a:prstGeom prst="rect">
              <a:avLst/>
            </a:prstGeom>
          </p:spPr>
        </p:pic>
        <p:sp>
          <p:nvSpPr>
            <p:cNvPr id="11" name="Google Shape;2154;p40">
              <a:extLst>
                <a:ext uri="{FF2B5EF4-FFF2-40B4-BE49-F238E27FC236}">
                  <a16:creationId xmlns:a16="http://schemas.microsoft.com/office/drawing/2014/main" id="{43D15D1D-339A-7F25-D547-F62F9627AEB3}"/>
                </a:ext>
              </a:extLst>
            </p:cNvPr>
            <p:cNvSpPr txBox="1">
              <a:spLocks/>
            </p:cNvSpPr>
            <p:nvPr/>
          </p:nvSpPr>
          <p:spPr>
            <a:xfrm>
              <a:off x="3943454" y="4230553"/>
              <a:ext cx="1844920"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err="1">
                  <a:latin typeface="#9Slide07 IcielBaliho Script" pitchFamily="2" charset="0"/>
                </a:rPr>
                <a:t>Hình</a:t>
              </a:r>
              <a:r>
                <a:rPr lang="en-US" sz="2000" dirty="0">
                  <a:latin typeface="#9Slide07 IcielBaliho Script" pitchFamily="2" charset="0"/>
                </a:rPr>
                <a:t> 16.1</a:t>
              </a:r>
              <a:endParaRPr lang="vi-VN" sz="2000" dirty="0">
                <a:latin typeface="#9Slide07 IcielBaliho Script" pitchFamily="2" charset="0"/>
              </a:endParaRPr>
            </a:p>
          </p:txBody>
        </p:sp>
      </p:grpSp>
      <p:grpSp>
        <p:nvGrpSpPr>
          <p:cNvPr id="12" name="Group 11">
            <a:extLst>
              <a:ext uri="{FF2B5EF4-FFF2-40B4-BE49-F238E27FC236}">
                <a16:creationId xmlns:a16="http://schemas.microsoft.com/office/drawing/2014/main" id="{9D998DD2-9668-BC83-EC79-C188B011C724}"/>
              </a:ext>
            </a:extLst>
          </p:cNvPr>
          <p:cNvGrpSpPr/>
          <p:nvPr/>
        </p:nvGrpSpPr>
        <p:grpSpPr>
          <a:xfrm>
            <a:off x="348669" y="3923340"/>
            <a:ext cx="656622" cy="552326"/>
            <a:chOff x="5077116" y="2474257"/>
            <a:chExt cx="656622" cy="552326"/>
          </a:xfrm>
        </p:grpSpPr>
        <p:pic>
          <p:nvPicPr>
            <p:cNvPr id="13" name="Google Shape;2199;p44">
              <a:extLst>
                <a:ext uri="{FF2B5EF4-FFF2-40B4-BE49-F238E27FC236}">
                  <a16:creationId xmlns:a16="http://schemas.microsoft.com/office/drawing/2014/main" id="{D7198D27-3FF0-56BC-F071-2C703C0E50A1}"/>
                </a:ext>
              </a:extLst>
            </p:cNvPr>
            <p:cNvPicPr preferRelativeResize="0"/>
            <p:nvPr/>
          </p:nvPicPr>
          <p:blipFill>
            <a:blip r:embed="rId4">
              <a:alphaModFix amt="68000"/>
            </a:blip>
            <a:stretch>
              <a:fillRect/>
            </a:stretch>
          </p:blipFill>
          <p:spPr>
            <a:xfrm>
              <a:off x="5077116" y="2474257"/>
              <a:ext cx="656622" cy="552326"/>
            </a:xfrm>
            <a:prstGeom prst="rect">
              <a:avLst/>
            </a:prstGeom>
            <a:noFill/>
            <a:ln>
              <a:noFill/>
            </a:ln>
          </p:spPr>
        </p:pic>
        <p:pic>
          <p:nvPicPr>
            <p:cNvPr id="14" name="Picture 4" descr="Phản xạ gương">
              <a:extLst>
                <a:ext uri="{FF2B5EF4-FFF2-40B4-BE49-F238E27FC236}">
                  <a16:creationId xmlns:a16="http://schemas.microsoft.com/office/drawing/2014/main" id="{00286B35-7ECF-1249-B7A2-E0539F3F5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D8C2C8E-54BA-03DC-97B4-BA8F255909D5}"/>
              </a:ext>
            </a:extLst>
          </p:cNvPr>
          <p:cNvSpPr txBox="1"/>
          <p:nvPr/>
        </p:nvSpPr>
        <p:spPr>
          <a:xfrm>
            <a:off x="1136679" y="3923340"/>
            <a:ext cx="7257813"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400" dirty="0" err="1">
                <a:latin typeface="#9Slide03 Arima Madurai Black" panose="00000A00000000000000" pitchFamily="2" charset="0"/>
              </a:rPr>
              <a:t>Góc</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phản</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xạ</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bằng</a:t>
            </a:r>
            <a:r>
              <a:rPr lang="en-US" sz="2400" dirty="0">
                <a:latin typeface="#9Slide03 Arima Madurai Black" panose="00000A00000000000000" pitchFamily="2" charset="0"/>
              </a:rPr>
              <a:t> </a:t>
            </a:r>
            <a:r>
              <a:rPr lang="en-US" sz="2400" dirty="0" err="1">
                <a:latin typeface="#9Slide03 Arima Madurai Black" panose="00000A00000000000000" pitchFamily="2" charset="0"/>
              </a:rPr>
              <a:t>góc</a:t>
            </a:r>
            <a:r>
              <a:rPr lang="en-US" sz="2400" dirty="0">
                <a:latin typeface="#9Slide03 Arima Madurai Black" panose="00000A00000000000000" pitchFamily="2" charset="0"/>
              </a:rPr>
              <a:t> tới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 = </a:t>
            </a:r>
            <a:r>
              <a:rPr lang="en-US" sz="2400" dirty="0" err="1">
                <a:latin typeface="#9Slide03 Arima Madurai Black" panose="00000A00000000000000" pitchFamily="2" charset="0"/>
              </a:rPr>
              <a:t>i</a:t>
            </a:r>
            <a:r>
              <a:rPr lang="en-US" sz="2400" dirty="0">
                <a:latin typeface="#9Slide03 Arima Madurai Black" panose="00000A00000000000000" pitchFamily="2" charset="0"/>
              </a:rPr>
              <a:t>′)</a:t>
            </a:r>
          </a:p>
        </p:txBody>
      </p:sp>
    </p:spTree>
    <p:extLst>
      <p:ext uri="{BB962C8B-B14F-4D97-AF65-F5344CB8AC3E}">
        <p14:creationId xmlns:p14="http://schemas.microsoft.com/office/powerpoint/2010/main" val="260349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B61AAB-36B2-521C-D059-D9E4ABC1ECE2}"/>
              </a:ext>
            </a:extLst>
          </p:cNvPr>
          <p:cNvPicPr>
            <a:picLocks noChangeAspect="1"/>
          </p:cNvPicPr>
          <p:nvPr/>
        </p:nvPicPr>
        <p:blipFill rotWithShape="1">
          <a:blip r:embed="rId2"/>
          <a:srcRect l="6937"/>
          <a:stretch/>
        </p:blipFill>
        <p:spPr>
          <a:xfrm>
            <a:off x="2688486" y="2697494"/>
            <a:ext cx="3081177" cy="1943836"/>
          </a:xfrm>
          <a:prstGeom prst="rect">
            <a:avLst/>
          </a:prstGeom>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434715" y="1041816"/>
            <a:ext cx="7517568" cy="3599514"/>
          </a:xfrm>
          <a:prstGeom prst="snip2DiagRect">
            <a:avLst>
              <a:gd name="adj1" fmla="val 27027"/>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a:off x="7347894" y="1329387"/>
            <a:ext cx="1545644" cy="3770026"/>
          </a:xfrm>
          <a:prstGeom prst="rect">
            <a:avLst/>
          </a:prstGeom>
        </p:spPr>
      </p:pic>
      <p:pic>
        <p:nvPicPr>
          <p:cNvPr id="13" name="Google Shape;2727;p63">
            <a:extLst>
              <a:ext uri="{FF2B5EF4-FFF2-40B4-BE49-F238E27FC236}">
                <a16:creationId xmlns:a16="http://schemas.microsoft.com/office/drawing/2014/main" id="{8CDBD28B-29E3-80AA-A5B2-2CB569A0E49B}"/>
              </a:ext>
            </a:extLst>
          </p:cNvPr>
          <p:cNvPicPr preferRelativeResize="0"/>
          <p:nvPr/>
        </p:nvPicPr>
        <p:blipFill>
          <a:blip r:embed="rId5">
            <a:alphaModFix amt="52000"/>
          </a:blip>
          <a:stretch>
            <a:fillRect/>
          </a:stretch>
        </p:blipFill>
        <p:spPr>
          <a:xfrm rot="21266960" flipH="1">
            <a:off x="814210" y="709531"/>
            <a:ext cx="3908077" cy="804714"/>
          </a:xfrm>
          <a:prstGeom prst="rect">
            <a:avLst/>
          </a:prstGeom>
          <a:noFill/>
          <a:ln>
            <a:noFill/>
          </a:ln>
        </p:spPr>
      </p:pic>
      <p:sp>
        <p:nvSpPr>
          <p:cNvPr id="15" name="Google Shape;2154;p40">
            <a:extLst>
              <a:ext uri="{FF2B5EF4-FFF2-40B4-BE49-F238E27FC236}">
                <a16:creationId xmlns:a16="http://schemas.microsoft.com/office/drawing/2014/main" id="{E31A66DD-B864-6D8A-C1C3-180267C91514}"/>
              </a:ext>
            </a:extLst>
          </p:cNvPr>
          <p:cNvSpPr txBox="1">
            <a:spLocks/>
          </p:cNvSpPr>
          <p:nvPr/>
        </p:nvSpPr>
        <p:spPr>
          <a:xfrm>
            <a:off x="1097181" y="909789"/>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17" name="Google Shape;2193;p44">
            <a:extLst>
              <a:ext uri="{FF2B5EF4-FFF2-40B4-BE49-F238E27FC236}">
                <a16:creationId xmlns:a16="http://schemas.microsoft.com/office/drawing/2014/main" id="{E82A4D61-22AA-6703-6CB2-7148DD8EA824}"/>
              </a:ext>
            </a:extLst>
          </p:cNvPr>
          <p:cNvPicPr preferRelativeResize="0"/>
          <p:nvPr/>
        </p:nvPicPr>
        <p:blipFill>
          <a:blip r:embed="rId6">
            <a:alphaModFix amt="55000"/>
          </a:blip>
          <a:stretch>
            <a:fillRect/>
          </a:stretch>
        </p:blipFill>
        <p:spPr>
          <a:xfrm>
            <a:off x="539644" y="790479"/>
            <a:ext cx="764201" cy="642818"/>
          </a:xfrm>
          <a:prstGeom prst="rect">
            <a:avLst/>
          </a:prstGeom>
          <a:noFill/>
          <a:ln>
            <a:noFill/>
          </a:ln>
        </p:spPr>
      </p:pic>
      <p:pic>
        <p:nvPicPr>
          <p:cNvPr id="19" name="Picture 18" descr="Phản xạ gương">
            <a:extLst>
              <a:ext uri="{FF2B5EF4-FFF2-40B4-BE49-F238E27FC236}">
                <a16:creationId xmlns:a16="http://schemas.microsoft.com/office/drawing/2014/main" id="{A5CF1A7F-805B-5F47-418C-E19F8F9C2A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152" y="930378"/>
            <a:ext cx="399009" cy="39900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A5B14410-6ACF-F714-E75E-7B80F081D8BE}"/>
              </a:ext>
            </a:extLst>
          </p:cNvPr>
          <p:cNvGrpSpPr/>
          <p:nvPr/>
        </p:nvGrpSpPr>
        <p:grpSpPr>
          <a:xfrm>
            <a:off x="1259057" y="1653021"/>
            <a:ext cx="590391" cy="496615"/>
            <a:chOff x="5077116" y="2474257"/>
            <a:chExt cx="656622" cy="552326"/>
          </a:xfrm>
        </p:grpSpPr>
        <p:pic>
          <p:nvPicPr>
            <p:cNvPr id="25" name="Google Shape;2199;p44">
              <a:extLst>
                <a:ext uri="{FF2B5EF4-FFF2-40B4-BE49-F238E27FC236}">
                  <a16:creationId xmlns:a16="http://schemas.microsoft.com/office/drawing/2014/main" id="{630F00C5-F5CA-B5BB-EE4C-5FA07B0D1233}"/>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26" name="Picture 4" descr="Phản xạ gương">
              <a:extLst>
                <a:ext uri="{FF2B5EF4-FFF2-40B4-BE49-F238E27FC236}">
                  <a16:creationId xmlns:a16="http://schemas.microsoft.com/office/drawing/2014/main" id="{9E12966C-81B4-A554-8714-92F55948ED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TextBox 26">
            <a:extLst>
              <a:ext uri="{FF2B5EF4-FFF2-40B4-BE49-F238E27FC236}">
                <a16:creationId xmlns:a16="http://schemas.microsoft.com/office/drawing/2014/main" id="{2544D766-4F7E-D7AC-F352-88BD83C5C16F}"/>
              </a:ext>
            </a:extLst>
          </p:cNvPr>
          <p:cNvSpPr txBox="1"/>
          <p:nvPr/>
        </p:nvSpPr>
        <p:spPr>
          <a:xfrm>
            <a:off x="1972144" y="1719725"/>
            <a:ext cx="4577019"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a:latin typeface="#9Slide03 Arima Madurai Black" panose="00000A00000000000000" pitchFamily="2" charset="0"/>
              </a:rPr>
              <a:t>Tia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nằm</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trong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phẳng</a:t>
            </a:r>
            <a:r>
              <a:rPr lang="en-US" sz="2000" dirty="0">
                <a:latin typeface="#9Slide03 Arima Madurai Black" panose="00000A00000000000000" pitchFamily="2" charset="0"/>
              </a:rPr>
              <a:t> tới</a:t>
            </a:r>
          </a:p>
        </p:txBody>
      </p:sp>
      <p:grpSp>
        <p:nvGrpSpPr>
          <p:cNvPr id="28" name="Group 27">
            <a:extLst>
              <a:ext uri="{FF2B5EF4-FFF2-40B4-BE49-F238E27FC236}">
                <a16:creationId xmlns:a16="http://schemas.microsoft.com/office/drawing/2014/main" id="{C3CF726B-8374-01E4-A995-2C0B8BC1D3F2}"/>
              </a:ext>
            </a:extLst>
          </p:cNvPr>
          <p:cNvGrpSpPr/>
          <p:nvPr/>
        </p:nvGrpSpPr>
        <p:grpSpPr>
          <a:xfrm>
            <a:off x="1273755" y="2267967"/>
            <a:ext cx="590391" cy="496615"/>
            <a:chOff x="5077116" y="2474257"/>
            <a:chExt cx="656622" cy="552326"/>
          </a:xfrm>
        </p:grpSpPr>
        <p:pic>
          <p:nvPicPr>
            <p:cNvPr id="29" name="Google Shape;2199;p44">
              <a:extLst>
                <a:ext uri="{FF2B5EF4-FFF2-40B4-BE49-F238E27FC236}">
                  <a16:creationId xmlns:a16="http://schemas.microsoft.com/office/drawing/2014/main" id="{26D78A08-2AD1-F18C-6971-1D243F06591F}"/>
                </a:ext>
              </a:extLst>
            </p:cNvPr>
            <p:cNvPicPr preferRelativeResize="0"/>
            <p:nvPr/>
          </p:nvPicPr>
          <p:blipFill>
            <a:blip r:embed="rId8">
              <a:alphaModFix amt="68000"/>
            </a:blip>
            <a:stretch>
              <a:fillRect/>
            </a:stretch>
          </p:blipFill>
          <p:spPr>
            <a:xfrm>
              <a:off x="5077116" y="2474257"/>
              <a:ext cx="656622" cy="552326"/>
            </a:xfrm>
            <a:prstGeom prst="rect">
              <a:avLst/>
            </a:prstGeom>
            <a:noFill/>
            <a:ln>
              <a:noFill/>
            </a:ln>
          </p:spPr>
        </p:pic>
        <p:pic>
          <p:nvPicPr>
            <p:cNvPr id="30" name="Picture 4" descr="Phản xạ gương">
              <a:extLst>
                <a:ext uri="{FF2B5EF4-FFF2-40B4-BE49-F238E27FC236}">
                  <a16:creationId xmlns:a16="http://schemas.microsoft.com/office/drawing/2014/main" id="{25FA7555-A1E3-A17D-ED97-9B6A4A8BB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3577" y="2571750"/>
              <a:ext cx="383700" cy="383700"/>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TextBox 30">
            <a:extLst>
              <a:ext uri="{FF2B5EF4-FFF2-40B4-BE49-F238E27FC236}">
                <a16:creationId xmlns:a16="http://schemas.microsoft.com/office/drawing/2014/main" id="{783CC315-41CB-ED66-A189-028AE9A34E07}"/>
              </a:ext>
            </a:extLst>
          </p:cNvPr>
          <p:cNvSpPr txBox="1"/>
          <p:nvPr/>
        </p:nvSpPr>
        <p:spPr>
          <a:xfrm>
            <a:off x="1986843" y="2334671"/>
            <a:ext cx="4143756" cy="49661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l"/>
            <a:r>
              <a:rPr lang="en-US" sz="2000" dirty="0" err="1">
                <a:latin typeface="#9Slide03 Arima Madurai Black" panose="00000A00000000000000" pitchFamily="2" charset="0"/>
              </a:rPr>
              <a:t>Góc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bằng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góc</a:t>
            </a:r>
            <a:r>
              <a:rPr lang="en-US" sz="2000" dirty="0">
                <a:latin typeface="#9Slide03 Arima Madurai Black" panose="00000A00000000000000" pitchFamily="2" charset="0"/>
              </a:rPr>
              <a:t> tới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 = </a:t>
            </a:r>
            <a:r>
              <a:rPr lang="en-US" sz="2000" dirty="0" err="1">
                <a:latin typeface="#9Slide03 Arima Madurai Black" panose="00000A00000000000000" pitchFamily="2" charset="0"/>
              </a:rPr>
              <a:t>i</a:t>
            </a:r>
            <a:r>
              <a:rPr lang="en-US" sz="2000" dirty="0">
                <a:latin typeface="#9Slide03 Arima Madurai Black" panose="00000A00000000000000" pitchFamily="2" charset="0"/>
              </a:rPr>
              <a:t>′</a:t>
            </a:r>
          </a:p>
        </p:txBody>
      </p:sp>
    </p:spTree>
    <p:extLst>
      <p:ext uri="{BB962C8B-B14F-4D97-AF65-F5344CB8AC3E}">
        <p14:creationId xmlns:p14="http://schemas.microsoft.com/office/powerpoint/2010/main" val="350993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1" fill="hold" grpId="0" nodeType="afterEffect">
                                  <p:stCondLst>
                                    <p:cond delay="0"/>
                                  </p:stCondLst>
                                  <p:iterate type="lt">
                                    <p:tmPct val="6000"/>
                                  </p:iterate>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grpId="0" nodeType="afterEffect">
                                  <p:stCondLst>
                                    <p:cond delay="0"/>
                                  </p:stCondLst>
                                  <p:iterate type="lt">
                                    <p:tmPct val="6000"/>
                                  </p:iterate>
                                  <p:childTnLst>
                                    <p:set>
                                      <p:cBhvr>
                                        <p:cTn id="23" dur="1" fill="hold">
                                          <p:stCondLst>
                                            <p:cond delay="0"/>
                                          </p:stCondLst>
                                        </p:cTn>
                                        <p:tgtEl>
                                          <p:spTgt spid="31"/>
                                        </p:tgtEl>
                                        <p:attrNameLst>
                                          <p:attrName>style.visibility</p:attrName>
                                        </p:attrNameLst>
                                      </p:cBhvr>
                                      <p:to>
                                        <p:strVal val="visible"/>
                                      </p:to>
                                    </p:set>
                                    <p:animEffect transition="in" filter="wipe(up)">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600;p56">
            <a:extLst>
              <a:ext uri="{FF2B5EF4-FFF2-40B4-BE49-F238E27FC236}">
                <a16:creationId xmlns:a16="http://schemas.microsoft.com/office/drawing/2014/main" id="{E15E6441-A073-28F4-30F9-B86E199A0CC8}"/>
              </a:ext>
            </a:extLst>
          </p:cNvPr>
          <p:cNvPicPr preferRelativeResize="0"/>
          <p:nvPr/>
        </p:nvPicPr>
        <p:blipFill>
          <a:blip r:embed="rId2">
            <a:alphaModFix amt="52000"/>
          </a:blip>
          <a:stretch>
            <a:fillRect/>
          </a:stretch>
        </p:blipFill>
        <p:spPr>
          <a:xfrm rot="21214416" flipH="1">
            <a:off x="3177621" y="739065"/>
            <a:ext cx="2668802" cy="710172"/>
          </a:xfrm>
          <a:prstGeom prst="rect">
            <a:avLst/>
          </a:prstGeom>
          <a:noFill/>
          <a:ln>
            <a:noFill/>
          </a:ln>
        </p:spPr>
      </p:pic>
      <p:pic>
        <p:nvPicPr>
          <p:cNvPr id="6" name="Google Shape;2727;p63">
            <a:extLst>
              <a:ext uri="{FF2B5EF4-FFF2-40B4-BE49-F238E27FC236}">
                <a16:creationId xmlns:a16="http://schemas.microsoft.com/office/drawing/2014/main" id="{3411D714-D7E0-A99F-3294-413ADB794830}"/>
              </a:ext>
            </a:extLst>
          </p:cNvPr>
          <p:cNvPicPr preferRelativeResize="0"/>
          <p:nvPr/>
        </p:nvPicPr>
        <p:blipFill>
          <a:blip r:embed="rId3">
            <a:alphaModFix amt="52000"/>
          </a:blip>
          <a:stretch>
            <a:fillRect/>
          </a:stretch>
        </p:blipFill>
        <p:spPr>
          <a:xfrm rot="21266960" flipH="1">
            <a:off x="1247529" y="-27915"/>
            <a:ext cx="3908077" cy="804714"/>
          </a:xfrm>
          <a:prstGeom prst="rect">
            <a:avLst/>
          </a:prstGeom>
          <a:noFill/>
          <a:ln>
            <a:noFill/>
          </a:ln>
        </p:spPr>
      </p:pic>
      <p:sp>
        <p:nvSpPr>
          <p:cNvPr id="2" name="Google Shape;2154;p40">
            <a:extLst>
              <a:ext uri="{FF2B5EF4-FFF2-40B4-BE49-F238E27FC236}">
                <a16:creationId xmlns:a16="http://schemas.microsoft.com/office/drawing/2014/main" id="{F678DD05-42A4-4F84-F72B-58BB551EB853}"/>
              </a:ext>
            </a:extLst>
          </p:cNvPr>
          <p:cNvSpPr txBox="1">
            <a:spLocks/>
          </p:cNvSpPr>
          <p:nvPr/>
        </p:nvSpPr>
        <p:spPr>
          <a:xfrm>
            <a:off x="1530500" y="172343"/>
            <a:ext cx="3472065"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a:latin typeface="#9Slide07 IcielBaliho Script" pitchFamily="2" charset="0"/>
              </a:rPr>
              <a:t>Định luật phản xạ ánh sáng</a:t>
            </a:r>
          </a:p>
        </p:txBody>
      </p:sp>
      <p:pic>
        <p:nvPicPr>
          <p:cNvPr id="3" name="Google Shape;2193;p44">
            <a:extLst>
              <a:ext uri="{FF2B5EF4-FFF2-40B4-BE49-F238E27FC236}">
                <a16:creationId xmlns:a16="http://schemas.microsoft.com/office/drawing/2014/main" id="{8BD902AC-470F-C7E4-B4DC-8AB585367A21}"/>
              </a:ext>
            </a:extLst>
          </p:cNvPr>
          <p:cNvPicPr preferRelativeResize="0"/>
          <p:nvPr/>
        </p:nvPicPr>
        <p:blipFill>
          <a:blip r:embed="rId4">
            <a:alphaModFix amt="55000"/>
          </a:blip>
          <a:stretch>
            <a:fillRect/>
          </a:stretch>
        </p:blipFill>
        <p:spPr>
          <a:xfrm>
            <a:off x="972963" y="53033"/>
            <a:ext cx="764201" cy="642818"/>
          </a:xfrm>
          <a:prstGeom prst="rect">
            <a:avLst/>
          </a:prstGeom>
          <a:noFill/>
          <a:ln>
            <a:noFill/>
          </a:ln>
        </p:spPr>
      </p:pic>
      <p:pic>
        <p:nvPicPr>
          <p:cNvPr id="4" name="Picture 3" descr="Phản xạ gương">
            <a:extLst>
              <a:ext uri="{FF2B5EF4-FFF2-40B4-BE49-F238E27FC236}">
                <a16:creationId xmlns:a16="http://schemas.microsoft.com/office/drawing/2014/main" id="{0EEADB9C-FBA5-15FA-BDF0-E4FC89342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1471" y="192932"/>
            <a:ext cx="399009" cy="39900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154;p40">
            <a:extLst>
              <a:ext uri="{FF2B5EF4-FFF2-40B4-BE49-F238E27FC236}">
                <a16:creationId xmlns:a16="http://schemas.microsoft.com/office/drawing/2014/main" id="{2169D543-E568-E662-1663-E845D05DFD07}"/>
              </a:ext>
            </a:extLst>
          </p:cNvPr>
          <p:cNvSpPr txBox="1">
            <a:spLocks/>
          </p:cNvSpPr>
          <p:nvPr/>
        </p:nvSpPr>
        <p:spPr>
          <a:xfrm>
            <a:off x="3366492" y="893090"/>
            <a:ext cx="2440995" cy="450000"/>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73763"/>
                </a:solidFill>
                <a:latin typeface="#9Slide07 IcielBaliho Script" pitchFamily="2" charset="0"/>
              </a:rPr>
              <a:t>Cách</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vẽ</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tia</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phản</a:t>
            </a:r>
            <a:r>
              <a:rPr lang="en-US" sz="2400" dirty="0">
                <a:solidFill>
                  <a:srgbClr val="073763"/>
                </a:solidFill>
                <a:latin typeface="#9Slide07 IcielBaliho Script" pitchFamily="2" charset="0"/>
              </a:rPr>
              <a:t> </a:t>
            </a:r>
            <a:r>
              <a:rPr lang="en-US" sz="2400" dirty="0" err="1">
                <a:solidFill>
                  <a:srgbClr val="073763"/>
                </a:solidFill>
                <a:latin typeface="#9Slide07 IcielBaliho Script" pitchFamily="2" charset="0"/>
              </a:rPr>
              <a:t>xạ</a:t>
            </a:r>
            <a:endParaRPr lang="vi-VN" sz="2400" dirty="0">
              <a:solidFill>
                <a:srgbClr val="073763"/>
              </a:solidFill>
              <a:latin typeface="#9Slide07 IcielBaliho Script" pitchFamily="2" charset="0"/>
            </a:endParaRPr>
          </a:p>
        </p:txBody>
      </p:sp>
      <p:sp>
        <p:nvSpPr>
          <p:cNvPr id="8" name="Freeform: Shape 7">
            <a:extLst>
              <a:ext uri="{FF2B5EF4-FFF2-40B4-BE49-F238E27FC236}">
                <a16:creationId xmlns:a16="http://schemas.microsoft.com/office/drawing/2014/main" id="{588A8E22-82EC-F429-D35B-EDCB278BF8C4}"/>
              </a:ext>
            </a:extLst>
          </p:cNvPr>
          <p:cNvSpPr/>
          <p:nvPr/>
        </p:nvSpPr>
        <p:spPr>
          <a:xfrm flipH="1">
            <a:off x="2849701" y="3437041"/>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8ABCC2CB-E063-A6AF-5578-6918B51F1F06}"/>
              </a:ext>
            </a:extLst>
          </p:cNvPr>
          <p:cNvSpPr/>
          <p:nvPr/>
        </p:nvSpPr>
        <p:spPr>
          <a:xfrm>
            <a:off x="2266311" y="3427823"/>
            <a:ext cx="583412" cy="700727"/>
          </a:xfrm>
          <a:custGeom>
            <a:avLst/>
            <a:gdLst>
              <a:gd name="connsiteX0" fmla="*/ 406031 w 583412"/>
              <a:gd name="connsiteY0" fmla="*/ 0 h 773995"/>
              <a:gd name="connsiteX1" fmla="*/ 566282 w 583412"/>
              <a:gd name="connsiteY1" fmla="*/ 32196 h 773995"/>
              <a:gd name="connsiteX2" fmla="*/ 583412 w 583412"/>
              <a:gd name="connsiteY2" fmla="*/ 41449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66282 w 583412"/>
              <a:gd name="connsiteY1" fmla="*/ 32196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406031 w 583412"/>
              <a:gd name="connsiteY0" fmla="*/ 0 h 773995"/>
              <a:gd name="connsiteX1" fmla="*/ 546526 w 583412"/>
              <a:gd name="connsiteY1" fmla="*/ 91462 h 773995"/>
              <a:gd name="connsiteX2" fmla="*/ 583412 w 583412"/>
              <a:gd name="connsiteY2" fmla="*/ 120471 h 773995"/>
              <a:gd name="connsiteX3" fmla="*/ 583412 w 583412"/>
              <a:gd name="connsiteY3" fmla="*/ 773995 h 773995"/>
              <a:gd name="connsiteX4" fmla="*/ 0 w 583412"/>
              <a:gd name="connsiteY4" fmla="*/ 353775 h 773995"/>
              <a:gd name="connsiteX5" fmla="*/ 2699 w 583412"/>
              <a:gd name="connsiteY5" fmla="*/ 327126 h 773995"/>
              <a:gd name="connsiteX6" fmla="*/ 406031 w 583412"/>
              <a:gd name="connsiteY6" fmla="*/ 0 h 773995"/>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699 w 583412"/>
              <a:gd name="connsiteY5" fmla="*/ 253858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 name="connsiteX0" fmla="*/ 358053 w 583412"/>
              <a:gd name="connsiteY0" fmla="*/ 110 h 700727"/>
              <a:gd name="connsiteX1" fmla="*/ 546526 w 583412"/>
              <a:gd name="connsiteY1" fmla="*/ 18194 h 700727"/>
              <a:gd name="connsiteX2" fmla="*/ 583412 w 583412"/>
              <a:gd name="connsiteY2" fmla="*/ 47203 h 700727"/>
              <a:gd name="connsiteX3" fmla="*/ 583412 w 583412"/>
              <a:gd name="connsiteY3" fmla="*/ 700727 h 700727"/>
              <a:gd name="connsiteX4" fmla="*/ 0 w 583412"/>
              <a:gd name="connsiteY4" fmla="*/ 280507 h 700727"/>
              <a:gd name="connsiteX5" fmla="*/ 28099 w 583412"/>
              <a:gd name="connsiteY5" fmla="*/ 214347 h 700727"/>
              <a:gd name="connsiteX6" fmla="*/ 358053 w 583412"/>
              <a:gd name="connsiteY6" fmla="*/ 110 h 70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3412" h="700727">
                <a:moveTo>
                  <a:pt x="358053" y="110"/>
                </a:moveTo>
                <a:cubicBezTo>
                  <a:pt x="414897" y="110"/>
                  <a:pt x="497271" y="-2538"/>
                  <a:pt x="546526" y="18194"/>
                </a:cubicBezTo>
                <a:lnTo>
                  <a:pt x="583412" y="47203"/>
                </a:lnTo>
                <a:lnTo>
                  <a:pt x="583412" y="700727"/>
                </a:lnTo>
                <a:lnTo>
                  <a:pt x="0" y="280507"/>
                </a:lnTo>
                <a:lnTo>
                  <a:pt x="28099" y="214347"/>
                </a:lnTo>
                <a:cubicBezTo>
                  <a:pt x="108822" y="38946"/>
                  <a:pt x="198613" y="19866"/>
                  <a:pt x="358053" y="110"/>
                </a:cubicBezTo>
                <a:close/>
              </a:path>
            </a:pathLst>
          </a:custGeom>
          <a:solidFill>
            <a:srgbClr val="9FC5E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 name="Group 9">
            <a:extLst>
              <a:ext uri="{FF2B5EF4-FFF2-40B4-BE49-F238E27FC236}">
                <a16:creationId xmlns:a16="http://schemas.microsoft.com/office/drawing/2014/main" id="{32708296-6935-C514-9B9C-FBFFB9D8A9CB}"/>
              </a:ext>
            </a:extLst>
          </p:cNvPr>
          <p:cNvGrpSpPr/>
          <p:nvPr/>
        </p:nvGrpSpPr>
        <p:grpSpPr>
          <a:xfrm>
            <a:off x="1343573" y="4150093"/>
            <a:ext cx="3125781" cy="186761"/>
            <a:chOff x="3290277" y="3274646"/>
            <a:chExt cx="2993292" cy="186761"/>
          </a:xfrm>
        </p:grpSpPr>
        <p:cxnSp>
          <p:nvCxnSpPr>
            <p:cNvPr id="11" name="Straight Connector 10">
              <a:extLst>
                <a:ext uri="{FF2B5EF4-FFF2-40B4-BE49-F238E27FC236}">
                  <a16:creationId xmlns:a16="http://schemas.microsoft.com/office/drawing/2014/main" id="{B9C8BCB4-BA13-F64E-C205-5D5BB8A2F775}"/>
                </a:ext>
              </a:extLst>
            </p:cNvPr>
            <p:cNvCxnSpPr>
              <a:cxnSpLocks/>
            </p:cNvCxnSpPr>
            <p:nvPr/>
          </p:nvCxnSpPr>
          <p:spPr>
            <a:xfrm>
              <a:off x="3290277" y="3274646"/>
              <a:ext cx="2993292" cy="0"/>
            </a:xfrm>
            <a:prstGeom prst="line">
              <a:avLst/>
            </a:prstGeom>
            <a:ln w="571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23BED49-DB81-53FD-A792-DFF678C8D34C}"/>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CECD43-5F8F-A092-ED1F-44A4CBF04362}"/>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F1898D-B452-A9B1-9BC8-64DF2BE63D45}"/>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430096-B823-E3C5-BBF3-D50C9B038EB6}"/>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C54E1-78E1-DFE7-2D26-2048B3B0C1A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1437845-9969-1DC9-F428-79CC266F3C5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164767-D673-ACB9-2091-282F627F7CF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B584639-E899-1FC9-F3CF-217499AE499B}"/>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98706C-EF19-EE82-6D0F-80B7D6BF9A86}"/>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1CD05A1-A9E4-C06D-03B9-5F66397BF0FD}"/>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027FD37-2F94-26DE-6DD9-A0EF4D70E37D}"/>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5424466-23D6-8174-67AC-022D4B5F7C60}"/>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3949F7A-C53A-563F-EA76-70068EF4BEA4}"/>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1098B6-6ABF-924C-F7DC-FA1CC25DCD4D}"/>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E888770-FDFF-C5BE-6829-EB09B108FED3}"/>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B1F4015-7BAA-F177-B670-168EFA824903}"/>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B4BE18C-5549-E924-4C2A-F2E6371BB8F4}"/>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8DFE4E-FD6F-56BA-43D6-DFC51DB68A00}"/>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464BB9C-574E-B61C-2056-A71D3B14C74E}"/>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553B3B-96DF-DDC0-4637-CCEA4E951ECA}"/>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F961FE-734F-89D9-BD74-C80ED06FEE47}"/>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AF854-B20A-D1EC-921D-EE976D31CFD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4070E00-DEEA-CC6D-215C-965F24DDB8F6}"/>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F7D7B95-FCED-B446-713F-DC230145473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0EF2E1E-090E-F96F-D914-B6BEA1CFBFE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6889040-7722-F121-461B-330731AB99A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705D380-A31C-FCF2-35F6-6EB80EF71106}"/>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DD64757-1826-A919-1961-0F9E101A532C}"/>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6BC674-7800-70C8-7042-F552BAB61084}"/>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6A96C46-6D53-7B73-2CD4-3497BE5ECF42}"/>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36F5EE-552B-45A6-4F9B-C491B77BAB38}"/>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6F3DDB6-5113-B613-BC7D-1FF7FF2D1628}"/>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44CE3FC-30B0-ED12-8D02-AA6FE2823928}"/>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5601159-1E1C-B750-4B6A-68976CD29885}"/>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24BB662-7AC1-8E9F-90BE-A52A1B721D6F}"/>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8C425D-149B-9763-69CC-2E0291BFBEFA}"/>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5994732-B644-0920-DC2F-8B2168E36B04}"/>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95A8E6C-822C-556F-4DE9-D220F99D3656}"/>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6DC2EB-C150-A990-34D4-36B6854D5083}"/>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0483CE84-C8AF-B4AE-A213-DAAF04E8EE77}"/>
              </a:ext>
            </a:extLst>
          </p:cNvPr>
          <p:cNvSpPr txBox="1"/>
          <p:nvPr/>
        </p:nvSpPr>
        <p:spPr>
          <a:xfrm>
            <a:off x="878050" y="3764301"/>
            <a:ext cx="487680" cy="400110"/>
          </a:xfrm>
          <a:prstGeom prst="rect">
            <a:avLst/>
          </a:prstGeom>
          <a:noFill/>
        </p:spPr>
        <p:txBody>
          <a:bodyPr wrap="square" rtlCol="0">
            <a:spAutoFit/>
          </a:bodyPr>
          <a:lstStyle/>
          <a:p>
            <a:r>
              <a:rPr lang="vi-VN" sz="2000" dirty="0">
                <a:solidFill>
                  <a:srgbClr val="073763"/>
                </a:solidFill>
                <a:latin typeface="#9Slide07 IcielBaliho Script" pitchFamily="2" charset="0"/>
                <a:cs typeface="#9Slide03 Arima Madurai Black" panose="00000A00000000000000" pitchFamily="2" charset="0"/>
              </a:rPr>
              <a:t>(G)</a:t>
            </a:r>
            <a:endParaRPr lang="en-US" sz="2000" dirty="0">
              <a:solidFill>
                <a:srgbClr val="073763"/>
              </a:solidFill>
              <a:latin typeface="#9Slide03 HelveBold" panose="02040603050506020204" pitchFamily="18" charset="0"/>
              <a:cs typeface="#9Slide03 Arima Madurai Black" panose="00000A00000000000000" pitchFamily="2" charset="0"/>
            </a:endParaRPr>
          </a:p>
        </p:txBody>
      </p:sp>
      <p:sp>
        <p:nvSpPr>
          <p:cNvPr id="52" name="TextBox 51">
            <a:extLst>
              <a:ext uri="{FF2B5EF4-FFF2-40B4-BE49-F238E27FC236}">
                <a16:creationId xmlns:a16="http://schemas.microsoft.com/office/drawing/2014/main" id="{45EA0AA1-D1F3-4E1B-CCBC-87AA0A9FE91C}"/>
              </a:ext>
            </a:extLst>
          </p:cNvPr>
          <p:cNvSpPr txBox="1"/>
          <p:nvPr/>
        </p:nvSpPr>
        <p:spPr>
          <a:xfrm>
            <a:off x="168485"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S</a:t>
            </a:r>
            <a:endParaRPr lang="en-US" sz="2400" dirty="0">
              <a:solidFill>
                <a:srgbClr val="073763"/>
              </a:solidFill>
            </a:endParaRPr>
          </a:p>
        </p:txBody>
      </p:sp>
      <p:sp>
        <p:nvSpPr>
          <p:cNvPr id="53" name="TextBox 52">
            <a:extLst>
              <a:ext uri="{FF2B5EF4-FFF2-40B4-BE49-F238E27FC236}">
                <a16:creationId xmlns:a16="http://schemas.microsoft.com/office/drawing/2014/main" id="{67F61E54-F89A-70CB-B15A-650B8933AEF4}"/>
              </a:ext>
            </a:extLst>
          </p:cNvPr>
          <p:cNvSpPr txBox="1"/>
          <p:nvPr/>
        </p:nvSpPr>
        <p:spPr>
          <a:xfrm>
            <a:off x="2610554" y="4294131"/>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mj-lt"/>
              </a:rPr>
              <a:t>I</a:t>
            </a:r>
            <a:endParaRPr lang="en-US" sz="2400" b="1" dirty="0">
              <a:solidFill>
                <a:srgbClr val="073763"/>
              </a:solidFill>
              <a:latin typeface="+mj-lt"/>
            </a:endParaRPr>
          </a:p>
        </p:txBody>
      </p:sp>
      <p:cxnSp>
        <p:nvCxnSpPr>
          <p:cNvPr id="54" name="Straight Connector 53">
            <a:extLst>
              <a:ext uri="{FF2B5EF4-FFF2-40B4-BE49-F238E27FC236}">
                <a16:creationId xmlns:a16="http://schemas.microsoft.com/office/drawing/2014/main" id="{25E23A07-3D1E-4C01-6572-96AD38B3A807}"/>
              </a:ext>
            </a:extLst>
          </p:cNvPr>
          <p:cNvCxnSpPr>
            <a:cxnSpLocks/>
          </p:cNvCxnSpPr>
          <p:nvPr/>
        </p:nvCxnSpPr>
        <p:spPr>
          <a:xfrm>
            <a:off x="2852039" y="1972211"/>
            <a:ext cx="0" cy="2177882"/>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206442B-4055-BBC9-7FE3-4036B85F9CFB}"/>
              </a:ext>
            </a:extLst>
          </p:cNvPr>
          <p:cNvSpPr txBox="1"/>
          <p:nvPr/>
        </p:nvSpPr>
        <p:spPr>
          <a:xfrm>
            <a:off x="2622919" y="161383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N</a:t>
            </a:r>
            <a:endParaRPr lang="en-US" sz="2400" dirty="0">
              <a:solidFill>
                <a:srgbClr val="073763"/>
              </a:solidFill>
            </a:endParaRPr>
          </a:p>
        </p:txBody>
      </p:sp>
      <p:grpSp>
        <p:nvGrpSpPr>
          <p:cNvPr id="56" name="Group 55">
            <a:extLst>
              <a:ext uri="{FF2B5EF4-FFF2-40B4-BE49-F238E27FC236}">
                <a16:creationId xmlns:a16="http://schemas.microsoft.com/office/drawing/2014/main" id="{79A36340-739B-44EC-7354-F05FDE976012}"/>
              </a:ext>
            </a:extLst>
          </p:cNvPr>
          <p:cNvGrpSpPr/>
          <p:nvPr/>
        </p:nvGrpSpPr>
        <p:grpSpPr>
          <a:xfrm rot="21028626" flipV="1">
            <a:off x="2728693" y="2731683"/>
            <a:ext cx="2507062" cy="1226783"/>
            <a:chOff x="1763378" y="1677971"/>
            <a:chExt cx="1431732" cy="603654"/>
          </a:xfrm>
        </p:grpSpPr>
        <p:cxnSp>
          <p:nvCxnSpPr>
            <p:cNvPr id="57" name="Straight Connector 56">
              <a:extLst>
                <a:ext uri="{FF2B5EF4-FFF2-40B4-BE49-F238E27FC236}">
                  <a16:creationId xmlns:a16="http://schemas.microsoft.com/office/drawing/2014/main" id="{58278229-26C3-D482-51F3-185610B16262}"/>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57C2433-A0FC-8712-10CE-8844AA4D929F}"/>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59" name="Group 58">
            <a:extLst>
              <a:ext uri="{FF2B5EF4-FFF2-40B4-BE49-F238E27FC236}">
                <a16:creationId xmlns:a16="http://schemas.microsoft.com/office/drawing/2014/main" id="{07ED517A-9F05-9F95-A1D3-DC1E60C61A06}"/>
              </a:ext>
            </a:extLst>
          </p:cNvPr>
          <p:cNvGrpSpPr/>
          <p:nvPr/>
        </p:nvGrpSpPr>
        <p:grpSpPr>
          <a:xfrm rot="571374">
            <a:off x="469452" y="2724587"/>
            <a:ext cx="2507062" cy="1226783"/>
            <a:chOff x="1763378" y="1677971"/>
            <a:chExt cx="1431732" cy="603654"/>
          </a:xfrm>
        </p:grpSpPr>
        <p:cxnSp>
          <p:nvCxnSpPr>
            <p:cNvPr id="60" name="Straight Connector 59">
              <a:extLst>
                <a:ext uri="{FF2B5EF4-FFF2-40B4-BE49-F238E27FC236}">
                  <a16:creationId xmlns:a16="http://schemas.microsoft.com/office/drawing/2014/main" id="{8AA7FE0B-C291-8CD3-AAB3-7F124AEC7016}"/>
                </a:ext>
              </a:extLst>
            </p:cNvPr>
            <p:cNvCxnSpPr>
              <a:cxnSpLocks/>
            </p:cNvCxnSpPr>
            <p:nvPr/>
          </p:nvCxnSpPr>
          <p:spPr>
            <a:xfrm>
              <a:off x="2398627" y="1941063"/>
              <a:ext cx="796483" cy="340562"/>
            </a:xfrm>
            <a:prstGeom prst="line">
              <a:avLst/>
            </a:prstGeom>
            <a:ln w="38100">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F15B53D-34D5-C5D3-E499-6C871080D6A6}"/>
                </a:ext>
              </a:extLst>
            </p:cNvPr>
            <p:cNvCxnSpPr>
              <a:cxnSpLocks/>
            </p:cNvCxnSpPr>
            <p:nvPr/>
          </p:nvCxnSpPr>
          <p:spPr>
            <a:xfrm>
              <a:off x="1763378" y="1677971"/>
              <a:ext cx="675227" cy="279207"/>
            </a:xfrm>
            <a:prstGeom prst="straightConnector1">
              <a:avLst/>
            </a:prstGeom>
            <a:ln w="38100">
              <a:solidFill>
                <a:srgbClr val="841F00"/>
              </a:solidFill>
              <a:tailEnd type="triangle"/>
            </a:ln>
          </p:spPr>
          <p:style>
            <a:lnRef idx="1">
              <a:schemeClr val="dk1"/>
            </a:lnRef>
            <a:fillRef idx="0">
              <a:schemeClr val="dk1"/>
            </a:fillRef>
            <a:effectRef idx="0">
              <a:schemeClr val="dk1"/>
            </a:effectRef>
            <a:fontRef idx="minor">
              <a:schemeClr val="tx1"/>
            </a:fontRef>
          </p:style>
        </p:cxnSp>
      </p:grpSp>
      <p:sp>
        <p:nvSpPr>
          <p:cNvPr id="62" name="TextBox 61">
            <a:extLst>
              <a:ext uri="{FF2B5EF4-FFF2-40B4-BE49-F238E27FC236}">
                <a16:creationId xmlns:a16="http://schemas.microsoft.com/office/drawing/2014/main" id="{85DCD5F3-BBDF-D41F-0532-59F434EC658F}"/>
              </a:ext>
            </a:extLst>
          </p:cNvPr>
          <p:cNvSpPr txBox="1"/>
          <p:nvPr/>
        </p:nvSpPr>
        <p:spPr>
          <a:xfrm>
            <a:off x="4906554" y="2240077"/>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dirty="0">
                <a:solidFill>
                  <a:srgbClr val="073763"/>
                </a:solidFill>
              </a:rPr>
              <a:t>R</a:t>
            </a:r>
            <a:endParaRPr lang="en-US" sz="2400" dirty="0">
              <a:solidFill>
                <a:srgbClr val="073763"/>
              </a:solidFill>
            </a:endParaRPr>
          </a:p>
        </p:txBody>
      </p:sp>
      <p:grpSp>
        <p:nvGrpSpPr>
          <p:cNvPr id="63" name="Group 62">
            <a:extLst>
              <a:ext uri="{FF2B5EF4-FFF2-40B4-BE49-F238E27FC236}">
                <a16:creationId xmlns:a16="http://schemas.microsoft.com/office/drawing/2014/main" id="{2261623C-4871-365B-605E-40E750BF2076}"/>
              </a:ext>
            </a:extLst>
          </p:cNvPr>
          <p:cNvGrpSpPr/>
          <p:nvPr/>
        </p:nvGrpSpPr>
        <p:grpSpPr>
          <a:xfrm>
            <a:off x="2243138" y="3428779"/>
            <a:ext cx="599643" cy="271253"/>
            <a:chOff x="5507622" y="2431805"/>
            <a:chExt cx="599643" cy="271253"/>
          </a:xfrm>
        </p:grpSpPr>
        <p:sp>
          <p:nvSpPr>
            <p:cNvPr id="64" name="Freeform: Shape 63">
              <a:extLst>
                <a:ext uri="{FF2B5EF4-FFF2-40B4-BE49-F238E27FC236}">
                  <a16:creationId xmlns:a16="http://schemas.microsoft.com/office/drawing/2014/main" id="{43582AAA-D209-98CD-6BF3-C0182E991AA8}"/>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Isosceles Triangle 64">
              <a:extLst>
                <a:ext uri="{FF2B5EF4-FFF2-40B4-BE49-F238E27FC236}">
                  <a16:creationId xmlns:a16="http://schemas.microsoft.com/office/drawing/2014/main" id="{85A5DC81-5725-F668-2934-AD793DC8222C}"/>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Isosceles Triangle 65">
              <a:extLst>
                <a:ext uri="{FF2B5EF4-FFF2-40B4-BE49-F238E27FC236}">
                  <a16:creationId xmlns:a16="http://schemas.microsoft.com/office/drawing/2014/main" id="{8BBAF691-C05B-06A2-1974-BB8411BA2E02}"/>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a:extLst>
              <a:ext uri="{FF2B5EF4-FFF2-40B4-BE49-F238E27FC236}">
                <a16:creationId xmlns:a16="http://schemas.microsoft.com/office/drawing/2014/main" id="{B6A96812-2454-8176-21BF-398CA5FD8C57}"/>
              </a:ext>
            </a:extLst>
          </p:cNvPr>
          <p:cNvSpPr txBox="1"/>
          <p:nvPr/>
        </p:nvSpPr>
        <p:spPr>
          <a:xfrm>
            <a:off x="2183143" y="2976630"/>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a:t>
            </a:r>
            <a:endParaRPr lang="en-US" sz="2400" b="1" dirty="0">
              <a:solidFill>
                <a:srgbClr val="073763"/>
              </a:solidFill>
              <a:latin typeface="#9Slide05 Voyage" panose="02000000000000000000" pitchFamily="2" charset="0"/>
            </a:endParaRPr>
          </a:p>
        </p:txBody>
      </p:sp>
      <p:grpSp>
        <p:nvGrpSpPr>
          <p:cNvPr id="68" name="Group 67">
            <a:extLst>
              <a:ext uri="{FF2B5EF4-FFF2-40B4-BE49-F238E27FC236}">
                <a16:creationId xmlns:a16="http://schemas.microsoft.com/office/drawing/2014/main" id="{AB998D1B-D4B3-868C-98BC-FA13D7AFC5E2}"/>
              </a:ext>
            </a:extLst>
          </p:cNvPr>
          <p:cNvGrpSpPr/>
          <p:nvPr/>
        </p:nvGrpSpPr>
        <p:grpSpPr>
          <a:xfrm rot="2782917">
            <a:off x="2885291" y="3441054"/>
            <a:ext cx="599643" cy="271253"/>
            <a:chOff x="5507622" y="2431805"/>
            <a:chExt cx="599643" cy="271253"/>
          </a:xfrm>
        </p:grpSpPr>
        <p:sp>
          <p:nvSpPr>
            <p:cNvPr id="69" name="Freeform: Shape 68">
              <a:extLst>
                <a:ext uri="{FF2B5EF4-FFF2-40B4-BE49-F238E27FC236}">
                  <a16:creationId xmlns:a16="http://schemas.microsoft.com/office/drawing/2014/main" id="{ED3B0BC9-39E1-C399-3170-4AAD5FDB896F}"/>
                </a:ext>
              </a:extLst>
            </p:cNvPr>
            <p:cNvSpPr/>
            <p:nvPr/>
          </p:nvSpPr>
          <p:spPr>
            <a:xfrm>
              <a:off x="5543964" y="2431805"/>
              <a:ext cx="507627" cy="228484"/>
            </a:xfrm>
            <a:custGeom>
              <a:avLst/>
              <a:gdLst>
                <a:gd name="connsiteX0" fmla="*/ 0 w 507627"/>
                <a:gd name="connsiteY0" fmla="*/ 228484 h 228484"/>
                <a:gd name="connsiteX1" fmla="*/ 198344 w 507627"/>
                <a:gd name="connsiteY1" fmla="*/ 20055 h 228484"/>
                <a:gd name="connsiteX2" fmla="*/ 507627 w 507627"/>
                <a:gd name="connsiteY2" fmla="*/ 20055 h 228484"/>
              </a:gdLst>
              <a:ahLst/>
              <a:cxnLst>
                <a:cxn ang="0">
                  <a:pos x="connsiteX0" y="connsiteY0"/>
                </a:cxn>
                <a:cxn ang="0">
                  <a:pos x="connsiteX1" y="connsiteY1"/>
                </a:cxn>
                <a:cxn ang="0">
                  <a:pos x="connsiteX2" y="connsiteY2"/>
                </a:cxn>
              </a:cxnLst>
              <a:rect l="l" t="t" r="r" b="b"/>
              <a:pathLst>
                <a:path w="507627" h="228484">
                  <a:moveTo>
                    <a:pt x="0" y="228484"/>
                  </a:moveTo>
                  <a:cubicBezTo>
                    <a:pt x="56870" y="141638"/>
                    <a:pt x="113740" y="54793"/>
                    <a:pt x="198344" y="20055"/>
                  </a:cubicBezTo>
                  <a:cubicBezTo>
                    <a:pt x="282948" y="-14683"/>
                    <a:pt x="395287" y="2686"/>
                    <a:pt x="507627" y="20055"/>
                  </a:cubicBezTo>
                </a:path>
              </a:pathLst>
            </a:cu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a:extLst>
                <a:ext uri="{FF2B5EF4-FFF2-40B4-BE49-F238E27FC236}">
                  <a16:creationId xmlns:a16="http://schemas.microsoft.com/office/drawing/2014/main" id="{6650AF35-5D19-FCCE-92B7-BC69A3604D61}"/>
                </a:ext>
              </a:extLst>
            </p:cNvPr>
            <p:cNvSpPr/>
            <p:nvPr/>
          </p:nvSpPr>
          <p:spPr>
            <a:xfrm rot="6156500">
              <a:off x="6061546" y="2436033"/>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Isosceles Triangle 70">
              <a:extLst>
                <a:ext uri="{FF2B5EF4-FFF2-40B4-BE49-F238E27FC236}">
                  <a16:creationId xmlns:a16="http://schemas.microsoft.com/office/drawing/2014/main" id="{10899562-B444-F3C1-5132-1C835F3E7C6E}"/>
                </a:ext>
              </a:extLst>
            </p:cNvPr>
            <p:cNvSpPr/>
            <p:nvPr/>
          </p:nvSpPr>
          <p:spPr>
            <a:xfrm rot="12737534">
              <a:off x="5507622" y="2657339"/>
              <a:ext cx="45719" cy="45719"/>
            </a:xfrm>
            <a:prstGeom prst="triangle">
              <a:avLst/>
            </a:prstGeom>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a:extLst>
              <a:ext uri="{FF2B5EF4-FFF2-40B4-BE49-F238E27FC236}">
                <a16:creationId xmlns:a16="http://schemas.microsoft.com/office/drawing/2014/main" id="{492D5CCD-9747-9B47-6AE1-92558CCB658A}"/>
              </a:ext>
            </a:extLst>
          </p:cNvPr>
          <p:cNvSpPr txBox="1"/>
          <p:nvPr/>
        </p:nvSpPr>
        <p:spPr>
          <a:xfrm>
            <a:off x="3062880" y="3056466"/>
            <a:ext cx="48901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vi-VN" sz="2400" b="1" dirty="0">
                <a:solidFill>
                  <a:srgbClr val="073763"/>
                </a:solidFill>
                <a:latin typeface="#9Slide05 Voyage" panose="02000000000000000000" pitchFamily="2" charset="0"/>
              </a:rPr>
              <a:t>i </a:t>
            </a:r>
            <a:r>
              <a:rPr lang="vi-VN" sz="2400" b="1" dirty="0">
                <a:solidFill>
                  <a:srgbClr val="073763"/>
                </a:solidFill>
              </a:rPr>
              <a:t>′</a:t>
            </a:r>
            <a:endParaRPr lang="en-US" sz="2400" b="1" dirty="0">
              <a:solidFill>
                <a:srgbClr val="073763"/>
              </a:solidFill>
              <a:latin typeface="#9Slide05 Voyage" panose="02000000000000000000" pitchFamily="2" charset="0"/>
            </a:endParaRPr>
          </a:p>
        </p:txBody>
      </p:sp>
      <p:sp>
        <p:nvSpPr>
          <p:cNvPr id="73" name="TextBox 72">
            <a:extLst>
              <a:ext uri="{FF2B5EF4-FFF2-40B4-BE49-F238E27FC236}">
                <a16:creationId xmlns:a16="http://schemas.microsoft.com/office/drawing/2014/main" id="{F9C3013F-61B1-9048-8ACF-1ED0F3926E92}"/>
              </a:ext>
            </a:extLst>
          </p:cNvPr>
          <p:cNvSpPr txBox="1"/>
          <p:nvPr/>
        </p:nvSpPr>
        <p:spPr>
          <a:xfrm>
            <a:off x="5900923" y="1572101"/>
            <a:ext cx="2283781"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pháp</a:t>
            </a:r>
            <a:r>
              <a:rPr lang="en-US" dirty="0">
                <a:solidFill>
                  <a:srgbClr val="073763"/>
                </a:solidFill>
              </a:rPr>
              <a:t> </a:t>
            </a:r>
            <a:r>
              <a:rPr lang="en-US" dirty="0" err="1">
                <a:solidFill>
                  <a:srgbClr val="073763"/>
                </a:solidFill>
              </a:rPr>
              <a:t>tuyến</a:t>
            </a:r>
            <a:r>
              <a:rPr lang="en-US" dirty="0">
                <a:solidFill>
                  <a:srgbClr val="073763"/>
                </a:solidFill>
              </a:rPr>
              <a:t> IN</a:t>
            </a:r>
          </a:p>
        </p:txBody>
      </p:sp>
      <p:pic>
        <p:nvPicPr>
          <p:cNvPr id="74" name="Picture 2" descr="Mặt trời">
            <a:extLst>
              <a:ext uri="{FF2B5EF4-FFF2-40B4-BE49-F238E27FC236}">
                <a16:creationId xmlns:a16="http://schemas.microsoft.com/office/drawing/2014/main" id="{151D7AF5-00A0-04E9-6CD6-2DD2E03D6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3589" y="1629667"/>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BE45C0F4-6B74-50F9-808B-C7A8A124BE0B}"/>
                  </a:ext>
                </a:extLst>
              </p:cNvPr>
              <p:cNvSpPr txBox="1"/>
              <p:nvPr/>
            </p:nvSpPr>
            <p:spPr>
              <a:xfrm>
                <a:off x="5900923" y="2142321"/>
                <a:ext cx="2874996"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Đo</a:t>
                </a:r>
                <a:r>
                  <a:rPr lang="en-US" dirty="0">
                    <a:solidFill>
                      <a:srgbClr val="073763"/>
                    </a:solidFill>
                  </a:rPr>
                  <a:t> g</a:t>
                </a:r>
                <a:r>
                  <a:rPr lang="vi-VN" dirty="0">
                    <a:solidFill>
                      <a:srgbClr val="073763"/>
                    </a:solidFill>
                  </a:rPr>
                  <a:t>óc tới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endParaRPr lang="en-US" sz="2800" b="1" dirty="0">
                  <a:solidFill>
                    <a:srgbClr val="1C4587"/>
                  </a:solidFill>
                  <a:latin typeface="#9Slide05 Voyage" panose="02000000000000000000" pitchFamily="2" charset="0"/>
                </a:endParaRPr>
              </a:p>
              <a:p>
                <a:pPr algn="l"/>
                <a:r>
                  <a:rPr lang="en-US" dirty="0">
                    <a:solidFill>
                      <a:srgbClr val="073763"/>
                    </a:solidFill>
                  </a:rPr>
                  <a:t>(</a:t>
                </a:r>
                <a:r>
                  <a:rPr lang="en-US" dirty="0" err="1">
                    <a:solidFill>
                      <a:srgbClr val="073763"/>
                    </a:solidFill>
                  </a:rPr>
                  <a:t>bỏ</a:t>
                </a:r>
                <a:r>
                  <a:rPr lang="en-US" dirty="0">
                    <a:solidFill>
                      <a:srgbClr val="073763"/>
                    </a:solidFill>
                  </a:rPr>
                  <a:t> qua </a:t>
                </a:r>
                <a:r>
                  <a:rPr lang="en-US" dirty="0" err="1">
                    <a:solidFill>
                      <a:srgbClr val="073763"/>
                    </a:solidFill>
                  </a:rPr>
                  <a:t>nếu</a:t>
                </a:r>
                <a:r>
                  <a:rPr lang="en-US" dirty="0">
                    <a:solidFill>
                      <a:srgbClr val="073763"/>
                    </a:solidFill>
                  </a:rPr>
                  <a:t> </a:t>
                </a:r>
                <a:r>
                  <a:rPr lang="en-US" dirty="0" err="1">
                    <a:solidFill>
                      <a:srgbClr val="073763"/>
                    </a:solidFill>
                  </a:rPr>
                  <a:t>đề</a:t>
                </a:r>
                <a:r>
                  <a:rPr lang="en-US" dirty="0">
                    <a:solidFill>
                      <a:srgbClr val="073763"/>
                    </a:solidFill>
                  </a:rPr>
                  <a:t> </a:t>
                </a:r>
                <a:r>
                  <a:rPr lang="en-US" dirty="0" err="1">
                    <a:solidFill>
                      <a:srgbClr val="073763"/>
                    </a:solidFill>
                  </a:rPr>
                  <a:t>đã</a:t>
                </a:r>
                <a:r>
                  <a:rPr lang="en-US" dirty="0">
                    <a:solidFill>
                      <a:srgbClr val="073763"/>
                    </a:solidFill>
                  </a:rPr>
                  <a:t> </a:t>
                </a:r>
                <a:r>
                  <a:rPr lang="en-US" dirty="0" err="1">
                    <a:solidFill>
                      <a:srgbClr val="073763"/>
                    </a:solidFill>
                  </a:rPr>
                  <a:t>cho</a:t>
                </a:r>
                <a:r>
                  <a:rPr lang="en-US" dirty="0">
                    <a:solidFill>
                      <a:srgbClr val="073763"/>
                    </a:solidFill>
                  </a:rPr>
                  <a:t>)</a:t>
                </a:r>
              </a:p>
            </p:txBody>
          </p:sp>
        </mc:Choice>
        <mc:Fallback>
          <p:sp>
            <p:nvSpPr>
              <p:cNvPr id="77" name="TextBox 76">
                <a:extLst>
                  <a:ext uri="{FF2B5EF4-FFF2-40B4-BE49-F238E27FC236}">
                    <a16:creationId xmlns:a16="http://schemas.microsoft.com/office/drawing/2014/main" id="{BE45C0F4-6B74-50F9-808B-C7A8A124BE0B}"/>
                  </a:ext>
                </a:extLst>
              </p:cNvPr>
              <p:cNvSpPr txBox="1">
                <a:spLocks noRot="1" noChangeAspect="1" noMove="1" noResize="1" noEditPoints="1" noAdjustHandles="1" noChangeArrowheads="1" noChangeShapeType="1" noTextEdit="1"/>
              </p:cNvSpPr>
              <p:nvPr/>
            </p:nvSpPr>
            <p:spPr>
              <a:xfrm>
                <a:off x="5900923" y="2142321"/>
                <a:ext cx="2874996" cy="634752"/>
              </a:xfrm>
              <a:prstGeom prst="rect">
                <a:avLst/>
              </a:prstGeom>
              <a:blipFill>
                <a:blip r:embed="rId7"/>
                <a:stretch>
                  <a:fillRect l="-2331" t="-20000" r="-636" b="-26667"/>
                </a:stretch>
              </a:blipFill>
            </p:spPr>
            <p:txBody>
              <a:bodyPr/>
              <a:lstStyle/>
              <a:p>
                <a:r>
                  <a:rPr lang="en-US">
                    <a:noFill/>
                  </a:rPr>
                  <a:t> </a:t>
                </a:r>
              </a:p>
            </p:txBody>
          </p:sp>
        </mc:Fallback>
      </mc:AlternateContent>
      <p:pic>
        <p:nvPicPr>
          <p:cNvPr id="78" name="Picture 2" descr="Mặt trời">
            <a:extLst>
              <a:ext uri="{FF2B5EF4-FFF2-40B4-BE49-F238E27FC236}">
                <a16:creationId xmlns:a16="http://schemas.microsoft.com/office/drawing/2014/main" id="{82267E8F-D43A-F6A1-93B4-2098A7B82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2184879"/>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9" name="TextBox 78">
                <a:extLst>
                  <a:ext uri="{FF2B5EF4-FFF2-40B4-BE49-F238E27FC236}">
                    <a16:creationId xmlns:a16="http://schemas.microsoft.com/office/drawing/2014/main" id="{972DE76B-4038-63FE-853C-A40F5B39A765}"/>
                  </a:ext>
                </a:extLst>
              </p:cNvPr>
              <p:cNvSpPr txBox="1"/>
              <p:nvPr/>
            </p:nvSpPr>
            <p:spPr>
              <a:xfrm>
                <a:off x="5900923" y="3013642"/>
                <a:ext cx="3295544" cy="105875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err="1">
                    <a:solidFill>
                      <a:srgbClr val="073763"/>
                    </a:solidFill>
                  </a:rPr>
                  <a:t>Vẽ</a:t>
                </a:r>
                <a:r>
                  <a:rPr lang="en-US" dirty="0">
                    <a:solidFill>
                      <a:srgbClr val="073763"/>
                    </a:solidFill>
                  </a:rPr>
                  <a:t> </a:t>
                </a:r>
                <a:r>
                  <a:rPr lang="en-US" dirty="0" err="1">
                    <a:solidFill>
                      <a:srgbClr val="073763"/>
                    </a:solidFill>
                  </a:rPr>
                  <a:t>tia</a:t>
                </a:r>
                <a:r>
                  <a:rPr lang="en-US" dirty="0">
                    <a:solidFill>
                      <a:srgbClr val="073763"/>
                    </a:solidFill>
                  </a:rPr>
                  <a:t> IR </a:t>
                </a:r>
                <a:r>
                  <a:rPr lang="en-US" dirty="0" err="1">
                    <a:solidFill>
                      <a:srgbClr val="073763"/>
                    </a:solidFill>
                  </a:rPr>
                  <a:t>sao</a:t>
                </a:r>
                <a:r>
                  <a:rPr lang="en-US" dirty="0">
                    <a:solidFill>
                      <a:srgbClr val="073763"/>
                    </a:solidFill>
                  </a:rPr>
                  <a:t> </a:t>
                </a:r>
                <a:r>
                  <a:rPr lang="en-US" dirty="0" err="1">
                    <a:solidFill>
                      <a:srgbClr val="073763"/>
                    </a:solidFill>
                  </a:rPr>
                  <a:t>cho</a:t>
                </a:r>
                <a:r>
                  <a:rPr lang="en-US" dirty="0">
                    <a:solidFill>
                      <a:srgbClr val="073763"/>
                    </a:solidFill>
                  </a:rPr>
                  <a:t>:</a:t>
                </a:r>
              </a:p>
              <a:p>
                <a:pPr algn="l"/>
                <a:r>
                  <a:rPr lang="en-US" dirty="0">
                    <a:solidFill>
                      <a:srgbClr val="073763"/>
                    </a:solidFill>
                  </a:rPr>
                  <a:t>    + IR </a:t>
                </a:r>
                <a:r>
                  <a:rPr lang="en-US" dirty="0" err="1">
                    <a:solidFill>
                      <a:srgbClr val="073763"/>
                    </a:solidFill>
                  </a:rPr>
                  <a:t>thuộc</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tới</a:t>
                </a:r>
              </a:p>
              <a:p>
                <a:pPr algn="l"/>
                <a:r>
                  <a:rPr lang="en-US" dirty="0">
                    <a:solidFill>
                      <a:srgbClr val="073763"/>
                    </a:solidFill>
                  </a:rPr>
                  <a:t>    + </a:t>
                </a:r>
                <a:r>
                  <a:rPr lang="en-US" dirty="0" err="1">
                    <a:solidFill>
                      <a:srgbClr val="073763"/>
                    </a:solidFill>
                  </a:rPr>
                  <a:t>Góc</a:t>
                </a:r>
                <a:r>
                  <a:rPr lang="en-US" dirty="0">
                    <a:solidFill>
                      <a:srgbClr val="073763"/>
                    </a:solidFill>
                  </a:rPr>
                  <a:t> </a:t>
                </a:r>
                <a14:m>
                  <m:oMath xmlns:m="http://schemas.openxmlformats.org/officeDocument/2006/math">
                    <m:acc>
                      <m:accPr>
                        <m:chr m:val="̂"/>
                        <m:ctrlPr>
                          <a:rPr lang="vi-VN">
                            <a:solidFill>
                              <a:srgbClr val="073763"/>
                            </a:solidFill>
                          </a:rPr>
                        </m:ctrlPr>
                      </m:accPr>
                      <m:e>
                        <m:r>
                          <m:rPr>
                            <m:nor/>
                          </m:rPr>
                          <a:rPr lang="vi-VN" dirty="0">
                            <a:solidFill>
                              <a:srgbClr val="073763"/>
                            </a:solidFill>
                          </a:rPr>
                          <m:t>NIR</m:t>
                        </m:r>
                      </m:e>
                    </m:acc>
                  </m:oMath>
                </a14:m>
                <a:r>
                  <a:rPr lang="vi-VN" dirty="0"/>
                  <a:t> </a:t>
                </a:r>
                <a:r>
                  <a:rPr lang="en-US" dirty="0"/>
                  <a:t>=</a:t>
                </a:r>
                <a:r>
                  <a:rPr lang="vi-VN"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vi-VN" dirty="0">
                            <a:solidFill>
                              <a:srgbClr val="073763"/>
                            </a:solidFill>
                          </a:rPr>
                          <m:t>SIN</m:t>
                        </m:r>
                      </m:e>
                    </m:acc>
                  </m:oMath>
                </a14:m>
                <a:r>
                  <a:rPr lang="vi-VN" dirty="0">
                    <a:solidFill>
                      <a:srgbClr val="073763"/>
                    </a:solidFill>
                  </a:rPr>
                  <a:t> </a:t>
                </a:r>
                <a:r>
                  <a:rPr lang="en-US" dirty="0">
                    <a:solidFill>
                      <a:srgbClr val="073763"/>
                    </a:solidFill>
                  </a:rPr>
                  <a:t>( </a:t>
                </a:r>
                <a:r>
                  <a:rPr lang="vi-VN" sz="2400" b="1" dirty="0">
                    <a:solidFill>
                      <a:srgbClr val="1C4587"/>
                    </a:solidFill>
                    <a:latin typeface="#9Slide05 Voyage" panose="02000000000000000000" pitchFamily="2" charset="0"/>
                  </a:rPr>
                  <a:t>i</a:t>
                </a:r>
                <a:r>
                  <a:rPr lang="en-US" sz="2400" b="1" dirty="0">
                    <a:solidFill>
                      <a:srgbClr val="1C4587"/>
                    </a:solidFill>
                    <a:latin typeface="#9Slide05 Voyage" panose="02000000000000000000" pitchFamily="2" charset="0"/>
                  </a:rPr>
                  <a:t>  </a:t>
                </a:r>
                <a:r>
                  <a:rPr lang="en-US" dirty="0">
                    <a:solidFill>
                      <a:srgbClr val="073763"/>
                    </a:solidFill>
                  </a:rPr>
                  <a:t>= </a:t>
                </a:r>
                <a:r>
                  <a:rPr lang="vi-VN" sz="2400" b="1" dirty="0">
                    <a:solidFill>
                      <a:srgbClr val="1C4587"/>
                    </a:solidFill>
                    <a:latin typeface="#9Slide05 Voyage" panose="02000000000000000000" pitchFamily="2" charset="0"/>
                  </a:rPr>
                  <a:t>i </a:t>
                </a:r>
                <a:r>
                  <a:rPr lang="vi-VN" b="1" dirty="0">
                    <a:solidFill>
                      <a:srgbClr val="073763"/>
                    </a:solidFill>
                  </a:rPr>
                  <a:t>′</a:t>
                </a:r>
                <a:r>
                  <a:rPr lang="en-US" dirty="0">
                    <a:solidFill>
                      <a:srgbClr val="073763"/>
                    </a:solidFill>
                  </a:rPr>
                  <a:t>)</a:t>
                </a:r>
              </a:p>
            </p:txBody>
          </p:sp>
        </mc:Choice>
        <mc:Fallback>
          <p:sp>
            <p:nvSpPr>
              <p:cNvPr id="79" name="TextBox 78">
                <a:extLst>
                  <a:ext uri="{FF2B5EF4-FFF2-40B4-BE49-F238E27FC236}">
                    <a16:creationId xmlns:a16="http://schemas.microsoft.com/office/drawing/2014/main" id="{972DE76B-4038-63FE-853C-A40F5B39A765}"/>
                  </a:ext>
                </a:extLst>
              </p:cNvPr>
              <p:cNvSpPr txBox="1">
                <a:spLocks noRot="1" noChangeAspect="1" noMove="1" noResize="1" noEditPoints="1" noAdjustHandles="1" noChangeArrowheads="1" noChangeShapeType="1" noTextEdit="1"/>
              </p:cNvSpPr>
              <p:nvPr/>
            </p:nvSpPr>
            <p:spPr>
              <a:xfrm>
                <a:off x="5900923" y="3013642"/>
                <a:ext cx="3295544" cy="1058757"/>
              </a:xfrm>
              <a:prstGeom prst="rect">
                <a:avLst/>
              </a:prstGeom>
              <a:blipFill>
                <a:blip r:embed="rId8"/>
                <a:stretch>
                  <a:fillRect l="-2033" t="-3448" b="-12069"/>
                </a:stretch>
              </a:blipFill>
            </p:spPr>
            <p:txBody>
              <a:bodyPr/>
              <a:lstStyle/>
              <a:p>
                <a:r>
                  <a:rPr lang="en-US">
                    <a:noFill/>
                  </a:rPr>
                  <a:t> </a:t>
                </a:r>
              </a:p>
            </p:txBody>
          </p:sp>
        </mc:Fallback>
      </mc:AlternateContent>
      <p:pic>
        <p:nvPicPr>
          <p:cNvPr id="80" name="Picture 2" descr="Mặt trời">
            <a:extLst>
              <a:ext uri="{FF2B5EF4-FFF2-40B4-BE49-F238E27FC236}">
                <a16:creationId xmlns:a16="http://schemas.microsoft.com/office/drawing/2014/main" id="{7CC69E4D-ABE2-F564-3D0D-869A31C92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6977" y="3013642"/>
            <a:ext cx="274818" cy="27481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21BA463B-37A2-B57A-1DB7-CEECEA0B9AEC}"/>
                  </a:ext>
                </a:extLst>
              </p:cNvPr>
              <p:cNvSpPr txBox="1"/>
              <p:nvPr/>
            </p:nvSpPr>
            <p:spPr>
              <a:xfrm>
                <a:off x="5801451" y="4014647"/>
                <a:ext cx="3295544" cy="634752"/>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pPr algn="l"/>
                <a:r>
                  <a:rPr lang="en-US" dirty="0">
                    <a:solidFill>
                      <a:srgbClr val="073763"/>
                    </a:solidFill>
                  </a:rPr>
                  <a:t>IN </a:t>
                </a:r>
                <a:r>
                  <a:rPr lang="en-US" dirty="0" err="1">
                    <a:solidFill>
                      <a:srgbClr val="073763"/>
                    </a:solidFill>
                  </a:rPr>
                  <a:t>là</a:t>
                </a:r>
                <a:r>
                  <a:rPr lang="en-US" dirty="0">
                    <a:solidFill>
                      <a:srgbClr val="073763"/>
                    </a:solidFill>
                  </a:rPr>
                  <a:t> </a:t>
                </a:r>
                <a:r>
                  <a:rPr lang="en-US" dirty="0" err="1">
                    <a:solidFill>
                      <a:srgbClr val="073763"/>
                    </a:solidFill>
                  </a:rPr>
                  <a:t>tia</a:t>
                </a:r>
                <a:r>
                  <a:rPr lang="en-US" dirty="0">
                    <a:solidFill>
                      <a:srgbClr val="073763"/>
                    </a:solidFill>
                  </a:rPr>
                  <a:t> phần </a:t>
                </a:r>
                <a:r>
                  <a:rPr lang="en-US" dirty="0" err="1">
                    <a:solidFill>
                      <a:srgbClr val="073763"/>
                    </a:solidFill>
                  </a:rPr>
                  <a:t>giác</a:t>
                </a:r>
                <a:r>
                  <a:rPr lang="en-US" dirty="0">
                    <a:solidFill>
                      <a:srgbClr val="073763"/>
                    </a:solidFill>
                  </a:rPr>
                  <a:t> </a:t>
                </a:r>
                <a:r>
                  <a:rPr lang="en-US" dirty="0" err="1">
                    <a:solidFill>
                      <a:srgbClr val="073763"/>
                    </a:solidFill>
                  </a:rPr>
                  <a:t>của</a:t>
                </a:r>
                <a:r>
                  <a:rPr lang="en-US" dirty="0">
                    <a:solidFill>
                      <a:srgbClr val="073763"/>
                    </a:solidFill>
                  </a:rPr>
                  <a:t> </a:t>
                </a:r>
                <a14:m>
                  <m:oMath xmlns:m="http://schemas.openxmlformats.org/officeDocument/2006/math">
                    <m:acc>
                      <m:accPr>
                        <m:chr m:val="̂"/>
                        <m:ctrlPr>
                          <a:rPr lang="vi-VN" i="1">
                            <a:solidFill>
                              <a:srgbClr val="073763"/>
                            </a:solidFill>
                            <a:latin typeface="Cambria Math" panose="02040503050406030204" pitchFamily="18" charset="0"/>
                          </a:rPr>
                        </m:ctrlPr>
                      </m:accPr>
                      <m:e>
                        <m:r>
                          <m:rPr>
                            <m:nor/>
                          </m:rPr>
                          <a:rPr lang="en-US" b="0" i="0" dirty="0" smtClean="0">
                            <a:solidFill>
                              <a:srgbClr val="073763"/>
                            </a:solidFill>
                          </a:rPr>
                          <m:t>S</m:t>
                        </m:r>
                        <m:r>
                          <m:rPr>
                            <m:nor/>
                          </m:rPr>
                          <a:rPr lang="vi-VN" dirty="0">
                            <a:solidFill>
                              <a:srgbClr val="073763"/>
                            </a:solidFill>
                          </a:rPr>
                          <m:t>IR</m:t>
                        </m:r>
                      </m:e>
                    </m:acc>
                  </m:oMath>
                </a14:m>
                <a:r>
                  <a:rPr lang="en-US" dirty="0">
                    <a:solidFill>
                      <a:srgbClr val="073763"/>
                    </a:solidFill>
                  </a:rPr>
                  <a:t> </a:t>
                </a:r>
              </a:p>
            </p:txBody>
          </p:sp>
        </mc:Choice>
        <mc:Fallback>
          <p:sp>
            <p:nvSpPr>
              <p:cNvPr id="83" name="TextBox 82">
                <a:extLst>
                  <a:ext uri="{FF2B5EF4-FFF2-40B4-BE49-F238E27FC236}">
                    <a16:creationId xmlns:a16="http://schemas.microsoft.com/office/drawing/2014/main" id="{21BA463B-37A2-B57A-1DB7-CEECEA0B9AEC}"/>
                  </a:ext>
                </a:extLst>
              </p:cNvPr>
              <p:cNvSpPr txBox="1">
                <a:spLocks noRot="1" noChangeAspect="1" noMove="1" noResize="1" noEditPoints="1" noAdjustHandles="1" noChangeArrowheads="1" noChangeShapeType="1" noTextEdit="1"/>
              </p:cNvSpPr>
              <p:nvPr/>
            </p:nvSpPr>
            <p:spPr>
              <a:xfrm>
                <a:off x="5801451" y="4014647"/>
                <a:ext cx="3295544" cy="634752"/>
              </a:xfrm>
              <a:prstGeom prst="rect">
                <a:avLst/>
              </a:prstGeom>
              <a:blipFill>
                <a:blip r:embed="rId9"/>
                <a:stretch>
                  <a:fillRect l="-2037" r="-15370" b="-1923"/>
                </a:stretch>
              </a:blipFill>
            </p:spPr>
            <p:txBody>
              <a:bodyPr/>
              <a:lstStyle/>
              <a:p>
                <a:r>
                  <a:rPr lang="en-US">
                    <a:noFill/>
                  </a:rPr>
                  <a:t> </a:t>
                </a:r>
              </a:p>
            </p:txBody>
          </p:sp>
        </mc:Fallback>
      </mc:AlternateContent>
    </p:spTree>
    <p:extLst>
      <p:ext uri="{BB962C8B-B14F-4D97-AF65-F5344CB8AC3E}">
        <p14:creationId xmlns:p14="http://schemas.microsoft.com/office/powerpoint/2010/main" val="29728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anim calcmode="lin" valueType="num">
                                      <p:cBhvr>
                                        <p:cTn id="8" dur="500" fill="hold"/>
                                        <p:tgtEl>
                                          <p:spTgt spid="74"/>
                                        </p:tgtEl>
                                        <p:attrNameLst>
                                          <p:attrName>ppt_x</p:attrName>
                                        </p:attrNameLst>
                                      </p:cBhvr>
                                      <p:tavLst>
                                        <p:tav tm="0">
                                          <p:val>
                                            <p:strVal val="#ppt_x"/>
                                          </p:val>
                                        </p:tav>
                                        <p:tav tm="100000">
                                          <p:val>
                                            <p:strVal val="#ppt_x"/>
                                          </p:val>
                                        </p:tav>
                                      </p:tavLst>
                                    </p:anim>
                                    <p:anim calcmode="lin" valueType="num">
                                      <p:cBhvr>
                                        <p:cTn id="9" dur="500" fill="hold"/>
                                        <p:tgtEl>
                                          <p:spTgt spid="7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anim calcmode="lin" valueType="num">
                                      <p:cBhvr>
                                        <p:cTn id="14" dur="500" fill="hold"/>
                                        <p:tgtEl>
                                          <p:spTgt spid="73"/>
                                        </p:tgtEl>
                                        <p:attrNameLst>
                                          <p:attrName>ppt_x</p:attrName>
                                        </p:attrNameLst>
                                      </p:cBhvr>
                                      <p:tavLst>
                                        <p:tav tm="0">
                                          <p:val>
                                            <p:strVal val="#ppt_x"/>
                                          </p:val>
                                        </p:tav>
                                        <p:tav tm="100000">
                                          <p:val>
                                            <p:strVal val="#ppt_x"/>
                                          </p:val>
                                        </p:tav>
                                      </p:tavLst>
                                    </p:anim>
                                    <p:anim calcmode="lin" valueType="num">
                                      <p:cBhvr>
                                        <p:cTn id="15" dur="500" fill="hold"/>
                                        <p:tgtEl>
                                          <p:spTgt spid="73"/>
                                        </p:tgtEl>
                                        <p:attrNameLst>
                                          <p:attrName>ppt_y</p:attrName>
                                        </p:attrNameLst>
                                      </p:cBhvr>
                                      <p:tavLst>
                                        <p:tav tm="0">
                                          <p:val>
                                            <p:strVal val="#ppt_y-.1"/>
                                          </p:val>
                                        </p:tav>
                                        <p:tav tm="100000">
                                          <p:val>
                                            <p:strVal val="#ppt_y"/>
                                          </p:val>
                                        </p:tav>
                                      </p:tavLst>
                                    </p:anim>
                                  </p:childTnLst>
                                </p:cTn>
                              </p:par>
                              <p:par>
                                <p:cTn id="16" presetID="22" presetClass="entr" presetSubtype="4" fill="hold" nodeType="withEffect">
                                  <p:stCondLst>
                                    <p:cond delay="25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750"/>
                                        <p:tgtEl>
                                          <p:spTgt spid="54"/>
                                        </p:tgtEl>
                                      </p:cBhvr>
                                    </p:animEffect>
                                  </p:childTnLst>
                                </p:cTn>
                              </p:par>
                              <p:par>
                                <p:cTn id="19" presetID="53" presetClass="entr" presetSubtype="16" fill="hold" grpId="0" nodeType="withEffect">
                                  <p:stCondLst>
                                    <p:cond delay="10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78"/>
                                        </p:tgtEl>
                                        <p:attrNameLst>
                                          <p:attrName>style.visibility</p:attrName>
                                        </p:attrNameLst>
                                      </p:cBhvr>
                                      <p:to>
                                        <p:strVal val="visible"/>
                                      </p:to>
                                    </p:set>
                                    <p:animEffect transition="in" filter="fade">
                                      <p:cBhvr>
                                        <p:cTn id="28" dur="500"/>
                                        <p:tgtEl>
                                          <p:spTgt spid="78"/>
                                        </p:tgtEl>
                                      </p:cBhvr>
                                    </p:animEffect>
                                    <p:anim calcmode="lin" valueType="num">
                                      <p:cBhvr>
                                        <p:cTn id="29" dur="500" fill="hold"/>
                                        <p:tgtEl>
                                          <p:spTgt spid="78"/>
                                        </p:tgtEl>
                                        <p:attrNameLst>
                                          <p:attrName>ppt_x</p:attrName>
                                        </p:attrNameLst>
                                      </p:cBhvr>
                                      <p:tavLst>
                                        <p:tav tm="0">
                                          <p:val>
                                            <p:strVal val="#ppt_x"/>
                                          </p:val>
                                        </p:tav>
                                        <p:tav tm="100000">
                                          <p:val>
                                            <p:strVal val="#ppt_x"/>
                                          </p:val>
                                        </p:tav>
                                      </p:tavLst>
                                    </p:anim>
                                    <p:anim calcmode="lin" valueType="num">
                                      <p:cBhvr>
                                        <p:cTn id="30" dur="500" fill="hold"/>
                                        <p:tgtEl>
                                          <p:spTgt spid="78"/>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47" presetClass="entr" presetSubtype="0" fill="hold" grpId="0" nodeType="after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500"/>
                                        <p:tgtEl>
                                          <p:spTgt spid="77"/>
                                        </p:tgtEl>
                                      </p:cBhvr>
                                    </p:animEffect>
                                    <p:anim calcmode="lin" valueType="num">
                                      <p:cBhvr>
                                        <p:cTn id="35" dur="500" fill="hold"/>
                                        <p:tgtEl>
                                          <p:spTgt spid="77"/>
                                        </p:tgtEl>
                                        <p:attrNameLst>
                                          <p:attrName>ppt_x</p:attrName>
                                        </p:attrNameLst>
                                      </p:cBhvr>
                                      <p:tavLst>
                                        <p:tav tm="0">
                                          <p:val>
                                            <p:strVal val="#ppt_x"/>
                                          </p:val>
                                        </p:tav>
                                        <p:tav tm="100000">
                                          <p:val>
                                            <p:strVal val="#ppt_x"/>
                                          </p:val>
                                        </p:tav>
                                      </p:tavLst>
                                    </p:anim>
                                    <p:anim calcmode="lin" valueType="num">
                                      <p:cBhvr>
                                        <p:cTn id="36" dur="500" fill="hold"/>
                                        <p:tgtEl>
                                          <p:spTgt spid="7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22" presetClass="entr" presetSubtype="8"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wipe(left)">
                                      <p:cBhvr>
                                        <p:cTn id="43" dur="500"/>
                                        <p:tgtEl>
                                          <p:spTgt spid="63"/>
                                        </p:tgtEl>
                                      </p:cBhvr>
                                    </p:animEffect>
                                  </p:childTnLst>
                                </p:cTn>
                              </p:par>
                            </p:childTnLst>
                          </p:cTn>
                        </p:par>
                        <p:par>
                          <p:cTn id="44" fill="hold">
                            <p:stCondLst>
                              <p:cond delay="1500"/>
                            </p:stCondLst>
                            <p:childTnLst>
                              <p:par>
                                <p:cTn id="45" presetID="53" presetClass="entr" presetSubtype="16"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nodeType="click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fade">
                                      <p:cBhvr>
                                        <p:cTn id="54" dur="500"/>
                                        <p:tgtEl>
                                          <p:spTgt spid="80"/>
                                        </p:tgtEl>
                                      </p:cBhvr>
                                    </p:animEffect>
                                    <p:anim calcmode="lin" valueType="num">
                                      <p:cBhvr>
                                        <p:cTn id="55" dur="500" fill="hold"/>
                                        <p:tgtEl>
                                          <p:spTgt spid="80"/>
                                        </p:tgtEl>
                                        <p:attrNameLst>
                                          <p:attrName>ppt_x</p:attrName>
                                        </p:attrNameLst>
                                      </p:cBhvr>
                                      <p:tavLst>
                                        <p:tav tm="0">
                                          <p:val>
                                            <p:strVal val="#ppt_x"/>
                                          </p:val>
                                        </p:tav>
                                        <p:tav tm="100000">
                                          <p:val>
                                            <p:strVal val="#ppt_x"/>
                                          </p:val>
                                        </p:tav>
                                      </p:tavLst>
                                    </p:anim>
                                    <p:anim calcmode="lin" valueType="num">
                                      <p:cBhvr>
                                        <p:cTn id="56" dur="500" fill="hold"/>
                                        <p:tgtEl>
                                          <p:spTgt spid="80"/>
                                        </p:tgtEl>
                                        <p:attrNameLst>
                                          <p:attrName>ppt_y</p:attrName>
                                        </p:attrNameLst>
                                      </p:cBhvr>
                                      <p:tavLst>
                                        <p:tav tm="0">
                                          <p:val>
                                            <p:strVal val="#ppt_y-.1"/>
                                          </p:val>
                                        </p:tav>
                                        <p:tav tm="100000">
                                          <p:val>
                                            <p:strVal val="#ppt_y"/>
                                          </p:val>
                                        </p:tav>
                                      </p:tavLst>
                                    </p:anim>
                                  </p:childTnLst>
                                </p:cTn>
                              </p:par>
                            </p:childTnLst>
                          </p:cTn>
                        </p:par>
                        <p:par>
                          <p:cTn id="57" fill="hold">
                            <p:stCondLst>
                              <p:cond delay="500"/>
                            </p:stCondLst>
                            <p:childTnLst>
                              <p:par>
                                <p:cTn id="58" presetID="47" presetClass="entr" presetSubtype="0" fill="hold" grpId="0" nodeType="afterEffect">
                                  <p:stCondLst>
                                    <p:cond delay="0"/>
                                  </p:stCondLst>
                                  <p:childTnLst>
                                    <p:set>
                                      <p:cBhvr>
                                        <p:cTn id="59" dur="1" fill="hold">
                                          <p:stCondLst>
                                            <p:cond delay="0"/>
                                          </p:stCondLst>
                                        </p:cTn>
                                        <p:tgtEl>
                                          <p:spTgt spid="79"/>
                                        </p:tgtEl>
                                        <p:attrNameLst>
                                          <p:attrName>style.visibility</p:attrName>
                                        </p:attrNameLst>
                                      </p:cBhvr>
                                      <p:to>
                                        <p:strVal val="visible"/>
                                      </p:to>
                                    </p:set>
                                    <p:animEffect transition="in" filter="fade">
                                      <p:cBhvr>
                                        <p:cTn id="60" dur="500"/>
                                        <p:tgtEl>
                                          <p:spTgt spid="79"/>
                                        </p:tgtEl>
                                      </p:cBhvr>
                                    </p:animEffect>
                                    <p:anim calcmode="lin" valueType="num">
                                      <p:cBhvr>
                                        <p:cTn id="61" dur="500" fill="hold"/>
                                        <p:tgtEl>
                                          <p:spTgt spid="79"/>
                                        </p:tgtEl>
                                        <p:attrNameLst>
                                          <p:attrName>ppt_x</p:attrName>
                                        </p:attrNameLst>
                                      </p:cBhvr>
                                      <p:tavLst>
                                        <p:tav tm="0">
                                          <p:val>
                                            <p:strVal val="#ppt_x"/>
                                          </p:val>
                                        </p:tav>
                                        <p:tav tm="100000">
                                          <p:val>
                                            <p:strVal val="#ppt_x"/>
                                          </p:val>
                                        </p:tav>
                                      </p:tavLst>
                                    </p:anim>
                                    <p:anim calcmode="lin" valueType="num">
                                      <p:cBhvr>
                                        <p:cTn id="62" dur="500" fill="hold"/>
                                        <p:tgtEl>
                                          <p:spTgt spid="79"/>
                                        </p:tgtEl>
                                        <p:attrNameLst>
                                          <p:attrName>ppt_y</p:attrName>
                                        </p:attrNameLst>
                                      </p:cBhvr>
                                      <p:tavLst>
                                        <p:tav tm="0">
                                          <p:val>
                                            <p:strVal val="#ppt_y-.1"/>
                                          </p:val>
                                        </p:tav>
                                        <p:tav tm="100000">
                                          <p:val>
                                            <p:strVal val="#ppt_y"/>
                                          </p:val>
                                        </p:tav>
                                      </p:tavLst>
                                    </p:anim>
                                  </p:childTnLst>
                                </p:cTn>
                              </p:par>
                              <p:par>
                                <p:cTn id="63" presetID="22" presetClass="entr" presetSubtype="4"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wipe(down)">
                                      <p:cBhvr>
                                        <p:cTn id="65" dur="750"/>
                                        <p:tgtEl>
                                          <p:spTgt spid="56"/>
                                        </p:tgtEl>
                                      </p:cBhvr>
                                    </p:animEffect>
                                  </p:childTnLst>
                                </p:cTn>
                              </p:par>
                              <p:par>
                                <p:cTn id="66" presetID="53" presetClass="entr" presetSubtype="16" fill="hold" grpId="0" nodeType="withEffect">
                                  <p:stCondLst>
                                    <p:cond delay="1000"/>
                                  </p:stCondLst>
                                  <p:childTnLst>
                                    <p:set>
                                      <p:cBhvr>
                                        <p:cTn id="67" dur="1" fill="hold">
                                          <p:stCondLst>
                                            <p:cond delay="0"/>
                                          </p:stCondLst>
                                        </p:cTn>
                                        <p:tgtEl>
                                          <p:spTgt spid="62"/>
                                        </p:tgtEl>
                                        <p:attrNameLst>
                                          <p:attrName>style.visibility</p:attrName>
                                        </p:attrNameLst>
                                      </p:cBhvr>
                                      <p:to>
                                        <p:strVal val="visible"/>
                                      </p:to>
                                    </p:set>
                                    <p:anim calcmode="lin" valueType="num">
                                      <p:cBhvr>
                                        <p:cTn id="68" dur="500" fill="hold"/>
                                        <p:tgtEl>
                                          <p:spTgt spid="62"/>
                                        </p:tgtEl>
                                        <p:attrNameLst>
                                          <p:attrName>ppt_w</p:attrName>
                                        </p:attrNameLst>
                                      </p:cBhvr>
                                      <p:tavLst>
                                        <p:tav tm="0">
                                          <p:val>
                                            <p:fltVal val="0"/>
                                          </p:val>
                                        </p:tav>
                                        <p:tav tm="100000">
                                          <p:val>
                                            <p:strVal val="#ppt_w"/>
                                          </p:val>
                                        </p:tav>
                                      </p:tavLst>
                                    </p:anim>
                                    <p:anim calcmode="lin" valueType="num">
                                      <p:cBhvr>
                                        <p:cTn id="69" dur="500" fill="hold"/>
                                        <p:tgtEl>
                                          <p:spTgt spid="62"/>
                                        </p:tgtEl>
                                        <p:attrNameLst>
                                          <p:attrName>ppt_h</p:attrName>
                                        </p:attrNameLst>
                                      </p:cBhvr>
                                      <p:tavLst>
                                        <p:tav tm="0">
                                          <p:val>
                                            <p:fltVal val="0"/>
                                          </p:val>
                                        </p:tav>
                                        <p:tav tm="100000">
                                          <p:val>
                                            <p:strVal val="#ppt_h"/>
                                          </p:val>
                                        </p:tav>
                                      </p:tavLst>
                                    </p:anim>
                                    <p:animEffect transition="in" filter="fade">
                                      <p:cBhvr>
                                        <p:cTn id="70" dur="500"/>
                                        <p:tgtEl>
                                          <p:spTgt spid="62"/>
                                        </p:tgtEl>
                                      </p:cBhvr>
                                    </p:animEffect>
                                  </p:childTnLst>
                                </p:cTn>
                              </p:par>
                            </p:childTnLst>
                          </p:cTn>
                        </p:par>
                        <p:par>
                          <p:cTn id="71" fill="hold">
                            <p:stCondLst>
                              <p:cond delay="2000"/>
                            </p:stCondLst>
                            <p:childTnLst>
                              <p:par>
                                <p:cTn id="72" presetID="22" presetClass="entr" presetSubtype="8" fill="hold" grpId="0" nodeType="after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500"/>
                                        <p:tgtEl>
                                          <p:spTgt spid="8"/>
                                        </p:tgtEl>
                                      </p:cBhvr>
                                    </p:animEffect>
                                  </p:childTnLst>
                                </p:cTn>
                              </p:par>
                              <p:par>
                                <p:cTn id="75" presetID="22" presetClass="entr" presetSubtype="8" fill="hold" nodeType="with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wipe(left)">
                                      <p:cBhvr>
                                        <p:cTn id="77" dur="500"/>
                                        <p:tgtEl>
                                          <p:spTgt spid="68"/>
                                        </p:tgtEl>
                                      </p:cBhvr>
                                    </p:animEffect>
                                  </p:childTnLst>
                                </p:cTn>
                              </p:par>
                            </p:childTnLst>
                          </p:cTn>
                        </p:par>
                        <p:par>
                          <p:cTn id="78" fill="hold">
                            <p:stCondLst>
                              <p:cond delay="2500"/>
                            </p:stCondLst>
                            <p:childTnLst>
                              <p:par>
                                <p:cTn id="79" presetID="53" presetClass="entr" presetSubtype="16" fill="hold" grpId="0" nodeType="after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p:cTn id="81" dur="500" fill="hold"/>
                                        <p:tgtEl>
                                          <p:spTgt spid="72"/>
                                        </p:tgtEl>
                                        <p:attrNameLst>
                                          <p:attrName>ppt_w</p:attrName>
                                        </p:attrNameLst>
                                      </p:cBhvr>
                                      <p:tavLst>
                                        <p:tav tm="0">
                                          <p:val>
                                            <p:fltVal val="0"/>
                                          </p:val>
                                        </p:tav>
                                        <p:tav tm="100000">
                                          <p:val>
                                            <p:strVal val="#ppt_w"/>
                                          </p:val>
                                        </p:tav>
                                      </p:tavLst>
                                    </p:anim>
                                    <p:anim calcmode="lin" valueType="num">
                                      <p:cBhvr>
                                        <p:cTn id="82" dur="500" fill="hold"/>
                                        <p:tgtEl>
                                          <p:spTgt spid="72"/>
                                        </p:tgtEl>
                                        <p:attrNameLst>
                                          <p:attrName>ppt_h</p:attrName>
                                        </p:attrNameLst>
                                      </p:cBhvr>
                                      <p:tavLst>
                                        <p:tav tm="0">
                                          <p:val>
                                            <p:fltVal val="0"/>
                                          </p:val>
                                        </p:tav>
                                        <p:tav tm="100000">
                                          <p:val>
                                            <p:strVal val="#ppt_h"/>
                                          </p:val>
                                        </p:tav>
                                      </p:tavLst>
                                    </p:anim>
                                    <p:animEffect transition="in" filter="fade">
                                      <p:cBhvr>
                                        <p:cTn id="83" dur="500"/>
                                        <p:tgtEl>
                                          <p:spTgt spid="72"/>
                                        </p:tgtEl>
                                      </p:cBhvr>
                                    </p:animEffec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83"/>
                                        </p:tgtEl>
                                        <p:attrNameLst>
                                          <p:attrName>style.visibility</p:attrName>
                                        </p:attrNameLst>
                                      </p:cBhvr>
                                      <p:to>
                                        <p:strVal val="visible"/>
                                      </p:to>
                                    </p:set>
                                    <p:animEffect transition="in" filter="fade">
                                      <p:cBhvr>
                                        <p:cTn id="88" dur="500"/>
                                        <p:tgtEl>
                                          <p:spTgt spid="83"/>
                                        </p:tgtEl>
                                      </p:cBhvr>
                                    </p:animEffect>
                                    <p:anim calcmode="lin" valueType="num">
                                      <p:cBhvr>
                                        <p:cTn id="89" dur="500" fill="hold"/>
                                        <p:tgtEl>
                                          <p:spTgt spid="83"/>
                                        </p:tgtEl>
                                        <p:attrNameLst>
                                          <p:attrName>ppt_x</p:attrName>
                                        </p:attrNameLst>
                                      </p:cBhvr>
                                      <p:tavLst>
                                        <p:tav tm="0">
                                          <p:val>
                                            <p:strVal val="#ppt_x"/>
                                          </p:val>
                                        </p:tav>
                                        <p:tav tm="100000">
                                          <p:val>
                                            <p:strVal val="#ppt_x"/>
                                          </p:val>
                                        </p:tav>
                                      </p:tavLst>
                                    </p:anim>
                                    <p:anim calcmode="lin" valueType="num">
                                      <p:cBhvr>
                                        <p:cTn id="90" dur="5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5" grpId="0"/>
      <p:bldP spid="62" grpId="0"/>
      <p:bldP spid="67" grpId="0"/>
      <p:bldP spid="72" grpId="0"/>
      <p:bldP spid="73" grpId="0"/>
      <p:bldP spid="77" grpId="0"/>
      <p:bldP spid="79" grpId="0"/>
      <p:bldP spid="8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sp>
        <p:nvSpPr>
          <p:cNvPr id="2128" name="Google Shape;2128;p38"/>
          <p:cNvSpPr txBox="1">
            <a:spLocks noGrp="1"/>
          </p:cNvSpPr>
          <p:nvPr>
            <p:ph type="ctrTitle"/>
          </p:nvPr>
        </p:nvSpPr>
        <p:spPr>
          <a:xfrm>
            <a:off x="122486" y="1545450"/>
            <a:ext cx="9021514"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t>BÀI 16:</a:t>
            </a:r>
            <a:br>
              <a:rPr lang="vi-VN" dirty="0"/>
            </a:br>
            <a:r>
              <a:rPr lang="vi-VN" dirty="0"/>
              <a:t>SỰ PHẢN XẠ ÁNH SÁNG</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7577" y="-133663"/>
            <a:ext cx="1772666" cy="1772666"/>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3532848" y="418664"/>
            <a:ext cx="4227225" cy="726888"/>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vi-VN" dirty="0"/>
              <a:t>Vẽ các tia sáng phản xạ trong mỗi hình dưới đây.</a:t>
            </a:r>
            <a:endParaRPr lang="en-US" dirty="0"/>
          </a:p>
        </p:txBody>
      </p:sp>
      <p:grpSp>
        <p:nvGrpSpPr>
          <p:cNvPr id="91" name="Group 90">
            <a:extLst>
              <a:ext uri="{FF2B5EF4-FFF2-40B4-BE49-F238E27FC236}">
                <a16:creationId xmlns:a16="http://schemas.microsoft.com/office/drawing/2014/main" id="{1D77061C-9F1E-0045-9FAA-A0B502F676B6}"/>
              </a:ext>
            </a:extLst>
          </p:cNvPr>
          <p:cNvGrpSpPr/>
          <p:nvPr/>
        </p:nvGrpSpPr>
        <p:grpSpPr>
          <a:xfrm>
            <a:off x="1918874" y="1733705"/>
            <a:ext cx="2416412" cy="3111250"/>
            <a:chOff x="1489047" y="2293535"/>
            <a:chExt cx="1661410" cy="2139147"/>
          </a:xfrm>
        </p:grpSpPr>
        <p:grpSp>
          <p:nvGrpSpPr>
            <p:cNvPr id="42" name="Group 41">
              <a:extLst>
                <a:ext uri="{FF2B5EF4-FFF2-40B4-BE49-F238E27FC236}">
                  <a16:creationId xmlns:a16="http://schemas.microsoft.com/office/drawing/2014/main" id="{72514495-0882-571B-E593-9A3F61598A12}"/>
                </a:ext>
              </a:extLst>
            </p:cNvPr>
            <p:cNvGrpSpPr/>
            <p:nvPr/>
          </p:nvGrpSpPr>
          <p:grpSpPr>
            <a:xfrm>
              <a:off x="1489047" y="2293535"/>
              <a:ext cx="1661410" cy="2139147"/>
              <a:chOff x="2420911" y="2315975"/>
              <a:chExt cx="1661410" cy="2139147"/>
            </a:xfrm>
          </p:grpSpPr>
          <p:cxnSp>
            <p:nvCxnSpPr>
              <p:cNvPr id="3" name="Straight Connector 2">
                <a:extLst>
                  <a:ext uri="{FF2B5EF4-FFF2-40B4-BE49-F238E27FC236}">
                    <a16:creationId xmlns:a16="http://schemas.microsoft.com/office/drawing/2014/main" id="{630B84B7-0D24-1DA7-6D59-67B47CAE44D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11873-51D0-00F4-9D4B-F648E921C92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25F7C2-A5A8-FE6B-0E5E-F1993C6F5744}"/>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C79888D-52E8-4E5E-B6B9-E97756BEF0D9}"/>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97226FD-4369-DCF1-A83C-121E7B05048D}"/>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18CA08-ACD4-55F9-2C7C-8117641FC5D1}"/>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8835BCC-D00F-FF50-CCF5-7B2C0B0FC135}"/>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CD673C-3A38-EAD4-0B69-A6DBFD8CF954}"/>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303A0AB-DA2B-D56F-69C8-28E0324B81EE}"/>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A5146B-6357-06CE-FCF3-9939008B0898}"/>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2B7ACCA-BE69-B391-3284-37375CF3CC5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3B4835B-B646-2D0E-5422-DDB1FA372022}"/>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2202B9-0792-ED23-DBFA-A08EE47588ED}"/>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25D52E-88B1-931E-A3A7-82BBB5CFCBF3}"/>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3B0E27F2-7B13-F4A8-E5E7-35705A476278}"/>
                </a:ext>
              </a:extLst>
            </p:cNvPr>
            <p:cNvGrpSpPr/>
            <p:nvPr/>
          </p:nvGrpSpPr>
          <p:grpSpPr>
            <a:xfrm rot="5400000">
              <a:off x="1298536" y="3358987"/>
              <a:ext cx="1583952" cy="94639"/>
              <a:chOff x="3290277" y="3274646"/>
              <a:chExt cx="2993292" cy="186761"/>
            </a:xfrm>
          </p:grpSpPr>
          <p:cxnSp>
            <p:nvCxnSpPr>
              <p:cNvPr id="44" name="Straight Connector 43">
                <a:extLst>
                  <a:ext uri="{FF2B5EF4-FFF2-40B4-BE49-F238E27FC236}">
                    <a16:creationId xmlns:a16="http://schemas.microsoft.com/office/drawing/2014/main" id="{BFF3F056-ACBB-CE22-69BA-B45E0EB10159}"/>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527D3C-5BE5-AFB9-3DB9-DD309D83121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D4AFDA8-74A3-6AD6-B25D-ED87FCA617FC}"/>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406E9B-09D9-2EAC-9B7E-28D76E0A62B4}"/>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A4000E3-1419-A57D-EE50-80D2B151D94B}"/>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68B9521-76AA-9F5E-3073-B2920A715306}"/>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B8F7A83-4FD2-6B4A-CA5C-C097C0DADB21}"/>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10EC63-AA83-552C-CF0D-80FF6E71E6EF}"/>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A23600-8398-2955-4EFC-A57DDADF78AD}"/>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99F1281-C3A8-7DE4-F13C-E8C769038ED7}"/>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D76BA43-2664-61B8-76B6-A2B1620211B5}"/>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A60AD5-7989-80E1-BE45-C31C142E3949}"/>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7F38351-BA56-9082-03D3-F82ABD925663}"/>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CA6414A-DE17-0CE7-EB30-9E2B3056399D}"/>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1C00720-C194-8A41-39F9-A50872A6E7FC}"/>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3554CDB-0D05-0705-B33C-055C7473A0C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355109D-F249-E06A-5914-4C12BF93018B}"/>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7DA750A-6355-1638-346C-EB4641CF915C}"/>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D70A683-5321-4D3E-FFDE-EBB5AC0C2B0A}"/>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4B12CDE-D244-06D5-2695-123845ED780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247551F-9297-09D1-FEE5-C876E5BE1EFF}"/>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35538A-B134-53CD-A9A0-0F2E565BA3E4}"/>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87CDD7A-F898-946A-9849-DAAFFC73BE2C}"/>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FDA08C68-0D62-E1F0-CFD5-6FB1C7FE9FD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E3EE853-5B37-9986-1D41-AD73B52AB714}"/>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90E2AD8-317E-DBEE-1A23-9B0C55499504}"/>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4035721-5B52-09E9-A507-E9B5EE9E8974}"/>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6D59E17-0E1A-7D71-F947-C655F39D4BA4}"/>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42CA61D-9CFA-177C-B85C-91185A21CF6A}"/>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6A718D7-AC96-B7E4-0D54-1985EB2CF0E2}"/>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3B613122-B6A4-523E-5D0D-125819800C6E}"/>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D035D57-AD77-EEBF-2A7E-25D89256A27D}"/>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20A74C-BED8-E74D-C489-21550D099ADB}"/>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CFC173A-C543-B8EA-6C1F-6454D3F377E0}"/>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C567146D-61F8-D2CF-0A7A-6E22E3CCC97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DC06A2-F078-CD18-C321-CD87B35CEA91}"/>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A69F6EC-B423-00CF-3B7B-CCC6B81225F5}"/>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F704070-15B2-7E81-D2BF-BA8769BB7E6C}"/>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5725461-C350-1C6E-3F84-F412776B62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25775A6C-4AE7-B585-EC58-7620CF62F660}"/>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44D7D04B-A67C-5F78-C8ED-41C08E5AF7F5}"/>
                </a:ext>
              </a:extLst>
            </p:cNvPr>
            <p:cNvGrpSpPr/>
            <p:nvPr/>
          </p:nvGrpSpPr>
          <p:grpSpPr>
            <a:xfrm rot="4068874" flipH="1">
              <a:off x="2099785" y="3253598"/>
              <a:ext cx="1142754" cy="685929"/>
              <a:chOff x="1907259" y="1615560"/>
              <a:chExt cx="1287851" cy="666065"/>
            </a:xfrm>
          </p:grpSpPr>
          <p:cxnSp>
            <p:nvCxnSpPr>
              <p:cNvPr id="87" name="Straight Connector 86">
                <a:extLst>
                  <a:ext uri="{FF2B5EF4-FFF2-40B4-BE49-F238E27FC236}">
                    <a16:creationId xmlns:a16="http://schemas.microsoft.com/office/drawing/2014/main" id="{CCB0D9C1-0637-94C9-0303-B67B5BCEA6E6}"/>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7D81D441-0D67-0693-52EC-48F54B1BD1F6}"/>
                  </a:ext>
                </a:extLst>
              </p:cNvPr>
              <p:cNvCxnSpPr>
                <a:cxnSpLocks/>
              </p:cNvCxnSpPr>
              <p:nvPr/>
            </p:nvCxnSpPr>
            <p:spPr>
              <a:xfrm rot="4068874" flipV="1">
                <a:off x="1918376" y="1604443"/>
                <a:ext cx="431379" cy="45361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grpSp>
        <p:nvGrpSpPr>
          <p:cNvPr id="156" name="Group 155">
            <a:extLst>
              <a:ext uri="{FF2B5EF4-FFF2-40B4-BE49-F238E27FC236}">
                <a16:creationId xmlns:a16="http://schemas.microsoft.com/office/drawing/2014/main" id="{4161C384-FB19-FD55-AF25-5AD97226F608}"/>
              </a:ext>
            </a:extLst>
          </p:cNvPr>
          <p:cNvGrpSpPr/>
          <p:nvPr/>
        </p:nvGrpSpPr>
        <p:grpSpPr>
          <a:xfrm>
            <a:off x="4931176" y="1747303"/>
            <a:ext cx="2442975" cy="3070120"/>
            <a:chOff x="4931176" y="1747303"/>
            <a:chExt cx="2442975" cy="3070120"/>
          </a:xfrm>
        </p:grpSpPr>
        <p:grpSp>
          <p:nvGrpSpPr>
            <p:cNvPr id="93" name="Group 92">
              <a:extLst>
                <a:ext uri="{FF2B5EF4-FFF2-40B4-BE49-F238E27FC236}">
                  <a16:creationId xmlns:a16="http://schemas.microsoft.com/office/drawing/2014/main" id="{A25AE737-0C8B-5FB2-FAFB-A2261876FFDC}"/>
                </a:ext>
              </a:extLst>
            </p:cNvPr>
            <p:cNvGrpSpPr/>
            <p:nvPr/>
          </p:nvGrpSpPr>
          <p:grpSpPr>
            <a:xfrm>
              <a:off x="4931176" y="1747303"/>
              <a:ext cx="2416412" cy="3070120"/>
              <a:chOff x="2420911" y="3368435"/>
              <a:chExt cx="1661410" cy="3070120"/>
            </a:xfrm>
          </p:grpSpPr>
          <p:cxnSp>
            <p:nvCxnSpPr>
              <p:cNvPr id="138" name="Straight Connector 137">
                <a:extLst>
                  <a:ext uri="{FF2B5EF4-FFF2-40B4-BE49-F238E27FC236}">
                    <a16:creationId xmlns:a16="http://schemas.microsoft.com/office/drawing/2014/main" id="{6A3D2714-DE0B-EE1B-47F5-35365B36CA8D}"/>
                  </a:ext>
                </a:extLst>
              </p:cNvPr>
              <p:cNvCxnSpPr>
                <a:cxnSpLocks/>
              </p:cNvCxnSpPr>
              <p:nvPr/>
            </p:nvCxnSpPr>
            <p:spPr>
              <a:xfrm>
                <a:off x="2420911" y="3368442"/>
                <a:ext cx="0" cy="307011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58CD4FE-3DE9-F18D-53BA-500B5851F280}"/>
                  </a:ext>
                </a:extLst>
              </p:cNvPr>
              <p:cNvCxnSpPr>
                <a:cxnSpLocks/>
              </p:cNvCxnSpPr>
              <p:nvPr/>
            </p:nvCxnSpPr>
            <p:spPr>
              <a:xfrm>
                <a:off x="2753193" y="3368441"/>
                <a:ext cx="0" cy="307011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682A473D-CA64-1442-EF24-2207A1DAA1A2}"/>
                  </a:ext>
                </a:extLst>
              </p:cNvPr>
              <p:cNvCxnSpPr>
                <a:cxnSpLocks/>
              </p:cNvCxnSpPr>
              <p:nvPr/>
            </p:nvCxnSpPr>
            <p:spPr>
              <a:xfrm>
                <a:off x="3085475" y="3368439"/>
                <a:ext cx="0" cy="3070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A36FBFE-A578-DB97-6CA4-427A279F61F8}"/>
                  </a:ext>
                </a:extLst>
              </p:cNvPr>
              <p:cNvCxnSpPr>
                <a:cxnSpLocks/>
              </p:cNvCxnSpPr>
              <p:nvPr/>
            </p:nvCxnSpPr>
            <p:spPr>
              <a:xfrm>
                <a:off x="3417757" y="3368438"/>
                <a:ext cx="0" cy="307011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3E990BB-19F6-C464-65F1-560C61E46DB5}"/>
                  </a:ext>
                </a:extLst>
              </p:cNvPr>
              <p:cNvCxnSpPr>
                <a:cxnSpLocks/>
              </p:cNvCxnSpPr>
              <p:nvPr/>
            </p:nvCxnSpPr>
            <p:spPr>
              <a:xfrm>
                <a:off x="3750039" y="3368436"/>
                <a:ext cx="0" cy="30701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0C86EC0-09A4-A30B-2F9E-27F665AD1515}"/>
                  </a:ext>
                </a:extLst>
              </p:cNvPr>
              <p:cNvCxnSpPr>
                <a:cxnSpLocks/>
              </p:cNvCxnSpPr>
              <p:nvPr/>
            </p:nvCxnSpPr>
            <p:spPr>
              <a:xfrm>
                <a:off x="4082321" y="3368435"/>
                <a:ext cx="0" cy="30565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E7CCEAC-ACD2-5962-6269-950E2C218F01}"/>
                  </a:ext>
                </a:extLst>
              </p:cNvPr>
              <p:cNvCxnSpPr>
                <a:cxnSpLocks/>
              </p:cNvCxnSpPr>
              <p:nvPr/>
            </p:nvCxnSpPr>
            <p:spPr>
              <a:xfrm>
                <a:off x="2420911" y="338203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54F0C8F-63B8-B8B6-06C8-7A1756581A89}"/>
                  </a:ext>
                </a:extLst>
              </p:cNvPr>
              <p:cNvCxnSpPr>
                <a:cxnSpLocks/>
              </p:cNvCxnSpPr>
              <p:nvPr/>
            </p:nvCxnSpPr>
            <p:spPr>
              <a:xfrm>
                <a:off x="2420911" y="381867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F74FCF9C-BF8F-883D-B90C-FB4BEE2D1036}"/>
                  </a:ext>
                </a:extLst>
              </p:cNvPr>
              <p:cNvCxnSpPr>
                <a:cxnSpLocks/>
              </p:cNvCxnSpPr>
              <p:nvPr/>
            </p:nvCxnSpPr>
            <p:spPr>
              <a:xfrm>
                <a:off x="2420911" y="425532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AFC7AD45-3038-E6E6-51A7-21079B24DACC}"/>
                  </a:ext>
                </a:extLst>
              </p:cNvPr>
              <p:cNvCxnSpPr>
                <a:cxnSpLocks/>
              </p:cNvCxnSpPr>
              <p:nvPr/>
            </p:nvCxnSpPr>
            <p:spPr>
              <a:xfrm>
                <a:off x="2420911" y="469197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096B194-62C0-C2C5-44E1-DCCB6B60D1D1}"/>
                  </a:ext>
                </a:extLst>
              </p:cNvPr>
              <p:cNvCxnSpPr>
                <a:cxnSpLocks/>
              </p:cNvCxnSpPr>
              <p:nvPr/>
            </p:nvCxnSpPr>
            <p:spPr>
              <a:xfrm>
                <a:off x="2420911" y="5128617"/>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D102645-D87B-094B-4FB5-A99F4078F3A1}"/>
                  </a:ext>
                </a:extLst>
              </p:cNvPr>
              <p:cNvCxnSpPr>
                <a:cxnSpLocks/>
              </p:cNvCxnSpPr>
              <p:nvPr/>
            </p:nvCxnSpPr>
            <p:spPr>
              <a:xfrm>
                <a:off x="2420911" y="556526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F773FC6-2D45-085D-70F9-11D395395C3C}"/>
                  </a:ext>
                </a:extLst>
              </p:cNvPr>
              <p:cNvCxnSpPr>
                <a:cxnSpLocks/>
              </p:cNvCxnSpPr>
              <p:nvPr/>
            </p:nvCxnSpPr>
            <p:spPr>
              <a:xfrm>
                <a:off x="2420911" y="60019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C3C4CF0-FD4A-ED2E-3B59-4B596DF6740A}"/>
                  </a:ext>
                </a:extLst>
              </p:cNvPr>
              <p:cNvCxnSpPr>
                <a:cxnSpLocks/>
              </p:cNvCxnSpPr>
              <p:nvPr/>
            </p:nvCxnSpPr>
            <p:spPr>
              <a:xfrm>
                <a:off x="2420911" y="64177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BE7811E8-F516-D1C1-4956-D411DE425BC1}"/>
                </a:ext>
              </a:extLst>
            </p:cNvPr>
            <p:cNvGrpSpPr/>
            <p:nvPr/>
          </p:nvGrpSpPr>
          <p:grpSpPr>
            <a:xfrm>
              <a:off x="4987505" y="3507484"/>
              <a:ext cx="2303755" cy="137646"/>
              <a:chOff x="3290277" y="3274646"/>
              <a:chExt cx="2993292" cy="186761"/>
            </a:xfrm>
          </p:grpSpPr>
          <p:cxnSp>
            <p:nvCxnSpPr>
              <p:cNvPr id="98" name="Straight Connector 97">
                <a:extLst>
                  <a:ext uri="{FF2B5EF4-FFF2-40B4-BE49-F238E27FC236}">
                    <a16:creationId xmlns:a16="http://schemas.microsoft.com/office/drawing/2014/main" id="{832B8556-AD08-A26C-B37B-D9C3F00C7A46}"/>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6A2F0A0-6FA3-3C72-F6D5-4EDF0304B532}"/>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2D0AC250-FA04-962D-C184-C08ABCDEDA31}"/>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BFE491C-D8BE-408B-B598-CFD1993504F3}"/>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78CB1A6-3461-AF0F-E5BD-4E0864895060}"/>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72762325-7A00-D13A-7555-DC48BDEF5380}"/>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543A43EF-DA6B-F680-EFA9-0D25B77AE1EB}"/>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60CC218-7E05-1AAE-26CD-5E1B7BC54CD0}"/>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233172B9-891F-7565-A8EA-4F984EF4EAF1}"/>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95BE0BD-671C-FEE8-EC1B-ACF3EB8C1E6B}"/>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6F8E90AD-2979-3F5A-2EE8-C7D882115969}"/>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31627A1-EC95-A129-F4E4-5D5DC89DF9BC}"/>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F5B3B30-362C-5C97-2903-4E0247B08476}"/>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02325CB-2F53-935F-039E-0DEAB90611E6}"/>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2BB8E6F-CA99-567A-5AC2-76CA21A67A97}"/>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029A739-E3D4-15E8-3262-649D076BCC29}"/>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5700E95-B7B2-F782-D315-B407E1B4F9A9}"/>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83244B6A-86A7-3505-D0EA-7D8E42BF2752}"/>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4449E135-6CEF-8A2C-3DF6-C9C4AD3D9FB2}"/>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1C69AD1-53F7-5C6A-3D8C-3B21EDEC5969}"/>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0DBA7718-D56A-307C-C0EA-536DBCA3517D}"/>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0E6EC2F-99EC-E1FE-7C61-E63EF8DF160E}"/>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0707A95-7921-D037-B38C-8E82531812B6}"/>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0245BFD-761B-0E4A-D4D2-28392B04AAB1}"/>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F3F209C-245E-215B-8283-C46DDF8B6E4C}"/>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A25F3586-94B9-C369-EFD4-D7CB303718EA}"/>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6BF991D-5DE4-8281-3849-66BA93881B7B}"/>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E258BFC-F71B-CC69-7996-3D1B8DED8CA1}"/>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D8ABA824-1E08-2E86-AA0B-F930AEE2C292}"/>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02B8886-F8C5-9B06-9B0E-EDB7EF1DFC29}"/>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3E63850A-EBB6-FD82-B479-999406050DEA}"/>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0C70D38-8895-558A-A3BC-9A9B6032D21E}"/>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EFC6C4B-CE1C-0BE2-05E5-2548BFCAFD5D}"/>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5B2C0D6-04AC-4FD1-F8F7-E721E68ECC3F}"/>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8176A87-CF2D-F5A5-304C-3DF90484E38A}"/>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B74774E8-E2B6-E3BE-E40D-6889D8D8D0C7}"/>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FA1EEA3E-F6E2-85BD-AEED-65234BA1F4EE}"/>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2ACEE28-D431-8734-08F6-2FC5A63456CD}"/>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15BACDF-7EAA-086B-AC96-CC8E11376E53}"/>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56405715-B23F-C1F3-5E9E-AA6BBF58817B}"/>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08EA0ECC-0385-393A-DB52-0740C30448B3}"/>
                </a:ext>
              </a:extLst>
            </p:cNvPr>
            <p:cNvGrpSpPr/>
            <p:nvPr/>
          </p:nvGrpSpPr>
          <p:grpSpPr>
            <a:xfrm rot="21264515" flipH="1">
              <a:off x="5855258" y="2667765"/>
              <a:ext cx="1518893" cy="779721"/>
              <a:chOff x="2018193" y="1761051"/>
              <a:chExt cx="1176917" cy="520574"/>
            </a:xfrm>
          </p:grpSpPr>
          <p:cxnSp>
            <p:nvCxnSpPr>
              <p:cNvPr id="96" name="Straight Connector 95">
                <a:extLst>
                  <a:ext uri="{FF2B5EF4-FFF2-40B4-BE49-F238E27FC236}">
                    <a16:creationId xmlns:a16="http://schemas.microsoft.com/office/drawing/2014/main" id="{E097989A-ABD5-F476-EFC2-4FE3F879CE0F}"/>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CCE13CFC-73CA-E5B0-7E91-936924C56396}"/>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2396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ppt_w</p:attrName>
                                        </p:attrNameLst>
                                      </p:cBhvr>
                                      <p:tavLst>
                                        <p:tav tm="0">
                                          <p:val>
                                            <p:fltVal val="0"/>
                                          </p:val>
                                        </p:tav>
                                        <p:tav tm="100000">
                                          <p:val>
                                            <p:strVal val="#ppt_w"/>
                                          </p:val>
                                        </p:tav>
                                      </p:tavLst>
                                    </p:anim>
                                    <p:anim calcmode="lin" valueType="num">
                                      <p:cBhvr>
                                        <p:cTn id="13" dur="500" fill="hold"/>
                                        <p:tgtEl>
                                          <p:spTgt spid="91"/>
                                        </p:tgtEl>
                                        <p:attrNameLst>
                                          <p:attrName>ppt_h</p:attrName>
                                        </p:attrNameLst>
                                      </p:cBhvr>
                                      <p:tavLst>
                                        <p:tav tm="0">
                                          <p:val>
                                            <p:fltVal val="0"/>
                                          </p:val>
                                        </p:tav>
                                        <p:tav tm="100000">
                                          <p:val>
                                            <p:strVal val="#ppt_h"/>
                                          </p:val>
                                        </p:tav>
                                      </p:tavLst>
                                    </p:anim>
                                    <p:animEffect transition="in" filter="fade">
                                      <p:cBhvr>
                                        <p:cTn id="14" dur="500"/>
                                        <p:tgtEl>
                                          <p:spTgt spid="9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6"/>
                                        </p:tgtEl>
                                        <p:attrNameLst>
                                          <p:attrName>style.visibility</p:attrName>
                                        </p:attrNameLst>
                                      </p:cBhvr>
                                      <p:to>
                                        <p:strVal val="visible"/>
                                      </p:to>
                                    </p:set>
                                    <p:anim calcmode="lin" valueType="num">
                                      <p:cBhvr>
                                        <p:cTn id="19" dur="500" fill="hold"/>
                                        <p:tgtEl>
                                          <p:spTgt spid="156"/>
                                        </p:tgtEl>
                                        <p:attrNameLst>
                                          <p:attrName>ppt_w</p:attrName>
                                        </p:attrNameLst>
                                      </p:cBhvr>
                                      <p:tavLst>
                                        <p:tav tm="0">
                                          <p:val>
                                            <p:fltVal val="0"/>
                                          </p:val>
                                        </p:tav>
                                        <p:tav tm="100000">
                                          <p:val>
                                            <p:strVal val="#ppt_w"/>
                                          </p:val>
                                        </p:tav>
                                      </p:tavLst>
                                    </p:anim>
                                    <p:anim calcmode="lin" valueType="num">
                                      <p:cBhvr>
                                        <p:cTn id="20" dur="500" fill="hold"/>
                                        <p:tgtEl>
                                          <p:spTgt spid="156"/>
                                        </p:tgtEl>
                                        <p:attrNameLst>
                                          <p:attrName>ppt_h</p:attrName>
                                        </p:attrNameLst>
                                      </p:cBhvr>
                                      <p:tavLst>
                                        <p:tav tm="0">
                                          <p:val>
                                            <p:fltVal val="0"/>
                                          </p:val>
                                        </p:tav>
                                        <p:tav tm="100000">
                                          <p:val>
                                            <p:strVal val="#ppt_h"/>
                                          </p:val>
                                        </p:tav>
                                      </p:tavLst>
                                    </p:anim>
                                    <p:animEffect transition="in" filter="fade">
                                      <p:cBhvr>
                                        <p:cTn id="21"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1292" y="-36571"/>
            <a:ext cx="2017719" cy="2017719"/>
          </a:xfrm>
          <a:prstGeom prst="rect">
            <a:avLst/>
          </a:prstGeom>
        </p:spPr>
      </p:pic>
      <p:grpSp>
        <p:nvGrpSpPr>
          <p:cNvPr id="92" name="Group 91">
            <a:extLst>
              <a:ext uri="{FF2B5EF4-FFF2-40B4-BE49-F238E27FC236}">
                <a16:creationId xmlns:a16="http://schemas.microsoft.com/office/drawing/2014/main" id="{62C523EE-26DA-78BC-5CEA-025BC6BEEFEA}"/>
              </a:ext>
            </a:extLst>
          </p:cNvPr>
          <p:cNvGrpSpPr/>
          <p:nvPr/>
        </p:nvGrpSpPr>
        <p:grpSpPr>
          <a:xfrm>
            <a:off x="984659" y="1639200"/>
            <a:ext cx="2416412" cy="3111250"/>
            <a:chOff x="2420911" y="2315975"/>
            <a:chExt cx="1661410" cy="2139147"/>
          </a:xfrm>
        </p:grpSpPr>
        <p:cxnSp>
          <p:nvCxnSpPr>
            <p:cNvPr id="137" name="Straight Connector 136">
              <a:extLst>
                <a:ext uri="{FF2B5EF4-FFF2-40B4-BE49-F238E27FC236}">
                  <a16:creationId xmlns:a16="http://schemas.microsoft.com/office/drawing/2014/main" id="{B4B9F76A-ED4F-E213-1527-A33679BE812F}"/>
                </a:ext>
              </a:extLst>
            </p:cNvPr>
            <p:cNvCxnSpPr>
              <a:cxnSpLocks/>
            </p:cNvCxnSpPr>
            <p:nvPr/>
          </p:nvCxnSpPr>
          <p:spPr>
            <a:xfrm>
              <a:off x="2420911" y="2315980"/>
              <a:ext cx="0" cy="211086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D9E1A23-7C84-563F-79C1-8C7E548D80ED}"/>
                </a:ext>
              </a:extLst>
            </p:cNvPr>
            <p:cNvCxnSpPr>
              <a:cxnSpLocks/>
            </p:cNvCxnSpPr>
            <p:nvPr/>
          </p:nvCxnSpPr>
          <p:spPr>
            <a:xfrm>
              <a:off x="2753193" y="2315979"/>
              <a:ext cx="0" cy="21108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C7ED142-92A9-3554-2E5B-483FE803B15D}"/>
                </a:ext>
              </a:extLst>
            </p:cNvPr>
            <p:cNvCxnSpPr>
              <a:cxnSpLocks/>
            </p:cNvCxnSpPr>
            <p:nvPr/>
          </p:nvCxnSpPr>
          <p:spPr>
            <a:xfrm>
              <a:off x="3085475" y="2315978"/>
              <a:ext cx="0" cy="211086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EC046AC-5460-988C-D55C-003DAE56D940}"/>
                </a:ext>
              </a:extLst>
            </p:cNvPr>
            <p:cNvCxnSpPr>
              <a:cxnSpLocks/>
            </p:cNvCxnSpPr>
            <p:nvPr/>
          </p:nvCxnSpPr>
          <p:spPr>
            <a:xfrm>
              <a:off x="3417757" y="2315977"/>
              <a:ext cx="0" cy="211086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B1AA839-7207-2960-931C-A85FF4323EA5}"/>
                </a:ext>
              </a:extLst>
            </p:cNvPr>
            <p:cNvCxnSpPr>
              <a:cxnSpLocks/>
            </p:cNvCxnSpPr>
            <p:nvPr/>
          </p:nvCxnSpPr>
          <p:spPr>
            <a:xfrm>
              <a:off x="3750039" y="2315976"/>
              <a:ext cx="0" cy="211086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9A36E77-A5FB-819B-0414-516E2B3B0150}"/>
                </a:ext>
              </a:extLst>
            </p:cNvPr>
            <p:cNvCxnSpPr>
              <a:cxnSpLocks/>
            </p:cNvCxnSpPr>
            <p:nvPr/>
          </p:nvCxnSpPr>
          <p:spPr>
            <a:xfrm>
              <a:off x="4082321" y="2315975"/>
              <a:ext cx="0" cy="213914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360C9B5-FD79-7211-B795-7ABE3904116C}"/>
                </a:ext>
              </a:extLst>
            </p:cNvPr>
            <p:cNvCxnSpPr>
              <a:cxnSpLocks/>
            </p:cNvCxnSpPr>
            <p:nvPr/>
          </p:nvCxnSpPr>
          <p:spPr>
            <a:xfrm>
              <a:off x="2420911" y="2325324"/>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D650CDE-8D7A-8532-22E6-0F9DD24B3FBF}"/>
                </a:ext>
              </a:extLst>
            </p:cNvPr>
            <p:cNvCxnSpPr>
              <a:cxnSpLocks/>
            </p:cNvCxnSpPr>
            <p:nvPr/>
          </p:nvCxnSpPr>
          <p:spPr>
            <a:xfrm>
              <a:off x="2420911" y="262554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FC6CEAEA-54BA-EB67-F4E9-ED77A635DCB7}"/>
                </a:ext>
              </a:extLst>
            </p:cNvPr>
            <p:cNvCxnSpPr>
              <a:cxnSpLocks/>
            </p:cNvCxnSpPr>
            <p:nvPr/>
          </p:nvCxnSpPr>
          <p:spPr>
            <a:xfrm>
              <a:off x="2420911" y="2925758"/>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C5D9E7AE-4F53-EEEF-C0BB-BA92A53ACBF1}"/>
                </a:ext>
              </a:extLst>
            </p:cNvPr>
            <p:cNvCxnSpPr>
              <a:cxnSpLocks/>
            </p:cNvCxnSpPr>
            <p:nvPr/>
          </p:nvCxnSpPr>
          <p:spPr>
            <a:xfrm>
              <a:off x="2420911" y="322597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9FE49B2-3DA9-4596-2B29-D946E94CF5EF}"/>
                </a:ext>
              </a:extLst>
            </p:cNvPr>
            <p:cNvCxnSpPr>
              <a:cxnSpLocks/>
            </p:cNvCxnSpPr>
            <p:nvPr/>
          </p:nvCxnSpPr>
          <p:spPr>
            <a:xfrm>
              <a:off x="2420911" y="3526192"/>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2E07A9E-43C2-0CE6-66EE-09829AC19EE9}"/>
                </a:ext>
              </a:extLst>
            </p:cNvPr>
            <p:cNvCxnSpPr>
              <a:cxnSpLocks/>
            </p:cNvCxnSpPr>
            <p:nvPr/>
          </p:nvCxnSpPr>
          <p:spPr>
            <a:xfrm>
              <a:off x="2420911" y="38264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C0523F2-44F7-CAB7-A653-D0386FE94AD3}"/>
                </a:ext>
              </a:extLst>
            </p:cNvPr>
            <p:cNvCxnSpPr>
              <a:cxnSpLocks/>
            </p:cNvCxnSpPr>
            <p:nvPr/>
          </p:nvCxnSpPr>
          <p:spPr>
            <a:xfrm>
              <a:off x="2420911" y="41266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07331B4-9C9A-71BA-176D-27933E8AE917}"/>
                </a:ext>
              </a:extLst>
            </p:cNvPr>
            <p:cNvCxnSpPr>
              <a:cxnSpLocks/>
            </p:cNvCxnSpPr>
            <p:nvPr/>
          </p:nvCxnSpPr>
          <p:spPr>
            <a:xfrm>
              <a:off x="2420911" y="442684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F1665ACD-C71F-5B34-B656-34FADA46F3BF}"/>
              </a:ext>
            </a:extLst>
          </p:cNvPr>
          <p:cNvGrpSpPr/>
          <p:nvPr/>
        </p:nvGrpSpPr>
        <p:grpSpPr>
          <a:xfrm rot="5400000">
            <a:off x="707573" y="3188831"/>
            <a:ext cx="2303755" cy="137646"/>
            <a:chOff x="3290277" y="3274646"/>
            <a:chExt cx="2993292" cy="186761"/>
          </a:xfrm>
        </p:grpSpPr>
        <p:cxnSp>
          <p:nvCxnSpPr>
            <p:cNvPr id="97" name="Straight Connector 96">
              <a:extLst>
                <a:ext uri="{FF2B5EF4-FFF2-40B4-BE49-F238E27FC236}">
                  <a16:creationId xmlns:a16="http://schemas.microsoft.com/office/drawing/2014/main" id="{637F0FBE-5AB7-C13C-AC6F-48FD49DBF6EF}"/>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EA0E37B7-C1FB-C7DA-B66C-BDBC902B99C8}"/>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CAE985B-7805-A89A-076B-E4E8A577A2D5}"/>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A2075E9D-1CE0-D517-69BD-5D7BB801076C}"/>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571254F-652C-A2E6-4797-E8362ABF2998}"/>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2FA336B-58DF-4B8F-EF78-E7EDBD80BDC8}"/>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1ACF060-EEEE-12A5-0447-12C46AD73502}"/>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98520541-DCA1-3B62-C814-EFF9438093BA}"/>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3427C56-34C5-F23B-B43B-0DA5CE2D63CE}"/>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5261452-2F3D-AB29-0116-F2A377948403}"/>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A9D97E6-B313-88DB-1F27-4E09BC7A744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5E48145-6134-3CB8-2FAA-B4E89AD922E7}"/>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BF75E21-5255-EE6B-998C-157F9BEF7E71}"/>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C2414713-5D7B-747F-DE88-293F2FAAB262}"/>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9D55EFB3-F1C8-0D6D-0336-33F8ACE9E93F}"/>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317F6BF-968B-DCD3-34D6-E1DE4193799E}"/>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CD3BA25-55C9-863F-F0D0-E80110E8E875}"/>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4065346-18F7-556E-0EFC-9F583D9547BB}"/>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F98191C-0201-4F7D-4BA9-0C745F800A34}"/>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5915ED6-2FFB-FFEB-1C34-55D103181622}"/>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A81A86C5-70F3-31FB-1B79-DBA4810668CB}"/>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D0AA178-AB96-1AF4-8118-4A09445A99B9}"/>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E57ED45-9E88-2B63-FB7E-85D10A200AB7}"/>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E134AF36-F987-BE72-A409-4726A81A0B39}"/>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56FDA5A-1017-637F-F339-6483389017FA}"/>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7E659FEE-412B-D550-39E8-FA2EF05A3943}"/>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787B3AC-B005-9758-8549-4A5FDBE9CADA}"/>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E38CB97-8238-B6EB-5F33-3AD0A060EB15}"/>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ADD48A9B-15D8-7F02-FE44-A49A5C2ACF28}"/>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70E04063-D28B-87CF-E7EA-F82F99E96A6C}"/>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BC4A333-A570-0F69-E8B8-AF6014EBACAB}"/>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901268F-117C-4ACD-E231-D9A92D6E1A25}"/>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FF59E276-8FF9-0766-FFAB-C186FAECF2CA}"/>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39F7F99-4472-700A-EF20-0E7829ADB6ED}"/>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CAD6109-0EB0-9FC5-1E8E-1839B9553F36}"/>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B37555B-BFEE-F105-9CB9-DFC4624DFA83}"/>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53B4EA4-938B-8F83-5BA7-0CEC8E14DEBD}"/>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84806E7-0884-5D20-F2BE-517BBC332F1F}"/>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DE4E2FEC-94BF-F37C-84BE-CBDC4B5F28B0}"/>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CAC9B3C-6D70-30AB-F0E3-BCBDCBECA5DB}"/>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5F0B2EB5-2592-5C7E-8DC0-6EABEBB4BAC2}"/>
              </a:ext>
            </a:extLst>
          </p:cNvPr>
          <p:cNvGrpSpPr/>
          <p:nvPr/>
        </p:nvGrpSpPr>
        <p:grpSpPr>
          <a:xfrm rot="4068874" flipH="1">
            <a:off x="1872937" y="3035549"/>
            <a:ext cx="1662061" cy="997639"/>
            <a:chOff x="1907259" y="1615560"/>
            <a:chExt cx="1287851" cy="666065"/>
          </a:xfrm>
        </p:grpSpPr>
        <p:cxnSp>
          <p:nvCxnSpPr>
            <p:cNvPr id="95" name="Straight Connector 94">
              <a:extLst>
                <a:ext uri="{FF2B5EF4-FFF2-40B4-BE49-F238E27FC236}">
                  <a16:creationId xmlns:a16="http://schemas.microsoft.com/office/drawing/2014/main" id="{BCB7F532-1582-0114-E6F9-CF3EC30D8D09}"/>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A281AF4-06E8-1C1A-586B-4A82CFA62339}"/>
                </a:ext>
              </a:extLst>
            </p:cNvPr>
            <p:cNvCxnSpPr>
              <a:cxnSpLocks/>
            </p:cNvCxnSpPr>
            <p:nvPr/>
          </p:nvCxnSpPr>
          <p:spPr>
            <a:xfrm rot="4068874" flipV="1">
              <a:off x="1918376" y="1604443"/>
              <a:ext cx="431379" cy="45361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grpSp>
        <p:nvGrpSpPr>
          <p:cNvPr id="152" name="Group 151">
            <a:extLst>
              <a:ext uri="{FF2B5EF4-FFF2-40B4-BE49-F238E27FC236}">
                <a16:creationId xmlns:a16="http://schemas.microsoft.com/office/drawing/2014/main" id="{1D77E580-65F6-DAAC-9B82-22242E2B9758}"/>
              </a:ext>
            </a:extLst>
          </p:cNvPr>
          <p:cNvGrpSpPr/>
          <p:nvPr/>
        </p:nvGrpSpPr>
        <p:grpSpPr>
          <a:xfrm>
            <a:off x="5817482" y="1602014"/>
            <a:ext cx="2416412" cy="3070120"/>
            <a:chOff x="2420911" y="3368435"/>
            <a:chExt cx="1661410" cy="3070120"/>
          </a:xfrm>
        </p:grpSpPr>
        <p:cxnSp>
          <p:nvCxnSpPr>
            <p:cNvPr id="197" name="Straight Connector 196">
              <a:extLst>
                <a:ext uri="{FF2B5EF4-FFF2-40B4-BE49-F238E27FC236}">
                  <a16:creationId xmlns:a16="http://schemas.microsoft.com/office/drawing/2014/main" id="{B1C08CCE-62D9-C4DE-A5E9-6240CEAADB8C}"/>
                </a:ext>
              </a:extLst>
            </p:cNvPr>
            <p:cNvCxnSpPr>
              <a:cxnSpLocks/>
            </p:cNvCxnSpPr>
            <p:nvPr/>
          </p:nvCxnSpPr>
          <p:spPr>
            <a:xfrm>
              <a:off x="2420911" y="3368442"/>
              <a:ext cx="0" cy="307011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E61FE086-7969-BB3B-822A-B355A1F08A6B}"/>
                </a:ext>
              </a:extLst>
            </p:cNvPr>
            <p:cNvCxnSpPr>
              <a:cxnSpLocks/>
            </p:cNvCxnSpPr>
            <p:nvPr/>
          </p:nvCxnSpPr>
          <p:spPr>
            <a:xfrm>
              <a:off x="2753193" y="3368441"/>
              <a:ext cx="0" cy="307011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38175CE-8864-C5D0-C3C2-D531D7DAE34D}"/>
                </a:ext>
              </a:extLst>
            </p:cNvPr>
            <p:cNvCxnSpPr>
              <a:cxnSpLocks/>
            </p:cNvCxnSpPr>
            <p:nvPr/>
          </p:nvCxnSpPr>
          <p:spPr>
            <a:xfrm>
              <a:off x="3085475" y="3368439"/>
              <a:ext cx="0" cy="307011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EC63118D-845E-5877-8C72-C10E3E589EE7}"/>
                </a:ext>
              </a:extLst>
            </p:cNvPr>
            <p:cNvCxnSpPr>
              <a:cxnSpLocks/>
            </p:cNvCxnSpPr>
            <p:nvPr/>
          </p:nvCxnSpPr>
          <p:spPr>
            <a:xfrm>
              <a:off x="3417757" y="3368438"/>
              <a:ext cx="0" cy="3070117"/>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678A1A3-575F-EBB9-CD72-28B0A3B8C796}"/>
                </a:ext>
              </a:extLst>
            </p:cNvPr>
            <p:cNvCxnSpPr>
              <a:cxnSpLocks/>
            </p:cNvCxnSpPr>
            <p:nvPr/>
          </p:nvCxnSpPr>
          <p:spPr>
            <a:xfrm>
              <a:off x="3750039" y="3368436"/>
              <a:ext cx="0" cy="3070119"/>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481783D2-DD13-A61F-E8DD-8986E588A357}"/>
                </a:ext>
              </a:extLst>
            </p:cNvPr>
            <p:cNvCxnSpPr>
              <a:cxnSpLocks/>
            </p:cNvCxnSpPr>
            <p:nvPr/>
          </p:nvCxnSpPr>
          <p:spPr>
            <a:xfrm>
              <a:off x="4082321" y="3368435"/>
              <a:ext cx="0" cy="305652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2DFF0B08-F963-8809-DEF9-3FB5B3F19E51}"/>
                </a:ext>
              </a:extLst>
            </p:cNvPr>
            <p:cNvCxnSpPr>
              <a:cxnSpLocks/>
            </p:cNvCxnSpPr>
            <p:nvPr/>
          </p:nvCxnSpPr>
          <p:spPr>
            <a:xfrm>
              <a:off x="2420911" y="338203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816523C4-24BB-7392-131A-0632B89A19F0}"/>
                </a:ext>
              </a:extLst>
            </p:cNvPr>
            <p:cNvCxnSpPr>
              <a:cxnSpLocks/>
            </p:cNvCxnSpPr>
            <p:nvPr/>
          </p:nvCxnSpPr>
          <p:spPr>
            <a:xfrm>
              <a:off x="2420911" y="381867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97AC319-D442-315F-D646-163D91173482}"/>
                </a:ext>
              </a:extLst>
            </p:cNvPr>
            <p:cNvCxnSpPr>
              <a:cxnSpLocks/>
            </p:cNvCxnSpPr>
            <p:nvPr/>
          </p:nvCxnSpPr>
          <p:spPr>
            <a:xfrm>
              <a:off x="2420911" y="4255325"/>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F0C6FCB6-4658-1F36-8897-7CF260854EF0}"/>
                </a:ext>
              </a:extLst>
            </p:cNvPr>
            <p:cNvCxnSpPr>
              <a:cxnSpLocks/>
            </p:cNvCxnSpPr>
            <p:nvPr/>
          </p:nvCxnSpPr>
          <p:spPr>
            <a:xfrm>
              <a:off x="2420911" y="4691971"/>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AAABA481-9379-FFB6-9074-ACA0AE9CB515}"/>
                </a:ext>
              </a:extLst>
            </p:cNvPr>
            <p:cNvCxnSpPr>
              <a:cxnSpLocks/>
            </p:cNvCxnSpPr>
            <p:nvPr/>
          </p:nvCxnSpPr>
          <p:spPr>
            <a:xfrm>
              <a:off x="2420911" y="5128617"/>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7D32E490-CCFF-2EE8-C83B-320ACBD258B2}"/>
                </a:ext>
              </a:extLst>
            </p:cNvPr>
            <p:cNvCxnSpPr>
              <a:cxnSpLocks/>
            </p:cNvCxnSpPr>
            <p:nvPr/>
          </p:nvCxnSpPr>
          <p:spPr>
            <a:xfrm>
              <a:off x="2420911" y="5565263"/>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4DFE9DD6-62E5-D5A8-D26E-1F517F9CB0CA}"/>
                </a:ext>
              </a:extLst>
            </p:cNvPr>
            <p:cNvCxnSpPr>
              <a:cxnSpLocks/>
            </p:cNvCxnSpPr>
            <p:nvPr/>
          </p:nvCxnSpPr>
          <p:spPr>
            <a:xfrm>
              <a:off x="2420911" y="6001909"/>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F3EB3571-D53D-D74D-EBF2-1C489886F245}"/>
                </a:ext>
              </a:extLst>
            </p:cNvPr>
            <p:cNvCxnSpPr>
              <a:cxnSpLocks/>
            </p:cNvCxnSpPr>
            <p:nvPr/>
          </p:nvCxnSpPr>
          <p:spPr>
            <a:xfrm>
              <a:off x="2420911" y="6417726"/>
              <a:ext cx="166141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DE838EB2-C47F-1C0B-43B6-D3D2EEFA8BC9}"/>
              </a:ext>
            </a:extLst>
          </p:cNvPr>
          <p:cNvGrpSpPr/>
          <p:nvPr/>
        </p:nvGrpSpPr>
        <p:grpSpPr>
          <a:xfrm>
            <a:off x="5873811" y="3362195"/>
            <a:ext cx="2303755" cy="137646"/>
            <a:chOff x="3290277" y="3274646"/>
            <a:chExt cx="2993292" cy="186761"/>
          </a:xfrm>
        </p:grpSpPr>
        <p:cxnSp>
          <p:nvCxnSpPr>
            <p:cNvPr id="157" name="Straight Connector 156">
              <a:extLst>
                <a:ext uri="{FF2B5EF4-FFF2-40B4-BE49-F238E27FC236}">
                  <a16:creationId xmlns:a16="http://schemas.microsoft.com/office/drawing/2014/main" id="{9DFF355F-670A-B05C-A7C0-E9D055F3D367}"/>
                </a:ext>
              </a:extLst>
            </p:cNvPr>
            <p:cNvCxnSpPr>
              <a:cxnSpLocks/>
            </p:cNvCxnSpPr>
            <p:nvPr/>
          </p:nvCxnSpPr>
          <p:spPr>
            <a:xfrm>
              <a:off x="3290277" y="3274646"/>
              <a:ext cx="2993292" cy="0"/>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0A66F371-F8FE-C46A-EBDE-4B8B6AF4DE3E}"/>
                </a:ext>
              </a:extLst>
            </p:cNvPr>
            <p:cNvCxnSpPr>
              <a:cxnSpLocks/>
            </p:cNvCxnSpPr>
            <p:nvPr/>
          </p:nvCxnSpPr>
          <p:spPr>
            <a:xfrm flipH="1">
              <a:off x="32902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D3ABA44-35E4-799B-0CB9-1F1753A4AE58}"/>
                </a:ext>
              </a:extLst>
            </p:cNvPr>
            <p:cNvCxnSpPr>
              <a:cxnSpLocks/>
            </p:cNvCxnSpPr>
            <p:nvPr/>
          </p:nvCxnSpPr>
          <p:spPr>
            <a:xfrm flipH="1">
              <a:off x="33668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1EB3DA0-0D84-B048-F97E-7B3B7A3BAA73}"/>
                </a:ext>
              </a:extLst>
            </p:cNvPr>
            <p:cNvCxnSpPr>
              <a:cxnSpLocks/>
            </p:cNvCxnSpPr>
            <p:nvPr/>
          </p:nvCxnSpPr>
          <p:spPr>
            <a:xfrm flipH="1">
              <a:off x="34434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511D275-F2D2-CCBF-AFD1-C3A6E8D6A95E}"/>
                </a:ext>
              </a:extLst>
            </p:cNvPr>
            <p:cNvCxnSpPr>
              <a:cxnSpLocks/>
            </p:cNvCxnSpPr>
            <p:nvPr/>
          </p:nvCxnSpPr>
          <p:spPr>
            <a:xfrm flipH="1">
              <a:off x="35199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F59A1C9-938C-6F2A-999D-A42D65992DE5}"/>
                </a:ext>
              </a:extLst>
            </p:cNvPr>
            <p:cNvCxnSpPr>
              <a:cxnSpLocks/>
            </p:cNvCxnSpPr>
            <p:nvPr/>
          </p:nvCxnSpPr>
          <p:spPr>
            <a:xfrm flipH="1">
              <a:off x="35965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EB6FF5A-7B08-30EF-4C66-C3A696E23E83}"/>
                </a:ext>
              </a:extLst>
            </p:cNvPr>
            <p:cNvCxnSpPr>
              <a:cxnSpLocks/>
            </p:cNvCxnSpPr>
            <p:nvPr/>
          </p:nvCxnSpPr>
          <p:spPr>
            <a:xfrm flipH="1">
              <a:off x="36731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ED4DD948-8EDB-D7D2-4829-8F88B882375B}"/>
                </a:ext>
              </a:extLst>
            </p:cNvPr>
            <p:cNvCxnSpPr>
              <a:cxnSpLocks/>
            </p:cNvCxnSpPr>
            <p:nvPr/>
          </p:nvCxnSpPr>
          <p:spPr>
            <a:xfrm flipH="1">
              <a:off x="37496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F8641DFC-BDCF-E492-84A2-812B1B2D0FB4}"/>
                </a:ext>
              </a:extLst>
            </p:cNvPr>
            <p:cNvCxnSpPr>
              <a:cxnSpLocks/>
            </p:cNvCxnSpPr>
            <p:nvPr/>
          </p:nvCxnSpPr>
          <p:spPr>
            <a:xfrm flipH="1">
              <a:off x="38262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1051B58-EA60-B190-8036-55CDAE24C3E2}"/>
                </a:ext>
              </a:extLst>
            </p:cNvPr>
            <p:cNvCxnSpPr>
              <a:cxnSpLocks/>
            </p:cNvCxnSpPr>
            <p:nvPr/>
          </p:nvCxnSpPr>
          <p:spPr>
            <a:xfrm flipH="1">
              <a:off x="39028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6B9676F1-7D08-C6DF-D503-4B4A8B3BE1FA}"/>
                </a:ext>
              </a:extLst>
            </p:cNvPr>
            <p:cNvCxnSpPr>
              <a:cxnSpLocks/>
            </p:cNvCxnSpPr>
            <p:nvPr/>
          </p:nvCxnSpPr>
          <p:spPr>
            <a:xfrm flipH="1">
              <a:off x="39794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7CB353E-2AE9-0E25-B53F-C55F3FB83CA0}"/>
                </a:ext>
              </a:extLst>
            </p:cNvPr>
            <p:cNvCxnSpPr>
              <a:cxnSpLocks/>
            </p:cNvCxnSpPr>
            <p:nvPr/>
          </p:nvCxnSpPr>
          <p:spPr>
            <a:xfrm flipH="1">
              <a:off x="40559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67F5AD81-48A4-010A-2773-41D7E0CED1DF}"/>
                </a:ext>
              </a:extLst>
            </p:cNvPr>
            <p:cNvCxnSpPr>
              <a:cxnSpLocks/>
            </p:cNvCxnSpPr>
            <p:nvPr/>
          </p:nvCxnSpPr>
          <p:spPr>
            <a:xfrm flipH="1">
              <a:off x="41325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3188402-ECE1-2BD2-B71B-5E92D6391669}"/>
                </a:ext>
              </a:extLst>
            </p:cNvPr>
            <p:cNvCxnSpPr>
              <a:cxnSpLocks/>
            </p:cNvCxnSpPr>
            <p:nvPr/>
          </p:nvCxnSpPr>
          <p:spPr>
            <a:xfrm flipH="1">
              <a:off x="42091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4DE32B93-E3D7-B502-E061-404AD0A72925}"/>
                </a:ext>
              </a:extLst>
            </p:cNvPr>
            <p:cNvCxnSpPr>
              <a:cxnSpLocks/>
            </p:cNvCxnSpPr>
            <p:nvPr/>
          </p:nvCxnSpPr>
          <p:spPr>
            <a:xfrm flipH="1">
              <a:off x="42856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AB7AB5C8-2147-754F-B9BC-E61F87D2490D}"/>
                </a:ext>
              </a:extLst>
            </p:cNvPr>
            <p:cNvCxnSpPr>
              <a:cxnSpLocks/>
            </p:cNvCxnSpPr>
            <p:nvPr/>
          </p:nvCxnSpPr>
          <p:spPr>
            <a:xfrm flipH="1">
              <a:off x="43622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83B53E7-2A4C-0CBE-CB85-163C9D685BBF}"/>
                </a:ext>
              </a:extLst>
            </p:cNvPr>
            <p:cNvCxnSpPr>
              <a:cxnSpLocks/>
            </p:cNvCxnSpPr>
            <p:nvPr/>
          </p:nvCxnSpPr>
          <p:spPr>
            <a:xfrm flipH="1">
              <a:off x="44388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F1A50E74-CFEF-2A39-CCDE-217635756B82}"/>
                </a:ext>
              </a:extLst>
            </p:cNvPr>
            <p:cNvCxnSpPr>
              <a:cxnSpLocks/>
            </p:cNvCxnSpPr>
            <p:nvPr/>
          </p:nvCxnSpPr>
          <p:spPr>
            <a:xfrm flipH="1">
              <a:off x="45153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860FF2D3-A9AE-7048-78C0-F0FDDA983366}"/>
                </a:ext>
              </a:extLst>
            </p:cNvPr>
            <p:cNvCxnSpPr>
              <a:cxnSpLocks/>
            </p:cNvCxnSpPr>
            <p:nvPr/>
          </p:nvCxnSpPr>
          <p:spPr>
            <a:xfrm flipH="1">
              <a:off x="45919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1DF5658-B8A8-A774-7E39-7AD9307BD53F}"/>
                </a:ext>
              </a:extLst>
            </p:cNvPr>
            <p:cNvCxnSpPr>
              <a:cxnSpLocks/>
            </p:cNvCxnSpPr>
            <p:nvPr/>
          </p:nvCxnSpPr>
          <p:spPr>
            <a:xfrm flipH="1">
              <a:off x="46685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9B4F1F5-FEA3-607B-5CF8-795A6D2FE84D}"/>
                </a:ext>
              </a:extLst>
            </p:cNvPr>
            <p:cNvCxnSpPr>
              <a:cxnSpLocks/>
            </p:cNvCxnSpPr>
            <p:nvPr/>
          </p:nvCxnSpPr>
          <p:spPr>
            <a:xfrm flipH="1">
              <a:off x="47451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4D54D083-9E09-CA91-D9F5-660414961BF5}"/>
                </a:ext>
              </a:extLst>
            </p:cNvPr>
            <p:cNvCxnSpPr>
              <a:cxnSpLocks/>
            </p:cNvCxnSpPr>
            <p:nvPr/>
          </p:nvCxnSpPr>
          <p:spPr>
            <a:xfrm flipH="1">
              <a:off x="48216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15FACA7-1B29-B0B6-52B1-18C6DC651972}"/>
                </a:ext>
              </a:extLst>
            </p:cNvPr>
            <p:cNvCxnSpPr>
              <a:cxnSpLocks/>
            </p:cNvCxnSpPr>
            <p:nvPr/>
          </p:nvCxnSpPr>
          <p:spPr>
            <a:xfrm flipH="1">
              <a:off x="48982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7771690-F509-7C96-CD60-D5FF64182512}"/>
                </a:ext>
              </a:extLst>
            </p:cNvPr>
            <p:cNvCxnSpPr>
              <a:cxnSpLocks/>
            </p:cNvCxnSpPr>
            <p:nvPr/>
          </p:nvCxnSpPr>
          <p:spPr>
            <a:xfrm flipH="1">
              <a:off x="49748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0452F32-DDE3-83AB-F903-17B51AB69512}"/>
                </a:ext>
              </a:extLst>
            </p:cNvPr>
            <p:cNvCxnSpPr>
              <a:cxnSpLocks/>
            </p:cNvCxnSpPr>
            <p:nvPr/>
          </p:nvCxnSpPr>
          <p:spPr>
            <a:xfrm flipH="1">
              <a:off x="50513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19A93D87-3D05-91B3-D6A7-CDC8D363C0D9}"/>
                </a:ext>
              </a:extLst>
            </p:cNvPr>
            <p:cNvCxnSpPr>
              <a:cxnSpLocks/>
            </p:cNvCxnSpPr>
            <p:nvPr/>
          </p:nvCxnSpPr>
          <p:spPr>
            <a:xfrm flipH="1">
              <a:off x="51279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17C62D20-EEE9-799D-DA69-49A9983D1BAD}"/>
                </a:ext>
              </a:extLst>
            </p:cNvPr>
            <p:cNvCxnSpPr>
              <a:cxnSpLocks/>
            </p:cNvCxnSpPr>
            <p:nvPr/>
          </p:nvCxnSpPr>
          <p:spPr>
            <a:xfrm flipH="1">
              <a:off x="52045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88073AE-916C-DE32-7847-806C0B3B59E0}"/>
                </a:ext>
              </a:extLst>
            </p:cNvPr>
            <p:cNvCxnSpPr>
              <a:cxnSpLocks/>
            </p:cNvCxnSpPr>
            <p:nvPr/>
          </p:nvCxnSpPr>
          <p:spPr>
            <a:xfrm flipH="1">
              <a:off x="52810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A8D5F744-A8BB-5763-456E-850B170F9064}"/>
                </a:ext>
              </a:extLst>
            </p:cNvPr>
            <p:cNvCxnSpPr>
              <a:cxnSpLocks/>
            </p:cNvCxnSpPr>
            <p:nvPr/>
          </p:nvCxnSpPr>
          <p:spPr>
            <a:xfrm flipH="1">
              <a:off x="53576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D9F7AFF-A60D-60E7-5F93-22070450C995}"/>
                </a:ext>
              </a:extLst>
            </p:cNvPr>
            <p:cNvCxnSpPr>
              <a:cxnSpLocks/>
            </p:cNvCxnSpPr>
            <p:nvPr/>
          </p:nvCxnSpPr>
          <p:spPr>
            <a:xfrm flipH="1">
              <a:off x="54342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D7A73BA-C9DF-827D-CF13-CF9F764ABC5C}"/>
                </a:ext>
              </a:extLst>
            </p:cNvPr>
            <p:cNvCxnSpPr>
              <a:cxnSpLocks/>
            </p:cNvCxnSpPr>
            <p:nvPr/>
          </p:nvCxnSpPr>
          <p:spPr>
            <a:xfrm flipH="1">
              <a:off x="551080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2ECCC51E-4C8F-5A2B-8F39-AB50946476A0}"/>
                </a:ext>
              </a:extLst>
            </p:cNvPr>
            <p:cNvCxnSpPr>
              <a:cxnSpLocks/>
            </p:cNvCxnSpPr>
            <p:nvPr/>
          </p:nvCxnSpPr>
          <p:spPr>
            <a:xfrm flipH="1">
              <a:off x="558737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4B894DD-F042-9C6C-57E7-4DEF097B3A43}"/>
                </a:ext>
              </a:extLst>
            </p:cNvPr>
            <p:cNvCxnSpPr>
              <a:cxnSpLocks/>
            </p:cNvCxnSpPr>
            <p:nvPr/>
          </p:nvCxnSpPr>
          <p:spPr>
            <a:xfrm flipH="1">
              <a:off x="566394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F205888-92EB-76BF-E8F4-69EA141A7F2E}"/>
                </a:ext>
              </a:extLst>
            </p:cNvPr>
            <p:cNvCxnSpPr>
              <a:cxnSpLocks/>
            </p:cNvCxnSpPr>
            <p:nvPr/>
          </p:nvCxnSpPr>
          <p:spPr>
            <a:xfrm flipH="1">
              <a:off x="574051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35D1980F-2EC6-45C8-270E-4DD0B817F550}"/>
                </a:ext>
              </a:extLst>
            </p:cNvPr>
            <p:cNvCxnSpPr>
              <a:cxnSpLocks/>
            </p:cNvCxnSpPr>
            <p:nvPr/>
          </p:nvCxnSpPr>
          <p:spPr>
            <a:xfrm flipH="1">
              <a:off x="581708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52BC5A55-6A3F-2D7C-D69D-325CE565865D}"/>
                </a:ext>
              </a:extLst>
            </p:cNvPr>
            <p:cNvCxnSpPr>
              <a:cxnSpLocks/>
            </p:cNvCxnSpPr>
            <p:nvPr/>
          </p:nvCxnSpPr>
          <p:spPr>
            <a:xfrm flipH="1">
              <a:off x="589365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168CA910-36B8-F4D6-F77B-0137C1AD1C13}"/>
                </a:ext>
              </a:extLst>
            </p:cNvPr>
            <p:cNvCxnSpPr>
              <a:cxnSpLocks/>
            </p:cNvCxnSpPr>
            <p:nvPr/>
          </p:nvCxnSpPr>
          <p:spPr>
            <a:xfrm flipH="1">
              <a:off x="597022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495A2D2-F8AE-135C-403F-42E3C559D3FD}"/>
                </a:ext>
              </a:extLst>
            </p:cNvPr>
            <p:cNvCxnSpPr>
              <a:cxnSpLocks/>
            </p:cNvCxnSpPr>
            <p:nvPr/>
          </p:nvCxnSpPr>
          <p:spPr>
            <a:xfrm flipH="1">
              <a:off x="604679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4BEE3B1D-56A0-2DF4-D1F6-24C4BC4EE108}"/>
                </a:ext>
              </a:extLst>
            </p:cNvPr>
            <p:cNvCxnSpPr>
              <a:cxnSpLocks/>
            </p:cNvCxnSpPr>
            <p:nvPr/>
          </p:nvCxnSpPr>
          <p:spPr>
            <a:xfrm flipH="1">
              <a:off x="612336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CB15B11-89C8-FE79-891B-819334752A1D}"/>
                </a:ext>
              </a:extLst>
            </p:cNvPr>
            <p:cNvCxnSpPr>
              <a:cxnSpLocks/>
            </p:cNvCxnSpPr>
            <p:nvPr/>
          </p:nvCxnSpPr>
          <p:spPr>
            <a:xfrm flipH="1">
              <a:off x="6199937" y="3274646"/>
              <a:ext cx="76570" cy="186761"/>
            </a:xfrm>
            <a:prstGeom prst="line">
              <a:avLst/>
            </a:prstGeom>
            <a:ln w="19050">
              <a:solidFill>
                <a:srgbClr val="073763"/>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23581B61-408D-51EE-CDDB-9CC71BF534E8}"/>
              </a:ext>
            </a:extLst>
          </p:cNvPr>
          <p:cNvGrpSpPr/>
          <p:nvPr/>
        </p:nvGrpSpPr>
        <p:grpSpPr>
          <a:xfrm rot="21264515" flipH="1">
            <a:off x="6741564" y="2522476"/>
            <a:ext cx="1518893" cy="779721"/>
            <a:chOff x="2018193" y="1761051"/>
            <a:chExt cx="1176917" cy="520574"/>
          </a:xfrm>
        </p:grpSpPr>
        <p:cxnSp>
          <p:nvCxnSpPr>
            <p:cNvPr id="155" name="Straight Connector 154">
              <a:extLst>
                <a:ext uri="{FF2B5EF4-FFF2-40B4-BE49-F238E27FC236}">
                  <a16:creationId xmlns:a16="http://schemas.microsoft.com/office/drawing/2014/main" id="{81FA06DD-4F8D-D443-B538-9111789B9566}"/>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8F5E0B9D-6694-CF60-494F-479562706E98}"/>
                </a:ext>
              </a:extLst>
            </p:cNvPr>
            <p:cNvCxnSpPr>
              <a:cxnSpLocks/>
            </p:cNvCxnSpPr>
            <p:nvPr/>
          </p:nvCxnSpPr>
          <p:spPr>
            <a:xfrm rot="21264515">
              <a:off x="2018193" y="1761051"/>
              <a:ext cx="409297" cy="213816"/>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211" name="Straight Connector 210">
            <a:extLst>
              <a:ext uri="{FF2B5EF4-FFF2-40B4-BE49-F238E27FC236}">
                <a16:creationId xmlns:a16="http://schemas.microsoft.com/office/drawing/2014/main" id="{A9368FEC-B037-FFC8-61C5-28C38D0EE791}"/>
              </a:ext>
            </a:extLst>
          </p:cNvPr>
          <p:cNvCxnSpPr>
            <a:cxnSpLocks/>
          </p:cNvCxnSpPr>
          <p:nvPr/>
        </p:nvCxnSpPr>
        <p:spPr>
          <a:xfrm>
            <a:off x="1958669" y="2961570"/>
            <a:ext cx="1442401" cy="0"/>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30AC89A9-8EE0-879A-A0F3-D5E7E1629AC6}"/>
              </a:ext>
            </a:extLst>
          </p:cNvPr>
          <p:cNvGrpSpPr/>
          <p:nvPr/>
        </p:nvGrpSpPr>
        <p:grpSpPr>
          <a:xfrm rot="17531126">
            <a:off x="1794348" y="1734037"/>
            <a:ext cx="1662061" cy="997639"/>
            <a:chOff x="1907259" y="1615560"/>
            <a:chExt cx="1287851" cy="666065"/>
          </a:xfrm>
        </p:grpSpPr>
        <p:cxnSp>
          <p:nvCxnSpPr>
            <p:cNvPr id="217" name="Straight Connector 216">
              <a:extLst>
                <a:ext uri="{FF2B5EF4-FFF2-40B4-BE49-F238E27FC236}">
                  <a16:creationId xmlns:a16="http://schemas.microsoft.com/office/drawing/2014/main" id="{A9394297-04F1-E34C-0846-117EE83418A8}"/>
                </a:ext>
              </a:extLst>
            </p:cNvPr>
            <p:cNvCxnSpPr>
              <a:cxnSpLocks/>
            </p:cNvCxnSpPr>
            <p:nvPr/>
          </p:nvCxnSpPr>
          <p:spPr>
            <a:xfrm>
              <a:off x="2398627" y="1941063"/>
              <a:ext cx="796483" cy="340562"/>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18" name="Straight Arrow Connector 217">
              <a:extLst>
                <a:ext uri="{FF2B5EF4-FFF2-40B4-BE49-F238E27FC236}">
                  <a16:creationId xmlns:a16="http://schemas.microsoft.com/office/drawing/2014/main" id="{1D263CD3-E87B-0736-8486-5D5B5E3DC06F}"/>
                </a:ext>
              </a:extLst>
            </p:cNvPr>
            <p:cNvCxnSpPr>
              <a:cxnSpLocks/>
            </p:cNvCxnSpPr>
            <p:nvPr/>
          </p:nvCxnSpPr>
          <p:spPr>
            <a:xfrm rot="4068874" flipV="1">
              <a:off x="1918376" y="1604443"/>
              <a:ext cx="431379" cy="453614"/>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cxnSp>
        <p:nvCxnSpPr>
          <p:cNvPr id="219" name="Straight Connector 218">
            <a:extLst>
              <a:ext uri="{FF2B5EF4-FFF2-40B4-BE49-F238E27FC236}">
                <a16:creationId xmlns:a16="http://schemas.microsoft.com/office/drawing/2014/main" id="{1958FEC4-7849-6E2F-26FE-D9AAF5D1E258}"/>
              </a:ext>
            </a:extLst>
          </p:cNvPr>
          <p:cNvCxnSpPr>
            <a:cxnSpLocks/>
          </p:cNvCxnSpPr>
          <p:nvPr/>
        </p:nvCxnSpPr>
        <p:spPr>
          <a:xfrm flipV="1">
            <a:off x="6780302" y="1615611"/>
            <a:ext cx="0" cy="1717208"/>
          </a:xfrm>
          <a:prstGeom prst="line">
            <a:avLst/>
          </a:prstGeom>
          <a:ln w="28575">
            <a:solidFill>
              <a:srgbClr val="93C47D"/>
            </a:solidFill>
            <a:prstDash val="sysDash"/>
          </a:ln>
        </p:spPr>
        <p:style>
          <a:lnRef idx="1">
            <a:schemeClr val="accent1"/>
          </a:lnRef>
          <a:fillRef idx="0">
            <a:schemeClr val="accent1"/>
          </a:fillRef>
          <a:effectRef idx="0">
            <a:schemeClr val="accent1"/>
          </a:effectRef>
          <a:fontRef idx="minor">
            <a:schemeClr val="tx1"/>
          </a:fontRef>
        </p:style>
      </p:cxnSp>
      <p:grpSp>
        <p:nvGrpSpPr>
          <p:cNvPr id="221" name="Group 220">
            <a:extLst>
              <a:ext uri="{FF2B5EF4-FFF2-40B4-BE49-F238E27FC236}">
                <a16:creationId xmlns:a16="http://schemas.microsoft.com/office/drawing/2014/main" id="{3AB1FBD7-24E6-95B7-3DE7-277F0B37C9B2}"/>
              </a:ext>
            </a:extLst>
          </p:cNvPr>
          <p:cNvGrpSpPr/>
          <p:nvPr/>
        </p:nvGrpSpPr>
        <p:grpSpPr>
          <a:xfrm rot="335485" flipH="1" flipV="1">
            <a:off x="5303009" y="2501090"/>
            <a:ext cx="1492248" cy="827815"/>
            <a:chOff x="2023570" y="1752493"/>
            <a:chExt cx="1156271" cy="552684"/>
          </a:xfrm>
        </p:grpSpPr>
        <p:cxnSp>
          <p:nvCxnSpPr>
            <p:cNvPr id="222" name="Straight Connector 221">
              <a:extLst>
                <a:ext uri="{FF2B5EF4-FFF2-40B4-BE49-F238E27FC236}">
                  <a16:creationId xmlns:a16="http://schemas.microsoft.com/office/drawing/2014/main" id="{1D83584D-1CC1-E061-8A31-3C2D2F6D4CF2}"/>
                </a:ext>
              </a:extLst>
            </p:cNvPr>
            <p:cNvCxnSpPr>
              <a:cxnSpLocks/>
            </p:cNvCxnSpPr>
            <p:nvPr/>
          </p:nvCxnSpPr>
          <p:spPr>
            <a:xfrm rot="21264515">
              <a:off x="2635353" y="2012201"/>
              <a:ext cx="544488" cy="292976"/>
            </a:xfrm>
            <a:prstGeom prst="line">
              <a:avLst/>
            </a:prstGeom>
            <a:ln w="28575">
              <a:solidFill>
                <a:srgbClr val="841F00"/>
              </a:solidFill>
            </a:ln>
          </p:spPr>
          <p:style>
            <a:lnRef idx="1">
              <a:schemeClr val="accent1"/>
            </a:lnRef>
            <a:fillRef idx="0">
              <a:schemeClr val="accent1"/>
            </a:fillRef>
            <a:effectRef idx="0">
              <a:schemeClr val="accent1"/>
            </a:effectRef>
            <a:fontRef idx="minor">
              <a:schemeClr val="tx1"/>
            </a:fontRef>
          </p:style>
        </p:cxnSp>
        <p:cxnSp>
          <p:nvCxnSpPr>
            <p:cNvPr id="223" name="Straight Arrow Connector 222">
              <a:extLst>
                <a:ext uri="{FF2B5EF4-FFF2-40B4-BE49-F238E27FC236}">
                  <a16:creationId xmlns:a16="http://schemas.microsoft.com/office/drawing/2014/main" id="{8CA57763-30DD-512B-2229-2B710FE95D33}"/>
                </a:ext>
              </a:extLst>
            </p:cNvPr>
            <p:cNvCxnSpPr>
              <a:cxnSpLocks/>
            </p:cNvCxnSpPr>
            <p:nvPr/>
          </p:nvCxnSpPr>
          <p:spPr>
            <a:xfrm rot="21264515">
              <a:off x="2023570" y="1752493"/>
              <a:ext cx="607295" cy="317250"/>
            </a:xfrm>
            <a:prstGeom prst="straightConnector1">
              <a:avLst/>
            </a:prstGeom>
            <a:ln w="28575">
              <a:solidFill>
                <a:srgbClr val="841F00"/>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4911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down)">
                                      <p:cBhvr>
                                        <p:cTn id="7" dur="750"/>
                                        <p:tgtEl>
                                          <p:spTgt spid="2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6"/>
                                        </p:tgtEl>
                                        <p:attrNameLst>
                                          <p:attrName>style.visibility</p:attrName>
                                        </p:attrNameLst>
                                      </p:cBhvr>
                                      <p:to>
                                        <p:strVal val="visible"/>
                                      </p:to>
                                    </p:set>
                                    <p:animEffect transition="in" filter="wipe(left)">
                                      <p:cBhvr>
                                        <p:cTn id="12" dur="500"/>
                                        <p:tgtEl>
                                          <p:spTgt spid="2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9"/>
                                        </p:tgtEl>
                                        <p:attrNameLst>
                                          <p:attrName>style.visibility</p:attrName>
                                        </p:attrNameLst>
                                      </p:cBhvr>
                                      <p:to>
                                        <p:strVal val="visible"/>
                                      </p:to>
                                    </p:set>
                                    <p:animEffect transition="in" filter="wipe(down)">
                                      <p:cBhvr>
                                        <p:cTn id="17" dur="750"/>
                                        <p:tgtEl>
                                          <p:spTgt spid="2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21"/>
                                        </p:tgtEl>
                                        <p:attrNameLst>
                                          <p:attrName>style.visibility</p:attrName>
                                        </p:attrNameLst>
                                      </p:cBhvr>
                                      <p:to>
                                        <p:strVal val="visible"/>
                                      </p:to>
                                    </p:set>
                                    <p:animEffect transition="in" filter="wipe(right)">
                                      <p:cBhvr>
                                        <p:cTn id="22"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186;p43">
            <a:extLst>
              <a:ext uri="{FF2B5EF4-FFF2-40B4-BE49-F238E27FC236}">
                <a16:creationId xmlns:a16="http://schemas.microsoft.com/office/drawing/2014/main" id="{B52C0383-594F-6FA8-0F1F-5A6C42FB69DF}"/>
              </a:ext>
            </a:extLst>
          </p:cNvPr>
          <p:cNvSpPr txBox="1">
            <a:spLocks/>
          </p:cNvSpPr>
          <p:nvPr/>
        </p:nvSpPr>
        <p:spPr>
          <a:xfrm>
            <a:off x="2646000" y="989622"/>
            <a:ext cx="3852000" cy="1796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buClr>
                <a:schemeClr val="dk2"/>
              </a:buClr>
              <a:buSzPts val="4800"/>
              <a:buFont typeface="Overpass Black"/>
              <a:buNone/>
              <a:defRPr sz="13800">
                <a:solidFill>
                  <a:srgbClr val="1C4587"/>
                </a:solidFill>
                <a:latin typeface="#9Slide07 IcielCadena" panose="02000503000000020004" pitchFamily="2" charset="0"/>
                <a:ea typeface="Overpass Black"/>
                <a:cs typeface="Overpass Black"/>
                <a:sym typeface="Overpass Black"/>
              </a:defRPr>
            </a:lvl1pPr>
            <a:lvl2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algn="ctr">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lang="vi-VN" dirty="0"/>
              <a:t>0</a:t>
            </a:r>
            <a:r>
              <a:rPr lang="en-US" dirty="0"/>
              <a:t>3</a:t>
            </a:r>
            <a:endParaRPr lang="en" dirty="0"/>
          </a:p>
        </p:txBody>
      </p:sp>
      <p:sp>
        <p:nvSpPr>
          <p:cNvPr id="3" name="Google Shape;2187;p43">
            <a:extLst>
              <a:ext uri="{FF2B5EF4-FFF2-40B4-BE49-F238E27FC236}">
                <a16:creationId xmlns:a16="http://schemas.microsoft.com/office/drawing/2014/main" id="{031D872A-461E-73CD-79FD-A7F859342131}"/>
              </a:ext>
            </a:extLst>
          </p:cNvPr>
          <p:cNvSpPr txBox="1">
            <a:spLocks/>
          </p:cNvSpPr>
          <p:nvPr/>
        </p:nvSpPr>
        <p:spPr>
          <a:xfrm>
            <a:off x="2061273" y="3098331"/>
            <a:ext cx="5536029" cy="792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a:solidFill>
                  <a:srgbClr val="1C4587"/>
                </a:solidFill>
              </a:rPr>
              <a:t>PHẢN XẠ VÀ PHẢN XẠ </a:t>
            </a:r>
            <a:r>
              <a:rPr lang="en-US" sz="4400" dirty="0" err="1">
                <a:solidFill>
                  <a:srgbClr val="1C4587"/>
                </a:solidFill>
              </a:rPr>
              <a:t>khuếch</a:t>
            </a:r>
            <a:r>
              <a:rPr lang="en-US" sz="4400" dirty="0">
                <a:solidFill>
                  <a:srgbClr val="1C4587"/>
                </a:solidFill>
              </a:rPr>
              <a:t> TÁN</a:t>
            </a:r>
            <a:endParaRPr lang="vi-VN" sz="4400" dirty="0">
              <a:solidFill>
                <a:srgbClr val="1C4587"/>
              </a:solidFill>
            </a:endParaRPr>
          </a:p>
        </p:txBody>
      </p:sp>
      <p:pic>
        <p:nvPicPr>
          <p:cNvPr id="5" name="Picture 6" descr="Sự phản xạ">
            <a:extLst>
              <a:ext uri="{FF2B5EF4-FFF2-40B4-BE49-F238E27FC236}">
                <a16:creationId xmlns:a16="http://schemas.microsoft.com/office/drawing/2014/main" id="{E11E0025-9A8B-74F3-F4AF-9B2F8C7C4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267" y="1244902"/>
            <a:ext cx="1478681" cy="1478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6892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58382" y="1223251"/>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58368" y="1223252"/>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988453"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lặng</a:t>
            </a:r>
            <a:endParaRPr lang="en-US" sz="2200" dirty="0">
              <a:solidFill>
                <a:srgbClr val="073763"/>
              </a:solidFill>
            </a:endParaRPr>
          </a:p>
        </p:txBody>
      </p:sp>
      <p:sp>
        <p:nvSpPr>
          <p:cNvPr id="8" name="TextBox 7">
            <a:extLst>
              <a:ext uri="{FF2B5EF4-FFF2-40B4-BE49-F238E27FC236}">
                <a16:creationId xmlns:a16="http://schemas.microsoft.com/office/drawing/2014/main" id="{8E056CC4-E42D-7643-4CA6-E443B939088B}"/>
              </a:ext>
            </a:extLst>
          </p:cNvPr>
          <p:cNvSpPr txBox="1"/>
          <p:nvPr/>
        </p:nvSpPr>
        <p:spPr>
          <a:xfrm>
            <a:off x="5421024" y="4558492"/>
            <a:ext cx="2960975" cy="40011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có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endParaRPr lang="en-US" sz="2200" dirty="0">
              <a:solidFill>
                <a:srgbClr val="073763"/>
              </a:solidFill>
            </a:endParaRPr>
          </a:p>
        </p:txBody>
      </p:sp>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684572" y="243264"/>
            <a:ext cx="765034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Ảnh của cảnh vật trên mặt hồ trong hai trường hợp ở </a:t>
            </a:r>
            <a:r>
              <a:rPr lang="en-US" sz="3200" dirty="0" err="1">
                <a:solidFill>
                  <a:srgbClr val="073763"/>
                </a:solidFill>
                <a:latin typeface="#9Slide07 IcielBaliho Script" pitchFamily="2" charset="0"/>
              </a:rPr>
              <a:t>hình</a:t>
            </a:r>
            <a:r>
              <a:rPr lang="en-US" sz="3200" dirty="0">
                <a:solidFill>
                  <a:srgbClr val="073763"/>
                </a:solidFill>
                <a:latin typeface="#9Slide07 IcielBaliho Script" pitchFamily="2" charset="0"/>
              </a:rPr>
              <a:t> </a:t>
            </a:r>
            <a:r>
              <a:rPr lang="en-US" sz="3200" dirty="0" err="1">
                <a:solidFill>
                  <a:srgbClr val="073763"/>
                </a:solidFill>
                <a:latin typeface="#9Slide07 IcielBaliho Script" pitchFamily="2" charset="0"/>
              </a:rPr>
              <a:t>dưới</a:t>
            </a:r>
            <a:r>
              <a:rPr lang="en-US" sz="3200" dirty="0">
                <a:solidFill>
                  <a:srgbClr val="073763"/>
                </a:solidFill>
                <a:latin typeface="#9Slide07 IcielBaliho Script" pitchFamily="2" charset="0"/>
              </a:rPr>
              <a:t> </a:t>
            </a:r>
            <a:r>
              <a:rPr lang="vi-VN" sz="3200" dirty="0">
                <a:solidFill>
                  <a:srgbClr val="073763"/>
                </a:solidFill>
                <a:latin typeface="#9Slide07 IcielBaliho Script" pitchFamily="2" charset="0"/>
              </a:rPr>
              <a:t>khác nhau thế nào?</a:t>
            </a:r>
          </a:p>
        </p:txBody>
      </p:sp>
    </p:spTree>
    <p:extLst>
      <p:ext uri="{BB962C8B-B14F-4D97-AF65-F5344CB8AC3E}">
        <p14:creationId xmlns:p14="http://schemas.microsoft.com/office/powerpoint/2010/main" val="17435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par>
                          <p:cTn id="17" fill="hold">
                            <p:stCondLst>
                              <p:cond delay="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47" presetClass="entr" presetSubtype="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anim calcmode="lin" valueType="num">
                                      <p:cBhvr>
                                        <p:cTn id="34" dur="500" fill="hold"/>
                                        <p:tgtEl>
                                          <p:spTgt spid="8"/>
                                        </p:tgtEl>
                                        <p:attrNameLst>
                                          <p:attrName>ppt_x</p:attrName>
                                        </p:attrNameLst>
                                      </p:cBhvr>
                                      <p:tavLst>
                                        <p:tav tm="0">
                                          <p:val>
                                            <p:strVal val="#ppt_x"/>
                                          </p:val>
                                        </p:tav>
                                        <p:tav tm="100000">
                                          <p:val>
                                            <p:strVal val="#ppt_x"/>
                                          </p:val>
                                        </p:tav>
                                      </p:tavLst>
                                    </p:anim>
                                    <p:anim calcmode="lin" valueType="num">
                                      <p:cBhvr>
                                        <p:cTn id="3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54548"/>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54549"/>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741309" y="4036979"/>
            <a:ext cx="8233368" cy="795164"/>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400" dirty="0" err="1">
                <a:solidFill>
                  <a:srgbClr val="073763"/>
                </a:solidFill>
              </a:rPr>
              <a:t>Hình</a:t>
            </a:r>
            <a:r>
              <a:rPr lang="en-US" sz="2400" dirty="0">
                <a:solidFill>
                  <a:srgbClr val="073763"/>
                </a:solidFill>
              </a:rPr>
              <a:t> </a:t>
            </a:r>
            <a:r>
              <a:rPr lang="en-US" sz="2400" dirty="0" err="1">
                <a:solidFill>
                  <a:srgbClr val="073763"/>
                </a:solidFill>
              </a:rPr>
              <a:t>ảnh</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hiện</a:t>
            </a:r>
            <a:r>
              <a:rPr lang="en-US" sz="2400" dirty="0">
                <a:solidFill>
                  <a:srgbClr val="073763"/>
                </a:solidFill>
              </a:rPr>
              <a:t> </a:t>
            </a:r>
            <a:r>
              <a:rPr lang="en-US" sz="2400" dirty="0" err="1">
                <a:solidFill>
                  <a:srgbClr val="073763"/>
                </a:solidFill>
              </a:rPr>
              <a:t>trên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được</a:t>
            </a:r>
            <a:r>
              <a:rPr lang="en-US" sz="2400" dirty="0">
                <a:solidFill>
                  <a:srgbClr val="073763"/>
                </a:solidFill>
              </a:rPr>
              <a:t> </a:t>
            </a:r>
            <a:r>
              <a:rPr lang="en-US" sz="2400" dirty="0" err="1">
                <a:solidFill>
                  <a:srgbClr val="073763"/>
                </a:solidFill>
              </a:rPr>
              <a:t>tạo</a:t>
            </a:r>
            <a:r>
              <a:rPr lang="en-US" sz="2400" dirty="0">
                <a:solidFill>
                  <a:srgbClr val="073763"/>
                </a:solidFill>
              </a:rPr>
              <a:t> </a:t>
            </a:r>
            <a:r>
              <a:rPr lang="en-US" sz="2400" dirty="0" err="1">
                <a:solidFill>
                  <a:srgbClr val="073763"/>
                </a:solidFill>
              </a:rPr>
              <a:t>bởi</a:t>
            </a:r>
            <a:r>
              <a:rPr lang="en-US" sz="2400" dirty="0">
                <a:solidFill>
                  <a:srgbClr val="073763"/>
                </a:solidFill>
              </a:rPr>
              <a:t> </a:t>
            </a:r>
            <a:r>
              <a:rPr lang="en-US" sz="2400" dirty="0" err="1">
                <a:solidFill>
                  <a:srgbClr val="073763"/>
                </a:solidFill>
              </a:rPr>
              <a:t>ánh</a:t>
            </a:r>
            <a:r>
              <a:rPr lang="en-US" sz="2400" dirty="0">
                <a:solidFill>
                  <a:srgbClr val="073763"/>
                </a:solidFill>
              </a:rPr>
              <a:t> </a:t>
            </a:r>
            <a:r>
              <a:rPr lang="en-US" sz="2400" dirty="0" err="1">
                <a:solidFill>
                  <a:srgbClr val="073763"/>
                </a:solidFill>
              </a:rPr>
              <a:t>sáng</a:t>
            </a:r>
            <a:r>
              <a:rPr lang="en-US" sz="2400" dirty="0">
                <a:solidFill>
                  <a:srgbClr val="073763"/>
                </a:solidFill>
              </a:rPr>
              <a:t> </a:t>
            </a:r>
            <a:r>
              <a:rPr lang="en-US" sz="2400" dirty="0" err="1">
                <a:solidFill>
                  <a:srgbClr val="073763"/>
                </a:solidFill>
              </a:rPr>
              <a:t>truyền</a:t>
            </a:r>
            <a:r>
              <a:rPr lang="en-US" sz="2400" dirty="0">
                <a:solidFill>
                  <a:srgbClr val="073763"/>
                </a:solidFill>
              </a:rPr>
              <a:t> </a:t>
            </a:r>
            <a:r>
              <a:rPr lang="en-US" sz="2400" dirty="0" err="1">
                <a:solidFill>
                  <a:srgbClr val="073763"/>
                </a:solidFill>
              </a:rPr>
              <a:t>từ</a:t>
            </a:r>
            <a:r>
              <a:rPr lang="en-US" sz="2400" dirty="0">
                <a:solidFill>
                  <a:srgbClr val="073763"/>
                </a:solidFill>
              </a:rPr>
              <a:t> </a:t>
            </a:r>
            <a:r>
              <a:rPr lang="en-US" sz="2400" dirty="0" err="1">
                <a:solidFill>
                  <a:srgbClr val="073763"/>
                </a:solidFill>
              </a:rPr>
              <a:t>các</a:t>
            </a:r>
            <a:r>
              <a:rPr lang="en-US" sz="2400" dirty="0">
                <a:solidFill>
                  <a:srgbClr val="073763"/>
                </a:solidFill>
              </a:rPr>
              <a:t> </a:t>
            </a:r>
            <a:r>
              <a:rPr lang="en-US" sz="2400" dirty="0" err="1">
                <a:solidFill>
                  <a:srgbClr val="073763"/>
                </a:solidFill>
              </a:rPr>
              <a:t>cảnh</a:t>
            </a:r>
            <a:r>
              <a:rPr lang="en-US" sz="2400" dirty="0">
                <a:solidFill>
                  <a:srgbClr val="073763"/>
                </a:solidFill>
              </a:rPr>
              <a:t> </a:t>
            </a:r>
            <a:r>
              <a:rPr lang="en-US" sz="2400" dirty="0" err="1">
                <a:solidFill>
                  <a:srgbClr val="073763"/>
                </a:solidFill>
              </a:rPr>
              <a:t>vật</a:t>
            </a:r>
            <a:r>
              <a:rPr lang="en-US" sz="2400" dirty="0">
                <a:solidFill>
                  <a:srgbClr val="073763"/>
                </a:solidFill>
              </a:rPr>
              <a:t> </a:t>
            </a:r>
            <a:r>
              <a:rPr lang="en-US" sz="2400" dirty="0" err="1">
                <a:solidFill>
                  <a:srgbClr val="073763"/>
                </a:solidFill>
              </a:rPr>
              <a:t>lên</a:t>
            </a:r>
            <a:r>
              <a:rPr lang="en-US" sz="2400" dirty="0">
                <a:solidFill>
                  <a:srgbClr val="073763"/>
                </a:solidFill>
              </a:rPr>
              <a:t> </a:t>
            </a:r>
            <a:r>
              <a:rPr lang="en-US" sz="2400" dirty="0" err="1">
                <a:solidFill>
                  <a:srgbClr val="073763"/>
                </a:solidFill>
              </a:rPr>
              <a:t>mặt</a:t>
            </a:r>
            <a:r>
              <a:rPr lang="en-US" sz="2400" dirty="0">
                <a:solidFill>
                  <a:srgbClr val="073763"/>
                </a:solidFill>
              </a:rPr>
              <a:t> </a:t>
            </a:r>
            <a:r>
              <a:rPr lang="en-US" sz="2400" dirty="0" err="1">
                <a:solidFill>
                  <a:srgbClr val="073763"/>
                </a:solidFill>
              </a:rPr>
              <a:t>hồ</a:t>
            </a:r>
            <a:r>
              <a:rPr lang="en-US" sz="2400" dirty="0">
                <a:solidFill>
                  <a:srgbClr val="073763"/>
                </a:solidFill>
              </a:rPr>
              <a:t> </a:t>
            </a:r>
            <a:r>
              <a:rPr lang="en-US" sz="2400" dirty="0" err="1">
                <a:solidFill>
                  <a:srgbClr val="073763"/>
                </a:solidFill>
              </a:rPr>
              <a:t>truyền</a:t>
            </a:r>
            <a:r>
              <a:rPr lang="en-US" sz="2400" dirty="0">
                <a:solidFill>
                  <a:srgbClr val="073763"/>
                </a:solidFill>
              </a:rPr>
              <a:t> tới </a:t>
            </a:r>
            <a:r>
              <a:rPr lang="en-US" sz="2400" dirty="0" err="1">
                <a:solidFill>
                  <a:srgbClr val="073763"/>
                </a:solidFill>
              </a:rPr>
              <a:t>mắt</a:t>
            </a:r>
            <a:endParaRPr lang="en-US" sz="2400" dirty="0">
              <a:solidFill>
                <a:srgbClr val="073763"/>
              </a:solidFill>
            </a:endParaRPr>
          </a:p>
        </p:txBody>
      </p:sp>
    </p:spTree>
    <p:extLst>
      <p:ext uri="{BB962C8B-B14F-4D97-AF65-F5344CB8AC3E}">
        <p14:creationId xmlns:p14="http://schemas.microsoft.com/office/powerpoint/2010/main" val="405266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4538926" y="583732"/>
            <a:ext cx="4523363" cy="3222611"/>
          </a:xfrm>
          <a:prstGeom prst="rect">
            <a:avLst/>
          </a:prstGeom>
        </p:spPr>
      </p:pic>
      <p:pic>
        <p:nvPicPr>
          <p:cNvPr id="6" name="Picture 5">
            <a:extLst>
              <a:ext uri="{FF2B5EF4-FFF2-40B4-BE49-F238E27FC236}">
                <a16:creationId xmlns:a16="http://schemas.microsoft.com/office/drawing/2014/main" id="{01930603-3CD2-CA8C-40E3-39C5466B1513}"/>
              </a:ext>
            </a:extLst>
          </p:cNvPr>
          <p:cNvPicPr>
            <a:picLocks noChangeAspect="1"/>
          </p:cNvPicPr>
          <p:nvPr/>
        </p:nvPicPr>
        <p:blipFill>
          <a:blip r:embed="rId3"/>
          <a:stretch>
            <a:fillRect/>
          </a:stretch>
        </p:blipFill>
        <p:spPr>
          <a:xfrm>
            <a:off x="38912" y="583733"/>
            <a:ext cx="4451377" cy="3222612"/>
          </a:xfrm>
          <a:prstGeom prst="rect">
            <a:avLst/>
          </a:prstGeom>
        </p:spPr>
      </p:pic>
      <p:sp>
        <p:nvSpPr>
          <p:cNvPr id="7" name="TextBox 6">
            <a:extLst>
              <a:ext uri="{FF2B5EF4-FFF2-40B4-BE49-F238E27FC236}">
                <a16:creationId xmlns:a16="http://schemas.microsoft.com/office/drawing/2014/main" id="{2D945F79-7205-6EB5-798A-41CAFED644F5}"/>
              </a:ext>
            </a:extLst>
          </p:cNvPr>
          <p:cNvSpPr txBox="1"/>
          <p:nvPr/>
        </p:nvSpPr>
        <p:spPr>
          <a:xfrm>
            <a:off x="341503" y="4044175"/>
            <a:ext cx="3865649"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a)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ta có </a:t>
            </a:r>
            <a:r>
              <a:rPr lang="en-US" sz="2200" dirty="0" err="1">
                <a:solidFill>
                  <a:srgbClr val="073763"/>
                </a:solidFill>
              </a:rPr>
              <a:t>thể</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
        <p:nvSpPr>
          <p:cNvPr id="8" name="TextBox 7">
            <a:extLst>
              <a:ext uri="{FF2B5EF4-FFF2-40B4-BE49-F238E27FC236}">
                <a16:creationId xmlns:a16="http://schemas.microsoft.com/office/drawing/2014/main" id="{8E056CC4-E42D-7643-4CA6-E443B939088B}"/>
              </a:ext>
            </a:extLst>
          </p:cNvPr>
          <p:cNvSpPr txBox="1"/>
          <p:nvPr/>
        </p:nvSpPr>
        <p:spPr>
          <a:xfrm>
            <a:off x="4538926" y="4044175"/>
            <a:ext cx="4676287" cy="6978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b) Khi có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ta </a:t>
            </a:r>
            <a:r>
              <a:rPr lang="en-US" sz="2200" dirty="0" err="1">
                <a:solidFill>
                  <a:srgbClr val="073763"/>
                </a:solidFill>
              </a:rPr>
              <a:t>không</a:t>
            </a:r>
            <a:r>
              <a:rPr lang="en-US" sz="2200" dirty="0">
                <a:solidFill>
                  <a:srgbClr val="073763"/>
                </a:solidFill>
              </a:rPr>
              <a:t> </a:t>
            </a:r>
            <a:r>
              <a:rPr lang="en-US" sz="2200" dirty="0" err="1">
                <a:solidFill>
                  <a:srgbClr val="073763"/>
                </a:solidFill>
              </a:rPr>
              <a:t>nhìn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vật</a:t>
            </a:r>
            <a:r>
              <a:rPr lang="en-US" sz="2200" dirty="0">
                <a:solidFill>
                  <a:srgbClr val="073763"/>
                </a:solidFill>
              </a:rPr>
              <a:t> </a:t>
            </a:r>
          </a:p>
        </p:txBody>
      </p:sp>
    </p:spTree>
    <p:extLst>
      <p:ext uri="{BB962C8B-B14F-4D97-AF65-F5344CB8AC3E}">
        <p14:creationId xmlns:p14="http://schemas.microsoft.com/office/powerpoint/2010/main" val="149201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D05F1E-04A6-819A-BB44-095676625A75}"/>
              </a:ext>
            </a:extLst>
          </p:cNvPr>
          <p:cNvPicPr>
            <a:picLocks noChangeAspect="1"/>
          </p:cNvPicPr>
          <p:nvPr/>
        </p:nvPicPr>
        <p:blipFill rotWithShape="1">
          <a:blip r:embed="rId2"/>
          <a:srcRect l="6321" r="14724"/>
          <a:stretch/>
        </p:blipFill>
        <p:spPr>
          <a:xfrm>
            <a:off x="2261679" y="1217125"/>
            <a:ext cx="4654687" cy="3316172"/>
          </a:xfrm>
          <a:prstGeom prst="rect">
            <a:avLst/>
          </a:prstGeom>
        </p:spPr>
      </p:pic>
      <p:sp>
        <p:nvSpPr>
          <p:cNvPr id="8" name="TextBox 7">
            <a:extLst>
              <a:ext uri="{FF2B5EF4-FFF2-40B4-BE49-F238E27FC236}">
                <a16:creationId xmlns:a16="http://schemas.microsoft.com/office/drawing/2014/main" id="{8E056CC4-E42D-7643-4CA6-E443B939088B}"/>
              </a:ext>
            </a:extLst>
          </p:cNvPr>
          <p:cNvSpPr txBox="1"/>
          <p:nvPr/>
        </p:nvSpPr>
        <p:spPr>
          <a:xfrm>
            <a:off x="540859" y="111719"/>
            <a:ext cx="7766563" cy="1105405"/>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khuếch</a:t>
            </a:r>
            <a:r>
              <a:rPr lang="en-US" sz="2200" dirty="0">
                <a:solidFill>
                  <a:srgbClr val="073763"/>
                </a:solidFill>
              </a:rPr>
              <a:t> </a:t>
            </a:r>
            <a:r>
              <a:rPr lang="en-US" sz="2200" dirty="0" err="1">
                <a:solidFill>
                  <a:srgbClr val="073763"/>
                </a:solidFill>
              </a:rPr>
              <a:t>tán</a:t>
            </a:r>
            <a:r>
              <a:rPr lang="en-US" sz="2200" dirty="0">
                <a:solidFill>
                  <a:srgbClr val="073763"/>
                </a:solidFill>
              </a:rPr>
              <a:t> </a:t>
            </a:r>
            <a:r>
              <a:rPr lang="en-US" sz="2200" dirty="0" err="1">
                <a:solidFill>
                  <a:srgbClr val="073763"/>
                </a:solidFill>
              </a:rPr>
              <a:t>trên</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xuất</a:t>
            </a:r>
            <a:r>
              <a:rPr lang="en-US" sz="2200" dirty="0">
                <a:solidFill>
                  <a:srgbClr val="073763"/>
                </a:solidFill>
              </a:rPr>
              <a:t> </a:t>
            </a:r>
            <a:r>
              <a:rPr lang="en-US" sz="2200" dirty="0" err="1">
                <a:solidFill>
                  <a:srgbClr val="073763"/>
                </a:solidFill>
              </a:rPr>
              <a:t>hiện</a:t>
            </a:r>
            <a:r>
              <a:rPr lang="en-US" sz="2200" dirty="0">
                <a:solidFill>
                  <a:srgbClr val="073763"/>
                </a:solidFill>
              </a:rPr>
              <a:t> </a:t>
            </a:r>
            <a:r>
              <a:rPr lang="en-US" sz="2200" dirty="0" err="1">
                <a:solidFill>
                  <a:srgbClr val="073763"/>
                </a:solidFill>
              </a:rPr>
              <a:t>khi</a:t>
            </a:r>
            <a:r>
              <a:rPr lang="en-US" sz="2200" dirty="0">
                <a:solidFill>
                  <a:srgbClr val="073763"/>
                </a:solidFill>
              </a:rPr>
              <a:t> </a:t>
            </a:r>
            <a:r>
              <a:rPr lang="en-US" sz="2200" dirty="0" err="1">
                <a:solidFill>
                  <a:srgbClr val="073763"/>
                </a:solidFill>
              </a:rPr>
              <a:t>các</a:t>
            </a:r>
            <a:r>
              <a:rPr lang="en-US" sz="2200" dirty="0">
                <a:solidFill>
                  <a:srgbClr val="073763"/>
                </a:solidFill>
              </a:rPr>
              <a:t> </a:t>
            </a:r>
            <a:r>
              <a:rPr lang="en-US" sz="2200" dirty="0" err="1">
                <a:solidFill>
                  <a:srgbClr val="073763"/>
                </a:solidFill>
              </a:rPr>
              <a:t>gợn</a:t>
            </a:r>
            <a:r>
              <a:rPr lang="en-US" sz="2200" dirty="0">
                <a:solidFill>
                  <a:srgbClr val="073763"/>
                </a:solidFill>
              </a:rPr>
              <a:t> </a:t>
            </a:r>
            <a:r>
              <a:rPr lang="en-US" sz="2200" dirty="0" err="1">
                <a:solidFill>
                  <a:srgbClr val="073763"/>
                </a:solidFill>
              </a:rPr>
              <a:t>sóng</a:t>
            </a:r>
            <a:r>
              <a:rPr lang="en-US" sz="2200" dirty="0">
                <a:solidFill>
                  <a:srgbClr val="073763"/>
                </a:solidFill>
              </a:rPr>
              <a:t> </a:t>
            </a:r>
            <a:r>
              <a:rPr lang="en-US" sz="2200" dirty="0" err="1">
                <a:solidFill>
                  <a:srgbClr val="073763"/>
                </a:solidFill>
              </a:rPr>
              <a:t>lăn</a:t>
            </a:r>
            <a:r>
              <a:rPr lang="en-US" sz="2200" dirty="0">
                <a:solidFill>
                  <a:srgbClr val="073763"/>
                </a:solidFill>
              </a:rPr>
              <a:t> </a:t>
            </a:r>
            <a:r>
              <a:rPr lang="en-US" sz="2200" dirty="0" err="1">
                <a:solidFill>
                  <a:srgbClr val="073763"/>
                </a:solidFill>
              </a:rPr>
              <a:t>tăn</a:t>
            </a:r>
            <a:r>
              <a:rPr lang="en-US" sz="2200" dirty="0">
                <a:solidFill>
                  <a:srgbClr val="073763"/>
                </a:solidFill>
              </a:rPr>
              <a:t>, </a:t>
            </a:r>
            <a:r>
              <a:rPr lang="en-US" sz="2200" dirty="0" err="1">
                <a:solidFill>
                  <a:srgbClr val="073763"/>
                </a:solidFill>
              </a:rPr>
              <a:t>nó</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còn</a:t>
            </a:r>
            <a:r>
              <a:rPr lang="en-US" sz="2200" dirty="0">
                <a:solidFill>
                  <a:srgbClr val="073763"/>
                </a:solidFill>
              </a:rPr>
              <a:t> </a:t>
            </a:r>
            <a:r>
              <a:rPr lang="en-US" sz="2200" dirty="0" err="1">
                <a:solidFill>
                  <a:srgbClr val="073763"/>
                </a:solidFill>
              </a:rPr>
              <a:t>là</a:t>
            </a:r>
            <a:r>
              <a:rPr lang="en-US" sz="2200" dirty="0">
                <a:solidFill>
                  <a:srgbClr val="073763"/>
                </a:solidFill>
              </a:rPr>
              <a:t> </a:t>
            </a:r>
            <a:r>
              <a:rPr lang="en-US" sz="2200" dirty="0" err="1">
                <a:solidFill>
                  <a:srgbClr val="073763"/>
                </a:solidFill>
              </a:rPr>
              <a:t>gương</a:t>
            </a:r>
            <a:r>
              <a:rPr lang="en-US" sz="2200" dirty="0">
                <a:solidFill>
                  <a:srgbClr val="073763"/>
                </a:solidFill>
              </a:rPr>
              <a:t> </a:t>
            </a:r>
            <a:r>
              <a:rPr lang="en-US" sz="2200" dirty="0" err="1">
                <a:solidFill>
                  <a:srgbClr val="073763"/>
                </a:solidFill>
              </a:rPr>
              <a:t>phẳng</a:t>
            </a:r>
            <a:r>
              <a:rPr lang="en-US" sz="2200" dirty="0">
                <a:solidFill>
                  <a:srgbClr val="073763"/>
                </a:solidFill>
              </a:rPr>
              <a:t> </a:t>
            </a:r>
            <a:r>
              <a:rPr lang="en-US" sz="2200" dirty="0" err="1">
                <a:solidFill>
                  <a:srgbClr val="073763"/>
                </a:solidFill>
              </a:rPr>
              <a:t>nữa</a:t>
            </a:r>
            <a:r>
              <a:rPr lang="en-US" sz="2200" dirty="0">
                <a:solidFill>
                  <a:srgbClr val="073763"/>
                </a:solidFill>
              </a:rPr>
              <a:t>, </a:t>
            </a:r>
            <a:r>
              <a:rPr lang="en-US" sz="2200" dirty="0" err="1">
                <a:solidFill>
                  <a:srgbClr val="073763"/>
                </a:solidFill>
              </a:rPr>
              <a:t>nên</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của</a:t>
            </a:r>
            <a:r>
              <a:rPr lang="en-US" sz="2200" dirty="0">
                <a:solidFill>
                  <a:srgbClr val="073763"/>
                </a:solidFill>
              </a:rPr>
              <a:t> </a:t>
            </a:r>
            <a:r>
              <a:rPr lang="en-US" sz="2200" dirty="0" err="1">
                <a:solidFill>
                  <a:srgbClr val="073763"/>
                </a:solidFill>
              </a:rPr>
              <a:t>cảnh</a:t>
            </a:r>
            <a:r>
              <a:rPr lang="en-US" sz="2200" dirty="0">
                <a:solidFill>
                  <a:srgbClr val="073763"/>
                </a:solidFill>
              </a:rPr>
              <a:t> </a:t>
            </a:r>
            <a:r>
              <a:rPr lang="en-US" sz="2200" dirty="0" err="1">
                <a:solidFill>
                  <a:srgbClr val="073763"/>
                </a:solidFill>
              </a:rPr>
              <a:t>vật</a:t>
            </a:r>
            <a:r>
              <a:rPr lang="en-US" sz="2200" dirty="0">
                <a:solidFill>
                  <a:srgbClr val="073763"/>
                </a:solidFill>
              </a:rPr>
              <a:t> </a:t>
            </a:r>
            <a:r>
              <a:rPr lang="en-US" sz="2200" dirty="0" err="1">
                <a:solidFill>
                  <a:srgbClr val="073763"/>
                </a:solidFill>
              </a:rPr>
              <a:t>bị</a:t>
            </a:r>
            <a:r>
              <a:rPr lang="en-US" sz="2200" dirty="0">
                <a:solidFill>
                  <a:srgbClr val="073763"/>
                </a:solidFill>
              </a:rPr>
              <a:t> </a:t>
            </a:r>
            <a:r>
              <a:rPr lang="en-US" sz="2200" dirty="0" err="1">
                <a:solidFill>
                  <a:srgbClr val="073763"/>
                </a:solidFill>
              </a:rPr>
              <a:t>bóp</a:t>
            </a:r>
            <a:r>
              <a:rPr lang="en-US" sz="2200" dirty="0">
                <a:solidFill>
                  <a:srgbClr val="073763"/>
                </a:solidFill>
              </a:rPr>
              <a:t> </a:t>
            </a:r>
            <a:r>
              <a:rPr lang="en-US" sz="2200" dirty="0" err="1">
                <a:solidFill>
                  <a:srgbClr val="073763"/>
                </a:solidFill>
              </a:rPr>
              <a:t>méo</a:t>
            </a:r>
            <a:r>
              <a:rPr lang="en-US" sz="2200" dirty="0">
                <a:solidFill>
                  <a:srgbClr val="073763"/>
                </a:solidFill>
              </a:rPr>
              <a:t> </a:t>
            </a:r>
            <a:r>
              <a:rPr lang="en-US" sz="2200" dirty="0" err="1">
                <a:solidFill>
                  <a:srgbClr val="073763"/>
                </a:solidFill>
              </a:rPr>
              <a:t>và</a:t>
            </a:r>
            <a:r>
              <a:rPr lang="en-US" sz="2200" dirty="0">
                <a:solidFill>
                  <a:srgbClr val="073763"/>
                </a:solidFill>
              </a:rPr>
              <a:t> </a:t>
            </a:r>
            <a:r>
              <a:rPr lang="en-US" sz="2200" dirty="0" err="1">
                <a:solidFill>
                  <a:srgbClr val="073763"/>
                </a:solidFill>
              </a:rPr>
              <a:t>nhòe</a:t>
            </a:r>
            <a:r>
              <a:rPr lang="en-US" sz="2200" dirty="0">
                <a:solidFill>
                  <a:srgbClr val="073763"/>
                </a:solidFill>
              </a:rPr>
              <a:t> </a:t>
            </a:r>
            <a:r>
              <a:rPr lang="en-US" sz="2200" dirty="0" err="1">
                <a:solidFill>
                  <a:srgbClr val="073763"/>
                </a:solidFill>
              </a:rPr>
              <a:t>đi</a:t>
            </a:r>
            <a:endParaRPr lang="en-US" sz="2200" dirty="0">
              <a:solidFill>
                <a:srgbClr val="073763"/>
              </a:solidFill>
            </a:endParaRPr>
          </a:p>
        </p:txBody>
      </p:sp>
      <p:sp>
        <p:nvSpPr>
          <p:cNvPr id="9" name="TextBox 8">
            <a:extLst>
              <a:ext uri="{FF2B5EF4-FFF2-40B4-BE49-F238E27FC236}">
                <a16:creationId xmlns:a16="http://schemas.microsoft.com/office/drawing/2014/main" id="{A2AE1AD8-7F25-697C-AA04-6CB90275719E}"/>
              </a:ext>
            </a:extLst>
          </p:cNvPr>
          <p:cNvSpPr txBox="1"/>
          <p:nvPr/>
        </p:nvSpPr>
        <p:spPr>
          <a:xfrm>
            <a:off x="688718" y="4598850"/>
            <a:ext cx="7766563" cy="544650"/>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sz="2200" dirty="0">
                <a:solidFill>
                  <a:srgbClr val="073763"/>
                </a:solidFill>
              </a:rPr>
              <a:t>Ta </a:t>
            </a:r>
            <a:r>
              <a:rPr lang="en-US" sz="2200" dirty="0" err="1">
                <a:solidFill>
                  <a:srgbClr val="073763"/>
                </a:solidFill>
              </a:rPr>
              <a:t>vẫn</a:t>
            </a:r>
            <a:r>
              <a:rPr lang="en-US" sz="2200" dirty="0">
                <a:solidFill>
                  <a:srgbClr val="073763"/>
                </a:solidFill>
              </a:rPr>
              <a:t> </a:t>
            </a:r>
            <a:r>
              <a:rPr lang="en-US" sz="2200" dirty="0" err="1">
                <a:solidFill>
                  <a:srgbClr val="073763"/>
                </a:solidFill>
              </a:rPr>
              <a:t>thấy</a:t>
            </a:r>
            <a:r>
              <a:rPr lang="en-US" sz="2200" dirty="0">
                <a:solidFill>
                  <a:srgbClr val="073763"/>
                </a:solidFill>
              </a:rPr>
              <a:t> </a:t>
            </a:r>
            <a:r>
              <a:rPr lang="en-US" sz="2200" dirty="0" err="1">
                <a:solidFill>
                  <a:srgbClr val="073763"/>
                </a:solidFill>
              </a:rPr>
              <a:t>ảnh</a:t>
            </a:r>
            <a:r>
              <a:rPr lang="en-US" sz="2200" dirty="0">
                <a:solidFill>
                  <a:srgbClr val="073763"/>
                </a:solidFill>
              </a:rPr>
              <a:t> </a:t>
            </a:r>
            <a:r>
              <a:rPr lang="en-US" sz="2200" dirty="0" err="1">
                <a:solidFill>
                  <a:srgbClr val="073763"/>
                </a:solidFill>
              </a:rPr>
              <a:t>vì</a:t>
            </a:r>
            <a:r>
              <a:rPr lang="en-US" sz="2200" dirty="0">
                <a:solidFill>
                  <a:srgbClr val="073763"/>
                </a:solidFill>
              </a:rPr>
              <a:t> </a:t>
            </a:r>
            <a:r>
              <a:rPr lang="en-US" sz="2200" dirty="0" err="1">
                <a:solidFill>
                  <a:srgbClr val="073763"/>
                </a:solidFill>
              </a:rPr>
              <a:t>mặt</a:t>
            </a:r>
            <a:r>
              <a:rPr lang="en-US" sz="2200" dirty="0">
                <a:solidFill>
                  <a:srgbClr val="073763"/>
                </a:solidFill>
              </a:rPr>
              <a:t> </a:t>
            </a:r>
            <a:r>
              <a:rPr lang="en-US" sz="2200" dirty="0" err="1">
                <a:solidFill>
                  <a:srgbClr val="073763"/>
                </a:solidFill>
              </a:rPr>
              <a:t>hồ</a:t>
            </a:r>
            <a:r>
              <a:rPr lang="en-US" sz="2200" dirty="0">
                <a:solidFill>
                  <a:srgbClr val="073763"/>
                </a:solidFill>
              </a:rPr>
              <a:t> </a:t>
            </a:r>
            <a:r>
              <a:rPr lang="en-US" sz="2200" dirty="0" err="1">
                <a:solidFill>
                  <a:srgbClr val="073763"/>
                </a:solidFill>
              </a:rPr>
              <a:t>vẫn</a:t>
            </a:r>
            <a:r>
              <a:rPr lang="en-US" sz="2200" dirty="0">
                <a:solidFill>
                  <a:srgbClr val="073763"/>
                </a:solidFill>
              </a:rPr>
              <a:t> </a:t>
            </a:r>
            <a:r>
              <a:rPr lang="en-US" sz="2200" dirty="0" err="1">
                <a:solidFill>
                  <a:srgbClr val="073763"/>
                </a:solidFill>
              </a:rPr>
              <a:t>phản</a:t>
            </a:r>
            <a:r>
              <a:rPr lang="en-US" sz="2200" dirty="0">
                <a:solidFill>
                  <a:srgbClr val="073763"/>
                </a:solidFill>
              </a:rPr>
              <a:t> </a:t>
            </a:r>
            <a:r>
              <a:rPr lang="en-US" sz="2200" dirty="0" err="1">
                <a:solidFill>
                  <a:srgbClr val="073763"/>
                </a:solidFill>
              </a:rPr>
              <a:t>xạ</a:t>
            </a:r>
            <a:r>
              <a:rPr lang="en-US" sz="2200" dirty="0">
                <a:solidFill>
                  <a:srgbClr val="073763"/>
                </a:solidFill>
              </a:rPr>
              <a:t> </a:t>
            </a:r>
            <a:r>
              <a:rPr lang="en-US" sz="2200" dirty="0" err="1">
                <a:solidFill>
                  <a:srgbClr val="073763"/>
                </a:solidFill>
              </a:rPr>
              <a:t>nhưng</a:t>
            </a:r>
            <a:r>
              <a:rPr lang="en-US" sz="2200" dirty="0">
                <a:solidFill>
                  <a:srgbClr val="073763"/>
                </a:solidFill>
              </a:rPr>
              <a:t> </a:t>
            </a:r>
            <a:r>
              <a:rPr lang="en-US" sz="2200" dirty="0" err="1">
                <a:solidFill>
                  <a:srgbClr val="073763"/>
                </a:solidFill>
              </a:rPr>
              <a:t>không</a:t>
            </a:r>
            <a:r>
              <a:rPr lang="en-US" sz="2200" dirty="0">
                <a:solidFill>
                  <a:srgbClr val="073763"/>
                </a:solidFill>
              </a:rPr>
              <a:t> </a:t>
            </a:r>
            <a:r>
              <a:rPr lang="en-US" sz="2200" dirty="0" err="1">
                <a:solidFill>
                  <a:srgbClr val="073763"/>
                </a:solidFill>
              </a:rPr>
              <a:t>rõ</a:t>
            </a:r>
            <a:r>
              <a:rPr lang="en-US" sz="2200" dirty="0">
                <a:solidFill>
                  <a:srgbClr val="073763"/>
                </a:solidFill>
              </a:rPr>
              <a:t> </a:t>
            </a:r>
            <a:r>
              <a:rPr lang="en-US" sz="2200" dirty="0" err="1">
                <a:solidFill>
                  <a:srgbClr val="073763"/>
                </a:solidFill>
              </a:rPr>
              <a:t>nét</a:t>
            </a:r>
            <a:endParaRPr lang="en-US" sz="2200" dirty="0">
              <a:solidFill>
                <a:srgbClr val="073763"/>
              </a:solidFill>
            </a:endParaRPr>
          </a:p>
        </p:txBody>
      </p:sp>
    </p:spTree>
    <p:extLst>
      <p:ext uri="{BB962C8B-B14F-4D97-AF65-F5344CB8AC3E}">
        <p14:creationId xmlns:p14="http://schemas.microsoft.com/office/powerpoint/2010/main" val="18734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anim calcmode="lin" valueType="num">
                                      <p:cBhvr>
                                        <p:cTn id="15" dur="500" fill="hold"/>
                                        <p:tgtEl>
                                          <p:spTgt spid="9"/>
                                        </p:tgtEl>
                                        <p:attrNameLst>
                                          <p:attrName>ppt_x</p:attrName>
                                        </p:attrNameLst>
                                      </p:cBhvr>
                                      <p:tavLst>
                                        <p:tav tm="0">
                                          <p:val>
                                            <p:strVal val="#ppt_x"/>
                                          </p:val>
                                        </p:tav>
                                        <p:tav tm="100000">
                                          <p:val>
                                            <p:strVal val="#ppt_x"/>
                                          </p:val>
                                        </p:tav>
                                      </p:tavLst>
                                    </p:anim>
                                    <p:anim calcmode="lin" valueType="num">
                                      <p:cBhvr>
                                        <p:cTn id="16"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2154;p40">
            <a:extLst>
              <a:ext uri="{FF2B5EF4-FFF2-40B4-BE49-F238E27FC236}">
                <a16:creationId xmlns:a16="http://schemas.microsoft.com/office/drawing/2014/main" id="{0148B446-5206-6008-0DC7-12456A921821}"/>
              </a:ext>
            </a:extLst>
          </p:cNvPr>
          <p:cNvSpPr txBox="1">
            <a:spLocks/>
          </p:cNvSpPr>
          <p:nvPr/>
        </p:nvSpPr>
        <p:spPr>
          <a:xfrm>
            <a:off x="103958" y="574004"/>
            <a:ext cx="8799896" cy="1000301"/>
          </a:xfrm>
          <a:prstGeom prst="rect">
            <a:avLst/>
          </a:prstGeom>
          <a:no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dirty="0">
                <a:solidFill>
                  <a:srgbClr val="073763"/>
                </a:solidFill>
                <a:latin typeface="#9Slide07 IcielBaliho Script" pitchFamily="2" charset="0"/>
              </a:rPr>
              <a:t>Nêu nhận xét về hướng của các tia sáng phản xạ trong </a:t>
            </a:r>
            <a:endParaRPr lang="en-US" sz="3200" dirty="0">
              <a:solidFill>
                <a:srgbClr val="073763"/>
              </a:solidFill>
              <a:latin typeface="#9Slide07 IcielBaliho Script" pitchFamily="2" charset="0"/>
            </a:endParaRPr>
          </a:p>
          <a:p>
            <a:pPr algn="ctr"/>
            <a:r>
              <a:rPr lang="vi-VN" sz="3200" dirty="0">
                <a:solidFill>
                  <a:srgbClr val="073763"/>
                </a:solidFill>
                <a:latin typeface="#9Slide07 IcielBaliho Script" pitchFamily="2" charset="0"/>
              </a:rPr>
              <a:t>Hình 16.5a và 16.5b. Giải thích vì sao có sự khác nhau đó?</a:t>
            </a:r>
          </a:p>
        </p:txBody>
      </p:sp>
      <p:pic>
        <p:nvPicPr>
          <p:cNvPr id="3" name="Picture 2">
            <a:extLst>
              <a:ext uri="{FF2B5EF4-FFF2-40B4-BE49-F238E27FC236}">
                <a16:creationId xmlns:a16="http://schemas.microsoft.com/office/drawing/2014/main" id="{4A4314A7-8F1E-372A-BA93-E860F51D53B2}"/>
              </a:ext>
            </a:extLst>
          </p:cNvPr>
          <p:cNvPicPr>
            <a:picLocks noChangeAspect="1"/>
          </p:cNvPicPr>
          <p:nvPr/>
        </p:nvPicPr>
        <p:blipFill rotWithShape="1">
          <a:blip r:embed="rId2"/>
          <a:srcRect l="5590"/>
          <a:stretch/>
        </p:blipFill>
        <p:spPr>
          <a:xfrm>
            <a:off x="836579" y="1662659"/>
            <a:ext cx="3667327" cy="3112645"/>
          </a:xfrm>
          <a:prstGeom prst="rect">
            <a:avLst/>
          </a:prstGeom>
        </p:spPr>
      </p:pic>
      <p:pic>
        <p:nvPicPr>
          <p:cNvPr id="10" name="Picture 9">
            <a:extLst>
              <a:ext uri="{FF2B5EF4-FFF2-40B4-BE49-F238E27FC236}">
                <a16:creationId xmlns:a16="http://schemas.microsoft.com/office/drawing/2014/main" id="{E2C6BB6B-B26F-36B3-A062-C60ED1FC0D97}"/>
              </a:ext>
            </a:extLst>
          </p:cNvPr>
          <p:cNvPicPr>
            <a:picLocks noChangeAspect="1"/>
          </p:cNvPicPr>
          <p:nvPr/>
        </p:nvPicPr>
        <p:blipFill>
          <a:blip r:embed="rId3"/>
          <a:stretch>
            <a:fillRect/>
          </a:stretch>
        </p:blipFill>
        <p:spPr>
          <a:xfrm>
            <a:off x="4867193" y="1779390"/>
            <a:ext cx="3335996" cy="2790106"/>
          </a:xfrm>
          <a:prstGeom prst="rect">
            <a:avLst/>
          </a:prstGeom>
        </p:spPr>
      </p:pic>
    </p:spTree>
    <p:extLst>
      <p:ext uri="{BB962C8B-B14F-4D97-AF65-F5344CB8AC3E}">
        <p14:creationId xmlns:p14="http://schemas.microsoft.com/office/powerpoint/2010/main" val="18965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4314A7-8F1E-372A-BA93-E860F51D53B2}"/>
              </a:ext>
            </a:extLst>
          </p:cNvPr>
          <p:cNvPicPr>
            <a:picLocks noChangeAspect="1"/>
          </p:cNvPicPr>
          <p:nvPr/>
        </p:nvPicPr>
        <p:blipFill rotWithShape="1">
          <a:blip r:embed="rId2"/>
          <a:srcRect l="5590"/>
          <a:stretch/>
        </p:blipFill>
        <p:spPr>
          <a:xfrm>
            <a:off x="836579" y="0"/>
            <a:ext cx="3667327" cy="3112645"/>
          </a:xfrm>
          <a:prstGeom prst="rect">
            <a:avLst/>
          </a:prstGeom>
        </p:spPr>
      </p:pic>
      <p:pic>
        <p:nvPicPr>
          <p:cNvPr id="10" name="Picture 9">
            <a:extLst>
              <a:ext uri="{FF2B5EF4-FFF2-40B4-BE49-F238E27FC236}">
                <a16:creationId xmlns:a16="http://schemas.microsoft.com/office/drawing/2014/main" id="{E2C6BB6B-B26F-36B3-A062-C60ED1FC0D97}"/>
              </a:ext>
            </a:extLst>
          </p:cNvPr>
          <p:cNvPicPr>
            <a:picLocks noChangeAspect="1"/>
          </p:cNvPicPr>
          <p:nvPr/>
        </p:nvPicPr>
        <p:blipFill>
          <a:blip r:embed="rId3"/>
          <a:stretch>
            <a:fillRect/>
          </a:stretch>
        </p:blipFill>
        <p:spPr>
          <a:xfrm>
            <a:off x="4867193" y="116731"/>
            <a:ext cx="3335996" cy="2790106"/>
          </a:xfrm>
          <a:prstGeom prst="rect">
            <a:avLst/>
          </a:prstGeom>
        </p:spPr>
      </p:pic>
      <p:sp>
        <p:nvSpPr>
          <p:cNvPr id="5" name="TextBox 4">
            <a:extLst>
              <a:ext uri="{FF2B5EF4-FFF2-40B4-BE49-F238E27FC236}">
                <a16:creationId xmlns:a16="http://schemas.microsoft.com/office/drawing/2014/main" id="{2DF771F9-E83F-8513-4560-FF2C36326428}"/>
              </a:ext>
            </a:extLst>
          </p:cNvPr>
          <p:cNvSpPr txBox="1"/>
          <p:nvPr/>
        </p:nvSpPr>
        <p:spPr>
          <a:xfrm>
            <a:off x="836580" y="3112645"/>
            <a:ext cx="3242502"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song </a:t>
            </a:r>
            <a:r>
              <a:rPr lang="en-US" dirty="0" err="1">
                <a:solidFill>
                  <a:srgbClr val="073763"/>
                </a:solidFill>
              </a:rPr>
              <a:t>song</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phẳng</a:t>
            </a:r>
            <a:r>
              <a:rPr lang="en-US" dirty="0">
                <a:solidFill>
                  <a:srgbClr val="073763"/>
                </a:solidFill>
              </a:rPr>
              <a:t> </a:t>
            </a:r>
            <a:r>
              <a:rPr lang="en-US" dirty="0" err="1">
                <a:solidFill>
                  <a:srgbClr val="073763"/>
                </a:solidFill>
              </a:rPr>
              <a:t>và</a:t>
            </a:r>
            <a:r>
              <a:rPr lang="en-US" dirty="0">
                <a:solidFill>
                  <a:srgbClr val="073763"/>
                </a:solidFill>
              </a:rPr>
              <a:t> </a:t>
            </a:r>
            <a:r>
              <a:rPr lang="en-US" dirty="0" err="1">
                <a:solidFill>
                  <a:srgbClr val="073763"/>
                </a:solidFill>
              </a:rPr>
              <a:t>nhẵn</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endParaRPr lang="en-US" dirty="0">
              <a:solidFill>
                <a:srgbClr val="073763"/>
              </a:solidFill>
            </a:endParaRPr>
          </a:p>
        </p:txBody>
      </p:sp>
      <p:sp>
        <p:nvSpPr>
          <p:cNvPr id="6" name="TextBox 5">
            <a:extLst>
              <a:ext uri="{FF2B5EF4-FFF2-40B4-BE49-F238E27FC236}">
                <a16:creationId xmlns:a16="http://schemas.microsoft.com/office/drawing/2014/main" id="{BBFC9C0C-F5BF-76C6-ECFC-A243826DBA3A}"/>
              </a:ext>
            </a:extLst>
          </p:cNvPr>
          <p:cNvSpPr txBox="1"/>
          <p:nvPr/>
        </p:nvSpPr>
        <p:spPr>
          <a:xfrm>
            <a:off x="5064920" y="3112644"/>
            <a:ext cx="3416251" cy="1849989"/>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2000">
                <a:latin typeface="#9Slide03 Arima Madurai Black" panose="00000A00000000000000" pitchFamily="2" charset="0"/>
                <a:ea typeface="#9Slide03 Arima Madurai Black" panose="00000A00000000000000" pitchFamily="2" charset="0"/>
                <a:cs typeface="#9Slide03 Arima Madurai Black" panose="00000A00000000000000" pitchFamily="2" charset="0"/>
              </a:defRPr>
            </a:lvl1pPr>
          </a:lstStyle>
          <a:p>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tới song </a:t>
            </a:r>
            <a:r>
              <a:rPr lang="en-US" dirty="0" err="1">
                <a:solidFill>
                  <a:srgbClr val="073763"/>
                </a:solidFill>
              </a:rPr>
              <a:t>song</a:t>
            </a:r>
            <a:r>
              <a:rPr lang="en-US" dirty="0">
                <a:solidFill>
                  <a:srgbClr val="073763"/>
                </a:solidFill>
              </a:rPr>
              <a:t> </a:t>
            </a:r>
            <a:r>
              <a:rPr lang="en-US" dirty="0" err="1">
                <a:solidFill>
                  <a:srgbClr val="073763"/>
                </a:solidFill>
              </a:rPr>
              <a:t>nhau</a:t>
            </a:r>
            <a:r>
              <a:rPr lang="en-US" dirty="0">
                <a:solidFill>
                  <a:srgbClr val="073763"/>
                </a:solidFill>
              </a:rPr>
              <a:t> </a:t>
            </a:r>
            <a:r>
              <a:rPr lang="en-US" dirty="0" err="1">
                <a:solidFill>
                  <a:srgbClr val="073763"/>
                </a:solidFill>
              </a:rPr>
              <a:t>mà</a:t>
            </a:r>
            <a:r>
              <a:rPr lang="en-US" dirty="0">
                <a:solidFill>
                  <a:srgbClr val="073763"/>
                </a:solidFill>
              </a:rPr>
              <a:t>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theo</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hướng</a:t>
            </a:r>
            <a:r>
              <a:rPr lang="en-US" dirty="0">
                <a:solidFill>
                  <a:srgbClr val="073763"/>
                </a:solidFill>
              </a:rPr>
              <a:t> </a:t>
            </a:r>
            <a:r>
              <a:rPr lang="en-US" dirty="0" err="1">
                <a:solidFill>
                  <a:srgbClr val="073763"/>
                </a:solidFill>
              </a:rPr>
              <a:t>khác</a:t>
            </a:r>
            <a:r>
              <a:rPr lang="en-US" dirty="0">
                <a:solidFill>
                  <a:srgbClr val="073763"/>
                </a:solidFill>
              </a:rPr>
              <a:t> </a:t>
            </a:r>
            <a:r>
              <a:rPr lang="en-US" dirty="0" err="1">
                <a:solidFill>
                  <a:srgbClr val="073763"/>
                </a:solidFill>
              </a:rPr>
              <a:t>nhau</a:t>
            </a:r>
            <a:endParaRPr lang="en-US" dirty="0">
              <a:solidFill>
                <a:srgbClr val="073763"/>
              </a:solidFill>
            </a:endParaRPr>
          </a:p>
          <a:p>
            <a:r>
              <a:rPr lang="en-US" dirty="0" err="1">
                <a:solidFill>
                  <a:srgbClr val="073763"/>
                </a:solidFill>
              </a:rPr>
              <a:t>Vì</a:t>
            </a:r>
            <a:r>
              <a:rPr lang="en-US" dirty="0">
                <a:solidFill>
                  <a:srgbClr val="073763"/>
                </a:solidFill>
              </a:rPr>
              <a:t>: </a:t>
            </a:r>
            <a:r>
              <a:rPr lang="en-US" dirty="0" err="1">
                <a:solidFill>
                  <a:srgbClr val="073763"/>
                </a:solidFill>
              </a:rPr>
              <a:t>Các</a:t>
            </a:r>
            <a:r>
              <a:rPr lang="en-US" dirty="0">
                <a:solidFill>
                  <a:srgbClr val="073763"/>
                </a:solidFill>
              </a:rPr>
              <a:t> </a:t>
            </a:r>
            <a:r>
              <a:rPr lang="en-US" dirty="0" err="1">
                <a:solidFill>
                  <a:srgbClr val="073763"/>
                </a:solidFill>
              </a:rPr>
              <a:t>tia</a:t>
            </a:r>
            <a:r>
              <a:rPr lang="en-US" dirty="0">
                <a:solidFill>
                  <a:srgbClr val="073763"/>
                </a:solidFill>
              </a:rPr>
              <a:t> </a:t>
            </a:r>
            <a:r>
              <a:rPr lang="en-US" dirty="0" err="1">
                <a:solidFill>
                  <a:srgbClr val="073763"/>
                </a:solidFill>
              </a:rPr>
              <a:t>sáng</a:t>
            </a:r>
            <a:r>
              <a:rPr lang="en-US" dirty="0">
                <a:solidFill>
                  <a:srgbClr val="073763"/>
                </a:solidFill>
              </a:rPr>
              <a:t> tới </a:t>
            </a:r>
            <a:r>
              <a:rPr lang="en-US" dirty="0" err="1">
                <a:solidFill>
                  <a:srgbClr val="073763"/>
                </a:solidFill>
              </a:rPr>
              <a:t>bề</a:t>
            </a:r>
            <a:r>
              <a:rPr lang="en-US" dirty="0">
                <a:solidFill>
                  <a:srgbClr val="073763"/>
                </a:solidFill>
              </a:rPr>
              <a:t> </a:t>
            </a:r>
            <a:r>
              <a:rPr lang="en-US" dirty="0" err="1">
                <a:solidFill>
                  <a:srgbClr val="073763"/>
                </a:solidFill>
              </a:rPr>
              <a:t>mặt</a:t>
            </a:r>
            <a:r>
              <a:rPr lang="en-US" dirty="0">
                <a:solidFill>
                  <a:srgbClr val="073763"/>
                </a:solidFill>
              </a:rPr>
              <a:t> </a:t>
            </a:r>
            <a:r>
              <a:rPr lang="en-US" dirty="0" err="1">
                <a:solidFill>
                  <a:srgbClr val="073763"/>
                </a:solidFill>
              </a:rPr>
              <a:t>nhấp</a:t>
            </a:r>
            <a:r>
              <a:rPr lang="en-US" dirty="0">
                <a:solidFill>
                  <a:srgbClr val="073763"/>
                </a:solidFill>
              </a:rPr>
              <a:t> </a:t>
            </a:r>
            <a:r>
              <a:rPr lang="en-US" dirty="0" err="1">
                <a:solidFill>
                  <a:srgbClr val="073763"/>
                </a:solidFill>
              </a:rPr>
              <a:t>nhô</a:t>
            </a:r>
            <a:r>
              <a:rPr lang="en-US" dirty="0">
                <a:solidFill>
                  <a:srgbClr val="073763"/>
                </a:solidFill>
              </a:rPr>
              <a:t> </a:t>
            </a:r>
            <a:r>
              <a:rPr lang="en-US" dirty="0" err="1">
                <a:solidFill>
                  <a:srgbClr val="073763"/>
                </a:solidFill>
              </a:rPr>
              <a:t>gồ</a:t>
            </a:r>
            <a:r>
              <a:rPr lang="en-US" dirty="0">
                <a:solidFill>
                  <a:srgbClr val="073763"/>
                </a:solidFill>
              </a:rPr>
              <a:t> </a:t>
            </a:r>
            <a:r>
              <a:rPr lang="en-US" dirty="0" err="1">
                <a:solidFill>
                  <a:srgbClr val="073763"/>
                </a:solidFill>
              </a:rPr>
              <a:t>ghề</a:t>
            </a:r>
            <a:r>
              <a:rPr lang="en-US" dirty="0">
                <a:solidFill>
                  <a:srgbClr val="073763"/>
                </a:solidFill>
              </a:rPr>
              <a:t> → </a:t>
            </a:r>
            <a:r>
              <a:rPr lang="en-US" dirty="0" err="1">
                <a:solidFill>
                  <a:srgbClr val="073763"/>
                </a:solidFill>
              </a:rPr>
              <a:t>phản</a:t>
            </a:r>
            <a:r>
              <a:rPr lang="en-US" dirty="0">
                <a:solidFill>
                  <a:srgbClr val="073763"/>
                </a:solidFill>
              </a:rPr>
              <a:t> </a:t>
            </a:r>
            <a:r>
              <a:rPr lang="en-US" dirty="0" err="1">
                <a:solidFill>
                  <a:srgbClr val="073763"/>
                </a:solidFill>
              </a:rPr>
              <a:t>xạ</a:t>
            </a:r>
            <a:r>
              <a:rPr lang="en-US" dirty="0">
                <a:solidFill>
                  <a:srgbClr val="073763"/>
                </a:solidFill>
              </a:rPr>
              <a:t> </a:t>
            </a:r>
            <a:r>
              <a:rPr lang="en-US" dirty="0" err="1">
                <a:solidFill>
                  <a:srgbClr val="073763"/>
                </a:solidFill>
              </a:rPr>
              <a:t>khuếch</a:t>
            </a:r>
            <a:r>
              <a:rPr lang="en-US" dirty="0">
                <a:solidFill>
                  <a:srgbClr val="073763"/>
                </a:solidFill>
              </a:rPr>
              <a:t> </a:t>
            </a:r>
            <a:r>
              <a:rPr lang="en-US" dirty="0" err="1">
                <a:solidFill>
                  <a:srgbClr val="073763"/>
                </a:solidFill>
              </a:rPr>
              <a:t>tán</a:t>
            </a:r>
            <a:endParaRPr lang="en-US" dirty="0">
              <a:solidFill>
                <a:srgbClr val="073763"/>
              </a:solidFill>
            </a:endParaRPr>
          </a:p>
        </p:txBody>
      </p:sp>
    </p:spTree>
    <p:extLst>
      <p:ext uri="{BB962C8B-B14F-4D97-AF65-F5344CB8AC3E}">
        <p14:creationId xmlns:p14="http://schemas.microsoft.com/office/powerpoint/2010/main" val="425588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2601;p56">
            <a:extLst>
              <a:ext uri="{FF2B5EF4-FFF2-40B4-BE49-F238E27FC236}">
                <a16:creationId xmlns:a16="http://schemas.microsoft.com/office/drawing/2014/main" id="{8C59090A-2AD6-BD23-AD07-B2C5A26B3997}"/>
              </a:ext>
            </a:extLst>
          </p:cNvPr>
          <p:cNvPicPr preferRelativeResize="0"/>
          <p:nvPr/>
        </p:nvPicPr>
        <p:blipFill>
          <a:blip r:embed="rId2">
            <a:alphaModFix amt="52000"/>
          </a:blip>
          <a:stretch>
            <a:fillRect/>
          </a:stretch>
        </p:blipFill>
        <p:spPr>
          <a:xfrm rot="21331624" flipH="1">
            <a:off x="2006719" y="20813"/>
            <a:ext cx="5184959" cy="832383"/>
          </a:xfrm>
          <a:prstGeom prst="rect">
            <a:avLst/>
          </a:prstGeom>
          <a:noFill/>
          <a:ln>
            <a:noFill/>
          </a:ln>
        </p:spPr>
      </p:pic>
      <p:sp>
        <p:nvSpPr>
          <p:cNvPr id="4" name="Rectangle: Diagonal Corners Snipped 3">
            <a:extLst>
              <a:ext uri="{FF2B5EF4-FFF2-40B4-BE49-F238E27FC236}">
                <a16:creationId xmlns:a16="http://schemas.microsoft.com/office/drawing/2014/main" id="{61A8AFD1-C0E0-CD17-4795-865FE33FD6D0}"/>
              </a:ext>
            </a:extLst>
          </p:cNvPr>
          <p:cNvSpPr/>
          <p:nvPr/>
        </p:nvSpPr>
        <p:spPr>
          <a:xfrm>
            <a:off x="953930" y="536265"/>
            <a:ext cx="7907968" cy="4278926"/>
          </a:xfrm>
          <a:prstGeom prst="snip2DiagRect">
            <a:avLst>
              <a:gd name="adj1" fmla="val 21685"/>
              <a:gd name="adj2" fmla="val 0"/>
            </a:avLst>
          </a:prstGeom>
          <a:noFill/>
          <a:ln w="28575">
            <a:solidFill>
              <a:srgbClr val="9EDC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2628D4-C6C7-110A-3C8C-B23BD6E09E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336" b="91670" l="65346" r="88906">
                        <a14:foregroundMark x1="77592" y1="15461" x2="77592" y2="18221"/>
                        <a14:foregroundMark x1="77729" y1="13507" x2="81240" y2="13336"/>
                        <a14:foregroundMark x1="79032" y1="27803" x2="79292" y2="33990"/>
                        <a14:foregroundMark x1="79292" y1="34796" x2="78374" y2="42115"/>
                        <a14:foregroundMark x1="77071" y1="35773" x2="78634" y2="39184"/>
                        <a14:foregroundMark x1="80060" y1="36579" x2="80979" y2="39013"/>
                        <a14:foregroundMark x1="78250" y1="42115" x2="78113" y2="46658"/>
                        <a14:foregroundMark x1="87219" y1="44378" x2="88124" y2="40812"/>
                        <a14:foregroundMark x1="88385" y1="37076" x2="88261" y2="40641"/>
                        <a14:foregroundMark x1="88522" y1="37401" x2="88906" y2="35773"/>
                        <a14:foregroundMark x1="84750" y1="43572" x2="83187" y2="43572"/>
                        <a14:foregroundMark x1="65373" y1="33493" x2="67581" y2="38053"/>
                        <a14:foregroundMark x1="73958" y1="85019" x2="71229" y2="89236"/>
                        <a14:foregroundMark x1="82282" y1="89887" x2="82282" y2="91670"/>
                      </a14:backgroundRemoval>
                    </a14:imgEffect>
                  </a14:imgLayer>
                </a14:imgProps>
              </a:ext>
            </a:extLst>
          </a:blip>
          <a:srcRect l="63524" t="10783" r="9662" b="7469"/>
          <a:stretch/>
        </p:blipFill>
        <p:spPr>
          <a:xfrm flipH="1">
            <a:off x="181108" y="1453514"/>
            <a:ext cx="1545644" cy="3770026"/>
          </a:xfrm>
          <a:prstGeom prst="rect">
            <a:avLst/>
          </a:prstGeom>
        </p:spPr>
      </p:pic>
      <p:sp>
        <p:nvSpPr>
          <p:cNvPr id="27" name="TextBox 26">
            <a:extLst>
              <a:ext uri="{FF2B5EF4-FFF2-40B4-BE49-F238E27FC236}">
                <a16:creationId xmlns:a16="http://schemas.microsoft.com/office/drawing/2014/main" id="{2544D766-4F7E-D7AC-F352-88BD83C5C16F}"/>
              </a:ext>
            </a:extLst>
          </p:cNvPr>
          <p:cNvSpPr txBox="1"/>
          <p:nvPr/>
        </p:nvSpPr>
        <p:spPr>
          <a:xfrm>
            <a:off x="948454" y="1042690"/>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nhẵn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bóng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endParaRPr lang="en-US" sz="2000" dirty="0">
              <a:latin typeface="#9Slide03 Arima Madurai Black" panose="00000A00000000000000" pitchFamily="2" charset="0"/>
            </a:endParaRPr>
          </a:p>
        </p:txBody>
      </p:sp>
      <p:sp>
        <p:nvSpPr>
          <p:cNvPr id="18" name="Google Shape;2156;p40">
            <a:extLst>
              <a:ext uri="{FF2B5EF4-FFF2-40B4-BE49-F238E27FC236}">
                <a16:creationId xmlns:a16="http://schemas.microsoft.com/office/drawing/2014/main" id="{B69A117B-2A41-6E09-AA6F-E3C1CE66B597}"/>
              </a:ext>
            </a:extLst>
          </p:cNvPr>
          <p:cNvSpPr txBox="1">
            <a:spLocks/>
          </p:cNvSpPr>
          <p:nvPr/>
        </p:nvSpPr>
        <p:spPr>
          <a:xfrm>
            <a:off x="2245873" y="328309"/>
            <a:ext cx="4577019" cy="4500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IcielCadena" panose="02000503000000020004" pitchFamily="2" charset="0"/>
                <a:ea typeface="#9Slide07 IcielCadena" panose="02000503000000020004"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dirty="0">
                <a:latin typeface="#9Slide07 IcielBaliho Script" pitchFamily="2" charset="0"/>
              </a:rPr>
              <a:t>Phản xạ và phản xạ khuếch tán</a:t>
            </a:r>
          </a:p>
        </p:txBody>
      </p:sp>
      <p:grpSp>
        <p:nvGrpSpPr>
          <p:cNvPr id="6" name="Group 5">
            <a:extLst>
              <a:ext uri="{FF2B5EF4-FFF2-40B4-BE49-F238E27FC236}">
                <a16:creationId xmlns:a16="http://schemas.microsoft.com/office/drawing/2014/main" id="{26C68F99-C7F1-28D9-90FA-A1D5742D15F8}"/>
              </a:ext>
            </a:extLst>
          </p:cNvPr>
          <p:cNvGrpSpPr/>
          <p:nvPr/>
        </p:nvGrpSpPr>
        <p:grpSpPr>
          <a:xfrm>
            <a:off x="1513197" y="24428"/>
            <a:ext cx="937920" cy="788944"/>
            <a:chOff x="-918199" y="2085678"/>
            <a:chExt cx="1451381" cy="1220848"/>
          </a:xfrm>
        </p:grpSpPr>
        <p:pic>
          <p:nvPicPr>
            <p:cNvPr id="20" name="Google Shape;2199;p44">
              <a:extLst>
                <a:ext uri="{FF2B5EF4-FFF2-40B4-BE49-F238E27FC236}">
                  <a16:creationId xmlns:a16="http://schemas.microsoft.com/office/drawing/2014/main" id="{B5F8F904-889F-4CBC-2D97-F573BD5A604E}"/>
                </a:ext>
              </a:extLst>
            </p:cNvPr>
            <p:cNvPicPr preferRelativeResize="0"/>
            <p:nvPr/>
          </p:nvPicPr>
          <p:blipFill>
            <a:blip r:embed="rId5">
              <a:alphaModFix amt="68000"/>
            </a:blip>
            <a:stretch>
              <a:fillRect/>
            </a:stretch>
          </p:blipFill>
          <p:spPr>
            <a:xfrm>
              <a:off x="-918199" y="2085678"/>
              <a:ext cx="1451381" cy="1220848"/>
            </a:xfrm>
            <a:prstGeom prst="rect">
              <a:avLst/>
            </a:prstGeom>
            <a:noFill/>
            <a:ln>
              <a:noFill/>
            </a:ln>
          </p:spPr>
        </p:pic>
        <p:pic>
          <p:nvPicPr>
            <p:cNvPr id="21" name="Picture 6" descr="Sự phản xạ">
              <a:extLst>
                <a:ext uri="{FF2B5EF4-FFF2-40B4-BE49-F238E27FC236}">
                  <a16:creationId xmlns:a16="http://schemas.microsoft.com/office/drawing/2014/main" id="{FE662BA4-1241-E1F0-CEC2-EF50514A49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359" y="2367270"/>
              <a:ext cx="713700" cy="713700"/>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EB83B364-A35C-DA90-B822-E7C594B9EB59}"/>
              </a:ext>
            </a:extLst>
          </p:cNvPr>
          <p:cNvPicPr>
            <a:picLocks noChangeAspect="1"/>
          </p:cNvPicPr>
          <p:nvPr/>
        </p:nvPicPr>
        <p:blipFill rotWithShape="1">
          <a:blip r:embed="rId7"/>
          <a:srcRect l="4101" t="15765" r="24975"/>
          <a:stretch/>
        </p:blipFill>
        <p:spPr>
          <a:xfrm>
            <a:off x="2108911" y="1795679"/>
            <a:ext cx="2425471" cy="1920491"/>
          </a:xfrm>
          <a:prstGeom prst="rect">
            <a:avLst/>
          </a:prstGeom>
        </p:spPr>
      </p:pic>
      <p:sp>
        <p:nvSpPr>
          <p:cNvPr id="32" name="TextBox 31">
            <a:extLst>
              <a:ext uri="{FF2B5EF4-FFF2-40B4-BE49-F238E27FC236}">
                <a16:creationId xmlns:a16="http://schemas.microsoft.com/office/drawing/2014/main" id="{281CAFBD-BF4B-070E-47E5-8D2351D903C3}"/>
              </a:ext>
            </a:extLst>
          </p:cNvPr>
          <p:cNvSpPr txBox="1"/>
          <p:nvPr/>
        </p:nvSpPr>
        <p:spPr>
          <a:xfrm>
            <a:off x="1013270" y="3901824"/>
            <a:ext cx="7171856" cy="727713"/>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r>
              <a:rPr lang="en-US" sz="2000" dirty="0">
                <a:latin typeface="#9Slide03 Arima Madurai Black" panose="00000A00000000000000" pitchFamily="2" charset="0"/>
              </a:rPr>
              <a:t>        </a:t>
            </a:r>
            <a:r>
              <a:rPr lang="en-US" sz="2000" dirty="0" err="1">
                <a:latin typeface="#9Slide03 Arima Madurai Black" panose="00000A00000000000000" pitchFamily="2" charset="0"/>
              </a:rPr>
              <a:t>Sự</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xảy</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ra</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ánh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sáng</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chiếu</a:t>
            </a:r>
            <a:r>
              <a:rPr lang="en-US" sz="2000" dirty="0">
                <a:latin typeface="#9Slide03 Arima Madurai Black" panose="00000A00000000000000" pitchFamily="2" charset="0"/>
              </a:rPr>
              <a:t> tới </a:t>
            </a:r>
            <a:r>
              <a:rPr lang="en-US" sz="2000" dirty="0" err="1">
                <a:latin typeface="#9Slide03 Arima Madurai Black" panose="00000A00000000000000" pitchFamily="2" charset="0"/>
              </a:rPr>
              <a:t>bề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mặt</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gồ</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ghề</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thô</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ráp</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được</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gọi</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là</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phản</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xạ</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khuếch</a:t>
            </a:r>
            <a:r>
              <a:rPr lang="en-US" sz="2000" dirty="0">
                <a:latin typeface="#9Slide03 Arima Madurai Black" panose="00000A00000000000000" pitchFamily="2" charset="0"/>
              </a:rPr>
              <a:t> </a:t>
            </a:r>
            <a:r>
              <a:rPr lang="en-US" sz="2000" dirty="0" err="1">
                <a:latin typeface="#9Slide03 Arima Madurai Black" panose="00000A00000000000000" pitchFamily="2" charset="0"/>
              </a:rPr>
              <a:t>tán</a:t>
            </a:r>
            <a:endParaRPr lang="en-US" sz="2000" dirty="0">
              <a:latin typeface="#9Slide03 Arima Madurai Black" panose="00000A00000000000000" pitchFamily="2" charset="0"/>
            </a:endParaRPr>
          </a:p>
        </p:txBody>
      </p:sp>
      <p:pic>
        <p:nvPicPr>
          <p:cNvPr id="11" name="Picture 10">
            <a:extLst>
              <a:ext uri="{FF2B5EF4-FFF2-40B4-BE49-F238E27FC236}">
                <a16:creationId xmlns:a16="http://schemas.microsoft.com/office/drawing/2014/main" id="{FADCFF20-6F46-4A46-1609-CD78AF90FA07}"/>
              </a:ext>
            </a:extLst>
          </p:cNvPr>
          <p:cNvPicPr>
            <a:picLocks noChangeAspect="1"/>
          </p:cNvPicPr>
          <p:nvPr/>
        </p:nvPicPr>
        <p:blipFill>
          <a:blip r:embed="rId8"/>
          <a:stretch>
            <a:fillRect/>
          </a:stretch>
        </p:blipFill>
        <p:spPr>
          <a:xfrm>
            <a:off x="4916541" y="1795679"/>
            <a:ext cx="2882988" cy="1920490"/>
          </a:xfrm>
          <a:prstGeom prst="rect">
            <a:avLst/>
          </a:prstGeom>
        </p:spPr>
      </p:pic>
    </p:spTree>
    <p:extLst>
      <p:ext uri="{BB962C8B-B14F-4D97-AF65-F5344CB8AC3E}">
        <p14:creationId xmlns:p14="http://schemas.microsoft.com/office/powerpoint/2010/main" val="207220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par>
                          <p:cTn id="8" fill="hold">
                            <p:stCondLst>
                              <p:cond delay="2450"/>
                            </p:stCondLst>
                            <p:childTnLst>
                              <p:par>
                                <p:cTn id="9" presetID="14" presetClass="entr" presetSubtype="1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iterate type="lt">
                                    <p:tmPct val="6000"/>
                                  </p:iterate>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par>
                          <p:cTn id="17" fill="hold">
                            <p:stCondLst>
                              <p:cond delay="2840"/>
                            </p:stCondLst>
                            <p:childTnLst>
                              <p:par>
                                <p:cTn id="18" presetID="14" presetClass="entr" presetSubtype="1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54" name="Google Shape;2154;p40"/>
          <p:cNvSpPr txBox="1">
            <a:spLocks noGrp="1"/>
          </p:cNvSpPr>
          <p:nvPr>
            <p:ph type="ctrTitle" idx="7"/>
          </p:nvPr>
        </p:nvSpPr>
        <p:spPr>
          <a:xfrm>
            <a:off x="3410428" y="3733032"/>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Định luật phản xạ ánh sáng</a:t>
            </a:r>
            <a:endParaRPr sz="2800" dirty="0">
              <a:latin typeface="#9Slide07 IcielBaliho Script" pitchFamily="2" charset="0"/>
            </a:endParaRPr>
          </a:p>
        </p:txBody>
      </p:sp>
      <p:sp>
        <p:nvSpPr>
          <p:cNvPr id="2156" name="Google Shape;2156;p40"/>
          <p:cNvSpPr txBox="1">
            <a:spLocks noGrp="1"/>
          </p:cNvSpPr>
          <p:nvPr>
            <p:ph type="ctrTitle" idx="8"/>
          </p:nvPr>
        </p:nvSpPr>
        <p:spPr>
          <a:xfrm>
            <a:off x="6246679" y="3756963"/>
            <a:ext cx="2497177" cy="450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Phản xạ và phản xạ khuếch tán</a:t>
            </a:r>
            <a:endParaRPr sz="2800" dirty="0">
              <a:latin typeface="#9Slide07 IcielBaliho Script" pitchFamily="2" charset="0"/>
            </a:endParaRPr>
          </a:p>
        </p:txBody>
      </p:sp>
      <p:sp>
        <p:nvSpPr>
          <p:cNvPr id="2160" name="Google Shape;2160;p40"/>
          <p:cNvSpPr txBox="1">
            <a:spLocks noGrp="1"/>
          </p:cNvSpPr>
          <p:nvPr>
            <p:ph type="ctrTitle" idx="15"/>
          </p:nvPr>
        </p:nvSpPr>
        <p:spPr>
          <a:xfrm>
            <a:off x="577708" y="3296949"/>
            <a:ext cx="2497177" cy="84665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2800" dirty="0">
                <a:latin typeface="#9Slide07 IcielBaliho Script" pitchFamily="2" charset="0"/>
              </a:rPr>
              <a:t>Hiện tượng phản xạ ánh sáng</a:t>
            </a:r>
            <a:endParaRPr sz="2800" dirty="0">
              <a:latin typeface="#9Slide07 IcielBaliho Script" pitchFamily="2" charset="0"/>
            </a:endParaRPr>
          </a:p>
        </p:txBody>
      </p:sp>
      <p:sp>
        <p:nvSpPr>
          <p:cNvPr id="30" name="Google Shape;2128;p38">
            <a:extLst>
              <a:ext uri="{FF2B5EF4-FFF2-40B4-BE49-F238E27FC236}">
                <a16:creationId xmlns:a16="http://schemas.microsoft.com/office/drawing/2014/main" id="{8F75FCE6-B2E0-BD75-DA49-A90C143013F6}"/>
              </a:ext>
            </a:extLst>
          </p:cNvPr>
          <p:cNvSpPr txBox="1">
            <a:spLocks/>
          </p:cNvSpPr>
          <p:nvPr/>
        </p:nvSpPr>
        <p:spPr>
          <a:xfrm>
            <a:off x="1826298" y="741571"/>
            <a:ext cx="5638864" cy="62495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r>
              <a:rPr lang="vi-VN" sz="3600" dirty="0"/>
              <a:t>SỰ PHẢN XẠ ÁNH SÁNG</a:t>
            </a:r>
          </a:p>
        </p:txBody>
      </p:sp>
      <p:pic>
        <p:nvPicPr>
          <p:cNvPr id="58" name="Google Shape;2192;p44">
            <a:extLst>
              <a:ext uri="{FF2B5EF4-FFF2-40B4-BE49-F238E27FC236}">
                <a16:creationId xmlns:a16="http://schemas.microsoft.com/office/drawing/2014/main" id="{D2D0ACC5-9869-1E2E-AA74-46DEEDB43117}"/>
              </a:ext>
            </a:extLst>
          </p:cNvPr>
          <p:cNvPicPr preferRelativeResize="0"/>
          <p:nvPr/>
        </p:nvPicPr>
        <p:blipFill>
          <a:blip r:embed="rId3">
            <a:alphaModFix amt="44000"/>
          </a:blip>
          <a:stretch>
            <a:fillRect/>
          </a:stretch>
        </p:blipFill>
        <p:spPr>
          <a:xfrm>
            <a:off x="1104735" y="1787580"/>
            <a:ext cx="1451371" cy="1220838"/>
          </a:xfrm>
          <a:prstGeom prst="rect">
            <a:avLst/>
          </a:prstGeom>
          <a:noFill/>
          <a:ln>
            <a:noFill/>
          </a:ln>
        </p:spPr>
      </p:pic>
      <p:pic>
        <p:nvPicPr>
          <p:cNvPr id="59" name="Google Shape;2193;p44">
            <a:extLst>
              <a:ext uri="{FF2B5EF4-FFF2-40B4-BE49-F238E27FC236}">
                <a16:creationId xmlns:a16="http://schemas.microsoft.com/office/drawing/2014/main" id="{4216266C-0E53-2F4C-1681-712F199FA6CC}"/>
              </a:ext>
            </a:extLst>
          </p:cNvPr>
          <p:cNvPicPr preferRelativeResize="0"/>
          <p:nvPr/>
        </p:nvPicPr>
        <p:blipFill>
          <a:blip r:embed="rId4">
            <a:alphaModFix amt="55000"/>
          </a:blip>
          <a:stretch>
            <a:fillRect/>
          </a:stretch>
        </p:blipFill>
        <p:spPr>
          <a:xfrm>
            <a:off x="3922099" y="1787580"/>
            <a:ext cx="1451381" cy="1220848"/>
          </a:xfrm>
          <a:prstGeom prst="rect">
            <a:avLst/>
          </a:prstGeom>
          <a:noFill/>
          <a:ln>
            <a:noFill/>
          </a:ln>
        </p:spPr>
      </p:pic>
      <p:pic>
        <p:nvPicPr>
          <p:cNvPr id="60" name="Google Shape;2199;p44">
            <a:extLst>
              <a:ext uri="{FF2B5EF4-FFF2-40B4-BE49-F238E27FC236}">
                <a16:creationId xmlns:a16="http://schemas.microsoft.com/office/drawing/2014/main" id="{43F59B07-17AF-3C92-5398-BE2420C0BCA0}"/>
              </a:ext>
            </a:extLst>
          </p:cNvPr>
          <p:cNvPicPr preferRelativeResize="0"/>
          <p:nvPr/>
        </p:nvPicPr>
        <p:blipFill>
          <a:blip r:embed="rId5">
            <a:alphaModFix amt="68000"/>
          </a:blip>
          <a:stretch>
            <a:fillRect/>
          </a:stretch>
        </p:blipFill>
        <p:spPr>
          <a:xfrm>
            <a:off x="6739472" y="1787580"/>
            <a:ext cx="1451381" cy="1220848"/>
          </a:xfrm>
          <a:prstGeom prst="rect">
            <a:avLst/>
          </a:prstGeom>
          <a:noFill/>
          <a:ln>
            <a:noFill/>
          </a:ln>
        </p:spPr>
      </p:pic>
      <p:pic>
        <p:nvPicPr>
          <p:cNvPr id="1026" name="Picture 2" descr="Phản ánh bản thân">
            <a:extLst>
              <a:ext uri="{FF2B5EF4-FFF2-40B4-BE49-F238E27FC236}">
                <a16:creationId xmlns:a16="http://schemas.microsoft.com/office/drawing/2014/main" id="{0FBC9FAB-2924-F87D-F98E-D5CD4105E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5191" y="2088867"/>
            <a:ext cx="722213" cy="722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ản xạ gương">
            <a:extLst>
              <a:ext uri="{FF2B5EF4-FFF2-40B4-BE49-F238E27FC236}">
                <a16:creationId xmlns:a16="http://schemas.microsoft.com/office/drawing/2014/main" id="{927AB5ED-44C8-DFE7-50E9-B5E199C633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0116" y="2053277"/>
            <a:ext cx="757803" cy="7578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ự phản xạ">
            <a:extLst>
              <a:ext uri="{FF2B5EF4-FFF2-40B4-BE49-F238E27FC236}">
                <a16:creationId xmlns:a16="http://schemas.microsoft.com/office/drawing/2014/main" id="{D7F8C071-0170-E4B8-B831-74FE5CDE6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8312" y="2069172"/>
            <a:ext cx="713700" cy="713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25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par>
                                <p:cTn id="14" presetID="47" presetClass="entr" presetSubtype="0" fill="hold" grpId="0" nodeType="withEffect">
                                  <p:stCondLst>
                                    <p:cond delay="500"/>
                                  </p:stCondLst>
                                  <p:childTnLst>
                                    <p:set>
                                      <p:cBhvr>
                                        <p:cTn id="15" dur="1" fill="hold">
                                          <p:stCondLst>
                                            <p:cond delay="0"/>
                                          </p:stCondLst>
                                        </p:cTn>
                                        <p:tgtEl>
                                          <p:spTgt spid="2160"/>
                                        </p:tgtEl>
                                        <p:attrNameLst>
                                          <p:attrName>style.visibility</p:attrName>
                                        </p:attrNameLst>
                                      </p:cBhvr>
                                      <p:to>
                                        <p:strVal val="visible"/>
                                      </p:to>
                                    </p:set>
                                    <p:animEffect transition="in" filter="fade">
                                      <p:cBhvr>
                                        <p:cTn id="16" dur="500"/>
                                        <p:tgtEl>
                                          <p:spTgt spid="2160"/>
                                        </p:tgtEl>
                                      </p:cBhvr>
                                    </p:animEffect>
                                    <p:anim calcmode="lin" valueType="num">
                                      <p:cBhvr>
                                        <p:cTn id="17" dur="500" fill="hold"/>
                                        <p:tgtEl>
                                          <p:spTgt spid="2160"/>
                                        </p:tgtEl>
                                        <p:attrNameLst>
                                          <p:attrName>ppt_x</p:attrName>
                                        </p:attrNameLst>
                                      </p:cBhvr>
                                      <p:tavLst>
                                        <p:tav tm="0">
                                          <p:val>
                                            <p:strVal val="#ppt_x"/>
                                          </p:val>
                                        </p:tav>
                                        <p:tav tm="100000">
                                          <p:val>
                                            <p:strVal val="#ppt_x"/>
                                          </p:val>
                                        </p:tav>
                                      </p:tavLst>
                                    </p:anim>
                                    <p:anim calcmode="lin" valueType="num">
                                      <p:cBhvr>
                                        <p:cTn id="18" dur="500" fill="hold"/>
                                        <p:tgtEl>
                                          <p:spTgt spid="216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p:cTn id="23" dur="500" fill="hold"/>
                                        <p:tgtEl>
                                          <p:spTgt spid="59"/>
                                        </p:tgtEl>
                                        <p:attrNameLst>
                                          <p:attrName>ppt_w</p:attrName>
                                        </p:attrNameLst>
                                      </p:cBhvr>
                                      <p:tavLst>
                                        <p:tav tm="0">
                                          <p:val>
                                            <p:fltVal val="0"/>
                                          </p:val>
                                        </p:tav>
                                        <p:tav tm="100000">
                                          <p:val>
                                            <p:strVal val="#ppt_w"/>
                                          </p:val>
                                        </p:tav>
                                      </p:tavLst>
                                    </p:anim>
                                    <p:anim calcmode="lin" valueType="num">
                                      <p:cBhvr>
                                        <p:cTn id="24" dur="500" fill="hold"/>
                                        <p:tgtEl>
                                          <p:spTgt spid="59"/>
                                        </p:tgtEl>
                                        <p:attrNameLst>
                                          <p:attrName>ppt_h</p:attrName>
                                        </p:attrNameLst>
                                      </p:cBhvr>
                                      <p:tavLst>
                                        <p:tav tm="0">
                                          <p:val>
                                            <p:fltVal val="0"/>
                                          </p:val>
                                        </p:tav>
                                        <p:tav tm="100000">
                                          <p:val>
                                            <p:strVal val="#ppt_h"/>
                                          </p:val>
                                        </p:tav>
                                      </p:tavLst>
                                    </p:anim>
                                  </p:childTnLst>
                                </p:cTn>
                              </p:par>
                              <p:par>
                                <p:cTn id="25" presetID="53" presetClass="entr" presetSubtype="16" fill="hold" nodeType="withEffect">
                                  <p:stCondLst>
                                    <p:cond delay="25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500" fill="hold"/>
                                        <p:tgtEl>
                                          <p:spTgt spid="1028"/>
                                        </p:tgtEl>
                                        <p:attrNameLst>
                                          <p:attrName>ppt_w</p:attrName>
                                        </p:attrNameLst>
                                      </p:cBhvr>
                                      <p:tavLst>
                                        <p:tav tm="0">
                                          <p:val>
                                            <p:fltVal val="0"/>
                                          </p:val>
                                        </p:tav>
                                        <p:tav tm="100000">
                                          <p:val>
                                            <p:strVal val="#ppt_w"/>
                                          </p:val>
                                        </p:tav>
                                      </p:tavLst>
                                    </p:anim>
                                    <p:anim calcmode="lin" valueType="num">
                                      <p:cBhvr>
                                        <p:cTn id="28" dur="500" fill="hold"/>
                                        <p:tgtEl>
                                          <p:spTgt spid="1028"/>
                                        </p:tgtEl>
                                        <p:attrNameLst>
                                          <p:attrName>ppt_h</p:attrName>
                                        </p:attrNameLst>
                                      </p:cBhvr>
                                      <p:tavLst>
                                        <p:tav tm="0">
                                          <p:val>
                                            <p:fltVal val="0"/>
                                          </p:val>
                                        </p:tav>
                                        <p:tav tm="100000">
                                          <p:val>
                                            <p:strVal val="#ppt_h"/>
                                          </p:val>
                                        </p:tav>
                                      </p:tavLst>
                                    </p:anim>
                                    <p:animEffect transition="in" filter="fade">
                                      <p:cBhvr>
                                        <p:cTn id="29" dur="500"/>
                                        <p:tgtEl>
                                          <p:spTgt spid="1028"/>
                                        </p:tgtEl>
                                      </p:cBhvr>
                                    </p:animEffect>
                                  </p:childTnLst>
                                </p:cTn>
                              </p:par>
                              <p:par>
                                <p:cTn id="30" presetID="47" presetClass="entr" presetSubtype="0" fill="hold" grpId="0" nodeType="withEffect">
                                  <p:stCondLst>
                                    <p:cond delay="500"/>
                                  </p:stCondLst>
                                  <p:childTnLst>
                                    <p:set>
                                      <p:cBhvr>
                                        <p:cTn id="31" dur="1" fill="hold">
                                          <p:stCondLst>
                                            <p:cond delay="0"/>
                                          </p:stCondLst>
                                        </p:cTn>
                                        <p:tgtEl>
                                          <p:spTgt spid="2154"/>
                                        </p:tgtEl>
                                        <p:attrNameLst>
                                          <p:attrName>style.visibility</p:attrName>
                                        </p:attrNameLst>
                                      </p:cBhvr>
                                      <p:to>
                                        <p:strVal val="visible"/>
                                      </p:to>
                                    </p:set>
                                    <p:animEffect transition="in" filter="fade">
                                      <p:cBhvr>
                                        <p:cTn id="32" dur="500"/>
                                        <p:tgtEl>
                                          <p:spTgt spid="2154"/>
                                        </p:tgtEl>
                                      </p:cBhvr>
                                    </p:animEffect>
                                    <p:anim calcmode="lin" valueType="num">
                                      <p:cBhvr>
                                        <p:cTn id="33" dur="500" fill="hold"/>
                                        <p:tgtEl>
                                          <p:spTgt spid="2154"/>
                                        </p:tgtEl>
                                        <p:attrNameLst>
                                          <p:attrName>ppt_x</p:attrName>
                                        </p:attrNameLst>
                                      </p:cBhvr>
                                      <p:tavLst>
                                        <p:tav tm="0">
                                          <p:val>
                                            <p:strVal val="#ppt_x"/>
                                          </p:val>
                                        </p:tav>
                                        <p:tav tm="100000">
                                          <p:val>
                                            <p:strVal val="#ppt_x"/>
                                          </p:val>
                                        </p:tav>
                                      </p:tavLst>
                                    </p:anim>
                                    <p:anim calcmode="lin" valueType="num">
                                      <p:cBhvr>
                                        <p:cTn id="34" dur="500" fill="hold"/>
                                        <p:tgtEl>
                                          <p:spTgt spid="215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 calcmode="lin" valueType="num">
                                      <p:cBhvr>
                                        <p:cTn id="39" dur="500" fill="hold"/>
                                        <p:tgtEl>
                                          <p:spTgt spid="60"/>
                                        </p:tgtEl>
                                        <p:attrNameLst>
                                          <p:attrName>ppt_w</p:attrName>
                                        </p:attrNameLst>
                                      </p:cBhvr>
                                      <p:tavLst>
                                        <p:tav tm="0">
                                          <p:val>
                                            <p:fltVal val="0"/>
                                          </p:val>
                                        </p:tav>
                                        <p:tav tm="100000">
                                          <p:val>
                                            <p:strVal val="#ppt_w"/>
                                          </p:val>
                                        </p:tav>
                                      </p:tavLst>
                                    </p:anim>
                                    <p:anim calcmode="lin" valueType="num">
                                      <p:cBhvr>
                                        <p:cTn id="40" dur="500" fill="hold"/>
                                        <p:tgtEl>
                                          <p:spTgt spid="60"/>
                                        </p:tgtEl>
                                        <p:attrNameLst>
                                          <p:attrName>ppt_h</p:attrName>
                                        </p:attrNameLst>
                                      </p:cBhvr>
                                      <p:tavLst>
                                        <p:tav tm="0">
                                          <p:val>
                                            <p:fltVal val="0"/>
                                          </p:val>
                                        </p:tav>
                                        <p:tav tm="100000">
                                          <p:val>
                                            <p:strVal val="#ppt_h"/>
                                          </p:val>
                                        </p:tav>
                                      </p:tavLst>
                                    </p:anim>
                                  </p:childTnLst>
                                </p:cTn>
                              </p:par>
                              <p:par>
                                <p:cTn id="41" presetID="53" presetClass="entr" presetSubtype="16" fill="hold" nodeType="withEffect">
                                  <p:stCondLst>
                                    <p:cond delay="250"/>
                                  </p:stCondLst>
                                  <p:childTnLst>
                                    <p:set>
                                      <p:cBhvr>
                                        <p:cTn id="42" dur="1" fill="hold">
                                          <p:stCondLst>
                                            <p:cond delay="0"/>
                                          </p:stCondLst>
                                        </p:cTn>
                                        <p:tgtEl>
                                          <p:spTgt spid="1030"/>
                                        </p:tgtEl>
                                        <p:attrNameLst>
                                          <p:attrName>style.visibility</p:attrName>
                                        </p:attrNameLst>
                                      </p:cBhvr>
                                      <p:to>
                                        <p:strVal val="visible"/>
                                      </p:to>
                                    </p:set>
                                    <p:anim calcmode="lin" valueType="num">
                                      <p:cBhvr>
                                        <p:cTn id="43" dur="500" fill="hold"/>
                                        <p:tgtEl>
                                          <p:spTgt spid="1030"/>
                                        </p:tgtEl>
                                        <p:attrNameLst>
                                          <p:attrName>ppt_w</p:attrName>
                                        </p:attrNameLst>
                                      </p:cBhvr>
                                      <p:tavLst>
                                        <p:tav tm="0">
                                          <p:val>
                                            <p:fltVal val="0"/>
                                          </p:val>
                                        </p:tav>
                                        <p:tav tm="100000">
                                          <p:val>
                                            <p:strVal val="#ppt_w"/>
                                          </p:val>
                                        </p:tav>
                                      </p:tavLst>
                                    </p:anim>
                                    <p:anim calcmode="lin" valueType="num">
                                      <p:cBhvr>
                                        <p:cTn id="44" dur="500" fill="hold"/>
                                        <p:tgtEl>
                                          <p:spTgt spid="1030"/>
                                        </p:tgtEl>
                                        <p:attrNameLst>
                                          <p:attrName>ppt_h</p:attrName>
                                        </p:attrNameLst>
                                      </p:cBhvr>
                                      <p:tavLst>
                                        <p:tav tm="0">
                                          <p:val>
                                            <p:fltVal val="0"/>
                                          </p:val>
                                        </p:tav>
                                        <p:tav tm="100000">
                                          <p:val>
                                            <p:strVal val="#ppt_h"/>
                                          </p:val>
                                        </p:tav>
                                      </p:tavLst>
                                    </p:anim>
                                    <p:animEffect transition="in" filter="fade">
                                      <p:cBhvr>
                                        <p:cTn id="45" dur="500"/>
                                        <p:tgtEl>
                                          <p:spTgt spid="1030"/>
                                        </p:tgtEl>
                                      </p:cBhvr>
                                    </p:animEffect>
                                  </p:childTnLst>
                                </p:cTn>
                              </p:par>
                              <p:par>
                                <p:cTn id="46" presetID="47" presetClass="entr" presetSubtype="0" fill="hold" grpId="0" nodeType="withEffect">
                                  <p:stCondLst>
                                    <p:cond delay="500"/>
                                  </p:stCondLst>
                                  <p:childTnLst>
                                    <p:set>
                                      <p:cBhvr>
                                        <p:cTn id="47" dur="1" fill="hold">
                                          <p:stCondLst>
                                            <p:cond delay="0"/>
                                          </p:stCondLst>
                                        </p:cTn>
                                        <p:tgtEl>
                                          <p:spTgt spid="2156"/>
                                        </p:tgtEl>
                                        <p:attrNameLst>
                                          <p:attrName>style.visibility</p:attrName>
                                        </p:attrNameLst>
                                      </p:cBhvr>
                                      <p:to>
                                        <p:strVal val="visible"/>
                                      </p:to>
                                    </p:set>
                                    <p:animEffect transition="in" filter="fade">
                                      <p:cBhvr>
                                        <p:cTn id="48" dur="500"/>
                                        <p:tgtEl>
                                          <p:spTgt spid="2156"/>
                                        </p:tgtEl>
                                      </p:cBhvr>
                                    </p:animEffect>
                                    <p:anim calcmode="lin" valueType="num">
                                      <p:cBhvr>
                                        <p:cTn id="49" dur="500" fill="hold"/>
                                        <p:tgtEl>
                                          <p:spTgt spid="2156"/>
                                        </p:tgtEl>
                                        <p:attrNameLst>
                                          <p:attrName>ppt_x</p:attrName>
                                        </p:attrNameLst>
                                      </p:cBhvr>
                                      <p:tavLst>
                                        <p:tav tm="0">
                                          <p:val>
                                            <p:strVal val="#ppt_x"/>
                                          </p:val>
                                        </p:tav>
                                        <p:tav tm="100000">
                                          <p:val>
                                            <p:strVal val="#ppt_x"/>
                                          </p:val>
                                        </p:tav>
                                      </p:tavLst>
                                    </p:anim>
                                    <p:anim calcmode="lin" valueType="num">
                                      <p:cBhvr>
                                        <p:cTn id="50" dur="500" fill="hold"/>
                                        <p:tgtEl>
                                          <p:spTgt spid="2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4" grpId="0"/>
      <p:bldP spid="2156" grpId="0"/>
      <p:bldP spid="216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D102A1E-0FD8-42F2-9AF2-1915E23414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834" y="565538"/>
            <a:ext cx="4280940" cy="4280940"/>
          </a:xfrm>
          <a:prstGeom prst="rect">
            <a:avLst/>
          </a:prstGeom>
        </p:spPr>
      </p:pic>
      <p:sp>
        <p:nvSpPr>
          <p:cNvPr id="9" name="TextBox 8">
            <a:extLst>
              <a:ext uri="{FF2B5EF4-FFF2-40B4-BE49-F238E27FC236}">
                <a16:creationId xmlns:a16="http://schemas.microsoft.com/office/drawing/2014/main" id="{004AA6E3-5F84-959E-54CD-5ADF85ECAD1C}"/>
              </a:ext>
            </a:extLst>
          </p:cNvPr>
          <p:cNvSpPr txBox="1"/>
          <p:nvPr/>
        </p:nvSpPr>
        <p:spPr>
          <a:xfrm>
            <a:off x="4334751" y="1171576"/>
            <a:ext cx="4194887" cy="3557586"/>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buSzTx/>
              <a:buNone/>
              <a:tabLst/>
              <a:defRPr kumimoji="0" sz="3200" kern="0" spc="0" normalizeH="0" baseline="0">
                <a:ln>
                  <a:noFill/>
                </a:ln>
                <a:solidFill>
                  <a:srgbClr val="073763"/>
                </a:solidFill>
                <a:effectLst/>
                <a:uLnTx/>
                <a:uFillTx/>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algn="ctr"/>
            <a:r>
              <a:rPr lang="vi-VN" sz="2800" dirty="0"/>
              <a:t>Một học sinh cho rằng: “Trong hiện tượng phản xạ khuếch tán, sở dĩ ta không nhìn thấy ảnh của vật là do hiện tượng này không tuân theo đúng định luật phản xạ ánh sáng”.</a:t>
            </a:r>
          </a:p>
          <a:p>
            <a:pPr algn="ctr"/>
            <a:r>
              <a:rPr lang="vi-VN" sz="2800" dirty="0"/>
              <a:t>Theo em, nhận định đó đúng hay sai?</a:t>
            </a:r>
          </a:p>
        </p:txBody>
      </p:sp>
    </p:spTree>
    <p:extLst>
      <p:ext uri="{BB962C8B-B14F-4D97-AF65-F5344CB8AC3E}">
        <p14:creationId xmlns:p14="http://schemas.microsoft.com/office/powerpoint/2010/main" val="18150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57B3C67-9737-0092-84F3-3F8CB13F5216}"/>
              </a:ext>
            </a:extLst>
          </p:cNvPr>
          <p:cNvSpPr/>
          <p:nvPr/>
        </p:nvSpPr>
        <p:spPr>
          <a:xfrm>
            <a:off x="820871" y="1928813"/>
            <a:ext cx="7787348" cy="2757487"/>
          </a:xfrm>
          <a:prstGeom prst="roundRect">
            <a:avLst/>
          </a:prstGeom>
          <a:solidFill>
            <a:srgbClr val="CBD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CBF2AAE-15B9-1C03-51B7-BA35CC0DB2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1864" y="0"/>
            <a:ext cx="2736056" cy="2736056"/>
          </a:xfrm>
          <a:prstGeom prst="rect">
            <a:avLst/>
          </a:prstGeom>
        </p:spPr>
      </p:pic>
      <p:sp>
        <p:nvSpPr>
          <p:cNvPr id="8" name="TextBox 7">
            <a:extLst>
              <a:ext uri="{FF2B5EF4-FFF2-40B4-BE49-F238E27FC236}">
                <a16:creationId xmlns:a16="http://schemas.microsoft.com/office/drawing/2014/main" id="{6EF0F28C-2549-A181-1948-16ADF40EDB2A}"/>
              </a:ext>
            </a:extLst>
          </p:cNvPr>
          <p:cNvSpPr txBox="1"/>
          <p:nvPr/>
        </p:nvSpPr>
        <p:spPr>
          <a:xfrm>
            <a:off x="891977" y="2443162"/>
            <a:ext cx="7645136" cy="2071687"/>
          </a:xfrm>
          <a:prstGeom prst="rect">
            <a:avLst/>
          </a:prstGeom>
          <a:noFill/>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defRPr sz="3200">
                <a:solidFill>
                  <a:srgbClr val="073763"/>
                </a:solidFill>
                <a:latin typeface="#9Slide07 IcielBaliho Script" pitchFamily="2" charset="0"/>
                <a:ea typeface="#9Slide03 Arima Madurai Black" panose="00000A00000000000000" pitchFamily="2" charset="0"/>
                <a:cs typeface="#9Slide03 Arima Madurai Black" panose="00000A00000000000000" pitchFamily="2" charset="0"/>
              </a:defRPr>
            </a:lvl1pPr>
          </a:lstStyle>
          <a:p>
            <a:pPr marL="0" marR="0" lvl="0" indent="0"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Cả</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tượng</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phản</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xạ</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và</a:t>
            </a:r>
            <a:r>
              <a:rPr kumimoji="0" lang="en-US" sz="2000" b="0" i="0" u="none" strike="noStrike" kern="0" cap="none" spc="0" normalizeH="0" noProof="0" dirty="0">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 </a:t>
            </a:r>
            <a:r>
              <a:rPr kumimoji="0" lang="en-US" sz="2000" b="0" i="0" u="none" strike="noStrike" kern="0" cap="none" spc="0" normalizeH="0" noProof="0" dirty="0" err="1">
                <a:ln>
                  <a:noFill/>
                </a:ln>
                <a:solidFill>
                  <a:srgbClr val="000000"/>
                </a:solidFill>
                <a:effectLst/>
                <a:uLnTx/>
                <a:uFillTx/>
                <a:latin typeface="#9Slide03 Arima Madurai Black" panose="00000A00000000000000" pitchFamily="2" charset="0"/>
                <a:cs typeface="#9Slide03 Arima Madurai Black" panose="00000A00000000000000" pitchFamily="2" charset="0"/>
                <a:sym typeface="Arial"/>
              </a:rPr>
              <a:t>hiệ</a:t>
            </a:r>
            <a:r>
              <a:rPr lang="en-US" sz="2000" dirty="0">
                <a:solidFill>
                  <a:srgbClr val="000000"/>
                </a:solidFill>
                <a:latin typeface="#9Slide03 Arima Madurai Black" panose="00000A00000000000000" pitchFamily="2" charset="0"/>
              </a:rPr>
              <a:t>n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tuân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theo</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định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luật</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ánh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sáng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Điều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nhau</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là</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hiện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tượng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còn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trong</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khuyếch</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tán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các</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tia</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phản</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xạ</a:t>
            </a:r>
            <a:r>
              <a:rPr lang="en-US" sz="2000" dirty="0">
                <a:solidFill>
                  <a:srgbClr val="000000"/>
                </a:solidFill>
                <a:latin typeface="#9Slide03 Arima Madurai Black" panose="00000A00000000000000" pitchFamily="2" charset="0"/>
              </a:rPr>
              <a:t> </a:t>
            </a:r>
            <a:r>
              <a:rPr lang="en-US" sz="2000" dirty="0" err="1">
                <a:solidFill>
                  <a:srgbClr val="000000"/>
                </a:solidFill>
                <a:latin typeface="#9Slide03 Arima Madurai Black" panose="00000A00000000000000" pitchFamily="2" charset="0"/>
              </a:rPr>
              <a:t>không</a:t>
            </a:r>
            <a:r>
              <a:rPr lang="en-US" sz="2000" dirty="0">
                <a:solidFill>
                  <a:srgbClr val="000000"/>
                </a:solidFill>
                <a:latin typeface="#9Slide03 Arima Madurai Black" panose="00000A00000000000000" pitchFamily="2" charset="0"/>
              </a:rPr>
              <a:t> song </a:t>
            </a:r>
            <a:r>
              <a:rPr lang="en-US" sz="2000" dirty="0" err="1">
                <a:solidFill>
                  <a:srgbClr val="000000"/>
                </a:solidFill>
                <a:latin typeface="#9Slide03 Arima Madurai Black" panose="00000A00000000000000" pitchFamily="2" charset="0"/>
              </a:rPr>
              <a:t>song</a:t>
            </a:r>
            <a:endParaRPr kumimoji="0" lang="en-US" sz="2000" b="0" i="0" u="none" strike="noStrike" kern="0" cap="none" spc="0" normalizeH="0" baseline="0" noProof="0" dirty="0">
              <a:ln>
                <a:noFill/>
              </a:ln>
              <a:solidFill>
                <a:srgbClr val="000000"/>
              </a:solidFill>
              <a:effectLst/>
              <a:uLnTx/>
              <a:uFillTx/>
              <a:latin typeface="#9Slide03 Arima Madurai Black" panose="00000A00000000000000" pitchFamily="2" charset="0"/>
              <a:sym typeface="Arial"/>
            </a:endParaRPr>
          </a:p>
        </p:txBody>
      </p:sp>
    </p:spTree>
    <p:extLst>
      <p:ext uri="{BB962C8B-B14F-4D97-AF65-F5344CB8AC3E}">
        <p14:creationId xmlns:p14="http://schemas.microsoft.com/office/powerpoint/2010/main" val="101492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6000"/>
                                  </p:iterate>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C199D54-E429-13EC-38DD-95A9111956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53778" y="358251"/>
            <a:ext cx="5836444" cy="5836444"/>
          </a:xfrm>
          <a:prstGeom prst="rect">
            <a:avLst/>
          </a:prstGeom>
        </p:spPr>
      </p:pic>
      <p:sp>
        <p:nvSpPr>
          <p:cNvPr id="3" name="Google Shape;7957;p35">
            <a:extLst>
              <a:ext uri="{FF2B5EF4-FFF2-40B4-BE49-F238E27FC236}">
                <a16:creationId xmlns:a16="http://schemas.microsoft.com/office/drawing/2014/main" id="{218B9A15-FB37-4935-DA3E-408FCCB92060}"/>
              </a:ext>
            </a:extLst>
          </p:cNvPr>
          <p:cNvSpPr txBox="1">
            <a:spLocks/>
          </p:cNvSpPr>
          <p:nvPr/>
        </p:nvSpPr>
        <p:spPr>
          <a:xfrm>
            <a:off x="2289076" y="519875"/>
            <a:ext cx="4947541" cy="1154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1pPr>
            <a:lvl2pPr marR="0" lvl="1"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2pPr>
            <a:lvl3pPr marR="0" lvl="2"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3pPr>
            <a:lvl4pPr marR="0" lvl="3"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4pPr>
            <a:lvl5pPr marR="0" lvl="4"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5pPr>
            <a:lvl6pPr marR="0" lvl="5"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6pPr>
            <a:lvl7pPr marR="0" lvl="6"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7pPr>
            <a:lvl8pPr marR="0" lvl="7"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8pPr>
            <a:lvl9pPr marR="0" lvl="8" algn="ctr" rtl="0">
              <a:lnSpc>
                <a:spcPct val="100000"/>
              </a:lnSpc>
              <a:spcBef>
                <a:spcPts val="0"/>
              </a:spcBef>
              <a:spcAft>
                <a:spcPts val="0"/>
              </a:spcAft>
              <a:buClr>
                <a:srgbClr val="41294A"/>
              </a:buClr>
              <a:buSzPts val="2000"/>
              <a:buFont typeface="Chewy"/>
              <a:buNone/>
              <a:defRPr sz="2000" b="0" i="0" u="none" strike="noStrike" cap="none">
                <a:solidFill>
                  <a:srgbClr val="41294A"/>
                </a:solidFill>
                <a:latin typeface="Chewy"/>
                <a:ea typeface="Chewy"/>
                <a:cs typeface="Chewy"/>
                <a:sym typeface="Chewy"/>
              </a:defRPr>
            </a:lvl9pPr>
          </a:lstStyle>
          <a:p>
            <a:r>
              <a:rPr lang="en-US" sz="6600" dirty="0">
                <a:solidFill>
                  <a:srgbClr val="1C4587"/>
                </a:solidFill>
                <a:latin typeface="#9Slide07 IcielCadena" panose="02000503000000020004" pitchFamily="2" charset="0"/>
              </a:rPr>
              <a:t>LUYỆN TẬP</a:t>
            </a:r>
            <a:endParaRPr lang="vi-VN" sz="6600" dirty="0">
              <a:solidFill>
                <a:srgbClr val="1C4587"/>
              </a:solidFill>
              <a:latin typeface="#9Slide07 IcielCadena" panose="02000503000000020004" pitchFamily="2" charset="0"/>
            </a:endParaRPr>
          </a:p>
        </p:txBody>
      </p:sp>
    </p:spTree>
    <p:extLst>
      <p:ext uri="{BB962C8B-B14F-4D97-AF65-F5344CB8AC3E}">
        <p14:creationId xmlns:p14="http://schemas.microsoft.com/office/powerpoint/2010/main" val="2681877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sp>
        <p:nvSpPr>
          <p:cNvPr id="178" name="Google Shape;178;p16"/>
          <p:cNvSpPr/>
          <p:nvPr/>
        </p:nvSpPr>
        <p:spPr>
          <a:xfrm>
            <a:off x="1736925" y="122542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tạo ra hiện tượng quang hợp</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nvGrpSpPr>
          <p:cNvPr id="4" name="Group 3">
            <a:extLst>
              <a:ext uri="{FF2B5EF4-FFF2-40B4-BE49-F238E27FC236}">
                <a16:creationId xmlns:a16="http://schemas.microsoft.com/office/drawing/2014/main" id="{E656B1DF-F338-278E-E8C9-848DB0398F0C}"/>
              </a:ext>
            </a:extLst>
          </p:cNvPr>
          <p:cNvGrpSpPr/>
          <p:nvPr/>
        </p:nvGrpSpPr>
        <p:grpSpPr>
          <a:xfrm>
            <a:off x="623083" y="844717"/>
            <a:ext cx="1101932" cy="1112638"/>
            <a:chOff x="623083" y="844717"/>
            <a:chExt cx="1101932" cy="1112638"/>
          </a:xfrm>
        </p:grpSpPr>
        <p:pic>
          <p:nvPicPr>
            <p:cNvPr id="176" name="Google Shape;176;p16"/>
            <p:cNvPicPr preferRelativeResize="0"/>
            <p:nvPr/>
          </p:nvPicPr>
          <p:blipFill>
            <a:blip r:embed="rId3">
              <a:alphaModFix amt="52000"/>
            </a:blip>
            <a:stretch>
              <a:fillRect/>
            </a:stretch>
          </p:blipFill>
          <p:spPr>
            <a:xfrm rot="20471016" flipH="1">
              <a:off x="623083" y="844717"/>
              <a:ext cx="1101932" cy="1112638"/>
            </a:xfrm>
            <a:prstGeom prst="rect">
              <a:avLst/>
            </a:prstGeom>
            <a:noFill/>
            <a:ln>
              <a:noFill/>
            </a:ln>
          </p:spPr>
        </p:pic>
        <p:sp>
          <p:nvSpPr>
            <p:cNvPr id="180" name="Google Shape;180;p16"/>
            <p:cNvSpPr txBox="1"/>
            <p:nvPr/>
          </p:nvSpPr>
          <p:spPr>
            <a:xfrm>
              <a:off x="880380" y="1048786"/>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1100" dirty="0">
                <a:latin typeface="#9Slide07 Cadena" panose="02000503000000020004" pitchFamily="2" charset="0"/>
                <a:ea typeface="+mn-ea"/>
              </a:endParaRPr>
            </a:p>
          </p:txBody>
        </p:sp>
      </p:grpSp>
      <p:grpSp>
        <p:nvGrpSpPr>
          <p:cNvPr id="5" name="Group 4">
            <a:extLst>
              <a:ext uri="{FF2B5EF4-FFF2-40B4-BE49-F238E27FC236}">
                <a16:creationId xmlns:a16="http://schemas.microsoft.com/office/drawing/2014/main" id="{4BED7FBB-3E7E-0F7B-83B6-E4D0B05B3947}"/>
              </a:ext>
            </a:extLst>
          </p:cNvPr>
          <p:cNvGrpSpPr/>
          <p:nvPr/>
        </p:nvGrpSpPr>
        <p:grpSpPr>
          <a:xfrm>
            <a:off x="623082" y="1827949"/>
            <a:ext cx="1101932" cy="1112638"/>
            <a:chOff x="623082" y="1827949"/>
            <a:chExt cx="1101932" cy="1112638"/>
          </a:xfrm>
        </p:grpSpPr>
        <p:pic>
          <p:nvPicPr>
            <p:cNvPr id="182" name="Google Shape;182;p16"/>
            <p:cNvPicPr preferRelativeResize="0"/>
            <p:nvPr/>
          </p:nvPicPr>
          <p:blipFill>
            <a:blip r:embed="rId4">
              <a:alphaModFix amt="52000"/>
            </a:blip>
            <a:stretch>
              <a:fillRect/>
            </a:stretch>
          </p:blipFill>
          <p:spPr>
            <a:xfrm rot="20471016" flipH="1">
              <a:off x="623082" y="1827949"/>
              <a:ext cx="1101932" cy="1112638"/>
            </a:xfrm>
            <a:prstGeom prst="rect">
              <a:avLst/>
            </a:prstGeom>
            <a:noFill/>
            <a:ln>
              <a:noFill/>
            </a:ln>
          </p:spPr>
        </p:pic>
        <p:sp>
          <p:nvSpPr>
            <p:cNvPr id="186" name="Google Shape;186;p16"/>
            <p:cNvSpPr txBox="1"/>
            <p:nvPr/>
          </p:nvSpPr>
          <p:spPr>
            <a:xfrm>
              <a:off x="880379" y="2032018"/>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1100" dirty="0">
                <a:latin typeface="#9Slide07 Cadena" panose="02000503000000020004" pitchFamily="2" charset="0"/>
                <a:ea typeface="+mn-ea"/>
              </a:endParaRPr>
            </a:p>
          </p:txBody>
        </p:sp>
      </p:grpSp>
      <p:grpSp>
        <p:nvGrpSpPr>
          <p:cNvPr id="6" name="Group 5">
            <a:extLst>
              <a:ext uri="{FF2B5EF4-FFF2-40B4-BE49-F238E27FC236}">
                <a16:creationId xmlns:a16="http://schemas.microsoft.com/office/drawing/2014/main" id="{87FF14C6-EFD3-AF76-1E39-FC340F970723}"/>
              </a:ext>
            </a:extLst>
          </p:cNvPr>
          <p:cNvGrpSpPr/>
          <p:nvPr/>
        </p:nvGrpSpPr>
        <p:grpSpPr>
          <a:xfrm>
            <a:off x="685482" y="2873374"/>
            <a:ext cx="1101932" cy="1112638"/>
            <a:chOff x="685482" y="2873374"/>
            <a:chExt cx="1101932" cy="1112638"/>
          </a:xfrm>
        </p:grpSpPr>
        <p:pic>
          <p:nvPicPr>
            <p:cNvPr id="188" name="Google Shape;188;p16"/>
            <p:cNvPicPr preferRelativeResize="0"/>
            <p:nvPr/>
          </p:nvPicPr>
          <p:blipFill>
            <a:blip r:embed="rId5">
              <a:alphaModFix amt="52000"/>
            </a:blip>
            <a:stretch>
              <a:fillRect/>
            </a:stretch>
          </p:blipFill>
          <p:spPr>
            <a:xfrm rot="20471016" flipH="1">
              <a:off x="685482" y="2873374"/>
              <a:ext cx="1101932" cy="1112638"/>
            </a:xfrm>
            <a:prstGeom prst="rect">
              <a:avLst/>
            </a:prstGeom>
            <a:noFill/>
            <a:ln>
              <a:noFill/>
            </a:ln>
          </p:spPr>
        </p:pic>
        <p:sp>
          <p:nvSpPr>
            <p:cNvPr id="192" name="Google Shape;192;p16"/>
            <p:cNvSpPr txBox="1"/>
            <p:nvPr/>
          </p:nvSpPr>
          <p:spPr>
            <a:xfrm>
              <a:off x="942779" y="3077443"/>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1100" dirty="0">
                <a:latin typeface="#9Slide07 Cadena" panose="02000503000000020004" pitchFamily="2" charset="0"/>
                <a:ea typeface="+mn-ea"/>
              </a:endParaRPr>
            </a:p>
          </p:txBody>
        </p:sp>
      </p:grpSp>
      <p:grpSp>
        <p:nvGrpSpPr>
          <p:cNvPr id="7" name="Group 6">
            <a:extLst>
              <a:ext uri="{FF2B5EF4-FFF2-40B4-BE49-F238E27FC236}">
                <a16:creationId xmlns:a16="http://schemas.microsoft.com/office/drawing/2014/main" id="{BAF23173-AE60-5512-FB9B-5CC009445E1E}"/>
              </a:ext>
            </a:extLst>
          </p:cNvPr>
          <p:cNvGrpSpPr/>
          <p:nvPr/>
        </p:nvGrpSpPr>
        <p:grpSpPr>
          <a:xfrm>
            <a:off x="685482" y="3887615"/>
            <a:ext cx="1101932" cy="1112638"/>
            <a:chOff x="685482" y="3887615"/>
            <a:chExt cx="1101932" cy="1112638"/>
          </a:xfrm>
        </p:grpSpPr>
        <p:pic>
          <p:nvPicPr>
            <p:cNvPr id="194" name="Google Shape;194;p16"/>
            <p:cNvPicPr preferRelativeResize="0"/>
            <p:nvPr/>
          </p:nvPicPr>
          <p:blipFill>
            <a:blip r:embed="rId4">
              <a:alphaModFix amt="52000"/>
            </a:blip>
            <a:stretch>
              <a:fillRect/>
            </a:stretch>
          </p:blipFill>
          <p:spPr>
            <a:xfrm rot="20471016" flipH="1">
              <a:off x="685482" y="3887615"/>
              <a:ext cx="1101932" cy="1112638"/>
            </a:xfrm>
            <a:prstGeom prst="rect">
              <a:avLst/>
            </a:prstGeom>
            <a:noFill/>
            <a:ln>
              <a:noFill/>
            </a:ln>
          </p:spPr>
        </p:pic>
        <p:sp>
          <p:nvSpPr>
            <p:cNvPr id="198" name="Google Shape;198;p16"/>
            <p:cNvSpPr txBox="1"/>
            <p:nvPr/>
          </p:nvSpPr>
          <p:spPr>
            <a:xfrm>
              <a:off x="942779" y="4091684"/>
              <a:ext cx="727644" cy="677078"/>
            </a:xfrm>
            <a:prstGeom prst="rect">
              <a:avLst/>
            </a:prstGeom>
            <a:noFill/>
            <a:ln>
              <a:noFill/>
            </a:ln>
          </p:spPr>
          <p:txBody>
            <a:bodyPr spcFirstLastPara="1" wrap="square" lIns="91425" tIns="91425" rIns="91425" bIns="91425" anchor="t" anchorCtr="0">
              <a:sp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1100" dirty="0">
                <a:latin typeface="#9Slide07 Cadena" panose="02000503000000020004" pitchFamily="2" charset="0"/>
                <a:ea typeface="+mn-ea"/>
              </a:endParaRPr>
            </a:p>
          </p:txBody>
        </p:sp>
      </p:grpSp>
      <p:sp>
        <p:nvSpPr>
          <p:cNvPr id="29" name="TextBox 18">
            <a:extLst>
              <a:ext uri="{FF2B5EF4-FFF2-40B4-BE49-F238E27FC236}">
                <a16:creationId xmlns:a16="http://schemas.microsoft.com/office/drawing/2014/main" id="{B8F7B4E9-C42E-4853-75AE-04BB37C5F9A6}"/>
              </a:ext>
            </a:extLst>
          </p:cNvPr>
          <p:cNvSpPr txBox="1"/>
          <p:nvPr/>
        </p:nvSpPr>
        <p:spPr>
          <a:xfrm flipH="1">
            <a:off x="698269" y="293521"/>
            <a:ext cx="836954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1: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liên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quan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đến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sự</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30" name="Rectangle 29">
            <a:extLst>
              <a:ext uri="{FF2B5EF4-FFF2-40B4-BE49-F238E27FC236}">
                <a16:creationId xmlns:a16="http://schemas.microsoft.com/office/drawing/2014/main" id="{DE6238E1-26FC-5A5E-6072-369FA5197A87}"/>
              </a:ext>
            </a:extLst>
          </p:cNvPr>
          <p:cNvSpPr/>
          <p:nvPr/>
        </p:nvSpPr>
        <p:spPr>
          <a:xfrm>
            <a:off x="0" y="329557"/>
            <a:ext cx="773084"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5" name="Google Shape;178;p16">
            <a:extLst>
              <a:ext uri="{FF2B5EF4-FFF2-40B4-BE49-F238E27FC236}">
                <a16:creationId xmlns:a16="http://schemas.microsoft.com/office/drawing/2014/main" id="{89848E18-43FB-05C8-2445-8E41A86830A8}"/>
              </a:ext>
            </a:extLst>
          </p:cNvPr>
          <p:cNvSpPr/>
          <p:nvPr/>
        </p:nvSpPr>
        <p:spPr>
          <a:xfrm>
            <a:off x="1736925" y="221636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phản chiếu trên mặt nước</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6" name="Google Shape;178;p16">
            <a:extLst>
              <a:ext uri="{FF2B5EF4-FFF2-40B4-BE49-F238E27FC236}">
                <a16:creationId xmlns:a16="http://schemas.microsoft.com/office/drawing/2014/main" id="{913D8A72-3E3A-066B-9CE7-821C745E4818}"/>
              </a:ext>
            </a:extLst>
          </p:cNvPr>
          <p:cNvSpPr/>
          <p:nvPr/>
        </p:nvSpPr>
        <p:spPr>
          <a:xfrm>
            <a:off x="1736925" y="3217850"/>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pin quang điện hoạt động</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37" name="Google Shape;178;p16">
            <a:extLst>
              <a:ext uri="{FF2B5EF4-FFF2-40B4-BE49-F238E27FC236}">
                <a16:creationId xmlns:a16="http://schemas.microsoft.com/office/drawing/2014/main" id="{2E9265AC-4044-5EB1-382A-E40568E56411}"/>
              </a:ext>
            </a:extLst>
          </p:cNvPr>
          <p:cNvSpPr/>
          <p:nvPr/>
        </p:nvSpPr>
        <p:spPr>
          <a:xfrm>
            <a:off x="1736925" y="4223141"/>
            <a:ext cx="6593197" cy="501900"/>
          </a:xfrm>
          <a:prstGeom prst="rect">
            <a:avLst/>
          </a:prstGeom>
          <a:noFill/>
          <a:ln>
            <a:noFill/>
          </a:ln>
        </p:spPr>
        <p:txBody>
          <a:bodyPr spcFirstLastPara="1" wrap="square" lIns="270000" tIns="91425" rIns="274300" bIns="91425" anchor="ctr" anchorCtr="0">
            <a:noAutofit/>
          </a:bodyPr>
          <a:lstStyle/>
          <a:p>
            <a:pPr defTabSz="914378">
              <a:buSzPts val="1100"/>
            </a:pPr>
            <a:r>
              <a:rPr lang="en"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mặt trời làm nóng bếp mặt trời</a:t>
            </a:r>
            <a:endParaRPr sz="22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8" name="Rectangle: Rounded Corners 7">
            <a:extLst>
              <a:ext uri="{FF2B5EF4-FFF2-40B4-BE49-F238E27FC236}">
                <a16:creationId xmlns:a16="http://schemas.microsoft.com/office/drawing/2014/main" id="{B5388141-1BEE-19BE-2B1F-0ADA51A4C7EF}"/>
              </a:ext>
            </a:extLst>
          </p:cNvPr>
          <p:cNvSpPr/>
          <p:nvPr/>
        </p:nvSpPr>
        <p:spPr>
          <a:xfrm>
            <a:off x="535494" y="1978362"/>
            <a:ext cx="7926862" cy="860021"/>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1" fill="hold" grpId="0" nodeType="afterEffect">
                                  <p:stCondLst>
                                    <p:cond delay="0"/>
                                  </p:stCondLst>
                                  <p:iterate type="lt">
                                    <p:tmPct val="6000"/>
                                  </p:iterate>
                                  <p:childTnLst>
                                    <p:set>
                                      <p:cBhvr>
                                        <p:cTn id="17" dur="1" fill="hold">
                                          <p:stCondLst>
                                            <p:cond delay="0"/>
                                          </p:stCondLst>
                                        </p:cTn>
                                        <p:tgtEl>
                                          <p:spTgt spid="178"/>
                                        </p:tgtEl>
                                        <p:attrNameLst>
                                          <p:attrName>style.visibility</p:attrName>
                                        </p:attrNameLst>
                                      </p:cBhvr>
                                      <p:to>
                                        <p:strVal val="visible"/>
                                      </p:to>
                                    </p:set>
                                    <p:animEffect transition="in" filter="wipe(up)">
                                      <p:cBhvr>
                                        <p:cTn id="18" dur="500"/>
                                        <p:tgtEl>
                                          <p:spTgt spid="17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1" fill="hold" grpId="0" nodeType="afterEffect">
                                  <p:stCondLst>
                                    <p:cond delay="0"/>
                                  </p:stCondLst>
                                  <p:iterate type="lt">
                                    <p:tmPct val="6000"/>
                                  </p:iterate>
                                  <p:childTnLst>
                                    <p:set>
                                      <p:cBhvr>
                                        <p:cTn id="28" dur="1" fill="hold">
                                          <p:stCondLst>
                                            <p:cond delay="0"/>
                                          </p:stCondLst>
                                        </p:cTn>
                                        <p:tgtEl>
                                          <p:spTgt spid="35"/>
                                        </p:tgtEl>
                                        <p:attrNameLst>
                                          <p:attrName>style.visibility</p:attrName>
                                        </p:attrNameLst>
                                      </p:cBhvr>
                                      <p:to>
                                        <p:strVal val="visible"/>
                                      </p:to>
                                    </p:set>
                                    <p:animEffect transition="in" filter="wipe(up)">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1" fill="hold" grpId="0" nodeType="afterEffect">
                                  <p:stCondLst>
                                    <p:cond delay="0"/>
                                  </p:stCondLst>
                                  <p:iterate type="lt">
                                    <p:tmPct val="6000"/>
                                  </p:iterate>
                                  <p:childTnLst>
                                    <p:set>
                                      <p:cBhvr>
                                        <p:cTn id="39" dur="1" fill="hold">
                                          <p:stCondLst>
                                            <p:cond delay="0"/>
                                          </p:stCondLst>
                                        </p:cTn>
                                        <p:tgtEl>
                                          <p:spTgt spid="36"/>
                                        </p:tgtEl>
                                        <p:attrNameLst>
                                          <p:attrName>style.visibility</p:attrName>
                                        </p:attrNameLst>
                                      </p:cBhvr>
                                      <p:to>
                                        <p:strVal val="visible"/>
                                      </p:to>
                                    </p:set>
                                    <p:animEffect transition="in" filter="wipe(up)">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par>
                          <p:cTn id="48" fill="hold">
                            <p:stCondLst>
                              <p:cond delay="500"/>
                            </p:stCondLst>
                            <p:childTnLst>
                              <p:par>
                                <p:cTn id="49" presetID="22" presetClass="entr" presetSubtype="1" fill="hold" grpId="0" nodeType="afterEffect">
                                  <p:stCondLst>
                                    <p:cond delay="0"/>
                                  </p:stCondLst>
                                  <p:iterate type="lt">
                                    <p:tmPct val="6000"/>
                                  </p:iterate>
                                  <p:childTnLst>
                                    <p:set>
                                      <p:cBhvr>
                                        <p:cTn id="50" dur="1" fill="hold">
                                          <p:stCondLst>
                                            <p:cond delay="0"/>
                                          </p:stCondLst>
                                        </p:cTn>
                                        <p:tgtEl>
                                          <p:spTgt spid="37"/>
                                        </p:tgtEl>
                                        <p:attrNameLst>
                                          <p:attrName>style.visibility</p:attrName>
                                        </p:attrNameLst>
                                      </p:cBhvr>
                                      <p:to>
                                        <p:strVal val="visible"/>
                                      </p:to>
                                    </p:set>
                                    <p:animEffect transition="in" filter="wipe(up)">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29" grpId="0"/>
      <p:bldP spid="35" grpId="0"/>
      <p:bldP spid="36" grpId="0"/>
      <p:bldP spid="37" grpId="0"/>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
        <p:cNvGrpSpPr/>
        <p:nvPr/>
      </p:nvGrpSpPr>
      <p:grpSpPr>
        <a:xfrm>
          <a:off x="0" y="0"/>
          <a:ext cx="0" cy="0"/>
          <a:chOff x="0" y="0"/>
          <a:chExt cx="0" cy="0"/>
        </a:xfrm>
      </p:grpSpPr>
      <p:grpSp>
        <p:nvGrpSpPr>
          <p:cNvPr id="12" name="Group 11">
            <a:extLst>
              <a:ext uri="{FF2B5EF4-FFF2-40B4-BE49-F238E27FC236}">
                <a16:creationId xmlns:a16="http://schemas.microsoft.com/office/drawing/2014/main" id="{A96E1FB9-BF04-9468-1A37-DE21E9642FB3}"/>
              </a:ext>
            </a:extLst>
          </p:cNvPr>
          <p:cNvGrpSpPr/>
          <p:nvPr/>
        </p:nvGrpSpPr>
        <p:grpSpPr>
          <a:xfrm>
            <a:off x="860772" y="2796579"/>
            <a:ext cx="1094989" cy="1090796"/>
            <a:chOff x="860772" y="2796579"/>
            <a:chExt cx="1094989" cy="1090796"/>
          </a:xfrm>
        </p:grpSpPr>
        <p:grpSp>
          <p:nvGrpSpPr>
            <p:cNvPr id="251" name="Google Shape;251;p18"/>
            <p:cNvGrpSpPr/>
            <p:nvPr/>
          </p:nvGrpSpPr>
          <p:grpSpPr>
            <a:xfrm>
              <a:off x="864965" y="2796579"/>
              <a:ext cx="1090796" cy="1090796"/>
              <a:chOff x="929100" y="1155300"/>
              <a:chExt cx="1517100" cy="1517100"/>
            </a:xfrm>
          </p:grpSpPr>
          <p:sp>
            <p:nvSpPr>
              <p:cNvPr id="252" name="Google Shape;252;p18"/>
              <p:cNvSpPr/>
              <p:nvPr/>
            </p:nvSpPr>
            <p:spPr>
              <a:xfrm>
                <a:off x="9291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53" name="Google Shape;253;p18"/>
              <p:cNvSpPr/>
              <p:nvPr/>
            </p:nvSpPr>
            <p:spPr>
              <a:xfrm>
                <a:off x="929100" y="1155300"/>
                <a:ext cx="1517100" cy="1517100"/>
              </a:xfrm>
              <a:prstGeom prst="blockArc">
                <a:avLst>
                  <a:gd name="adj1" fmla="val 10800000"/>
                  <a:gd name="adj2" fmla="val 16223506"/>
                  <a:gd name="adj3" fmla="val 12623"/>
                </a:avLst>
              </a:prstGeom>
              <a:solidFill>
                <a:srgbClr val="9EDCD9"/>
              </a:solidFill>
              <a:ln>
                <a:noFill/>
              </a:ln>
            </p:spPr>
            <p:txBody>
              <a:bodyPr spcFirstLastPara="1" wrap="square" lIns="91425" tIns="91425" rIns="91425" bIns="91425" anchor="ctr" anchorCtr="0">
                <a:noAutofit/>
              </a:bodyPr>
              <a:lstStyle/>
              <a:p>
                <a:pPr defTabSz="914378"/>
                <a:endParaRPr>
                  <a:ea typeface="+mn-ea"/>
                </a:endParaRPr>
              </a:p>
            </p:txBody>
          </p:sp>
        </p:grpSp>
        <p:sp>
          <p:nvSpPr>
            <p:cNvPr id="254" name="Google Shape;254;p18"/>
            <p:cNvSpPr txBox="1"/>
            <p:nvPr/>
          </p:nvSpPr>
          <p:spPr>
            <a:xfrm>
              <a:off x="860772" y="3109929"/>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8" name="Group 7">
            <a:extLst>
              <a:ext uri="{FF2B5EF4-FFF2-40B4-BE49-F238E27FC236}">
                <a16:creationId xmlns:a16="http://schemas.microsoft.com/office/drawing/2014/main" id="{34BE8235-74F0-928D-F0BC-2332D0592E73}"/>
              </a:ext>
            </a:extLst>
          </p:cNvPr>
          <p:cNvGrpSpPr/>
          <p:nvPr/>
        </p:nvGrpSpPr>
        <p:grpSpPr>
          <a:xfrm>
            <a:off x="474868" y="3987762"/>
            <a:ext cx="1920900" cy="608734"/>
            <a:chOff x="474868" y="3879697"/>
            <a:chExt cx="1920900" cy="608734"/>
          </a:xfrm>
        </p:grpSpPr>
        <p:pic>
          <p:nvPicPr>
            <p:cNvPr id="255" name="Google Shape;255;p18"/>
            <p:cNvPicPr preferRelativeResize="0"/>
            <p:nvPr/>
          </p:nvPicPr>
          <p:blipFill>
            <a:blip r:embed="rId3">
              <a:alphaModFix amt="52000"/>
            </a:blip>
            <a:stretch>
              <a:fillRect/>
            </a:stretch>
          </p:blipFill>
          <p:spPr>
            <a:xfrm rot="20953017" flipH="1">
              <a:off x="509526" y="3879697"/>
              <a:ext cx="1845591" cy="608734"/>
            </a:xfrm>
            <a:prstGeom prst="rect">
              <a:avLst/>
            </a:prstGeom>
            <a:noFill/>
            <a:ln>
              <a:noFill/>
            </a:ln>
          </p:spPr>
        </p:pic>
        <p:sp>
          <p:nvSpPr>
            <p:cNvPr id="256" name="Google Shape;256;p18"/>
            <p:cNvSpPr/>
            <p:nvPr/>
          </p:nvSpPr>
          <p:spPr>
            <a:xfrm>
              <a:off x="474868"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(1)</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 name="Group 13">
            <a:extLst>
              <a:ext uri="{FF2B5EF4-FFF2-40B4-BE49-F238E27FC236}">
                <a16:creationId xmlns:a16="http://schemas.microsoft.com/office/drawing/2014/main" id="{3E37FE05-83F1-CE5B-9DB2-3A93444B4B80}"/>
              </a:ext>
            </a:extLst>
          </p:cNvPr>
          <p:cNvGrpSpPr/>
          <p:nvPr/>
        </p:nvGrpSpPr>
        <p:grpSpPr>
          <a:xfrm>
            <a:off x="5071690" y="2796578"/>
            <a:ext cx="1135800" cy="1090796"/>
            <a:chOff x="5071690" y="2796578"/>
            <a:chExt cx="1135800" cy="1090796"/>
          </a:xfrm>
        </p:grpSpPr>
        <p:sp>
          <p:nvSpPr>
            <p:cNvPr id="259" name="Google Shape;259;p18"/>
            <p:cNvSpPr txBox="1"/>
            <p:nvPr/>
          </p:nvSpPr>
          <p:spPr>
            <a:xfrm>
              <a:off x="507169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0" name="Google Shape;260;p18"/>
            <p:cNvGrpSpPr/>
            <p:nvPr/>
          </p:nvGrpSpPr>
          <p:grpSpPr>
            <a:xfrm>
              <a:off x="5094192" y="2796578"/>
              <a:ext cx="1090796" cy="1090796"/>
              <a:chOff x="4779850" y="1155300"/>
              <a:chExt cx="1517100" cy="1517100"/>
            </a:xfrm>
          </p:grpSpPr>
          <p:sp>
            <p:nvSpPr>
              <p:cNvPr id="261" name="Google Shape;261;p18"/>
              <p:cNvSpPr/>
              <p:nvPr/>
            </p:nvSpPr>
            <p:spPr>
              <a:xfrm>
                <a:off x="477985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62" name="Google Shape;262;p18"/>
              <p:cNvSpPr/>
              <p:nvPr/>
            </p:nvSpPr>
            <p:spPr>
              <a:xfrm>
                <a:off x="4779850" y="1155300"/>
                <a:ext cx="1517100" cy="1517100"/>
              </a:xfrm>
              <a:prstGeom prst="blockArc">
                <a:avLst>
                  <a:gd name="adj1" fmla="val 10800000"/>
                  <a:gd name="adj2" fmla="val 5372811"/>
                  <a:gd name="adj3" fmla="val 12505"/>
                </a:avLst>
              </a:pr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5" name="Group 14">
            <a:extLst>
              <a:ext uri="{FF2B5EF4-FFF2-40B4-BE49-F238E27FC236}">
                <a16:creationId xmlns:a16="http://schemas.microsoft.com/office/drawing/2014/main" id="{BF6CF746-9676-858A-9C55-C14F8B2EA340}"/>
              </a:ext>
            </a:extLst>
          </p:cNvPr>
          <p:cNvGrpSpPr/>
          <p:nvPr/>
        </p:nvGrpSpPr>
        <p:grpSpPr>
          <a:xfrm>
            <a:off x="7240463" y="2796578"/>
            <a:ext cx="1105502" cy="1090796"/>
            <a:chOff x="7240463" y="2796578"/>
            <a:chExt cx="1105502" cy="1090796"/>
          </a:xfrm>
        </p:grpSpPr>
        <p:sp>
          <p:nvSpPr>
            <p:cNvPr id="267" name="Google Shape;267;p18"/>
            <p:cNvSpPr txBox="1"/>
            <p:nvPr/>
          </p:nvSpPr>
          <p:spPr>
            <a:xfrm>
              <a:off x="7262965" y="311937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68" name="Google Shape;268;p18"/>
            <p:cNvGrpSpPr/>
            <p:nvPr/>
          </p:nvGrpSpPr>
          <p:grpSpPr>
            <a:xfrm>
              <a:off x="7240463" y="2796578"/>
              <a:ext cx="1090796" cy="1090796"/>
              <a:chOff x="6687600" y="1098150"/>
              <a:chExt cx="1517100" cy="1517100"/>
            </a:xfrm>
          </p:grpSpPr>
          <p:sp>
            <p:nvSpPr>
              <p:cNvPr id="269" name="Google Shape;269;p18"/>
              <p:cNvSpPr/>
              <p:nvPr/>
            </p:nvSpPr>
            <p:spPr>
              <a:xfrm>
                <a:off x="6687600" y="109815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0" name="Google Shape;270;p18"/>
              <p:cNvSpPr/>
              <p:nvPr/>
            </p:nvSpPr>
            <p:spPr>
              <a:xfrm>
                <a:off x="6687600" y="1098150"/>
                <a:ext cx="1517100" cy="1517100"/>
              </a:xfrm>
              <a:prstGeom prst="blockArc">
                <a:avLst>
                  <a:gd name="adj1" fmla="val 11971140"/>
                  <a:gd name="adj2" fmla="val 16197873"/>
                  <a:gd name="adj3" fmla="val 12688"/>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13" name="Group 12">
            <a:extLst>
              <a:ext uri="{FF2B5EF4-FFF2-40B4-BE49-F238E27FC236}">
                <a16:creationId xmlns:a16="http://schemas.microsoft.com/office/drawing/2014/main" id="{65E23AD3-0611-1210-8402-7E3E8A58BE12}"/>
              </a:ext>
            </a:extLst>
          </p:cNvPr>
          <p:cNvGrpSpPr/>
          <p:nvPr/>
        </p:nvGrpSpPr>
        <p:grpSpPr>
          <a:xfrm>
            <a:off x="2950920" y="2796578"/>
            <a:ext cx="1135800" cy="1090796"/>
            <a:chOff x="2950920" y="2796578"/>
            <a:chExt cx="1135800" cy="1090796"/>
          </a:xfrm>
        </p:grpSpPr>
        <p:sp>
          <p:nvSpPr>
            <p:cNvPr id="275" name="Google Shape;275;p18"/>
            <p:cNvSpPr txBox="1"/>
            <p:nvPr/>
          </p:nvSpPr>
          <p:spPr>
            <a:xfrm>
              <a:off x="2950920" y="3119376"/>
              <a:ext cx="11358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nvGrpSpPr>
            <p:cNvPr id="276" name="Google Shape;276;p18"/>
            <p:cNvGrpSpPr/>
            <p:nvPr/>
          </p:nvGrpSpPr>
          <p:grpSpPr>
            <a:xfrm>
              <a:off x="2950920" y="2796578"/>
              <a:ext cx="1090796" cy="1090796"/>
              <a:chOff x="2850300" y="1155300"/>
              <a:chExt cx="1517100" cy="1517100"/>
            </a:xfrm>
          </p:grpSpPr>
          <p:sp>
            <p:nvSpPr>
              <p:cNvPr id="277" name="Google Shape;277;p18"/>
              <p:cNvSpPr/>
              <p:nvPr/>
            </p:nvSpPr>
            <p:spPr>
              <a:xfrm>
                <a:off x="2850300" y="1155300"/>
                <a:ext cx="1517100" cy="1517100"/>
              </a:xfrm>
              <a:prstGeom prst="donut">
                <a:avLst>
                  <a:gd name="adj" fmla="val 12713"/>
                </a:avLst>
              </a:prstGeom>
              <a:solidFill>
                <a:srgbClr val="D9D9D9"/>
              </a:solidFill>
              <a:ln>
                <a:noFill/>
              </a:ln>
            </p:spPr>
            <p:txBody>
              <a:bodyPr spcFirstLastPara="1" wrap="square" lIns="91425" tIns="91425" rIns="91425" bIns="91425" anchor="ctr" anchorCtr="0">
                <a:noAutofit/>
              </a:bodyPr>
              <a:lstStyle/>
              <a:p>
                <a:pPr defTabSz="914378"/>
                <a:endParaRPr>
                  <a:ea typeface="+mn-ea"/>
                </a:endParaRPr>
              </a:p>
            </p:txBody>
          </p:sp>
          <p:sp>
            <p:nvSpPr>
              <p:cNvPr id="278" name="Google Shape;278;p18"/>
              <p:cNvSpPr/>
              <p:nvPr/>
            </p:nvSpPr>
            <p:spPr>
              <a:xfrm>
                <a:off x="2850300" y="1155300"/>
                <a:ext cx="1517100" cy="1517100"/>
              </a:xfrm>
              <a:prstGeom prst="blockArc">
                <a:avLst>
                  <a:gd name="adj1" fmla="val 10800000"/>
                  <a:gd name="adj2" fmla="val 19798172"/>
                  <a:gd name="adj3" fmla="val 12010"/>
                </a:avLst>
              </a:prstGeom>
              <a:solidFill>
                <a:srgbClr val="B6D7A8"/>
              </a:solidFill>
              <a:ln>
                <a:noFill/>
              </a:ln>
            </p:spPr>
            <p:txBody>
              <a:bodyPr spcFirstLastPara="1" wrap="square" lIns="91425" tIns="91425" rIns="91425" bIns="91425" anchor="ctr" anchorCtr="0">
                <a:noAutofit/>
              </a:bodyPr>
              <a:lstStyle/>
              <a:p>
                <a:pPr defTabSz="914378"/>
                <a:endParaRPr>
                  <a:ea typeface="+mn-ea"/>
                </a:endParaRPr>
              </a:p>
            </p:txBody>
          </p:sp>
        </p:grpSp>
      </p:grpSp>
      <p:sp>
        <p:nvSpPr>
          <p:cNvPr id="39" name="TextBox 18">
            <a:extLst>
              <a:ext uri="{FF2B5EF4-FFF2-40B4-BE49-F238E27FC236}">
                <a16:creationId xmlns:a16="http://schemas.microsoft.com/office/drawing/2014/main" id="{81695E03-8AC3-CBC5-A5E5-D36BB4EA48BE}"/>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2: </a:t>
            </a:r>
            <a:r>
              <a:rPr lang="en-US" sz="2667" dirty="0" err="1">
                <a:solidFill>
                  <a:prstClr val="black"/>
                </a:solidFill>
                <a:latin typeface="#9Slide07 IcielBaliho Script" pitchFamily="2" charset="0"/>
                <a:ea typeface="Times New Roman" panose="02020603050405020304" pitchFamily="18" charset="0"/>
                <a:cs typeface="Arial"/>
                <a:sym typeface="Arial"/>
              </a:rPr>
              <a:t>Hình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vẽ</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mô</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tả</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đúng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40" name="Rectangle 39">
            <a:extLst>
              <a:ext uri="{FF2B5EF4-FFF2-40B4-BE49-F238E27FC236}">
                <a16:creationId xmlns:a16="http://schemas.microsoft.com/office/drawing/2014/main" id="{25978835-FEC4-0980-6964-120FC8C09B6F}"/>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 name="Picture 4">
            <a:extLst>
              <a:ext uri="{FF2B5EF4-FFF2-40B4-BE49-F238E27FC236}">
                <a16:creationId xmlns:a16="http://schemas.microsoft.com/office/drawing/2014/main" id="{B3D279C7-8E52-16BE-5A9D-A7FB67C64050}"/>
              </a:ext>
            </a:extLst>
          </p:cNvPr>
          <p:cNvPicPr>
            <a:picLocks noChangeAspect="1"/>
          </p:cNvPicPr>
          <p:nvPr/>
        </p:nvPicPr>
        <p:blipFill>
          <a:blip r:embed="rId4"/>
          <a:stretch>
            <a:fillRect/>
          </a:stretch>
        </p:blipFill>
        <p:spPr>
          <a:xfrm>
            <a:off x="351908" y="915550"/>
            <a:ext cx="8566864" cy="1724872"/>
          </a:xfrm>
          <a:prstGeom prst="rect">
            <a:avLst/>
          </a:prstGeom>
        </p:spPr>
      </p:pic>
      <p:grpSp>
        <p:nvGrpSpPr>
          <p:cNvPr id="9" name="Group 8">
            <a:extLst>
              <a:ext uri="{FF2B5EF4-FFF2-40B4-BE49-F238E27FC236}">
                <a16:creationId xmlns:a16="http://schemas.microsoft.com/office/drawing/2014/main" id="{76590B57-4E97-A28A-6669-CE5D6790F537}"/>
              </a:ext>
            </a:extLst>
          </p:cNvPr>
          <p:cNvGrpSpPr/>
          <p:nvPr/>
        </p:nvGrpSpPr>
        <p:grpSpPr>
          <a:xfrm>
            <a:off x="2557827" y="3987761"/>
            <a:ext cx="1920900" cy="608734"/>
            <a:chOff x="2557827" y="3879696"/>
            <a:chExt cx="1920900" cy="608734"/>
          </a:xfrm>
        </p:grpSpPr>
        <p:pic>
          <p:nvPicPr>
            <p:cNvPr id="279" name="Google Shape;279;p18"/>
            <p:cNvPicPr preferRelativeResize="0"/>
            <p:nvPr/>
          </p:nvPicPr>
          <p:blipFill>
            <a:blip r:embed="rId5">
              <a:alphaModFix amt="52000"/>
            </a:blip>
            <a:stretch>
              <a:fillRect/>
            </a:stretch>
          </p:blipFill>
          <p:spPr>
            <a:xfrm rot="20953017" flipH="1">
              <a:off x="2595482" y="3879696"/>
              <a:ext cx="1845591" cy="608734"/>
            </a:xfrm>
            <a:prstGeom prst="rect">
              <a:avLst/>
            </a:prstGeom>
            <a:noFill/>
            <a:ln>
              <a:noFill/>
            </a:ln>
          </p:spPr>
        </p:pic>
        <p:sp>
          <p:nvSpPr>
            <p:cNvPr id="48" name="Google Shape;256;p18">
              <a:extLst>
                <a:ext uri="{FF2B5EF4-FFF2-40B4-BE49-F238E27FC236}">
                  <a16:creationId xmlns:a16="http://schemas.microsoft.com/office/drawing/2014/main" id="{0D8CE982-700C-45B0-A78B-1234A73DBA7A}"/>
                </a:ext>
              </a:extLst>
            </p:cNvPr>
            <p:cNvSpPr/>
            <p:nvPr/>
          </p:nvSpPr>
          <p:spPr>
            <a:xfrm>
              <a:off x="2557827" y="396655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(2)</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0" name="Group 9">
            <a:extLst>
              <a:ext uri="{FF2B5EF4-FFF2-40B4-BE49-F238E27FC236}">
                <a16:creationId xmlns:a16="http://schemas.microsoft.com/office/drawing/2014/main" id="{E6F8A14C-2A13-27AD-4E19-50A648ADBB3C}"/>
              </a:ext>
            </a:extLst>
          </p:cNvPr>
          <p:cNvGrpSpPr/>
          <p:nvPr/>
        </p:nvGrpSpPr>
        <p:grpSpPr>
          <a:xfrm>
            <a:off x="4701904" y="3987464"/>
            <a:ext cx="1920900" cy="609328"/>
            <a:chOff x="4701904" y="3879399"/>
            <a:chExt cx="1920900" cy="609328"/>
          </a:xfrm>
        </p:grpSpPr>
        <p:pic>
          <p:nvPicPr>
            <p:cNvPr id="263" name="Google Shape;263;p18"/>
            <p:cNvPicPr preferRelativeResize="0"/>
            <p:nvPr/>
          </p:nvPicPr>
          <p:blipFill>
            <a:blip r:embed="rId6">
              <a:alphaModFix amt="52000"/>
            </a:blip>
            <a:stretch>
              <a:fillRect/>
            </a:stretch>
          </p:blipFill>
          <p:spPr>
            <a:xfrm rot="20977954" flipH="1">
              <a:off x="4740078" y="3879399"/>
              <a:ext cx="1842942" cy="609328"/>
            </a:xfrm>
            <a:prstGeom prst="rect">
              <a:avLst/>
            </a:prstGeom>
            <a:noFill/>
            <a:ln>
              <a:noFill/>
            </a:ln>
          </p:spPr>
        </p:pic>
        <p:sp>
          <p:nvSpPr>
            <p:cNvPr id="50" name="Google Shape;256;p18">
              <a:extLst>
                <a:ext uri="{FF2B5EF4-FFF2-40B4-BE49-F238E27FC236}">
                  <a16:creationId xmlns:a16="http://schemas.microsoft.com/office/drawing/2014/main" id="{33A6EC28-AC52-7730-D7DD-3765B80336C1}"/>
                </a:ext>
              </a:extLst>
            </p:cNvPr>
            <p:cNvSpPr/>
            <p:nvPr/>
          </p:nvSpPr>
          <p:spPr>
            <a:xfrm>
              <a:off x="4701904" y="3963495"/>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(3)</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1" name="Group 10">
            <a:extLst>
              <a:ext uri="{FF2B5EF4-FFF2-40B4-BE49-F238E27FC236}">
                <a16:creationId xmlns:a16="http://schemas.microsoft.com/office/drawing/2014/main" id="{BC9DD65A-2339-E0D5-5ABB-6E2CBAD9F03C}"/>
              </a:ext>
            </a:extLst>
          </p:cNvPr>
          <p:cNvGrpSpPr/>
          <p:nvPr/>
        </p:nvGrpSpPr>
        <p:grpSpPr>
          <a:xfrm>
            <a:off x="6850367" y="3987761"/>
            <a:ext cx="1920900" cy="608734"/>
            <a:chOff x="6850367" y="3879696"/>
            <a:chExt cx="1920900" cy="608734"/>
          </a:xfrm>
        </p:grpSpPr>
        <p:pic>
          <p:nvPicPr>
            <p:cNvPr id="271" name="Google Shape;271;p18"/>
            <p:cNvPicPr preferRelativeResize="0"/>
            <p:nvPr/>
          </p:nvPicPr>
          <p:blipFill>
            <a:blip r:embed="rId7">
              <a:alphaModFix amt="52000"/>
            </a:blip>
            <a:stretch>
              <a:fillRect/>
            </a:stretch>
          </p:blipFill>
          <p:spPr>
            <a:xfrm rot="20953017" flipH="1">
              <a:off x="6885025" y="3879696"/>
              <a:ext cx="1845591" cy="608734"/>
            </a:xfrm>
            <a:prstGeom prst="rect">
              <a:avLst/>
            </a:prstGeom>
            <a:noFill/>
            <a:ln>
              <a:noFill/>
            </a:ln>
          </p:spPr>
        </p:pic>
        <p:sp>
          <p:nvSpPr>
            <p:cNvPr id="52" name="Google Shape;256;p18">
              <a:extLst>
                <a:ext uri="{FF2B5EF4-FFF2-40B4-BE49-F238E27FC236}">
                  <a16:creationId xmlns:a16="http://schemas.microsoft.com/office/drawing/2014/main" id="{AEE19C63-CCC8-7C87-94D1-396D60463C88}"/>
                </a:ext>
              </a:extLst>
            </p:cNvPr>
            <p:cNvSpPr/>
            <p:nvPr/>
          </p:nvSpPr>
          <p:spPr>
            <a:xfrm>
              <a:off x="6850367" y="3977000"/>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Hình (4)</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58" name="Rectangle: Rounded Corners 57">
            <a:extLst>
              <a:ext uri="{FF2B5EF4-FFF2-40B4-BE49-F238E27FC236}">
                <a16:creationId xmlns:a16="http://schemas.microsoft.com/office/drawing/2014/main" id="{731421CA-887F-F1D2-8C67-6FB73F2128A2}"/>
              </a:ext>
            </a:extLst>
          </p:cNvPr>
          <p:cNvSpPr/>
          <p:nvPr/>
        </p:nvSpPr>
        <p:spPr>
          <a:xfrm>
            <a:off x="6848757" y="2659053"/>
            <a:ext cx="1922510" cy="1987762"/>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75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ID="47" presetClass="entr" presetSubtype="0"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anim calcmode="lin" valueType="num">
                                      <p:cBhvr>
                                        <p:cTn id="35" dur="500" fill="hold"/>
                                        <p:tgtEl>
                                          <p:spTgt spid="9"/>
                                        </p:tgtEl>
                                        <p:attrNameLst>
                                          <p:attrName>ppt_x</p:attrName>
                                        </p:attrNameLst>
                                      </p:cBhvr>
                                      <p:tavLst>
                                        <p:tav tm="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childTnLst>
                                </p:cTn>
                              </p:par>
                            </p:childTnLst>
                          </p:cTn>
                        </p:par>
                        <p:par>
                          <p:cTn id="43" fill="hold">
                            <p:stCondLst>
                              <p:cond delay="500"/>
                            </p:stCondLst>
                            <p:childTnLst>
                              <p:par>
                                <p:cTn id="44" presetID="47" presetClass="entr" presetSubtype="0" fill="hold"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childTnLst>
                                </p:cTn>
                              </p:par>
                            </p:childTnLst>
                          </p:cTn>
                        </p:par>
                        <p:par>
                          <p:cTn id="55" fill="hold">
                            <p:stCondLst>
                              <p:cond delay="500"/>
                            </p:stCondLst>
                            <p:childTnLst>
                              <p:par>
                                <p:cTn id="56" presetID="47" presetClass="entr" presetSubtype="0" fill="hold" nodeType="after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anim calcmode="lin" valueType="num">
                                      <p:cBhvr>
                                        <p:cTn id="59" dur="500" fill="hold"/>
                                        <p:tgtEl>
                                          <p:spTgt spid="11"/>
                                        </p:tgtEl>
                                        <p:attrNameLst>
                                          <p:attrName>ppt_x</p:attrName>
                                        </p:attrNameLst>
                                      </p:cBhvr>
                                      <p:tavLst>
                                        <p:tav tm="0">
                                          <p:val>
                                            <p:strVal val="#ppt_x"/>
                                          </p:val>
                                        </p:tav>
                                        <p:tav tm="100000">
                                          <p:val>
                                            <p:strVal val="#ppt_x"/>
                                          </p:val>
                                        </p:tav>
                                      </p:tavLst>
                                    </p:anim>
                                    <p:anim calcmode="lin" valueType="num">
                                      <p:cBhvr>
                                        <p:cTn id="6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58"/>
                                        </p:tgtEl>
                                        <p:attrNameLst>
                                          <p:attrName>style.visibility</p:attrName>
                                        </p:attrNameLst>
                                      </p:cBhvr>
                                      <p:to>
                                        <p:strVal val="visible"/>
                                      </p:to>
                                    </p:set>
                                    <p:animEffect transition="in" filter="wipe(up)">
                                      <p:cBhvr>
                                        <p:cTn id="6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pic>
        <p:nvPicPr>
          <p:cNvPr id="422" name="Google Shape;422;p23"/>
          <p:cNvPicPr preferRelativeResize="0"/>
          <p:nvPr/>
        </p:nvPicPr>
        <p:blipFill>
          <a:blip r:embed="rId3">
            <a:alphaModFix amt="66000"/>
          </a:blip>
          <a:stretch>
            <a:fillRect/>
          </a:stretch>
        </p:blipFill>
        <p:spPr>
          <a:xfrm rot="1326164" flipH="1">
            <a:off x="2877480" y="1898007"/>
            <a:ext cx="3222304" cy="2224797"/>
          </a:xfrm>
          <a:prstGeom prst="rect">
            <a:avLst/>
          </a:prstGeom>
          <a:noFill/>
          <a:ln>
            <a:noFill/>
          </a:ln>
        </p:spPr>
      </p:pic>
      <p:sp>
        <p:nvSpPr>
          <p:cNvPr id="428" name="Google Shape;428;p23"/>
          <p:cNvSpPr/>
          <p:nvPr/>
        </p:nvSpPr>
        <p:spPr>
          <a:xfrm rot="10800000" flipH="1">
            <a:off x="3220532" y="3594518"/>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7" name="Google Shape;427;p23"/>
          <p:cNvSpPr/>
          <p:nvPr/>
        </p:nvSpPr>
        <p:spPr>
          <a:xfrm rot="10800000">
            <a:off x="5279895" y="342596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5" name="Google Shape;425;p23"/>
          <p:cNvSpPr/>
          <p:nvPr/>
        </p:nvSpPr>
        <p:spPr>
          <a:xfrm>
            <a:off x="3101264"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26" name="Google Shape;426;p23"/>
          <p:cNvSpPr/>
          <p:nvPr/>
        </p:nvSpPr>
        <p:spPr>
          <a:xfrm flipH="1">
            <a:off x="5164146" y="2258197"/>
            <a:ext cx="584351" cy="392236"/>
          </a:xfrm>
          <a:custGeom>
            <a:avLst/>
            <a:gdLst/>
            <a:ahLst/>
            <a:cxnLst/>
            <a:rect l="l" t="t" r="r" b="b"/>
            <a:pathLst>
              <a:path w="27813" h="18669" extrusionOk="0">
                <a:moveTo>
                  <a:pt x="0" y="0"/>
                </a:moveTo>
                <a:cubicBezTo>
                  <a:pt x="8933" y="6700"/>
                  <a:pt x="17826" y="13675"/>
                  <a:pt x="27813" y="18669"/>
                </a:cubicBezTo>
              </a:path>
            </a:pathLst>
          </a:custGeom>
          <a:noFill/>
          <a:ln w="28575" cap="flat" cmpd="sng">
            <a:solidFill>
              <a:srgbClr val="073763"/>
            </a:solidFill>
            <a:prstDash val="solid"/>
            <a:round/>
            <a:headEnd type="none" w="med" len="med"/>
            <a:tailEnd type="none" w="med" len="med"/>
          </a:ln>
        </p:spPr>
      </p:sp>
      <p:sp>
        <p:nvSpPr>
          <p:cNvPr id="407" name="Google Shape;407;p23"/>
          <p:cNvSpPr/>
          <p:nvPr/>
        </p:nvSpPr>
        <p:spPr>
          <a:xfrm>
            <a:off x="344656" y="1603779"/>
            <a:ext cx="2193125"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phản xạ bằng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50" name="TextBox 18">
            <a:extLst>
              <a:ext uri="{FF2B5EF4-FFF2-40B4-BE49-F238E27FC236}">
                <a16:creationId xmlns:a16="http://schemas.microsoft.com/office/drawing/2014/main" id="{A176633A-2ED3-F0CF-A69E-EC6C3856B6BC}"/>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3: </a:t>
            </a:r>
            <a:r>
              <a:rPr lang="en-US" sz="2667" dirty="0" err="1">
                <a:solidFill>
                  <a:prstClr val="black"/>
                </a:solidFill>
                <a:latin typeface="#9Slide07 IcielBaliho Script" pitchFamily="2" charset="0"/>
                <a:ea typeface="Times New Roman" panose="02020603050405020304" pitchFamily="18" charset="0"/>
                <a:cs typeface="Arial"/>
                <a:sym typeface="Arial"/>
              </a:rPr>
              <a:t>Phát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biểu</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sai</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khi</a:t>
            </a:r>
            <a:r>
              <a:rPr lang="en-US" sz="2667" dirty="0">
                <a:solidFill>
                  <a:prstClr val="black"/>
                </a:solidFill>
                <a:latin typeface="#9Slide07 IcielBaliho Script" pitchFamily="2" charset="0"/>
                <a:ea typeface="Times New Roman" panose="02020603050405020304" pitchFamily="18" charset="0"/>
                <a:cs typeface="Arial"/>
                <a:sym typeface="Arial"/>
              </a:rPr>
              <a:t> nói </a:t>
            </a:r>
            <a:r>
              <a:rPr lang="en-US" sz="2667" dirty="0" err="1">
                <a:solidFill>
                  <a:prstClr val="black"/>
                </a:solidFill>
                <a:latin typeface="#9Slide07 IcielBaliho Script" pitchFamily="2" charset="0"/>
                <a:ea typeface="Times New Roman" panose="02020603050405020304" pitchFamily="18" charset="0"/>
                <a:cs typeface="Arial"/>
                <a:sym typeface="Arial"/>
              </a:rPr>
              <a:t>về</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định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luật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sáng</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1" name="Rectangle 50">
            <a:extLst>
              <a:ext uri="{FF2B5EF4-FFF2-40B4-BE49-F238E27FC236}">
                <a16:creationId xmlns:a16="http://schemas.microsoft.com/office/drawing/2014/main" id="{174625CD-F315-2B49-B541-B7C5B3F01695}"/>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4" name="Group 3">
            <a:extLst>
              <a:ext uri="{FF2B5EF4-FFF2-40B4-BE49-F238E27FC236}">
                <a16:creationId xmlns:a16="http://schemas.microsoft.com/office/drawing/2014/main" id="{339CB32E-C605-44D2-E6F0-D9FAE192E752}"/>
              </a:ext>
            </a:extLst>
          </p:cNvPr>
          <p:cNvGrpSpPr/>
          <p:nvPr/>
        </p:nvGrpSpPr>
        <p:grpSpPr>
          <a:xfrm>
            <a:off x="2602453" y="1603780"/>
            <a:ext cx="1152614" cy="765999"/>
            <a:chOff x="2547650" y="1189517"/>
            <a:chExt cx="1152614" cy="765999"/>
          </a:xfrm>
        </p:grpSpPr>
        <p:pic>
          <p:nvPicPr>
            <p:cNvPr id="430" name="Google Shape;430;p23"/>
            <p:cNvPicPr preferRelativeResize="0"/>
            <p:nvPr/>
          </p:nvPicPr>
          <p:blipFill>
            <a:blip r:embed="rId4">
              <a:alphaModFix amt="55000"/>
            </a:blip>
            <a:stretch>
              <a:fillRect/>
            </a:stretch>
          </p:blipFill>
          <p:spPr>
            <a:xfrm>
              <a:off x="2547650" y="1189517"/>
              <a:ext cx="1152614" cy="765999"/>
            </a:xfrm>
            <a:prstGeom prst="rect">
              <a:avLst/>
            </a:prstGeom>
            <a:noFill/>
            <a:ln>
              <a:noFill/>
            </a:ln>
          </p:spPr>
        </p:pic>
        <p:sp>
          <p:nvSpPr>
            <p:cNvPr id="52" name="Google Shape;254;p18">
              <a:extLst>
                <a:ext uri="{FF2B5EF4-FFF2-40B4-BE49-F238E27FC236}">
                  <a16:creationId xmlns:a16="http://schemas.microsoft.com/office/drawing/2014/main" id="{08B48A2F-80EA-3D54-FBB0-AE1AB3D2143F}"/>
                </a:ext>
              </a:extLst>
            </p:cNvPr>
            <p:cNvSpPr txBox="1"/>
            <p:nvPr/>
          </p:nvSpPr>
          <p:spPr>
            <a:xfrm>
              <a:off x="2556287" y="1319205"/>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A</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5" name="Group 4">
            <a:extLst>
              <a:ext uri="{FF2B5EF4-FFF2-40B4-BE49-F238E27FC236}">
                <a16:creationId xmlns:a16="http://schemas.microsoft.com/office/drawing/2014/main" id="{494CA27F-3199-5896-2869-78C86AE0FD28}"/>
              </a:ext>
            </a:extLst>
          </p:cNvPr>
          <p:cNvGrpSpPr/>
          <p:nvPr/>
        </p:nvGrpSpPr>
        <p:grpSpPr>
          <a:xfrm>
            <a:off x="5189594" y="1603790"/>
            <a:ext cx="1152614" cy="765999"/>
            <a:chOff x="5438645" y="1189517"/>
            <a:chExt cx="1152614" cy="765999"/>
          </a:xfrm>
        </p:grpSpPr>
        <p:pic>
          <p:nvPicPr>
            <p:cNvPr id="431" name="Google Shape;431;p23"/>
            <p:cNvPicPr preferRelativeResize="0"/>
            <p:nvPr/>
          </p:nvPicPr>
          <p:blipFill>
            <a:blip r:embed="rId5">
              <a:alphaModFix amt="68000"/>
            </a:blip>
            <a:stretch>
              <a:fillRect/>
            </a:stretch>
          </p:blipFill>
          <p:spPr>
            <a:xfrm>
              <a:off x="5438645" y="1189517"/>
              <a:ext cx="1152614" cy="765999"/>
            </a:xfrm>
            <a:prstGeom prst="rect">
              <a:avLst/>
            </a:prstGeom>
            <a:noFill/>
            <a:ln>
              <a:noFill/>
            </a:ln>
          </p:spPr>
        </p:pic>
        <p:sp>
          <p:nvSpPr>
            <p:cNvPr id="53" name="Google Shape;254;p18">
              <a:extLst>
                <a:ext uri="{FF2B5EF4-FFF2-40B4-BE49-F238E27FC236}">
                  <a16:creationId xmlns:a16="http://schemas.microsoft.com/office/drawing/2014/main" id="{B688536D-4379-7B9E-AAA9-6D99D28380C3}"/>
                </a:ext>
              </a:extLst>
            </p:cNvPr>
            <p:cNvSpPr txBox="1"/>
            <p:nvPr/>
          </p:nvSpPr>
          <p:spPr>
            <a:xfrm>
              <a:off x="5473447" y="1361346"/>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B</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6" name="Group 5">
            <a:extLst>
              <a:ext uri="{FF2B5EF4-FFF2-40B4-BE49-F238E27FC236}">
                <a16:creationId xmlns:a16="http://schemas.microsoft.com/office/drawing/2014/main" id="{1D3C1CB4-CD76-37D2-E355-E099BED448F1}"/>
              </a:ext>
            </a:extLst>
          </p:cNvPr>
          <p:cNvGrpSpPr/>
          <p:nvPr/>
        </p:nvGrpSpPr>
        <p:grpSpPr>
          <a:xfrm>
            <a:off x="5283325" y="3706623"/>
            <a:ext cx="1152614" cy="765999"/>
            <a:chOff x="5438640" y="3797585"/>
            <a:chExt cx="1152614" cy="765999"/>
          </a:xfrm>
        </p:grpSpPr>
        <p:pic>
          <p:nvPicPr>
            <p:cNvPr id="429" name="Google Shape;429;p23"/>
            <p:cNvPicPr preferRelativeResize="0"/>
            <p:nvPr/>
          </p:nvPicPr>
          <p:blipFill>
            <a:blip r:embed="rId6">
              <a:alphaModFix amt="44000"/>
            </a:blip>
            <a:stretch>
              <a:fillRect/>
            </a:stretch>
          </p:blipFill>
          <p:spPr>
            <a:xfrm>
              <a:off x="5438640" y="3797585"/>
              <a:ext cx="1152614" cy="765999"/>
            </a:xfrm>
            <a:prstGeom prst="rect">
              <a:avLst/>
            </a:prstGeom>
            <a:noFill/>
            <a:ln>
              <a:noFill/>
            </a:ln>
          </p:spPr>
        </p:pic>
        <p:sp>
          <p:nvSpPr>
            <p:cNvPr id="54" name="Google Shape;254;p18">
              <a:extLst>
                <a:ext uri="{FF2B5EF4-FFF2-40B4-BE49-F238E27FC236}">
                  <a16:creationId xmlns:a16="http://schemas.microsoft.com/office/drawing/2014/main" id="{484B2133-D35D-D988-2B69-71B9AF0961C5}"/>
                </a:ext>
              </a:extLst>
            </p:cNvPr>
            <p:cNvSpPr txBox="1"/>
            <p:nvPr/>
          </p:nvSpPr>
          <p:spPr>
            <a:xfrm>
              <a:off x="547344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C</a:t>
              </a:r>
              <a:endParaRPr sz="3200" dirty="0">
                <a:solidFill>
                  <a:srgbClr val="073763"/>
                </a:solidFill>
                <a:latin typeface="#9Slide07 Cadena" panose="02000503000000020004" pitchFamily="2" charset="0"/>
                <a:ea typeface="Overpass Black"/>
                <a:cs typeface="Overpass Black"/>
                <a:sym typeface="Overpass Black"/>
              </a:endParaRPr>
            </a:p>
          </p:txBody>
        </p:sp>
      </p:grpSp>
      <p:grpSp>
        <p:nvGrpSpPr>
          <p:cNvPr id="7" name="Group 6">
            <a:extLst>
              <a:ext uri="{FF2B5EF4-FFF2-40B4-BE49-F238E27FC236}">
                <a16:creationId xmlns:a16="http://schemas.microsoft.com/office/drawing/2014/main" id="{49EA15DC-39F9-7E94-FE7E-E5EE69F659BB}"/>
              </a:ext>
            </a:extLst>
          </p:cNvPr>
          <p:cNvGrpSpPr/>
          <p:nvPr/>
        </p:nvGrpSpPr>
        <p:grpSpPr>
          <a:xfrm>
            <a:off x="2636673" y="3712902"/>
            <a:ext cx="1152614" cy="765999"/>
            <a:chOff x="2547662" y="3797585"/>
            <a:chExt cx="1152614" cy="765999"/>
          </a:xfrm>
        </p:grpSpPr>
        <p:pic>
          <p:nvPicPr>
            <p:cNvPr id="432" name="Google Shape;432;p23"/>
            <p:cNvPicPr preferRelativeResize="0"/>
            <p:nvPr/>
          </p:nvPicPr>
          <p:blipFill>
            <a:blip r:embed="rId5">
              <a:alphaModFix amt="68000"/>
            </a:blip>
            <a:stretch>
              <a:fillRect/>
            </a:stretch>
          </p:blipFill>
          <p:spPr>
            <a:xfrm>
              <a:off x="2547662" y="3797585"/>
              <a:ext cx="1152614" cy="765999"/>
            </a:xfrm>
            <a:prstGeom prst="rect">
              <a:avLst/>
            </a:prstGeom>
            <a:noFill/>
            <a:ln>
              <a:noFill/>
            </a:ln>
          </p:spPr>
        </p:pic>
        <p:sp>
          <p:nvSpPr>
            <p:cNvPr id="55" name="Google Shape;254;p18">
              <a:extLst>
                <a:ext uri="{FF2B5EF4-FFF2-40B4-BE49-F238E27FC236}">
                  <a16:creationId xmlns:a16="http://schemas.microsoft.com/office/drawing/2014/main" id="{994A6693-E0D2-885B-EB9E-C2270620D9FA}"/>
                </a:ext>
              </a:extLst>
            </p:cNvPr>
            <p:cNvSpPr txBox="1"/>
            <p:nvPr/>
          </p:nvSpPr>
          <p:spPr>
            <a:xfrm>
              <a:off x="2556287" y="3953983"/>
              <a:ext cx="1083000" cy="445200"/>
            </a:xfrm>
            <a:prstGeom prst="rect">
              <a:avLst/>
            </a:prstGeom>
            <a:noFill/>
            <a:ln>
              <a:noFill/>
            </a:ln>
          </p:spPr>
          <p:txBody>
            <a:bodyPr spcFirstLastPara="1" wrap="square" lIns="91425" tIns="91425" rIns="91425" bIns="91425" anchor="ctr" anchorCtr="0">
              <a:noAutofit/>
            </a:bodyPr>
            <a:lstStyle/>
            <a:p>
              <a:pPr algn="ctr" defTabSz="914378"/>
              <a:r>
                <a:rPr lang="en" sz="3200" dirty="0">
                  <a:solidFill>
                    <a:srgbClr val="073763"/>
                  </a:solidFill>
                  <a:latin typeface="#9Slide07 Cadena" panose="02000503000000020004" pitchFamily="2" charset="0"/>
                  <a:ea typeface="Overpass Black"/>
                  <a:cs typeface="Overpass Black"/>
                  <a:sym typeface="Overpass Black"/>
                </a:rPr>
                <a:t>D</a:t>
              </a:r>
              <a:endParaRPr sz="3200" dirty="0">
                <a:solidFill>
                  <a:srgbClr val="073763"/>
                </a:solidFill>
                <a:latin typeface="#9Slide07 Cadena" panose="02000503000000020004" pitchFamily="2" charset="0"/>
                <a:ea typeface="Overpass Black"/>
                <a:cs typeface="Overpass Black"/>
                <a:sym typeface="Overpass Black"/>
              </a:endParaRPr>
            </a:p>
          </p:txBody>
        </p:sp>
      </p:grpSp>
      <p:sp>
        <p:nvSpPr>
          <p:cNvPr id="424" name="Google Shape;424;p23"/>
          <p:cNvSpPr/>
          <p:nvPr/>
        </p:nvSpPr>
        <p:spPr>
          <a:xfrm>
            <a:off x="3551802" y="2124849"/>
            <a:ext cx="1861906" cy="1861905"/>
          </a:xfrm>
          <a:prstGeom prst="ellipse">
            <a:avLst/>
          </a:prstGeom>
          <a:blipFill>
            <a:blip r:embed="rId7"/>
            <a:srcRect/>
            <a:stretch>
              <a:fillRect l="-22194" t="195" r="-25726" b="-195"/>
            </a:stretch>
          </a:blipFill>
          <a:ln w="2857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lgn="ctr" defTabSz="914378"/>
            <a:endParaRPr sz="1800" dirty="0">
              <a:solidFill>
                <a:srgbClr val="073763"/>
              </a:solidFill>
              <a:latin typeface="#9Slide07 IcielBaliho Script" pitchFamily="2" charset="0"/>
              <a:ea typeface="Overpass Black"/>
              <a:cs typeface="Overpass Black"/>
              <a:sym typeface="Overpass Black"/>
            </a:endParaRPr>
          </a:p>
        </p:txBody>
      </p:sp>
      <p:sp>
        <p:nvSpPr>
          <p:cNvPr id="60" name="Google Shape;407;p23">
            <a:extLst>
              <a:ext uri="{FF2B5EF4-FFF2-40B4-BE49-F238E27FC236}">
                <a16:creationId xmlns:a16="http://schemas.microsoft.com/office/drawing/2014/main" id="{DE1291A0-9157-6E7A-DE73-87FD8742C8F0}"/>
              </a:ext>
            </a:extLst>
          </p:cNvPr>
          <p:cNvSpPr/>
          <p:nvPr/>
        </p:nvSpPr>
        <p:spPr>
          <a:xfrm>
            <a:off x="6251171" y="1253616"/>
            <a:ext cx="2892829" cy="1669066"/>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nằm trong mặt phẳng chứa tia tới và đường pháp tuyến với gương ở điểm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1" name="Google Shape;407;p23">
            <a:extLst>
              <a:ext uri="{FF2B5EF4-FFF2-40B4-BE49-F238E27FC236}">
                <a16:creationId xmlns:a16="http://schemas.microsoft.com/office/drawing/2014/main" id="{6AB2F602-554C-4BA4-C172-C837575507ED}"/>
              </a:ext>
            </a:extLst>
          </p:cNvPr>
          <p:cNvSpPr/>
          <p:nvPr/>
        </p:nvSpPr>
        <p:spPr>
          <a:xfrm>
            <a:off x="6453139" y="3657597"/>
            <a:ext cx="2390100" cy="989684"/>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Tia phản xạ luôn song song với tia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2" name="Google Shape;407;p23">
            <a:extLst>
              <a:ext uri="{FF2B5EF4-FFF2-40B4-BE49-F238E27FC236}">
                <a16:creationId xmlns:a16="http://schemas.microsoft.com/office/drawing/2014/main" id="{544957D7-2E7C-BF0E-6E8A-5B29C5D7A46D}"/>
              </a:ext>
            </a:extLst>
          </p:cNvPr>
          <p:cNvSpPr/>
          <p:nvPr/>
        </p:nvSpPr>
        <p:spPr>
          <a:xfrm>
            <a:off x="213445" y="3702621"/>
            <a:ext cx="2672297" cy="765999"/>
          </a:xfrm>
          <a:prstGeom prst="rect">
            <a:avLst/>
          </a:prstGeom>
          <a:noFill/>
          <a:ln>
            <a:noFill/>
          </a:ln>
        </p:spPr>
        <p:txBody>
          <a:bodyPr spcFirstLastPara="1" wrap="square" lIns="270000" tIns="91425" rIns="274300" bIns="91425" anchor="ctr" anchorCtr="0">
            <a:noAutofit/>
          </a:bodyPr>
          <a:lstStyle/>
          <a:p>
            <a:pP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Góc hợp bởi tia tới và pháp tuyến bằng góc tạo bởi tia phản xạ và pháp tuyến</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sp>
        <p:nvSpPr>
          <p:cNvPr id="63" name="Rectangle: Rounded Corners 62">
            <a:extLst>
              <a:ext uri="{FF2B5EF4-FFF2-40B4-BE49-F238E27FC236}">
                <a16:creationId xmlns:a16="http://schemas.microsoft.com/office/drawing/2014/main" id="{AD2F1F41-1373-7A7D-F7E4-91EF8D81A58B}"/>
              </a:ext>
            </a:extLst>
          </p:cNvPr>
          <p:cNvSpPr/>
          <p:nvPr/>
        </p:nvSpPr>
        <p:spPr>
          <a:xfrm>
            <a:off x="5318131" y="3579152"/>
            <a:ext cx="3335417" cy="1014586"/>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75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22"/>
                                        </p:tgtEl>
                                        <p:attrNameLst>
                                          <p:attrName>style.visibility</p:attrName>
                                        </p:attrNameLst>
                                      </p:cBhvr>
                                      <p:to>
                                        <p:strVal val="visible"/>
                                      </p:to>
                                    </p:set>
                                    <p:anim calcmode="lin" valueType="num">
                                      <p:cBhvr>
                                        <p:cTn id="12" dur="500" fill="hold"/>
                                        <p:tgtEl>
                                          <p:spTgt spid="422"/>
                                        </p:tgtEl>
                                        <p:attrNameLst>
                                          <p:attrName>ppt_w</p:attrName>
                                        </p:attrNameLst>
                                      </p:cBhvr>
                                      <p:tavLst>
                                        <p:tav tm="0">
                                          <p:val>
                                            <p:fltVal val="0"/>
                                          </p:val>
                                        </p:tav>
                                        <p:tav tm="100000">
                                          <p:val>
                                            <p:strVal val="#ppt_w"/>
                                          </p:val>
                                        </p:tav>
                                      </p:tavLst>
                                    </p:anim>
                                    <p:anim calcmode="lin" valueType="num">
                                      <p:cBhvr>
                                        <p:cTn id="13" dur="500" fill="hold"/>
                                        <p:tgtEl>
                                          <p:spTgt spid="422"/>
                                        </p:tgtEl>
                                        <p:attrNameLst>
                                          <p:attrName>ppt_h</p:attrName>
                                        </p:attrNameLst>
                                      </p:cBhvr>
                                      <p:tavLst>
                                        <p:tav tm="0">
                                          <p:val>
                                            <p:fltVal val="0"/>
                                          </p:val>
                                        </p:tav>
                                        <p:tav tm="100000">
                                          <p:val>
                                            <p:strVal val="#ppt_h"/>
                                          </p:val>
                                        </p:tav>
                                      </p:tavLst>
                                    </p:anim>
                                  </p:childTnLst>
                                </p:cTn>
                              </p:par>
                              <p:par>
                                <p:cTn id="14" presetID="23" presetClass="entr" presetSubtype="16" fill="hold" grpId="0" nodeType="withEffect">
                                  <p:stCondLst>
                                    <p:cond delay="250"/>
                                  </p:stCondLst>
                                  <p:childTnLst>
                                    <p:set>
                                      <p:cBhvr>
                                        <p:cTn id="15" dur="1" fill="hold">
                                          <p:stCondLst>
                                            <p:cond delay="0"/>
                                          </p:stCondLst>
                                        </p:cTn>
                                        <p:tgtEl>
                                          <p:spTgt spid="424"/>
                                        </p:tgtEl>
                                        <p:attrNameLst>
                                          <p:attrName>style.visibility</p:attrName>
                                        </p:attrNameLst>
                                      </p:cBhvr>
                                      <p:to>
                                        <p:strVal val="visible"/>
                                      </p:to>
                                    </p:set>
                                    <p:anim calcmode="lin" valueType="num">
                                      <p:cBhvr>
                                        <p:cTn id="16" dur="500" fill="hold"/>
                                        <p:tgtEl>
                                          <p:spTgt spid="424"/>
                                        </p:tgtEl>
                                        <p:attrNameLst>
                                          <p:attrName>ppt_w</p:attrName>
                                        </p:attrNameLst>
                                      </p:cBhvr>
                                      <p:tavLst>
                                        <p:tav tm="0">
                                          <p:val>
                                            <p:fltVal val="0"/>
                                          </p:val>
                                        </p:tav>
                                        <p:tav tm="100000">
                                          <p:val>
                                            <p:strVal val="#ppt_w"/>
                                          </p:val>
                                        </p:tav>
                                      </p:tavLst>
                                    </p:anim>
                                    <p:anim calcmode="lin" valueType="num">
                                      <p:cBhvr>
                                        <p:cTn id="17" dur="500" fill="hold"/>
                                        <p:tgtEl>
                                          <p:spTgt spid="424"/>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425"/>
                                        </p:tgtEl>
                                        <p:attrNameLst>
                                          <p:attrName>style.visibility</p:attrName>
                                        </p:attrNameLst>
                                      </p:cBhvr>
                                      <p:to>
                                        <p:strVal val="visible"/>
                                      </p:to>
                                    </p:set>
                                    <p:animEffect transition="in" filter="wipe(right)">
                                      <p:cBhvr>
                                        <p:cTn id="22" dur="500"/>
                                        <p:tgtEl>
                                          <p:spTgt spid="42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407"/>
                                        </p:tgtEl>
                                        <p:attrNameLst>
                                          <p:attrName>style.visibility</p:attrName>
                                        </p:attrNameLst>
                                      </p:cBhvr>
                                      <p:to>
                                        <p:strVal val="visible"/>
                                      </p:to>
                                    </p:set>
                                    <p:animEffect transition="in" filter="wipe(left)">
                                      <p:cBhvr>
                                        <p:cTn id="32" dur="500"/>
                                        <p:tgtEl>
                                          <p:spTgt spid="4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26"/>
                                        </p:tgtEl>
                                        <p:attrNameLst>
                                          <p:attrName>style.visibility</p:attrName>
                                        </p:attrNameLst>
                                      </p:cBhvr>
                                      <p:to>
                                        <p:strVal val="visible"/>
                                      </p:to>
                                    </p:set>
                                    <p:animEffect transition="in" filter="wipe(left)">
                                      <p:cBhvr>
                                        <p:cTn id="37" dur="500"/>
                                        <p:tgtEl>
                                          <p:spTgt spid="426"/>
                                        </p:tgtEl>
                                      </p:cBhvr>
                                    </p:animEffect>
                                  </p:childTnLst>
                                </p:cTn>
                              </p:par>
                            </p:childTnLst>
                          </p:cTn>
                        </p:par>
                        <p:par>
                          <p:cTn id="38" fill="hold">
                            <p:stCondLst>
                              <p:cond delay="500"/>
                            </p:stCondLst>
                            <p:childTnLst>
                              <p:par>
                                <p:cTn id="39" presetID="53" presetClass="entr" presetSubtype="16"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left)">
                                      <p:cBhvr>
                                        <p:cTn id="47" dur="500"/>
                                        <p:tgtEl>
                                          <p:spTgt spid="6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27"/>
                                        </p:tgtEl>
                                        <p:attrNameLst>
                                          <p:attrName>style.visibility</p:attrName>
                                        </p:attrNameLst>
                                      </p:cBhvr>
                                      <p:to>
                                        <p:strVal val="visible"/>
                                      </p:to>
                                    </p:set>
                                    <p:animEffect transition="in" filter="wipe(left)">
                                      <p:cBhvr>
                                        <p:cTn id="52" dur="500"/>
                                        <p:tgtEl>
                                          <p:spTgt spid="427"/>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wipe(left)">
                                      <p:cBhvr>
                                        <p:cTn id="62" dur="500"/>
                                        <p:tgtEl>
                                          <p:spTgt spid="6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428"/>
                                        </p:tgtEl>
                                        <p:attrNameLst>
                                          <p:attrName>style.visibility</p:attrName>
                                        </p:attrNameLst>
                                      </p:cBhvr>
                                      <p:to>
                                        <p:strVal val="visible"/>
                                      </p:to>
                                    </p:set>
                                    <p:animEffect transition="in" filter="wipe(right)">
                                      <p:cBhvr>
                                        <p:cTn id="67" dur="500"/>
                                        <p:tgtEl>
                                          <p:spTgt spid="428"/>
                                        </p:tgtEl>
                                      </p:cBhvr>
                                    </p:animEffec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wipe(left)">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wipe(up)">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P spid="50" grpId="0"/>
      <p:bldP spid="424" grpId="0" animBg="1"/>
      <p:bldP spid="60" grpId="0"/>
      <p:bldP spid="61" grpId="0"/>
      <p:bldP spid="62" grpId="0"/>
      <p:bldP spid="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42"/>
        <p:cNvGrpSpPr/>
        <p:nvPr/>
      </p:nvGrpSpPr>
      <p:grpSpPr>
        <a:xfrm>
          <a:off x="0" y="0"/>
          <a:ext cx="0" cy="0"/>
          <a:chOff x="0" y="0"/>
          <a:chExt cx="0" cy="0"/>
        </a:xfrm>
      </p:grpSpPr>
      <p:grpSp>
        <p:nvGrpSpPr>
          <p:cNvPr id="1448" name="Google Shape;1448;p46"/>
          <p:cNvGrpSpPr/>
          <p:nvPr/>
        </p:nvGrpSpPr>
        <p:grpSpPr>
          <a:xfrm>
            <a:off x="238657" y="1063109"/>
            <a:ext cx="2886039" cy="1917971"/>
            <a:chOff x="1543756" y="1290699"/>
            <a:chExt cx="2319965" cy="1541776"/>
          </a:xfrm>
        </p:grpSpPr>
        <p:pic>
          <p:nvPicPr>
            <p:cNvPr id="1449" name="Google Shape;1449;p46"/>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1451" name="Google Shape;1451;p46"/>
            <p:cNvSpPr/>
            <p:nvPr/>
          </p:nvSpPr>
          <p:spPr>
            <a:xfrm>
              <a:off x="1743288" y="1902406"/>
              <a:ext cx="1920900" cy="501900"/>
            </a:xfrm>
            <a:prstGeom prst="rect">
              <a:avLst/>
            </a:prstGeom>
            <a:noFill/>
            <a:ln>
              <a:noFill/>
            </a:ln>
          </p:spPr>
          <p:txBody>
            <a:bodyPr spcFirstLastPara="1" wrap="square" lIns="27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gương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3" name="Google Shape;1453;p46"/>
          <p:cNvGrpSpPr/>
          <p:nvPr/>
        </p:nvGrpSpPr>
        <p:grpSpPr>
          <a:xfrm>
            <a:off x="6019304" y="2961805"/>
            <a:ext cx="2886039" cy="1917971"/>
            <a:chOff x="5275656" y="3043287"/>
            <a:chExt cx="2319965" cy="1541776"/>
          </a:xfrm>
        </p:grpSpPr>
        <p:pic>
          <p:nvPicPr>
            <p:cNvPr id="1454" name="Google Shape;1454;p46"/>
            <p:cNvPicPr preferRelativeResize="0"/>
            <p:nvPr/>
          </p:nvPicPr>
          <p:blipFill>
            <a:blip r:embed="rId4">
              <a:alphaModFix amt="44000"/>
            </a:blip>
            <a:stretch>
              <a:fillRect/>
            </a:stretch>
          </p:blipFill>
          <p:spPr>
            <a:xfrm>
              <a:off x="5275656" y="3043287"/>
              <a:ext cx="2319965" cy="1541776"/>
            </a:xfrm>
            <a:prstGeom prst="rect">
              <a:avLst/>
            </a:prstGeom>
            <a:noFill/>
            <a:ln>
              <a:noFill/>
            </a:ln>
          </p:spPr>
        </p:pic>
        <p:sp>
          <p:nvSpPr>
            <p:cNvPr id="1456" name="Google Shape;1456;p46"/>
            <p:cNvSpPr/>
            <p:nvPr/>
          </p:nvSpPr>
          <p:spPr>
            <a:xfrm>
              <a:off x="5582103" y="3557300"/>
              <a:ext cx="1920900" cy="756599"/>
            </a:xfrm>
            <a:prstGeom prst="rect">
              <a:avLst/>
            </a:prstGeom>
            <a:noFill/>
            <a:ln>
              <a:noFill/>
            </a:ln>
          </p:spPr>
          <p:txBody>
            <a:bodyPr spcFirstLastPara="1" wrap="square" lIns="90000" tIns="91425" rIns="274300" bIns="91425" anchor="ctr" anchorCtr="0">
              <a:noAutofit/>
            </a:bodyPr>
            <a:lstStyle/>
            <a:p>
              <a:pPr algn="ctr" defTabSz="914378">
                <a:buSzPts val="1100"/>
              </a:pPr>
              <a:r>
                <a:rPr lang="e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tấm bạc láng, phẳng</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58" name="Google Shape;1458;p46"/>
          <p:cNvGrpSpPr/>
          <p:nvPr/>
        </p:nvGrpSpPr>
        <p:grpSpPr>
          <a:xfrm>
            <a:off x="4283521" y="1048247"/>
            <a:ext cx="2886039" cy="1917971"/>
            <a:chOff x="5275656" y="1290699"/>
            <a:chExt cx="2319965" cy="1541776"/>
          </a:xfrm>
        </p:grpSpPr>
        <p:pic>
          <p:nvPicPr>
            <p:cNvPr id="1459" name="Google Shape;1459;p46"/>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1461" name="Google Shape;1461;p46"/>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phẳng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lặng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1463" name="Google Shape;1463;p46"/>
          <p:cNvGrpSpPr/>
          <p:nvPr/>
        </p:nvGrpSpPr>
        <p:grpSpPr>
          <a:xfrm>
            <a:off x="2113725" y="2961804"/>
            <a:ext cx="2886039" cy="1917971"/>
            <a:chOff x="1543756" y="3043287"/>
            <a:chExt cx="2319965" cy="1541776"/>
          </a:xfrm>
        </p:grpSpPr>
        <p:pic>
          <p:nvPicPr>
            <p:cNvPr id="1464" name="Google Shape;1464;p46"/>
            <p:cNvPicPr preferRelativeResize="0"/>
            <p:nvPr/>
          </p:nvPicPr>
          <p:blipFill>
            <a:blip r:embed="rId5">
              <a:alphaModFix amt="68000"/>
            </a:blip>
            <a:stretch>
              <a:fillRect/>
            </a:stretch>
          </p:blipFill>
          <p:spPr>
            <a:xfrm>
              <a:off x="1543756" y="3043287"/>
              <a:ext cx="2319965" cy="1541776"/>
            </a:xfrm>
            <a:prstGeom prst="rect">
              <a:avLst/>
            </a:prstGeom>
            <a:noFill/>
            <a:ln>
              <a:noFill/>
            </a:ln>
          </p:spPr>
        </p:pic>
        <p:sp>
          <p:nvSpPr>
            <p:cNvPr id="1466" name="Google Shape;1466;p46"/>
            <p:cNvSpPr/>
            <p:nvPr/>
          </p:nvSpPr>
          <p:spPr>
            <a:xfrm>
              <a:off x="1930391" y="3422615"/>
              <a:ext cx="1662974" cy="897232"/>
            </a:xfrm>
            <a:prstGeom prst="rect">
              <a:avLst/>
            </a:prstGeom>
            <a:noFill/>
            <a:ln>
              <a:noFill/>
            </a:ln>
          </p:spPr>
          <p:txBody>
            <a:bodyPr spcFirstLastPara="1" wrap="square" lIns="900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Ánh sáng chiếu đến mặt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hồ</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gợn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sym typeface="Open Sans"/>
                </a:rPr>
                <a:t>sóng</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29" name="TextBox 18">
            <a:extLst>
              <a:ext uri="{FF2B5EF4-FFF2-40B4-BE49-F238E27FC236}">
                <a16:creationId xmlns:a16="http://schemas.microsoft.com/office/drawing/2014/main" id="{3262BCEA-0E2C-F542-D009-E3A2EBA18489}"/>
              </a:ext>
            </a:extLst>
          </p:cNvPr>
          <p:cNvSpPr txBox="1"/>
          <p:nvPr/>
        </p:nvSpPr>
        <p:spPr>
          <a:xfrm flipH="1">
            <a:off x="703203" y="400475"/>
            <a:ext cx="716063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4: </a:t>
            </a:r>
            <a:r>
              <a:rPr lang="en-US" sz="2667" dirty="0" err="1">
                <a:solidFill>
                  <a:prstClr val="black"/>
                </a:solidFill>
                <a:latin typeface="#9Slide07 IcielBaliho Script" pitchFamily="2" charset="0"/>
                <a:ea typeface="Times New Roman" panose="02020603050405020304" pitchFamily="18" charset="0"/>
                <a:cs typeface="Arial"/>
                <a:sym typeface="Arial"/>
              </a:rPr>
              <a:t>Trường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hợp</a:t>
            </a:r>
            <a:r>
              <a:rPr lang="en-US" sz="2667" dirty="0">
                <a:solidFill>
                  <a:prstClr val="black"/>
                </a:solidFill>
                <a:latin typeface="#9Slide07 IcielBaliho Script" pitchFamily="2" charset="0"/>
                <a:ea typeface="Times New Roman" panose="02020603050405020304" pitchFamily="18" charset="0"/>
                <a:cs typeface="Arial"/>
                <a:sym typeface="Arial"/>
              </a:rPr>
              <a:t> nào </a:t>
            </a:r>
            <a:r>
              <a:rPr lang="en-US" sz="2667" dirty="0" err="1">
                <a:solidFill>
                  <a:prstClr val="black"/>
                </a:solidFill>
                <a:latin typeface="#9Slide07 IcielBaliho Script" pitchFamily="2" charset="0"/>
                <a:ea typeface="Times New Roman" panose="02020603050405020304" pitchFamily="18" charset="0"/>
                <a:cs typeface="Arial"/>
                <a:sym typeface="Arial"/>
              </a:rPr>
              <a:t>sau</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đây</a:t>
            </a:r>
            <a:r>
              <a:rPr lang="en-US" sz="2667" dirty="0">
                <a:solidFill>
                  <a:prstClr val="black"/>
                </a:solidFill>
                <a:latin typeface="#9Slide07 IcielBaliho Script" pitchFamily="2" charset="0"/>
                <a:ea typeface="Times New Roman" panose="02020603050405020304" pitchFamily="18" charset="0"/>
                <a:cs typeface="Arial"/>
                <a:sym typeface="Arial"/>
              </a:rPr>
              <a:t> có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khuếch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tán</a:t>
            </a:r>
            <a:endParaRPr lang="en-US" sz="2667" dirty="0">
              <a:solidFill>
                <a:prstClr val="black"/>
              </a:solidFill>
              <a:latin typeface="#9Slide07 IcielBaliho Script" pitchFamily="2" charset="0"/>
              <a:ea typeface="Times New Roman" panose="02020603050405020304" pitchFamily="18" charset="0"/>
              <a:cs typeface="Arial"/>
              <a:sym typeface="Arial"/>
            </a:endParaRPr>
          </a:p>
        </p:txBody>
      </p:sp>
      <p:sp>
        <p:nvSpPr>
          <p:cNvPr id="30" name="Rectangle 29">
            <a:extLst>
              <a:ext uri="{FF2B5EF4-FFF2-40B4-BE49-F238E27FC236}">
                <a16:creationId xmlns:a16="http://schemas.microsoft.com/office/drawing/2014/main" id="{81C14FBC-3002-BA86-6692-D088AD42068E}"/>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sp>
        <p:nvSpPr>
          <p:cNvPr id="31" name="Rectangle: Rounded Corners 30">
            <a:extLst>
              <a:ext uri="{FF2B5EF4-FFF2-40B4-BE49-F238E27FC236}">
                <a16:creationId xmlns:a16="http://schemas.microsoft.com/office/drawing/2014/main" id="{3BF9C96D-CE46-684E-A330-6EA2AEA8D1A4}"/>
              </a:ext>
            </a:extLst>
          </p:cNvPr>
          <p:cNvSpPr/>
          <p:nvPr/>
        </p:nvSpPr>
        <p:spPr>
          <a:xfrm>
            <a:off x="1926261" y="2964277"/>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7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48"/>
                                        </p:tgtEl>
                                        <p:attrNameLst>
                                          <p:attrName>style.visibility</p:attrName>
                                        </p:attrNameLst>
                                      </p:cBhvr>
                                      <p:to>
                                        <p:strVal val="visible"/>
                                      </p:to>
                                    </p:set>
                                    <p:animEffect transition="in" filter="randombar(horizontal)">
                                      <p:cBhvr>
                                        <p:cTn id="12" dur="500"/>
                                        <p:tgtEl>
                                          <p:spTgt spid="14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58"/>
                                        </p:tgtEl>
                                        <p:attrNameLst>
                                          <p:attrName>style.visibility</p:attrName>
                                        </p:attrNameLst>
                                      </p:cBhvr>
                                      <p:to>
                                        <p:strVal val="visible"/>
                                      </p:to>
                                    </p:set>
                                    <p:animEffect transition="in" filter="randombar(horizontal)">
                                      <p:cBhvr>
                                        <p:cTn id="17" dur="500"/>
                                        <p:tgtEl>
                                          <p:spTgt spid="145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63"/>
                                        </p:tgtEl>
                                        <p:attrNameLst>
                                          <p:attrName>style.visibility</p:attrName>
                                        </p:attrNameLst>
                                      </p:cBhvr>
                                      <p:to>
                                        <p:strVal val="visible"/>
                                      </p:to>
                                    </p:set>
                                    <p:animEffect transition="in" filter="randombar(horizontal)">
                                      <p:cBhvr>
                                        <p:cTn id="22" dur="500"/>
                                        <p:tgtEl>
                                          <p:spTgt spid="146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453"/>
                                        </p:tgtEl>
                                        <p:attrNameLst>
                                          <p:attrName>style.visibility</p:attrName>
                                        </p:attrNameLst>
                                      </p:cBhvr>
                                      <p:to>
                                        <p:strVal val="visible"/>
                                      </p:to>
                                    </p:set>
                                    <p:animEffect transition="in" filter="randombar(horizontal)">
                                      <p:cBhvr>
                                        <p:cTn id="27" dur="500"/>
                                        <p:tgtEl>
                                          <p:spTgt spid="14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up)">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pic>
        <p:nvPicPr>
          <p:cNvPr id="42" name="Google Shape;377;p22">
            <a:extLst>
              <a:ext uri="{FF2B5EF4-FFF2-40B4-BE49-F238E27FC236}">
                <a16:creationId xmlns:a16="http://schemas.microsoft.com/office/drawing/2014/main" id="{FAD054A2-795A-09B9-F266-C70BE1170159}"/>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3009658"/>
            <a:ext cx="5558569" cy="831270"/>
          </a:xfrm>
          <a:prstGeom prst="rect">
            <a:avLst/>
          </a:prstGeom>
          <a:noFill/>
          <a:ln>
            <a:noFill/>
          </a:ln>
        </p:spPr>
      </p:pic>
      <p:pic>
        <p:nvPicPr>
          <p:cNvPr id="377" name="Google Shape;377;p22"/>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5" name="Group 4">
            <a:extLst>
              <a:ext uri="{FF2B5EF4-FFF2-40B4-BE49-F238E27FC236}">
                <a16:creationId xmlns:a16="http://schemas.microsoft.com/office/drawing/2014/main" id="{6767F9A8-8D4B-7C81-6E84-EDF3C79C6D1C}"/>
              </a:ext>
            </a:extLst>
          </p:cNvPr>
          <p:cNvGrpSpPr/>
          <p:nvPr/>
        </p:nvGrpSpPr>
        <p:grpSpPr>
          <a:xfrm>
            <a:off x="7312001" y="1849261"/>
            <a:ext cx="987300" cy="865011"/>
            <a:chOff x="4078350" y="1925877"/>
            <a:chExt cx="987300" cy="865011"/>
          </a:xfrm>
        </p:grpSpPr>
        <p:sp>
          <p:nvSpPr>
            <p:cNvPr id="381" name="Google Shape;381;p22"/>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82" name="Google Shape;382;p22"/>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85" name="Google Shape;385;p22"/>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4" name="Group 3">
            <a:extLst>
              <a:ext uri="{FF2B5EF4-FFF2-40B4-BE49-F238E27FC236}">
                <a16:creationId xmlns:a16="http://schemas.microsoft.com/office/drawing/2014/main" id="{52CCFDA6-CCCD-05E7-A43B-3D8D5C9E1A06}"/>
              </a:ext>
            </a:extLst>
          </p:cNvPr>
          <p:cNvGrpSpPr/>
          <p:nvPr/>
        </p:nvGrpSpPr>
        <p:grpSpPr>
          <a:xfrm>
            <a:off x="423949" y="989647"/>
            <a:ext cx="987300" cy="865011"/>
            <a:chOff x="1126468" y="1926328"/>
            <a:chExt cx="987300" cy="865011"/>
          </a:xfrm>
        </p:grpSpPr>
        <p:sp>
          <p:nvSpPr>
            <p:cNvPr id="390" name="Google Shape;390;p22"/>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1" name="Google Shape;391;p22"/>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394" name="Google Shape;394;p22"/>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 name="Group 5">
            <a:extLst>
              <a:ext uri="{FF2B5EF4-FFF2-40B4-BE49-F238E27FC236}">
                <a16:creationId xmlns:a16="http://schemas.microsoft.com/office/drawing/2014/main" id="{A74BFBAC-9E40-9124-C093-0E4F247ED65F}"/>
              </a:ext>
            </a:extLst>
          </p:cNvPr>
          <p:cNvGrpSpPr/>
          <p:nvPr/>
        </p:nvGrpSpPr>
        <p:grpSpPr>
          <a:xfrm>
            <a:off x="423949" y="2992787"/>
            <a:ext cx="987300" cy="865011"/>
            <a:chOff x="7030232" y="1925877"/>
            <a:chExt cx="987300" cy="865011"/>
          </a:xfrm>
        </p:grpSpPr>
        <p:sp>
          <p:nvSpPr>
            <p:cNvPr id="398" name="Google Shape;398;p22"/>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99" name="Google Shape;399;p22"/>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30" name="TextBox 18">
            <a:extLst>
              <a:ext uri="{FF2B5EF4-FFF2-40B4-BE49-F238E27FC236}">
                <a16:creationId xmlns:a16="http://schemas.microsoft.com/office/drawing/2014/main" id="{86DA40EE-1298-5AE7-3835-8D2A8D7E5122}"/>
              </a:ext>
            </a:extLst>
          </p:cNvPr>
          <p:cNvSpPr txBox="1"/>
          <p:nvPr/>
        </p:nvSpPr>
        <p:spPr>
          <a:xfrm flipH="1">
            <a:off x="811495" y="307411"/>
            <a:ext cx="7733987"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5: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phản</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xạ</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là</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góc</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hợp</a:t>
            </a:r>
            <a:r>
              <a:rPr lang="en-US" sz="2667" dirty="0">
                <a:solidFill>
                  <a:prstClr val="black"/>
                </a:solidFill>
                <a:latin typeface="#9Slide07 IcielBaliho Script" pitchFamily="2" charset="0"/>
                <a:ea typeface="Times New Roman" panose="02020603050405020304" pitchFamily="18" charset="0"/>
              </a:rPr>
              <a:t> </a:t>
            </a:r>
            <a:r>
              <a:rPr lang="en-US" sz="2667" dirty="0" err="1">
                <a:solidFill>
                  <a:prstClr val="black"/>
                </a:solidFill>
                <a:latin typeface="#9Slide07 IcielBaliho Script" pitchFamily="2" charset="0"/>
                <a:ea typeface="Times New Roman" panose="02020603050405020304" pitchFamily="18" charset="0"/>
              </a:rPr>
              <a:t>bởi</a:t>
            </a:r>
            <a:r>
              <a:rPr lang="en-US" sz="2667" dirty="0">
                <a:solidFill>
                  <a:prstClr val="black"/>
                </a:solidFill>
                <a:latin typeface="#9Slide07 IcielBaliho Script" pitchFamily="2" charset="0"/>
                <a:ea typeface="Times New Roman" panose="02020603050405020304" pitchFamily="18" charset="0"/>
              </a:rPr>
              <a:t>:</a:t>
            </a:r>
          </a:p>
        </p:txBody>
      </p:sp>
      <p:sp>
        <p:nvSpPr>
          <p:cNvPr id="31" name="Rectangle 30">
            <a:extLst>
              <a:ext uri="{FF2B5EF4-FFF2-40B4-BE49-F238E27FC236}">
                <a16:creationId xmlns:a16="http://schemas.microsoft.com/office/drawing/2014/main" id="{F8A02AF5-7517-EE8D-DBBB-F7048FE95CB4}"/>
              </a:ext>
            </a:extLst>
          </p:cNvPr>
          <p:cNvSpPr/>
          <p:nvPr/>
        </p:nvSpPr>
        <p:spPr>
          <a:xfrm>
            <a:off x="0" y="299916"/>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5" name="Group 34">
            <a:extLst>
              <a:ext uri="{FF2B5EF4-FFF2-40B4-BE49-F238E27FC236}">
                <a16:creationId xmlns:a16="http://schemas.microsoft.com/office/drawing/2014/main" id="{B6942A66-9099-C6D6-8479-715A8642D267}"/>
              </a:ext>
            </a:extLst>
          </p:cNvPr>
          <p:cNvGrpSpPr/>
          <p:nvPr/>
        </p:nvGrpSpPr>
        <p:grpSpPr>
          <a:xfrm>
            <a:off x="7312001" y="3779637"/>
            <a:ext cx="987300" cy="865011"/>
            <a:chOff x="7030232" y="1925877"/>
            <a:chExt cx="987300" cy="865011"/>
          </a:xfrm>
        </p:grpSpPr>
        <p:sp>
          <p:nvSpPr>
            <p:cNvPr id="36" name="Google Shape;398;p22">
              <a:extLst>
                <a:ext uri="{FF2B5EF4-FFF2-40B4-BE49-F238E27FC236}">
                  <a16:creationId xmlns:a16="http://schemas.microsoft.com/office/drawing/2014/main" id="{1D6495E6-EFD6-6E85-53C1-32A784AE69A1}"/>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37" name="Google Shape;399;p22">
              <a:extLst>
                <a:ext uri="{FF2B5EF4-FFF2-40B4-BE49-F238E27FC236}">
                  <a16:creationId xmlns:a16="http://schemas.microsoft.com/office/drawing/2014/main" id="{E2372301-0FA4-5CB2-9A0F-F9A82C65B6FC}"/>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43" name="Google Shape;407;p23">
            <a:extLst>
              <a:ext uri="{FF2B5EF4-FFF2-40B4-BE49-F238E27FC236}">
                <a16:creationId xmlns:a16="http://schemas.microsoft.com/office/drawing/2014/main" id="{3CD8E2C3-C0A9-5E58-AF80-3F9767CB5436}"/>
              </a:ext>
            </a:extLst>
          </p:cNvPr>
          <p:cNvSpPr/>
          <p:nvPr/>
        </p:nvSpPr>
        <p:spPr>
          <a:xfrm>
            <a:off x="1852458" y="1064545"/>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4" name="Google Shape;407;p23">
            <a:extLst>
              <a:ext uri="{FF2B5EF4-FFF2-40B4-BE49-F238E27FC236}">
                <a16:creationId xmlns:a16="http://schemas.microsoft.com/office/drawing/2014/main" id="{3444CD4A-9608-22FA-0ECE-0576324623BF}"/>
              </a:ext>
            </a:extLst>
          </p:cNvPr>
          <p:cNvSpPr/>
          <p:nvPr/>
        </p:nvSpPr>
        <p:spPr>
          <a:xfrm>
            <a:off x="2652912" y="2091372"/>
            <a:ext cx="4488872"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phản xạ và pháp tuyến của gương tại điểm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5" name="Google Shape;407;p23">
            <a:extLst>
              <a:ext uri="{FF2B5EF4-FFF2-40B4-BE49-F238E27FC236}">
                <a16:creationId xmlns:a16="http://schemas.microsoft.com/office/drawing/2014/main" id="{E63F7F8A-C07D-EFEF-0AA1-4A83FBF50309}"/>
              </a:ext>
            </a:extLst>
          </p:cNvPr>
          <p:cNvSpPr/>
          <p:nvPr/>
        </p:nvSpPr>
        <p:spPr>
          <a:xfrm>
            <a:off x="1879804" y="3095950"/>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a:latin typeface="#9Slide03 Arima Madurai Black" panose="00000A00000000000000" pitchFamily="2" charset="0"/>
                <a:ea typeface="Open Sans"/>
                <a:cs typeface="#9Slide03 Arima Madurai Black" panose="00000A00000000000000" pitchFamily="2" charset="0"/>
              </a:rPr>
              <a:t>Tia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6" name="Google Shape;407;p23">
            <a:extLst>
              <a:ext uri="{FF2B5EF4-FFF2-40B4-BE49-F238E27FC236}">
                <a16:creationId xmlns:a16="http://schemas.microsoft.com/office/drawing/2014/main" id="{2A19C5E4-B677-05CA-2E7C-8004CBC5C90A}"/>
              </a:ext>
            </a:extLst>
          </p:cNvPr>
          <p:cNvSpPr/>
          <p:nvPr/>
        </p:nvSpPr>
        <p:spPr>
          <a:xfrm>
            <a:off x="3137624" y="3940306"/>
            <a:ext cx="3660379" cy="765999"/>
          </a:xfrm>
          <a:prstGeom prst="rect">
            <a:avLst/>
          </a:prstGeom>
          <a:noFill/>
          <a:ln>
            <a:noFill/>
          </a:ln>
        </p:spPr>
        <p:txBody>
          <a:bodyPr spcFirstLastPara="1" wrap="square" lIns="270000" tIns="91425" rIns="274300" bIns="91425" anchor="ctr" anchorCtr="0">
            <a:noAutofit/>
          </a:bodyPr>
          <a:lstStyle/>
          <a:p>
            <a:pP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Tia tới và mặt gương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47" name="Rectangle: Rounded Corners 46">
            <a:extLst>
              <a:ext uri="{FF2B5EF4-FFF2-40B4-BE49-F238E27FC236}">
                <a16:creationId xmlns:a16="http://schemas.microsoft.com/office/drawing/2014/main" id="{6BA31CAA-EF77-E44E-F9CE-628B223469AE}"/>
              </a:ext>
            </a:extLst>
          </p:cNvPr>
          <p:cNvSpPr/>
          <p:nvPr/>
        </p:nvSpPr>
        <p:spPr>
          <a:xfrm>
            <a:off x="1852457" y="1830544"/>
            <a:ext cx="6682973" cy="1004967"/>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85"/>
                                        </p:tgtEl>
                                        <p:attrNameLst>
                                          <p:attrName>style.visibility</p:attrName>
                                        </p:attrNameLst>
                                      </p:cBhvr>
                                      <p:to>
                                        <p:strVal val="visible"/>
                                      </p:to>
                                    </p:set>
                                    <p:animEffect transition="in" filter="wipe(left)">
                                      <p:cBhvr>
                                        <p:cTn id="18" dur="500"/>
                                        <p:tgtEl>
                                          <p:spTgt spid="385"/>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377"/>
                                        </p:tgtEl>
                                        <p:attrNameLst>
                                          <p:attrName>style.visibility</p:attrName>
                                        </p:attrNameLst>
                                      </p:cBhvr>
                                      <p:to>
                                        <p:strVal val="visible"/>
                                      </p:to>
                                    </p:set>
                                    <p:animEffect transition="in" filter="wipe(right)">
                                      <p:cBhvr>
                                        <p:cTn id="32" dur="500"/>
                                        <p:tgtEl>
                                          <p:spTgt spid="377"/>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44"/>
                                        </p:tgtEl>
                                        <p:attrNameLst>
                                          <p:attrName>style.visibility</p:attrName>
                                        </p:attrNameLst>
                                      </p:cBhvr>
                                      <p:to>
                                        <p:strVal val="visible"/>
                                      </p:to>
                                    </p:set>
                                    <p:animEffect transition="in" filter="wipe(right)">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left)">
                                      <p:cBhvr>
                                        <p:cTn id="46" dur="500"/>
                                        <p:tgtEl>
                                          <p:spTgt spid="42"/>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394"/>
                                        </p:tgtEl>
                                        <p:attrNameLst>
                                          <p:attrName>style.visibility</p:attrName>
                                        </p:attrNameLst>
                                      </p:cBhvr>
                                      <p:to>
                                        <p:strVal val="visible"/>
                                      </p:to>
                                    </p:set>
                                    <p:animEffect transition="in" filter="wipe(right)">
                                      <p:cBhvr>
                                        <p:cTn id="60" dur="500"/>
                                        <p:tgtEl>
                                          <p:spTgt spid="394"/>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46"/>
                                        </p:tgtEl>
                                        <p:attrNameLst>
                                          <p:attrName>style.visibility</p:attrName>
                                        </p:attrNameLst>
                                      </p:cBhvr>
                                      <p:to>
                                        <p:strVal val="visible"/>
                                      </p:to>
                                    </p:set>
                                    <p:animEffect transition="in" filter="wipe(right)">
                                      <p:cBhvr>
                                        <p:cTn id="63" dur="500"/>
                                        <p:tgtEl>
                                          <p:spTgt spid="4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wipe(up)">
                                      <p:cBhvr>
                                        <p:cTn id="6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3" grpId="0"/>
      <p:bldP spid="44" grpId="0"/>
      <p:bldP spid="45" grpId="0"/>
      <p:bldP spid="46" grpId="0"/>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34" name="TextBox 18">
            <a:extLst>
              <a:ext uri="{FF2B5EF4-FFF2-40B4-BE49-F238E27FC236}">
                <a16:creationId xmlns:a16="http://schemas.microsoft.com/office/drawing/2014/main" id="{DBADB9AF-DBDA-8666-0682-13101227A502}"/>
              </a:ext>
            </a:extLst>
          </p:cNvPr>
          <p:cNvSpPr txBox="1"/>
          <p:nvPr/>
        </p:nvSpPr>
        <p:spPr>
          <a:xfrm flipH="1">
            <a:off x="801552" y="226700"/>
            <a:ext cx="7880298"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6: </a:t>
            </a:r>
            <a:r>
              <a:rPr lang="vi-VN" sz="2667" dirty="0">
                <a:solidFill>
                  <a:prstClr val="black"/>
                </a:solidFill>
                <a:latin typeface="#9Slide07 IcielBaliho Script" pitchFamily="2" charset="0"/>
                <a:ea typeface="Times New Roman" panose="02020603050405020304" pitchFamily="18" charset="0"/>
              </a:rPr>
              <a:t>Mối quan hệ giữa góc tới và góc phản xạ khi tia sáng gặp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35" name="Rectangle 34">
            <a:extLst>
              <a:ext uri="{FF2B5EF4-FFF2-40B4-BE49-F238E27FC236}">
                <a16:creationId xmlns:a16="http://schemas.microsoft.com/office/drawing/2014/main" id="{3A2874EC-965C-C77B-1BF8-2718BCFF69DB}"/>
              </a:ext>
            </a:extLst>
          </p:cNvPr>
          <p:cNvSpPr/>
          <p:nvPr/>
        </p:nvSpPr>
        <p:spPr>
          <a:xfrm>
            <a:off x="1" y="327267"/>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grpSp>
        <p:nvGrpSpPr>
          <p:cNvPr id="36" name="Google Shape;1448;p46">
            <a:extLst>
              <a:ext uri="{FF2B5EF4-FFF2-40B4-BE49-F238E27FC236}">
                <a16:creationId xmlns:a16="http://schemas.microsoft.com/office/drawing/2014/main" id="{51DF8738-659A-ED20-B320-4A24B49672C5}"/>
              </a:ext>
            </a:extLst>
          </p:cNvPr>
          <p:cNvGrpSpPr/>
          <p:nvPr/>
        </p:nvGrpSpPr>
        <p:grpSpPr>
          <a:xfrm>
            <a:off x="371661" y="1154761"/>
            <a:ext cx="2886039" cy="1917971"/>
            <a:chOff x="1543756" y="1290699"/>
            <a:chExt cx="2319965" cy="1541776"/>
          </a:xfrm>
        </p:grpSpPr>
        <p:pic>
          <p:nvPicPr>
            <p:cNvPr id="37" name="Google Shape;1449;p46">
              <a:extLst>
                <a:ext uri="{FF2B5EF4-FFF2-40B4-BE49-F238E27FC236}">
                  <a16:creationId xmlns:a16="http://schemas.microsoft.com/office/drawing/2014/main" id="{09E0F7C1-8564-8F5F-11E2-4E03D703C15B}"/>
                </a:ext>
              </a:extLst>
            </p:cNvPr>
            <p:cNvPicPr preferRelativeResize="0"/>
            <p:nvPr/>
          </p:nvPicPr>
          <p:blipFill>
            <a:blip r:embed="rId3">
              <a:alphaModFix amt="55000"/>
            </a:blip>
            <a:stretch>
              <a:fillRect/>
            </a:stretch>
          </p:blipFill>
          <p:spPr>
            <a:xfrm>
              <a:off x="1543756" y="1290699"/>
              <a:ext cx="2319965" cy="1541776"/>
            </a:xfrm>
            <a:prstGeom prst="rect">
              <a:avLst/>
            </a:prstGeom>
            <a:noFill/>
            <a:ln>
              <a:noFill/>
            </a:ln>
          </p:spPr>
        </p:pic>
        <p:sp>
          <p:nvSpPr>
            <p:cNvPr id="38" name="Google Shape;1451;p46">
              <a:extLst>
                <a:ext uri="{FF2B5EF4-FFF2-40B4-BE49-F238E27FC236}">
                  <a16:creationId xmlns:a16="http://schemas.microsoft.com/office/drawing/2014/main" id="{45699EC5-FC7B-4C10-D491-8CA9123C407F}"/>
                </a:ext>
              </a:extLst>
            </p:cNvPr>
            <p:cNvSpPr/>
            <p:nvPr/>
          </p:nvSpPr>
          <p:spPr>
            <a:xfrm>
              <a:off x="1743288" y="1902406"/>
              <a:ext cx="1920900" cy="501900"/>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lớn hơn góc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39" name="Google Shape;1453;p46">
            <a:extLst>
              <a:ext uri="{FF2B5EF4-FFF2-40B4-BE49-F238E27FC236}">
                <a16:creationId xmlns:a16="http://schemas.microsoft.com/office/drawing/2014/main" id="{05B3D6BD-81F3-32E7-2087-A0B515131AB5}"/>
              </a:ext>
            </a:extLst>
          </p:cNvPr>
          <p:cNvGrpSpPr/>
          <p:nvPr/>
        </p:nvGrpSpPr>
        <p:grpSpPr>
          <a:xfrm>
            <a:off x="6152308" y="3053457"/>
            <a:ext cx="2886039" cy="1917971"/>
            <a:chOff x="5275656" y="3043287"/>
            <a:chExt cx="2319965" cy="1541776"/>
          </a:xfrm>
        </p:grpSpPr>
        <p:pic>
          <p:nvPicPr>
            <p:cNvPr id="40" name="Google Shape;1454;p46">
              <a:extLst>
                <a:ext uri="{FF2B5EF4-FFF2-40B4-BE49-F238E27FC236}">
                  <a16:creationId xmlns:a16="http://schemas.microsoft.com/office/drawing/2014/main" id="{26EC57AB-BDD6-8F57-93FA-A5A036048E81}"/>
                </a:ext>
              </a:extLst>
            </p:cNvPr>
            <p:cNvPicPr preferRelativeResize="0"/>
            <p:nvPr/>
          </p:nvPicPr>
          <p:blipFill>
            <a:blip r:embed="rId4"/>
            <a:stretch>
              <a:fillRect/>
            </a:stretch>
          </p:blipFill>
          <p:spPr>
            <a:xfrm>
              <a:off x="5275656" y="3043287"/>
              <a:ext cx="2319965" cy="1541776"/>
            </a:xfrm>
            <a:prstGeom prst="rect">
              <a:avLst/>
            </a:prstGeom>
            <a:noFill/>
            <a:ln>
              <a:noFill/>
            </a:ln>
          </p:spPr>
        </p:pic>
        <p:sp>
          <p:nvSpPr>
            <p:cNvPr id="41" name="Google Shape;1456;p46">
              <a:extLst>
                <a:ext uri="{FF2B5EF4-FFF2-40B4-BE49-F238E27FC236}">
                  <a16:creationId xmlns:a16="http://schemas.microsoft.com/office/drawing/2014/main" id="{6372BEED-7890-62CC-488C-028B8237E025}"/>
                </a:ext>
              </a:extLst>
            </p:cNvPr>
            <p:cNvSpPr/>
            <p:nvPr/>
          </p:nvSpPr>
          <p:spPr>
            <a:xfrm>
              <a:off x="5582103" y="3557300"/>
              <a:ext cx="1920900" cy="756599"/>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nửa</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tới</a:t>
              </a:r>
              <a:endParaRPr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2" name="Google Shape;1458;p46">
            <a:extLst>
              <a:ext uri="{FF2B5EF4-FFF2-40B4-BE49-F238E27FC236}">
                <a16:creationId xmlns:a16="http://schemas.microsoft.com/office/drawing/2014/main" id="{3540A4BC-7E99-1A53-4543-00A5EA1D0011}"/>
              </a:ext>
            </a:extLst>
          </p:cNvPr>
          <p:cNvGrpSpPr/>
          <p:nvPr/>
        </p:nvGrpSpPr>
        <p:grpSpPr>
          <a:xfrm>
            <a:off x="4416525" y="1139899"/>
            <a:ext cx="2886039" cy="1917971"/>
            <a:chOff x="5275656" y="1290699"/>
            <a:chExt cx="2319965" cy="1541776"/>
          </a:xfrm>
        </p:grpSpPr>
        <p:pic>
          <p:nvPicPr>
            <p:cNvPr id="43" name="Google Shape;1459;p46">
              <a:extLst>
                <a:ext uri="{FF2B5EF4-FFF2-40B4-BE49-F238E27FC236}">
                  <a16:creationId xmlns:a16="http://schemas.microsoft.com/office/drawing/2014/main" id="{975BA6C8-302A-62C9-A841-BC67EFEB3227}"/>
                </a:ext>
              </a:extLst>
            </p:cNvPr>
            <p:cNvPicPr preferRelativeResize="0"/>
            <p:nvPr/>
          </p:nvPicPr>
          <p:blipFill>
            <a:blip r:embed="rId5">
              <a:alphaModFix amt="68000"/>
            </a:blip>
            <a:stretch>
              <a:fillRect/>
            </a:stretch>
          </p:blipFill>
          <p:spPr>
            <a:xfrm>
              <a:off x="5275656" y="1290699"/>
              <a:ext cx="2319965" cy="1541776"/>
            </a:xfrm>
            <a:prstGeom prst="rect">
              <a:avLst/>
            </a:prstGeom>
            <a:noFill/>
            <a:ln>
              <a:noFill/>
            </a:ln>
          </p:spPr>
        </p:pic>
        <p:sp>
          <p:nvSpPr>
            <p:cNvPr id="44" name="Google Shape;1461;p46">
              <a:extLst>
                <a:ext uri="{FF2B5EF4-FFF2-40B4-BE49-F238E27FC236}">
                  <a16:creationId xmlns:a16="http://schemas.microsoft.com/office/drawing/2014/main" id="{680F7A7E-8F5F-E9DE-03B9-38C4C8A2E189}"/>
                </a:ext>
              </a:extLst>
            </p:cNvPr>
            <p:cNvSpPr/>
            <p:nvPr/>
          </p:nvSpPr>
          <p:spPr>
            <a:xfrm>
              <a:off x="5475188" y="1807113"/>
              <a:ext cx="1920900" cy="789435"/>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solidFill>
                    <a:srgbClr val="073763"/>
                  </a:solidFill>
                  <a:latin typeface="#9Slide03 Arima Madurai Black" panose="00000A00000000000000" pitchFamily="2" charset="0"/>
                  <a:ea typeface="Open Sans"/>
                  <a:cs typeface="#9Slide03 Arima Madurai Black" panose="00000A00000000000000" pitchFamily="2" charset="0"/>
                </a:rPr>
                <a:t>Góc phản xạ nhỏ hơn góc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45" name="Google Shape;1463;p46">
            <a:extLst>
              <a:ext uri="{FF2B5EF4-FFF2-40B4-BE49-F238E27FC236}">
                <a16:creationId xmlns:a16="http://schemas.microsoft.com/office/drawing/2014/main" id="{7F6DEBCA-E973-0610-3739-6471AEDC5A72}"/>
              </a:ext>
            </a:extLst>
          </p:cNvPr>
          <p:cNvGrpSpPr/>
          <p:nvPr/>
        </p:nvGrpSpPr>
        <p:grpSpPr>
          <a:xfrm>
            <a:off x="2246729" y="3053456"/>
            <a:ext cx="2886039" cy="1917971"/>
            <a:chOff x="1543756" y="3043287"/>
            <a:chExt cx="2319965" cy="1541776"/>
          </a:xfrm>
        </p:grpSpPr>
        <p:pic>
          <p:nvPicPr>
            <p:cNvPr id="46" name="Google Shape;1464;p46">
              <a:extLst>
                <a:ext uri="{FF2B5EF4-FFF2-40B4-BE49-F238E27FC236}">
                  <a16:creationId xmlns:a16="http://schemas.microsoft.com/office/drawing/2014/main" id="{223BE936-70CD-C818-02FD-3AC805E3C3EB}"/>
                </a:ext>
              </a:extLst>
            </p:cNvPr>
            <p:cNvPicPr preferRelativeResize="0"/>
            <p:nvPr/>
          </p:nvPicPr>
          <p:blipFill>
            <a:blip r:embed="rId5"/>
            <a:stretch>
              <a:fillRect/>
            </a:stretch>
          </p:blipFill>
          <p:spPr>
            <a:xfrm>
              <a:off x="1543756" y="3043287"/>
              <a:ext cx="2319965" cy="1541776"/>
            </a:xfrm>
            <a:prstGeom prst="rect">
              <a:avLst/>
            </a:prstGeom>
            <a:noFill/>
            <a:ln>
              <a:noFill/>
            </a:ln>
          </p:spPr>
        </p:pic>
        <p:sp>
          <p:nvSpPr>
            <p:cNvPr id="47" name="Google Shape;1466;p46">
              <a:extLst>
                <a:ext uri="{FF2B5EF4-FFF2-40B4-BE49-F238E27FC236}">
                  <a16:creationId xmlns:a16="http://schemas.microsoft.com/office/drawing/2014/main" id="{234F2584-5087-F999-F39A-E67A33B0E33C}"/>
                </a:ext>
              </a:extLst>
            </p:cNvPr>
            <p:cNvSpPr/>
            <p:nvPr/>
          </p:nvSpPr>
          <p:spPr>
            <a:xfrm>
              <a:off x="1930391" y="3422615"/>
              <a:ext cx="1662974" cy="897232"/>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phản</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xạ</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dirty="0" err="1">
                  <a:solidFill>
                    <a:srgbClr val="073763"/>
                  </a:solidFill>
                  <a:latin typeface="#9Slide03 Arima Madurai Black" panose="00000A00000000000000" pitchFamily="2" charset="0"/>
                  <a:ea typeface="Open Sans"/>
                  <a:cs typeface="#9Slide03 Arima Madurai Black" panose="00000A00000000000000" pitchFamily="2" charset="0"/>
                </a:rPr>
                <a:t>bằng</a:t>
              </a:r>
              <a:r>
                <a:rPr lang="en-US" sz="2000" dirty="0">
                  <a:solidFill>
                    <a:srgbClr val="073763"/>
                  </a:solidFill>
                  <a:latin typeface="#9Slide03 Arima Madurai Black" panose="00000A00000000000000" pitchFamily="2" charset="0"/>
                  <a:ea typeface="Open Sans"/>
                  <a:cs typeface="#9Slide03 Arima Madurai Black" panose="00000A00000000000000" pitchFamily="2" charset="0"/>
                </a:rPr>
                <a:t> </a:t>
              </a:r>
              <a:r>
                <a:rPr lang="en-US" sz="2000" err="1">
                  <a:solidFill>
                    <a:srgbClr val="073763"/>
                  </a:solidFill>
                  <a:latin typeface="#9Slide03 Arima Madurai Black" panose="00000A00000000000000" pitchFamily="2" charset="0"/>
                  <a:ea typeface="Open Sans"/>
                  <a:cs typeface="#9Slide03 Arima Madurai Black" panose="00000A00000000000000" pitchFamily="2" charset="0"/>
                </a:rPr>
                <a:t>góc</a:t>
              </a:r>
              <a:r>
                <a:rPr lang="en-US" sz="2000">
                  <a:solidFill>
                    <a:srgbClr val="073763"/>
                  </a:solidFill>
                  <a:latin typeface="#9Slide03 Arima Madurai Black" panose="00000A00000000000000" pitchFamily="2" charset="0"/>
                  <a:ea typeface="Open Sans"/>
                  <a:cs typeface="#9Slide03 Arima Madurai Black" panose="00000A00000000000000" pitchFamily="2" charset="0"/>
                </a:rPr>
                <a:t> tới</a:t>
              </a:r>
              <a:endParaRPr lang="vi-VN" sz="2000" dirty="0">
                <a:solidFill>
                  <a:srgbClr val="073763"/>
                </a:solidFill>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48" name="Rectangle: Rounded Corners 47">
            <a:extLst>
              <a:ext uri="{FF2B5EF4-FFF2-40B4-BE49-F238E27FC236}">
                <a16:creationId xmlns:a16="http://schemas.microsoft.com/office/drawing/2014/main" id="{71287F21-38C7-E173-43FB-699C0A53CB77}"/>
              </a:ext>
            </a:extLst>
          </p:cNvPr>
          <p:cNvSpPr/>
          <p:nvPr/>
        </p:nvSpPr>
        <p:spPr>
          <a:xfrm>
            <a:off x="2059265" y="3055929"/>
            <a:ext cx="3310757" cy="1930360"/>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75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randombar(horizont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wipe(up)">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8"/>
        <p:cNvGrpSpPr/>
        <p:nvPr/>
      </p:nvGrpSpPr>
      <p:grpSpPr>
        <a:xfrm>
          <a:off x="0" y="0"/>
          <a:ext cx="0" cy="0"/>
          <a:chOff x="0" y="0"/>
          <a:chExt cx="0" cy="0"/>
        </a:xfrm>
      </p:grpSpPr>
      <p:sp>
        <p:nvSpPr>
          <p:cNvPr id="91" name="TextBox 18">
            <a:extLst>
              <a:ext uri="{FF2B5EF4-FFF2-40B4-BE49-F238E27FC236}">
                <a16:creationId xmlns:a16="http://schemas.microsoft.com/office/drawing/2014/main" id="{3DA17401-76C2-714C-1EE3-E4F87FAEF0ED}"/>
              </a:ext>
            </a:extLst>
          </p:cNvPr>
          <p:cNvSpPr txBox="1"/>
          <p:nvPr/>
        </p:nvSpPr>
        <p:spPr>
          <a:xfrm flipH="1">
            <a:off x="811496" y="314397"/>
            <a:ext cx="7733987" cy="913199"/>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7: </a:t>
            </a:r>
            <a:r>
              <a:rPr lang="vi-VN" sz="2667" dirty="0">
                <a:solidFill>
                  <a:prstClr val="black"/>
                </a:solidFill>
                <a:latin typeface="#9Slide07 IcielBaliho Script" pitchFamily="2" charset="0"/>
                <a:ea typeface="Times New Roman" panose="02020603050405020304" pitchFamily="18" charset="0"/>
              </a:rPr>
              <a:t>Trong các vật sau đây, vật nào có thể được coi là một gương phẳng?</a:t>
            </a:r>
            <a:endParaRPr lang="en-US" sz="2667" dirty="0">
              <a:solidFill>
                <a:prstClr val="black"/>
              </a:solidFill>
              <a:latin typeface="#9Slide07 IcielBaliho Script" pitchFamily="2" charset="0"/>
              <a:ea typeface="Times New Roman" panose="02020603050405020304" pitchFamily="18" charset="0"/>
            </a:endParaRPr>
          </a:p>
        </p:txBody>
      </p:sp>
      <p:sp>
        <p:nvSpPr>
          <p:cNvPr id="92" name="Rectangle 91">
            <a:extLst>
              <a:ext uri="{FF2B5EF4-FFF2-40B4-BE49-F238E27FC236}">
                <a16:creationId xmlns:a16="http://schemas.microsoft.com/office/drawing/2014/main" id="{B7744FEB-541C-AA50-E9CF-ACE2B6339886}"/>
              </a:ext>
            </a:extLst>
          </p:cNvPr>
          <p:cNvSpPr/>
          <p:nvPr/>
        </p:nvSpPr>
        <p:spPr>
          <a:xfrm>
            <a:off x="0" y="483482"/>
            <a:ext cx="847898" cy="430695"/>
          </a:xfrm>
          <a:prstGeom prst="rect">
            <a:avLst/>
          </a:prstGeom>
          <a:solidFill>
            <a:srgbClr val="93C4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1026" name="Picture 2" descr="Giấy trắng A4 (250 tờ) | Shopee Việt Nam">
            <a:extLst>
              <a:ext uri="{FF2B5EF4-FFF2-40B4-BE49-F238E27FC236}">
                <a16:creationId xmlns:a16="http://schemas.microsoft.com/office/drawing/2014/main" id="{FFDC36FC-CE5E-A168-1A8C-B7F873A71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37" y="1454796"/>
            <a:ext cx="1844433"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nền gợn sóng, lóa, tràn, nước, mặt nước 4K Ultra HD - HinhNen4K.net">
            <a:extLst>
              <a:ext uri="{FF2B5EF4-FFF2-40B4-BE49-F238E27FC236}">
                <a16:creationId xmlns:a16="http://schemas.microsoft.com/office/drawing/2014/main" id="{BDBB72E7-70B4-1F4A-5F05-A24C7BEB75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0" t="476" r="39722" b="-476"/>
          <a:stretch/>
        </p:blipFill>
        <p:spPr bwMode="auto">
          <a:xfrm>
            <a:off x="2389702" y="1454796"/>
            <a:ext cx="1938779" cy="18444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hám đánh sọc inox là gì? Chức năng và cỡ hạt phù hợp để đánh sọc inox">
            <a:extLst>
              <a:ext uri="{FF2B5EF4-FFF2-40B4-BE49-F238E27FC236}">
                <a16:creationId xmlns:a16="http://schemas.microsoft.com/office/drawing/2014/main" id="{394629C3-D4F2-044B-5C72-7300378B23C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79" t="14941" r="24021" b="13571"/>
          <a:stretch/>
        </p:blipFill>
        <p:spPr bwMode="auto">
          <a:xfrm>
            <a:off x="4597131" y="1454796"/>
            <a:ext cx="2166576" cy="19109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O: Lớp đất bề mặt trên toàn cầu đang bị suy thoái - Báo Nhân Dân">
            <a:extLst>
              <a:ext uri="{FF2B5EF4-FFF2-40B4-BE49-F238E27FC236}">
                <a16:creationId xmlns:a16="http://schemas.microsoft.com/office/drawing/2014/main" id="{73F411E7-08C8-98FA-DEF8-068C022A11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25" t="11471" r="24499"/>
          <a:stretch/>
        </p:blipFill>
        <p:spPr bwMode="auto">
          <a:xfrm>
            <a:off x="6840732" y="1454795"/>
            <a:ext cx="2053413" cy="191097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81DCD62-4952-1247-5029-51208E8B5386}"/>
              </a:ext>
            </a:extLst>
          </p:cNvPr>
          <p:cNvGrpSpPr/>
          <p:nvPr/>
        </p:nvGrpSpPr>
        <p:grpSpPr>
          <a:xfrm>
            <a:off x="220037" y="3544478"/>
            <a:ext cx="2053412" cy="1155933"/>
            <a:chOff x="220037" y="3544478"/>
            <a:chExt cx="2053412" cy="1155933"/>
          </a:xfrm>
        </p:grpSpPr>
        <p:pic>
          <p:nvPicPr>
            <p:cNvPr id="792" name="Google Shape;792;p33"/>
            <p:cNvPicPr preferRelativeResize="0"/>
            <p:nvPr/>
          </p:nvPicPr>
          <p:blipFill>
            <a:blip r:embed="rId7">
              <a:alphaModFix amt="55000"/>
            </a:blip>
            <a:stretch>
              <a:fillRect/>
            </a:stretch>
          </p:blipFill>
          <p:spPr>
            <a:xfrm>
              <a:off x="220037" y="3544478"/>
              <a:ext cx="2053412" cy="1155933"/>
            </a:xfrm>
            <a:prstGeom prst="rect">
              <a:avLst/>
            </a:prstGeom>
            <a:noFill/>
            <a:ln>
              <a:noFill/>
            </a:ln>
          </p:spPr>
        </p:pic>
        <p:sp>
          <p:nvSpPr>
            <p:cNvPr id="97" name="Google Shape;1451;p46">
              <a:extLst>
                <a:ext uri="{FF2B5EF4-FFF2-40B4-BE49-F238E27FC236}">
                  <a16:creationId xmlns:a16="http://schemas.microsoft.com/office/drawing/2014/main" id="{74E2723C-C38A-2223-F3B6-25AA0EC3FDED}"/>
                </a:ext>
              </a:extLst>
            </p:cNvPr>
            <p:cNvSpPr/>
            <p:nvPr/>
          </p:nvSpPr>
          <p:spPr>
            <a:xfrm>
              <a:off x="231136" y="3839848"/>
              <a:ext cx="1976408"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tờ</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giấy</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5" name="Group 4">
            <a:extLst>
              <a:ext uri="{FF2B5EF4-FFF2-40B4-BE49-F238E27FC236}">
                <a16:creationId xmlns:a16="http://schemas.microsoft.com/office/drawing/2014/main" id="{E931FB34-B9E2-74F1-C6AD-012A22C856A8}"/>
              </a:ext>
            </a:extLst>
          </p:cNvPr>
          <p:cNvGrpSpPr/>
          <p:nvPr/>
        </p:nvGrpSpPr>
        <p:grpSpPr>
          <a:xfrm>
            <a:off x="2436875" y="3544478"/>
            <a:ext cx="2113101" cy="1155933"/>
            <a:chOff x="2436875" y="3544478"/>
            <a:chExt cx="2113101" cy="1155933"/>
          </a:xfrm>
        </p:grpSpPr>
        <p:pic>
          <p:nvPicPr>
            <p:cNvPr id="820" name="Google Shape;820;p33"/>
            <p:cNvPicPr preferRelativeResize="0"/>
            <p:nvPr/>
          </p:nvPicPr>
          <p:blipFill>
            <a:blip r:embed="rId8">
              <a:alphaModFix amt="68000"/>
            </a:blip>
            <a:stretch>
              <a:fillRect/>
            </a:stretch>
          </p:blipFill>
          <p:spPr>
            <a:xfrm>
              <a:off x="2436875" y="3544478"/>
              <a:ext cx="2053412" cy="1155933"/>
            </a:xfrm>
            <a:prstGeom prst="rect">
              <a:avLst/>
            </a:prstGeom>
            <a:noFill/>
            <a:ln>
              <a:noFill/>
            </a:ln>
          </p:spPr>
        </p:pic>
        <p:sp>
          <p:nvSpPr>
            <p:cNvPr id="98" name="Google Shape;1451;p46">
              <a:extLst>
                <a:ext uri="{FF2B5EF4-FFF2-40B4-BE49-F238E27FC236}">
                  <a16:creationId xmlns:a16="http://schemas.microsoft.com/office/drawing/2014/main" id="{70C96D58-C5D9-272A-90C9-D329D303AB0A}"/>
                </a:ext>
              </a:extLst>
            </p:cNvPr>
            <p:cNvSpPr/>
            <p:nvPr/>
          </p:nvSpPr>
          <p:spPr>
            <a:xfrm>
              <a:off x="2466724" y="3839848"/>
              <a:ext cx="2083252"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vi-VN" sz="2000" dirty="0">
                  <a:latin typeface="#9Slide03 Arima Madurai Black" panose="00000A00000000000000" pitchFamily="2" charset="0"/>
                  <a:ea typeface="Open Sans"/>
                  <a:cs typeface="#9Slide03 Arima Madurai Black" panose="00000A00000000000000" pitchFamily="2" charset="0"/>
                </a:rPr>
                <a:t>Mặt nước đang gợn sóng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6" name="Group 5">
            <a:extLst>
              <a:ext uri="{FF2B5EF4-FFF2-40B4-BE49-F238E27FC236}">
                <a16:creationId xmlns:a16="http://schemas.microsoft.com/office/drawing/2014/main" id="{810B07C8-F383-115C-729A-17C9DB19DF1A}"/>
              </a:ext>
            </a:extLst>
          </p:cNvPr>
          <p:cNvGrpSpPr/>
          <p:nvPr/>
        </p:nvGrpSpPr>
        <p:grpSpPr>
          <a:xfrm>
            <a:off x="4572143" y="3544478"/>
            <a:ext cx="2253020" cy="1155933"/>
            <a:chOff x="4572143" y="3544478"/>
            <a:chExt cx="2253020" cy="1155933"/>
          </a:xfrm>
        </p:grpSpPr>
        <p:pic>
          <p:nvPicPr>
            <p:cNvPr id="844" name="Google Shape;844;p33"/>
            <p:cNvPicPr preferRelativeResize="0"/>
            <p:nvPr/>
          </p:nvPicPr>
          <p:blipFill>
            <a:blip r:embed="rId9">
              <a:alphaModFix amt="44000"/>
            </a:blip>
            <a:stretch>
              <a:fillRect/>
            </a:stretch>
          </p:blipFill>
          <p:spPr>
            <a:xfrm>
              <a:off x="4653713" y="3544478"/>
              <a:ext cx="2053412" cy="1155933"/>
            </a:xfrm>
            <a:prstGeom prst="rect">
              <a:avLst/>
            </a:prstGeom>
            <a:noFill/>
            <a:ln>
              <a:noFill/>
            </a:ln>
          </p:spPr>
        </p:pic>
        <p:sp>
          <p:nvSpPr>
            <p:cNvPr id="100" name="Google Shape;1451;p46">
              <a:extLst>
                <a:ext uri="{FF2B5EF4-FFF2-40B4-BE49-F238E27FC236}">
                  <a16:creationId xmlns:a16="http://schemas.microsoft.com/office/drawing/2014/main" id="{3DF694E5-D187-DC83-54E1-18D9C33F9160}"/>
                </a:ext>
              </a:extLst>
            </p:cNvPr>
            <p:cNvSpPr/>
            <p:nvPr/>
          </p:nvSpPr>
          <p:spPr>
            <a:xfrm>
              <a:off x="4572143" y="3839848"/>
              <a:ext cx="2253020" cy="624364"/>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của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một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tấm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kim</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loại</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nhẵn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bóng</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grpSp>
        <p:nvGrpSpPr>
          <p:cNvPr id="7" name="Group 6">
            <a:extLst>
              <a:ext uri="{FF2B5EF4-FFF2-40B4-BE49-F238E27FC236}">
                <a16:creationId xmlns:a16="http://schemas.microsoft.com/office/drawing/2014/main" id="{8611C3CF-825B-5FEB-89D5-DA420D12B765}"/>
              </a:ext>
            </a:extLst>
          </p:cNvPr>
          <p:cNvGrpSpPr/>
          <p:nvPr/>
        </p:nvGrpSpPr>
        <p:grpSpPr>
          <a:xfrm>
            <a:off x="6870551" y="3544478"/>
            <a:ext cx="2053412" cy="1155933"/>
            <a:chOff x="6870551" y="3544478"/>
            <a:chExt cx="2053412" cy="1155933"/>
          </a:xfrm>
        </p:grpSpPr>
        <p:pic>
          <p:nvPicPr>
            <p:cNvPr id="863" name="Google Shape;863;p33"/>
            <p:cNvPicPr preferRelativeResize="0"/>
            <p:nvPr/>
          </p:nvPicPr>
          <p:blipFill>
            <a:blip r:embed="rId8"/>
            <a:stretch>
              <a:fillRect/>
            </a:stretch>
          </p:blipFill>
          <p:spPr>
            <a:xfrm>
              <a:off x="6870551" y="3544478"/>
              <a:ext cx="2053412" cy="1155933"/>
            </a:xfrm>
            <a:prstGeom prst="rect">
              <a:avLst/>
            </a:prstGeom>
            <a:noFill/>
            <a:ln>
              <a:noFill/>
            </a:ln>
          </p:spPr>
        </p:pic>
        <p:sp>
          <p:nvSpPr>
            <p:cNvPr id="101" name="Google Shape;1451;p46">
              <a:extLst>
                <a:ext uri="{FF2B5EF4-FFF2-40B4-BE49-F238E27FC236}">
                  <a16:creationId xmlns:a16="http://schemas.microsoft.com/office/drawing/2014/main" id="{ABD9B384-1128-C927-CE3F-D6928C486122}"/>
                </a:ext>
              </a:extLst>
            </p:cNvPr>
            <p:cNvSpPr/>
            <p:nvPr/>
          </p:nvSpPr>
          <p:spPr>
            <a:xfrm>
              <a:off x="6961327" y="3864724"/>
              <a:ext cx="1932818" cy="599488"/>
            </a:xfrm>
            <a:prstGeom prst="rect">
              <a:avLst/>
            </a:prstGeom>
            <a:noFill/>
            <a:ln>
              <a:noFill/>
            </a:ln>
          </p:spPr>
          <p:txBody>
            <a:bodyPr spcFirstLastPara="1" wrap="square" lIns="2743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đất</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grpSp>
      <p:sp>
        <p:nvSpPr>
          <p:cNvPr id="105" name="Rectangle: Rounded Corners 104">
            <a:extLst>
              <a:ext uri="{FF2B5EF4-FFF2-40B4-BE49-F238E27FC236}">
                <a16:creationId xmlns:a16="http://schemas.microsoft.com/office/drawing/2014/main" id="{A948014B-89A9-8586-F0BA-4046331E7627}"/>
              </a:ext>
            </a:extLst>
          </p:cNvPr>
          <p:cNvSpPr/>
          <p:nvPr/>
        </p:nvSpPr>
        <p:spPr>
          <a:xfrm>
            <a:off x="4505174" y="3411128"/>
            <a:ext cx="2374440" cy="1408283"/>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left)">
                                      <p:cBhvr>
                                        <p:cTn id="7" dur="75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amond(out)">
                                      <p:cBhvr>
                                        <p:cTn id="12" dur="750"/>
                                        <p:tgtEl>
                                          <p:spTgt spid="1026"/>
                                        </p:tgtEl>
                                      </p:cBhvr>
                                    </p:animEffect>
                                  </p:childTnLst>
                                </p:cTn>
                              </p:par>
                              <p:par>
                                <p:cTn id="13" presetID="16" presetClass="entr" presetSubtype="2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32"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amond(out)">
                                      <p:cBhvr>
                                        <p:cTn id="20" dur="750"/>
                                        <p:tgtEl>
                                          <p:spTgt spid="1028"/>
                                        </p:tgtEl>
                                      </p:cBhvr>
                                    </p:animEffect>
                                  </p:childTnLst>
                                </p:cTn>
                              </p:par>
                              <p:par>
                                <p:cTn id="21" presetID="16" presetClass="entr" presetSubtype="21" fill="hold" nodeType="withEffect">
                                  <p:stCondLst>
                                    <p:cond delay="25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amond(out)">
                                      <p:cBhvr>
                                        <p:cTn id="28" dur="750"/>
                                        <p:tgtEl>
                                          <p:spTgt spid="1030"/>
                                        </p:tgtEl>
                                      </p:cBhvr>
                                    </p:animEffect>
                                  </p:childTnLst>
                                </p:cTn>
                              </p:par>
                              <p:par>
                                <p:cTn id="29" presetID="16" presetClass="entr" presetSubtype="21" fill="hold" nodeType="withEffect">
                                  <p:stCondLst>
                                    <p:cond delay="25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Effect transition="in" filter="diamond(out)">
                                      <p:cBhvr>
                                        <p:cTn id="36" dur="750"/>
                                        <p:tgtEl>
                                          <p:spTgt spid="1032"/>
                                        </p:tgtEl>
                                      </p:cBhvr>
                                    </p:animEffect>
                                  </p:childTnLst>
                                </p:cTn>
                              </p:par>
                              <p:par>
                                <p:cTn id="37" presetID="16" presetClass="entr" presetSubtype="21" fill="hold" nodeType="withEffect">
                                  <p:stCondLst>
                                    <p:cond delay="25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wipe(up)">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1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6" name="Google Shape;2186;p43"/>
          <p:cNvSpPr txBox="1">
            <a:spLocks noGrp="1"/>
          </p:cNvSpPr>
          <p:nvPr>
            <p:ph type="title" idx="2"/>
          </p:nvPr>
        </p:nvSpPr>
        <p:spPr>
          <a:xfrm>
            <a:off x="2646000" y="1174447"/>
            <a:ext cx="3852000" cy="179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3800" dirty="0"/>
              <a:t>01</a:t>
            </a:r>
            <a:endParaRPr sz="13800" dirty="0"/>
          </a:p>
        </p:txBody>
      </p:sp>
      <p:sp>
        <p:nvSpPr>
          <p:cNvPr id="2187" name="Google Shape;2187;p43"/>
          <p:cNvSpPr txBox="1">
            <a:spLocks noGrp="1"/>
          </p:cNvSpPr>
          <p:nvPr>
            <p:ph type="ctrTitle"/>
          </p:nvPr>
        </p:nvSpPr>
        <p:spPr>
          <a:xfrm>
            <a:off x="1146874" y="2970547"/>
            <a:ext cx="6974237" cy="79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4000" dirty="0"/>
              <a:t>Hiện Tượng Phản Xạ Ánh Sáng</a:t>
            </a:r>
            <a:endParaRPr sz="4000" dirty="0"/>
          </a:p>
        </p:txBody>
      </p:sp>
      <p:pic>
        <p:nvPicPr>
          <p:cNvPr id="8" name="Picture 2" descr="Phản ánh bản thân">
            <a:extLst>
              <a:ext uri="{FF2B5EF4-FFF2-40B4-BE49-F238E27FC236}">
                <a16:creationId xmlns:a16="http://schemas.microsoft.com/office/drawing/2014/main" id="{849AF0FD-D103-62E2-FB3F-6556CFC04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55" y="1606427"/>
            <a:ext cx="1427519" cy="14275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0"/>
        <p:cNvGrpSpPr/>
        <p:nvPr/>
      </p:nvGrpSpPr>
      <p:grpSpPr>
        <a:xfrm>
          <a:off x="0" y="0"/>
          <a:ext cx="0" cy="0"/>
          <a:chOff x="0" y="0"/>
          <a:chExt cx="0" cy="0"/>
        </a:xfrm>
      </p:grpSpPr>
      <p:sp>
        <p:nvSpPr>
          <p:cNvPr id="57" name="TextBox 18">
            <a:extLst>
              <a:ext uri="{FF2B5EF4-FFF2-40B4-BE49-F238E27FC236}">
                <a16:creationId xmlns:a16="http://schemas.microsoft.com/office/drawing/2014/main" id="{F0D86412-5B54-41E2-9531-1B6FA3251E94}"/>
              </a:ext>
            </a:extLst>
          </p:cNvPr>
          <p:cNvSpPr txBox="1"/>
          <p:nvPr/>
        </p:nvSpPr>
        <p:spPr>
          <a:xfrm flipH="1">
            <a:off x="703203" y="400475"/>
            <a:ext cx="8460980" cy="502766"/>
          </a:xfrm>
          <a:prstGeom prst="rect">
            <a:avLst/>
          </a:prstGeom>
          <a:noFill/>
        </p:spPr>
        <p:txBody>
          <a:bodyPr wrap="square" rtlCol="0">
            <a:spAutoFit/>
          </a:bodyPr>
          <a:lstStyle/>
          <a:p>
            <a:pPr marL="40638" marR="40638" algn="just" defTabSz="1219140">
              <a:tabLst>
                <a:tab pos="228589" algn="l"/>
                <a:tab pos="4559919" algn="l"/>
                <a:tab pos="6719657" algn="l"/>
              </a:tabLst>
              <a:defRPr/>
            </a:pPr>
            <a:r>
              <a:rPr lang="en-US" sz="2667" dirty="0">
                <a:solidFill>
                  <a:prstClr val="black"/>
                </a:solidFill>
                <a:latin typeface="#9Slide07 IcielBaliho Script" pitchFamily="2" charset="0"/>
                <a:ea typeface="Times New Roman" panose="02020603050405020304" pitchFamily="18" charset="0"/>
                <a:cs typeface="Arial"/>
                <a:sym typeface="Arial"/>
              </a:rPr>
              <a:t>CÂU 8: </a:t>
            </a:r>
            <a:r>
              <a:rPr lang="en-US" sz="2667" dirty="0" err="1">
                <a:solidFill>
                  <a:prstClr val="black"/>
                </a:solidFill>
                <a:latin typeface="#9Slide07 IcielBaliho Script" pitchFamily="2" charset="0"/>
                <a:ea typeface="Times New Roman" panose="02020603050405020304" pitchFamily="18" charset="0"/>
                <a:cs typeface="Arial"/>
                <a:sym typeface="Arial"/>
              </a:rPr>
              <a:t>Trong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hiện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tượng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phản</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xạ</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ánh</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áng</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rPr>
              <a:t>m</a:t>
            </a:r>
            <a:r>
              <a:rPr lang="en-US" sz="2667" dirty="0" err="1">
                <a:solidFill>
                  <a:prstClr val="black"/>
                </a:solidFill>
                <a:latin typeface="#9Slide07 IcielBaliho Script" pitchFamily="2" charset="0"/>
                <a:ea typeface="Times New Roman" panose="02020603050405020304" pitchFamily="18" charset="0"/>
                <a:cs typeface="Arial"/>
                <a:sym typeface="Arial"/>
              </a:rPr>
              <a:t>ặt</a:t>
            </a:r>
            <a:r>
              <a:rPr lang="en-US" sz="2667" dirty="0">
                <a:solidFill>
                  <a:prstClr val="black"/>
                </a:solidFill>
                <a:latin typeface="#9Slide07 IcielBaliho Script" pitchFamily="2" charset="0"/>
                <a:ea typeface="Times New Roman" panose="02020603050405020304" pitchFamily="18" charset="0"/>
                <a:cs typeface="Arial"/>
                <a:sym typeface="Arial"/>
              </a:rPr>
              <a:t> </a:t>
            </a:r>
            <a:r>
              <a:rPr lang="en-US" sz="2667" dirty="0" err="1">
                <a:solidFill>
                  <a:prstClr val="black"/>
                </a:solidFill>
                <a:latin typeface="#9Slide07 IcielBaliho Script" pitchFamily="2" charset="0"/>
                <a:ea typeface="Times New Roman" panose="02020603050405020304" pitchFamily="18" charset="0"/>
                <a:cs typeface="Arial"/>
                <a:sym typeface="Arial"/>
              </a:rPr>
              <a:t>phẳng</a:t>
            </a:r>
            <a:r>
              <a:rPr lang="en-US" sz="2667" dirty="0">
                <a:solidFill>
                  <a:prstClr val="black"/>
                </a:solidFill>
                <a:latin typeface="#9Slide07 IcielBaliho Script" pitchFamily="2" charset="0"/>
                <a:ea typeface="Times New Roman" panose="02020603050405020304" pitchFamily="18" charset="0"/>
                <a:cs typeface="Arial"/>
                <a:sym typeface="Arial"/>
              </a:rPr>
              <a:t> tới </a:t>
            </a:r>
            <a:r>
              <a:rPr lang="en-US" sz="2667" dirty="0" err="1">
                <a:solidFill>
                  <a:prstClr val="black"/>
                </a:solidFill>
                <a:latin typeface="#9Slide07 IcielBaliho Script" pitchFamily="2" charset="0"/>
                <a:ea typeface="Times New Roman" panose="02020603050405020304" pitchFamily="18" charset="0"/>
                <a:cs typeface="Arial"/>
                <a:sym typeface="Arial"/>
              </a:rPr>
              <a:t>là</a:t>
            </a:r>
            <a:r>
              <a:rPr lang="en-US" sz="2667" dirty="0">
                <a:solidFill>
                  <a:prstClr val="black"/>
                </a:solidFill>
                <a:latin typeface="#9Slide07 IcielBaliho Script" pitchFamily="2" charset="0"/>
                <a:ea typeface="Times New Roman" panose="02020603050405020304" pitchFamily="18" charset="0"/>
                <a:cs typeface="Arial"/>
                <a:sym typeface="Arial"/>
              </a:rPr>
              <a:t>:</a:t>
            </a:r>
          </a:p>
        </p:txBody>
      </p:sp>
      <p:sp>
        <p:nvSpPr>
          <p:cNvPr id="58" name="Rectangle 57">
            <a:extLst>
              <a:ext uri="{FF2B5EF4-FFF2-40B4-BE49-F238E27FC236}">
                <a16:creationId xmlns:a16="http://schemas.microsoft.com/office/drawing/2014/main" id="{B6E60B5F-B0F0-F49C-671C-E2A754D064A1}"/>
              </a:ext>
            </a:extLst>
          </p:cNvPr>
          <p:cNvSpPr/>
          <p:nvPr/>
        </p:nvSpPr>
        <p:spPr>
          <a:xfrm>
            <a:off x="1" y="410342"/>
            <a:ext cx="809102" cy="430695"/>
          </a:xfrm>
          <a:prstGeom prst="rect">
            <a:avLst/>
          </a:prstGeom>
          <a:solidFill>
            <a:srgbClr val="6FA8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Calibri"/>
              <a:sym typeface="Arial"/>
            </a:endParaRPr>
          </a:p>
        </p:txBody>
      </p:sp>
      <p:pic>
        <p:nvPicPr>
          <p:cNvPr id="59" name="Google Shape;377;p22">
            <a:extLst>
              <a:ext uri="{FF2B5EF4-FFF2-40B4-BE49-F238E27FC236}">
                <a16:creationId xmlns:a16="http://schemas.microsoft.com/office/drawing/2014/main" id="{7876C427-EBDC-EED9-D993-186DA4E60DA2}"/>
              </a:ext>
            </a:extLst>
          </p:cNvPr>
          <p:cNvPicPr preferRelativeResize="0"/>
          <p:nvPr/>
        </p:nvPicPr>
        <p:blipFill>
          <a:blip r:embed="rId3">
            <a:alphaModFix amt="52000"/>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rot="21319276" flipH="1">
            <a:off x="930710" y="2926353"/>
            <a:ext cx="5558569" cy="831270"/>
          </a:xfrm>
          <a:prstGeom prst="rect">
            <a:avLst/>
          </a:prstGeom>
          <a:noFill/>
          <a:ln>
            <a:noFill/>
          </a:ln>
        </p:spPr>
      </p:pic>
      <p:pic>
        <p:nvPicPr>
          <p:cNvPr id="60" name="Google Shape;377;p22">
            <a:extLst>
              <a:ext uri="{FF2B5EF4-FFF2-40B4-BE49-F238E27FC236}">
                <a16:creationId xmlns:a16="http://schemas.microsoft.com/office/drawing/2014/main" id="{A3386297-2DF7-3665-489F-EC987AEC4308}"/>
              </a:ext>
            </a:extLst>
          </p:cNvPr>
          <p:cNvPicPr preferRelativeResize="0"/>
          <p:nvPr/>
        </p:nvPicPr>
        <p:blipFill>
          <a:blip r:embed="rId5">
            <a:alphaModFix amt="52000"/>
          </a:blip>
          <a:stretch>
            <a:fillRect/>
          </a:stretch>
        </p:blipFill>
        <p:spPr>
          <a:xfrm rot="21319276" flipH="1">
            <a:off x="1724847" y="1832450"/>
            <a:ext cx="5958266" cy="1090131"/>
          </a:xfrm>
          <a:prstGeom prst="rect">
            <a:avLst/>
          </a:prstGeom>
          <a:noFill/>
          <a:ln>
            <a:noFill/>
          </a:ln>
        </p:spPr>
      </p:pic>
      <p:grpSp>
        <p:nvGrpSpPr>
          <p:cNvPr id="61" name="Group 60">
            <a:extLst>
              <a:ext uri="{FF2B5EF4-FFF2-40B4-BE49-F238E27FC236}">
                <a16:creationId xmlns:a16="http://schemas.microsoft.com/office/drawing/2014/main" id="{4DD8FD27-23F9-8BCD-5C0A-ED3231AF9A2E}"/>
              </a:ext>
            </a:extLst>
          </p:cNvPr>
          <p:cNvGrpSpPr/>
          <p:nvPr/>
        </p:nvGrpSpPr>
        <p:grpSpPr>
          <a:xfrm>
            <a:off x="7312001" y="1849261"/>
            <a:ext cx="987300" cy="865011"/>
            <a:chOff x="4078350" y="1925877"/>
            <a:chExt cx="987300" cy="865011"/>
          </a:xfrm>
        </p:grpSpPr>
        <p:sp>
          <p:nvSpPr>
            <p:cNvPr id="62" name="Google Shape;381;p22">
              <a:extLst>
                <a:ext uri="{FF2B5EF4-FFF2-40B4-BE49-F238E27FC236}">
                  <a16:creationId xmlns:a16="http://schemas.microsoft.com/office/drawing/2014/main" id="{06461B61-5BDF-076C-BEC1-EFBB7D68C35D}"/>
                </a:ext>
              </a:extLst>
            </p:cNvPr>
            <p:cNvSpPr/>
            <p:nvPr/>
          </p:nvSpPr>
          <p:spPr>
            <a:xfrm>
              <a:off x="4139270" y="1925877"/>
              <a:ext cx="865011" cy="865011"/>
            </a:xfrm>
            <a:prstGeom prst="ellipse">
              <a:avLst/>
            </a:prstGeom>
            <a:solidFill>
              <a:srgbClr val="B6D7A8"/>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3" name="Google Shape;382;p22">
              <a:extLst>
                <a:ext uri="{FF2B5EF4-FFF2-40B4-BE49-F238E27FC236}">
                  <a16:creationId xmlns:a16="http://schemas.microsoft.com/office/drawing/2014/main" id="{2FF89B80-6979-C569-EFCD-373CD28DD6E1}"/>
                </a:ext>
              </a:extLst>
            </p:cNvPr>
            <p:cNvSpPr txBox="1"/>
            <p:nvPr/>
          </p:nvSpPr>
          <p:spPr>
            <a:xfrm>
              <a:off x="4078350"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B</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4" name="Google Shape;385;p22">
            <a:extLst>
              <a:ext uri="{FF2B5EF4-FFF2-40B4-BE49-F238E27FC236}">
                <a16:creationId xmlns:a16="http://schemas.microsoft.com/office/drawing/2014/main" id="{837450C7-F666-3E86-083E-F9D9273E8500}"/>
              </a:ext>
            </a:extLst>
          </p:cNvPr>
          <p:cNvPicPr preferRelativeResize="0"/>
          <p:nvPr/>
        </p:nvPicPr>
        <p:blipFill>
          <a:blip r:embed="rId6">
            <a:alphaModFix amt="52000"/>
          </a:blip>
          <a:stretch>
            <a:fillRect/>
          </a:stretch>
        </p:blipFill>
        <p:spPr>
          <a:xfrm rot="21391452" flipH="1">
            <a:off x="936313" y="1033891"/>
            <a:ext cx="5854621" cy="802388"/>
          </a:xfrm>
          <a:prstGeom prst="rect">
            <a:avLst/>
          </a:prstGeom>
          <a:noFill/>
          <a:ln>
            <a:noFill/>
          </a:ln>
        </p:spPr>
      </p:pic>
      <p:grpSp>
        <p:nvGrpSpPr>
          <p:cNvPr id="65" name="Group 64">
            <a:extLst>
              <a:ext uri="{FF2B5EF4-FFF2-40B4-BE49-F238E27FC236}">
                <a16:creationId xmlns:a16="http://schemas.microsoft.com/office/drawing/2014/main" id="{7929FA28-BC70-6713-870C-ADDD8790A97B}"/>
              </a:ext>
            </a:extLst>
          </p:cNvPr>
          <p:cNvGrpSpPr/>
          <p:nvPr/>
        </p:nvGrpSpPr>
        <p:grpSpPr>
          <a:xfrm>
            <a:off x="423949" y="989647"/>
            <a:ext cx="987300" cy="865011"/>
            <a:chOff x="1126468" y="1926328"/>
            <a:chExt cx="987300" cy="865011"/>
          </a:xfrm>
        </p:grpSpPr>
        <p:sp>
          <p:nvSpPr>
            <p:cNvPr id="66" name="Google Shape;390;p22">
              <a:extLst>
                <a:ext uri="{FF2B5EF4-FFF2-40B4-BE49-F238E27FC236}">
                  <a16:creationId xmlns:a16="http://schemas.microsoft.com/office/drawing/2014/main" id="{5F541C07-3C57-CE4B-E2ED-3BD572961E59}"/>
                </a:ext>
              </a:extLst>
            </p:cNvPr>
            <p:cNvSpPr/>
            <p:nvPr/>
          </p:nvSpPr>
          <p:spPr>
            <a:xfrm>
              <a:off x="1187838" y="1926328"/>
              <a:ext cx="865011" cy="865011"/>
            </a:xfrm>
            <a:prstGeom prst="ellipse">
              <a:avLst/>
            </a:prstGeom>
            <a:solidFill>
              <a:srgbClr val="9EDCD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67" name="Google Shape;391;p22">
              <a:extLst>
                <a:ext uri="{FF2B5EF4-FFF2-40B4-BE49-F238E27FC236}">
                  <a16:creationId xmlns:a16="http://schemas.microsoft.com/office/drawing/2014/main" id="{1F99249B-AA6C-6103-9EBC-BA24660DDCE2}"/>
                </a:ext>
              </a:extLst>
            </p:cNvPr>
            <p:cNvSpPr txBox="1"/>
            <p:nvPr/>
          </p:nvSpPr>
          <p:spPr>
            <a:xfrm>
              <a:off x="1126468" y="2063575"/>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A</a:t>
              </a:r>
              <a:endParaRPr sz="2800" dirty="0">
                <a:solidFill>
                  <a:srgbClr val="073763"/>
                </a:solidFill>
                <a:latin typeface="#9Slide07 Cadena" panose="02000503000000020004" pitchFamily="2" charset="0"/>
                <a:ea typeface="Overpass Black"/>
                <a:cs typeface="Overpass Black"/>
                <a:sym typeface="Overpass Black"/>
              </a:endParaRPr>
            </a:p>
          </p:txBody>
        </p:sp>
      </p:grpSp>
      <p:pic>
        <p:nvPicPr>
          <p:cNvPr id="68" name="Google Shape;394;p22">
            <a:extLst>
              <a:ext uri="{FF2B5EF4-FFF2-40B4-BE49-F238E27FC236}">
                <a16:creationId xmlns:a16="http://schemas.microsoft.com/office/drawing/2014/main" id="{43299110-2E3B-7ECF-36CA-C782B9721A66}"/>
              </a:ext>
            </a:extLst>
          </p:cNvPr>
          <p:cNvPicPr preferRelativeResize="0"/>
          <p:nvPr/>
        </p:nvPicPr>
        <p:blipFill>
          <a:blip r:embed="rId7">
            <a:alphaModFix amt="52000"/>
          </a:blip>
          <a:stretch>
            <a:fillRect/>
          </a:stretch>
        </p:blipFill>
        <p:spPr>
          <a:xfrm rot="21329126" flipH="1">
            <a:off x="1709979" y="3894700"/>
            <a:ext cx="5937021" cy="812522"/>
          </a:xfrm>
          <a:prstGeom prst="rect">
            <a:avLst/>
          </a:prstGeom>
          <a:noFill/>
          <a:ln>
            <a:noFill/>
          </a:ln>
        </p:spPr>
      </p:pic>
      <p:grpSp>
        <p:nvGrpSpPr>
          <p:cNvPr id="69" name="Group 68">
            <a:extLst>
              <a:ext uri="{FF2B5EF4-FFF2-40B4-BE49-F238E27FC236}">
                <a16:creationId xmlns:a16="http://schemas.microsoft.com/office/drawing/2014/main" id="{D15BB0D9-5F6B-8B25-732B-4A20395BEBB5}"/>
              </a:ext>
            </a:extLst>
          </p:cNvPr>
          <p:cNvGrpSpPr/>
          <p:nvPr/>
        </p:nvGrpSpPr>
        <p:grpSpPr>
          <a:xfrm>
            <a:off x="423949" y="2909482"/>
            <a:ext cx="987300" cy="865011"/>
            <a:chOff x="7030232" y="1925877"/>
            <a:chExt cx="987300" cy="865011"/>
          </a:xfrm>
        </p:grpSpPr>
        <p:sp>
          <p:nvSpPr>
            <p:cNvPr id="70" name="Google Shape;398;p22">
              <a:extLst>
                <a:ext uri="{FF2B5EF4-FFF2-40B4-BE49-F238E27FC236}">
                  <a16:creationId xmlns:a16="http://schemas.microsoft.com/office/drawing/2014/main" id="{9E094D8D-AB79-27D2-9394-865158A70858}"/>
                </a:ext>
              </a:extLst>
            </p:cNvPr>
            <p:cNvSpPr/>
            <p:nvPr/>
          </p:nvSpPr>
          <p:spPr>
            <a:xfrm>
              <a:off x="7091152" y="1925877"/>
              <a:ext cx="865011" cy="865011"/>
            </a:xfrm>
            <a:prstGeom prst="ellipse">
              <a:avLst/>
            </a:prstGeom>
            <a:solidFill>
              <a:srgbClr val="CBDECD"/>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1" name="Google Shape;399;p22">
              <a:extLst>
                <a:ext uri="{FF2B5EF4-FFF2-40B4-BE49-F238E27FC236}">
                  <a16:creationId xmlns:a16="http://schemas.microsoft.com/office/drawing/2014/main" id="{1809B425-3CD7-140E-8858-5414A21E0802}"/>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grpSp>
        <p:nvGrpSpPr>
          <p:cNvPr id="72" name="Group 71">
            <a:extLst>
              <a:ext uri="{FF2B5EF4-FFF2-40B4-BE49-F238E27FC236}">
                <a16:creationId xmlns:a16="http://schemas.microsoft.com/office/drawing/2014/main" id="{621751C4-293B-E0F7-5963-7F0C231DCC12}"/>
              </a:ext>
            </a:extLst>
          </p:cNvPr>
          <p:cNvGrpSpPr/>
          <p:nvPr/>
        </p:nvGrpSpPr>
        <p:grpSpPr>
          <a:xfrm>
            <a:off x="7312001" y="3779637"/>
            <a:ext cx="987300" cy="865011"/>
            <a:chOff x="7030232" y="1925877"/>
            <a:chExt cx="987300" cy="865011"/>
          </a:xfrm>
        </p:grpSpPr>
        <p:sp>
          <p:nvSpPr>
            <p:cNvPr id="73" name="Google Shape;398;p22">
              <a:extLst>
                <a:ext uri="{FF2B5EF4-FFF2-40B4-BE49-F238E27FC236}">
                  <a16:creationId xmlns:a16="http://schemas.microsoft.com/office/drawing/2014/main" id="{00195995-E203-5822-B80B-C01222AED4ED}"/>
                </a:ext>
              </a:extLst>
            </p:cNvPr>
            <p:cNvSpPr/>
            <p:nvPr/>
          </p:nvSpPr>
          <p:spPr>
            <a:xfrm>
              <a:off x="7091152" y="1925877"/>
              <a:ext cx="865011" cy="865011"/>
            </a:xfrm>
            <a:prstGeom prst="ellipse">
              <a:avLst/>
            </a:prstGeom>
            <a:solidFill>
              <a:srgbClr val="6FA8D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defTabSz="914378"/>
              <a:endParaRPr>
                <a:ea typeface="+mn-ea"/>
              </a:endParaRPr>
            </a:p>
          </p:txBody>
        </p:sp>
        <p:sp>
          <p:nvSpPr>
            <p:cNvPr id="74" name="Google Shape;399;p22">
              <a:extLst>
                <a:ext uri="{FF2B5EF4-FFF2-40B4-BE49-F238E27FC236}">
                  <a16:creationId xmlns:a16="http://schemas.microsoft.com/office/drawing/2014/main" id="{5A40EF5D-2394-C1EA-9BCD-01C2EF74B42B}"/>
                </a:ext>
              </a:extLst>
            </p:cNvPr>
            <p:cNvSpPr txBox="1"/>
            <p:nvPr/>
          </p:nvSpPr>
          <p:spPr>
            <a:xfrm>
              <a:off x="7030232" y="2063574"/>
              <a:ext cx="987300" cy="539400"/>
            </a:xfrm>
            <a:prstGeom prst="rect">
              <a:avLst/>
            </a:prstGeom>
            <a:noFill/>
            <a:ln>
              <a:noFill/>
            </a:ln>
          </p:spPr>
          <p:txBody>
            <a:bodyPr spcFirstLastPara="1" wrap="square" lIns="91425" tIns="91425" rIns="91425" bIns="91425" anchor="ctr" anchorCtr="0">
              <a:noAutofit/>
            </a:bodyPr>
            <a:lstStyle/>
            <a:p>
              <a:pPr algn="ctr" defTabSz="914378"/>
              <a:r>
                <a:rPr lang="en" sz="2800" dirty="0">
                  <a:solidFill>
                    <a:srgbClr val="073763"/>
                  </a:solidFill>
                  <a:latin typeface="#9Slide07 Cadena" panose="02000503000000020004" pitchFamily="2" charset="0"/>
                  <a:ea typeface="Overpass Black"/>
                  <a:cs typeface="Overpass Black"/>
                  <a:sym typeface="Overpass Black"/>
                </a:rPr>
                <a:t>C</a:t>
              </a:r>
              <a:endParaRPr sz="2800" dirty="0">
                <a:solidFill>
                  <a:srgbClr val="073763"/>
                </a:solidFill>
                <a:latin typeface="#9Slide07 Cadena" panose="02000503000000020004" pitchFamily="2" charset="0"/>
                <a:ea typeface="Overpass Black"/>
                <a:cs typeface="Overpass Black"/>
                <a:sym typeface="Overpass Black"/>
              </a:endParaRPr>
            </a:p>
          </p:txBody>
        </p:sp>
      </p:grpSp>
      <p:sp>
        <p:nvSpPr>
          <p:cNvPr id="75" name="Google Shape;407;p23">
            <a:extLst>
              <a:ext uri="{FF2B5EF4-FFF2-40B4-BE49-F238E27FC236}">
                <a16:creationId xmlns:a16="http://schemas.microsoft.com/office/drawing/2014/main" id="{78545F25-8860-552D-60BA-C619F8C5D342}"/>
              </a:ext>
            </a:extLst>
          </p:cNvPr>
          <p:cNvSpPr/>
          <p:nvPr/>
        </p:nvSpPr>
        <p:spPr>
          <a:xfrm>
            <a:off x="1340407" y="1054239"/>
            <a:ext cx="5601228"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6" name="Google Shape;407;p23">
            <a:extLst>
              <a:ext uri="{FF2B5EF4-FFF2-40B4-BE49-F238E27FC236}">
                <a16:creationId xmlns:a16="http://schemas.microsoft.com/office/drawing/2014/main" id="{7C49221E-0381-A428-6A15-F096DF6243D1}"/>
              </a:ext>
            </a:extLst>
          </p:cNvPr>
          <p:cNvSpPr/>
          <p:nvPr/>
        </p:nvSpPr>
        <p:spPr>
          <a:xfrm>
            <a:off x="2224726" y="2091372"/>
            <a:ext cx="4917058" cy="765999"/>
          </a:xfrm>
          <a:prstGeom prst="rect">
            <a:avLst/>
          </a:prstGeom>
          <a:noFill/>
          <a:ln>
            <a:noFill/>
          </a:ln>
        </p:spPr>
        <p:txBody>
          <a:bodyPr spcFirstLastPara="1" wrap="square" lIns="270000" tIns="91425" rIns="274300" bIns="91425" anchor="ctr" anchorCtr="0">
            <a:noAutofit/>
          </a:bodyPr>
          <a:lstStyle/>
          <a:p>
            <a:pPr algn="ct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phản</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xạ</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7" name="Google Shape;407;p23">
            <a:extLst>
              <a:ext uri="{FF2B5EF4-FFF2-40B4-BE49-F238E27FC236}">
                <a16:creationId xmlns:a16="http://schemas.microsoft.com/office/drawing/2014/main" id="{EC03D285-3EBF-08B5-0B4E-FFB7FBFEFC4D}"/>
              </a:ext>
            </a:extLst>
          </p:cNvPr>
          <p:cNvSpPr/>
          <p:nvPr/>
        </p:nvSpPr>
        <p:spPr>
          <a:xfrm>
            <a:off x="1879804" y="3012645"/>
            <a:ext cx="4530423"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điểm</a:t>
            </a:r>
            <a:r>
              <a:rPr lang="en-US" sz="2000" dirty="0">
                <a:latin typeface="#9Slide03 Arima Madurai Black" panose="00000A00000000000000" pitchFamily="2" charset="0"/>
                <a:ea typeface="Open Sans"/>
                <a:cs typeface="#9Slide03 Arima Madurai Black" panose="00000A00000000000000" pitchFamily="2" charset="0"/>
              </a:rPr>
              <a:t> tới</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8" name="Google Shape;407;p23">
            <a:extLst>
              <a:ext uri="{FF2B5EF4-FFF2-40B4-BE49-F238E27FC236}">
                <a16:creationId xmlns:a16="http://schemas.microsoft.com/office/drawing/2014/main" id="{3C242327-4FF1-28A7-698A-E8E744A2235D}"/>
              </a:ext>
            </a:extLst>
          </p:cNvPr>
          <p:cNvSpPr/>
          <p:nvPr/>
        </p:nvSpPr>
        <p:spPr>
          <a:xfrm>
            <a:off x="2017336" y="3940306"/>
            <a:ext cx="4780667" cy="765999"/>
          </a:xfrm>
          <a:prstGeom prst="rect">
            <a:avLst/>
          </a:prstGeom>
          <a:noFill/>
          <a:ln>
            <a:noFill/>
          </a:ln>
        </p:spPr>
        <p:txBody>
          <a:bodyPr spcFirstLastPara="1" wrap="square" lIns="270000" tIns="91425" rIns="274300" bIns="91425" anchor="ctr" anchorCtr="0">
            <a:noAutofit/>
          </a:bodyPr>
          <a:lstStyle/>
          <a:p>
            <a:pPr defTabSz="914378">
              <a:buSzPts val="1100"/>
            </a:pPr>
            <a:r>
              <a:rPr lang="en-US" sz="2000" dirty="0" err="1">
                <a:latin typeface="#9Slide03 Arima Madurai Black" panose="00000A00000000000000" pitchFamily="2" charset="0"/>
                <a:ea typeface="Open Sans"/>
                <a:cs typeface="#9Slide03 Arima Madurai Black" panose="00000A00000000000000" pitchFamily="2" charset="0"/>
              </a:rPr>
              <a:t>Mặt</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phẳng</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chứa</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tia</a:t>
            </a:r>
            <a:r>
              <a:rPr lang="en-US" sz="2000" dirty="0">
                <a:latin typeface="#9Slide03 Arima Madurai Black" panose="00000A00000000000000" pitchFamily="2" charset="0"/>
                <a:ea typeface="Open Sans"/>
                <a:cs typeface="#9Slide03 Arima Madurai Black" panose="00000A00000000000000" pitchFamily="2" charset="0"/>
              </a:rPr>
              <a:t> tới </a:t>
            </a:r>
            <a:r>
              <a:rPr lang="en-US" sz="2000" dirty="0" err="1">
                <a:latin typeface="#9Slide03 Arima Madurai Black" panose="00000A00000000000000" pitchFamily="2" charset="0"/>
                <a:ea typeface="Open Sans"/>
                <a:cs typeface="#9Slide03 Arima Madurai Black" panose="00000A00000000000000" pitchFamily="2" charset="0"/>
              </a:rPr>
              <a:t>và</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pháp</a:t>
            </a:r>
            <a:r>
              <a:rPr lang="en-US" sz="2000" dirty="0">
                <a:latin typeface="#9Slide03 Arima Madurai Black" panose="00000A00000000000000" pitchFamily="2" charset="0"/>
                <a:ea typeface="Open Sans"/>
                <a:cs typeface="#9Slide03 Arima Madurai Black" panose="00000A00000000000000" pitchFamily="2" charset="0"/>
              </a:rPr>
              <a:t> </a:t>
            </a:r>
            <a:r>
              <a:rPr lang="en-US" sz="2000" dirty="0" err="1">
                <a:latin typeface="#9Slide03 Arima Madurai Black" panose="00000A00000000000000" pitchFamily="2" charset="0"/>
                <a:ea typeface="Open Sans"/>
                <a:cs typeface="#9Slide03 Arima Madurai Black" panose="00000A00000000000000" pitchFamily="2" charset="0"/>
              </a:rPr>
              <a:t>tuyến</a:t>
            </a:r>
            <a:endParaRPr sz="2000" dirty="0">
              <a:latin typeface="#9Slide03 Arima Madurai Black" panose="00000A00000000000000" pitchFamily="2" charset="0"/>
              <a:ea typeface="Open Sans"/>
              <a:cs typeface="#9Slide03 Arima Madurai Black" panose="00000A00000000000000" pitchFamily="2" charset="0"/>
              <a:sym typeface="Open Sans"/>
            </a:endParaRPr>
          </a:p>
        </p:txBody>
      </p:sp>
      <p:sp>
        <p:nvSpPr>
          <p:cNvPr id="79" name="Rectangle: Rounded Corners 78">
            <a:extLst>
              <a:ext uri="{FF2B5EF4-FFF2-40B4-BE49-F238E27FC236}">
                <a16:creationId xmlns:a16="http://schemas.microsoft.com/office/drawing/2014/main" id="{DDEA5FBF-0392-9C47-2916-4A24AD4035D7}"/>
              </a:ext>
            </a:extLst>
          </p:cNvPr>
          <p:cNvSpPr/>
          <p:nvPr/>
        </p:nvSpPr>
        <p:spPr>
          <a:xfrm>
            <a:off x="1687211" y="3775623"/>
            <a:ext cx="6682973" cy="909168"/>
          </a:xfrm>
          <a:prstGeom prst="roundRect">
            <a:avLst/>
          </a:prstGeom>
          <a:noFill/>
          <a:ln w="38100">
            <a:solidFill>
              <a:srgbClr val="841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5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4"/>
                                        </p:tgtEl>
                                        <p:attrNameLst>
                                          <p:attrName>style.visibility</p:attrName>
                                        </p:attrNameLst>
                                      </p:cBhvr>
                                      <p:to>
                                        <p:strVal val="visible"/>
                                      </p:to>
                                    </p:set>
                                    <p:animEffect transition="in" filter="wipe(left)">
                                      <p:cBhvr>
                                        <p:cTn id="18" dur="500"/>
                                        <p:tgtEl>
                                          <p:spTgt spid="64"/>
                                        </p:tgtEl>
                                      </p:cBhvr>
                                    </p:animEffect>
                                  </p:childTnLst>
                                </p:cTn>
                              </p:par>
                              <p:par>
                                <p:cTn id="19" presetID="22" presetClass="entr" presetSubtype="8" fill="hold" grpId="0" nodeType="withEffect">
                                  <p:stCondLst>
                                    <p:cond delay="250"/>
                                  </p:stCondLst>
                                  <p:childTnLst>
                                    <p:set>
                                      <p:cBhvr>
                                        <p:cTn id="20" dur="1" fill="hold">
                                          <p:stCondLst>
                                            <p:cond delay="0"/>
                                          </p:stCondLst>
                                        </p:cTn>
                                        <p:tgtEl>
                                          <p:spTgt spid="75"/>
                                        </p:tgtEl>
                                        <p:attrNameLst>
                                          <p:attrName>style.visibility</p:attrName>
                                        </p:attrNameLst>
                                      </p:cBhvr>
                                      <p:to>
                                        <p:strVal val="visible"/>
                                      </p:to>
                                    </p:set>
                                    <p:animEffect transition="in" filter="wipe(left)">
                                      <p:cBhvr>
                                        <p:cTn id="21" dur="500"/>
                                        <p:tgtEl>
                                          <p:spTgt spid="7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childTnLst>
                          </p:cTn>
                        </p:par>
                        <p:par>
                          <p:cTn id="29" fill="hold">
                            <p:stCondLst>
                              <p:cond delay="500"/>
                            </p:stCondLst>
                            <p:childTnLst>
                              <p:par>
                                <p:cTn id="30" presetID="22" presetClass="entr" presetSubtype="2"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wipe(right)">
                                      <p:cBhvr>
                                        <p:cTn id="32" dur="500"/>
                                        <p:tgtEl>
                                          <p:spTgt spid="60"/>
                                        </p:tgtEl>
                                      </p:cBhvr>
                                    </p:animEffect>
                                  </p:childTnLst>
                                </p:cTn>
                              </p:par>
                              <p:par>
                                <p:cTn id="33" presetID="22" presetClass="entr" presetSubtype="2" fill="hold" grpId="0" nodeType="withEffect">
                                  <p:stCondLst>
                                    <p:cond delay="250"/>
                                  </p:stCondLst>
                                  <p:childTnLst>
                                    <p:set>
                                      <p:cBhvr>
                                        <p:cTn id="34" dur="1" fill="hold">
                                          <p:stCondLst>
                                            <p:cond delay="0"/>
                                          </p:stCondLst>
                                        </p:cTn>
                                        <p:tgtEl>
                                          <p:spTgt spid="76"/>
                                        </p:tgtEl>
                                        <p:attrNameLst>
                                          <p:attrName>style.visibility</p:attrName>
                                        </p:attrNameLst>
                                      </p:cBhvr>
                                      <p:to>
                                        <p:strVal val="visible"/>
                                      </p:to>
                                    </p:set>
                                    <p:animEffect transition="in" filter="wipe(right)">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9"/>
                                        </p:tgtEl>
                                        <p:attrNameLst>
                                          <p:attrName>style.visibility</p:attrName>
                                        </p:attrNameLst>
                                      </p:cBhvr>
                                      <p:to>
                                        <p:strVal val="visible"/>
                                      </p:to>
                                    </p:set>
                                    <p:anim calcmode="lin" valueType="num">
                                      <p:cBhvr>
                                        <p:cTn id="40" dur="500" fill="hold"/>
                                        <p:tgtEl>
                                          <p:spTgt spid="69"/>
                                        </p:tgtEl>
                                        <p:attrNameLst>
                                          <p:attrName>ppt_w</p:attrName>
                                        </p:attrNameLst>
                                      </p:cBhvr>
                                      <p:tavLst>
                                        <p:tav tm="0">
                                          <p:val>
                                            <p:fltVal val="0"/>
                                          </p:val>
                                        </p:tav>
                                        <p:tav tm="100000">
                                          <p:val>
                                            <p:strVal val="#ppt_w"/>
                                          </p:val>
                                        </p:tav>
                                      </p:tavLst>
                                    </p:anim>
                                    <p:anim calcmode="lin" valueType="num">
                                      <p:cBhvr>
                                        <p:cTn id="41" dur="500" fill="hold"/>
                                        <p:tgtEl>
                                          <p:spTgt spid="69"/>
                                        </p:tgtEl>
                                        <p:attrNameLst>
                                          <p:attrName>ppt_h</p:attrName>
                                        </p:attrNameLst>
                                      </p:cBhvr>
                                      <p:tavLst>
                                        <p:tav tm="0">
                                          <p:val>
                                            <p:fltVal val="0"/>
                                          </p:val>
                                        </p:tav>
                                        <p:tav tm="100000">
                                          <p:val>
                                            <p:strVal val="#ppt_h"/>
                                          </p:val>
                                        </p:tav>
                                      </p:tavLst>
                                    </p:anim>
                                    <p:animEffect transition="in" filter="fade">
                                      <p:cBhvr>
                                        <p:cTn id="42" dur="500"/>
                                        <p:tgtEl>
                                          <p:spTgt spid="69"/>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left)">
                                      <p:cBhvr>
                                        <p:cTn id="46" dur="500"/>
                                        <p:tgtEl>
                                          <p:spTgt spid="59"/>
                                        </p:tgtEl>
                                      </p:cBhvr>
                                    </p:animEffect>
                                  </p:childTnLst>
                                </p:cTn>
                              </p:par>
                              <p:par>
                                <p:cTn id="47" presetID="22" presetClass="entr" presetSubtype="8" fill="hold" grpId="0" nodeType="withEffect">
                                  <p:stCondLst>
                                    <p:cond delay="250"/>
                                  </p:stCondLst>
                                  <p:childTnLst>
                                    <p:set>
                                      <p:cBhvr>
                                        <p:cTn id="48" dur="1" fill="hold">
                                          <p:stCondLst>
                                            <p:cond delay="0"/>
                                          </p:stCondLst>
                                        </p:cTn>
                                        <p:tgtEl>
                                          <p:spTgt spid="77"/>
                                        </p:tgtEl>
                                        <p:attrNameLst>
                                          <p:attrName>style.visibility</p:attrName>
                                        </p:attrNameLst>
                                      </p:cBhvr>
                                      <p:to>
                                        <p:strVal val="visible"/>
                                      </p:to>
                                    </p:set>
                                    <p:animEffect transition="in" filter="wipe(lef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72"/>
                                        </p:tgtEl>
                                        <p:attrNameLst>
                                          <p:attrName>style.visibility</p:attrName>
                                        </p:attrNameLst>
                                      </p:cBhvr>
                                      <p:to>
                                        <p:strVal val="visible"/>
                                      </p:to>
                                    </p:set>
                                    <p:anim calcmode="lin" valueType="num">
                                      <p:cBhvr>
                                        <p:cTn id="54" dur="500" fill="hold"/>
                                        <p:tgtEl>
                                          <p:spTgt spid="72"/>
                                        </p:tgtEl>
                                        <p:attrNameLst>
                                          <p:attrName>ppt_w</p:attrName>
                                        </p:attrNameLst>
                                      </p:cBhvr>
                                      <p:tavLst>
                                        <p:tav tm="0">
                                          <p:val>
                                            <p:fltVal val="0"/>
                                          </p:val>
                                        </p:tav>
                                        <p:tav tm="100000">
                                          <p:val>
                                            <p:strVal val="#ppt_w"/>
                                          </p:val>
                                        </p:tav>
                                      </p:tavLst>
                                    </p:anim>
                                    <p:anim calcmode="lin" valueType="num">
                                      <p:cBhvr>
                                        <p:cTn id="55" dur="500" fill="hold"/>
                                        <p:tgtEl>
                                          <p:spTgt spid="72"/>
                                        </p:tgtEl>
                                        <p:attrNameLst>
                                          <p:attrName>ppt_h</p:attrName>
                                        </p:attrNameLst>
                                      </p:cBhvr>
                                      <p:tavLst>
                                        <p:tav tm="0">
                                          <p:val>
                                            <p:fltVal val="0"/>
                                          </p:val>
                                        </p:tav>
                                        <p:tav tm="100000">
                                          <p:val>
                                            <p:strVal val="#ppt_h"/>
                                          </p:val>
                                        </p:tav>
                                      </p:tavLst>
                                    </p:anim>
                                    <p:animEffect transition="in" filter="fade">
                                      <p:cBhvr>
                                        <p:cTn id="56" dur="500"/>
                                        <p:tgtEl>
                                          <p:spTgt spid="72"/>
                                        </p:tgtEl>
                                      </p:cBhvr>
                                    </p:animEffect>
                                  </p:childTnLst>
                                </p:cTn>
                              </p:par>
                            </p:childTnLst>
                          </p:cTn>
                        </p:par>
                        <p:par>
                          <p:cTn id="57" fill="hold">
                            <p:stCondLst>
                              <p:cond delay="500"/>
                            </p:stCondLst>
                            <p:childTnLst>
                              <p:par>
                                <p:cTn id="58" presetID="22" presetClass="entr" presetSubtype="2" fill="hold" nodeType="after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right)">
                                      <p:cBhvr>
                                        <p:cTn id="60" dur="500"/>
                                        <p:tgtEl>
                                          <p:spTgt spid="68"/>
                                        </p:tgtEl>
                                      </p:cBhvr>
                                    </p:animEffect>
                                  </p:childTnLst>
                                </p:cTn>
                              </p:par>
                              <p:par>
                                <p:cTn id="61" presetID="22" presetClass="entr" presetSubtype="2" fill="hold" grpId="0" nodeType="withEffect">
                                  <p:stCondLst>
                                    <p:cond delay="250"/>
                                  </p:stCondLst>
                                  <p:childTnLst>
                                    <p:set>
                                      <p:cBhvr>
                                        <p:cTn id="62" dur="1" fill="hold">
                                          <p:stCondLst>
                                            <p:cond delay="0"/>
                                          </p:stCondLst>
                                        </p:cTn>
                                        <p:tgtEl>
                                          <p:spTgt spid="78"/>
                                        </p:tgtEl>
                                        <p:attrNameLst>
                                          <p:attrName>style.visibility</p:attrName>
                                        </p:attrNameLst>
                                      </p:cBhvr>
                                      <p:to>
                                        <p:strVal val="visible"/>
                                      </p:to>
                                    </p:set>
                                    <p:animEffect transition="in" filter="wipe(right)">
                                      <p:cBhvr>
                                        <p:cTn id="63" dur="500"/>
                                        <p:tgtEl>
                                          <p:spTgt spid="7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79"/>
                                        </p:tgtEl>
                                        <p:attrNameLst>
                                          <p:attrName>style.visibility</p:attrName>
                                        </p:attrNameLst>
                                      </p:cBhvr>
                                      <p:to>
                                        <p:strVal val="visible"/>
                                      </p:to>
                                    </p:set>
                                    <p:animEffect transition="in" filter="wipe(up)">
                                      <p:cBhvr>
                                        <p:cTn id="68"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5" grpId="0"/>
      <p:bldP spid="76" grpId="0"/>
      <p:bldP spid="77" grpId="0"/>
      <p:bldP spid="78" grpId="0"/>
      <p:bldP spid="7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14" name="Picture 13">
            <a:extLst>
              <a:ext uri="{FF2B5EF4-FFF2-40B4-BE49-F238E27FC236}">
                <a16:creationId xmlns:a16="http://schemas.microsoft.com/office/drawing/2014/main" id="{F82C4BFC-8541-AF28-E9C9-467DDE300BF7}"/>
              </a:ext>
            </a:extLst>
          </p:cNvPr>
          <p:cNvPicPr>
            <a:picLocks noChangeAspect="1"/>
          </p:cNvPicPr>
          <p:nvPr/>
        </p:nvPicPr>
        <p:blipFill rotWithShape="1">
          <a:blip r:embed="rId3"/>
          <a:srcRect l="8278" r="8278"/>
          <a:stretch/>
        </p:blipFill>
        <p:spPr>
          <a:xfrm>
            <a:off x="0" y="0"/>
            <a:ext cx="9144000" cy="5143500"/>
          </a:xfrm>
          <a:prstGeom prst="rect">
            <a:avLst/>
          </a:prstGeom>
        </p:spPr>
      </p:pic>
      <p:sp>
        <p:nvSpPr>
          <p:cNvPr id="3141" name="Google Shape;3141;p69"/>
          <p:cNvSpPr txBox="1">
            <a:spLocks noGrp="1"/>
          </p:cNvSpPr>
          <p:nvPr>
            <p:ph type="ctrTitle"/>
          </p:nvPr>
        </p:nvSpPr>
        <p:spPr>
          <a:xfrm>
            <a:off x="586996" y="1013826"/>
            <a:ext cx="7704000" cy="135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dirty="0"/>
              <a:t>THANKS!!!</a:t>
            </a:r>
            <a:endParaRPr sz="8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C1253D-C8E0-961B-8250-E4253B1FFEE8}"/>
              </a:ext>
            </a:extLst>
          </p:cNvPr>
          <p:cNvPicPr>
            <a:picLocks noChangeAspect="1"/>
          </p:cNvPicPr>
          <p:nvPr/>
        </p:nvPicPr>
        <p:blipFill rotWithShape="1">
          <a:blip r:embed="rId2"/>
          <a:srcRect t="15414" b="342"/>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388232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gì trên mặt nước?</a:t>
            </a:r>
            <a:endParaRPr lang="en-US" sz="2200" dirty="0"/>
          </a:p>
        </p:txBody>
      </p:sp>
      <p:sp>
        <p:nvSpPr>
          <p:cNvPr id="7" name="Google Shape;2170;p41">
            <a:extLst>
              <a:ext uri="{FF2B5EF4-FFF2-40B4-BE49-F238E27FC236}">
                <a16:creationId xmlns:a16="http://schemas.microsoft.com/office/drawing/2014/main" id="{23E010CD-300E-D92D-7771-C1A1D6EA38E0}"/>
              </a:ext>
            </a:extLst>
          </p:cNvPr>
          <p:cNvSpPr txBox="1">
            <a:spLocks/>
          </p:cNvSpPr>
          <p:nvPr/>
        </p:nvSpPr>
        <p:spPr>
          <a:xfrm>
            <a:off x="0" y="0"/>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Ta thấy ảnh của ngôi nhà trên mặt nước?</a:t>
            </a:r>
            <a:endParaRPr lang="en-US" sz="2200" dirty="0"/>
          </a:p>
        </p:txBody>
      </p:sp>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0" y="-1"/>
            <a:ext cx="5744705" cy="519193"/>
          </a:xfrm>
          <a:prstGeom prst="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Trong điều kiện nào ta thấy được ảnh? </a:t>
            </a:r>
            <a:endParaRPr lang="en-US" sz="2200" dirty="0"/>
          </a:p>
        </p:txBody>
      </p:sp>
      <p:sp>
        <p:nvSpPr>
          <p:cNvPr id="11" name="Google Shape;2170;p41">
            <a:extLst>
              <a:ext uri="{FF2B5EF4-FFF2-40B4-BE49-F238E27FC236}">
                <a16:creationId xmlns:a16="http://schemas.microsoft.com/office/drawing/2014/main" id="{98123BED-0A0A-1BA1-E9BC-C51EAECBB7B0}"/>
              </a:ext>
            </a:extLst>
          </p:cNvPr>
          <p:cNvSpPr txBox="1">
            <a:spLocks/>
          </p:cNvSpPr>
          <p:nvPr/>
        </p:nvSpPr>
        <p:spPr>
          <a:xfrm>
            <a:off x="6413714" y="1846559"/>
            <a:ext cx="2676041" cy="725191"/>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Ánh sáng mặt trời</a:t>
            </a:r>
          </a:p>
          <a:p>
            <a:pPr algn="ctr"/>
            <a:r>
              <a:rPr lang="vi-VN" sz="2200" dirty="0"/>
              <a:t>(nguồn sáng)</a:t>
            </a:r>
            <a:endParaRPr lang="en-US" sz="2200" dirty="0"/>
          </a:p>
        </p:txBody>
      </p:sp>
      <p:sp>
        <p:nvSpPr>
          <p:cNvPr id="12" name="Google Shape;2170;p41">
            <a:extLst>
              <a:ext uri="{FF2B5EF4-FFF2-40B4-BE49-F238E27FC236}">
                <a16:creationId xmlns:a16="http://schemas.microsoft.com/office/drawing/2014/main" id="{EF50E655-9046-72E2-8748-7CFCBDAB9E3E}"/>
              </a:ext>
            </a:extLst>
          </p:cNvPr>
          <p:cNvSpPr txBox="1">
            <a:spLocks/>
          </p:cNvSpPr>
          <p:nvPr/>
        </p:nvSpPr>
        <p:spPr>
          <a:xfrm>
            <a:off x="405538" y="3262070"/>
            <a:ext cx="1740977" cy="434276"/>
          </a:xfrm>
          <a:prstGeom prst="roundRect">
            <a:avLst/>
          </a:prstGeom>
          <a:solidFill>
            <a:srgbClr val="9EDCD9"/>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200" dirty="0"/>
              <a:t>Mặt nước</a:t>
            </a:r>
            <a:endParaRPr lang="en-US" sz="2200" dirty="0"/>
          </a:p>
        </p:txBody>
      </p:sp>
    </p:spTree>
    <p:extLst>
      <p:ext uri="{BB962C8B-B14F-4D97-AF65-F5344CB8AC3E}">
        <p14:creationId xmlns:p14="http://schemas.microsoft.com/office/powerpoint/2010/main" val="4397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grpId="1" nodeType="withEffect">
                                  <p:stCondLst>
                                    <p:cond delay="0"/>
                                  </p:stCondLst>
                                  <p:childTnLst>
                                    <p:anim calcmode="lin" valueType="num">
                                      <p:cBhvr additive="base">
                                        <p:cTn id="16" dur="1000"/>
                                        <p:tgtEl>
                                          <p:spTgt spid="4"/>
                                        </p:tgtEl>
                                        <p:attrNameLst>
                                          <p:attrName>ppt_x</p:attrName>
                                        </p:attrNameLst>
                                      </p:cBhvr>
                                      <p:tavLst>
                                        <p:tav tm="0">
                                          <p:val>
                                            <p:strVal val="ppt_x"/>
                                          </p:val>
                                        </p:tav>
                                        <p:tav tm="100000">
                                          <p:val>
                                            <p:strVal val="1+ppt_w/2"/>
                                          </p:val>
                                        </p:tav>
                                      </p:tavLst>
                                    </p:anim>
                                    <p:anim calcmode="lin" valueType="num">
                                      <p:cBhvr additive="base">
                                        <p:cTn id="17" dur="1000"/>
                                        <p:tgtEl>
                                          <p:spTgt spid="4"/>
                                        </p:tgtEl>
                                        <p:attrNameLst>
                                          <p:attrName>ppt_y</p:attrName>
                                        </p:attrNameLst>
                                      </p:cBhvr>
                                      <p:tavLst>
                                        <p:tav tm="0">
                                          <p:val>
                                            <p:strVal val="ppt_y"/>
                                          </p:val>
                                        </p:tav>
                                        <p:tav tm="100000">
                                          <p:val>
                                            <p:strVal val="ppt_y"/>
                                          </p:val>
                                        </p:tav>
                                      </p:tavLst>
                                    </p:anim>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par>
                                <p:cTn id="24" presetID="47"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par>
                          <p:cTn id="33" fill="hold">
                            <p:stCondLst>
                              <p:cond delay="0"/>
                            </p:stCondLst>
                            <p:childTnLst>
                              <p:par>
                                <p:cTn id="34" presetID="26" presetClass="emph" presetSubtype="0" repeatCount="2000" fill="hold" grpId="1" nodeType="after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26" presetClass="emph" presetSubtype="0" repeatCount="2000" fill="hold" grpId="1" nodeType="afterEffect">
                                  <p:stCondLst>
                                    <p:cond delay="0"/>
                                  </p:stCondLst>
                                  <p:childTnLst>
                                    <p:animEffect transition="out" filter="fade">
                                      <p:cBhvr>
                                        <p:cTn id="43" dur="500" tmFilter="0, 0; .2, .5; .8, .5; 1, 0"/>
                                        <p:tgtEl>
                                          <p:spTgt spid="12"/>
                                        </p:tgtEl>
                                      </p:cBhvr>
                                    </p:animEffect>
                                    <p:animScale>
                                      <p:cBhvr>
                                        <p:cTn id="44"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10" grpId="0" animBg="1"/>
      <p:bldP spid="11" grpId="0" animBg="1"/>
      <p:bldP spid="11"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0BFED-97AA-20FF-2E61-E15CF08C4920}"/>
              </a:ext>
            </a:extLst>
          </p:cNvPr>
          <p:cNvPicPr>
            <a:picLocks noChangeAspect="1"/>
          </p:cNvPicPr>
          <p:nvPr/>
        </p:nvPicPr>
        <p:blipFill rotWithShape="1">
          <a:blip r:embed="rId2"/>
          <a:srcRect t="13070" b="2556"/>
          <a:stretch/>
        </p:blipFill>
        <p:spPr>
          <a:xfrm>
            <a:off x="-53729" y="0"/>
            <a:ext cx="9197730" cy="5173723"/>
          </a:xfrm>
          <a:prstGeom prst="rect">
            <a:avLst/>
          </a:prstGeom>
        </p:spPr>
      </p:pic>
      <p:sp>
        <p:nvSpPr>
          <p:cNvPr id="10" name="Google Shape;2170;p41">
            <a:extLst>
              <a:ext uri="{FF2B5EF4-FFF2-40B4-BE49-F238E27FC236}">
                <a16:creationId xmlns:a16="http://schemas.microsoft.com/office/drawing/2014/main" id="{1C2C4C6F-9523-D0EE-9B3F-158543CD19C7}"/>
              </a:ext>
            </a:extLst>
          </p:cNvPr>
          <p:cNvSpPr txBox="1">
            <a:spLocks/>
          </p:cNvSpPr>
          <p:nvPr/>
        </p:nvSpPr>
        <p:spPr>
          <a:xfrm>
            <a:off x="6117771" y="1"/>
            <a:ext cx="3026229" cy="1930400"/>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Để nhìn thấy ảnh trên mặt nước cần các tia sáng xuất phát từ nguồn, đến mặt nước rồi phản chiếu vào mắt ta.</a:t>
            </a:r>
            <a:endParaRPr lang="en-US" sz="2000" dirty="0"/>
          </a:p>
        </p:txBody>
      </p:sp>
    </p:spTree>
    <p:extLst>
      <p:ext uri="{BB962C8B-B14F-4D97-AF65-F5344CB8AC3E}">
        <p14:creationId xmlns:p14="http://schemas.microsoft.com/office/powerpoint/2010/main" val="209229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6000"/>
                                  </p:iterate>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535;p54">
            <a:extLst>
              <a:ext uri="{FF2B5EF4-FFF2-40B4-BE49-F238E27FC236}">
                <a16:creationId xmlns:a16="http://schemas.microsoft.com/office/drawing/2014/main" id="{3106E261-6716-6565-9708-B81CB447CBA4}"/>
              </a:ext>
            </a:extLst>
          </p:cNvPr>
          <p:cNvPicPr preferRelativeResize="0"/>
          <p:nvPr/>
        </p:nvPicPr>
        <p:blipFill>
          <a:blip r:embed="rId2">
            <a:alphaModFix amt="76000"/>
          </a:blip>
          <a:stretch>
            <a:fillRect/>
          </a:stretch>
        </p:blipFill>
        <p:spPr>
          <a:xfrm rot="-10540005">
            <a:off x="27354" y="271519"/>
            <a:ext cx="8937936" cy="1062151"/>
          </a:xfrm>
          <a:prstGeom prst="rect">
            <a:avLst/>
          </a:prstGeom>
          <a:noFill/>
          <a:ln>
            <a:noFill/>
          </a:ln>
        </p:spPr>
      </p:pic>
      <p:sp>
        <p:nvSpPr>
          <p:cNvPr id="4" name="Google Shape;2536;p54">
            <a:extLst>
              <a:ext uri="{FF2B5EF4-FFF2-40B4-BE49-F238E27FC236}">
                <a16:creationId xmlns:a16="http://schemas.microsoft.com/office/drawing/2014/main" id="{4CFF9768-EF77-F647-A01F-A2F50E2EAF05}"/>
              </a:ext>
            </a:extLst>
          </p:cNvPr>
          <p:cNvSpPr txBox="1">
            <a:spLocks/>
          </p:cNvSpPr>
          <p:nvPr/>
        </p:nvSpPr>
        <p:spPr>
          <a:xfrm>
            <a:off x="1565116" y="398666"/>
            <a:ext cx="5862411"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9Slide07 IcielCadena" panose="02000503000000020004" pitchFamily="2" charset="0"/>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r>
              <a:rPr lang="vi-VN" sz="2800" dirty="0">
                <a:latin typeface="#9Slide07 IcielBaliho Script" pitchFamily="2" charset="0"/>
              </a:rPr>
              <a:t>Nguồn sáng là vật tự nó phát ra ánh sáng</a:t>
            </a:r>
            <a:endParaRPr lang="en-US" sz="2800" dirty="0">
              <a:latin typeface="#9Slide07 IcielBaliho Script" pitchFamily="2" charset="0"/>
            </a:endParaRPr>
          </a:p>
        </p:txBody>
      </p:sp>
      <p:pic>
        <p:nvPicPr>
          <p:cNvPr id="3076" name="Picture 4" descr="Đám mây trên bầu trời xanh">
            <a:extLst>
              <a:ext uri="{FF2B5EF4-FFF2-40B4-BE49-F238E27FC236}">
                <a16:creationId xmlns:a16="http://schemas.microsoft.com/office/drawing/2014/main" id="{30081FA9-C8A9-F87B-9A75-C154B72592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88" t="-68" r="5965"/>
          <a:stretch/>
        </p:blipFill>
        <p:spPr bwMode="auto">
          <a:xfrm>
            <a:off x="681156" y="1579935"/>
            <a:ext cx="1986196" cy="2030923"/>
          </a:xfrm>
          <a:prstGeom prst="ellipse">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3F3755A-9FE2-0107-8089-071DB3A19635}"/>
              </a:ext>
            </a:extLst>
          </p:cNvPr>
          <p:cNvSpPr/>
          <p:nvPr/>
        </p:nvSpPr>
        <p:spPr>
          <a:xfrm>
            <a:off x="3578903" y="1579935"/>
            <a:ext cx="1986196" cy="1986196"/>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98C898-0170-78BA-FB24-AD39A923880C}"/>
              </a:ext>
            </a:extLst>
          </p:cNvPr>
          <p:cNvSpPr/>
          <p:nvPr/>
        </p:nvSpPr>
        <p:spPr>
          <a:xfrm>
            <a:off x="6476651" y="1579935"/>
            <a:ext cx="1986196" cy="1986196"/>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536;p54">
            <a:extLst>
              <a:ext uri="{FF2B5EF4-FFF2-40B4-BE49-F238E27FC236}">
                <a16:creationId xmlns:a16="http://schemas.microsoft.com/office/drawing/2014/main" id="{7276567E-A5A1-5532-D97D-6571D61AEB6E}"/>
              </a:ext>
            </a:extLst>
          </p:cNvPr>
          <p:cNvSpPr txBox="1">
            <a:spLocks/>
          </p:cNvSpPr>
          <p:nvPr/>
        </p:nvSpPr>
        <p:spPr>
          <a:xfrm>
            <a:off x="755928" y="3771189"/>
            <a:ext cx="1836652"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Mặt Trời</a:t>
            </a:r>
            <a:endParaRPr lang="en-US" sz="2000" dirty="0">
              <a:latin typeface="#9Slide03 Arima Madurai Black" panose="00000A00000000000000" pitchFamily="2" charset="0"/>
              <a:cs typeface="#9Slide03 Arima Madurai Black" panose="00000A00000000000000" pitchFamily="2" charset="0"/>
            </a:endParaRPr>
          </a:p>
        </p:txBody>
      </p:sp>
      <p:sp>
        <p:nvSpPr>
          <p:cNvPr id="11" name="Google Shape;2536;p54">
            <a:extLst>
              <a:ext uri="{FF2B5EF4-FFF2-40B4-BE49-F238E27FC236}">
                <a16:creationId xmlns:a16="http://schemas.microsoft.com/office/drawing/2014/main" id="{13EC11BB-D903-D2F3-1234-3A8977B962FF}"/>
              </a:ext>
            </a:extLst>
          </p:cNvPr>
          <p:cNvSpPr txBox="1">
            <a:spLocks/>
          </p:cNvSpPr>
          <p:nvPr/>
        </p:nvSpPr>
        <p:spPr>
          <a:xfrm>
            <a:off x="3449522"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Bóng Đèn Đang Phát Sáng</a:t>
            </a:r>
            <a:endParaRPr lang="en-US" sz="2000" dirty="0">
              <a:latin typeface="#9Slide03 Arima Madurai Black" panose="00000A00000000000000" pitchFamily="2" charset="0"/>
              <a:cs typeface="#9Slide03 Arima Madurai Black" panose="00000A00000000000000" pitchFamily="2" charset="0"/>
            </a:endParaRPr>
          </a:p>
        </p:txBody>
      </p:sp>
      <p:sp>
        <p:nvSpPr>
          <p:cNvPr id="12" name="Google Shape;2536;p54">
            <a:extLst>
              <a:ext uri="{FF2B5EF4-FFF2-40B4-BE49-F238E27FC236}">
                <a16:creationId xmlns:a16="http://schemas.microsoft.com/office/drawing/2014/main" id="{68DBA865-F787-C2C0-08EB-F9B0DBE3B76F}"/>
              </a:ext>
            </a:extLst>
          </p:cNvPr>
          <p:cNvSpPr txBox="1">
            <a:spLocks/>
          </p:cNvSpPr>
          <p:nvPr/>
        </p:nvSpPr>
        <p:spPr>
          <a:xfrm>
            <a:off x="6347271" y="3771189"/>
            <a:ext cx="2244956" cy="6806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buClr>
                <a:schemeClr val="dk2"/>
              </a:buClr>
              <a:buSzPts val="800"/>
              <a:buFont typeface="Overpass Black"/>
              <a:buNone/>
              <a:defRPr sz="2800">
                <a:solidFill>
                  <a:schemeClr val="dk2"/>
                </a:solidFill>
                <a:latin typeface="#9Slide07 IcielBaliho Script" pitchFamily="2" charset="0"/>
                <a:ea typeface="Overpass Black"/>
                <a:cs typeface="Overpass Black"/>
              </a:defRPr>
            </a:lvl1pPr>
            <a:lvl2pPr algn="ctr">
              <a:buClr>
                <a:schemeClr val="dk2"/>
              </a:buClr>
              <a:buSzPts val="800"/>
              <a:buFont typeface="Overpass Black"/>
              <a:buNone/>
              <a:defRPr sz="800">
                <a:solidFill>
                  <a:schemeClr val="dk2"/>
                </a:solidFill>
                <a:latin typeface="Overpass Black"/>
                <a:ea typeface="Overpass Black"/>
                <a:cs typeface="Overpass Black"/>
              </a:defRPr>
            </a:lvl2pPr>
            <a:lvl3pPr algn="ctr">
              <a:buClr>
                <a:schemeClr val="dk2"/>
              </a:buClr>
              <a:buSzPts val="800"/>
              <a:buFont typeface="Overpass Black"/>
              <a:buNone/>
              <a:defRPr sz="800">
                <a:solidFill>
                  <a:schemeClr val="dk2"/>
                </a:solidFill>
                <a:latin typeface="Overpass Black"/>
                <a:ea typeface="Overpass Black"/>
                <a:cs typeface="Overpass Black"/>
              </a:defRPr>
            </a:lvl3pPr>
            <a:lvl4pPr algn="ctr">
              <a:buClr>
                <a:schemeClr val="dk2"/>
              </a:buClr>
              <a:buSzPts val="800"/>
              <a:buFont typeface="Overpass Black"/>
              <a:buNone/>
              <a:defRPr sz="800">
                <a:solidFill>
                  <a:schemeClr val="dk2"/>
                </a:solidFill>
                <a:latin typeface="Overpass Black"/>
                <a:ea typeface="Overpass Black"/>
                <a:cs typeface="Overpass Black"/>
              </a:defRPr>
            </a:lvl4pPr>
            <a:lvl5pPr algn="ctr">
              <a:buClr>
                <a:schemeClr val="dk2"/>
              </a:buClr>
              <a:buSzPts val="800"/>
              <a:buFont typeface="Overpass Black"/>
              <a:buNone/>
              <a:defRPr sz="800">
                <a:solidFill>
                  <a:schemeClr val="dk2"/>
                </a:solidFill>
                <a:latin typeface="Overpass Black"/>
                <a:ea typeface="Overpass Black"/>
                <a:cs typeface="Overpass Black"/>
              </a:defRPr>
            </a:lvl5pPr>
            <a:lvl6pPr algn="ctr">
              <a:buClr>
                <a:schemeClr val="dk2"/>
              </a:buClr>
              <a:buSzPts val="800"/>
              <a:buFont typeface="Overpass Black"/>
              <a:buNone/>
              <a:defRPr sz="800">
                <a:solidFill>
                  <a:schemeClr val="dk2"/>
                </a:solidFill>
                <a:latin typeface="Overpass Black"/>
                <a:ea typeface="Overpass Black"/>
                <a:cs typeface="Overpass Black"/>
              </a:defRPr>
            </a:lvl6pPr>
            <a:lvl7pPr algn="ctr">
              <a:buClr>
                <a:schemeClr val="dk2"/>
              </a:buClr>
              <a:buSzPts val="800"/>
              <a:buFont typeface="Overpass Black"/>
              <a:buNone/>
              <a:defRPr sz="800">
                <a:solidFill>
                  <a:schemeClr val="dk2"/>
                </a:solidFill>
                <a:latin typeface="Overpass Black"/>
                <a:ea typeface="Overpass Black"/>
                <a:cs typeface="Overpass Black"/>
              </a:defRPr>
            </a:lvl7pPr>
            <a:lvl8pPr algn="ctr">
              <a:buClr>
                <a:schemeClr val="dk2"/>
              </a:buClr>
              <a:buSzPts val="800"/>
              <a:buFont typeface="Overpass Black"/>
              <a:buNone/>
              <a:defRPr sz="800">
                <a:solidFill>
                  <a:schemeClr val="dk2"/>
                </a:solidFill>
                <a:latin typeface="Overpass Black"/>
                <a:ea typeface="Overpass Black"/>
                <a:cs typeface="Overpass Black"/>
              </a:defRPr>
            </a:lvl8pPr>
            <a:lvl9pPr algn="ctr">
              <a:buClr>
                <a:schemeClr val="dk2"/>
              </a:buClr>
              <a:buSzPts val="800"/>
              <a:buFont typeface="Overpass Black"/>
              <a:buNone/>
              <a:defRPr sz="800">
                <a:solidFill>
                  <a:schemeClr val="dk2"/>
                </a:solidFill>
                <a:latin typeface="Overpass Black"/>
                <a:ea typeface="Overpass Black"/>
                <a:cs typeface="Overpass Black"/>
              </a:defRPr>
            </a:lvl9pPr>
          </a:lstStyle>
          <a:p>
            <a:r>
              <a:rPr lang="vi-VN" sz="2000" dirty="0">
                <a:latin typeface="#9Slide03 Arima Madurai Black" panose="00000A00000000000000" pitchFamily="2" charset="0"/>
                <a:cs typeface="#9Slide03 Arima Madurai Black" panose="00000A00000000000000" pitchFamily="2" charset="0"/>
              </a:rPr>
              <a:t>Ngọn Nến Đang Cháy</a:t>
            </a:r>
            <a:endParaRPr lang="en-US" sz="20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54226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anim calcmode="lin" valueType="num">
                                      <p:cBhvr>
                                        <p:cTn id="14" dur="500" fill="hold"/>
                                        <p:tgtEl>
                                          <p:spTgt spid="10"/>
                                        </p:tgtEl>
                                        <p:attrNameLst>
                                          <p:attrName>ppt_x</p:attrName>
                                        </p:attrNameLst>
                                      </p:cBhvr>
                                      <p:tavLst>
                                        <p:tav tm="0">
                                          <p:val>
                                            <p:strVal val="#ppt_x"/>
                                          </p:val>
                                        </p:tav>
                                        <p:tav tm="100000">
                                          <p:val>
                                            <p:strVal val="#ppt_x"/>
                                          </p:val>
                                        </p:tav>
                                      </p:tavLst>
                                    </p:anim>
                                    <p:anim calcmode="lin" valueType="num">
                                      <p:cBhvr>
                                        <p:cTn id="1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anim calcmode="lin" valueType="num">
                                      <p:cBhvr>
                                        <p:cTn id="40" dur="500" fill="hold"/>
                                        <p:tgtEl>
                                          <p:spTgt spid="12"/>
                                        </p:tgtEl>
                                        <p:attrNameLst>
                                          <p:attrName>ppt_x</p:attrName>
                                        </p:attrNameLst>
                                      </p:cBhvr>
                                      <p:tavLst>
                                        <p:tav tm="0">
                                          <p:val>
                                            <p:strVal val="#ppt_x"/>
                                          </p:val>
                                        </p:tav>
                                        <p:tav tm="100000">
                                          <p:val>
                                            <p:strVal val="#ppt_x"/>
                                          </p:val>
                                        </p:tav>
                                      </p:tavLst>
                                    </p:anim>
                                    <p:anim calcmode="lin" valueType="num">
                                      <p:cBhvr>
                                        <p:cTn id="4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FABEC7-79E6-92F1-A008-8B4595C27A6B}"/>
              </a:ext>
            </a:extLst>
          </p:cNvPr>
          <p:cNvPicPr>
            <a:picLocks noChangeAspect="1"/>
          </p:cNvPicPr>
          <p:nvPr/>
        </p:nvPicPr>
        <p:blipFill rotWithShape="1">
          <a:blip r:embed="rId2"/>
          <a:srcRect t="15280" b="214"/>
          <a:stretch/>
        </p:blipFill>
        <p:spPr>
          <a:xfrm>
            <a:off x="0" y="0"/>
            <a:ext cx="9144000" cy="5143500"/>
          </a:xfrm>
          <a:prstGeom prst="rect">
            <a:avLst/>
          </a:prstGeom>
        </p:spPr>
      </p:pic>
      <p:sp>
        <p:nvSpPr>
          <p:cNvPr id="4" name="Google Shape;2170;p41">
            <a:extLst>
              <a:ext uri="{FF2B5EF4-FFF2-40B4-BE49-F238E27FC236}">
                <a16:creationId xmlns:a16="http://schemas.microsoft.com/office/drawing/2014/main" id="{92CEBC82-BCC3-0E17-DDC0-F8A2247456CE}"/>
              </a:ext>
            </a:extLst>
          </p:cNvPr>
          <p:cNvSpPr txBox="1">
            <a:spLocks/>
          </p:cNvSpPr>
          <p:nvPr/>
        </p:nvSpPr>
        <p:spPr>
          <a:xfrm>
            <a:off x="0" y="0"/>
            <a:ext cx="9144000" cy="720435"/>
          </a:xfrm>
          <a:prstGeom prst="rect">
            <a:avLst/>
          </a:prstGeom>
          <a:solidFill>
            <a:srgbClr val="B6D7A8"/>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0"/>
                <a:ea typeface="#9Slide03 Arima Madurai Black" panose="00000A00000000000000" pitchFamily="2" charset="0"/>
                <a:cs typeface="#9Slide03 Arima Madurai Black" panose="00000A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000" dirty="0"/>
              <a:t>Phản xạ ánh sáng là hiện tượng ánh sáng bị hắt lại môi trường cũ khi gặp một bề mặt nhẵn bóng, chẳng hạn như ....</a:t>
            </a:r>
            <a:endParaRPr lang="en-US" sz="2000" dirty="0"/>
          </a:p>
        </p:txBody>
      </p:sp>
    </p:spTree>
    <p:extLst>
      <p:ext uri="{BB962C8B-B14F-4D97-AF65-F5344CB8AC3E}">
        <p14:creationId xmlns:p14="http://schemas.microsoft.com/office/powerpoint/2010/main" val="1565469185"/>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qua Marketing Plan Infographics by Slidego">
  <a:themeElements>
    <a:clrScheme name="Simple Light">
      <a:dk1>
        <a:srgbClr val="434343"/>
      </a:dk1>
      <a:lt1>
        <a:srgbClr val="FFFFFF"/>
      </a:lt1>
      <a:dk2>
        <a:srgbClr val="073763"/>
      </a:dk2>
      <a:lt2>
        <a:srgbClr val="9EDCD9"/>
      </a:lt2>
      <a:accent1>
        <a:srgbClr val="B6D7A8"/>
      </a:accent1>
      <a:accent2>
        <a:srgbClr val="6FA8DC"/>
      </a:accent2>
      <a:accent3>
        <a:srgbClr val="9EDCD9"/>
      </a:accent3>
      <a:accent4>
        <a:srgbClr val="B6D7A8"/>
      </a:accent4>
      <a:accent5>
        <a:srgbClr val="6FA8DC"/>
      </a:accent5>
      <a:accent6>
        <a:srgbClr val="073763"/>
      </a:accent6>
      <a:hlink>
        <a:srgbClr val="6FA8D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1427</TotalTime>
  <Words>1730</Words>
  <PresentationFormat>On-screen Show (16:9)</PresentationFormat>
  <Paragraphs>208</Paragraphs>
  <Slides>51</Slides>
  <Notes>13</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51</vt:i4>
      </vt:variant>
    </vt:vector>
  </HeadingPairs>
  <TitlesOfParts>
    <vt:vector size="70" baseType="lpstr">
      <vt:lpstr>Calibri</vt:lpstr>
      <vt:lpstr>Chewy</vt:lpstr>
      <vt:lpstr>Open Sans</vt:lpstr>
      <vt:lpstr>#9Slide07 IcielCadena</vt:lpstr>
      <vt:lpstr>Passion One</vt:lpstr>
      <vt:lpstr>Times New Roman</vt:lpstr>
      <vt:lpstr>#9Slide03 Arima Madurai Black</vt:lpstr>
      <vt:lpstr>Arial</vt:lpstr>
      <vt:lpstr>Fira Sans Extra Condensed Medium</vt:lpstr>
      <vt:lpstr>Cambria Math</vt:lpstr>
      <vt:lpstr>#9Slide07 Cadena</vt:lpstr>
      <vt:lpstr>Open Sans SemiBold</vt:lpstr>
      <vt:lpstr>Overpass Black</vt:lpstr>
      <vt:lpstr>Overpass</vt:lpstr>
      <vt:lpstr>#9Slide07 IcielBaliho Script</vt:lpstr>
      <vt:lpstr>#9Slide03 HelveBold</vt:lpstr>
      <vt:lpstr>#9Slide05 Voyage</vt:lpstr>
      <vt:lpstr>Aqua Marketing Plan by Slidego</vt:lpstr>
      <vt:lpstr>Aqua Marketing Plan Infographics by Slidego</vt:lpstr>
      <vt:lpstr>CHÀO MỪNG CÁC EM ĐẾN VỚI BUỔI HỌC</vt:lpstr>
      <vt:lpstr>PowerPoint Presentation</vt:lpstr>
      <vt:lpstr>BÀI 16: SỰ PHẢN XẠ ÁNH SÁNG</vt:lpstr>
      <vt:lpstr>Định luật phản xạ ánh sáng</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2022-06-20T17:02:26Z</dcterms:modified>
</cp:coreProperties>
</file>