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00" r:id="rId2"/>
    <p:sldId id="304" r:id="rId3"/>
    <p:sldId id="302" r:id="rId4"/>
    <p:sldId id="292" r:id="rId5"/>
    <p:sldId id="360" r:id="rId6"/>
    <p:sldId id="382" r:id="rId7"/>
    <p:sldId id="381" r:id="rId8"/>
    <p:sldId id="383" r:id="rId9"/>
    <p:sldId id="386" r:id="rId10"/>
    <p:sldId id="387" r:id="rId11"/>
    <p:sldId id="334" r:id="rId12"/>
    <p:sldId id="391" r:id="rId13"/>
    <p:sldId id="388" r:id="rId14"/>
    <p:sldId id="439" r:id="rId15"/>
    <p:sldId id="425" r:id="rId16"/>
    <p:sldId id="426" r:id="rId17"/>
    <p:sldId id="394" r:id="rId18"/>
    <p:sldId id="399" r:id="rId19"/>
    <p:sldId id="401" r:id="rId20"/>
    <p:sldId id="409" r:id="rId21"/>
    <p:sldId id="438" r:id="rId22"/>
    <p:sldId id="429" r:id="rId23"/>
    <p:sldId id="437" r:id="rId24"/>
    <p:sldId id="414" r:id="rId25"/>
    <p:sldId id="415" r:id="rId26"/>
    <p:sldId id="416" r:id="rId27"/>
    <p:sldId id="422" r:id="rId28"/>
    <p:sldId id="423" r:id="rId29"/>
    <p:sldId id="419" r:id="rId30"/>
    <p:sldId id="424" r:id="rId31"/>
    <p:sldId id="441" r:id="rId32"/>
    <p:sldId id="442" r:id="rId33"/>
    <p:sldId id="421" r:id="rId34"/>
    <p:sldId id="428" r:id="rId35"/>
    <p:sldId id="430" r:id="rId36"/>
    <p:sldId id="432" r:id="rId37"/>
    <p:sldId id="434" r:id="rId38"/>
    <p:sldId id="433" r:id="rId39"/>
    <p:sldId id="435" r:id="rId40"/>
    <p:sldId id="315" r:id="rId41"/>
    <p:sldId id="380" r:id="rId42"/>
    <p:sldId id="331" r:id="rId43"/>
    <p:sldId id="295" r:id="rId44"/>
    <p:sldId id="329" r:id="rId45"/>
    <p:sldId id="33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2624" autoAdjust="0"/>
  </p:normalViewPr>
  <p:slideViewPr>
    <p:cSldViewPr snapToGrid="0">
      <p:cViewPr varScale="1">
        <p:scale>
          <a:sx n="59" d="100"/>
          <a:sy n="59" d="100"/>
        </p:scale>
        <p:origin x="952"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12/19/2022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a:t>
            </a:fld>
            <a:endParaRPr lang="en-US"/>
          </a:p>
        </p:txBody>
      </p:sp>
    </p:spTree>
    <p:extLst>
      <p:ext uri="{BB962C8B-B14F-4D97-AF65-F5344CB8AC3E}">
        <p14:creationId xmlns:p14="http://schemas.microsoft.com/office/powerpoint/2010/main" val="200947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13</a:t>
            </a:fld>
            <a:endParaRPr lang="en-US"/>
          </a:p>
        </p:txBody>
      </p:sp>
    </p:spTree>
    <p:extLst>
      <p:ext uri="{BB962C8B-B14F-4D97-AF65-F5344CB8AC3E}">
        <p14:creationId xmlns:p14="http://schemas.microsoft.com/office/powerpoint/2010/main" val="1630867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14</a:t>
            </a:fld>
            <a:endParaRPr lang="en-US"/>
          </a:p>
        </p:txBody>
      </p:sp>
    </p:spTree>
    <p:extLst>
      <p:ext uri="{BB962C8B-B14F-4D97-AF65-F5344CB8AC3E}">
        <p14:creationId xmlns:p14="http://schemas.microsoft.com/office/powerpoint/2010/main" val="3995985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38</a:t>
            </a:fld>
            <a:endParaRPr lang="en-US"/>
          </a:p>
        </p:txBody>
      </p:sp>
    </p:spTree>
    <p:extLst>
      <p:ext uri="{BB962C8B-B14F-4D97-AF65-F5344CB8AC3E}">
        <p14:creationId xmlns:p14="http://schemas.microsoft.com/office/powerpoint/2010/main" val="2737216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99757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7"/>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7"/>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D7889D60-3103-E54C-9167-2287BEE5C81A}"/>
              </a:ext>
            </a:extLst>
          </p:cNvPr>
          <p:cNvSpPr txBox="1"/>
          <p:nvPr userDrawn="1"/>
        </p:nvSpPr>
        <p:spPr>
          <a:xfrm>
            <a:off x="39607" y="6503714"/>
            <a:ext cx="1818062"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Right On!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8"/>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1771" y="0"/>
            <a:ext cx="12213771" cy="3868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7889D60-3103-E54C-9167-2287BEE5C81A}"/>
              </a:ext>
            </a:extLst>
          </p:cNvPr>
          <p:cNvSpPr txBox="1"/>
          <p:nvPr userDrawn="1"/>
        </p:nvSpPr>
        <p:spPr>
          <a:xfrm>
            <a:off x="105108" y="46509"/>
            <a:ext cx="71686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1" baseline="0" dirty="0">
                <a:solidFill>
                  <a:schemeClr val="bg1"/>
                </a:solidFill>
              </a:rPr>
              <a:t>Unit 3 </a:t>
            </a:r>
            <a:r>
              <a:rPr lang="en-US" sz="1400" baseline="0" dirty="0">
                <a:solidFill>
                  <a:schemeClr val="bg1"/>
                </a:solidFill>
              </a:rPr>
              <a:t> </a:t>
            </a:r>
            <a:endParaRPr lang="en-US" sz="1400" dirty="0">
              <a:solidFill>
                <a:schemeClr val="bg1"/>
              </a:solidFill>
            </a:endParaRPr>
          </a:p>
        </p:txBody>
      </p:sp>
      <p:sp>
        <p:nvSpPr>
          <p:cNvPr id="17" name="TextBox 16">
            <a:extLst>
              <a:ext uri="{FF2B5EF4-FFF2-40B4-BE49-F238E27FC236}">
                <a16:creationId xmlns:a16="http://schemas.microsoft.com/office/drawing/2014/main" id="{D7889D60-3103-E54C-9167-2287BEE5C81A}"/>
              </a:ext>
            </a:extLst>
          </p:cNvPr>
          <p:cNvSpPr txBox="1"/>
          <p:nvPr userDrawn="1"/>
        </p:nvSpPr>
        <p:spPr>
          <a:xfrm>
            <a:off x="10860002" y="12064"/>
            <a:ext cx="224742"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 </a:t>
            </a:r>
            <a:endParaRPr lang="en-US" sz="1400" dirty="0">
              <a:solidFill>
                <a:schemeClr val="bg1"/>
              </a:solidFill>
            </a:endParaRPr>
          </a:p>
        </p:txBody>
      </p:sp>
      <p:sp>
        <p:nvSpPr>
          <p:cNvPr id="18" name="TextBox 17">
            <a:extLst>
              <a:ext uri="{FF2B5EF4-FFF2-40B4-BE49-F238E27FC236}">
                <a16:creationId xmlns:a16="http://schemas.microsoft.com/office/drawing/2014/main" id="{D7889D60-3103-E54C-9167-2287BEE5C81A}"/>
              </a:ext>
            </a:extLst>
          </p:cNvPr>
          <p:cNvSpPr txBox="1"/>
          <p:nvPr userDrawn="1"/>
        </p:nvSpPr>
        <p:spPr>
          <a:xfrm>
            <a:off x="11189852" y="0"/>
            <a:ext cx="89704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1" baseline="0">
                <a:solidFill>
                  <a:schemeClr val="bg1"/>
                </a:solidFill>
              </a:rPr>
              <a:t>Overview</a:t>
            </a:r>
            <a:endParaRPr lang="en-US" sz="1400"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2"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3.xml"/><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s>
</file>

<file path=ppt/slides/_rels/slide1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3.xml"/><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292" cy="6859523"/>
          </a:xfrm>
          <a:prstGeom prst="rect">
            <a:avLst/>
          </a:prstGeom>
        </p:spPr>
      </p:pic>
      <p:sp>
        <p:nvSpPr>
          <p:cNvPr id="5" name="TextBox 4"/>
          <p:cNvSpPr txBox="1"/>
          <p:nvPr/>
        </p:nvSpPr>
        <p:spPr>
          <a:xfrm>
            <a:off x="5172075" y="2092523"/>
            <a:ext cx="6343650" cy="2308324"/>
          </a:xfrm>
          <a:prstGeom prst="rect">
            <a:avLst/>
          </a:prstGeom>
          <a:noFill/>
        </p:spPr>
        <p:txBody>
          <a:bodyPr wrap="square" rtlCol="0">
            <a:spAutoFit/>
          </a:bodyPr>
          <a:lstStyle/>
          <a:p>
            <a:pPr algn="ctr"/>
            <a:r>
              <a:rPr lang="en-US" sz="4800" b="1" dirty="0">
                <a:solidFill>
                  <a:srgbClr val="FF0000"/>
                </a:solidFill>
              </a:rPr>
              <a:t>Unit 3: Arts and Music</a:t>
            </a:r>
          </a:p>
          <a:p>
            <a:pPr algn="ctr"/>
            <a:r>
              <a:rPr lang="en-US" sz="4800" b="1" dirty="0">
                <a:solidFill>
                  <a:srgbClr val="00B050"/>
                </a:solidFill>
              </a:rPr>
              <a:t>Lesson: Overview</a:t>
            </a:r>
          </a:p>
          <a:p>
            <a:pPr algn="ctr"/>
            <a:r>
              <a:rPr lang="en-US" sz="4800" b="1" dirty="0">
                <a:solidFill>
                  <a:srgbClr val="0070C0"/>
                </a:solidFill>
              </a:rPr>
              <a:t>Pages 44 &amp; 45</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02482" y="5657671"/>
            <a:ext cx="5680364" cy="646331"/>
          </a:xfrm>
          <a:prstGeom prst="rect">
            <a:avLst/>
          </a:prstGeom>
        </p:spPr>
        <p:txBody>
          <a:bodyPr wrap="square">
            <a:spAutoFit/>
          </a:bodyPr>
          <a:lstStyle/>
          <a:p>
            <a:r>
              <a:rPr lang="en-US" sz="3600" b="1" dirty="0">
                <a:solidFill>
                  <a:srgbClr val="FF0000"/>
                </a:solidFill>
                <a:latin typeface="+mj-lt"/>
              </a:rPr>
              <a:t>The Dalriada Festival</a:t>
            </a:r>
            <a:r>
              <a:rPr lang="en-US" sz="3600" dirty="0">
                <a:solidFill>
                  <a:srgbClr val="FF0000"/>
                </a:solidFill>
                <a:latin typeface="+mj-lt"/>
              </a:rPr>
              <a:t> </a:t>
            </a:r>
          </a:p>
        </p:txBody>
      </p:sp>
      <p:grpSp>
        <p:nvGrpSpPr>
          <p:cNvPr id="5" name="Group 4"/>
          <p:cNvGrpSpPr/>
          <p:nvPr/>
        </p:nvGrpSpPr>
        <p:grpSpPr>
          <a:xfrm>
            <a:off x="3020290" y="1533855"/>
            <a:ext cx="6089208" cy="3980614"/>
            <a:chOff x="3048000" y="1589274"/>
            <a:chExt cx="6089208" cy="3980614"/>
          </a:xfrm>
        </p:grpSpPr>
        <p:pic>
          <p:nvPicPr>
            <p:cNvPr id="11" name="Picture 10"/>
            <p:cNvPicPr>
              <a:picLocks noChangeAspect="1"/>
            </p:cNvPicPr>
            <p:nvPr/>
          </p:nvPicPr>
          <p:blipFill>
            <a:blip r:embed="rId2"/>
            <a:stretch>
              <a:fillRect/>
            </a:stretch>
          </p:blipFill>
          <p:spPr>
            <a:xfrm>
              <a:off x="3048000" y="1589274"/>
              <a:ext cx="6089208" cy="3980614"/>
            </a:xfrm>
            <a:prstGeom prst="rect">
              <a:avLst/>
            </a:prstGeom>
          </p:spPr>
        </p:pic>
        <p:sp>
          <p:nvSpPr>
            <p:cNvPr id="22" name="Rectangle 21"/>
            <p:cNvSpPr/>
            <p:nvPr/>
          </p:nvSpPr>
          <p:spPr>
            <a:xfrm>
              <a:off x="8782064" y="1597815"/>
              <a:ext cx="355144" cy="457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5</a:t>
              </a:r>
            </a:p>
          </p:txBody>
        </p:sp>
      </p:grpSp>
      <p:sp>
        <p:nvSpPr>
          <p:cNvPr id="2" name="Rectangle 1">
            <a:extLst>
              <a:ext uri="{FF2B5EF4-FFF2-40B4-BE49-F238E27FC236}">
                <a16:creationId xmlns:a16="http://schemas.microsoft.com/office/drawing/2014/main" id="{CC1F8253-C654-C128-640F-8020091260D7}"/>
              </a:ext>
            </a:extLst>
          </p:cNvPr>
          <p:cNvSpPr/>
          <p:nvPr/>
        </p:nvSpPr>
        <p:spPr>
          <a:xfrm>
            <a:off x="4704170" y="494857"/>
            <a:ext cx="2264466" cy="769441"/>
          </a:xfrm>
          <a:prstGeom prst="rect">
            <a:avLst/>
          </a:prstGeom>
        </p:spPr>
        <p:txBody>
          <a:bodyPr wrap="none">
            <a:spAutoFit/>
          </a:bodyPr>
          <a:lstStyle/>
          <a:p>
            <a:r>
              <a:rPr lang="en-US" sz="4400" b="1" dirty="0">
                <a:solidFill>
                  <a:srgbClr val="FF0000"/>
                </a:solidFill>
              </a:rPr>
              <a:t>ANSWER</a:t>
            </a:r>
          </a:p>
        </p:txBody>
      </p:sp>
    </p:spTree>
    <p:extLst>
      <p:ext uri="{BB962C8B-B14F-4D97-AF65-F5344CB8AC3E}">
        <p14:creationId xmlns:p14="http://schemas.microsoft.com/office/powerpoint/2010/main" val="341157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1064252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94" y="-90881"/>
            <a:ext cx="10506272" cy="6958861"/>
          </a:xfrm>
          <a:prstGeom prst="rect">
            <a:avLst/>
          </a:prstGeom>
        </p:spPr>
      </p:pic>
      <p:sp>
        <p:nvSpPr>
          <p:cNvPr id="6" name="Oval 5"/>
          <p:cNvSpPr/>
          <p:nvPr/>
        </p:nvSpPr>
        <p:spPr>
          <a:xfrm>
            <a:off x="2183361" y="646504"/>
            <a:ext cx="5654351" cy="54354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dirty="0"/>
              <a:t>New words</a:t>
            </a:r>
          </a:p>
          <a:p>
            <a:pPr algn="ctr"/>
            <a:r>
              <a:rPr lang="en-US" sz="3600" i="1" dirty="0"/>
              <a:t>……..</a:t>
            </a:r>
          </a:p>
          <a:p>
            <a:pPr algn="ctr"/>
            <a:r>
              <a:rPr lang="en-US" sz="3600" i="1" dirty="0"/>
              <a:t>…….</a:t>
            </a:r>
          </a:p>
          <a:p>
            <a:pPr algn="ctr"/>
            <a:r>
              <a:rPr lang="en-US" sz="3600" i="1" dirty="0"/>
              <a:t>…….</a:t>
            </a:r>
          </a:p>
          <a:p>
            <a:pPr algn="ctr"/>
            <a:r>
              <a:rPr lang="en-US" sz="3600" i="1" dirty="0"/>
              <a:t>……..</a:t>
            </a:r>
            <a:endParaRPr lang="en-US" i="1" dirty="0"/>
          </a:p>
        </p:txBody>
      </p:sp>
    </p:spTree>
    <p:extLst>
      <p:ext uri="{BB962C8B-B14F-4D97-AF65-F5344CB8AC3E}">
        <p14:creationId xmlns:p14="http://schemas.microsoft.com/office/powerpoint/2010/main" val="2846856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TextBox 40"/>
          <p:cNvSpPr txBox="1"/>
          <p:nvPr/>
        </p:nvSpPr>
        <p:spPr>
          <a:xfrm>
            <a:off x="0" y="679655"/>
            <a:ext cx="12177863"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watch film premieres</a:t>
            </a:r>
            <a:r>
              <a:rPr lang="en-US" sz="3200" i="1" dirty="0"/>
              <a:t> (v. </a:t>
            </a:r>
            <a:r>
              <a:rPr lang="en-US" sz="3200" i="1" dirty="0" err="1"/>
              <a:t>phr</a:t>
            </a:r>
            <a:r>
              <a:rPr lang="en-US" sz="3200" i="1" dirty="0"/>
              <a:t>) </a:t>
            </a:r>
            <a:r>
              <a:rPr lang="vi-VN" sz="3200" dirty="0">
                <a:latin typeface="Calibri" panose="020F0502020204030204" pitchFamily="34" charset="0"/>
                <a:cs typeface="Calibri" panose="020F0502020204030204" pitchFamily="34" charset="0"/>
              </a:rPr>
              <a:t>/</a:t>
            </a:r>
            <a:r>
              <a:rPr lang="vi-VN" sz="3200" dirty="0">
                <a:solidFill>
                  <a:srgbClr val="FF0000"/>
                </a:solidFill>
                <a:latin typeface="Calibri" panose="020F0502020204030204" pitchFamily="34" charset="0"/>
                <a:cs typeface="Calibri" panose="020F0502020204030204" pitchFamily="34" charset="0"/>
              </a:rPr>
              <a:t>wɑtʃ</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fɪlm</a:t>
            </a:r>
            <a:r>
              <a:rPr lang="en-US"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premieərz</a:t>
            </a:r>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buổi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chiếu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phim</a:t>
            </a:r>
            <a:endParaRPr lang="en-US" sz="3200" i="1" dirty="0">
              <a:solidFill>
                <a:srgbClr val="0070C0"/>
              </a:solidFill>
              <a:latin typeface="Calibri" panose="020F0502020204030204" pitchFamily="34" charset="0"/>
              <a:cs typeface="Calibri" panose="020F0502020204030204" pitchFamily="34" charset="0"/>
            </a:endParaRPr>
          </a:p>
        </p:txBody>
      </p:sp>
      <p:pic>
        <p:nvPicPr>
          <p:cNvPr id="3" name="find second-hand book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987004" y="204701"/>
            <a:ext cx="609600" cy="609600"/>
          </a:xfrm>
          <a:prstGeom prst="rect">
            <a:avLst/>
          </a:prstGeom>
        </p:spPr>
      </p:pic>
      <p:pic>
        <p:nvPicPr>
          <p:cNvPr id="4" name="see art exhibition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987004" y="82383"/>
            <a:ext cx="609600" cy="609600"/>
          </a:xfrm>
          <a:prstGeom prst="rect">
            <a:avLst/>
          </a:prstGeom>
        </p:spPr>
      </p:pic>
      <p:pic>
        <p:nvPicPr>
          <p:cNvPr id="5" name="see live performance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972838" y="119313"/>
            <a:ext cx="609600" cy="609600"/>
          </a:xfrm>
          <a:prstGeom prst="rect">
            <a:avLst/>
          </a:prstGeom>
        </p:spPr>
      </p:pic>
      <p:pic>
        <p:nvPicPr>
          <p:cNvPr id="6" name="see traditional dance performance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2958672" y="134002"/>
            <a:ext cx="609600" cy="609600"/>
          </a:xfrm>
          <a:prstGeom prst="rect">
            <a:avLst/>
          </a:prstGeom>
        </p:spPr>
      </p:pic>
      <p:pic>
        <p:nvPicPr>
          <p:cNvPr id="7" name="watch film premiere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2972838" y="106928"/>
            <a:ext cx="609600" cy="609600"/>
          </a:xfrm>
          <a:prstGeom prst="rect">
            <a:avLst/>
          </a:prstGeom>
        </p:spPr>
      </p:pic>
      <p:sp>
        <p:nvSpPr>
          <p:cNvPr id="27" name="Rectangle 26"/>
          <p:cNvSpPr/>
          <p:nvPr/>
        </p:nvSpPr>
        <p:spPr>
          <a:xfrm>
            <a:off x="12651684" y="26637"/>
            <a:ext cx="1001089" cy="9595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77807" y="26637"/>
            <a:ext cx="836051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B0F0"/>
                </a:solidFill>
              </a:rPr>
              <a:t>Listen and repeat. </a:t>
            </a:r>
            <a:r>
              <a:rPr lang="en-US" sz="2400" b="1" i="1" dirty="0">
                <a:solidFill>
                  <a:srgbClr val="00B0F0"/>
                </a:solidFill>
              </a:rPr>
              <a:t>Click each phrase to hear the sound.</a:t>
            </a:r>
            <a:r>
              <a:rPr lang="en-US" sz="3600" b="1" i="1" dirty="0">
                <a:solidFill>
                  <a:srgbClr val="00B0F0"/>
                </a:solidFill>
              </a:rPr>
              <a:t> </a:t>
            </a:r>
          </a:p>
        </p:txBody>
      </p:sp>
      <p:sp>
        <p:nvSpPr>
          <p:cNvPr id="29" name="TextBox 28"/>
          <p:cNvSpPr txBox="1"/>
          <p:nvPr/>
        </p:nvSpPr>
        <p:spPr>
          <a:xfrm>
            <a:off x="1" y="1943115"/>
            <a:ext cx="12191999"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latin typeface="+mj-lt"/>
              </a:rPr>
              <a:t>find second-hand books</a:t>
            </a:r>
            <a:r>
              <a:rPr lang="en-US" sz="3200" i="1" dirty="0">
                <a:latin typeface="+mj-lt"/>
              </a:rPr>
              <a:t> </a:t>
            </a:r>
            <a:r>
              <a:rPr lang="en-US" sz="3200" i="1" dirty="0"/>
              <a:t>(v. </a:t>
            </a:r>
            <a:r>
              <a:rPr lang="en-US" sz="3200" i="1" dirty="0" err="1"/>
              <a:t>phr</a:t>
            </a:r>
            <a:r>
              <a:rPr lang="en-US" sz="3200" i="1" dirty="0"/>
              <a:t>) </a:t>
            </a:r>
            <a:r>
              <a:rPr lang="vi-VN" sz="3200" dirty="0">
                <a:latin typeface="Calibri" panose="020F0502020204030204" pitchFamily="34" charset="0"/>
                <a:cs typeface="Calibri" panose="020F0502020204030204" pitchFamily="34" charset="0"/>
              </a:rPr>
              <a:t>/</a:t>
            </a:r>
            <a:r>
              <a:rPr lang="en-US" sz="3200" dirty="0" err="1">
                <a:solidFill>
                  <a:srgbClr val="FF0000"/>
                </a:solidFill>
                <a:latin typeface="+mj-lt"/>
                <a:cs typeface="Calibri" panose="020F0502020204030204" pitchFamily="34" charset="0"/>
              </a:rPr>
              <a:t>faɪnd</a:t>
            </a:r>
            <a:r>
              <a:rPr lang="en-US" sz="3200" dirty="0">
                <a:solidFill>
                  <a:srgbClr val="FF0000"/>
                </a:solidFill>
                <a:latin typeface="+mj-lt"/>
                <a:cs typeface="Calibri" panose="020F0502020204030204" pitchFamily="34" charset="0"/>
              </a:rPr>
              <a:t> ˌ</a:t>
            </a:r>
            <a:r>
              <a:rPr lang="en-US" sz="3200" dirty="0" err="1">
                <a:solidFill>
                  <a:srgbClr val="FF0000"/>
                </a:solidFill>
                <a:latin typeface="+mj-lt"/>
                <a:cs typeface="Calibri" panose="020F0502020204030204" pitchFamily="34" charset="0"/>
              </a:rPr>
              <a:t>sekənd</a:t>
            </a:r>
            <a:r>
              <a:rPr lang="en-US" sz="3200" dirty="0">
                <a:solidFill>
                  <a:srgbClr val="FF0000"/>
                </a:solidFill>
                <a:latin typeface="+mj-lt"/>
                <a:cs typeface="Calibri" panose="020F0502020204030204" pitchFamily="34" charset="0"/>
              </a:rPr>
              <a:t> ˈ</a:t>
            </a:r>
            <a:r>
              <a:rPr lang="en-US" sz="3200" dirty="0" err="1">
                <a:solidFill>
                  <a:srgbClr val="FF0000"/>
                </a:solidFill>
                <a:latin typeface="+mj-lt"/>
                <a:cs typeface="Calibri" panose="020F0502020204030204" pitchFamily="34" charset="0"/>
              </a:rPr>
              <a:t>hænd</a:t>
            </a:r>
            <a:r>
              <a:rPr lang="en-US" sz="3200" dirty="0">
                <a:solidFill>
                  <a:srgbClr val="FF0000"/>
                </a:solidFill>
                <a:latin typeface="+mj-lt"/>
                <a:cs typeface="Calibri" panose="020F0502020204030204" pitchFamily="34" charset="0"/>
              </a:rPr>
              <a:t> </a:t>
            </a:r>
            <a:r>
              <a:rPr lang="en-US" sz="3200" dirty="0" err="1">
                <a:solidFill>
                  <a:srgbClr val="FF0000"/>
                </a:solidFill>
                <a:latin typeface="+mj-lt"/>
                <a:cs typeface="Calibri" panose="020F0502020204030204" pitchFamily="34" charset="0"/>
              </a:rPr>
              <a:t>bʊks</a:t>
            </a:r>
            <a:r>
              <a:rPr lang="vi-VN" sz="3200" dirty="0">
                <a:latin typeface="Calibri" panose="020F0502020204030204" pitchFamily="34" charset="0"/>
                <a:cs typeface="Calibri" panose="020F0502020204030204" pitchFamily="34" charset="0"/>
              </a:rPr>
              <a:t>/</a:t>
            </a:r>
            <a:r>
              <a:rPr lang="vi-VN" sz="3200" dirty="0">
                <a:latin typeface="+mj-lt"/>
                <a:cs typeface="Calibri" panose="020F0502020204030204" pitchFamily="34" charset="0"/>
              </a:rPr>
              <a:t> </a:t>
            </a:r>
            <a:r>
              <a:rPr lang="en-US" sz="3200" dirty="0" err="1">
                <a:latin typeface="+mj-lt"/>
                <a:cs typeface="Calibri" panose="020F0502020204030204" pitchFamily="34" charset="0"/>
              </a:rPr>
              <a:t>tìm</a:t>
            </a:r>
            <a:r>
              <a:rPr lang="en-US" sz="3200" dirty="0">
                <a:latin typeface="+mj-lt"/>
                <a:cs typeface="Calibri" panose="020F0502020204030204" pitchFamily="34" charset="0"/>
              </a:rPr>
              <a:t> </a:t>
            </a:r>
            <a:r>
              <a:rPr lang="en-US" sz="3200" dirty="0" err="1">
                <a:latin typeface="+mj-lt"/>
                <a:cs typeface="Calibri" panose="020F0502020204030204" pitchFamily="34" charset="0"/>
              </a:rPr>
              <a:t>sách</a:t>
            </a:r>
            <a:r>
              <a:rPr lang="en-US" sz="3200" dirty="0">
                <a:latin typeface="+mj-lt"/>
                <a:cs typeface="Calibri" panose="020F0502020204030204" pitchFamily="34" charset="0"/>
              </a:rPr>
              <a:t> </a:t>
            </a:r>
            <a:r>
              <a:rPr lang="en-US" sz="3200" dirty="0" err="1">
                <a:latin typeface="+mj-lt"/>
                <a:cs typeface="Calibri" panose="020F0502020204030204" pitchFamily="34" charset="0"/>
              </a:rPr>
              <a:t>cũ</a:t>
            </a:r>
            <a:endParaRPr lang="en-US" sz="3200" i="1" dirty="0">
              <a:solidFill>
                <a:srgbClr val="0070C0"/>
              </a:solidFill>
              <a:latin typeface="+mj-lt"/>
              <a:cs typeface="Calibri" panose="020F0502020204030204" pitchFamily="34" charset="0"/>
            </a:endParaRPr>
          </a:p>
        </p:txBody>
      </p:sp>
      <p:sp>
        <p:nvSpPr>
          <p:cNvPr id="30" name="TextBox 29"/>
          <p:cNvSpPr txBox="1"/>
          <p:nvPr/>
        </p:nvSpPr>
        <p:spPr>
          <a:xfrm>
            <a:off x="7068" y="2702703"/>
            <a:ext cx="12304675"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see live performances of popular groups</a:t>
            </a:r>
            <a:r>
              <a:rPr lang="en-US" sz="3200" i="1" dirty="0"/>
              <a:t> (v. </a:t>
            </a:r>
            <a:r>
              <a:rPr lang="en-US" sz="3200" i="1" dirty="0" err="1"/>
              <a:t>phr</a:t>
            </a:r>
            <a:r>
              <a:rPr lang="en-US" sz="3200" i="1" dirty="0"/>
              <a:t>) </a:t>
            </a:r>
            <a:r>
              <a:rPr lang="vi-VN" sz="3200" dirty="0">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si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laiv</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pəˈfɔ:mənsiz</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əv</a:t>
            </a:r>
            <a:r>
              <a:rPr lang="en-US" sz="3200" dirty="0">
                <a:solidFill>
                  <a:srgbClr val="FF0000"/>
                </a:solidFill>
                <a:latin typeface="Calibri" panose="020F0502020204030204" pitchFamily="34" charset="0"/>
                <a:cs typeface="Calibri" panose="020F0502020204030204" pitchFamily="34" charset="0"/>
              </a:rPr>
              <a:t> ˈ</a:t>
            </a:r>
            <a:r>
              <a:rPr lang="en-US" sz="3200" dirty="0" err="1">
                <a:solidFill>
                  <a:srgbClr val="FF0000"/>
                </a:solidFill>
                <a:latin typeface="Calibri" panose="020F0502020204030204" pitchFamily="34" charset="0"/>
                <a:cs typeface="Calibri" panose="020F0502020204030204" pitchFamily="34" charset="0"/>
              </a:rPr>
              <a:t>pɒpjələr</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ɡru:ps</a:t>
            </a:r>
            <a:r>
              <a:rPr lang="vi-VN" sz="3200" dirty="0">
                <a:latin typeface="Calibri" panose="020F0502020204030204" pitchFamily="34" charset="0"/>
                <a:cs typeface="Calibri" panose="020F0502020204030204" pitchFamily="34" charset="0"/>
              </a:rPr>
              <a:t>/</a:t>
            </a:r>
            <a:r>
              <a:rPr lang="en-US" sz="3200" dirty="0">
                <a:cs typeface="Calibri" panose="020F0502020204030204" pitchFamily="34" charset="0"/>
              </a:rPr>
              <a:t> </a:t>
            </a:r>
            <a:r>
              <a:rPr lang="en-US" sz="3200" dirty="0" err="1">
                <a:latin typeface="Calibri" panose="020F0502020204030204" pitchFamily="34" charset="0"/>
                <a:cs typeface="Calibri" panose="020F0502020204030204" pitchFamily="34" charset="0"/>
              </a:rPr>
              <a:t>xem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buổi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biểu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diễn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tiếp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những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tiếng</a:t>
            </a:r>
            <a:endParaRPr lang="en-US" sz="3200" i="1" dirty="0">
              <a:solidFill>
                <a:srgbClr val="0070C0"/>
              </a:solidFill>
              <a:latin typeface="Calibri" panose="020F0502020204030204" pitchFamily="34" charset="0"/>
              <a:cs typeface="Calibri" panose="020F0502020204030204" pitchFamily="34" charset="0"/>
            </a:endParaRPr>
          </a:p>
        </p:txBody>
      </p:sp>
      <p:sp>
        <p:nvSpPr>
          <p:cNvPr id="31" name="TextBox 30"/>
          <p:cNvSpPr txBox="1"/>
          <p:nvPr/>
        </p:nvSpPr>
        <p:spPr>
          <a:xfrm>
            <a:off x="14137" y="3954734"/>
            <a:ext cx="12177863"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see traditional dance performances</a:t>
            </a:r>
            <a:r>
              <a:rPr lang="en-US" sz="3200" i="1" dirty="0"/>
              <a:t> (v. </a:t>
            </a:r>
            <a:r>
              <a:rPr lang="en-US" sz="3200" i="1" dirty="0" err="1"/>
              <a:t>phr</a:t>
            </a:r>
            <a:r>
              <a:rPr lang="en-US" sz="3200" i="1" dirty="0"/>
              <a:t>) </a:t>
            </a:r>
            <a:r>
              <a:rPr lang="vi-VN" sz="3200" dirty="0">
                <a:latin typeface="Calibri" panose="020F0502020204030204" pitchFamily="34" charset="0"/>
                <a:cs typeface="Calibri" panose="020F0502020204030204" pitchFamily="34" charset="0"/>
              </a:rPr>
              <a:t>/</a:t>
            </a:r>
            <a:r>
              <a:rPr lang="en-US" sz="3200" dirty="0" err="1">
                <a:solidFill>
                  <a:srgbClr val="FF0000"/>
                </a:solidFill>
                <a:latin typeface="+mj-lt"/>
                <a:cs typeface="Calibri" panose="020F0502020204030204" pitchFamily="34" charset="0"/>
              </a:rPr>
              <a:t>si</a:t>
            </a:r>
            <a:r>
              <a:rPr lang="en-US" sz="3200" dirty="0">
                <a:solidFill>
                  <a:srgbClr val="FF0000"/>
                </a:solidFill>
                <a:latin typeface="+mj-lt"/>
                <a:cs typeface="Calibri" panose="020F0502020204030204" pitchFamily="34" charset="0"/>
              </a:rPr>
              <a:t>: </a:t>
            </a:r>
            <a:r>
              <a:rPr lang="en-US" sz="3200" dirty="0" err="1">
                <a:solidFill>
                  <a:srgbClr val="FF0000"/>
                </a:solidFill>
                <a:latin typeface="+mj-lt"/>
                <a:cs typeface="Calibri" panose="020F0502020204030204" pitchFamily="34" charset="0"/>
              </a:rPr>
              <a:t>trəˈdɪʃənəl</a:t>
            </a:r>
            <a:r>
              <a:rPr lang="en-US" sz="3200" dirty="0">
                <a:solidFill>
                  <a:srgbClr val="FF0000"/>
                </a:solidFill>
                <a:latin typeface="+mj-lt"/>
                <a:cs typeface="Calibri" panose="020F0502020204030204" pitchFamily="34" charset="0"/>
              </a:rPr>
              <a:t> </a:t>
            </a:r>
            <a:r>
              <a:rPr lang="en-US" sz="3200" dirty="0" err="1">
                <a:solidFill>
                  <a:srgbClr val="FF0000"/>
                </a:solidFill>
                <a:latin typeface="+mj-lt"/>
                <a:cs typeface="Calibri" panose="020F0502020204030204" pitchFamily="34" charset="0"/>
              </a:rPr>
              <a:t>dæns</a:t>
            </a:r>
            <a:r>
              <a:rPr lang="en-US" sz="3200" dirty="0">
                <a:solidFill>
                  <a:srgbClr val="FF0000"/>
                </a:solidFill>
                <a:latin typeface="+mj-lt"/>
                <a:cs typeface="Calibri" panose="020F0502020204030204" pitchFamily="34" charset="0"/>
              </a:rPr>
              <a:t> </a:t>
            </a:r>
            <a:r>
              <a:rPr lang="en-US" sz="3200" dirty="0" err="1">
                <a:solidFill>
                  <a:srgbClr val="FF0000"/>
                </a:solidFill>
                <a:latin typeface="+mj-lt"/>
                <a:cs typeface="Calibri" panose="020F0502020204030204" pitchFamily="34" charset="0"/>
              </a:rPr>
              <a:t>pəˈfɔ:mənsiz</a:t>
            </a:r>
            <a:r>
              <a:rPr lang="vi-VN" sz="3200" dirty="0">
                <a:latin typeface="Calibri" panose="020F0502020204030204" pitchFamily="34" charset="0"/>
                <a:cs typeface="Calibri" panose="020F0502020204030204" pitchFamily="34" charset="0"/>
              </a:rPr>
              <a:t>/</a:t>
            </a:r>
            <a:r>
              <a:rPr lang="en-US" sz="3200" i="1" dirty="0"/>
              <a:t> </a:t>
            </a:r>
            <a:r>
              <a:rPr lang="en-US" sz="3200" dirty="0" err="1"/>
              <a:t>xem</a:t>
            </a:r>
            <a:r>
              <a:rPr lang="en-US" sz="3200" dirty="0"/>
              <a:t> </a:t>
            </a:r>
            <a:r>
              <a:rPr lang="en-US" sz="3200" dirty="0" err="1"/>
              <a:t>buổi</a:t>
            </a:r>
            <a:r>
              <a:rPr lang="en-US" sz="3200" dirty="0"/>
              <a:t> </a:t>
            </a:r>
            <a:r>
              <a:rPr lang="en-US" sz="3200" dirty="0" err="1"/>
              <a:t>biểu</a:t>
            </a:r>
            <a:r>
              <a:rPr lang="en-US" sz="3200" dirty="0"/>
              <a:t> </a:t>
            </a:r>
            <a:r>
              <a:rPr lang="en-US" sz="3200" dirty="0" err="1"/>
              <a:t>diễn</a:t>
            </a:r>
            <a:r>
              <a:rPr lang="en-US" sz="3200" dirty="0"/>
              <a:t> </a:t>
            </a:r>
            <a:r>
              <a:rPr lang="en-US" sz="3200" dirty="0" err="1"/>
              <a:t>múa</a:t>
            </a:r>
            <a:r>
              <a:rPr lang="en-US" sz="3200" dirty="0"/>
              <a:t> </a:t>
            </a:r>
            <a:r>
              <a:rPr lang="en-US" sz="3200" dirty="0" err="1"/>
              <a:t>truyền</a:t>
            </a:r>
            <a:r>
              <a:rPr lang="en-US" sz="3200" dirty="0"/>
              <a:t> </a:t>
            </a:r>
            <a:r>
              <a:rPr lang="en-US" sz="3200" dirty="0" err="1"/>
              <a:t>thống</a:t>
            </a:r>
            <a:endParaRPr lang="en-US" sz="3200" dirty="0">
              <a:solidFill>
                <a:srgbClr val="0070C0"/>
              </a:solidFill>
              <a:latin typeface="Calibri" panose="020F0502020204030204" pitchFamily="34" charset="0"/>
              <a:cs typeface="Calibri" panose="020F0502020204030204" pitchFamily="34" charset="0"/>
            </a:endParaRPr>
          </a:p>
        </p:txBody>
      </p:sp>
      <p:sp>
        <p:nvSpPr>
          <p:cNvPr id="32" name="TextBox 31"/>
          <p:cNvSpPr txBox="1"/>
          <p:nvPr/>
        </p:nvSpPr>
        <p:spPr>
          <a:xfrm>
            <a:off x="35346" y="5306695"/>
            <a:ext cx="1217786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see art exhibitions</a:t>
            </a:r>
            <a:r>
              <a:rPr lang="en-US" sz="3200" i="1" dirty="0"/>
              <a:t> (v. </a:t>
            </a:r>
            <a:r>
              <a:rPr lang="en-US" sz="3200" i="1" dirty="0" err="1"/>
              <a:t>phr</a:t>
            </a:r>
            <a:r>
              <a:rPr lang="en-US" sz="3200" i="1" dirty="0"/>
              <a:t>) </a:t>
            </a:r>
            <a:r>
              <a:rPr lang="en-US" sz="3200" dirty="0"/>
              <a:t>/</a:t>
            </a:r>
            <a:r>
              <a:rPr lang="en-US" sz="3200" dirty="0" err="1">
                <a:solidFill>
                  <a:srgbClr val="FF0000"/>
                </a:solidFill>
              </a:rPr>
              <a:t>si</a:t>
            </a:r>
            <a:r>
              <a:rPr lang="en-US" sz="3200" dirty="0">
                <a:solidFill>
                  <a:srgbClr val="FF0000"/>
                </a:solidFill>
              </a:rPr>
              <a:t>: ɑ:rt ˌ</a:t>
            </a:r>
            <a:r>
              <a:rPr lang="en-US" sz="3200" dirty="0" err="1">
                <a:solidFill>
                  <a:srgbClr val="FF0000"/>
                </a:solidFill>
              </a:rPr>
              <a:t>eksɪˈbɪʃən</a:t>
            </a:r>
            <a:r>
              <a:rPr lang="en-US" sz="3200" dirty="0"/>
              <a:t>/</a:t>
            </a:r>
            <a:r>
              <a:rPr lang="en-US" sz="3200" dirty="0">
                <a:solidFill>
                  <a:srgbClr val="0070C0"/>
                </a:solidFill>
                <a:latin typeface="Calibri" panose="020F0502020204030204" pitchFamily="34" charset="0"/>
                <a:cs typeface="Calibri" panose="020F0502020204030204" pitchFamily="34" charset="0"/>
              </a:rPr>
              <a:t> </a:t>
            </a:r>
            <a:r>
              <a:rPr lang="en-US" sz="3200" dirty="0" err="1"/>
              <a:t>xem</a:t>
            </a:r>
            <a:r>
              <a:rPr lang="en-US" sz="3200" dirty="0"/>
              <a:t> </a:t>
            </a:r>
            <a:r>
              <a:rPr lang="en-US" sz="3200" dirty="0" err="1"/>
              <a:t>triển</a:t>
            </a:r>
            <a:r>
              <a:rPr lang="en-US" sz="3200" dirty="0"/>
              <a:t> </a:t>
            </a:r>
            <a:r>
              <a:rPr lang="en-US" sz="3200" dirty="0" err="1"/>
              <a:t>lãm</a:t>
            </a:r>
            <a:r>
              <a:rPr lang="en-US" sz="3200" dirty="0"/>
              <a:t> </a:t>
            </a:r>
            <a:r>
              <a:rPr lang="en-US" sz="3200" dirty="0" err="1"/>
              <a:t>nghệ</a:t>
            </a:r>
            <a:r>
              <a:rPr lang="en-US" sz="3200" dirty="0"/>
              <a:t> </a:t>
            </a:r>
            <a:r>
              <a:rPr lang="en-US" sz="3200" dirty="0" err="1"/>
              <a:t>thuật</a:t>
            </a:r>
            <a:endParaRPr lang="en-US" sz="3200" dirty="0"/>
          </a:p>
        </p:txBody>
      </p:sp>
    </p:spTree>
    <p:extLst>
      <p:ext uri="{BB962C8B-B14F-4D97-AF65-F5344CB8AC3E}">
        <p14:creationId xmlns:p14="http://schemas.microsoft.com/office/powerpoint/2010/main" val="365958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4"/>
                </p:tgtEl>
              </p:cMediaNode>
            </p:audio>
            <p:audio>
              <p:cMediaNode vol="80000">
                <p:cTn id="30" fill="hold" display="0">
                  <p:stCondLst>
                    <p:cond delay="indefinite"/>
                  </p:stCondLst>
                  <p:endCondLst>
                    <p:cond evt="onStopAudio" delay="0">
                      <p:tgtEl>
                        <p:sldTgt/>
                      </p:tgtEl>
                    </p:cond>
                  </p:endCondLst>
                </p:cTn>
                <p:tgtEl>
                  <p:spTgt spid="5"/>
                </p:tgtEl>
              </p:cMediaNode>
            </p:audio>
            <p:audio>
              <p:cMediaNode vol="80000">
                <p:cTn id="31" fill="hold" display="0">
                  <p:stCondLst>
                    <p:cond delay="indefinite"/>
                  </p:stCondLst>
                  <p:endCondLst>
                    <p:cond evt="onStopAudio" delay="0">
                      <p:tgtEl>
                        <p:sldTgt/>
                      </p:tgtEl>
                    </p:cond>
                  </p:endCondLst>
                </p:cTn>
                <p:tgtEl>
                  <p:spTgt spid="6"/>
                </p:tgtEl>
              </p:cMediaNode>
            </p:audio>
            <p:audio>
              <p:cMediaNode vol="80000">
                <p:cTn id="32" fill="hold" display="0">
                  <p:stCondLst>
                    <p:cond delay="indefinite"/>
                  </p:stCondLst>
                  <p:endCondLst>
                    <p:cond evt="onStopAudio" delay="0">
                      <p:tgtEl>
                        <p:sldTgt/>
                      </p:tgtEl>
                    </p:cond>
                  </p:endCondLst>
                </p:cTn>
                <p:tgtEl>
                  <p:spTgt spid="7"/>
                </p:tgtEl>
              </p:cMediaNode>
            </p:audio>
            <p:seq concurrent="1" nextAc="seek">
              <p:cTn id="33" restart="whenNotActive" fill="hold" evtFilter="cancelBubble" nodeType="interactiveSeq">
                <p:stCondLst>
                  <p:cond evt="onClick" delay="0">
                    <p:tgtEl>
                      <p:spTgt spid="41"/>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921" fill="hold"/>
                                        <p:tgtEl>
                                          <p:spTgt spid="7"/>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312" fill="hold"/>
                                        <p:tgtEl>
                                          <p:spTgt spid="3"/>
                                        </p:tgtEl>
                                      </p:cBhvr>
                                    </p:cmd>
                                  </p:childTnLst>
                                </p:cTn>
                              </p:par>
                            </p:childTnLst>
                          </p:cTn>
                        </p:par>
                      </p:childTnLst>
                    </p:cTn>
                  </p:par>
                </p:childTnLst>
              </p:cTn>
              <p:nextCondLst>
                <p:cond evt="onClick" delay="0">
                  <p:tgtEl>
                    <p:spTgt spid="29"/>
                  </p:tgtEl>
                </p:cond>
              </p:nextCondLst>
            </p:seq>
            <p:seq concurrent="1" nextAc="seek">
              <p:cTn id="43" restart="whenNotActive" fill="hold" evtFilter="cancelBubble" nodeType="interactiveSeq">
                <p:stCondLst>
                  <p:cond evt="onClick" delay="0">
                    <p:tgtEl>
                      <p:spTgt spid="30"/>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3860" fill="hold"/>
                                        <p:tgtEl>
                                          <p:spTgt spid="5"/>
                                        </p:tgtEl>
                                      </p:cBhvr>
                                    </p:cmd>
                                  </p:childTnLst>
                                </p:cTn>
                              </p:par>
                            </p:childTnLst>
                          </p:cTn>
                        </p:par>
                      </p:childTnLst>
                    </p:cTn>
                  </p:par>
                </p:childTnLst>
              </p:cTn>
              <p:nextCondLst>
                <p:cond evt="onClick" delay="0">
                  <p:tgtEl>
                    <p:spTgt spid="30"/>
                  </p:tgtEl>
                </p:cond>
              </p:nextCondLst>
            </p:seq>
            <p:seq concurrent="1" nextAc="seek">
              <p:cTn id="48" restart="whenNotActive" fill="hold" evtFilter="cancelBubble" nodeType="interactiveSeq">
                <p:stCondLst>
                  <p:cond evt="onClick" delay="0">
                    <p:tgtEl>
                      <p:spTgt spid="31"/>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3416" fill="hold"/>
                                        <p:tgtEl>
                                          <p:spTgt spid="6"/>
                                        </p:tgtEl>
                                      </p:cBhvr>
                                    </p:cmd>
                                  </p:child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2712" fill="hold"/>
                                        <p:tgtEl>
                                          <p:spTgt spid="4"/>
                                        </p:tgtEl>
                                      </p:cBhvr>
                                    </p:cmd>
                                  </p:childTnLst>
                                </p:cTn>
                              </p:par>
                            </p:childTnLst>
                          </p:cTn>
                        </p:par>
                      </p:childTnLst>
                    </p:cTn>
                  </p:par>
                </p:childTnLst>
              </p:cTn>
              <p:nextCondLst>
                <p:cond evt="onClick" delay="0">
                  <p:tgtEl>
                    <p:spTgt spid="32"/>
                  </p:tgtEl>
                </p:cond>
              </p:nextCondLst>
            </p:seq>
          </p:childTnLst>
        </p:cTn>
      </p:par>
    </p:tnLst>
    <p:bldLst>
      <p:bldP spid="41" grpId="0" animBg="1"/>
      <p:bldP spid="29" grpId="0" animBg="1"/>
      <p:bldP spid="30" grpId="0" animBg="1"/>
      <p:bldP spid="31"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TextBox 40"/>
          <p:cNvSpPr txBox="1"/>
          <p:nvPr/>
        </p:nvSpPr>
        <p:spPr>
          <a:xfrm>
            <a:off x="0" y="1044091"/>
            <a:ext cx="1217786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dirty="0">
                <a:latin typeface="Calibri" panose="020F0502020204030204" pitchFamily="34" charset="0"/>
                <a:cs typeface="Calibri" panose="020F0502020204030204" pitchFamily="34" charset="0"/>
              </a:rPr>
              <a:t>/</a:t>
            </a:r>
            <a:r>
              <a:rPr lang="vi-VN" sz="3200" dirty="0">
                <a:solidFill>
                  <a:srgbClr val="FF0000"/>
                </a:solidFill>
                <a:latin typeface="Calibri" panose="020F0502020204030204" pitchFamily="34" charset="0"/>
                <a:cs typeface="Calibri" panose="020F0502020204030204" pitchFamily="34" charset="0"/>
              </a:rPr>
              <a:t>wɑtʃ</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fɪlm</a:t>
            </a:r>
            <a:r>
              <a:rPr lang="en-US"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cs typeface="Calibri" panose="020F0502020204030204" pitchFamily="34" charset="0"/>
              </a:rPr>
              <a:t>ˈ</a:t>
            </a:r>
            <a:r>
              <a:rPr lang="en-US" sz="3200" dirty="0" err="1">
                <a:solidFill>
                  <a:srgbClr val="FF0000"/>
                </a:solidFill>
                <a:latin typeface="Calibri" panose="020F0502020204030204" pitchFamily="34" charset="0"/>
                <a:cs typeface="Calibri" panose="020F0502020204030204" pitchFamily="34" charset="0"/>
              </a:rPr>
              <a:t>premieərz</a:t>
            </a:r>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buổi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chiếu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phim</a:t>
            </a:r>
            <a:endParaRPr lang="en-US" sz="3200" i="1" dirty="0">
              <a:solidFill>
                <a:srgbClr val="0070C0"/>
              </a:solidFill>
              <a:latin typeface="Calibri" panose="020F0502020204030204" pitchFamily="34" charset="0"/>
              <a:cs typeface="Calibri" panose="020F0502020204030204" pitchFamily="34" charset="0"/>
            </a:endParaRPr>
          </a:p>
        </p:txBody>
      </p:sp>
      <p:pic>
        <p:nvPicPr>
          <p:cNvPr id="3" name="find second-hand book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987004" y="204701"/>
            <a:ext cx="609600" cy="609600"/>
          </a:xfrm>
          <a:prstGeom prst="rect">
            <a:avLst/>
          </a:prstGeom>
        </p:spPr>
      </p:pic>
      <p:pic>
        <p:nvPicPr>
          <p:cNvPr id="4" name="see art exhibition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987004" y="82383"/>
            <a:ext cx="609600" cy="609600"/>
          </a:xfrm>
          <a:prstGeom prst="rect">
            <a:avLst/>
          </a:prstGeom>
        </p:spPr>
      </p:pic>
      <p:pic>
        <p:nvPicPr>
          <p:cNvPr id="5" name="see live performance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972838" y="119313"/>
            <a:ext cx="609600" cy="609600"/>
          </a:xfrm>
          <a:prstGeom prst="rect">
            <a:avLst/>
          </a:prstGeom>
        </p:spPr>
      </p:pic>
      <p:pic>
        <p:nvPicPr>
          <p:cNvPr id="6" name="see traditional dance performance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2958672" y="134002"/>
            <a:ext cx="609600" cy="609600"/>
          </a:xfrm>
          <a:prstGeom prst="rect">
            <a:avLst/>
          </a:prstGeom>
        </p:spPr>
      </p:pic>
      <p:pic>
        <p:nvPicPr>
          <p:cNvPr id="7" name="watch film premieres">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2972838" y="106928"/>
            <a:ext cx="609600" cy="609600"/>
          </a:xfrm>
          <a:prstGeom prst="rect">
            <a:avLst/>
          </a:prstGeom>
        </p:spPr>
      </p:pic>
      <p:sp>
        <p:nvSpPr>
          <p:cNvPr id="27" name="Rectangle 26"/>
          <p:cNvSpPr/>
          <p:nvPr/>
        </p:nvSpPr>
        <p:spPr>
          <a:xfrm>
            <a:off x="12651684" y="26637"/>
            <a:ext cx="1001089" cy="9595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4136" y="1987485"/>
            <a:ext cx="12191999"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dirty="0">
                <a:latin typeface="Calibri" panose="020F0502020204030204" pitchFamily="34" charset="0"/>
                <a:cs typeface="Calibri" panose="020F0502020204030204" pitchFamily="34" charset="0"/>
              </a:rPr>
              <a:t>/</a:t>
            </a:r>
            <a:r>
              <a:rPr lang="en-US" sz="3200" dirty="0" err="1">
                <a:solidFill>
                  <a:srgbClr val="FF0000"/>
                </a:solidFill>
                <a:latin typeface="+mj-lt"/>
                <a:cs typeface="Calibri" panose="020F0502020204030204" pitchFamily="34" charset="0"/>
              </a:rPr>
              <a:t>faɪnd</a:t>
            </a:r>
            <a:r>
              <a:rPr lang="en-US" sz="3200" dirty="0">
                <a:solidFill>
                  <a:srgbClr val="FF0000"/>
                </a:solidFill>
                <a:latin typeface="+mj-lt"/>
                <a:cs typeface="Calibri" panose="020F0502020204030204" pitchFamily="34" charset="0"/>
              </a:rPr>
              <a:t> ˌ</a:t>
            </a:r>
            <a:r>
              <a:rPr lang="en-US" sz="3200" dirty="0" err="1">
                <a:solidFill>
                  <a:srgbClr val="FF0000"/>
                </a:solidFill>
                <a:latin typeface="+mj-lt"/>
                <a:cs typeface="Calibri" panose="020F0502020204030204" pitchFamily="34" charset="0"/>
              </a:rPr>
              <a:t>sekənd</a:t>
            </a:r>
            <a:r>
              <a:rPr lang="en-US" sz="3200" dirty="0">
                <a:solidFill>
                  <a:srgbClr val="FF0000"/>
                </a:solidFill>
                <a:latin typeface="+mj-lt"/>
                <a:cs typeface="Calibri" panose="020F0502020204030204" pitchFamily="34" charset="0"/>
              </a:rPr>
              <a:t> ˈ</a:t>
            </a:r>
            <a:r>
              <a:rPr lang="en-US" sz="3200" dirty="0" err="1">
                <a:solidFill>
                  <a:srgbClr val="FF0000"/>
                </a:solidFill>
                <a:latin typeface="+mj-lt"/>
                <a:cs typeface="Calibri" panose="020F0502020204030204" pitchFamily="34" charset="0"/>
              </a:rPr>
              <a:t>hænd</a:t>
            </a:r>
            <a:r>
              <a:rPr lang="en-US" sz="3200" dirty="0">
                <a:solidFill>
                  <a:srgbClr val="FF0000"/>
                </a:solidFill>
                <a:latin typeface="+mj-lt"/>
                <a:cs typeface="Calibri" panose="020F0502020204030204" pitchFamily="34" charset="0"/>
              </a:rPr>
              <a:t> </a:t>
            </a:r>
            <a:r>
              <a:rPr lang="en-US" sz="3200" dirty="0" err="1">
                <a:solidFill>
                  <a:srgbClr val="FF0000"/>
                </a:solidFill>
                <a:latin typeface="+mj-lt"/>
                <a:cs typeface="Calibri" panose="020F0502020204030204" pitchFamily="34" charset="0"/>
              </a:rPr>
              <a:t>bʊks</a:t>
            </a:r>
            <a:r>
              <a:rPr lang="vi-VN"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 </a:t>
            </a:r>
            <a:r>
              <a:rPr lang="en-US" sz="3200" dirty="0" err="1">
                <a:latin typeface="+mj-lt"/>
                <a:cs typeface="Calibri" panose="020F0502020204030204" pitchFamily="34" charset="0"/>
              </a:rPr>
              <a:t>tìm</a:t>
            </a:r>
            <a:r>
              <a:rPr lang="en-US" sz="3200" dirty="0">
                <a:latin typeface="+mj-lt"/>
                <a:cs typeface="Calibri" panose="020F0502020204030204" pitchFamily="34" charset="0"/>
              </a:rPr>
              <a:t> </a:t>
            </a:r>
            <a:r>
              <a:rPr lang="en-US" sz="3200" dirty="0" err="1">
                <a:latin typeface="+mj-lt"/>
                <a:cs typeface="Calibri" panose="020F0502020204030204" pitchFamily="34" charset="0"/>
              </a:rPr>
              <a:t>sách</a:t>
            </a:r>
            <a:r>
              <a:rPr lang="en-US" sz="3200" dirty="0">
                <a:latin typeface="+mj-lt"/>
                <a:cs typeface="Calibri" panose="020F0502020204030204" pitchFamily="34" charset="0"/>
              </a:rPr>
              <a:t> </a:t>
            </a:r>
            <a:r>
              <a:rPr lang="en-US" sz="3200" dirty="0" err="1">
                <a:latin typeface="+mj-lt"/>
                <a:cs typeface="Calibri" panose="020F0502020204030204" pitchFamily="34" charset="0"/>
              </a:rPr>
              <a:t>cũ</a:t>
            </a:r>
            <a:endParaRPr lang="en-US" sz="3200" i="1" dirty="0">
              <a:solidFill>
                <a:srgbClr val="0070C0"/>
              </a:solidFill>
              <a:latin typeface="+mj-lt"/>
              <a:cs typeface="Calibri" panose="020F0502020204030204" pitchFamily="34" charset="0"/>
            </a:endParaRPr>
          </a:p>
        </p:txBody>
      </p:sp>
      <p:sp>
        <p:nvSpPr>
          <p:cNvPr id="30" name="TextBox 29"/>
          <p:cNvSpPr txBox="1"/>
          <p:nvPr/>
        </p:nvSpPr>
        <p:spPr>
          <a:xfrm>
            <a:off x="21209" y="2802632"/>
            <a:ext cx="12191999" cy="107721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dirty="0">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si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laiv</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pəˈfɔ:mənsiz</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əv</a:t>
            </a:r>
            <a:r>
              <a:rPr lang="en-US" sz="3200" dirty="0">
                <a:solidFill>
                  <a:srgbClr val="FF0000"/>
                </a:solidFill>
                <a:latin typeface="Calibri" panose="020F0502020204030204" pitchFamily="34" charset="0"/>
                <a:cs typeface="Calibri" panose="020F0502020204030204" pitchFamily="34" charset="0"/>
              </a:rPr>
              <a:t> ˈ</a:t>
            </a:r>
            <a:r>
              <a:rPr lang="en-US" sz="3200" dirty="0" err="1">
                <a:solidFill>
                  <a:srgbClr val="FF0000"/>
                </a:solidFill>
                <a:latin typeface="Calibri" panose="020F0502020204030204" pitchFamily="34" charset="0"/>
                <a:cs typeface="Calibri" panose="020F0502020204030204" pitchFamily="34" charset="0"/>
              </a:rPr>
              <a:t>pɒpjələr</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ɡru:ps</a:t>
            </a:r>
            <a:r>
              <a:rPr lang="vi-VN" sz="3200" dirty="0">
                <a:latin typeface="Calibri" panose="020F0502020204030204" pitchFamily="34" charset="0"/>
                <a:cs typeface="Calibri" panose="020F0502020204030204" pitchFamily="34" charset="0"/>
              </a:rPr>
              <a:t>/</a:t>
            </a:r>
            <a:r>
              <a:rPr lang="vi-VN" sz="3200" dirty="0">
                <a:cs typeface="Calibri" panose="020F0502020204030204" pitchFamily="34" charset="0"/>
              </a:rPr>
              <a:t> </a:t>
            </a:r>
            <a:r>
              <a:rPr lang="en-US" sz="3200" dirty="0" err="1">
                <a:latin typeface="Calibri" panose="020F0502020204030204" pitchFamily="34" charset="0"/>
                <a:cs typeface="Calibri" panose="020F0502020204030204" pitchFamily="34" charset="0"/>
              </a:rPr>
              <a:t>xem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buổi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biểu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diễn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tiếp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của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những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nhóm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tiếng</a:t>
            </a:r>
            <a:endParaRPr lang="en-US" sz="3200" i="1" dirty="0">
              <a:solidFill>
                <a:srgbClr val="0070C0"/>
              </a:solidFill>
              <a:latin typeface="Calibri" panose="020F0502020204030204" pitchFamily="34" charset="0"/>
              <a:cs typeface="Calibri" panose="020F0502020204030204" pitchFamily="34" charset="0"/>
            </a:endParaRPr>
          </a:p>
        </p:txBody>
      </p:sp>
      <p:sp>
        <p:nvSpPr>
          <p:cNvPr id="31" name="TextBox 30"/>
          <p:cNvSpPr txBox="1"/>
          <p:nvPr/>
        </p:nvSpPr>
        <p:spPr>
          <a:xfrm>
            <a:off x="0" y="4057885"/>
            <a:ext cx="12289971"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200" dirty="0">
                <a:latin typeface="Calibri" panose="020F0502020204030204" pitchFamily="34" charset="0"/>
                <a:cs typeface="Calibri" panose="020F0502020204030204" pitchFamily="34" charset="0"/>
              </a:rPr>
              <a:t>/</a:t>
            </a:r>
            <a:r>
              <a:rPr lang="en-US" sz="3200" dirty="0" err="1">
                <a:solidFill>
                  <a:srgbClr val="FF0000"/>
                </a:solidFill>
                <a:latin typeface="+mj-lt"/>
                <a:cs typeface="Calibri" panose="020F0502020204030204" pitchFamily="34" charset="0"/>
              </a:rPr>
              <a:t>si</a:t>
            </a:r>
            <a:r>
              <a:rPr lang="en-US" sz="3200" dirty="0">
                <a:solidFill>
                  <a:srgbClr val="FF0000"/>
                </a:solidFill>
                <a:latin typeface="+mj-lt"/>
                <a:cs typeface="Calibri" panose="020F0502020204030204" pitchFamily="34" charset="0"/>
              </a:rPr>
              <a:t>: </a:t>
            </a:r>
            <a:r>
              <a:rPr lang="en-US" sz="3200" dirty="0" err="1">
                <a:solidFill>
                  <a:srgbClr val="FF0000"/>
                </a:solidFill>
                <a:latin typeface="+mj-lt"/>
                <a:cs typeface="Calibri" panose="020F0502020204030204" pitchFamily="34" charset="0"/>
              </a:rPr>
              <a:t>trəˈdɪʃənəl</a:t>
            </a:r>
            <a:r>
              <a:rPr lang="en-US" sz="3200" dirty="0">
                <a:solidFill>
                  <a:srgbClr val="FF0000"/>
                </a:solidFill>
                <a:latin typeface="+mj-lt"/>
                <a:cs typeface="Calibri" panose="020F0502020204030204" pitchFamily="34" charset="0"/>
              </a:rPr>
              <a:t> </a:t>
            </a:r>
            <a:r>
              <a:rPr lang="en-US" sz="3200" dirty="0" err="1">
                <a:solidFill>
                  <a:srgbClr val="FF0000"/>
                </a:solidFill>
                <a:latin typeface="+mj-lt"/>
                <a:cs typeface="Calibri" panose="020F0502020204030204" pitchFamily="34" charset="0"/>
              </a:rPr>
              <a:t>dæns</a:t>
            </a:r>
            <a:r>
              <a:rPr lang="en-US" sz="3200" dirty="0">
                <a:solidFill>
                  <a:srgbClr val="FF0000"/>
                </a:solidFill>
                <a:latin typeface="+mj-lt"/>
                <a:cs typeface="Calibri" panose="020F0502020204030204" pitchFamily="34" charset="0"/>
              </a:rPr>
              <a:t> </a:t>
            </a:r>
            <a:r>
              <a:rPr lang="en-US" sz="3200" dirty="0" err="1">
                <a:solidFill>
                  <a:srgbClr val="FF0000"/>
                </a:solidFill>
                <a:latin typeface="+mj-lt"/>
                <a:cs typeface="Calibri" panose="020F0502020204030204" pitchFamily="34" charset="0"/>
              </a:rPr>
              <a:t>pəˈfɔ:mənsiz</a:t>
            </a:r>
            <a:r>
              <a:rPr lang="vi-VN" sz="3200" dirty="0">
                <a:latin typeface="Calibri" panose="020F0502020204030204" pitchFamily="34" charset="0"/>
                <a:cs typeface="Calibri" panose="020F0502020204030204" pitchFamily="34" charset="0"/>
              </a:rPr>
              <a:t>/</a:t>
            </a:r>
            <a:r>
              <a:rPr lang="en-US" sz="3200" i="1" dirty="0"/>
              <a:t> </a:t>
            </a:r>
            <a:r>
              <a:rPr lang="en-US" sz="3200" dirty="0" err="1"/>
              <a:t>xem</a:t>
            </a:r>
            <a:r>
              <a:rPr lang="en-US" sz="3200" dirty="0"/>
              <a:t> </a:t>
            </a:r>
            <a:r>
              <a:rPr lang="en-US" sz="3200" dirty="0" err="1"/>
              <a:t>buổi</a:t>
            </a:r>
            <a:r>
              <a:rPr lang="en-US" sz="3200" dirty="0"/>
              <a:t> </a:t>
            </a:r>
            <a:r>
              <a:rPr lang="en-US" sz="3200" dirty="0" err="1"/>
              <a:t>biểu</a:t>
            </a:r>
            <a:r>
              <a:rPr lang="en-US" sz="3200" dirty="0"/>
              <a:t> </a:t>
            </a:r>
            <a:r>
              <a:rPr lang="en-US" sz="3200" dirty="0" err="1"/>
              <a:t>diễn</a:t>
            </a:r>
            <a:r>
              <a:rPr lang="en-US" sz="3200" dirty="0"/>
              <a:t> </a:t>
            </a:r>
            <a:r>
              <a:rPr lang="en-US" sz="3200" dirty="0" err="1"/>
              <a:t>múa</a:t>
            </a:r>
            <a:r>
              <a:rPr lang="en-US" sz="3200" dirty="0"/>
              <a:t> </a:t>
            </a:r>
            <a:r>
              <a:rPr lang="en-US" sz="3200" dirty="0" err="1"/>
              <a:t>truyền</a:t>
            </a:r>
            <a:r>
              <a:rPr lang="en-US" sz="3200" dirty="0"/>
              <a:t> </a:t>
            </a:r>
            <a:r>
              <a:rPr lang="en-US" sz="3200" dirty="0" err="1"/>
              <a:t>thống</a:t>
            </a:r>
            <a:endParaRPr lang="en-US" sz="3200" dirty="0">
              <a:solidFill>
                <a:srgbClr val="0070C0"/>
              </a:solidFill>
              <a:latin typeface="Calibri" panose="020F0502020204030204" pitchFamily="34" charset="0"/>
              <a:cs typeface="Calibri" panose="020F0502020204030204" pitchFamily="34" charset="0"/>
            </a:endParaRPr>
          </a:p>
        </p:txBody>
      </p:sp>
      <p:sp>
        <p:nvSpPr>
          <p:cNvPr id="32" name="TextBox 31"/>
          <p:cNvSpPr txBox="1"/>
          <p:nvPr/>
        </p:nvSpPr>
        <p:spPr>
          <a:xfrm>
            <a:off x="0" y="4873032"/>
            <a:ext cx="12177863"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t>/</a:t>
            </a:r>
            <a:r>
              <a:rPr lang="en-US" sz="3200" dirty="0" err="1">
                <a:solidFill>
                  <a:srgbClr val="FF0000"/>
                </a:solidFill>
              </a:rPr>
              <a:t>si</a:t>
            </a:r>
            <a:r>
              <a:rPr lang="en-US" sz="3200" dirty="0">
                <a:solidFill>
                  <a:srgbClr val="FF0000"/>
                </a:solidFill>
              </a:rPr>
              <a:t>: ɑ:rt ˌ</a:t>
            </a:r>
            <a:r>
              <a:rPr lang="en-US" sz="3200" dirty="0" err="1">
                <a:solidFill>
                  <a:srgbClr val="FF0000"/>
                </a:solidFill>
              </a:rPr>
              <a:t>eksɪˈbɪʃən</a:t>
            </a:r>
            <a:r>
              <a:rPr lang="en-US" sz="3200" dirty="0"/>
              <a:t>/</a:t>
            </a:r>
            <a:r>
              <a:rPr lang="en-US" sz="3200" dirty="0">
                <a:solidFill>
                  <a:srgbClr val="0070C0"/>
                </a:solidFill>
                <a:latin typeface="Calibri" panose="020F0502020204030204" pitchFamily="34" charset="0"/>
                <a:cs typeface="Calibri" panose="020F0502020204030204" pitchFamily="34" charset="0"/>
              </a:rPr>
              <a:t> </a:t>
            </a:r>
            <a:r>
              <a:rPr lang="en-US" sz="3200" dirty="0" err="1"/>
              <a:t>xem</a:t>
            </a:r>
            <a:r>
              <a:rPr lang="en-US" sz="3200" dirty="0"/>
              <a:t> </a:t>
            </a:r>
            <a:r>
              <a:rPr lang="en-US" sz="3200" dirty="0" err="1"/>
              <a:t>triển</a:t>
            </a:r>
            <a:r>
              <a:rPr lang="en-US" sz="3200" dirty="0"/>
              <a:t> </a:t>
            </a:r>
            <a:r>
              <a:rPr lang="en-US" sz="3200" dirty="0" err="1"/>
              <a:t>lãm</a:t>
            </a:r>
            <a:r>
              <a:rPr lang="en-US" sz="3200" dirty="0"/>
              <a:t> </a:t>
            </a:r>
            <a:r>
              <a:rPr lang="en-US" sz="3200" dirty="0" err="1"/>
              <a:t>nghệ</a:t>
            </a:r>
            <a:r>
              <a:rPr lang="en-US" sz="3200" dirty="0"/>
              <a:t> </a:t>
            </a:r>
            <a:r>
              <a:rPr lang="en-US" sz="3200" dirty="0" err="1"/>
              <a:t>thuật</a:t>
            </a:r>
            <a:endParaRPr lang="en-US" sz="3200" dirty="0"/>
          </a:p>
        </p:txBody>
      </p:sp>
      <p:sp>
        <p:nvSpPr>
          <p:cNvPr id="16" name="TextBox 15"/>
          <p:cNvSpPr txBox="1"/>
          <p:nvPr/>
        </p:nvSpPr>
        <p:spPr>
          <a:xfrm>
            <a:off x="171450" y="332056"/>
            <a:ext cx="12020550" cy="553998"/>
          </a:xfrm>
          <a:prstGeom prst="rect">
            <a:avLst/>
          </a:prstGeom>
          <a:noFill/>
        </p:spPr>
        <p:txBody>
          <a:bodyPr wrap="square" rtlCol="0">
            <a:spAutoFit/>
          </a:bodyPr>
          <a:lstStyle/>
          <a:p>
            <a:pPr algn="ctr"/>
            <a:r>
              <a:rPr lang="en-US" sz="3000" dirty="0">
                <a:solidFill>
                  <a:srgbClr val="0070C0"/>
                </a:solidFill>
              </a:rPr>
              <a:t>Look at the IPA and the meaning of each word to read out the word.</a:t>
            </a:r>
          </a:p>
        </p:txBody>
      </p:sp>
    </p:spTree>
    <p:extLst>
      <p:ext uri="{BB962C8B-B14F-4D97-AF65-F5344CB8AC3E}">
        <p14:creationId xmlns:p14="http://schemas.microsoft.com/office/powerpoint/2010/main" val="143713284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audio>
              <p:cMediaNode vol="80000">
                <p:cTn id="3" fill="hold" display="0">
                  <p:stCondLst>
                    <p:cond delay="indefinite"/>
                  </p:stCondLst>
                  <p:endCondLst>
                    <p:cond evt="onStopAudio" delay="0">
                      <p:tgtEl>
                        <p:sldTgt/>
                      </p:tgtEl>
                    </p:cond>
                  </p:endCondLst>
                </p:cTn>
                <p:tgtEl>
                  <p:spTgt spid="4"/>
                </p:tgtEl>
              </p:cMediaNode>
            </p:audio>
            <p:audio>
              <p:cMediaNode vol="80000">
                <p:cTn id="4" fill="hold" display="0">
                  <p:stCondLst>
                    <p:cond delay="indefinite"/>
                  </p:stCondLst>
                  <p:endCondLst>
                    <p:cond evt="onStopAudio" delay="0">
                      <p:tgtEl>
                        <p:sldTgt/>
                      </p:tgtEl>
                    </p:cond>
                  </p:endCondLst>
                </p:cTn>
                <p:tgtEl>
                  <p:spTgt spid="5"/>
                </p:tgtEl>
              </p:cMediaNode>
            </p:audio>
            <p:audio>
              <p:cMediaNode vol="80000">
                <p:cTn id="5" fill="hold" display="0">
                  <p:stCondLst>
                    <p:cond delay="indefinite"/>
                  </p:stCondLst>
                  <p:endCondLst>
                    <p:cond evt="onStopAudio" delay="0">
                      <p:tgtEl>
                        <p:sldTgt/>
                      </p:tgtEl>
                    </p:cond>
                  </p:endCondLst>
                </p:cTn>
                <p:tgtEl>
                  <p:spTgt spid="6"/>
                </p:tgtEl>
              </p:cMediaNode>
            </p:audio>
            <p:audio>
              <p:cMediaNode vol="80000">
                <p:cTn id="6"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605" y="475862"/>
            <a:ext cx="1707502" cy="646331"/>
          </a:xfrm>
          <a:prstGeom prst="rect">
            <a:avLst/>
          </a:prstGeom>
          <a:solidFill>
            <a:srgbClr val="00B050"/>
          </a:solidFill>
          <a:effectLst>
            <a:outerShdw blurRad="63500" sx="102000" sy="102000" algn="ctr" rotWithShape="0">
              <a:prstClr val="black">
                <a:alpha val="40000"/>
              </a:prstClr>
            </a:outerShdw>
          </a:effectLst>
        </p:spPr>
        <p:txBody>
          <a:bodyPr wrap="square" rtlCol="0">
            <a:spAutoFit/>
          </a:bodyPr>
          <a:lstStyle/>
          <a:p>
            <a:r>
              <a:rPr lang="en-US" b="1" dirty="0">
                <a:solidFill>
                  <a:schemeClr val="bg1"/>
                </a:solidFill>
              </a:rPr>
              <a:t>Extra Practice </a:t>
            </a:r>
          </a:p>
          <a:p>
            <a:r>
              <a:rPr lang="en-US" b="1" dirty="0">
                <a:solidFill>
                  <a:schemeClr val="bg1"/>
                </a:solidFill>
              </a:rPr>
              <a:t>WB, page 26</a:t>
            </a:r>
          </a:p>
        </p:txBody>
      </p:sp>
      <p:sp>
        <p:nvSpPr>
          <p:cNvPr id="3" name="Rectangle 2"/>
          <p:cNvSpPr/>
          <p:nvPr/>
        </p:nvSpPr>
        <p:spPr>
          <a:xfrm>
            <a:off x="2062455" y="437374"/>
            <a:ext cx="12834645" cy="830997"/>
          </a:xfrm>
          <a:prstGeom prst="rect">
            <a:avLst/>
          </a:prstGeom>
        </p:spPr>
        <p:txBody>
          <a:bodyPr wrap="square">
            <a:spAutoFit/>
          </a:bodyPr>
          <a:lstStyle/>
          <a:p>
            <a:r>
              <a:rPr lang="en-US" sz="3000" b="1">
                <a:solidFill>
                  <a:srgbClr val="0070C0"/>
                </a:solidFill>
                <a:latin typeface="FrutigerLTStd-Bold"/>
              </a:rPr>
              <a:t>Label the pictures using the names of festivals below.</a:t>
            </a:r>
            <a:br>
              <a:rPr lang="en-US"/>
            </a:br>
            <a:endParaRPr lang="en-US"/>
          </a:p>
        </p:txBody>
      </p:sp>
      <p:pic>
        <p:nvPicPr>
          <p:cNvPr id="4" name="Picture 3"/>
          <p:cNvPicPr>
            <a:picLocks noChangeAspect="1"/>
          </p:cNvPicPr>
          <p:nvPr/>
        </p:nvPicPr>
        <p:blipFill>
          <a:blip r:embed="rId2"/>
          <a:stretch>
            <a:fillRect/>
          </a:stretch>
        </p:blipFill>
        <p:spPr>
          <a:xfrm>
            <a:off x="0" y="1141243"/>
            <a:ext cx="2705100" cy="2495550"/>
          </a:xfrm>
          <a:prstGeom prst="rect">
            <a:avLst/>
          </a:prstGeom>
        </p:spPr>
      </p:pic>
      <p:pic>
        <p:nvPicPr>
          <p:cNvPr id="5" name="Picture 4"/>
          <p:cNvPicPr>
            <a:picLocks noChangeAspect="1"/>
          </p:cNvPicPr>
          <p:nvPr/>
        </p:nvPicPr>
        <p:blipFill>
          <a:blip r:embed="rId3"/>
          <a:stretch>
            <a:fillRect/>
          </a:stretch>
        </p:blipFill>
        <p:spPr>
          <a:xfrm>
            <a:off x="4469850" y="1122193"/>
            <a:ext cx="2800350" cy="2486025"/>
          </a:xfrm>
          <a:prstGeom prst="rect">
            <a:avLst/>
          </a:prstGeom>
        </p:spPr>
      </p:pic>
      <p:pic>
        <p:nvPicPr>
          <p:cNvPr id="6" name="Picture 5"/>
          <p:cNvPicPr>
            <a:picLocks noChangeAspect="1"/>
          </p:cNvPicPr>
          <p:nvPr/>
        </p:nvPicPr>
        <p:blipFill>
          <a:blip r:embed="rId4"/>
          <a:stretch>
            <a:fillRect/>
          </a:stretch>
        </p:blipFill>
        <p:spPr>
          <a:xfrm>
            <a:off x="8740549" y="1122193"/>
            <a:ext cx="2800350" cy="2514600"/>
          </a:xfrm>
          <a:prstGeom prst="rect">
            <a:avLst/>
          </a:prstGeom>
        </p:spPr>
      </p:pic>
      <p:pic>
        <p:nvPicPr>
          <p:cNvPr id="7" name="Picture 6"/>
          <p:cNvPicPr>
            <a:picLocks noChangeAspect="1"/>
          </p:cNvPicPr>
          <p:nvPr/>
        </p:nvPicPr>
        <p:blipFill>
          <a:blip r:embed="rId5"/>
          <a:stretch>
            <a:fillRect/>
          </a:stretch>
        </p:blipFill>
        <p:spPr>
          <a:xfrm>
            <a:off x="1068356" y="3929149"/>
            <a:ext cx="2838450" cy="2447925"/>
          </a:xfrm>
          <a:prstGeom prst="rect">
            <a:avLst/>
          </a:prstGeom>
        </p:spPr>
      </p:pic>
      <p:pic>
        <p:nvPicPr>
          <p:cNvPr id="8" name="Picture 7"/>
          <p:cNvPicPr>
            <a:picLocks noChangeAspect="1"/>
          </p:cNvPicPr>
          <p:nvPr/>
        </p:nvPicPr>
        <p:blipFill>
          <a:blip r:embed="rId6"/>
          <a:stretch>
            <a:fillRect/>
          </a:stretch>
        </p:blipFill>
        <p:spPr>
          <a:xfrm>
            <a:off x="5309563" y="3948199"/>
            <a:ext cx="2714625" cy="2428875"/>
          </a:xfrm>
          <a:prstGeom prst="rect">
            <a:avLst/>
          </a:prstGeom>
        </p:spPr>
      </p:pic>
      <p:sp>
        <p:nvSpPr>
          <p:cNvPr id="9" name="Rectangle 8"/>
          <p:cNvSpPr/>
          <p:nvPr/>
        </p:nvSpPr>
        <p:spPr>
          <a:xfrm>
            <a:off x="8492899" y="3608218"/>
            <a:ext cx="6096000" cy="3416320"/>
          </a:xfrm>
          <a:prstGeom prst="rect">
            <a:avLst/>
          </a:prstGeom>
        </p:spPr>
        <p:txBody>
          <a:bodyPr>
            <a:spAutoFit/>
          </a:bodyPr>
          <a:lstStyle/>
          <a:p>
            <a:r>
              <a:rPr lang="en-US" sz="3600" dirty="0">
                <a:solidFill>
                  <a:srgbClr val="4FB8E9"/>
                </a:solidFill>
                <a:latin typeface="FrutigerLTStd-Roman"/>
              </a:rPr>
              <a:t>• </a:t>
            </a:r>
            <a:r>
              <a:rPr lang="en-US" sz="3600" dirty="0">
                <a:solidFill>
                  <a:srgbClr val="242021"/>
                </a:solidFill>
                <a:latin typeface="FrutigerLTStd-Roman"/>
              </a:rPr>
              <a:t>music festival</a:t>
            </a:r>
            <a:br>
              <a:rPr lang="en-US" sz="3600" dirty="0">
                <a:solidFill>
                  <a:srgbClr val="242021"/>
                </a:solidFill>
                <a:latin typeface="FrutigerLTStd-Roman"/>
              </a:rPr>
            </a:br>
            <a:r>
              <a:rPr lang="en-US" sz="3600" dirty="0">
                <a:solidFill>
                  <a:srgbClr val="4FB8E9"/>
                </a:solidFill>
                <a:latin typeface="FrutigerLTStd-Roman"/>
              </a:rPr>
              <a:t>• </a:t>
            </a:r>
            <a:r>
              <a:rPr lang="en-US" sz="3600" dirty="0">
                <a:solidFill>
                  <a:srgbClr val="242021"/>
                </a:solidFill>
                <a:latin typeface="FrutigerLTStd-Roman"/>
              </a:rPr>
              <a:t>book festival</a:t>
            </a:r>
            <a:br>
              <a:rPr lang="en-US" sz="3600" dirty="0">
                <a:solidFill>
                  <a:srgbClr val="242021"/>
                </a:solidFill>
                <a:latin typeface="FrutigerLTStd-Roman"/>
              </a:rPr>
            </a:br>
            <a:r>
              <a:rPr lang="en-US" sz="3600" dirty="0">
                <a:solidFill>
                  <a:srgbClr val="4FB8E9"/>
                </a:solidFill>
                <a:latin typeface="FrutigerLTStd-Roman"/>
              </a:rPr>
              <a:t>• </a:t>
            </a:r>
            <a:r>
              <a:rPr lang="en-US" sz="3600" dirty="0">
                <a:solidFill>
                  <a:srgbClr val="242021"/>
                </a:solidFill>
                <a:latin typeface="FrutigerLTStd-Roman"/>
              </a:rPr>
              <a:t>folk festival</a:t>
            </a:r>
            <a:br>
              <a:rPr lang="en-US" sz="3600" dirty="0">
                <a:solidFill>
                  <a:srgbClr val="242021"/>
                </a:solidFill>
                <a:latin typeface="FrutigerLTStd-Roman"/>
              </a:rPr>
            </a:br>
            <a:r>
              <a:rPr lang="en-US" sz="3600" dirty="0">
                <a:solidFill>
                  <a:srgbClr val="4FB8E9"/>
                </a:solidFill>
                <a:latin typeface="FrutigerLTStd-Roman"/>
              </a:rPr>
              <a:t>• </a:t>
            </a:r>
            <a:r>
              <a:rPr lang="en-US" sz="3600" dirty="0" err="1">
                <a:solidFill>
                  <a:srgbClr val="242021"/>
                </a:solidFill>
                <a:latin typeface="FrutigerLTStd-Roman"/>
              </a:rPr>
              <a:t>flm</a:t>
            </a:r>
            <a:r>
              <a:rPr lang="en-US" sz="3600" dirty="0">
                <a:solidFill>
                  <a:srgbClr val="242021"/>
                </a:solidFill>
                <a:latin typeface="FrutigerLTStd-Roman"/>
              </a:rPr>
              <a:t> festival</a:t>
            </a:r>
            <a:br>
              <a:rPr lang="en-US" sz="3600" dirty="0">
                <a:solidFill>
                  <a:srgbClr val="242021"/>
                </a:solidFill>
                <a:latin typeface="FrutigerLTStd-Roman"/>
              </a:rPr>
            </a:br>
            <a:r>
              <a:rPr lang="en-US" sz="3600" dirty="0">
                <a:solidFill>
                  <a:srgbClr val="4FB8E9"/>
                </a:solidFill>
                <a:latin typeface="FrutigerLTStd-Roman"/>
              </a:rPr>
              <a:t>• </a:t>
            </a:r>
            <a:r>
              <a:rPr lang="en-US" sz="3600" dirty="0">
                <a:solidFill>
                  <a:srgbClr val="242021"/>
                </a:solidFill>
                <a:latin typeface="FrutigerLTStd-Roman"/>
              </a:rPr>
              <a:t>art festival</a:t>
            </a:r>
            <a:r>
              <a:rPr lang="en-US" sz="3600" dirty="0"/>
              <a:t> </a:t>
            </a:r>
            <a:br>
              <a:rPr lang="en-US" sz="3600" dirty="0"/>
            </a:br>
            <a:endParaRPr lang="en-US" sz="3600" dirty="0"/>
          </a:p>
        </p:txBody>
      </p:sp>
    </p:spTree>
    <p:extLst>
      <p:ext uri="{BB962C8B-B14F-4D97-AF65-F5344CB8AC3E}">
        <p14:creationId xmlns:p14="http://schemas.microsoft.com/office/powerpoint/2010/main" val="2974280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605" y="475862"/>
            <a:ext cx="1707502" cy="646331"/>
          </a:xfrm>
          <a:prstGeom prst="rect">
            <a:avLst/>
          </a:prstGeom>
          <a:solidFill>
            <a:srgbClr val="00B050"/>
          </a:solidFill>
          <a:effectLst>
            <a:outerShdw blurRad="63500" sx="102000" sy="102000" algn="ctr" rotWithShape="0">
              <a:prstClr val="black">
                <a:alpha val="40000"/>
              </a:prstClr>
            </a:outerShdw>
          </a:effectLst>
        </p:spPr>
        <p:txBody>
          <a:bodyPr wrap="square" rtlCol="0">
            <a:spAutoFit/>
          </a:bodyPr>
          <a:lstStyle/>
          <a:p>
            <a:r>
              <a:rPr lang="en-US" b="1" dirty="0">
                <a:solidFill>
                  <a:schemeClr val="bg1"/>
                </a:solidFill>
              </a:rPr>
              <a:t>Extra Practice </a:t>
            </a:r>
          </a:p>
          <a:p>
            <a:r>
              <a:rPr lang="en-US" b="1" dirty="0">
                <a:solidFill>
                  <a:schemeClr val="bg1"/>
                </a:solidFill>
              </a:rPr>
              <a:t>WB, page 26</a:t>
            </a:r>
          </a:p>
        </p:txBody>
      </p:sp>
      <p:sp>
        <p:nvSpPr>
          <p:cNvPr id="3" name="Rectangle 2"/>
          <p:cNvSpPr/>
          <p:nvPr/>
        </p:nvSpPr>
        <p:spPr>
          <a:xfrm>
            <a:off x="4530014" y="522028"/>
            <a:ext cx="1937693" cy="646331"/>
          </a:xfrm>
          <a:prstGeom prst="rect">
            <a:avLst/>
          </a:prstGeom>
        </p:spPr>
        <p:txBody>
          <a:bodyPr wrap="square">
            <a:spAutoFit/>
          </a:bodyPr>
          <a:lstStyle/>
          <a:p>
            <a:r>
              <a:rPr lang="en-US" sz="3600" b="1" dirty="0">
                <a:solidFill>
                  <a:srgbClr val="0070C0"/>
                </a:solidFill>
                <a:latin typeface="+mj-lt"/>
              </a:rPr>
              <a:t>Answer</a:t>
            </a:r>
          </a:p>
        </p:txBody>
      </p:sp>
      <p:pic>
        <p:nvPicPr>
          <p:cNvPr id="4" name="Picture 3"/>
          <p:cNvPicPr>
            <a:picLocks noChangeAspect="1"/>
          </p:cNvPicPr>
          <p:nvPr/>
        </p:nvPicPr>
        <p:blipFill>
          <a:blip r:embed="rId2"/>
          <a:stretch>
            <a:fillRect/>
          </a:stretch>
        </p:blipFill>
        <p:spPr>
          <a:xfrm>
            <a:off x="435011" y="1386850"/>
            <a:ext cx="2705100" cy="2495550"/>
          </a:xfrm>
          <a:prstGeom prst="rect">
            <a:avLst/>
          </a:prstGeom>
        </p:spPr>
      </p:pic>
      <p:pic>
        <p:nvPicPr>
          <p:cNvPr id="5" name="Picture 4"/>
          <p:cNvPicPr>
            <a:picLocks noChangeAspect="1"/>
          </p:cNvPicPr>
          <p:nvPr/>
        </p:nvPicPr>
        <p:blipFill>
          <a:blip r:embed="rId3"/>
          <a:stretch>
            <a:fillRect/>
          </a:stretch>
        </p:blipFill>
        <p:spPr>
          <a:xfrm>
            <a:off x="4338637" y="1443124"/>
            <a:ext cx="2800350" cy="2486025"/>
          </a:xfrm>
          <a:prstGeom prst="rect">
            <a:avLst/>
          </a:prstGeom>
        </p:spPr>
      </p:pic>
      <p:pic>
        <p:nvPicPr>
          <p:cNvPr id="6" name="Picture 5"/>
          <p:cNvPicPr>
            <a:picLocks noChangeAspect="1"/>
          </p:cNvPicPr>
          <p:nvPr/>
        </p:nvPicPr>
        <p:blipFill>
          <a:blip r:embed="rId4"/>
          <a:stretch>
            <a:fillRect/>
          </a:stretch>
        </p:blipFill>
        <p:spPr>
          <a:xfrm>
            <a:off x="8772524" y="1414549"/>
            <a:ext cx="2800350" cy="2514600"/>
          </a:xfrm>
          <a:prstGeom prst="rect">
            <a:avLst/>
          </a:prstGeom>
        </p:spPr>
      </p:pic>
      <p:pic>
        <p:nvPicPr>
          <p:cNvPr id="7" name="Picture 6"/>
          <p:cNvPicPr>
            <a:picLocks noChangeAspect="1"/>
          </p:cNvPicPr>
          <p:nvPr/>
        </p:nvPicPr>
        <p:blipFill>
          <a:blip r:embed="rId5"/>
          <a:stretch>
            <a:fillRect/>
          </a:stretch>
        </p:blipFill>
        <p:spPr>
          <a:xfrm>
            <a:off x="1922107" y="3938760"/>
            <a:ext cx="2838450" cy="2447925"/>
          </a:xfrm>
          <a:prstGeom prst="rect">
            <a:avLst/>
          </a:prstGeom>
        </p:spPr>
      </p:pic>
      <p:pic>
        <p:nvPicPr>
          <p:cNvPr id="8" name="Picture 7"/>
          <p:cNvPicPr>
            <a:picLocks noChangeAspect="1"/>
          </p:cNvPicPr>
          <p:nvPr/>
        </p:nvPicPr>
        <p:blipFill>
          <a:blip r:embed="rId6"/>
          <a:stretch>
            <a:fillRect/>
          </a:stretch>
        </p:blipFill>
        <p:spPr>
          <a:xfrm>
            <a:off x="6681787" y="3938760"/>
            <a:ext cx="2714625" cy="2428875"/>
          </a:xfrm>
          <a:prstGeom prst="rect">
            <a:avLst/>
          </a:prstGeom>
        </p:spPr>
      </p:pic>
      <p:sp>
        <p:nvSpPr>
          <p:cNvPr id="9" name="TextBox 8">
            <a:extLst>
              <a:ext uri="{FF2B5EF4-FFF2-40B4-BE49-F238E27FC236}">
                <a16:creationId xmlns:a16="http://schemas.microsoft.com/office/drawing/2014/main" id="{8EA25A21-A778-453D-8312-68AC7634EF82}"/>
              </a:ext>
            </a:extLst>
          </p:cNvPr>
          <p:cNvSpPr txBox="1"/>
          <p:nvPr/>
        </p:nvSpPr>
        <p:spPr>
          <a:xfrm>
            <a:off x="721519" y="3286992"/>
            <a:ext cx="2800350" cy="584775"/>
          </a:xfrm>
          <a:prstGeom prst="rect">
            <a:avLst/>
          </a:prstGeom>
          <a:noFill/>
        </p:spPr>
        <p:txBody>
          <a:bodyPr wrap="square">
            <a:spAutoFit/>
          </a:bodyPr>
          <a:lstStyle/>
          <a:p>
            <a:r>
              <a:rPr lang="en-US" sz="3200" dirty="0">
                <a:solidFill>
                  <a:srgbClr val="FF0000"/>
                </a:solidFill>
                <a:sym typeface="Wingdings" panose="05000000000000000000" pitchFamily="2" charset="2"/>
              </a:rPr>
              <a:t>book festival</a:t>
            </a:r>
            <a:endParaRPr lang="en-US" sz="3200" strike="sngStrike" dirty="0">
              <a:solidFill>
                <a:srgbClr val="FF0000"/>
              </a:solidFill>
            </a:endParaRPr>
          </a:p>
        </p:txBody>
      </p:sp>
      <p:sp>
        <p:nvSpPr>
          <p:cNvPr id="10" name="TextBox 9">
            <a:extLst>
              <a:ext uri="{FF2B5EF4-FFF2-40B4-BE49-F238E27FC236}">
                <a16:creationId xmlns:a16="http://schemas.microsoft.com/office/drawing/2014/main" id="{8EA25A21-A778-453D-8312-68AC7634EF82}"/>
              </a:ext>
            </a:extLst>
          </p:cNvPr>
          <p:cNvSpPr txBox="1"/>
          <p:nvPr/>
        </p:nvSpPr>
        <p:spPr>
          <a:xfrm>
            <a:off x="4776544" y="3353985"/>
            <a:ext cx="2800350" cy="584775"/>
          </a:xfrm>
          <a:prstGeom prst="rect">
            <a:avLst/>
          </a:prstGeom>
          <a:noFill/>
        </p:spPr>
        <p:txBody>
          <a:bodyPr wrap="square">
            <a:spAutoFit/>
          </a:bodyPr>
          <a:lstStyle/>
          <a:p>
            <a:r>
              <a:rPr lang="en-US" sz="3200" dirty="0">
                <a:solidFill>
                  <a:srgbClr val="FF0000"/>
                </a:solidFill>
                <a:sym typeface="Wingdings" panose="05000000000000000000" pitchFamily="2" charset="2"/>
              </a:rPr>
              <a:t>folk festival</a:t>
            </a:r>
            <a:endParaRPr lang="en-US" sz="3200" strike="sngStrike" dirty="0">
              <a:solidFill>
                <a:srgbClr val="FF0000"/>
              </a:solidFill>
            </a:endParaRPr>
          </a:p>
        </p:txBody>
      </p:sp>
      <p:sp>
        <p:nvSpPr>
          <p:cNvPr id="11" name="TextBox 10">
            <a:extLst>
              <a:ext uri="{FF2B5EF4-FFF2-40B4-BE49-F238E27FC236}">
                <a16:creationId xmlns:a16="http://schemas.microsoft.com/office/drawing/2014/main" id="{8EA25A21-A778-453D-8312-68AC7634EF82}"/>
              </a:ext>
            </a:extLst>
          </p:cNvPr>
          <p:cNvSpPr txBox="1"/>
          <p:nvPr/>
        </p:nvSpPr>
        <p:spPr>
          <a:xfrm>
            <a:off x="9248521" y="3331062"/>
            <a:ext cx="2800350" cy="584775"/>
          </a:xfrm>
          <a:prstGeom prst="rect">
            <a:avLst/>
          </a:prstGeom>
          <a:noFill/>
        </p:spPr>
        <p:txBody>
          <a:bodyPr wrap="square">
            <a:spAutoFit/>
          </a:bodyPr>
          <a:lstStyle/>
          <a:p>
            <a:r>
              <a:rPr lang="en-US" sz="3200">
                <a:solidFill>
                  <a:srgbClr val="FF0000"/>
                </a:solidFill>
                <a:sym typeface="Wingdings" panose="05000000000000000000" pitchFamily="2" charset="2"/>
              </a:rPr>
              <a:t>art festival</a:t>
            </a:r>
            <a:endParaRPr lang="en-US" sz="3200" strike="sngStrike" dirty="0">
              <a:solidFill>
                <a:srgbClr val="FF0000"/>
              </a:solidFill>
            </a:endParaRPr>
          </a:p>
        </p:txBody>
      </p:sp>
      <p:sp>
        <p:nvSpPr>
          <p:cNvPr id="12" name="TextBox 11">
            <a:extLst>
              <a:ext uri="{FF2B5EF4-FFF2-40B4-BE49-F238E27FC236}">
                <a16:creationId xmlns:a16="http://schemas.microsoft.com/office/drawing/2014/main" id="{8EA25A21-A778-453D-8312-68AC7634EF82}"/>
              </a:ext>
            </a:extLst>
          </p:cNvPr>
          <p:cNvSpPr txBox="1"/>
          <p:nvPr/>
        </p:nvSpPr>
        <p:spPr>
          <a:xfrm>
            <a:off x="2453159" y="5751197"/>
            <a:ext cx="2800350" cy="584775"/>
          </a:xfrm>
          <a:prstGeom prst="rect">
            <a:avLst/>
          </a:prstGeom>
          <a:noFill/>
        </p:spPr>
        <p:txBody>
          <a:bodyPr wrap="square">
            <a:spAutoFit/>
          </a:bodyPr>
          <a:lstStyle/>
          <a:p>
            <a:r>
              <a:rPr lang="en-US" sz="3200" dirty="0">
                <a:solidFill>
                  <a:srgbClr val="FF0000"/>
                </a:solidFill>
                <a:sym typeface="Wingdings" panose="05000000000000000000" pitchFamily="2" charset="2"/>
              </a:rPr>
              <a:t>film festival</a:t>
            </a:r>
            <a:endParaRPr lang="en-US" sz="3200" strike="sngStrike" dirty="0">
              <a:solidFill>
                <a:srgbClr val="FF0000"/>
              </a:solidFill>
            </a:endParaRPr>
          </a:p>
        </p:txBody>
      </p:sp>
      <p:sp>
        <p:nvSpPr>
          <p:cNvPr id="13" name="TextBox 12">
            <a:extLst>
              <a:ext uri="{FF2B5EF4-FFF2-40B4-BE49-F238E27FC236}">
                <a16:creationId xmlns:a16="http://schemas.microsoft.com/office/drawing/2014/main" id="{8EA25A21-A778-453D-8312-68AC7634EF82}"/>
              </a:ext>
            </a:extLst>
          </p:cNvPr>
          <p:cNvSpPr txBox="1"/>
          <p:nvPr/>
        </p:nvSpPr>
        <p:spPr>
          <a:xfrm>
            <a:off x="6938491" y="5761693"/>
            <a:ext cx="2800350" cy="584775"/>
          </a:xfrm>
          <a:prstGeom prst="rect">
            <a:avLst/>
          </a:prstGeom>
          <a:noFill/>
        </p:spPr>
        <p:txBody>
          <a:bodyPr wrap="square">
            <a:spAutoFit/>
          </a:bodyPr>
          <a:lstStyle/>
          <a:p>
            <a:r>
              <a:rPr lang="en-US" sz="3200">
                <a:solidFill>
                  <a:srgbClr val="FF0000"/>
                </a:solidFill>
                <a:sym typeface="Wingdings" panose="05000000000000000000" pitchFamily="2" charset="2"/>
              </a:rPr>
              <a:t>music festival</a:t>
            </a:r>
            <a:endParaRPr lang="en-US" sz="3200" strike="sngStrike" dirty="0">
              <a:solidFill>
                <a:srgbClr val="FF0000"/>
              </a:solidFill>
            </a:endParaRPr>
          </a:p>
        </p:txBody>
      </p:sp>
    </p:spTree>
    <p:extLst>
      <p:ext uri="{BB962C8B-B14F-4D97-AF65-F5344CB8AC3E}">
        <p14:creationId xmlns:p14="http://schemas.microsoft.com/office/powerpoint/2010/main" val="390219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4989" y="1322362"/>
            <a:ext cx="3007293" cy="2416576"/>
          </a:xfrm>
          <a:prstGeom prst="rect">
            <a:avLst/>
          </a:prstGeom>
        </p:spPr>
      </p:pic>
      <p:pic>
        <p:nvPicPr>
          <p:cNvPr id="3" name="Picture 2"/>
          <p:cNvPicPr>
            <a:picLocks noChangeAspect="1"/>
          </p:cNvPicPr>
          <p:nvPr/>
        </p:nvPicPr>
        <p:blipFill>
          <a:blip r:embed="rId5"/>
          <a:stretch>
            <a:fillRect/>
          </a:stretch>
        </p:blipFill>
        <p:spPr>
          <a:xfrm>
            <a:off x="4313298" y="1482665"/>
            <a:ext cx="2719261" cy="2791455"/>
          </a:xfrm>
          <a:prstGeom prst="rect">
            <a:avLst/>
          </a:prstGeom>
        </p:spPr>
      </p:pic>
      <p:pic>
        <p:nvPicPr>
          <p:cNvPr id="4" name="Picture 3"/>
          <p:cNvPicPr>
            <a:picLocks noChangeAspect="1"/>
          </p:cNvPicPr>
          <p:nvPr/>
        </p:nvPicPr>
        <p:blipFill>
          <a:blip r:embed="rId6"/>
          <a:stretch>
            <a:fillRect/>
          </a:stretch>
        </p:blipFill>
        <p:spPr>
          <a:xfrm>
            <a:off x="8648700" y="1482665"/>
            <a:ext cx="2869519" cy="2384414"/>
          </a:xfrm>
          <a:prstGeom prst="rect">
            <a:avLst/>
          </a:prstGeom>
        </p:spPr>
      </p:pic>
      <p:pic>
        <p:nvPicPr>
          <p:cNvPr id="5" name="Picture 4"/>
          <p:cNvPicPr>
            <a:picLocks noChangeAspect="1"/>
          </p:cNvPicPr>
          <p:nvPr/>
        </p:nvPicPr>
        <p:blipFill>
          <a:blip r:embed="rId7"/>
          <a:stretch>
            <a:fillRect/>
          </a:stretch>
        </p:blipFill>
        <p:spPr>
          <a:xfrm>
            <a:off x="1377967" y="4274120"/>
            <a:ext cx="2667000" cy="2084471"/>
          </a:xfrm>
          <a:prstGeom prst="rect">
            <a:avLst/>
          </a:prstGeom>
        </p:spPr>
      </p:pic>
      <p:pic>
        <p:nvPicPr>
          <p:cNvPr id="6" name="Picture 5"/>
          <p:cNvPicPr>
            <a:picLocks noChangeAspect="1"/>
          </p:cNvPicPr>
          <p:nvPr/>
        </p:nvPicPr>
        <p:blipFill>
          <a:blip r:embed="rId8"/>
          <a:stretch>
            <a:fillRect/>
          </a:stretch>
        </p:blipFill>
        <p:spPr>
          <a:xfrm>
            <a:off x="7300890" y="4080170"/>
            <a:ext cx="2147909" cy="2370558"/>
          </a:xfrm>
          <a:prstGeom prst="rect">
            <a:avLst/>
          </a:prstGeom>
        </p:spPr>
      </p:pic>
      <p:sp>
        <p:nvSpPr>
          <p:cNvPr id="7" name="TextBox 6"/>
          <p:cNvSpPr txBox="1"/>
          <p:nvPr/>
        </p:nvSpPr>
        <p:spPr>
          <a:xfrm>
            <a:off x="3232282" y="388060"/>
            <a:ext cx="10832836" cy="1015663"/>
          </a:xfrm>
          <a:prstGeom prst="rect">
            <a:avLst/>
          </a:prstGeom>
          <a:noFill/>
        </p:spPr>
        <p:txBody>
          <a:bodyPr wrap="square" rtlCol="0">
            <a:spAutoFit/>
          </a:bodyPr>
          <a:lstStyle/>
          <a:p>
            <a:r>
              <a:rPr lang="en-US" sz="3000" dirty="0">
                <a:solidFill>
                  <a:srgbClr val="0070C0"/>
                </a:solidFill>
              </a:rPr>
              <a:t>Which of the festivals in the pictures is a book festival?</a:t>
            </a:r>
            <a:br>
              <a:rPr lang="en-US" sz="3000" dirty="0">
                <a:solidFill>
                  <a:srgbClr val="0070C0"/>
                </a:solidFill>
              </a:rPr>
            </a:br>
            <a:r>
              <a:rPr lang="en-US" sz="3000" dirty="0">
                <a:solidFill>
                  <a:srgbClr val="0070C0"/>
                </a:solidFill>
              </a:rPr>
              <a:t>folk festival? film festival? art festival? music festival?</a:t>
            </a:r>
            <a:endParaRPr lang="en-US" sz="3000" dirty="0">
              <a:solidFill>
                <a:srgbClr val="FF0000"/>
              </a:solidFill>
              <a:ea typeface="Times New Roman" panose="02020603050405020304" pitchFamily="18" charset="0"/>
            </a:endParaRPr>
          </a:p>
        </p:txBody>
      </p:sp>
      <p:sp>
        <p:nvSpPr>
          <p:cNvPr id="8" name="Rectangle 7"/>
          <p:cNvSpPr/>
          <p:nvPr/>
        </p:nvSpPr>
        <p:spPr>
          <a:xfrm>
            <a:off x="0" y="305971"/>
            <a:ext cx="3433889" cy="769441"/>
          </a:xfrm>
          <a:prstGeom prst="rect">
            <a:avLst/>
          </a:prstGeom>
        </p:spPr>
        <p:txBody>
          <a:bodyPr wrap="none">
            <a:spAutoFit/>
          </a:bodyPr>
          <a:lstStyle/>
          <a:p>
            <a:r>
              <a:rPr lang="en-US" sz="4400" b="1" dirty="0">
                <a:solidFill>
                  <a:srgbClr val="FF0000"/>
                </a:solidFill>
                <a:ea typeface="Times New Roman" panose="02020603050405020304" pitchFamily="18" charset="0"/>
              </a:rPr>
              <a:t>Work </a:t>
            </a:r>
            <a:r>
              <a:rPr lang="en-US" sz="4400" b="1">
                <a:solidFill>
                  <a:srgbClr val="FF0000"/>
                </a:solidFill>
                <a:ea typeface="Times New Roman" panose="02020603050405020304" pitchFamily="18" charset="0"/>
              </a:rPr>
              <a:t>in pairs.</a:t>
            </a:r>
            <a:endParaRPr lang="en-US" sz="4400" b="1" dirty="0">
              <a:solidFill>
                <a:srgbClr val="FF0000"/>
              </a:solidFill>
            </a:endParaRPr>
          </a:p>
        </p:txBody>
      </p:sp>
      <p:pic>
        <p:nvPicPr>
          <p:cNvPr id="9" name="Picture 2" descr="Free Speech bubble 1195466 PNG with Transparent Backgroun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342" y="885335"/>
            <a:ext cx="596026" cy="380153"/>
          </a:xfrm>
          <a:prstGeom prst="rect">
            <a:avLst/>
          </a:prstGeom>
          <a:noFill/>
          <a:extLst>
            <a:ext uri="{909E8E84-426E-40DD-AFC4-6F175D3DCCD1}">
              <a14:hiddenFill xmlns:a14="http://schemas.microsoft.com/office/drawing/2010/main">
                <a:solidFill>
                  <a:srgbClr val="FFFFFF"/>
                </a:solidFill>
              </a14:hiddenFill>
            </a:ext>
          </a:extLst>
        </p:spPr>
      </p:pic>
      <p:pic>
        <p:nvPicPr>
          <p:cNvPr id="10" name="TA7 RIGHT ON - CD1 - TRACK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08619" y="4655849"/>
            <a:ext cx="609600" cy="609600"/>
          </a:xfrm>
          <a:prstGeom prst="rect">
            <a:avLst/>
          </a:prstGeom>
        </p:spPr>
      </p:pic>
    </p:spTree>
    <p:extLst>
      <p:ext uri="{BB962C8B-B14F-4D97-AF65-F5344CB8AC3E}">
        <p14:creationId xmlns:p14="http://schemas.microsoft.com/office/powerpoint/2010/main" val="4193474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4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8159" y="1246019"/>
            <a:ext cx="8864298" cy="5078313"/>
          </a:xfrm>
          <a:prstGeom prst="rect">
            <a:avLst/>
          </a:prstGeom>
        </p:spPr>
        <p:txBody>
          <a:bodyPr wrap="square">
            <a:spAutoFit/>
          </a:bodyPr>
          <a:lstStyle/>
          <a:p>
            <a:r>
              <a:rPr lang="en-US" sz="3600" dirty="0">
                <a:solidFill>
                  <a:srgbClr val="FF0000"/>
                </a:solidFill>
                <a:latin typeface="+mj-lt"/>
              </a:rPr>
              <a:t>1. Edinburgh Art Festival is an art festival.</a:t>
            </a:r>
          </a:p>
          <a:p>
            <a:endParaRPr lang="en-US" sz="3600" dirty="0">
              <a:solidFill>
                <a:srgbClr val="FF0000"/>
              </a:solidFill>
              <a:latin typeface="+mj-lt"/>
            </a:endParaRPr>
          </a:p>
          <a:p>
            <a:r>
              <a:rPr lang="en-US" sz="3600" dirty="0">
                <a:solidFill>
                  <a:srgbClr val="FF0000"/>
                </a:solidFill>
                <a:latin typeface="+mj-lt"/>
              </a:rPr>
              <a:t>2. The London Film Festival is a film festival.</a:t>
            </a:r>
          </a:p>
          <a:p>
            <a:br>
              <a:rPr lang="en-US" sz="3600" dirty="0">
                <a:solidFill>
                  <a:srgbClr val="FF0000"/>
                </a:solidFill>
                <a:latin typeface="+mj-lt"/>
              </a:rPr>
            </a:br>
            <a:r>
              <a:rPr lang="en-US" sz="3600" dirty="0">
                <a:solidFill>
                  <a:srgbClr val="FF0000"/>
                </a:solidFill>
                <a:latin typeface="+mj-lt"/>
              </a:rPr>
              <a:t>3. The Hay Festival is a book festival.</a:t>
            </a:r>
          </a:p>
          <a:p>
            <a:endParaRPr lang="en-US" sz="3600" dirty="0">
              <a:solidFill>
                <a:srgbClr val="FF0000"/>
              </a:solidFill>
              <a:latin typeface="+mj-lt"/>
            </a:endParaRPr>
          </a:p>
          <a:p>
            <a:r>
              <a:rPr lang="en-US" sz="3600" dirty="0">
                <a:solidFill>
                  <a:srgbClr val="FF0000"/>
                </a:solidFill>
                <a:latin typeface="+mj-lt"/>
              </a:rPr>
              <a:t>4. Glastonbury Festival is a music festival.</a:t>
            </a:r>
          </a:p>
          <a:p>
            <a:br>
              <a:rPr lang="en-US" sz="3600" dirty="0">
                <a:solidFill>
                  <a:srgbClr val="FF0000"/>
                </a:solidFill>
                <a:latin typeface="+mj-lt"/>
              </a:rPr>
            </a:br>
            <a:r>
              <a:rPr lang="en-US" sz="3600" dirty="0">
                <a:solidFill>
                  <a:srgbClr val="FF0000"/>
                </a:solidFill>
                <a:latin typeface="+mj-lt"/>
              </a:rPr>
              <a:t>5. The Dalriada Festival is a folk festival. </a:t>
            </a:r>
            <a:endParaRPr lang="en-US" dirty="0"/>
          </a:p>
        </p:txBody>
      </p:sp>
      <p:sp>
        <p:nvSpPr>
          <p:cNvPr id="5" name="Rectangle 4"/>
          <p:cNvSpPr/>
          <p:nvPr/>
        </p:nvSpPr>
        <p:spPr>
          <a:xfrm>
            <a:off x="4356322" y="533668"/>
            <a:ext cx="1632755" cy="646331"/>
          </a:xfrm>
          <a:prstGeom prst="rect">
            <a:avLst/>
          </a:prstGeom>
        </p:spPr>
        <p:txBody>
          <a:bodyPr wrap="none">
            <a:spAutoFit/>
          </a:bodyPr>
          <a:lstStyle/>
          <a:p>
            <a:r>
              <a:rPr lang="en-US" sz="3600" b="1" dirty="0">
                <a:solidFill>
                  <a:srgbClr val="0070C0"/>
                </a:solidFill>
              </a:rPr>
              <a:t>Answer</a:t>
            </a:r>
          </a:p>
        </p:txBody>
      </p:sp>
    </p:spTree>
    <p:extLst>
      <p:ext uri="{BB962C8B-B14F-4D97-AF65-F5344CB8AC3E}">
        <p14:creationId xmlns:p14="http://schemas.microsoft.com/office/powerpoint/2010/main" val="197427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989" y="1322362"/>
            <a:ext cx="3007293" cy="2416576"/>
          </a:xfrm>
          <a:prstGeom prst="rect">
            <a:avLst/>
          </a:prstGeom>
        </p:spPr>
      </p:pic>
      <p:pic>
        <p:nvPicPr>
          <p:cNvPr id="3" name="Picture 2"/>
          <p:cNvPicPr>
            <a:picLocks noChangeAspect="1"/>
          </p:cNvPicPr>
          <p:nvPr/>
        </p:nvPicPr>
        <p:blipFill>
          <a:blip r:embed="rId3"/>
          <a:stretch>
            <a:fillRect/>
          </a:stretch>
        </p:blipFill>
        <p:spPr>
          <a:xfrm>
            <a:off x="4313299" y="1482665"/>
            <a:ext cx="2197920" cy="2256273"/>
          </a:xfrm>
          <a:prstGeom prst="rect">
            <a:avLst/>
          </a:prstGeom>
        </p:spPr>
      </p:pic>
      <p:pic>
        <p:nvPicPr>
          <p:cNvPr id="4" name="Picture 3"/>
          <p:cNvPicPr>
            <a:picLocks noChangeAspect="1"/>
          </p:cNvPicPr>
          <p:nvPr/>
        </p:nvPicPr>
        <p:blipFill>
          <a:blip r:embed="rId4"/>
          <a:stretch>
            <a:fillRect/>
          </a:stretch>
        </p:blipFill>
        <p:spPr>
          <a:xfrm>
            <a:off x="7905751" y="1482665"/>
            <a:ext cx="2715308" cy="2256273"/>
          </a:xfrm>
          <a:prstGeom prst="rect">
            <a:avLst/>
          </a:prstGeom>
        </p:spPr>
      </p:pic>
      <p:pic>
        <p:nvPicPr>
          <p:cNvPr id="5" name="Picture 4"/>
          <p:cNvPicPr>
            <a:picLocks noChangeAspect="1"/>
          </p:cNvPicPr>
          <p:nvPr/>
        </p:nvPicPr>
        <p:blipFill>
          <a:blip r:embed="rId5"/>
          <a:stretch>
            <a:fillRect/>
          </a:stretch>
        </p:blipFill>
        <p:spPr>
          <a:xfrm>
            <a:off x="609596" y="4131076"/>
            <a:ext cx="2667000" cy="2084471"/>
          </a:xfrm>
          <a:prstGeom prst="rect">
            <a:avLst/>
          </a:prstGeom>
        </p:spPr>
      </p:pic>
      <p:pic>
        <p:nvPicPr>
          <p:cNvPr id="6" name="Picture 5"/>
          <p:cNvPicPr>
            <a:picLocks noChangeAspect="1"/>
          </p:cNvPicPr>
          <p:nvPr/>
        </p:nvPicPr>
        <p:blipFill>
          <a:blip r:embed="rId6"/>
          <a:stretch>
            <a:fillRect/>
          </a:stretch>
        </p:blipFill>
        <p:spPr>
          <a:xfrm>
            <a:off x="3924916" y="4056341"/>
            <a:ext cx="2018301" cy="2227515"/>
          </a:xfrm>
          <a:prstGeom prst="rect">
            <a:avLst/>
          </a:prstGeom>
        </p:spPr>
      </p:pic>
      <p:sp>
        <p:nvSpPr>
          <p:cNvPr id="8" name="Rectangle 7"/>
          <p:cNvSpPr/>
          <p:nvPr/>
        </p:nvSpPr>
        <p:spPr>
          <a:xfrm>
            <a:off x="0" y="305971"/>
            <a:ext cx="3155929" cy="769441"/>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r>
              <a:rPr lang="en-US" sz="4400" b="1">
                <a:solidFill>
                  <a:srgbClr val="FF0000"/>
                </a:solidFill>
                <a:ea typeface="Times New Roman" panose="02020603050405020304" pitchFamily="18" charset="0"/>
              </a:rPr>
              <a:t>.</a:t>
            </a:r>
            <a:endParaRPr lang="en-US" sz="4400" b="1" dirty="0">
              <a:solidFill>
                <a:srgbClr val="FF0000"/>
              </a:solidFill>
            </a:endParaRPr>
          </a:p>
        </p:txBody>
      </p:sp>
      <p:pic>
        <p:nvPicPr>
          <p:cNvPr id="9" name="Picture 2" descr="Free Speech bubble 1195466 PNG with Transparent Backgrou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342" y="885335"/>
            <a:ext cx="596026" cy="38015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935480" y="327340"/>
            <a:ext cx="11150468" cy="1015663"/>
          </a:xfrm>
          <a:prstGeom prst="rect">
            <a:avLst/>
          </a:prstGeom>
          <a:noFill/>
        </p:spPr>
        <p:txBody>
          <a:bodyPr wrap="square" rtlCol="0">
            <a:spAutoFit/>
          </a:bodyPr>
          <a:lstStyle/>
          <a:p>
            <a:r>
              <a:rPr lang="en-US" sz="3000">
                <a:solidFill>
                  <a:srgbClr val="0070C0"/>
                </a:solidFill>
              </a:rPr>
              <a:t>Listen. Which of the activities in the list can you do at the </a:t>
            </a:r>
          </a:p>
          <a:p>
            <a:r>
              <a:rPr lang="en-US" sz="3000">
                <a:solidFill>
                  <a:srgbClr val="0070C0"/>
                </a:solidFill>
              </a:rPr>
              <a:t>festivals in the pictures? </a:t>
            </a:r>
            <a:endParaRPr lang="en-US" sz="3000" dirty="0">
              <a:solidFill>
                <a:srgbClr val="FF0000"/>
              </a:solidFill>
              <a:ea typeface="Times New Roman" panose="02020603050405020304" pitchFamily="18" charset="0"/>
            </a:endParaRPr>
          </a:p>
        </p:txBody>
      </p:sp>
      <p:sp>
        <p:nvSpPr>
          <p:cNvPr id="12" name="Rectangle 11"/>
          <p:cNvSpPr/>
          <p:nvPr/>
        </p:nvSpPr>
        <p:spPr>
          <a:xfrm>
            <a:off x="6096000" y="3738938"/>
            <a:ext cx="6096000" cy="2862322"/>
          </a:xfrm>
          <a:prstGeom prst="rect">
            <a:avLst/>
          </a:prstGeom>
        </p:spPr>
        <p:txBody>
          <a:bodyPr wrap="square">
            <a:spAutoFit/>
          </a:bodyPr>
          <a:lstStyle/>
          <a:p>
            <a:r>
              <a:rPr lang="en-US" sz="3000"/>
              <a:t>• watch film premieres </a:t>
            </a:r>
          </a:p>
          <a:p>
            <a:r>
              <a:rPr lang="en-US" sz="3000"/>
              <a:t>• see traditional dance performances</a:t>
            </a:r>
          </a:p>
          <a:p>
            <a:r>
              <a:rPr lang="en-US" sz="3000"/>
              <a:t>• find second-hand books </a:t>
            </a:r>
          </a:p>
          <a:p>
            <a:r>
              <a:rPr lang="en-US" sz="3000"/>
              <a:t>• see art exhibitions</a:t>
            </a:r>
          </a:p>
          <a:p>
            <a:r>
              <a:rPr lang="en-US" sz="3000"/>
              <a:t>• see live performances of popular groups</a:t>
            </a:r>
          </a:p>
        </p:txBody>
      </p:sp>
    </p:spTree>
    <p:extLst>
      <p:ext uri="{BB962C8B-B14F-4D97-AF65-F5344CB8AC3E}">
        <p14:creationId xmlns:p14="http://schemas.microsoft.com/office/powerpoint/2010/main" val="411179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81" y="1366934"/>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5781" y="2542734"/>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9" name="Rounded Rectangle 8"/>
          <p:cNvSpPr/>
          <p:nvPr/>
        </p:nvSpPr>
        <p:spPr>
          <a:xfrm>
            <a:off x="5781" y="4736432"/>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5781" y="5723069"/>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5781" y="3603034"/>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 </a:t>
            </a:r>
            <a:endParaRPr lang="en-US" b="1" dirty="0"/>
          </a:p>
        </p:txBody>
      </p:sp>
      <p:sp>
        <p:nvSpPr>
          <p:cNvPr id="13" name="Rounded Rectangle 12"/>
          <p:cNvSpPr/>
          <p:nvPr/>
        </p:nvSpPr>
        <p:spPr>
          <a:xfrm>
            <a:off x="5781" y="469637"/>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3" name="Picture 2"/>
          <p:cNvPicPr>
            <a:picLocks noChangeAspect="1"/>
          </p:cNvPicPr>
          <p:nvPr/>
        </p:nvPicPr>
        <p:blipFill>
          <a:blip r:embed="rId3"/>
          <a:stretch>
            <a:fillRect/>
          </a:stretch>
        </p:blipFill>
        <p:spPr>
          <a:xfrm>
            <a:off x="3422276" y="475483"/>
            <a:ext cx="4227771" cy="5869710"/>
          </a:xfrm>
          <a:prstGeom prst="rect">
            <a:avLst/>
          </a:prstGeom>
        </p:spPr>
      </p:pic>
      <p:pic>
        <p:nvPicPr>
          <p:cNvPr id="6" name="Picture 5"/>
          <p:cNvPicPr>
            <a:picLocks noChangeAspect="1"/>
          </p:cNvPicPr>
          <p:nvPr/>
        </p:nvPicPr>
        <p:blipFill>
          <a:blip r:embed="rId4"/>
          <a:stretch>
            <a:fillRect/>
          </a:stretch>
        </p:blipFill>
        <p:spPr>
          <a:xfrm>
            <a:off x="7742348" y="466152"/>
            <a:ext cx="4227771" cy="5869710"/>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50" y="1433888"/>
            <a:ext cx="10610850" cy="2862322"/>
          </a:xfrm>
          <a:prstGeom prst="rect">
            <a:avLst/>
          </a:prstGeom>
          <a:ln w="38100">
            <a:solidFill>
              <a:srgbClr val="FF0000"/>
            </a:solidFill>
          </a:ln>
        </p:spPr>
        <p:txBody>
          <a:bodyPr wrap="square">
            <a:spAutoFit/>
          </a:bodyPr>
          <a:lstStyle/>
          <a:p>
            <a:r>
              <a:rPr lang="en-US" sz="3600"/>
              <a:t>• watch film premieres </a:t>
            </a:r>
          </a:p>
          <a:p>
            <a:r>
              <a:rPr lang="en-US" sz="3600"/>
              <a:t>• see traditional dance performances</a:t>
            </a:r>
          </a:p>
          <a:p>
            <a:r>
              <a:rPr lang="en-US" sz="3600"/>
              <a:t>• find second-hand books </a:t>
            </a:r>
          </a:p>
          <a:p>
            <a:r>
              <a:rPr lang="en-US" sz="3600"/>
              <a:t>• see art exhibitions</a:t>
            </a:r>
          </a:p>
          <a:p>
            <a:r>
              <a:rPr lang="en-US" sz="3600"/>
              <a:t>• see live performances of popular groups</a:t>
            </a:r>
          </a:p>
        </p:txBody>
      </p:sp>
      <p:sp>
        <p:nvSpPr>
          <p:cNvPr id="3" name="Rectangle 2"/>
          <p:cNvSpPr/>
          <p:nvPr/>
        </p:nvSpPr>
        <p:spPr>
          <a:xfrm>
            <a:off x="4667250" y="448110"/>
            <a:ext cx="10610850" cy="646331"/>
          </a:xfrm>
          <a:prstGeom prst="rect">
            <a:avLst/>
          </a:prstGeom>
        </p:spPr>
        <p:txBody>
          <a:bodyPr wrap="square">
            <a:spAutoFit/>
          </a:bodyPr>
          <a:lstStyle/>
          <a:p>
            <a:r>
              <a:rPr lang="en-US" sz="3600">
                <a:solidFill>
                  <a:srgbClr val="FF0000"/>
                </a:solidFill>
              </a:rPr>
              <a:t>Example</a:t>
            </a:r>
          </a:p>
        </p:txBody>
      </p:sp>
      <p:cxnSp>
        <p:nvCxnSpPr>
          <p:cNvPr id="5" name="Straight Connector 4"/>
          <p:cNvCxnSpPr>
            <a:cxnSpLocks/>
          </p:cNvCxnSpPr>
          <p:nvPr/>
        </p:nvCxnSpPr>
        <p:spPr>
          <a:xfrm>
            <a:off x="609600" y="3423713"/>
            <a:ext cx="34507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2900" y="4872641"/>
            <a:ext cx="12363450" cy="646331"/>
          </a:xfrm>
          <a:prstGeom prst="rect">
            <a:avLst/>
          </a:prstGeom>
        </p:spPr>
        <p:txBody>
          <a:bodyPr wrap="square">
            <a:spAutoFit/>
          </a:bodyPr>
          <a:lstStyle/>
          <a:p>
            <a:r>
              <a:rPr lang="en-US" sz="3600" dirty="0">
                <a:solidFill>
                  <a:srgbClr val="FF0000"/>
                </a:solidFill>
                <a:latin typeface="FrutigerLTStd-Roman"/>
              </a:rPr>
              <a:t>At Edinburgh Art Festival, you can see art exhibitions.</a:t>
            </a:r>
            <a:r>
              <a:rPr lang="en-US" sz="3600" dirty="0">
                <a:solidFill>
                  <a:srgbClr val="FF0000"/>
                </a:solidFill>
              </a:rPr>
              <a:t> </a:t>
            </a:r>
          </a:p>
        </p:txBody>
      </p:sp>
      <p:pic>
        <p:nvPicPr>
          <p:cNvPr id="4" name="CD1 - TRACK 30">
            <a:hlinkClick r:id="" action="ppaction://media"/>
            <a:extLst>
              <a:ext uri="{FF2B5EF4-FFF2-40B4-BE49-F238E27FC236}">
                <a16:creationId xmlns:a16="http://schemas.microsoft.com/office/drawing/2014/main" id="{B0ACB1F6-A4EA-6DEC-F8B2-1BB7518FFD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98542" y="581830"/>
            <a:ext cx="551544" cy="551544"/>
          </a:xfrm>
          <a:prstGeom prst="rect">
            <a:avLst/>
          </a:prstGeom>
        </p:spPr>
      </p:pic>
    </p:spTree>
    <p:extLst>
      <p:ext uri="{BB962C8B-B14F-4D97-AF65-F5344CB8AC3E}">
        <p14:creationId xmlns:p14="http://schemas.microsoft.com/office/powerpoint/2010/main" val="23560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4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2850" y="490972"/>
            <a:ext cx="10610850" cy="646331"/>
          </a:xfrm>
          <a:prstGeom prst="rect">
            <a:avLst/>
          </a:prstGeom>
        </p:spPr>
        <p:txBody>
          <a:bodyPr wrap="square">
            <a:spAutoFit/>
          </a:bodyPr>
          <a:lstStyle/>
          <a:p>
            <a:r>
              <a:rPr lang="en-US" sz="3600" b="1">
                <a:solidFill>
                  <a:srgbClr val="0070C0"/>
                </a:solidFill>
              </a:rPr>
              <a:t>Write in your notebook</a:t>
            </a:r>
          </a:p>
        </p:txBody>
      </p:sp>
      <p:sp>
        <p:nvSpPr>
          <p:cNvPr id="3" name="Rectangle 2"/>
          <p:cNvSpPr/>
          <p:nvPr/>
        </p:nvSpPr>
        <p:spPr>
          <a:xfrm>
            <a:off x="357187" y="1103031"/>
            <a:ext cx="11444288" cy="4992457"/>
          </a:xfrm>
          <a:prstGeom prst="rect">
            <a:avLst/>
          </a:prstGeom>
        </p:spPr>
        <p:txBody>
          <a:bodyPr wrap="square">
            <a:spAutoFit/>
          </a:bodyPr>
          <a:lstStyle/>
          <a:p>
            <a:pPr>
              <a:lnSpc>
                <a:spcPct val="150000"/>
              </a:lnSpc>
            </a:pPr>
            <a:r>
              <a:rPr lang="en-US" sz="3600" i="1" dirty="0">
                <a:solidFill>
                  <a:srgbClr val="FF0000"/>
                </a:solidFill>
                <a:latin typeface="+mj-lt"/>
              </a:rPr>
              <a:t>1. At the London Film Festival, you can watch film premieres.</a:t>
            </a:r>
          </a:p>
          <a:p>
            <a:pPr>
              <a:lnSpc>
                <a:spcPct val="150000"/>
              </a:lnSpc>
            </a:pPr>
            <a:r>
              <a:rPr lang="en-US" sz="3600" i="1" dirty="0">
                <a:solidFill>
                  <a:srgbClr val="FF0000"/>
                </a:solidFill>
                <a:latin typeface="+mj-lt"/>
              </a:rPr>
              <a:t>2. At the Hay Festival, you can find second-hand books.</a:t>
            </a:r>
          </a:p>
          <a:p>
            <a:pPr>
              <a:lnSpc>
                <a:spcPct val="150000"/>
              </a:lnSpc>
            </a:pPr>
            <a:r>
              <a:rPr lang="en-US" sz="3600" i="1" dirty="0">
                <a:solidFill>
                  <a:srgbClr val="FF0000"/>
                </a:solidFill>
                <a:latin typeface="+mj-lt"/>
              </a:rPr>
              <a:t>3. At Glastonbury Festival, you can see live performances of popular groups.</a:t>
            </a:r>
          </a:p>
          <a:p>
            <a:pPr>
              <a:lnSpc>
                <a:spcPct val="150000"/>
              </a:lnSpc>
            </a:pPr>
            <a:r>
              <a:rPr lang="en-US" sz="3600" i="1" dirty="0">
                <a:solidFill>
                  <a:srgbClr val="FF0000"/>
                </a:solidFill>
                <a:latin typeface="+mj-lt"/>
              </a:rPr>
              <a:t>4. At the Dalriada Festival, you can see traditional dance performances.</a:t>
            </a:r>
            <a:endParaRPr lang="en-US" dirty="0">
              <a:solidFill>
                <a:srgbClr val="FF0000"/>
              </a:solidFill>
            </a:endParaRPr>
          </a:p>
        </p:txBody>
      </p:sp>
    </p:spTree>
    <p:extLst>
      <p:ext uri="{BB962C8B-B14F-4D97-AF65-F5344CB8AC3E}">
        <p14:creationId xmlns:p14="http://schemas.microsoft.com/office/powerpoint/2010/main" val="62656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315"/>
            <a:ext cx="10452848" cy="6923315"/>
          </a:xfrm>
          <a:prstGeom prst="rect">
            <a:avLst/>
          </a:prstGeom>
        </p:spPr>
      </p:pic>
      <p:sp>
        <p:nvSpPr>
          <p:cNvPr id="3" name="TextBox 2"/>
          <p:cNvSpPr txBox="1"/>
          <p:nvPr/>
        </p:nvSpPr>
        <p:spPr>
          <a:xfrm>
            <a:off x="3844211" y="3904842"/>
            <a:ext cx="3293707" cy="839391"/>
          </a:xfrm>
          <a:prstGeom prst="rect">
            <a:avLst/>
          </a:prstGeom>
          <a:noFill/>
        </p:spPr>
        <p:txBody>
          <a:bodyPr wrap="square" rtlCol="0">
            <a:spAutoFit/>
          </a:bodyPr>
          <a:lstStyle/>
          <a:p>
            <a:r>
              <a:rPr lang="en-US" sz="5400" dirty="0">
                <a:solidFill>
                  <a:schemeClr val="bg1"/>
                </a:solidFill>
              </a:rPr>
              <a:t>Listening</a:t>
            </a:r>
            <a:endParaRPr lang="en-US" sz="2400" dirty="0">
              <a:solidFill>
                <a:schemeClr val="bg1"/>
              </a:solidFill>
            </a:endParaRPr>
          </a:p>
        </p:txBody>
      </p:sp>
    </p:spTree>
    <p:extLst>
      <p:ext uri="{BB962C8B-B14F-4D97-AF65-F5344CB8AC3E}">
        <p14:creationId xmlns:p14="http://schemas.microsoft.com/office/powerpoint/2010/main" val="2147408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6429" y="506667"/>
            <a:ext cx="8753475" cy="4048125"/>
          </a:xfrm>
          <a:prstGeom prst="rect">
            <a:avLst/>
          </a:prstGeom>
        </p:spPr>
      </p:pic>
      <p:sp>
        <p:nvSpPr>
          <p:cNvPr id="3" name="TextBox 2"/>
          <p:cNvSpPr txBox="1"/>
          <p:nvPr/>
        </p:nvSpPr>
        <p:spPr>
          <a:xfrm>
            <a:off x="116114" y="4554792"/>
            <a:ext cx="10832836" cy="646331"/>
          </a:xfrm>
          <a:prstGeom prst="rect">
            <a:avLst/>
          </a:prstGeom>
          <a:noFill/>
        </p:spPr>
        <p:txBody>
          <a:bodyPr wrap="square" rtlCol="0">
            <a:spAutoFit/>
          </a:bodyPr>
          <a:lstStyle/>
          <a:p>
            <a:r>
              <a:rPr lang="en-US" sz="3600"/>
              <a:t>To whom does Tom message? </a:t>
            </a:r>
            <a:endParaRPr lang="en-US" dirty="0">
              <a:ea typeface="Times New Roman" panose="02020603050405020304" pitchFamily="18" charset="0"/>
            </a:endParaRPr>
          </a:p>
        </p:txBody>
      </p:sp>
      <p:sp>
        <p:nvSpPr>
          <p:cNvPr id="4" name="TextBox 3"/>
          <p:cNvSpPr txBox="1"/>
          <p:nvPr/>
        </p:nvSpPr>
        <p:spPr>
          <a:xfrm>
            <a:off x="116114" y="5201123"/>
            <a:ext cx="12176409" cy="646331"/>
          </a:xfrm>
          <a:prstGeom prst="rect">
            <a:avLst/>
          </a:prstGeom>
          <a:noFill/>
        </p:spPr>
        <p:txBody>
          <a:bodyPr wrap="square" rtlCol="0">
            <a:spAutoFit/>
          </a:bodyPr>
          <a:lstStyle/>
          <a:p>
            <a:r>
              <a:rPr lang="en-US" sz="3600"/>
              <a:t>What are you going to do? </a:t>
            </a:r>
            <a:endParaRPr lang="en-US" dirty="0">
              <a:solidFill>
                <a:srgbClr val="FF0000"/>
              </a:solidFill>
              <a:ea typeface="Times New Roman" panose="02020603050405020304" pitchFamily="18" charset="0"/>
            </a:endParaRPr>
          </a:p>
        </p:txBody>
      </p:sp>
      <p:sp>
        <p:nvSpPr>
          <p:cNvPr id="5" name="TextBox 4"/>
          <p:cNvSpPr txBox="1"/>
          <p:nvPr/>
        </p:nvSpPr>
        <p:spPr>
          <a:xfrm>
            <a:off x="294372" y="5732468"/>
            <a:ext cx="7756809" cy="646331"/>
          </a:xfrm>
          <a:prstGeom prst="rect">
            <a:avLst/>
          </a:prstGeom>
          <a:noFill/>
        </p:spPr>
        <p:txBody>
          <a:bodyPr wrap="square" rtlCol="0">
            <a:spAutoFit/>
          </a:bodyPr>
          <a:lstStyle/>
          <a:p>
            <a:r>
              <a:rPr lang="en-US" sz="3600" dirty="0">
                <a:solidFill>
                  <a:srgbClr val="FF0000"/>
                </a:solidFill>
              </a:rPr>
              <a:t>- Listen and choose the correct answer.</a:t>
            </a:r>
            <a:endParaRPr lang="en-US" dirty="0">
              <a:solidFill>
                <a:srgbClr val="FF0000"/>
              </a:solidFill>
              <a:ea typeface="Times New Roman" panose="02020603050405020304" pitchFamily="18" charset="0"/>
            </a:endParaRPr>
          </a:p>
        </p:txBody>
      </p:sp>
      <p:sp>
        <p:nvSpPr>
          <p:cNvPr id="6" name="TextBox 5"/>
          <p:cNvSpPr txBox="1"/>
          <p:nvPr/>
        </p:nvSpPr>
        <p:spPr>
          <a:xfrm>
            <a:off x="5771721" y="4554792"/>
            <a:ext cx="1828800" cy="646331"/>
          </a:xfrm>
          <a:prstGeom prst="rect">
            <a:avLst/>
          </a:prstGeom>
          <a:noFill/>
        </p:spPr>
        <p:txBody>
          <a:bodyPr wrap="square" rtlCol="0">
            <a:spAutoFit/>
          </a:bodyPr>
          <a:lstStyle/>
          <a:p>
            <a:r>
              <a:rPr lang="en-US" sz="3600" dirty="0">
                <a:solidFill>
                  <a:srgbClr val="FF0000"/>
                </a:solidFill>
              </a:rPr>
              <a:t>- Mary.</a:t>
            </a:r>
            <a:endParaRPr lang="en-US" dirty="0">
              <a:solidFill>
                <a:srgbClr val="FF0000"/>
              </a:solidFill>
              <a:ea typeface="Times New Roman" panose="02020603050405020304" pitchFamily="18" charset="0"/>
            </a:endParaRPr>
          </a:p>
        </p:txBody>
      </p:sp>
      <p:sp>
        <p:nvSpPr>
          <p:cNvPr id="7" name="TextBox 6"/>
          <p:cNvSpPr txBox="1"/>
          <p:nvPr/>
        </p:nvSpPr>
        <p:spPr>
          <a:xfrm>
            <a:off x="116114" y="506667"/>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spTree>
    <p:extLst>
      <p:ext uri="{BB962C8B-B14F-4D97-AF65-F5344CB8AC3E}">
        <p14:creationId xmlns:p14="http://schemas.microsoft.com/office/powerpoint/2010/main" val="392889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73180" y="3048719"/>
            <a:ext cx="12018819" cy="1200329"/>
          </a:xfrm>
          <a:prstGeom prst="rect">
            <a:avLst/>
          </a:prstGeom>
        </p:spPr>
        <p:txBody>
          <a:bodyPr wrap="square">
            <a:spAutoFit/>
          </a:bodyPr>
          <a:lstStyle/>
          <a:p>
            <a:r>
              <a:rPr lang="en-US" sz="3600" dirty="0">
                <a:solidFill>
                  <a:srgbClr val="242021"/>
                </a:solidFill>
              </a:rPr>
              <a:t>a</a:t>
            </a:r>
            <a:r>
              <a:rPr lang="en-US" sz="3600">
                <a:solidFill>
                  <a:srgbClr val="242021"/>
                </a:solidFill>
              </a:rPr>
              <a:t>. Listen to Tom’s message to Mary. For questions (1-3), choose</a:t>
            </a:r>
          </a:p>
          <a:p>
            <a:r>
              <a:rPr lang="en-US" sz="3600">
                <a:solidFill>
                  <a:srgbClr val="242021"/>
                </a:solidFill>
              </a:rPr>
              <a:t>the correct answer (A, B or C).</a:t>
            </a:r>
          </a:p>
        </p:txBody>
      </p:sp>
      <p:sp>
        <p:nvSpPr>
          <p:cNvPr id="2" name="Rectangle 1"/>
          <p:cNvSpPr/>
          <p:nvPr/>
        </p:nvSpPr>
        <p:spPr>
          <a:xfrm>
            <a:off x="597158" y="104017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Underline the key words</a:t>
            </a:r>
            <a:r>
              <a:rPr lang="en-US" sz="3600" i="1">
                <a:solidFill>
                  <a:srgbClr val="0070C0"/>
                </a:solidFill>
              </a:rPr>
              <a:t>. </a:t>
            </a:r>
          </a:p>
        </p:txBody>
      </p:sp>
      <p:cxnSp>
        <p:nvCxnSpPr>
          <p:cNvPr id="5" name="Straight Connector 4"/>
          <p:cNvCxnSpPr>
            <a:cxnSpLocks/>
          </p:cNvCxnSpPr>
          <p:nvPr/>
        </p:nvCxnSpPr>
        <p:spPr>
          <a:xfrm>
            <a:off x="688488" y="3584424"/>
            <a:ext cx="11714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cxnSp>
        <p:nvCxnSpPr>
          <p:cNvPr id="14" name="Straight Connector 13">
            <a:extLst>
              <a:ext uri="{FF2B5EF4-FFF2-40B4-BE49-F238E27FC236}">
                <a16:creationId xmlns:a16="http://schemas.microsoft.com/office/drawing/2014/main" id="{C00DA5E9-1569-4E25-94B2-5E5B8EEB34C7}"/>
              </a:ext>
            </a:extLst>
          </p:cNvPr>
          <p:cNvCxnSpPr>
            <a:cxnSpLocks/>
          </p:cNvCxnSpPr>
          <p:nvPr/>
        </p:nvCxnSpPr>
        <p:spPr>
          <a:xfrm>
            <a:off x="2498646" y="3584424"/>
            <a:ext cx="25958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DDE1C0-0723-4389-A6CB-82A4686E0FEA}"/>
              </a:ext>
            </a:extLst>
          </p:cNvPr>
          <p:cNvCxnSpPr>
            <a:cxnSpLocks/>
          </p:cNvCxnSpPr>
          <p:nvPr/>
        </p:nvCxnSpPr>
        <p:spPr>
          <a:xfrm>
            <a:off x="5756727" y="3584424"/>
            <a:ext cx="955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1544590-90A4-47F3-98E3-76D72EF31391}"/>
              </a:ext>
            </a:extLst>
          </p:cNvPr>
          <p:cNvCxnSpPr>
            <a:cxnSpLocks/>
          </p:cNvCxnSpPr>
          <p:nvPr/>
        </p:nvCxnSpPr>
        <p:spPr>
          <a:xfrm>
            <a:off x="10610850" y="3584424"/>
            <a:ext cx="1295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51F263-C48E-456F-BB85-6783B3714058}"/>
              </a:ext>
            </a:extLst>
          </p:cNvPr>
          <p:cNvCxnSpPr>
            <a:cxnSpLocks/>
          </p:cNvCxnSpPr>
          <p:nvPr/>
        </p:nvCxnSpPr>
        <p:spPr>
          <a:xfrm>
            <a:off x="963608" y="4136155"/>
            <a:ext cx="27048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47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94" y="889669"/>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and choose the correct answer.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FIRST TIME</a:t>
            </a:r>
          </a:p>
        </p:txBody>
      </p: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24" name="TextBox 23">
            <a:extLst>
              <a:ext uri="{FF2B5EF4-FFF2-40B4-BE49-F238E27FC236}">
                <a16:creationId xmlns:a16="http://schemas.microsoft.com/office/drawing/2014/main" id="{90D53D65-ADAD-45B0-94EC-CCB947AE3B26}"/>
              </a:ext>
            </a:extLst>
          </p:cNvPr>
          <p:cNvSpPr txBox="1"/>
          <p:nvPr/>
        </p:nvSpPr>
        <p:spPr>
          <a:xfrm>
            <a:off x="5946510" y="2195662"/>
            <a:ext cx="3492760"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25" name="TextBox 24">
            <a:extLst>
              <a:ext uri="{FF2B5EF4-FFF2-40B4-BE49-F238E27FC236}">
                <a16:creationId xmlns:a16="http://schemas.microsoft.com/office/drawing/2014/main" id="{8EA25A21-A778-453D-8312-68AC7634EF82}"/>
              </a:ext>
            </a:extLst>
          </p:cNvPr>
          <p:cNvSpPr txBox="1"/>
          <p:nvPr/>
        </p:nvSpPr>
        <p:spPr>
          <a:xfrm>
            <a:off x="0" y="2801047"/>
            <a:ext cx="11813545" cy="3046988"/>
          </a:xfrm>
          <a:prstGeom prst="rect">
            <a:avLst/>
          </a:prstGeom>
          <a:noFill/>
        </p:spPr>
        <p:txBody>
          <a:bodyPr wrap="square">
            <a:spAutoFit/>
          </a:bodyPr>
          <a:lstStyle/>
          <a:p>
            <a:r>
              <a:rPr lang="en-US" sz="3200" i="1" dirty="0">
                <a:sym typeface="Wingdings" panose="05000000000000000000" pitchFamily="2" charset="2"/>
              </a:rPr>
              <a:t>1. Where does Tom want to go this Saturday?</a:t>
            </a:r>
          </a:p>
          <a:p>
            <a:r>
              <a:rPr lang="en-US" sz="3200" i="1" dirty="0">
                <a:sym typeface="Wingdings" panose="05000000000000000000" pitchFamily="2" charset="2"/>
              </a:rPr>
              <a:t>A. to an art festival 		B. to a music festival 	C. to a film festival</a:t>
            </a:r>
          </a:p>
          <a:p>
            <a:r>
              <a:rPr lang="en-US" sz="3200" i="1" dirty="0">
                <a:sym typeface="Wingdings" panose="05000000000000000000" pitchFamily="2" charset="2"/>
              </a:rPr>
              <a:t>2. Where does it take place?</a:t>
            </a:r>
          </a:p>
          <a:p>
            <a:r>
              <a:rPr lang="en-US" sz="3200" i="1" dirty="0">
                <a:sym typeface="Wingdings" panose="05000000000000000000" pitchFamily="2" charset="2"/>
              </a:rPr>
              <a:t>A. at the local cinema 		B. at the local stadium C. at school</a:t>
            </a:r>
          </a:p>
          <a:p>
            <a:r>
              <a:rPr lang="en-US" sz="3200" i="1" dirty="0">
                <a:sym typeface="Wingdings" panose="05000000000000000000" pitchFamily="2" charset="2"/>
              </a:rPr>
              <a:t>3 What time does it start?</a:t>
            </a:r>
          </a:p>
          <a:p>
            <a:r>
              <a:rPr lang="en-US" sz="3200" i="1" dirty="0">
                <a:sym typeface="Wingdings" panose="05000000000000000000" pitchFamily="2" charset="2"/>
              </a:rPr>
              <a:t>A. 10:30 a.m. 			B. 12:30 p.m. 		C. 1:30 p.m.</a:t>
            </a:r>
            <a:endParaRPr lang="en-US" sz="3200" i="1" dirty="0"/>
          </a:p>
        </p:txBody>
      </p:sp>
      <p:sp>
        <p:nvSpPr>
          <p:cNvPr id="9" name="Rectangle 8"/>
          <p:cNvSpPr/>
          <p:nvPr/>
        </p:nvSpPr>
        <p:spPr>
          <a:xfrm>
            <a:off x="102635" y="1568359"/>
            <a:ext cx="12018819" cy="1200329"/>
          </a:xfrm>
          <a:prstGeom prst="rect">
            <a:avLst/>
          </a:prstGeom>
        </p:spPr>
        <p:txBody>
          <a:bodyPr wrap="square">
            <a:spAutoFit/>
          </a:bodyPr>
          <a:lstStyle/>
          <a:p>
            <a:r>
              <a:rPr lang="en-US" sz="3600">
                <a:solidFill>
                  <a:srgbClr val="242021"/>
                </a:solidFill>
              </a:rPr>
              <a:t>Listen to Tom’s message to Mary. For questions (1-3), choose</a:t>
            </a:r>
          </a:p>
          <a:p>
            <a:r>
              <a:rPr lang="en-US" sz="3600">
                <a:solidFill>
                  <a:srgbClr val="242021"/>
                </a:solidFill>
              </a:rPr>
              <a:t>the correct answer (A, B or C).</a:t>
            </a:r>
          </a:p>
        </p:txBody>
      </p:sp>
      <p:sp>
        <p:nvSpPr>
          <p:cNvPr id="12" name="TextBox 11">
            <a:extLst>
              <a:ext uri="{FF2B5EF4-FFF2-40B4-BE49-F238E27FC236}">
                <a16:creationId xmlns:a16="http://schemas.microsoft.com/office/drawing/2014/main" id="{FAEE1202-4641-4F08-9073-CE5C87CE3D98}"/>
              </a:ext>
            </a:extLst>
          </p:cNvPr>
          <p:cNvSpPr txBox="1"/>
          <p:nvPr/>
        </p:nvSpPr>
        <p:spPr>
          <a:xfrm>
            <a:off x="5338900" y="5744196"/>
            <a:ext cx="1722018"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WHY?</a:t>
            </a:r>
            <a:endParaRPr lang="en-US" sz="2800" dirty="0"/>
          </a:p>
        </p:txBody>
      </p:sp>
      <p:pic>
        <p:nvPicPr>
          <p:cNvPr id="5" name="TA7 RIGHT ON - CD1 - 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4487" y="457200"/>
            <a:ext cx="609600" cy="609600"/>
          </a:xfrm>
          <a:prstGeom prst="rect">
            <a:avLst/>
          </a:prstGeom>
        </p:spPr>
      </p:pic>
      <p:cxnSp>
        <p:nvCxnSpPr>
          <p:cNvPr id="13" name="Straight Connector 12"/>
          <p:cNvCxnSpPr>
            <a:cxnSpLocks/>
          </p:cNvCxnSpPr>
          <p:nvPr/>
        </p:nvCxnSpPr>
        <p:spPr>
          <a:xfrm>
            <a:off x="548055" y="3307615"/>
            <a:ext cx="9534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2567047" y="3299530"/>
            <a:ext cx="24994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V="1">
            <a:off x="5938505" y="3299530"/>
            <a:ext cx="1371652" cy="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1501541" y="3780046"/>
            <a:ext cx="4523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5788142" y="3780046"/>
            <a:ext cx="9880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9417498" y="3773762"/>
            <a:ext cx="693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476519" y="4281104"/>
            <a:ext cx="11714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2812752" y="4262452"/>
            <a:ext cx="17973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2439060" y="4760077"/>
            <a:ext cx="11714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7098679" y="4768086"/>
            <a:ext cx="11714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a:off x="9256622" y="4766292"/>
            <a:ext cx="1061660" cy="17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479623" y="5245268"/>
            <a:ext cx="1563781" cy="36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flipV="1">
            <a:off x="3412553" y="5239051"/>
            <a:ext cx="803312" cy="93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97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10"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52975" fill="hold"/>
                                        <p:tgtEl>
                                          <p:spTgt spid="5"/>
                                        </p:tgtEl>
                                      </p:cBhvr>
                                    </p:cmd>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1000" fill="hold"/>
                                        <p:tgtEl>
                                          <p:spTgt spid="24"/>
                                        </p:tgtEl>
                                        <p:attrNameLst>
                                          <p:attrName>ppt_w</p:attrName>
                                        </p:attrNameLst>
                                      </p:cBhvr>
                                      <p:tavLst>
                                        <p:tav tm="0">
                                          <p:val>
                                            <p:fltVal val="0"/>
                                          </p:val>
                                        </p:tav>
                                        <p:tav tm="100000">
                                          <p:val>
                                            <p:strVal val="#ppt_w"/>
                                          </p:val>
                                        </p:tav>
                                      </p:tavLst>
                                    </p:anim>
                                    <p:anim calcmode="lin" valueType="num">
                                      <p:cBhvr>
                                        <p:cTn id="65" dur="1000" fill="hold"/>
                                        <p:tgtEl>
                                          <p:spTgt spid="24"/>
                                        </p:tgtEl>
                                        <p:attrNameLst>
                                          <p:attrName>ppt_h</p:attrName>
                                        </p:attrNameLst>
                                      </p:cBhvr>
                                      <p:tavLst>
                                        <p:tav tm="0">
                                          <p:val>
                                            <p:fltVal val="0"/>
                                          </p:val>
                                        </p:tav>
                                        <p:tav tm="100000">
                                          <p:val>
                                            <p:strVal val="#ppt_h"/>
                                          </p:val>
                                        </p:tav>
                                      </p:tavLst>
                                    </p:anim>
                                    <p:anim calcmode="lin" valueType="num">
                                      <p:cBhvr>
                                        <p:cTn id="66" dur="1000" fill="hold"/>
                                        <p:tgtEl>
                                          <p:spTgt spid="24"/>
                                        </p:tgtEl>
                                        <p:attrNameLst>
                                          <p:attrName>style.rotation</p:attrName>
                                        </p:attrNameLst>
                                      </p:cBhvr>
                                      <p:tavLst>
                                        <p:tav tm="0">
                                          <p:val>
                                            <p:fltVal val="90"/>
                                          </p:val>
                                        </p:tav>
                                        <p:tav tm="100000">
                                          <p:val>
                                            <p:fltVal val="0"/>
                                          </p:val>
                                        </p:tav>
                                      </p:tavLst>
                                    </p:anim>
                                    <p:animEffect transition="in" filter="fade">
                                      <p:cBhvr>
                                        <p:cTn id="67" dur="10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1000" fill="hold"/>
                                        <p:tgtEl>
                                          <p:spTgt spid="12"/>
                                        </p:tgtEl>
                                        <p:attrNameLst>
                                          <p:attrName>ppt_w</p:attrName>
                                        </p:attrNameLst>
                                      </p:cBhvr>
                                      <p:tavLst>
                                        <p:tav tm="0">
                                          <p:val>
                                            <p:fltVal val="0"/>
                                          </p:val>
                                        </p:tav>
                                        <p:tav tm="100000">
                                          <p:val>
                                            <p:strVal val="#ppt_w"/>
                                          </p:val>
                                        </p:tav>
                                      </p:tavLst>
                                    </p:anim>
                                    <p:anim calcmode="lin" valueType="num">
                                      <p:cBhvr>
                                        <p:cTn id="73" dur="1000" fill="hold"/>
                                        <p:tgtEl>
                                          <p:spTgt spid="12"/>
                                        </p:tgtEl>
                                        <p:attrNameLst>
                                          <p:attrName>ppt_h</p:attrName>
                                        </p:attrNameLst>
                                      </p:cBhvr>
                                      <p:tavLst>
                                        <p:tav tm="0">
                                          <p:val>
                                            <p:fltVal val="0"/>
                                          </p:val>
                                        </p:tav>
                                        <p:tav tm="100000">
                                          <p:val>
                                            <p:strVal val="#ppt_h"/>
                                          </p:val>
                                        </p:tav>
                                      </p:tavLst>
                                    </p:anim>
                                    <p:anim calcmode="lin" valueType="num">
                                      <p:cBhvr>
                                        <p:cTn id="74" dur="1000" fill="hold"/>
                                        <p:tgtEl>
                                          <p:spTgt spid="12"/>
                                        </p:tgtEl>
                                        <p:attrNameLst>
                                          <p:attrName>style.rotation</p:attrName>
                                        </p:attrNameLst>
                                      </p:cBhvr>
                                      <p:tavLst>
                                        <p:tav tm="0">
                                          <p:val>
                                            <p:fltVal val="90"/>
                                          </p:val>
                                        </p:tav>
                                        <p:tav tm="100000">
                                          <p:val>
                                            <p:fltVal val="0"/>
                                          </p:val>
                                        </p:tav>
                                      </p:tavLst>
                                    </p:anim>
                                    <p:animEffect transition="in" filter="fade">
                                      <p:cBhvr>
                                        <p:cTn id="7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5"/>
                </p:tgtEl>
              </p:cMediaNode>
            </p:audio>
          </p:childTnLst>
        </p:cTn>
      </p:par>
    </p:tnLst>
    <p:bldLst>
      <p:bldP spid="24" grpId="0"/>
      <p:bldP spid="25"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813360"/>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0" y="348612"/>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9" name="Rectangle 8">
            <a:extLst>
              <a:ext uri="{FF2B5EF4-FFF2-40B4-BE49-F238E27FC236}">
                <a16:creationId xmlns:a16="http://schemas.microsoft.com/office/drawing/2014/main" id="{A8776FBD-6E63-4F35-A2CC-F3D992937195}"/>
              </a:ext>
            </a:extLst>
          </p:cNvPr>
          <p:cNvSpPr/>
          <p:nvPr/>
        </p:nvSpPr>
        <p:spPr>
          <a:xfrm>
            <a:off x="342123" y="1503558"/>
            <a:ext cx="11849877"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rPr>
              <a:t>While you are listening, focus on what Tom messages Mary.</a:t>
            </a:r>
          </a:p>
          <a:p>
            <a:r>
              <a:rPr lang="en-US" sz="3200" i="1" dirty="0">
                <a:solidFill>
                  <a:srgbClr val="FF0000"/>
                </a:solidFill>
              </a:rPr>
              <a:t>What are you doing this Saturday? I’m going to a film festival.</a:t>
            </a:r>
          </a:p>
        </p:txBody>
      </p:sp>
      <p:sp>
        <p:nvSpPr>
          <p:cNvPr id="14" name="TextBox 13">
            <a:extLst>
              <a:ext uri="{FF2B5EF4-FFF2-40B4-BE49-F238E27FC236}">
                <a16:creationId xmlns:a16="http://schemas.microsoft.com/office/drawing/2014/main" id="{8EA25A21-A778-453D-8312-68AC7634EF82}"/>
              </a:ext>
            </a:extLst>
          </p:cNvPr>
          <p:cNvSpPr txBox="1"/>
          <p:nvPr/>
        </p:nvSpPr>
        <p:spPr>
          <a:xfrm>
            <a:off x="3860594" y="3224025"/>
            <a:ext cx="8017690" cy="1200329"/>
          </a:xfrm>
          <a:prstGeom prst="rect">
            <a:avLst/>
          </a:prstGeom>
          <a:noFill/>
        </p:spPr>
        <p:txBody>
          <a:bodyPr wrap="square">
            <a:spAutoFit/>
          </a:bodyPr>
          <a:lstStyle/>
          <a:p>
            <a:r>
              <a:rPr lang="en-US" sz="3600" i="1">
                <a:solidFill>
                  <a:srgbClr val="FF0000"/>
                </a:solidFill>
                <a:sym typeface="Wingdings" panose="05000000000000000000" pitchFamily="2" charset="2"/>
              </a:rPr>
              <a:t>C. to a film festival.</a:t>
            </a:r>
            <a:br>
              <a:rPr lang="en-US" sz="3600" i="1" strike="sngStrike">
                <a:solidFill>
                  <a:srgbClr val="FF0000"/>
                </a:solidFill>
              </a:rPr>
            </a:br>
            <a:endParaRPr lang="en-US" sz="3600" i="1" strike="sngStrike" dirty="0">
              <a:solidFill>
                <a:srgbClr val="FF0000"/>
              </a:solidFill>
            </a:endParaRPr>
          </a:p>
        </p:txBody>
      </p:sp>
      <p:sp>
        <p:nvSpPr>
          <p:cNvPr id="15" name="TextBox 14">
            <a:extLst>
              <a:ext uri="{FF2B5EF4-FFF2-40B4-BE49-F238E27FC236}">
                <a16:creationId xmlns:a16="http://schemas.microsoft.com/office/drawing/2014/main" id="{FAEE1202-4641-4F08-9073-CE5C87CE3D98}"/>
              </a:ext>
            </a:extLst>
          </p:cNvPr>
          <p:cNvSpPr txBox="1"/>
          <p:nvPr/>
        </p:nvSpPr>
        <p:spPr>
          <a:xfrm>
            <a:off x="384951" y="3286712"/>
            <a:ext cx="3505849"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THE ANSWER IS …</a:t>
            </a:r>
            <a:endParaRPr lang="en-US" sz="2800" dirty="0"/>
          </a:p>
        </p:txBody>
      </p:sp>
      <p:pic>
        <p:nvPicPr>
          <p:cNvPr id="11" name="TA7 RIGHT ON - CD1 - 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4487" y="457200"/>
            <a:ext cx="609600" cy="609600"/>
          </a:xfrm>
          <a:prstGeom prst="rect">
            <a:avLst/>
          </a:prstGeom>
        </p:spPr>
      </p:pic>
    </p:spTree>
    <p:extLst>
      <p:ext uri="{BB962C8B-B14F-4D97-AF65-F5344CB8AC3E}">
        <p14:creationId xmlns:p14="http://schemas.microsoft.com/office/powerpoint/2010/main" val="361287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 calcmode="lin" valueType="num">
                                      <p:cBhvr>
                                        <p:cTn id="19" dur="1000" fill="hold"/>
                                        <p:tgtEl>
                                          <p:spTgt spid="15"/>
                                        </p:tgtEl>
                                        <p:attrNameLst>
                                          <p:attrName>style.rotation</p:attrName>
                                        </p:attrNameLst>
                                      </p:cBhvr>
                                      <p:tavLst>
                                        <p:tav tm="0">
                                          <p:val>
                                            <p:fltVal val="90"/>
                                          </p:val>
                                        </p:tav>
                                        <p:tav tm="100000">
                                          <p:val>
                                            <p:fltVal val="0"/>
                                          </p:val>
                                        </p:tav>
                                      </p:tavLst>
                                    </p:anim>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1"/>
                </p:tgtEl>
              </p:cMediaNode>
            </p:audio>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813360"/>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0" y="348612"/>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9" name="Rectangle 8">
            <a:extLst>
              <a:ext uri="{FF2B5EF4-FFF2-40B4-BE49-F238E27FC236}">
                <a16:creationId xmlns:a16="http://schemas.microsoft.com/office/drawing/2014/main" id="{A8776FBD-6E63-4F35-A2CC-F3D992937195}"/>
              </a:ext>
            </a:extLst>
          </p:cNvPr>
          <p:cNvSpPr/>
          <p:nvPr/>
        </p:nvSpPr>
        <p:spPr>
          <a:xfrm>
            <a:off x="342123" y="1503558"/>
            <a:ext cx="11849877"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rPr>
              <a:t>While you are listening, focus on what Tom messages Mary.</a:t>
            </a:r>
          </a:p>
          <a:p>
            <a:r>
              <a:rPr lang="en-US" sz="3200" i="1" dirty="0">
                <a:solidFill>
                  <a:srgbClr val="FF0000"/>
                </a:solidFill>
              </a:rPr>
              <a:t>It’s at the local stadium, just down the road from our school, so we can walk there.</a:t>
            </a:r>
          </a:p>
        </p:txBody>
      </p:sp>
      <p:sp>
        <p:nvSpPr>
          <p:cNvPr id="14" name="TextBox 13">
            <a:extLst>
              <a:ext uri="{FF2B5EF4-FFF2-40B4-BE49-F238E27FC236}">
                <a16:creationId xmlns:a16="http://schemas.microsoft.com/office/drawing/2014/main" id="{8EA25A21-A778-453D-8312-68AC7634EF82}"/>
              </a:ext>
            </a:extLst>
          </p:cNvPr>
          <p:cNvSpPr txBox="1"/>
          <p:nvPr/>
        </p:nvSpPr>
        <p:spPr>
          <a:xfrm>
            <a:off x="4037461" y="3668976"/>
            <a:ext cx="8017690" cy="646331"/>
          </a:xfrm>
          <a:prstGeom prst="rect">
            <a:avLst/>
          </a:prstGeom>
          <a:noFill/>
        </p:spPr>
        <p:txBody>
          <a:bodyPr wrap="square">
            <a:spAutoFit/>
          </a:bodyPr>
          <a:lstStyle/>
          <a:p>
            <a:r>
              <a:rPr lang="en-US" sz="3600" i="1">
                <a:solidFill>
                  <a:srgbClr val="FF0000"/>
                </a:solidFill>
                <a:sym typeface="Wingdings" panose="05000000000000000000" pitchFamily="2" charset="2"/>
              </a:rPr>
              <a:t>B. at the local stadium.</a:t>
            </a:r>
            <a:endParaRPr lang="en-US" sz="3600" i="1" strike="sngStrike" dirty="0">
              <a:solidFill>
                <a:srgbClr val="FF0000"/>
              </a:solidFill>
            </a:endParaRPr>
          </a:p>
        </p:txBody>
      </p:sp>
      <p:sp>
        <p:nvSpPr>
          <p:cNvPr id="15" name="TextBox 14">
            <a:extLst>
              <a:ext uri="{FF2B5EF4-FFF2-40B4-BE49-F238E27FC236}">
                <a16:creationId xmlns:a16="http://schemas.microsoft.com/office/drawing/2014/main" id="{FAEE1202-4641-4F08-9073-CE5C87CE3D98}"/>
              </a:ext>
            </a:extLst>
          </p:cNvPr>
          <p:cNvSpPr txBox="1"/>
          <p:nvPr/>
        </p:nvSpPr>
        <p:spPr>
          <a:xfrm>
            <a:off x="561818" y="3731663"/>
            <a:ext cx="3505849"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THE ANSWER IS …</a:t>
            </a:r>
            <a:endParaRPr lang="en-US" sz="2800" dirty="0"/>
          </a:p>
        </p:txBody>
      </p:sp>
      <p:pic>
        <p:nvPicPr>
          <p:cNvPr id="11" name="TA7 RIGHT ON - CD1 - 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4487" y="457200"/>
            <a:ext cx="609600" cy="609600"/>
          </a:xfrm>
          <a:prstGeom prst="rect">
            <a:avLst/>
          </a:prstGeom>
        </p:spPr>
      </p:pic>
    </p:spTree>
    <p:extLst>
      <p:ext uri="{BB962C8B-B14F-4D97-AF65-F5344CB8AC3E}">
        <p14:creationId xmlns:p14="http://schemas.microsoft.com/office/powerpoint/2010/main" val="48734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down)">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style.rotation</p:attrName>
                                        </p:attrNameLst>
                                      </p:cBhvr>
                                      <p:tavLst>
                                        <p:tav tm="0">
                                          <p:val>
                                            <p:fltVal val="90"/>
                                          </p:val>
                                        </p:tav>
                                        <p:tav tm="100000">
                                          <p:val>
                                            <p:fltVal val="0"/>
                                          </p:val>
                                        </p:tav>
                                      </p:tavLst>
                                    </p:anim>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1"/>
                </p:tgtEl>
              </p:cMediaNode>
            </p:audio>
          </p:childTnLst>
        </p:cTn>
      </p:par>
    </p:tnLst>
    <p:bldLst>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813360"/>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19" name="TextBox 18"/>
          <p:cNvSpPr txBox="1"/>
          <p:nvPr/>
        </p:nvSpPr>
        <p:spPr>
          <a:xfrm>
            <a:off x="0" y="348612"/>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9" name="Rectangle 8">
            <a:extLst>
              <a:ext uri="{FF2B5EF4-FFF2-40B4-BE49-F238E27FC236}">
                <a16:creationId xmlns:a16="http://schemas.microsoft.com/office/drawing/2014/main" id="{A8776FBD-6E63-4F35-A2CC-F3D992937195}"/>
              </a:ext>
            </a:extLst>
          </p:cNvPr>
          <p:cNvSpPr/>
          <p:nvPr/>
        </p:nvSpPr>
        <p:spPr>
          <a:xfrm>
            <a:off x="342123" y="1503558"/>
            <a:ext cx="11849877"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200" i="1" dirty="0">
                <a:solidFill>
                  <a:srgbClr val="0070C0"/>
                </a:solidFill>
              </a:rPr>
              <a:t>While you are listening, focus on what Tom messages Mary.</a:t>
            </a:r>
          </a:p>
          <a:p>
            <a:r>
              <a:rPr lang="en-US" sz="3200" i="1" dirty="0">
                <a:solidFill>
                  <a:srgbClr val="FF0000"/>
                </a:solidFill>
              </a:rPr>
              <a:t>The first film starts at 10:30 a.m.</a:t>
            </a:r>
          </a:p>
        </p:txBody>
      </p:sp>
      <p:sp>
        <p:nvSpPr>
          <p:cNvPr id="14" name="TextBox 13">
            <a:extLst>
              <a:ext uri="{FF2B5EF4-FFF2-40B4-BE49-F238E27FC236}">
                <a16:creationId xmlns:a16="http://schemas.microsoft.com/office/drawing/2014/main" id="{8EA25A21-A778-453D-8312-68AC7634EF82}"/>
              </a:ext>
            </a:extLst>
          </p:cNvPr>
          <p:cNvSpPr txBox="1"/>
          <p:nvPr/>
        </p:nvSpPr>
        <p:spPr>
          <a:xfrm>
            <a:off x="4037461" y="3668976"/>
            <a:ext cx="8017690" cy="646331"/>
          </a:xfrm>
          <a:prstGeom prst="rect">
            <a:avLst/>
          </a:prstGeom>
          <a:noFill/>
        </p:spPr>
        <p:txBody>
          <a:bodyPr wrap="square">
            <a:spAutoFit/>
          </a:bodyPr>
          <a:lstStyle/>
          <a:p>
            <a:r>
              <a:rPr lang="en-US" sz="3600" i="1">
                <a:solidFill>
                  <a:srgbClr val="FF0000"/>
                </a:solidFill>
                <a:sym typeface="Wingdings" panose="05000000000000000000" pitchFamily="2" charset="2"/>
              </a:rPr>
              <a:t>A. 10:30 a.m. </a:t>
            </a:r>
            <a:endParaRPr lang="en-US" sz="3600" i="1" strike="sngStrike" dirty="0">
              <a:solidFill>
                <a:srgbClr val="FF0000"/>
              </a:solidFill>
            </a:endParaRPr>
          </a:p>
        </p:txBody>
      </p:sp>
      <p:sp>
        <p:nvSpPr>
          <p:cNvPr id="15" name="TextBox 14">
            <a:extLst>
              <a:ext uri="{FF2B5EF4-FFF2-40B4-BE49-F238E27FC236}">
                <a16:creationId xmlns:a16="http://schemas.microsoft.com/office/drawing/2014/main" id="{FAEE1202-4641-4F08-9073-CE5C87CE3D98}"/>
              </a:ext>
            </a:extLst>
          </p:cNvPr>
          <p:cNvSpPr txBox="1"/>
          <p:nvPr/>
        </p:nvSpPr>
        <p:spPr>
          <a:xfrm>
            <a:off x="561818" y="3731663"/>
            <a:ext cx="3505849"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THE ANSWER IS …</a:t>
            </a:r>
            <a:endParaRPr lang="en-US" sz="2800" dirty="0"/>
          </a:p>
        </p:txBody>
      </p:sp>
      <p:pic>
        <p:nvPicPr>
          <p:cNvPr id="11" name="TA7 RIGHT ON - CD1 - 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4487" y="457200"/>
            <a:ext cx="609600" cy="609600"/>
          </a:xfrm>
          <a:prstGeom prst="rect">
            <a:avLst/>
          </a:prstGeom>
        </p:spPr>
      </p:pic>
    </p:spTree>
    <p:extLst>
      <p:ext uri="{BB962C8B-B14F-4D97-AF65-F5344CB8AC3E}">
        <p14:creationId xmlns:p14="http://schemas.microsoft.com/office/powerpoint/2010/main" val="366459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style.rotation</p:attrName>
                                        </p:attrNameLst>
                                      </p:cBhvr>
                                      <p:tavLst>
                                        <p:tav tm="0">
                                          <p:val>
                                            <p:fltVal val="90"/>
                                          </p:val>
                                        </p:tav>
                                        <p:tav tm="100000">
                                          <p:val>
                                            <p:fltVal val="0"/>
                                          </p:val>
                                        </p:tav>
                                      </p:tavLst>
                                    </p:anim>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1"/>
                </p:tgtEl>
              </p:cMediaNode>
            </p:audio>
          </p:childTnLst>
        </p:cTn>
      </p:par>
    </p:tnLst>
    <p:bldLst>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3677387-BF44-459C-8250-118F77207A42}"/>
              </a:ext>
            </a:extLst>
          </p:cNvPr>
          <p:cNvSpPr/>
          <p:nvPr/>
        </p:nvSpPr>
        <p:spPr>
          <a:xfrm>
            <a:off x="70291" y="1117772"/>
            <a:ext cx="11986726"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a:solidFill>
                  <a:srgbClr val="000000"/>
                </a:solidFill>
              </a:rPr>
              <a:t>What are you doing this Saturday? I’m going to a film festival.</a:t>
            </a:r>
          </a:p>
        </p:txBody>
      </p:sp>
      <p:sp>
        <p:nvSpPr>
          <p:cNvPr id="23" name="TextBox 22">
            <a:extLst>
              <a:ext uri="{FF2B5EF4-FFF2-40B4-BE49-F238E27FC236}">
                <a16:creationId xmlns:a16="http://schemas.microsoft.com/office/drawing/2014/main" id="{E4FB928F-AA2F-4840-A94C-9838AC0B0F54}"/>
              </a:ext>
            </a:extLst>
          </p:cNvPr>
          <p:cNvSpPr txBox="1"/>
          <p:nvPr/>
        </p:nvSpPr>
        <p:spPr>
          <a:xfrm>
            <a:off x="70291" y="1839155"/>
            <a:ext cx="10920441" cy="523220"/>
          </a:xfrm>
          <a:prstGeom prst="rect">
            <a:avLst/>
          </a:prstGeom>
          <a:solidFill>
            <a:srgbClr val="FFFF00"/>
          </a:solidFill>
        </p:spPr>
        <p:txBody>
          <a:bodyPr wrap="square">
            <a:spAutoFit/>
          </a:bodyPr>
          <a:lstStyle/>
          <a:p>
            <a:r>
              <a:rPr lang="en-US" sz="2800" b="1" i="0" dirty="0">
                <a:effectLst/>
                <a:latin typeface="+mj-lt"/>
              </a:rPr>
              <a:t>1</a:t>
            </a:r>
            <a:r>
              <a:rPr lang="en-US" sz="2800" b="1" i="0">
                <a:effectLst/>
                <a:latin typeface="+mj-lt"/>
              </a:rPr>
              <a:t>. </a:t>
            </a:r>
            <a:r>
              <a:rPr lang="en-US" sz="2800" b="1">
                <a:latin typeface="+mj-lt"/>
              </a:rPr>
              <a:t>Tom wants to go to </a:t>
            </a:r>
            <a:r>
              <a:rPr lang="en-US" sz="2800" b="1">
                <a:solidFill>
                  <a:srgbClr val="FF0000"/>
                </a:solidFill>
                <a:latin typeface="+mj-lt"/>
              </a:rPr>
              <a:t>a film festival </a:t>
            </a:r>
            <a:r>
              <a:rPr lang="en-US" sz="2800" b="1">
                <a:latin typeface="+mj-lt"/>
              </a:rPr>
              <a:t>this Saturday. </a:t>
            </a:r>
            <a:endParaRPr lang="en-US" sz="2800" b="1">
              <a:solidFill>
                <a:srgbClr val="FF0000"/>
              </a:solidFill>
              <a:latin typeface="+mj-lt"/>
            </a:endParaRPr>
          </a:p>
        </p:txBody>
      </p:sp>
      <p:sp>
        <p:nvSpPr>
          <p:cNvPr id="30" name="Rectangle 29">
            <a:extLst>
              <a:ext uri="{FF2B5EF4-FFF2-40B4-BE49-F238E27FC236}">
                <a16:creationId xmlns:a16="http://schemas.microsoft.com/office/drawing/2014/main" id="{F635DAC2-E5A9-4B47-8F0D-691C56320F4B}"/>
              </a:ext>
            </a:extLst>
          </p:cNvPr>
          <p:cNvSpPr/>
          <p:nvPr/>
        </p:nvSpPr>
        <p:spPr>
          <a:xfrm>
            <a:off x="2914706" y="382148"/>
            <a:ext cx="875458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9" name="TextBox 8">
            <a:extLst>
              <a:ext uri="{FF2B5EF4-FFF2-40B4-BE49-F238E27FC236}">
                <a16:creationId xmlns:a16="http://schemas.microsoft.com/office/drawing/2014/main" id="{6548F4D5-C918-4C2B-BEE5-AE77A39AFFD1}"/>
              </a:ext>
            </a:extLst>
          </p:cNvPr>
          <p:cNvSpPr txBox="1"/>
          <p:nvPr/>
        </p:nvSpPr>
        <p:spPr>
          <a:xfrm>
            <a:off x="0" y="3999220"/>
            <a:ext cx="10920441" cy="523220"/>
          </a:xfrm>
          <a:prstGeom prst="rect">
            <a:avLst/>
          </a:prstGeom>
          <a:solidFill>
            <a:srgbClr val="FFFF00"/>
          </a:solidFill>
        </p:spPr>
        <p:txBody>
          <a:bodyPr wrap="square">
            <a:spAutoFit/>
          </a:bodyPr>
          <a:lstStyle/>
          <a:p>
            <a:r>
              <a:rPr lang="en-US" sz="2800" b="1" i="0" dirty="0">
                <a:effectLst/>
                <a:latin typeface="+mj-lt"/>
              </a:rPr>
              <a:t>2</a:t>
            </a:r>
            <a:r>
              <a:rPr lang="en-US" sz="2800" b="1" i="0">
                <a:effectLst/>
                <a:latin typeface="+mj-lt"/>
              </a:rPr>
              <a:t>. </a:t>
            </a:r>
            <a:r>
              <a:rPr lang="en-US" sz="2800" b="1">
                <a:latin typeface="+mj-lt"/>
              </a:rPr>
              <a:t>It take place </a:t>
            </a:r>
            <a:r>
              <a:rPr lang="en-US" sz="2800" b="1">
                <a:solidFill>
                  <a:srgbClr val="FF0000"/>
                </a:solidFill>
                <a:latin typeface="+mj-lt"/>
              </a:rPr>
              <a:t>at the local stadium. </a:t>
            </a:r>
            <a:endParaRPr lang="en-US" sz="2800" b="1" dirty="0">
              <a:solidFill>
                <a:srgbClr val="FF0000"/>
              </a:solidFill>
              <a:effectLst/>
            </a:endParaRPr>
          </a:p>
        </p:txBody>
      </p:sp>
      <p:sp>
        <p:nvSpPr>
          <p:cNvPr id="10" name="Rectangle 9">
            <a:extLst>
              <a:ext uri="{FF2B5EF4-FFF2-40B4-BE49-F238E27FC236}">
                <a16:creationId xmlns:a16="http://schemas.microsoft.com/office/drawing/2014/main" id="{0843576E-D0DB-428D-8A52-451B30422B6C}"/>
              </a:ext>
            </a:extLst>
          </p:cNvPr>
          <p:cNvSpPr/>
          <p:nvPr/>
        </p:nvSpPr>
        <p:spPr>
          <a:xfrm>
            <a:off x="-1" y="2676953"/>
            <a:ext cx="12057017"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a:solidFill>
                  <a:srgbClr val="000000"/>
                </a:solidFill>
              </a:rPr>
              <a:t>It’s at the local stadium, just down the road from our school, so we can walk there.</a:t>
            </a:r>
          </a:p>
        </p:txBody>
      </p:sp>
      <p:sp>
        <p:nvSpPr>
          <p:cNvPr id="13" name="TextBox 1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4" name="Rectangle 13">
            <a:extLst>
              <a:ext uri="{FF2B5EF4-FFF2-40B4-BE49-F238E27FC236}">
                <a16:creationId xmlns:a16="http://schemas.microsoft.com/office/drawing/2014/main" id="{0843576E-D0DB-428D-8A52-451B30422B6C}"/>
              </a:ext>
            </a:extLst>
          </p:cNvPr>
          <p:cNvSpPr/>
          <p:nvPr/>
        </p:nvSpPr>
        <p:spPr>
          <a:xfrm>
            <a:off x="35145" y="4981549"/>
            <a:ext cx="12057017"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a:solidFill>
                  <a:srgbClr val="000000"/>
                </a:solidFill>
              </a:rPr>
              <a:t>The first film starts at 10:30 a.m. </a:t>
            </a:r>
          </a:p>
        </p:txBody>
      </p:sp>
      <p:sp>
        <p:nvSpPr>
          <p:cNvPr id="15" name="TextBox 14">
            <a:extLst>
              <a:ext uri="{FF2B5EF4-FFF2-40B4-BE49-F238E27FC236}">
                <a16:creationId xmlns:a16="http://schemas.microsoft.com/office/drawing/2014/main" id="{6548F4D5-C918-4C2B-BEE5-AE77A39AFFD1}"/>
              </a:ext>
            </a:extLst>
          </p:cNvPr>
          <p:cNvSpPr txBox="1"/>
          <p:nvPr/>
        </p:nvSpPr>
        <p:spPr>
          <a:xfrm>
            <a:off x="-1" y="5664698"/>
            <a:ext cx="10920441" cy="523220"/>
          </a:xfrm>
          <a:prstGeom prst="rect">
            <a:avLst/>
          </a:prstGeom>
          <a:solidFill>
            <a:srgbClr val="FFFF00"/>
          </a:solidFill>
        </p:spPr>
        <p:txBody>
          <a:bodyPr wrap="square">
            <a:spAutoFit/>
          </a:bodyPr>
          <a:lstStyle/>
          <a:p>
            <a:r>
              <a:rPr lang="en-US" sz="2800" b="1" i="0">
                <a:effectLst/>
                <a:latin typeface="+mj-lt"/>
              </a:rPr>
              <a:t>3. </a:t>
            </a:r>
            <a:r>
              <a:rPr lang="en-US" sz="2800" b="1">
                <a:latin typeface="+mj-lt"/>
              </a:rPr>
              <a:t>It starts at </a:t>
            </a:r>
            <a:r>
              <a:rPr lang="en-US" sz="2800" b="1">
                <a:solidFill>
                  <a:srgbClr val="FF0000"/>
                </a:solidFill>
                <a:latin typeface="+mj-lt"/>
              </a:rPr>
              <a:t>10.30 a.m.</a:t>
            </a:r>
            <a:endParaRPr lang="en-US" sz="2800" b="1" dirty="0">
              <a:solidFill>
                <a:srgbClr val="FF0000"/>
              </a:solidFill>
              <a:effectLst/>
            </a:endParaRPr>
          </a:p>
        </p:txBody>
      </p:sp>
      <p:pic>
        <p:nvPicPr>
          <p:cNvPr id="16" name="TA7 RIGHT ON - CD1 - 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4487" y="457200"/>
            <a:ext cx="609600" cy="609600"/>
          </a:xfrm>
          <a:prstGeom prst="rect">
            <a:avLst/>
          </a:prstGeom>
        </p:spPr>
      </p:pic>
    </p:spTree>
    <p:extLst>
      <p:ext uri="{BB962C8B-B14F-4D97-AF65-F5344CB8AC3E}">
        <p14:creationId xmlns:p14="http://schemas.microsoft.com/office/powerpoint/2010/main" val="97364930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381472"/>
            <a:ext cx="10832836" cy="397031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0070C0"/>
              </a:solidFill>
              <a:ea typeface="Arial" panose="020B0604020202020204" pitchFamily="34" charset="0"/>
              <a:cs typeface="JDCLK L+ Frutiger LT Std"/>
            </a:endParaRPr>
          </a:p>
          <a:p>
            <a:r>
              <a:rPr lang="en-US" sz="3600" i="1" dirty="0">
                <a:solidFill>
                  <a:srgbClr val="0070C0"/>
                </a:solidFill>
                <a:ea typeface="Arial" panose="020B0604020202020204" pitchFamily="34" charset="0"/>
                <a:cs typeface="JDCLK L+ Frutiger LT Std"/>
              </a:rPr>
              <a:t>- get an overview of Unit 3.</a:t>
            </a:r>
          </a:p>
          <a:p>
            <a:r>
              <a:rPr lang="en-US" sz="3600" i="1" dirty="0">
                <a:solidFill>
                  <a:srgbClr val="0070C0"/>
                </a:solidFill>
                <a:ea typeface="Arial" panose="020B0604020202020204" pitchFamily="34" charset="0"/>
                <a:cs typeface="JDCLK L+ Frutiger LT Std"/>
              </a:rPr>
              <a:t>- </a:t>
            </a:r>
            <a:r>
              <a:rPr lang="en-US" sz="3600" i="1" dirty="0" err="1">
                <a:solidFill>
                  <a:srgbClr val="0070C0"/>
                </a:solidFill>
                <a:ea typeface="Arial" panose="020B0604020202020204" pitchFamily="34" charset="0"/>
                <a:cs typeface="JDCLK L+ Frutiger LT Std"/>
              </a:rPr>
              <a:t>practise</a:t>
            </a:r>
            <a:r>
              <a:rPr lang="en-US" sz="3600" i="1" dirty="0">
                <a:solidFill>
                  <a:srgbClr val="0070C0"/>
                </a:solidFill>
                <a:ea typeface="Arial" panose="020B0604020202020204" pitchFamily="34" charset="0"/>
                <a:cs typeface="JDCLK L+ Frutiger LT Std"/>
              </a:rPr>
              <a:t> and learn vocabularies for festivals and activities: </a:t>
            </a:r>
            <a:r>
              <a:rPr lang="en-US" sz="3600" b="1" i="1" dirty="0">
                <a:solidFill>
                  <a:srgbClr val="0070C0"/>
                </a:solidFill>
              </a:rPr>
              <a:t>exhibition, </a:t>
            </a:r>
            <a:r>
              <a:rPr lang="pt-BR" sz="3600" b="1" i="1" dirty="0">
                <a:solidFill>
                  <a:srgbClr val="0070C0"/>
                </a:solidFill>
              </a:rPr>
              <a:t>folk festival, </a:t>
            </a:r>
            <a:r>
              <a:rPr lang="en-US" sz="3600" b="1" i="1" dirty="0">
                <a:solidFill>
                  <a:srgbClr val="0070C0"/>
                </a:solidFill>
              </a:rPr>
              <a:t>performance, </a:t>
            </a:r>
            <a:r>
              <a:rPr lang="fr-FR" sz="3600" b="1" i="1" dirty="0" err="1">
                <a:solidFill>
                  <a:srgbClr val="0070C0"/>
                </a:solidFill>
              </a:rPr>
              <a:t>premiere</a:t>
            </a:r>
            <a:r>
              <a:rPr lang="en-US" sz="3600" b="1" i="1" dirty="0">
                <a:solidFill>
                  <a:srgbClr val="0070C0"/>
                </a:solidFill>
              </a:rPr>
              <a:t>, second-hand</a:t>
            </a:r>
            <a:r>
              <a:rPr lang="en-US" sz="3600" i="1" dirty="0">
                <a:solidFill>
                  <a:srgbClr val="0070C0"/>
                </a:solidFill>
              </a:rPr>
              <a:t>.</a:t>
            </a:r>
          </a:p>
          <a:p>
            <a:r>
              <a:rPr lang="en-US" sz="3600" i="1" dirty="0">
                <a:solidFill>
                  <a:srgbClr val="0070C0"/>
                </a:solidFill>
              </a:rPr>
              <a:t>- </a:t>
            </a:r>
            <a:r>
              <a:rPr lang="en-US" sz="3600" i="1" dirty="0" err="1">
                <a:solidFill>
                  <a:srgbClr val="0070C0"/>
                </a:solidFill>
              </a:rPr>
              <a:t>oractise</a:t>
            </a:r>
            <a:r>
              <a:rPr lang="en-US" sz="3600" i="1" dirty="0">
                <a:solidFill>
                  <a:srgbClr val="0070C0"/>
                </a:solidFill>
              </a:rPr>
              <a:t> listening specific information.</a:t>
            </a:r>
            <a:endParaRPr lang="en-US" sz="3600" i="1"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836" y="1040175"/>
            <a:ext cx="11944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Listen again and check if the statements are Right or Wrong.</a:t>
            </a:r>
          </a:p>
        </p:txBody>
      </p:sp>
      <p:sp>
        <p:nvSpPr>
          <p:cNvPr id="10" name="TextBox 9"/>
          <p:cNvSpPr txBox="1"/>
          <p:nvPr/>
        </p:nvSpPr>
        <p:spPr>
          <a:xfrm>
            <a:off x="2553071" y="479187"/>
            <a:ext cx="1707502" cy="369332"/>
          </a:xfrm>
          <a:prstGeom prst="rect">
            <a:avLst/>
          </a:prstGeom>
          <a:solidFill>
            <a:srgbClr val="00B050"/>
          </a:solidFill>
          <a:effectLst>
            <a:outerShdw blurRad="63500" sx="102000" sy="102000" algn="ctr" rotWithShape="0">
              <a:prstClr val="black">
                <a:alpha val="40000"/>
              </a:prstClr>
            </a:outerShdw>
          </a:effectLst>
        </p:spPr>
        <p:txBody>
          <a:bodyPr wrap="square" rtlCol="0">
            <a:spAutoFit/>
          </a:bodyPr>
          <a:lstStyle/>
          <a:p>
            <a:r>
              <a:rPr lang="en-US" b="1" dirty="0">
                <a:solidFill>
                  <a:schemeClr val="bg1"/>
                </a:solidFill>
              </a:rPr>
              <a:t>Extra Practice </a:t>
            </a:r>
          </a:p>
        </p:txBody>
      </p:sp>
      <p:graphicFrame>
        <p:nvGraphicFramePr>
          <p:cNvPr id="3" name="Table 2"/>
          <p:cNvGraphicFramePr>
            <a:graphicFrameLocks noGrp="1"/>
          </p:cNvGraphicFramePr>
          <p:nvPr>
            <p:extLst>
              <p:ext uri="{D42A27DB-BD31-4B8C-83A1-F6EECF244321}">
                <p14:modId xmlns:p14="http://schemas.microsoft.com/office/powerpoint/2010/main" val="513489666"/>
              </p:ext>
            </p:extLst>
          </p:nvPr>
        </p:nvGraphicFramePr>
        <p:xfrm>
          <a:off x="214605" y="1881488"/>
          <a:ext cx="11840546" cy="4313238"/>
        </p:xfrm>
        <a:graphic>
          <a:graphicData uri="http://schemas.openxmlformats.org/drawingml/2006/table">
            <a:tbl>
              <a:tblPr firstRow="1" bandRow="1">
                <a:tableStyleId>{5C22544A-7EE6-4342-B048-85BDC9FD1C3A}</a:tableStyleId>
              </a:tblPr>
              <a:tblGrid>
                <a:gridCol w="11840546">
                  <a:extLst>
                    <a:ext uri="{9D8B030D-6E8A-4147-A177-3AD203B41FA5}">
                      <a16:colId xmlns:a16="http://schemas.microsoft.com/office/drawing/2014/main" val="3942450241"/>
                    </a:ext>
                  </a:extLst>
                </a:gridCol>
              </a:tblGrid>
              <a:tr h="3093948">
                <a:tc>
                  <a:txBody>
                    <a:bodyPr/>
                    <a:lstStyle/>
                    <a:p>
                      <a:pPr>
                        <a:lnSpc>
                          <a:spcPct val="130000"/>
                        </a:lnSpc>
                      </a:pPr>
                      <a:r>
                        <a:rPr lang="en-US" sz="3600" b="0" i="0" kern="1200" dirty="0">
                          <a:solidFill>
                            <a:schemeClr val="tx1"/>
                          </a:solidFill>
                          <a:latin typeface="+mn-lt"/>
                          <a:ea typeface="+mn-ea"/>
                          <a:cs typeface="+mn-cs"/>
                        </a:rPr>
                        <a:t>1. Tom thought the music festival at the Arts</a:t>
                      </a:r>
                      <a:r>
                        <a:rPr lang="en-US" sz="3600" b="0" i="0" kern="1200" baseline="0" dirty="0">
                          <a:solidFill>
                            <a:schemeClr val="tx1"/>
                          </a:solidFill>
                          <a:latin typeface="+mn-lt"/>
                          <a:ea typeface="+mn-ea"/>
                          <a:cs typeface="+mn-cs"/>
                        </a:rPr>
                        <a:t> </a:t>
                      </a:r>
                      <a:r>
                        <a:rPr lang="en-US" sz="3600" b="0" i="0" kern="1200" dirty="0">
                          <a:solidFill>
                            <a:schemeClr val="tx1"/>
                          </a:solidFill>
                          <a:latin typeface="+mn-lt"/>
                          <a:ea typeface="+mn-ea"/>
                          <a:cs typeface="+mn-cs"/>
                        </a:rPr>
                        <a:t>Centre last weekend was great.</a:t>
                      </a:r>
                    </a:p>
                    <a:p>
                      <a:pPr>
                        <a:lnSpc>
                          <a:spcPct val="130000"/>
                        </a:lnSpc>
                      </a:pPr>
                      <a:r>
                        <a:rPr lang="en-US" sz="3600" b="0" i="0" dirty="0">
                          <a:solidFill>
                            <a:schemeClr val="tx1"/>
                          </a:solidFill>
                        </a:rPr>
                        <a:t>2. The film festival is at the local stadium, just down the road from</a:t>
                      </a:r>
                      <a:r>
                        <a:rPr lang="en-US" sz="3600" b="0" i="0" baseline="0" dirty="0">
                          <a:solidFill>
                            <a:schemeClr val="tx1"/>
                          </a:solidFill>
                        </a:rPr>
                        <a:t> their</a:t>
                      </a:r>
                      <a:r>
                        <a:rPr lang="en-US" sz="3600" b="0" i="0" dirty="0">
                          <a:solidFill>
                            <a:schemeClr val="tx1"/>
                          </a:solidFill>
                        </a:rPr>
                        <a:t> school, so they can cycle</a:t>
                      </a:r>
                      <a:r>
                        <a:rPr lang="en-US" sz="3600" b="0" i="0" baseline="0" dirty="0">
                          <a:solidFill>
                            <a:schemeClr val="tx1"/>
                          </a:solidFill>
                        </a:rPr>
                        <a:t> </a:t>
                      </a:r>
                      <a:r>
                        <a:rPr lang="en-US" sz="3600" b="0" i="0" dirty="0">
                          <a:solidFill>
                            <a:schemeClr val="tx1"/>
                          </a:solidFill>
                        </a:rPr>
                        <a:t>there. </a:t>
                      </a:r>
                    </a:p>
                    <a:p>
                      <a:pPr>
                        <a:lnSpc>
                          <a:spcPct val="130000"/>
                        </a:lnSpc>
                      </a:pPr>
                      <a:r>
                        <a:rPr lang="en-US" sz="3600" b="0" i="0" dirty="0">
                          <a:solidFill>
                            <a:schemeClr val="tx1"/>
                          </a:solidFill>
                        </a:rPr>
                        <a:t>3. It’s free, but they need to book the tickets online.</a:t>
                      </a:r>
                    </a:p>
                    <a:p>
                      <a:pPr>
                        <a:lnSpc>
                          <a:spcPct val="130000"/>
                        </a:lnSpc>
                      </a:pPr>
                      <a:r>
                        <a:rPr lang="en-US" sz="3600" b="0" i="0" dirty="0">
                          <a:solidFill>
                            <a:schemeClr val="tx1"/>
                          </a:solidFill>
                        </a:rPr>
                        <a:t>4. There’s a break for lunch between 12:00 and 1:30.</a:t>
                      </a:r>
                    </a:p>
                  </a:txBody>
                  <a:tcPr>
                    <a:noFill/>
                  </a:tcPr>
                </a:tc>
                <a:extLst>
                  <a:ext uri="{0D108BD9-81ED-4DB2-BD59-A6C34878D82A}">
                    <a16:rowId xmlns:a16="http://schemas.microsoft.com/office/drawing/2014/main" val="3713295955"/>
                  </a:ext>
                </a:extLst>
              </a:tr>
            </a:tbl>
          </a:graphicData>
        </a:graphic>
      </p:graphicFrame>
      <p:sp>
        <p:nvSpPr>
          <p:cNvPr id="11" name="TextBox 10"/>
          <p:cNvSpPr txBox="1"/>
          <p:nvPr/>
        </p:nvSpPr>
        <p:spPr>
          <a:xfrm>
            <a:off x="-1" y="463450"/>
            <a:ext cx="187234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
        <p:nvSpPr>
          <p:cNvPr id="14" name="Line 8"/>
          <p:cNvSpPr>
            <a:spLocks noChangeShapeType="1"/>
          </p:cNvSpPr>
          <p:nvPr/>
        </p:nvSpPr>
        <p:spPr bwMode="auto">
          <a:xfrm flipV="1">
            <a:off x="3974289" y="2528523"/>
            <a:ext cx="2456198" cy="0"/>
          </a:xfrm>
          <a:prstGeom prst="line">
            <a:avLst/>
          </a:prstGeom>
          <a:noFill/>
          <a:ln w="38100">
            <a:solidFill>
              <a:srgbClr val="FF0000"/>
            </a:solidFill>
            <a:round/>
            <a:headEnd/>
            <a:tailEnd/>
          </a:ln>
        </p:spPr>
        <p:txBody>
          <a:bodyPr/>
          <a:lstStyle/>
          <a:p>
            <a:endParaRPr lang="en-US"/>
          </a:p>
        </p:txBody>
      </p:sp>
      <p:sp>
        <p:nvSpPr>
          <p:cNvPr id="15" name="Line 9"/>
          <p:cNvSpPr>
            <a:spLocks noChangeShapeType="1"/>
          </p:cNvSpPr>
          <p:nvPr/>
        </p:nvSpPr>
        <p:spPr bwMode="auto">
          <a:xfrm flipV="1">
            <a:off x="8460534" y="2528523"/>
            <a:ext cx="2109561" cy="0"/>
          </a:xfrm>
          <a:prstGeom prst="line">
            <a:avLst/>
          </a:prstGeom>
          <a:noFill/>
          <a:ln w="38100">
            <a:solidFill>
              <a:srgbClr val="FF0000"/>
            </a:solidFill>
            <a:round/>
            <a:headEnd/>
            <a:tailEnd/>
          </a:ln>
        </p:spPr>
        <p:txBody>
          <a:bodyPr/>
          <a:lstStyle/>
          <a:p>
            <a:endParaRPr lang="en-US"/>
          </a:p>
        </p:txBody>
      </p:sp>
      <p:sp>
        <p:nvSpPr>
          <p:cNvPr id="16" name="Line 8"/>
          <p:cNvSpPr>
            <a:spLocks noChangeShapeType="1"/>
          </p:cNvSpPr>
          <p:nvPr/>
        </p:nvSpPr>
        <p:spPr bwMode="auto">
          <a:xfrm flipV="1">
            <a:off x="2986659" y="3224929"/>
            <a:ext cx="906468" cy="0"/>
          </a:xfrm>
          <a:prstGeom prst="line">
            <a:avLst/>
          </a:prstGeom>
          <a:noFill/>
          <a:ln w="38100">
            <a:solidFill>
              <a:srgbClr val="FF0000"/>
            </a:solidFill>
            <a:round/>
            <a:headEnd/>
            <a:tailEnd/>
          </a:ln>
        </p:spPr>
        <p:txBody>
          <a:bodyPr/>
          <a:lstStyle/>
          <a:p>
            <a:endParaRPr lang="en-US"/>
          </a:p>
        </p:txBody>
      </p:sp>
      <p:sp>
        <p:nvSpPr>
          <p:cNvPr id="19" name="Line 9"/>
          <p:cNvSpPr>
            <a:spLocks noChangeShapeType="1"/>
          </p:cNvSpPr>
          <p:nvPr/>
        </p:nvSpPr>
        <p:spPr bwMode="auto">
          <a:xfrm flipV="1">
            <a:off x="1498290" y="3967825"/>
            <a:ext cx="2109561" cy="0"/>
          </a:xfrm>
          <a:prstGeom prst="line">
            <a:avLst/>
          </a:prstGeom>
          <a:noFill/>
          <a:ln w="38100">
            <a:solidFill>
              <a:srgbClr val="FF0000"/>
            </a:solidFill>
            <a:round/>
            <a:headEnd/>
            <a:tailEnd/>
          </a:ln>
        </p:spPr>
        <p:txBody>
          <a:bodyPr/>
          <a:lstStyle/>
          <a:p>
            <a:endParaRPr lang="en-US"/>
          </a:p>
        </p:txBody>
      </p:sp>
      <p:sp>
        <p:nvSpPr>
          <p:cNvPr id="20" name="Line 8"/>
          <p:cNvSpPr>
            <a:spLocks noChangeShapeType="1"/>
          </p:cNvSpPr>
          <p:nvPr/>
        </p:nvSpPr>
        <p:spPr bwMode="auto">
          <a:xfrm flipV="1">
            <a:off x="4117849" y="3967812"/>
            <a:ext cx="3626842" cy="0"/>
          </a:xfrm>
          <a:prstGeom prst="line">
            <a:avLst/>
          </a:prstGeom>
          <a:noFill/>
          <a:ln w="38100">
            <a:solidFill>
              <a:srgbClr val="FF0000"/>
            </a:solidFill>
            <a:round/>
            <a:headEnd/>
            <a:tailEnd/>
          </a:ln>
        </p:spPr>
        <p:txBody>
          <a:bodyPr/>
          <a:lstStyle/>
          <a:p>
            <a:endParaRPr lang="en-US"/>
          </a:p>
        </p:txBody>
      </p:sp>
      <p:sp>
        <p:nvSpPr>
          <p:cNvPr id="22" name="Line 9"/>
          <p:cNvSpPr>
            <a:spLocks noChangeShapeType="1"/>
          </p:cNvSpPr>
          <p:nvPr/>
        </p:nvSpPr>
        <p:spPr bwMode="auto">
          <a:xfrm flipV="1">
            <a:off x="5899090" y="4656233"/>
            <a:ext cx="945055" cy="0"/>
          </a:xfrm>
          <a:prstGeom prst="line">
            <a:avLst/>
          </a:prstGeom>
          <a:noFill/>
          <a:ln w="38100">
            <a:solidFill>
              <a:srgbClr val="FF0000"/>
            </a:solidFill>
            <a:round/>
            <a:headEnd/>
            <a:tailEnd/>
          </a:ln>
        </p:spPr>
        <p:txBody>
          <a:bodyPr/>
          <a:lstStyle/>
          <a:p>
            <a:endParaRPr lang="en-US"/>
          </a:p>
        </p:txBody>
      </p:sp>
      <p:sp>
        <p:nvSpPr>
          <p:cNvPr id="23" name="Line 8"/>
          <p:cNvSpPr>
            <a:spLocks noChangeShapeType="1"/>
          </p:cNvSpPr>
          <p:nvPr/>
        </p:nvSpPr>
        <p:spPr bwMode="auto">
          <a:xfrm flipV="1">
            <a:off x="1498289" y="5370337"/>
            <a:ext cx="639587" cy="0"/>
          </a:xfrm>
          <a:prstGeom prst="line">
            <a:avLst/>
          </a:prstGeom>
          <a:noFill/>
          <a:ln w="38100">
            <a:solidFill>
              <a:srgbClr val="FF0000"/>
            </a:solidFill>
            <a:round/>
            <a:headEnd/>
            <a:tailEnd/>
          </a:ln>
        </p:spPr>
        <p:txBody>
          <a:bodyPr/>
          <a:lstStyle/>
          <a:p>
            <a:endParaRPr lang="en-US"/>
          </a:p>
        </p:txBody>
      </p:sp>
      <p:sp>
        <p:nvSpPr>
          <p:cNvPr id="24" name="Line 9"/>
          <p:cNvSpPr>
            <a:spLocks noChangeShapeType="1"/>
          </p:cNvSpPr>
          <p:nvPr/>
        </p:nvSpPr>
        <p:spPr bwMode="auto">
          <a:xfrm flipV="1">
            <a:off x="5625338" y="5370337"/>
            <a:ext cx="4183680" cy="0"/>
          </a:xfrm>
          <a:prstGeom prst="line">
            <a:avLst/>
          </a:prstGeom>
          <a:noFill/>
          <a:ln w="38100">
            <a:solidFill>
              <a:srgbClr val="FF0000"/>
            </a:solidFill>
            <a:round/>
            <a:headEnd/>
            <a:tailEnd/>
          </a:ln>
        </p:spPr>
        <p:txBody>
          <a:bodyPr/>
          <a:lstStyle/>
          <a:p>
            <a:endParaRPr lang="en-US"/>
          </a:p>
        </p:txBody>
      </p:sp>
      <p:sp>
        <p:nvSpPr>
          <p:cNvPr id="25" name="Line 8"/>
          <p:cNvSpPr>
            <a:spLocks noChangeShapeType="1"/>
          </p:cNvSpPr>
          <p:nvPr/>
        </p:nvSpPr>
        <p:spPr bwMode="auto">
          <a:xfrm flipV="1">
            <a:off x="2563050" y="6106373"/>
            <a:ext cx="1044801" cy="0"/>
          </a:xfrm>
          <a:prstGeom prst="line">
            <a:avLst/>
          </a:prstGeom>
          <a:noFill/>
          <a:ln w="38100">
            <a:solidFill>
              <a:srgbClr val="FF0000"/>
            </a:solidFill>
            <a:round/>
            <a:headEnd/>
            <a:tailEnd/>
          </a:ln>
        </p:spPr>
        <p:txBody>
          <a:bodyPr/>
          <a:lstStyle/>
          <a:p>
            <a:endParaRPr lang="en-US"/>
          </a:p>
        </p:txBody>
      </p:sp>
      <p:sp>
        <p:nvSpPr>
          <p:cNvPr id="26" name="Line 9"/>
          <p:cNvSpPr>
            <a:spLocks noChangeShapeType="1"/>
          </p:cNvSpPr>
          <p:nvPr/>
        </p:nvSpPr>
        <p:spPr bwMode="auto">
          <a:xfrm flipV="1">
            <a:off x="5498812" y="6106373"/>
            <a:ext cx="4518024" cy="0"/>
          </a:xfrm>
          <a:prstGeom prst="line">
            <a:avLst/>
          </a:prstGeom>
          <a:noFill/>
          <a:ln w="38100">
            <a:solidFill>
              <a:srgbClr val="FF0000"/>
            </a:solidFill>
            <a:round/>
            <a:headEnd/>
            <a:tailEnd/>
          </a:ln>
        </p:spPr>
        <p:txBody>
          <a:bodyPr/>
          <a:lstStyle/>
          <a:p>
            <a:endParaRPr lang="en-US"/>
          </a:p>
        </p:txBody>
      </p:sp>
      <p:pic>
        <p:nvPicPr>
          <p:cNvPr id="17" name="TA7 RIGHT ON - CD1 - 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4487" y="457200"/>
            <a:ext cx="609600" cy="609600"/>
          </a:xfrm>
          <a:prstGeom prst="rect">
            <a:avLst/>
          </a:prstGeom>
        </p:spPr>
      </p:pic>
    </p:spTree>
    <p:extLst>
      <p:ext uri="{BB962C8B-B14F-4D97-AF65-F5344CB8AC3E}">
        <p14:creationId xmlns:p14="http://schemas.microsoft.com/office/powerpoint/2010/main" val="329357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linds(horizontal)">
                                      <p:cBhvr>
                                        <p:cTn id="18" dur="500"/>
                                        <p:tgtEl>
                                          <p:spTgt spid="1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linds(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linds(horizontal)">
                                      <p:cBhvr>
                                        <p:cTn id="29" dur="500"/>
                                        <p:tgtEl>
                                          <p:spTgt spid="23"/>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linds(horizontal)">
                                      <p:cBhvr>
                                        <p:cTn id="37" dur="500"/>
                                        <p:tgtEl>
                                          <p:spTgt spid="2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linds(horizontal)">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17"/>
                </p:tgtEl>
              </p:cMediaNode>
            </p:audio>
          </p:childTnLst>
        </p:cTn>
      </p:par>
    </p:tnLst>
    <p:bldLst>
      <p:bldP spid="14" grpId="0" animBg="1"/>
      <p:bldP spid="15" grpId="0" animBg="1"/>
      <p:bldP spid="16" grpId="0" animBg="1"/>
      <p:bldP spid="19" grpId="0" animBg="1"/>
      <p:bldP spid="20" grpId="0" animBg="1"/>
      <p:bldP spid="22" grpId="0" animBg="1"/>
      <p:bldP spid="23" grpId="0" animBg="1"/>
      <p:bldP spid="24" grpId="0" animBg="1"/>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6118" y="457037"/>
            <a:ext cx="441830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b="1" dirty="0">
                <a:solidFill>
                  <a:srgbClr val="7030A0"/>
                </a:solidFill>
              </a:rPr>
              <a:t>Answer</a:t>
            </a:r>
          </a:p>
        </p:txBody>
      </p:sp>
      <p:sp>
        <p:nvSpPr>
          <p:cNvPr id="10" name="TextBox 9"/>
          <p:cNvSpPr txBox="1"/>
          <p:nvPr/>
        </p:nvSpPr>
        <p:spPr>
          <a:xfrm>
            <a:off x="-1" y="826369"/>
            <a:ext cx="1707502" cy="369332"/>
          </a:xfrm>
          <a:prstGeom prst="rect">
            <a:avLst/>
          </a:prstGeom>
          <a:solidFill>
            <a:srgbClr val="00B050"/>
          </a:solidFill>
          <a:effectLst>
            <a:outerShdw blurRad="63500" sx="102000" sy="102000" algn="ctr" rotWithShape="0">
              <a:prstClr val="black">
                <a:alpha val="40000"/>
              </a:prstClr>
            </a:outerShdw>
          </a:effectLst>
        </p:spPr>
        <p:txBody>
          <a:bodyPr wrap="square" rtlCol="0">
            <a:spAutoFit/>
          </a:bodyPr>
          <a:lstStyle/>
          <a:p>
            <a:r>
              <a:rPr lang="en-US" b="1" dirty="0">
                <a:solidFill>
                  <a:schemeClr val="bg1"/>
                </a:solidFill>
              </a:rPr>
              <a:t>Extra Practice </a:t>
            </a:r>
          </a:p>
        </p:txBody>
      </p:sp>
      <p:graphicFrame>
        <p:nvGraphicFramePr>
          <p:cNvPr id="3" name="Table 2"/>
          <p:cNvGraphicFramePr>
            <a:graphicFrameLocks noGrp="1"/>
          </p:cNvGraphicFramePr>
          <p:nvPr>
            <p:extLst>
              <p:ext uri="{D42A27DB-BD31-4B8C-83A1-F6EECF244321}">
                <p14:modId xmlns:p14="http://schemas.microsoft.com/office/powerpoint/2010/main" val="3220779245"/>
              </p:ext>
            </p:extLst>
          </p:nvPr>
        </p:nvGraphicFramePr>
        <p:xfrm>
          <a:off x="0" y="1182187"/>
          <a:ext cx="9739746" cy="1188720"/>
        </p:xfrm>
        <a:graphic>
          <a:graphicData uri="http://schemas.openxmlformats.org/drawingml/2006/table">
            <a:tbl>
              <a:tblPr firstRow="1" bandRow="1">
                <a:tableStyleId>{5C22544A-7EE6-4342-B048-85BDC9FD1C3A}</a:tableStyleId>
              </a:tblPr>
              <a:tblGrid>
                <a:gridCol w="8630280">
                  <a:extLst>
                    <a:ext uri="{9D8B030D-6E8A-4147-A177-3AD203B41FA5}">
                      <a16:colId xmlns:a16="http://schemas.microsoft.com/office/drawing/2014/main" val="3942450241"/>
                    </a:ext>
                  </a:extLst>
                </a:gridCol>
                <a:gridCol w="1109466">
                  <a:extLst>
                    <a:ext uri="{9D8B030D-6E8A-4147-A177-3AD203B41FA5}">
                      <a16:colId xmlns:a16="http://schemas.microsoft.com/office/drawing/2014/main" val="3797152656"/>
                    </a:ext>
                  </a:extLst>
                </a:gridCol>
              </a:tblGrid>
              <a:tr h="773487">
                <a:tc>
                  <a:txBody>
                    <a:bodyPr/>
                    <a:lstStyle/>
                    <a:p>
                      <a:r>
                        <a:rPr lang="en-US" sz="3600" b="0" i="0" kern="1200" dirty="0">
                          <a:solidFill>
                            <a:schemeClr val="tx1"/>
                          </a:solidFill>
                          <a:latin typeface="+mn-lt"/>
                          <a:ea typeface="+mn-ea"/>
                          <a:cs typeface="+mn-cs"/>
                        </a:rPr>
                        <a:t>1. Tom thought the music festival at the Arts Centre last weekend was great.</a:t>
                      </a:r>
                    </a:p>
                  </a:txBody>
                  <a:tcPr>
                    <a:noFill/>
                  </a:tcPr>
                </a:tc>
                <a:tc>
                  <a:txBody>
                    <a:bodyPr/>
                    <a:lstStyle/>
                    <a:p>
                      <a:endParaRPr lang="en-US" sz="3600" dirty="0">
                        <a:solidFill>
                          <a:schemeClr val="tx1"/>
                        </a:solidFill>
                      </a:endParaRPr>
                    </a:p>
                  </a:txBody>
                  <a:tcPr>
                    <a:noFill/>
                  </a:tcPr>
                </a:tc>
                <a:extLst>
                  <a:ext uri="{0D108BD9-81ED-4DB2-BD59-A6C34878D82A}">
                    <a16:rowId xmlns:a16="http://schemas.microsoft.com/office/drawing/2014/main" val="3713295955"/>
                  </a:ext>
                </a:extLst>
              </a:tr>
            </a:tbl>
          </a:graphicData>
        </a:graphic>
      </p:graphicFrame>
      <p:sp>
        <p:nvSpPr>
          <p:cNvPr id="12" name="TextBox 11">
            <a:extLst>
              <a:ext uri="{FF2B5EF4-FFF2-40B4-BE49-F238E27FC236}">
                <a16:creationId xmlns:a16="http://schemas.microsoft.com/office/drawing/2014/main" id="{8EA25A21-A778-453D-8312-68AC7634EF82}"/>
              </a:ext>
            </a:extLst>
          </p:cNvPr>
          <p:cNvSpPr txBox="1"/>
          <p:nvPr/>
        </p:nvSpPr>
        <p:spPr>
          <a:xfrm>
            <a:off x="10513216" y="1328573"/>
            <a:ext cx="2515739" cy="646331"/>
          </a:xfrm>
          <a:prstGeom prst="rect">
            <a:avLst/>
          </a:prstGeom>
          <a:noFill/>
        </p:spPr>
        <p:txBody>
          <a:bodyPr wrap="square">
            <a:spAutoFit/>
          </a:bodyPr>
          <a:lstStyle/>
          <a:p>
            <a:r>
              <a:rPr lang="en-US" sz="3600" b="1">
                <a:solidFill>
                  <a:srgbClr val="FF0000"/>
                </a:solidFill>
                <a:sym typeface="Wingdings" panose="05000000000000000000" pitchFamily="2" charset="2"/>
              </a:rPr>
              <a:t>Right</a:t>
            </a:r>
            <a:endParaRPr lang="en-US" sz="3600" b="1" strike="sngStrike" dirty="0">
              <a:solidFill>
                <a:srgbClr val="FF0000"/>
              </a:solidFill>
            </a:endParaRPr>
          </a:p>
        </p:txBody>
      </p:sp>
      <p:sp>
        <p:nvSpPr>
          <p:cNvPr id="17" name="TextBox 16">
            <a:extLst>
              <a:ext uri="{FF2B5EF4-FFF2-40B4-BE49-F238E27FC236}">
                <a16:creationId xmlns:a16="http://schemas.microsoft.com/office/drawing/2014/main" id="{8EA25A21-A778-453D-8312-68AC7634EF82}"/>
              </a:ext>
            </a:extLst>
          </p:cNvPr>
          <p:cNvSpPr txBox="1"/>
          <p:nvPr/>
        </p:nvSpPr>
        <p:spPr>
          <a:xfrm>
            <a:off x="10513216" y="3961360"/>
            <a:ext cx="2515739" cy="646331"/>
          </a:xfrm>
          <a:prstGeom prst="rect">
            <a:avLst/>
          </a:prstGeom>
          <a:noFill/>
        </p:spPr>
        <p:txBody>
          <a:bodyPr wrap="square">
            <a:spAutoFit/>
          </a:bodyPr>
          <a:lstStyle/>
          <a:p>
            <a:r>
              <a:rPr lang="en-US" sz="3600" b="1">
                <a:solidFill>
                  <a:srgbClr val="FF0000"/>
                </a:solidFill>
                <a:sym typeface="Wingdings" panose="05000000000000000000" pitchFamily="2" charset="2"/>
              </a:rPr>
              <a:t>Wrong</a:t>
            </a:r>
            <a:endParaRPr lang="en-US" sz="3600" b="1" strike="sngStrike" dirty="0">
              <a:solidFill>
                <a:srgbClr val="FF0000"/>
              </a:solidFill>
            </a:endParaRPr>
          </a:p>
        </p:txBody>
      </p:sp>
      <p:sp>
        <p:nvSpPr>
          <p:cNvPr id="11" name="TextBox 10"/>
          <p:cNvSpPr txBox="1"/>
          <p:nvPr/>
        </p:nvSpPr>
        <p:spPr>
          <a:xfrm>
            <a:off x="0" y="380093"/>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graphicFrame>
        <p:nvGraphicFramePr>
          <p:cNvPr id="4" name="Table 3"/>
          <p:cNvGraphicFramePr>
            <a:graphicFrameLocks noGrp="1"/>
          </p:cNvGraphicFramePr>
          <p:nvPr>
            <p:extLst>
              <p:ext uri="{D42A27DB-BD31-4B8C-83A1-F6EECF244321}">
                <p14:modId xmlns:p14="http://schemas.microsoft.com/office/powerpoint/2010/main" val="2097343939"/>
              </p:ext>
            </p:extLst>
          </p:nvPr>
        </p:nvGraphicFramePr>
        <p:xfrm>
          <a:off x="0" y="3690166"/>
          <a:ext cx="11771086" cy="1188720"/>
        </p:xfrm>
        <a:graphic>
          <a:graphicData uri="http://schemas.openxmlformats.org/drawingml/2006/table">
            <a:tbl>
              <a:tblPr firstRow="1" bandRow="1">
                <a:tableStyleId>{5C22544A-7EE6-4342-B048-85BDC9FD1C3A}</a:tableStyleId>
              </a:tblPr>
              <a:tblGrid>
                <a:gridCol w="10430227">
                  <a:extLst>
                    <a:ext uri="{9D8B030D-6E8A-4147-A177-3AD203B41FA5}">
                      <a16:colId xmlns:a16="http://schemas.microsoft.com/office/drawing/2014/main" val="3472582860"/>
                    </a:ext>
                  </a:extLst>
                </a:gridCol>
                <a:gridCol w="1340859">
                  <a:extLst>
                    <a:ext uri="{9D8B030D-6E8A-4147-A177-3AD203B41FA5}">
                      <a16:colId xmlns:a16="http://schemas.microsoft.com/office/drawing/2014/main" val="590356227"/>
                    </a:ext>
                  </a:extLst>
                </a:gridCol>
              </a:tblGrid>
              <a:tr h="773487">
                <a:tc>
                  <a:txBody>
                    <a:bodyPr/>
                    <a:lstStyle/>
                    <a:p>
                      <a:r>
                        <a:rPr lang="en-US" sz="3600" b="0" i="0" dirty="0">
                          <a:solidFill>
                            <a:schemeClr val="tx1"/>
                          </a:solidFill>
                        </a:rPr>
                        <a:t>2. The film festival is at the local stadium, just down the road from</a:t>
                      </a:r>
                      <a:r>
                        <a:rPr lang="en-US" sz="3600" b="0" i="0" baseline="0" dirty="0">
                          <a:solidFill>
                            <a:schemeClr val="tx1"/>
                          </a:solidFill>
                        </a:rPr>
                        <a:t> their</a:t>
                      </a:r>
                      <a:r>
                        <a:rPr lang="en-US" sz="3600" b="0" i="0" dirty="0">
                          <a:solidFill>
                            <a:schemeClr val="tx1"/>
                          </a:solidFill>
                        </a:rPr>
                        <a:t> school, so they can cycle</a:t>
                      </a:r>
                      <a:r>
                        <a:rPr lang="en-US" sz="3600" b="0" i="0" baseline="0" dirty="0">
                          <a:solidFill>
                            <a:schemeClr val="tx1"/>
                          </a:solidFill>
                        </a:rPr>
                        <a:t> </a:t>
                      </a:r>
                      <a:r>
                        <a:rPr lang="en-US" sz="3600" b="0" i="0" dirty="0">
                          <a:solidFill>
                            <a:schemeClr val="tx1"/>
                          </a:solidFill>
                        </a:rPr>
                        <a:t>there. </a:t>
                      </a:r>
                    </a:p>
                  </a:txBody>
                  <a:tcPr>
                    <a:noFill/>
                  </a:tcPr>
                </a:tc>
                <a:tc>
                  <a:txBody>
                    <a:bodyPr/>
                    <a:lstStyle/>
                    <a:p>
                      <a:endParaRPr lang="en-US" sz="3600" dirty="0">
                        <a:solidFill>
                          <a:schemeClr val="tx1"/>
                        </a:solidFill>
                      </a:endParaRPr>
                    </a:p>
                  </a:txBody>
                  <a:tcPr>
                    <a:noFill/>
                  </a:tcPr>
                </a:tc>
                <a:extLst>
                  <a:ext uri="{0D108BD9-81ED-4DB2-BD59-A6C34878D82A}">
                    <a16:rowId xmlns:a16="http://schemas.microsoft.com/office/drawing/2014/main" val="1457829971"/>
                  </a:ext>
                </a:extLst>
              </a:tr>
            </a:tbl>
          </a:graphicData>
        </a:graphic>
      </p:graphicFrame>
      <p:sp>
        <p:nvSpPr>
          <p:cNvPr id="14" name="Rectangle 13"/>
          <p:cNvSpPr/>
          <p:nvPr/>
        </p:nvSpPr>
        <p:spPr>
          <a:xfrm>
            <a:off x="0" y="2370907"/>
            <a:ext cx="12192000" cy="1200329"/>
          </a:xfrm>
          <a:prstGeom prst="rect">
            <a:avLst/>
          </a:prstGeom>
        </p:spPr>
        <p:txBody>
          <a:bodyPr wrap="square">
            <a:spAutoFit/>
          </a:bodyPr>
          <a:lstStyle/>
          <a:p>
            <a:r>
              <a:rPr lang="en-US" sz="3600" dirty="0">
                <a:solidFill>
                  <a:srgbClr val="FF0000"/>
                </a:solidFill>
              </a:rPr>
              <a:t>Did you enjoy the music festival at the Arts Centre last weekend? I thought it was great! </a:t>
            </a:r>
          </a:p>
        </p:txBody>
      </p:sp>
      <p:sp>
        <p:nvSpPr>
          <p:cNvPr id="19" name="Rectangle 18"/>
          <p:cNvSpPr/>
          <p:nvPr/>
        </p:nvSpPr>
        <p:spPr>
          <a:xfrm>
            <a:off x="-1" y="4848434"/>
            <a:ext cx="11945257" cy="1200329"/>
          </a:xfrm>
          <a:prstGeom prst="rect">
            <a:avLst/>
          </a:prstGeom>
        </p:spPr>
        <p:txBody>
          <a:bodyPr wrap="square">
            <a:spAutoFit/>
          </a:bodyPr>
          <a:lstStyle/>
          <a:p>
            <a:r>
              <a:rPr lang="en-US" sz="3600">
                <a:solidFill>
                  <a:srgbClr val="FF0000"/>
                </a:solidFill>
              </a:rPr>
              <a:t>It’s at the local stadium, just down the road from our school, so we can walk there.</a:t>
            </a:r>
          </a:p>
        </p:txBody>
      </p:sp>
      <p:pic>
        <p:nvPicPr>
          <p:cNvPr id="15" name="TA7 RIGHT ON - CD1 - TRACK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4487" y="457200"/>
            <a:ext cx="609600" cy="609600"/>
          </a:xfrm>
          <a:prstGeom prst="rect">
            <a:avLst/>
          </a:prstGeom>
        </p:spPr>
      </p:pic>
    </p:spTree>
    <p:extLst>
      <p:ext uri="{BB962C8B-B14F-4D97-AF65-F5344CB8AC3E}">
        <p14:creationId xmlns:p14="http://schemas.microsoft.com/office/powerpoint/2010/main" val="296619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 calcmode="lin" valueType="num">
                                      <p:cBhvr>
                                        <p:cTn id="19" dur="1000" fill="hold"/>
                                        <p:tgtEl>
                                          <p:spTgt spid="17"/>
                                        </p:tgtEl>
                                        <p:attrNameLst>
                                          <p:attrName>style.rotation</p:attrName>
                                        </p:attrNameLst>
                                      </p:cBhvr>
                                      <p:tavLst>
                                        <p:tav tm="0">
                                          <p:val>
                                            <p:fltVal val="90"/>
                                          </p:val>
                                        </p:tav>
                                        <p:tav tm="100000">
                                          <p:val>
                                            <p:fltVal val="0"/>
                                          </p:val>
                                        </p:tav>
                                      </p:tavLst>
                                    </p:anim>
                                    <p:animEffect transition="in" filter="fade">
                                      <p:cBhvr>
                                        <p:cTn id="20" dur="1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5"/>
                </p:tgtEl>
              </p:cMediaNode>
            </p:audio>
          </p:childTnLst>
        </p:cTn>
      </p:par>
    </p:tnLst>
    <p:bldLst>
      <p:bldP spid="12" grpId="0"/>
      <p:bldP spid="17" grpId="0"/>
      <p:bldP spid="14"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6118" y="457037"/>
            <a:ext cx="441830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b="1">
                <a:solidFill>
                  <a:srgbClr val="7030A0"/>
                </a:solidFill>
              </a:rPr>
              <a:t>Answer keys</a:t>
            </a:r>
          </a:p>
        </p:txBody>
      </p:sp>
      <p:sp>
        <p:nvSpPr>
          <p:cNvPr id="10" name="TextBox 9"/>
          <p:cNvSpPr txBox="1"/>
          <p:nvPr/>
        </p:nvSpPr>
        <p:spPr>
          <a:xfrm>
            <a:off x="-1" y="829283"/>
            <a:ext cx="1707502" cy="369332"/>
          </a:xfrm>
          <a:prstGeom prst="rect">
            <a:avLst/>
          </a:prstGeom>
          <a:solidFill>
            <a:srgbClr val="00B050"/>
          </a:solidFill>
          <a:effectLst>
            <a:outerShdw blurRad="63500" sx="102000" sy="102000" algn="ctr" rotWithShape="0">
              <a:prstClr val="black">
                <a:alpha val="40000"/>
              </a:prstClr>
            </a:outerShdw>
          </a:effectLst>
        </p:spPr>
        <p:txBody>
          <a:bodyPr wrap="square" rtlCol="0">
            <a:spAutoFit/>
          </a:bodyPr>
          <a:lstStyle/>
          <a:p>
            <a:r>
              <a:rPr lang="en-US" b="1" dirty="0">
                <a:solidFill>
                  <a:schemeClr val="bg1"/>
                </a:solidFill>
              </a:rPr>
              <a:t>Extra Practice </a:t>
            </a:r>
          </a:p>
        </p:txBody>
      </p:sp>
      <p:graphicFrame>
        <p:nvGraphicFramePr>
          <p:cNvPr id="3" name="Table 2"/>
          <p:cNvGraphicFramePr>
            <a:graphicFrameLocks noGrp="1"/>
          </p:cNvGraphicFramePr>
          <p:nvPr>
            <p:extLst>
              <p:ext uri="{D42A27DB-BD31-4B8C-83A1-F6EECF244321}">
                <p14:modId xmlns:p14="http://schemas.microsoft.com/office/powerpoint/2010/main" val="1577873079"/>
              </p:ext>
            </p:extLst>
          </p:nvPr>
        </p:nvGraphicFramePr>
        <p:xfrm>
          <a:off x="0" y="1182187"/>
          <a:ext cx="9739746" cy="1188720"/>
        </p:xfrm>
        <a:graphic>
          <a:graphicData uri="http://schemas.openxmlformats.org/drawingml/2006/table">
            <a:tbl>
              <a:tblPr firstRow="1" bandRow="1">
                <a:tableStyleId>{5C22544A-7EE6-4342-B048-85BDC9FD1C3A}</a:tableStyleId>
              </a:tblPr>
              <a:tblGrid>
                <a:gridCol w="8630280">
                  <a:extLst>
                    <a:ext uri="{9D8B030D-6E8A-4147-A177-3AD203B41FA5}">
                      <a16:colId xmlns:a16="http://schemas.microsoft.com/office/drawing/2014/main" val="3942450241"/>
                    </a:ext>
                  </a:extLst>
                </a:gridCol>
                <a:gridCol w="1109466">
                  <a:extLst>
                    <a:ext uri="{9D8B030D-6E8A-4147-A177-3AD203B41FA5}">
                      <a16:colId xmlns:a16="http://schemas.microsoft.com/office/drawing/2014/main" val="3797152656"/>
                    </a:ext>
                  </a:extLst>
                </a:gridCol>
              </a:tblGrid>
              <a:tr h="773487">
                <a:tc>
                  <a:txBody>
                    <a:bodyPr/>
                    <a:lstStyle/>
                    <a:p>
                      <a:r>
                        <a:rPr lang="en-US" sz="3600" b="0" i="0" dirty="0">
                          <a:solidFill>
                            <a:schemeClr val="tx1"/>
                          </a:solidFill>
                        </a:rPr>
                        <a:t>3. It’s free, but they need to book the tickets online.</a:t>
                      </a:r>
                    </a:p>
                  </a:txBody>
                  <a:tcPr>
                    <a:noFill/>
                  </a:tcPr>
                </a:tc>
                <a:tc>
                  <a:txBody>
                    <a:bodyPr/>
                    <a:lstStyle/>
                    <a:p>
                      <a:endParaRPr lang="en-US" sz="3600" dirty="0">
                        <a:solidFill>
                          <a:schemeClr val="tx1"/>
                        </a:solidFill>
                      </a:endParaRPr>
                    </a:p>
                  </a:txBody>
                  <a:tcPr>
                    <a:noFill/>
                  </a:tcPr>
                </a:tc>
                <a:extLst>
                  <a:ext uri="{0D108BD9-81ED-4DB2-BD59-A6C34878D82A}">
                    <a16:rowId xmlns:a16="http://schemas.microsoft.com/office/drawing/2014/main" val="3713295955"/>
                  </a:ext>
                </a:extLst>
              </a:tr>
            </a:tbl>
          </a:graphicData>
        </a:graphic>
      </p:graphicFrame>
      <p:sp>
        <p:nvSpPr>
          <p:cNvPr id="12" name="TextBox 11">
            <a:extLst>
              <a:ext uri="{FF2B5EF4-FFF2-40B4-BE49-F238E27FC236}">
                <a16:creationId xmlns:a16="http://schemas.microsoft.com/office/drawing/2014/main" id="{8EA25A21-A778-453D-8312-68AC7634EF82}"/>
              </a:ext>
            </a:extLst>
          </p:cNvPr>
          <p:cNvSpPr txBox="1"/>
          <p:nvPr/>
        </p:nvSpPr>
        <p:spPr>
          <a:xfrm>
            <a:off x="10531395" y="1216790"/>
            <a:ext cx="2515739" cy="646331"/>
          </a:xfrm>
          <a:prstGeom prst="rect">
            <a:avLst/>
          </a:prstGeom>
          <a:noFill/>
        </p:spPr>
        <p:txBody>
          <a:bodyPr wrap="square">
            <a:spAutoFit/>
          </a:bodyPr>
          <a:lstStyle/>
          <a:p>
            <a:r>
              <a:rPr lang="en-US" sz="3600" b="1">
                <a:solidFill>
                  <a:srgbClr val="FF0000"/>
                </a:solidFill>
                <a:sym typeface="Wingdings" panose="05000000000000000000" pitchFamily="2" charset="2"/>
              </a:rPr>
              <a:t>Right</a:t>
            </a:r>
            <a:endParaRPr lang="en-US" sz="3600" b="1" strike="sngStrike" dirty="0">
              <a:solidFill>
                <a:srgbClr val="FF0000"/>
              </a:solidFill>
            </a:endParaRPr>
          </a:p>
        </p:txBody>
      </p:sp>
      <p:sp>
        <p:nvSpPr>
          <p:cNvPr id="17" name="TextBox 16">
            <a:extLst>
              <a:ext uri="{FF2B5EF4-FFF2-40B4-BE49-F238E27FC236}">
                <a16:creationId xmlns:a16="http://schemas.microsoft.com/office/drawing/2014/main" id="{8EA25A21-A778-453D-8312-68AC7634EF82}"/>
              </a:ext>
            </a:extLst>
          </p:cNvPr>
          <p:cNvSpPr txBox="1"/>
          <p:nvPr/>
        </p:nvSpPr>
        <p:spPr>
          <a:xfrm>
            <a:off x="10531394" y="3288432"/>
            <a:ext cx="2515739" cy="646331"/>
          </a:xfrm>
          <a:prstGeom prst="rect">
            <a:avLst/>
          </a:prstGeom>
          <a:noFill/>
        </p:spPr>
        <p:txBody>
          <a:bodyPr wrap="square">
            <a:spAutoFit/>
          </a:bodyPr>
          <a:lstStyle/>
          <a:p>
            <a:r>
              <a:rPr lang="en-US" sz="3600" b="1" dirty="0">
                <a:solidFill>
                  <a:srgbClr val="FF0000"/>
                </a:solidFill>
                <a:sym typeface="Wingdings" panose="05000000000000000000" pitchFamily="2" charset="2"/>
              </a:rPr>
              <a:t>Wrong</a:t>
            </a:r>
            <a:endParaRPr lang="en-US" sz="3600" b="1" strike="sngStrike" dirty="0">
              <a:solidFill>
                <a:srgbClr val="FF0000"/>
              </a:solidFill>
            </a:endParaRPr>
          </a:p>
        </p:txBody>
      </p:sp>
      <p:sp>
        <p:nvSpPr>
          <p:cNvPr id="11" name="TextBox 10"/>
          <p:cNvSpPr txBox="1"/>
          <p:nvPr/>
        </p:nvSpPr>
        <p:spPr>
          <a:xfrm>
            <a:off x="0" y="380093"/>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graphicFrame>
        <p:nvGraphicFramePr>
          <p:cNvPr id="4" name="Table 3"/>
          <p:cNvGraphicFramePr>
            <a:graphicFrameLocks noGrp="1"/>
          </p:cNvGraphicFramePr>
          <p:nvPr>
            <p:extLst>
              <p:ext uri="{D42A27DB-BD31-4B8C-83A1-F6EECF244321}">
                <p14:modId xmlns:p14="http://schemas.microsoft.com/office/powerpoint/2010/main" val="3226002638"/>
              </p:ext>
            </p:extLst>
          </p:nvPr>
        </p:nvGraphicFramePr>
        <p:xfrm>
          <a:off x="-2" y="3311428"/>
          <a:ext cx="11419115" cy="773487"/>
        </p:xfrm>
        <a:graphic>
          <a:graphicData uri="http://schemas.openxmlformats.org/drawingml/2006/table">
            <a:tbl>
              <a:tblPr firstRow="1" bandRow="1">
                <a:tableStyleId>{5C22544A-7EE6-4342-B048-85BDC9FD1C3A}</a:tableStyleId>
              </a:tblPr>
              <a:tblGrid>
                <a:gridCol w="10118350">
                  <a:extLst>
                    <a:ext uri="{9D8B030D-6E8A-4147-A177-3AD203B41FA5}">
                      <a16:colId xmlns:a16="http://schemas.microsoft.com/office/drawing/2014/main" val="3472582860"/>
                    </a:ext>
                  </a:extLst>
                </a:gridCol>
                <a:gridCol w="1300765">
                  <a:extLst>
                    <a:ext uri="{9D8B030D-6E8A-4147-A177-3AD203B41FA5}">
                      <a16:colId xmlns:a16="http://schemas.microsoft.com/office/drawing/2014/main" val="590356227"/>
                    </a:ext>
                  </a:extLst>
                </a:gridCol>
              </a:tblGrid>
              <a:tr h="773487">
                <a:tc>
                  <a:txBody>
                    <a:bodyPr/>
                    <a:lstStyle/>
                    <a:p>
                      <a:r>
                        <a:rPr lang="en-US" sz="3600" b="0" i="0" dirty="0">
                          <a:solidFill>
                            <a:schemeClr val="tx1"/>
                          </a:solidFill>
                        </a:rPr>
                        <a:t>4.</a:t>
                      </a:r>
                      <a:r>
                        <a:rPr lang="en-US" sz="3600" b="0" i="0" baseline="0" dirty="0">
                          <a:solidFill>
                            <a:schemeClr val="tx1"/>
                          </a:solidFill>
                        </a:rPr>
                        <a:t> </a:t>
                      </a:r>
                      <a:r>
                        <a:rPr lang="en-US" sz="3600" b="0" i="0" dirty="0">
                          <a:solidFill>
                            <a:schemeClr val="tx1"/>
                          </a:solidFill>
                        </a:rPr>
                        <a:t>There’s a break for lunch between 12:00 and 1:30.</a:t>
                      </a:r>
                    </a:p>
                  </a:txBody>
                  <a:tcPr>
                    <a:noFill/>
                  </a:tcPr>
                </a:tc>
                <a:tc>
                  <a:txBody>
                    <a:bodyPr/>
                    <a:lstStyle/>
                    <a:p>
                      <a:endParaRPr lang="en-US" sz="3600" dirty="0">
                        <a:solidFill>
                          <a:schemeClr val="tx1"/>
                        </a:solidFill>
                      </a:endParaRPr>
                    </a:p>
                  </a:txBody>
                  <a:tcPr>
                    <a:noFill/>
                  </a:tcPr>
                </a:tc>
                <a:extLst>
                  <a:ext uri="{0D108BD9-81ED-4DB2-BD59-A6C34878D82A}">
                    <a16:rowId xmlns:a16="http://schemas.microsoft.com/office/drawing/2014/main" val="1457829971"/>
                  </a:ext>
                </a:extLst>
              </a:tr>
            </a:tbl>
          </a:graphicData>
        </a:graphic>
      </p:graphicFrame>
      <p:sp>
        <p:nvSpPr>
          <p:cNvPr id="14" name="Rectangle 13"/>
          <p:cNvSpPr/>
          <p:nvPr/>
        </p:nvSpPr>
        <p:spPr>
          <a:xfrm>
            <a:off x="0" y="2370907"/>
            <a:ext cx="12192000" cy="646331"/>
          </a:xfrm>
          <a:prstGeom prst="rect">
            <a:avLst/>
          </a:prstGeom>
        </p:spPr>
        <p:txBody>
          <a:bodyPr wrap="square">
            <a:spAutoFit/>
          </a:bodyPr>
          <a:lstStyle/>
          <a:p>
            <a:r>
              <a:rPr lang="en-US" sz="3600">
                <a:solidFill>
                  <a:srgbClr val="FF0000"/>
                </a:solidFill>
              </a:rPr>
              <a:t>It’s free, but we need to book the tickets online.</a:t>
            </a:r>
          </a:p>
        </p:txBody>
      </p:sp>
      <p:sp>
        <p:nvSpPr>
          <p:cNvPr id="19" name="Rectangle 18"/>
          <p:cNvSpPr/>
          <p:nvPr/>
        </p:nvSpPr>
        <p:spPr>
          <a:xfrm>
            <a:off x="-1" y="4205958"/>
            <a:ext cx="12055152" cy="1200329"/>
          </a:xfrm>
          <a:prstGeom prst="rect">
            <a:avLst/>
          </a:prstGeom>
        </p:spPr>
        <p:txBody>
          <a:bodyPr wrap="square">
            <a:spAutoFit/>
          </a:bodyPr>
          <a:lstStyle/>
          <a:p>
            <a:r>
              <a:rPr lang="en-US" sz="3600">
                <a:solidFill>
                  <a:srgbClr val="FF0000"/>
                </a:solidFill>
              </a:rPr>
              <a:t>The first film starts at 10:30 a.m. and there’s a break for lunch between 12:30 and 1:30.</a:t>
            </a:r>
          </a:p>
        </p:txBody>
      </p:sp>
      <p:pic>
        <p:nvPicPr>
          <p:cNvPr id="5" name="TA7 RIGHT ON - CD1 - TRACK 31">
            <a:hlinkClick r:id="" action="ppaction://media"/>
            <a:extLst>
              <a:ext uri="{FF2B5EF4-FFF2-40B4-BE49-F238E27FC236}">
                <a16:creationId xmlns:a16="http://schemas.microsoft.com/office/drawing/2014/main" id="{B7383AD2-FA24-5074-66CB-1D492C9515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4487" y="457200"/>
            <a:ext cx="609600" cy="609600"/>
          </a:xfrm>
          <a:prstGeom prst="rect">
            <a:avLst/>
          </a:prstGeom>
        </p:spPr>
      </p:pic>
    </p:spTree>
    <p:extLst>
      <p:ext uri="{BB962C8B-B14F-4D97-AF65-F5344CB8AC3E}">
        <p14:creationId xmlns:p14="http://schemas.microsoft.com/office/powerpoint/2010/main" val="173003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fltVal val="0"/>
                                          </p:val>
                                        </p:tav>
                                        <p:tav tm="100000">
                                          <p:val>
                                            <p:strVal val="#ppt_w"/>
                                          </p:val>
                                        </p:tav>
                                      </p:tavLst>
                                    </p:anim>
                                    <p:anim calcmode="lin" valueType="num">
                                      <p:cBhvr>
                                        <p:cTn id="18" dur="1000" fill="hold"/>
                                        <p:tgtEl>
                                          <p:spTgt spid="17"/>
                                        </p:tgtEl>
                                        <p:attrNameLst>
                                          <p:attrName>ppt_h</p:attrName>
                                        </p:attrNameLst>
                                      </p:cBhvr>
                                      <p:tavLst>
                                        <p:tav tm="0">
                                          <p:val>
                                            <p:fltVal val="0"/>
                                          </p:val>
                                        </p:tav>
                                        <p:tav tm="100000">
                                          <p:val>
                                            <p:strVal val="#ppt_h"/>
                                          </p:val>
                                        </p:tav>
                                      </p:tavLst>
                                    </p:anim>
                                    <p:anim calcmode="lin" valueType="num">
                                      <p:cBhvr>
                                        <p:cTn id="19" dur="1000" fill="hold"/>
                                        <p:tgtEl>
                                          <p:spTgt spid="17"/>
                                        </p:tgtEl>
                                        <p:attrNameLst>
                                          <p:attrName>style.rotation</p:attrName>
                                        </p:attrNameLst>
                                      </p:cBhvr>
                                      <p:tavLst>
                                        <p:tav tm="0">
                                          <p:val>
                                            <p:fltVal val="90"/>
                                          </p:val>
                                        </p:tav>
                                        <p:tav tm="100000">
                                          <p:val>
                                            <p:fltVal val="0"/>
                                          </p:val>
                                        </p:tav>
                                      </p:tavLst>
                                    </p:anim>
                                    <p:animEffect transition="in" filter="fade">
                                      <p:cBhvr>
                                        <p:cTn id="20" dur="1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12" grpId="0"/>
      <p:bldP spid="17" grpId="0"/>
      <p:bldP spid="14"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274" y="457200"/>
            <a:ext cx="162352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Audio Scripts</a:t>
            </a:r>
          </a:p>
        </p:txBody>
      </p:sp>
      <p:sp>
        <p:nvSpPr>
          <p:cNvPr id="5" name="Rectangle 4"/>
          <p:cNvSpPr/>
          <p:nvPr/>
        </p:nvSpPr>
        <p:spPr>
          <a:xfrm>
            <a:off x="511629" y="1413063"/>
            <a:ext cx="11027228" cy="4524315"/>
          </a:xfrm>
          <a:prstGeom prst="rect">
            <a:avLst/>
          </a:prstGeom>
        </p:spPr>
        <p:txBody>
          <a:bodyPr wrap="square">
            <a:spAutoFit/>
          </a:bodyPr>
          <a:lstStyle/>
          <a:p>
            <a:pPr algn="just"/>
            <a:r>
              <a:rPr lang="en-US" sz="3200" i="1" dirty="0">
                <a:solidFill>
                  <a:srgbClr val="000000"/>
                </a:solidFill>
              </a:rPr>
              <a:t>Hi, Mary! It’s Tom. Did you enjoy the music festival at the Arts Centre last weekend? I thought it was great! What are you doing this Saturday? I’m going to a film festival. Do you fancy coming with me? It’s at the local stadium, just down the road from our school, so we can walk there. It’s free, but we need to book the tickets online, so let me know if you want to come. The first film starts at 10:30 a.m. and there’s a break for lunch between 12:30 and 1:30.</a:t>
            </a:r>
          </a:p>
          <a:p>
            <a:pPr algn="just"/>
            <a:r>
              <a:rPr lang="en-US" sz="3200" i="1" dirty="0">
                <a:solidFill>
                  <a:srgbClr val="000000"/>
                </a:solidFill>
              </a:rPr>
              <a:t>Call me back and let’s talk! Bye!</a:t>
            </a:r>
          </a:p>
        </p:txBody>
      </p:sp>
    </p:spTree>
    <p:extLst>
      <p:ext uri="{BB962C8B-B14F-4D97-AF65-F5344CB8AC3E}">
        <p14:creationId xmlns:p14="http://schemas.microsoft.com/office/powerpoint/2010/main" val="519238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352994" cy="6858000"/>
          </a:xfrm>
          <a:prstGeom prst="rect">
            <a:avLst/>
          </a:prstGeom>
        </p:spPr>
      </p:pic>
      <p:sp>
        <p:nvSpPr>
          <p:cNvPr id="3" name="TextBox 2"/>
          <p:cNvSpPr txBox="1"/>
          <p:nvPr/>
        </p:nvSpPr>
        <p:spPr>
          <a:xfrm>
            <a:off x="4096138" y="3046428"/>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val="3670532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19874"/>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Pre - Speaking</a:t>
            </a:r>
            <a:endParaRPr lang="en-US" sz="2000" b="1" dirty="0"/>
          </a:p>
        </p:txBody>
      </p:sp>
      <p:pic>
        <p:nvPicPr>
          <p:cNvPr id="10"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8291" y="438537"/>
            <a:ext cx="1264359" cy="80642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02060" y="1313693"/>
            <a:ext cx="11787879" cy="1477328"/>
          </a:xfrm>
          <a:prstGeom prst="rect">
            <a:avLst/>
          </a:prstGeom>
        </p:spPr>
        <p:txBody>
          <a:bodyPr wrap="square">
            <a:spAutoFit/>
          </a:bodyPr>
          <a:lstStyle/>
          <a:p>
            <a:r>
              <a:rPr lang="en-US" sz="3000" dirty="0">
                <a:solidFill>
                  <a:srgbClr val="0070C0"/>
                </a:solidFill>
              </a:rPr>
              <a:t>A friend wants to attend one of the festivals in the pictures. Suggest one to him/her. Use your answers in Exercises 1 and 2 to give him/her information about it as in the example.</a:t>
            </a:r>
            <a:endParaRPr lang="en-US" sz="3000" dirty="0">
              <a:solidFill>
                <a:srgbClr val="7030A0"/>
              </a:solidFill>
            </a:endParaRPr>
          </a:p>
        </p:txBody>
      </p:sp>
      <p:sp>
        <p:nvSpPr>
          <p:cNvPr id="12" name="Rectangle 11"/>
          <p:cNvSpPr/>
          <p:nvPr/>
        </p:nvSpPr>
        <p:spPr>
          <a:xfrm>
            <a:off x="540625" y="3718400"/>
            <a:ext cx="10706628" cy="553998"/>
          </a:xfrm>
          <a:prstGeom prst="rect">
            <a:avLst/>
          </a:prstGeom>
        </p:spPr>
        <p:txBody>
          <a:bodyPr wrap="square">
            <a:spAutoFit/>
          </a:bodyPr>
          <a:lstStyle/>
          <a:p>
            <a:r>
              <a:rPr lang="en-US" sz="3000">
                <a:solidFill>
                  <a:srgbClr val="FF0000"/>
                </a:solidFill>
                <a:sym typeface="Wingdings" panose="05000000000000000000" pitchFamily="2" charset="2"/>
              </a:rPr>
              <a:t> </a:t>
            </a:r>
            <a:r>
              <a:rPr lang="en-US" sz="3000">
                <a:solidFill>
                  <a:srgbClr val="FF0000"/>
                </a:solidFill>
              </a:rPr>
              <a:t>Attend one of the festivals.</a:t>
            </a:r>
          </a:p>
        </p:txBody>
      </p:sp>
      <p:sp>
        <p:nvSpPr>
          <p:cNvPr id="13" name="Rectangle 12"/>
          <p:cNvSpPr/>
          <p:nvPr/>
        </p:nvSpPr>
        <p:spPr>
          <a:xfrm>
            <a:off x="710705" y="4326992"/>
            <a:ext cx="8139113" cy="553998"/>
          </a:xfrm>
          <a:prstGeom prst="rect">
            <a:avLst/>
          </a:prstGeom>
        </p:spPr>
        <p:txBody>
          <a:bodyPr wrap="square">
            <a:spAutoFit/>
          </a:bodyPr>
          <a:lstStyle/>
          <a:p>
            <a:r>
              <a:rPr lang="en-US" sz="3000">
                <a:solidFill>
                  <a:srgbClr val="242021"/>
                </a:solidFill>
              </a:rPr>
              <a:t>What are you going to do?</a:t>
            </a:r>
          </a:p>
        </p:txBody>
      </p:sp>
      <p:sp>
        <p:nvSpPr>
          <p:cNvPr id="14" name="Rectangle 13"/>
          <p:cNvSpPr/>
          <p:nvPr/>
        </p:nvSpPr>
        <p:spPr>
          <a:xfrm>
            <a:off x="540625" y="4935584"/>
            <a:ext cx="11757231" cy="553998"/>
          </a:xfrm>
          <a:prstGeom prst="rect">
            <a:avLst/>
          </a:prstGeom>
        </p:spPr>
        <p:txBody>
          <a:bodyPr wrap="square">
            <a:spAutoFit/>
          </a:bodyPr>
          <a:lstStyle/>
          <a:p>
            <a:r>
              <a:rPr lang="en-US" sz="3000">
                <a:solidFill>
                  <a:srgbClr val="FF0000"/>
                </a:solidFill>
                <a:sym typeface="Wingdings" panose="05000000000000000000" pitchFamily="2" charset="2"/>
              </a:rPr>
              <a:t> Suggest and give information.</a:t>
            </a:r>
            <a:endParaRPr lang="en-US" sz="3000">
              <a:solidFill>
                <a:srgbClr val="FF0000"/>
              </a:solidFill>
            </a:endParaRPr>
          </a:p>
        </p:txBody>
      </p:sp>
      <p:sp>
        <p:nvSpPr>
          <p:cNvPr id="16" name="Rectangle 15"/>
          <p:cNvSpPr/>
          <p:nvPr/>
        </p:nvSpPr>
        <p:spPr>
          <a:xfrm>
            <a:off x="1856790" y="326771"/>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in pairs.</a:t>
            </a:r>
            <a:endParaRPr lang="en-US" sz="4000" b="1" dirty="0">
              <a:solidFill>
                <a:srgbClr val="FF0000"/>
              </a:solidFill>
            </a:endParaRPr>
          </a:p>
        </p:txBody>
      </p:sp>
      <p:sp>
        <p:nvSpPr>
          <p:cNvPr id="19" name="Rectangle 18"/>
          <p:cNvSpPr/>
          <p:nvPr/>
        </p:nvSpPr>
        <p:spPr>
          <a:xfrm>
            <a:off x="3048000" y="2690336"/>
            <a:ext cx="6096000" cy="369332"/>
          </a:xfrm>
          <a:prstGeom prst="rect">
            <a:avLst/>
          </a:prstGeom>
        </p:spPr>
        <p:txBody>
          <a:bodyPr>
            <a:spAutoFit/>
          </a:bodyPr>
          <a:lstStyle/>
          <a:p>
            <a:endParaRPr lang="en-US"/>
          </a:p>
        </p:txBody>
      </p:sp>
      <p:sp>
        <p:nvSpPr>
          <p:cNvPr id="20" name="Rectangle 19"/>
          <p:cNvSpPr/>
          <p:nvPr/>
        </p:nvSpPr>
        <p:spPr>
          <a:xfrm>
            <a:off x="710705" y="3164402"/>
            <a:ext cx="12215813" cy="553998"/>
          </a:xfrm>
          <a:prstGeom prst="rect">
            <a:avLst/>
          </a:prstGeom>
        </p:spPr>
        <p:txBody>
          <a:bodyPr wrap="square">
            <a:spAutoFit/>
          </a:bodyPr>
          <a:lstStyle/>
          <a:p>
            <a:r>
              <a:rPr lang="en-US" sz="3000">
                <a:solidFill>
                  <a:srgbClr val="242021"/>
                </a:solidFill>
              </a:rPr>
              <a:t>What does your friend want?</a:t>
            </a:r>
          </a:p>
        </p:txBody>
      </p:sp>
    </p:spTree>
    <p:extLst>
      <p:ext uri="{BB962C8B-B14F-4D97-AF65-F5344CB8AC3E}">
        <p14:creationId xmlns:p14="http://schemas.microsoft.com/office/powerpoint/2010/main" val="168081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3237C1C3-5F6B-4655-8FA5-8620FC379B26}"/>
              </a:ext>
            </a:extLst>
          </p:cNvPr>
          <p:cNvSpPr/>
          <p:nvPr/>
        </p:nvSpPr>
        <p:spPr>
          <a:xfrm>
            <a:off x="594217" y="942119"/>
            <a:ext cx="5153844" cy="970595"/>
          </a:xfrm>
          <a:prstGeom prst="wedgeRoundRectCallout">
            <a:avLst>
              <a:gd name="adj1" fmla="val -42820"/>
              <a:gd name="adj2" fmla="val 8615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a:solidFill>
                  <a:schemeClr val="bg1"/>
                </a:solidFill>
              </a:rPr>
              <a:t>Do you fancy going to Edinburgh Art Festival?</a:t>
            </a:r>
            <a:endParaRPr lang="en-US" sz="3200" dirty="0">
              <a:solidFill>
                <a:schemeClr val="bg1"/>
              </a:solidFill>
            </a:endParaRPr>
          </a:p>
        </p:txBody>
      </p:sp>
      <p:sp>
        <p:nvSpPr>
          <p:cNvPr id="11" name="Speech Bubble: Rectangle with Corners Rounded 10">
            <a:extLst>
              <a:ext uri="{FF2B5EF4-FFF2-40B4-BE49-F238E27FC236}">
                <a16:creationId xmlns:a16="http://schemas.microsoft.com/office/drawing/2014/main" id="{5B13F7E0-FA70-485F-B476-87CB56A802F6}"/>
              </a:ext>
            </a:extLst>
          </p:cNvPr>
          <p:cNvSpPr/>
          <p:nvPr/>
        </p:nvSpPr>
        <p:spPr>
          <a:xfrm>
            <a:off x="6454010" y="893679"/>
            <a:ext cx="5225371" cy="1166441"/>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dirty="0">
                <a:solidFill>
                  <a:srgbClr val="242021"/>
                </a:solidFill>
              </a:rPr>
              <a:t>What kind of festival is it?</a:t>
            </a:r>
          </a:p>
        </p:txBody>
      </p:sp>
      <p:sp>
        <p:nvSpPr>
          <p:cNvPr id="13" name="Arrow: Right 12">
            <a:extLst>
              <a:ext uri="{FF2B5EF4-FFF2-40B4-BE49-F238E27FC236}">
                <a16:creationId xmlns:a16="http://schemas.microsoft.com/office/drawing/2014/main" id="{097E5772-6F80-4039-86EA-A881F72DDDB5}"/>
              </a:ext>
            </a:extLst>
          </p:cNvPr>
          <p:cNvSpPr/>
          <p:nvPr/>
        </p:nvSpPr>
        <p:spPr>
          <a:xfrm rot="1173519">
            <a:off x="5794974" y="1518316"/>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F5D26724-3ECF-49E6-8D1C-5E34BE8712EC}"/>
              </a:ext>
            </a:extLst>
          </p:cNvPr>
          <p:cNvSpPr/>
          <p:nvPr/>
        </p:nvSpPr>
        <p:spPr>
          <a:xfrm>
            <a:off x="594217" y="2315253"/>
            <a:ext cx="5153844" cy="1079291"/>
          </a:xfrm>
          <a:prstGeom prst="wedgeRoundRectCallout">
            <a:avLst>
              <a:gd name="adj1" fmla="val -44450"/>
              <a:gd name="adj2" fmla="val 8259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dirty="0">
                <a:solidFill>
                  <a:schemeClr val="bg1"/>
                </a:solidFill>
              </a:rPr>
              <a:t>It’s an art festival.</a:t>
            </a:r>
          </a:p>
        </p:txBody>
      </p:sp>
      <p:sp>
        <p:nvSpPr>
          <p:cNvPr id="17" name="Speech Bubble: Rectangle with Corners Rounded 16">
            <a:extLst>
              <a:ext uri="{FF2B5EF4-FFF2-40B4-BE49-F238E27FC236}">
                <a16:creationId xmlns:a16="http://schemas.microsoft.com/office/drawing/2014/main" id="{A1047FA5-5148-4C98-98A1-072F90B31F21}"/>
              </a:ext>
            </a:extLst>
          </p:cNvPr>
          <p:cNvSpPr/>
          <p:nvPr/>
        </p:nvSpPr>
        <p:spPr>
          <a:xfrm>
            <a:off x="6480941" y="2315253"/>
            <a:ext cx="5198440" cy="1079291"/>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a:solidFill>
                  <a:srgbClr val="242021"/>
                </a:solidFill>
              </a:rPr>
              <a:t>Where and when does it take place?</a:t>
            </a:r>
            <a:endParaRPr lang="en-US" sz="3200" b="1">
              <a:solidFill>
                <a:srgbClr val="242021"/>
              </a:solidFill>
            </a:endParaRPr>
          </a:p>
        </p:txBody>
      </p:sp>
      <p:sp>
        <p:nvSpPr>
          <p:cNvPr id="18" name="Arrow: Right 17">
            <a:extLst>
              <a:ext uri="{FF2B5EF4-FFF2-40B4-BE49-F238E27FC236}">
                <a16:creationId xmlns:a16="http://schemas.microsoft.com/office/drawing/2014/main" id="{26AAFC27-3977-4792-B8AA-4C167D853AD5}"/>
              </a:ext>
            </a:extLst>
          </p:cNvPr>
          <p:cNvSpPr/>
          <p:nvPr/>
        </p:nvSpPr>
        <p:spPr>
          <a:xfrm rot="1173519">
            <a:off x="5769940" y="2806223"/>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Rectangle with Corners Rounded 18">
            <a:extLst>
              <a:ext uri="{FF2B5EF4-FFF2-40B4-BE49-F238E27FC236}">
                <a16:creationId xmlns:a16="http://schemas.microsoft.com/office/drawing/2014/main" id="{A603A40D-2D53-4049-8513-60D0649A3CE4}"/>
              </a:ext>
            </a:extLst>
          </p:cNvPr>
          <p:cNvSpPr/>
          <p:nvPr/>
        </p:nvSpPr>
        <p:spPr>
          <a:xfrm>
            <a:off x="517689" y="3759622"/>
            <a:ext cx="5230372" cy="974454"/>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a:solidFill>
                  <a:schemeClr val="bg1"/>
                </a:solidFill>
              </a:rPr>
              <a:t>It takes place in Edinburgh in Scotland in July.</a:t>
            </a:r>
            <a:endParaRPr lang="en-US" sz="3200" dirty="0">
              <a:solidFill>
                <a:schemeClr val="bg1"/>
              </a:solidFill>
            </a:endParaRPr>
          </a:p>
        </p:txBody>
      </p:sp>
      <p:sp>
        <p:nvSpPr>
          <p:cNvPr id="20" name="Speech Bubble: Rectangle with Corners Rounded 19">
            <a:extLst>
              <a:ext uri="{FF2B5EF4-FFF2-40B4-BE49-F238E27FC236}">
                <a16:creationId xmlns:a16="http://schemas.microsoft.com/office/drawing/2014/main" id="{146C7FFC-31D9-4A54-A788-2B326C6D1ABC}"/>
              </a:ext>
            </a:extLst>
          </p:cNvPr>
          <p:cNvSpPr/>
          <p:nvPr/>
        </p:nvSpPr>
        <p:spPr>
          <a:xfrm>
            <a:off x="6434718" y="3649677"/>
            <a:ext cx="5244663" cy="1084399"/>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a:solidFill>
                  <a:srgbClr val="242021"/>
                </a:solidFill>
              </a:rPr>
              <a:t>What can you do there?</a:t>
            </a:r>
          </a:p>
        </p:txBody>
      </p:sp>
      <p:sp>
        <p:nvSpPr>
          <p:cNvPr id="21" name="Arrow: Right 20">
            <a:extLst>
              <a:ext uri="{FF2B5EF4-FFF2-40B4-BE49-F238E27FC236}">
                <a16:creationId xmlns:a16="http://schemas.microsoft.com/office/drawing/2014/main" id="{F0937D2C-BEB2-4F8F-9588-7AA19BF3F32C}"/>
              </a:ext>
            </a:extLst>
          </p:cNvPr>
          <p:cNvSpPr/>
          <p:nvPr/>
        </p:nvSpPr>
        <p:spPr>
          <a:xfrm rot="1173519">
            <a:off x="5767039" y="4140191"/>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75EF07B-2EF8-4B69-93B3-71C40A8F34FE}"/>
              </a:ext>
            </a:extLst>
          </p:cNvPr>
          <p:cNvSpPr txBox="1"/>
          <p:nvPr/>
        </p:nvSpPr>
        <p:spPr>
          <a:xfrm>
            <a:off x="2214303" y="308903"/>
            <a:ext cx="2120260" cy="584775"/>
          </a:xfrm>
          <a:prstGeom prst="rect">
            <a:avLst/>
          </a:prstGeom>
          <a:noFill/>
        </p:spPr>
        <p:txBody>
          <a:bodyPr wrap="none" rtlCol="0">
            <a:spAutoFit/>
          </a:bodyPr>
          <a:lstStyle/>
          <a:p>
            <a:r>
              <a:rPr lang="en-US" sz="3200" b="1" dirty="0"/>
              <a:t>STUDENT A</a:t>
            </a:r>
          </a:p>
        </p:txBody>
      </p:sp>
      <p:sp>
        <p:nvSpPr>
          <p:cNvPr id="29" name="TextBox 28">
            <a:extLst>
              <a:ext uri="{FF2B5EF4-FFF2-40B4-BE49-F238E27FC236}">
                <a16:creationId xmlns:a16="http://schemas.microsoft.com/office/drawing/2014/main" id="{22198F9B-A981-4526-ADFD-2E9DEE2C19B6}"/>
              </a:ext>
            </a:extLst>
          </p:cNvPr>
          <p:cNvSpPr txBox="1"/>
          <p:nvPr/>
        </p:nvSpPr>
        <p:spPr>
          <a:xfrm>
            <a:off x="7867178" y="308902"/>
            <a:ext cx="2102627" cy="584775"/>
          </a:xfrm>
          <a:prstGeom prst="rect">
            <a:avLst/>
          </a:prstGeom>
          <a:noFill/>
        </p:spPr>
        <p:txBody>
          <a:bodyPr wrap="none" rtlCol="0">
            <a:spAutoFit/>
          </a:bodyPr>
          <a:lstStyle/>
          <a:p>
            <a:r>
              <a:rPr lang="en-US" sz="3200" b="1" dirty="0"/>
              <a:t>STUDENT B</a:t>
            </a:r>
          </a:p>
        </p:txBody>
      </p:sp>
      <p:sp>
        <p:nvSpPr>
          <p:cNvPr id="14" name="Speech Bubble: Rectangle with Corners Rounded 15">
            <a:extLst>
              <a:ext uri="{FF2B5EF4-FFF2-40B4-BE49-F238E27FC236}">
                <a16:creationId xmlns:a16="http://schemas.microsoft.com/office/drawing/2014/main" id="{F5D26724-3ECF-49E6-8D1C-5E34BE8712EC}"/>
              </a:ext>
            </a:extLst>
          </p:cNvPr>
          <p:cNvSpPr/>
          <p:nvPr/>
        </p:nvSpPr>
        <p:spPr>
          <a:xfrm>
            <a:off x="512063" y="5008130"/>
            <a:ext cx="5153844" cy="1079291"/>
          </a:xfrm>
          <a:prstGeom prst="wedgeRoundRectCallout">
            <a:avLst>
              <a:gd name="adj1" fmla="val -44450"/>
              <a:gd name="adj2" fmla="val 8259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a:solidFill>
                  <a:schemeClr val="bg1"/>
                </a:solidFill>
              </a:rPr>
              <a:t>You can see art exhibitions.</a:t>
            </a:r>
            <a:endParaRPr lang="en-US" sz="3200" dirty="0">
              <a:solidFill>
                <a:schemeClr val="bg1"/>
              </a:solidFill>
            </a:endParaRPr>
          </a:p>
        </p:txBody>
      </p:sp>
      <p:sp>
        <p:nvSpPr>
          <p:cNvPr id="15" name="Speech Bubble: Rectangle with Corners Rounded 19">
            <a:extLst>
              <a:ext uri="{FF2B5EF4-FFF2-40B4-BE49-F238E27FC236}">
                <a16:creationId xmlns:a16="http://schemas.microsoft.com/office/drawing/2014/main" id="{146C7FFC-31D9-4A54-A788-2B326C6D1ABC}"/>
              </a:ext>
            </a:extLst>
          </p:cNvPr>
          <p:cNvSpPr/>
          <p:nvPr/>
        </p:nvSpPr>
        <p:spPr>
          <a:xfrm>
            <a:off x="6480941" y="5003022"/>
            <a:ext cx="5198440" cy="1084399"/>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endParaRPr lang="en-US" sz="3200">
              <a:solidFill>
                <a:srgbClr val="242021"/>
              </a:solidFill>
            </a:endParaRPr>
          </a:p>
          <a:p>
            <a:r>
              <a:rPr lang="en-US" sz="3200">
                <a:solidFill>
                  <a:srgbClr val="242021"/>
                </a:solidFill>
              </a:rPr>
              <a:t>You can count me in. </a:t>
            </a:r>
            <a:br>
              <a:rPr lang="en-US" sz="3200">
                <a:solidFill>
                  <a:srgbClr val="242021"/>
                </a:solidFill>
              </a:rPr>
            </a:br>
            <a:endParaRPr lang="en-US" sz="3200" dirty="0"/>
          </a:p>
        </p:txBody>
      </p:sp>
      <p:sp>
        <p:nvSpPr>
          <p:cNvPr id="22" name="Arrow: Right 20">
            <a:extLst>
              <a:ext uri="{FF2B5EF4-FFF2-40B4-BE49-F238E27FC236}">
                <a16:creationId xmlns:a16="http://schemas.microsoft.com/office/drawing/2014/main" id="{F0937D2C-BEB2-4F8F-9588-7AA19BF3F32C}"/>
              </a:ext>
            </a:extLst>
          </p:cNvPr>
          <p:cNvSpPr/>
          <p:nvPr/>
        </p:nvSpPr>
        <p:spPr>
          <a:xfrm rot="1173519">
            <a:off x="5828038" y="5438565"/>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95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Effect transition="in" filter="fade">
                                      <p:cBhvr>
                                        <p:cTn id="73" dur="500"/>
                                        <p:tgtEl>
                                          <p:spTgt spid="22"/>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Effect transition="in" filter="fade">
                                      <p:cBhvr>
                                        <p:cTn id="7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6" grpId="0" animBg="1"/>
      <p:bldP spid="17" grpId="0" animBg="1"/>
      <p:bldP spid="18" grpId="0" animBg="1"/>
      <p:bldP spid="19" grpId="0" animBg="1"/>
      <p:bldP spid="20" grpId="0" animBg="1"/>
      <p:bldP spid="21" grpId="0" animBg="1"/>
      <p:bldP spid="14" grpId="0" animBg="1"/>
      <p:bldP spid="15"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5EF07B-2EF8-4B69-93B3-71C40A8F34FE}"/>
              </a:ext>
            </a:extLst>
          </p:cNvPr>
          <p:cNvSpPr txBox="1"/>
          <p:nvPr/>
        </p:nvSpPr>
        <p:spPr>
          <a:xfrm>
            <a:off x="956244" y="1749910"/>
            <a:ext cx="10600338" cy="646331"/>
          </a:xfrm>
          <a:prstGeom prst="rect">
            <a:avLst/>
          </a:prstGeom>
          <a:noFill/>
        </p:spPr>
        <p:txBody>
          <a:bodyPr wrap="none" rtlCol="0">
            <a:spAutoFit/>
          </a:bodyPr>
          <a:lstStyle/>
          <a:p>
            <a:r>
              <a:rPr lang="en-US" sz="3600">
                <a:solidFill>
                  <a:srgbClr val="0070C0"/>
                </a:solidFill>
              </a:rPr>
              <a:t>Make similar conversations with the information below. </a:t>
            </a:r>
            <a:endParaRPr lang="en-US" sz="3600" dirty="0">
              <a:solidFill>
                <a:srgbClr val="0070C0"/>
              </a:solidFill>
            </a:endParaRPr>
          </a:p>
        </p:txBody>
      </p:sp>
      <p:sp>
        <p:nvSpPr>
          <p:cNvPr id="3" name="Rectangle 2"/>
          <p:cNvSpPr/>
          <p:nvPr/>
        </p:nvSpPr>
        <p:spPr>
          <a:xfrm>
            <a:off x="111965" y="419874"/>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While - Speaking</a:t>
            </a:r>
            <a:endParaRPr lang="en-US" sz="2000" b="1" dirty="0"/>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9248" y="419874"/>
            <a:ext cx="1563868" cy="9974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56790" y="42049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spTree>
    <p:extLst>
      <p:ext uri="{BB962C8B-B14F-4D97-AF65-F5344CB8AC3E}">
        <p14:creationId xmlns:p14="http://schemas.microsoft.com/office/powerpoint/2010/main" val="114964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07625712"/>
              </p:ext>
            </p:extLst>
          </p:nvPr>
        </p:nvGraphicFramePr>
        <p:xfrm>
          <a:off x="0" y="426722"/>
          <a:ext cx="12191999" cy="5777780"/>
        </p:xfrm>
        <a:graphic>
          <a:graphicData uri="http://schemas.openxmlformats.org/drawingml/2006/table">
            <a:tbl>
              <a:tblPr firstRow="1" bandRow="1">
                <a:tableStyleId>{5C22544A-7EE6-4342-B048-85BDC9FD1C3A}</a:tableStyleId>
              </a:tblPr>
              <a:tblGrid>
                <a:gridCol w="2755973">
                  <a:extLst>
                    <a:ext uri="{9D8B030D-6E8A-4147-A177-3AD203B41FA5}">
                      <a16:colId xmlns:a16="http://schemas.microsoft.com/office/drawing/2014/main" val="541539216"/>
                    </a:ext>
                  </a:extLst>
                </a:gridCol>
                <a:gridCol w="2533307">
                  <a:extLst>
                    <a:ext uri="{9D8B030D-6E8A-4147-A177-3AD203B41FA5}">
                      <a16:colId xmlns:a16="http://schemas.microsoft.com/office/drawing/2014/main" val="2607536933"/>
                    </a:ext>
                  </a:extLst>
                </a:gridCol>
                <a:gridCol w="3395239">
                  <a:extLst>
                    <a:ext uri="{9D8B030D-6E8A-4147-A177-3AD203B41FA5}">
                      <a16:colId xmlns:a16="http://schemas.microsoft.com/office/drawing/2014/main" val="585344717"/>
                    </a:ext>
                  </a:extLst>
                </a:gridCol>
                <a:gridCol w="3507480">
                  <a:extLst>
                    <a:ext uri="{9D8B030D-6E8A-4147-A177-3AD203B41FA5}">
                      <a16:colId xmlns:a16="http://schemas.microsoft.com/office/drawing/2014/main" val="1960978579"/>
                    </a:ext>
                  </a:extLst>
                </a:gridCol>
              </a:tblGrid>
              <a:tr h="496742">
                <a:tc>
                  <a:txBody>
                    <a:bodyPr/>
                    <a:lstStyle/>
                    <a:p>
                      <a:pPr algn="ctr"/>
                      <a:r>
                        <a:rPr lang="en-US" sz="2800" dirty="0"/>
                        <a:t>Name </a:t>
                      </a:r>
                    </a:p>
                  </a:txBody>
                  <a:tcPr anchor="ctr"/>
                </a:tc>
                <a:tc>
                  <a:txBody>
                    <a:bodyPr/>
                    <a:lstStyle/>
                    <a:p>
                      <a:pPr algn="ctr"/>
                      <a:r>
                        <a:rPr lang="en-US" sz="2800"/>
                        <a:t>Kind </a:t>
                      </a:r>
                    </a:p>
                  </a:txBody>
                  <a:tcPr anchor="ctr"/>
                </a:tc>
                <a:tc>
                  <a:txBody>
                    <a:bodyPr/>
                    <a:lstStyle/>
                    <a:p>
                      <a:pPr algn="ctr"/>
                      <a:r>
                        <a:rPr lang="en-US" sz="2800"/>
                        <a:t>When and</a:t>
                      </a:r>
                      <a:r>
                        <a:rPr lang="en-US" sz="2800" baseline="0"/>
                        <a:t> Where?</a:t>
                      </a:r>
                      <a:endParaRPr lang="en-US" sz="2800"/>
                    </a:p>
                  </a:txBody>
                  <a:tcPr anchor="ctr"/>
                </a:tc>
                <a:tc>
                  <a:txBody>
                    <a:bodyPr/>
                    <a:lstStyle/>
                    <a:p>
                      <a:pPr algn="ctr"/>
                      <a:r>
                        <a:rPr lang="en-US" sz="2800"/>
                        <a:t>What to do?</a:t>
                      </a:r>
                    </a:p>
                  </a:txBody>
                  <a:tcPr anchor="ctr"/>
                </a:tc>
                <a:extLst>
                  <a:ext uri="{0D108BD9-81ED-4DB2-BD59-A6C34878D82A}">
                    <a16:rowId xmlns:a16="http://schemas.microsoft.com/office/drawing/2014/main" val="1277665094"/>
                  </a:ext>
                </a:extLst>
              </a:tr>
              <a:tr h="1314905">
                <a:tc>
                  <a:txBody>
                    <a:bodyPr/>
                    <a:lstStyle/>
                    <a:p>
                      <a:r>
                        <a:rPr lang="en-US" sz="2800" b="0" i="0" kern="1200" dirty="0">
                          <a:solidFill>
                            <a:schemeClr val="dk1"/>
                          </a:solidFill>
                          <a:effectLst/>
                          <a:latin typeface="+mj-lt"/>
                          <a:ea typeface="+mn-ea"/>
                          <a:cs typeface="+mn-cs"/>
                        </a:rPr>
                        <a:t>The London Film Festival</a:t>
                      </a:r>
                      <a:endParaRPr lang="en-US" sz="2800" b="0" i="0" dirty="0">
                        <a:latin typeface="+mj-lt"/>
                      </a:endParaRPr>
                    </a:p>
                  </a:txBody>
                  <a:tcPr anchor="ctr"/>
                </a:tc>
                <a:tc>
                  <a:txBody>
                    <a:bodyPr/>
                    <a:lstStyle/>
                    <a:p>
                      <a:r>
                        <a:rPr lang="en-US" sz="2800" b="0" i="0" kern="1200" dirty="0">
                          <a:solidFill>
                            <a:schemeClr val="dk1"/>
                          </a:solidFill>
                          <a:effectLst/>
                          <a:latin typeface="+mj-lt"/>
                          <a:ea typeface="+mn-ea"/>
                          <a:cs typeface="+mn-cs"/>
                        </a:rPr>
                        <a:t>Film Festival</a:t>
                      </a:r>
                      <a:endParaRPr lang="en-US" sz="2800" b="0" i="0" dirty="0">
                        <a:latin typeface="+mj-lt"/>
                      </a:endParaRPr>
                    </a:p>
                  </a:txBody>
                  <a:tcPr anchor="ctr"/>
                </a:tc>
                <a:tc>
                  <a:txBody>
                    <a:bodyPr/>
                    <a:lstStyle/>
                    <a:p>
                      <a:r>
                        <a:rPr lang="en-US" sz="2800" b="0" i="0" kern="1200" dirty="0">
                          <a:solidFill>
                            <a:schemeClr val="dk1"/>
                          </a:solidFill>
                          <a:effectLst/>
                          <a:latin typeface="+mj-lt"/>
                          <a:ea typeface="+mn-ea"/>
                          <a:cs typeface="+mn-cs"/>
                        </a:rPr>
                        <a:t>London, England – October</a:t>
                      </a:r>
                      <a:endParaRPr lang="en-US" sz="2800" b="0" i="0" dirty="0">
                        <a:latin typeface="+mj-lt"/>
                      </a:endParaRPr>
                    </a:p>
                  </a:txBody>
                  <a:tcPr anchor="ctr"/>
                </a:tc>
                <a:tc>
                  <a:txBody>
                    <a:bodyPr/>
                    <a:lstStyle/>
                    <a:p>
                      <a:r>
                        <a:rPr lang="en-US" sz="2800" b="0" i="0" dirty="0">
                          <a:latin typeface="+mj-lt"/>
                        </a:rPr>
                        <a:t>watch film premieres</a:t>
                      </a:r>
                    </a:p>
                  </a:txBody>
                  <a:tcPr anchor="ctr"/>
                </a:tc>
                <a:extLst>
                  <a:ext uri="{0D108BD9-81ED-4DB2-BD59-A6C34878D82A}">
                    <a16:rowId xmlns:a16="http://schemas.microsoft.com/office/drawing/2014/main" val="236509908"/>
                  </a:ext>
                </a:extLst>
              </a:tr>
              <a:tr h="1314905">
                <a:tc>
                  <a:txBody>
                    <a:bodyPr/>
                    <a:lstStyle/>
                    <a:p>
                      <a:r>
                        <a:rPr lang="en-US" sz="2800" b="0" i="0" dirty="0">
                          <a:latin typeface="+mj-lt"/>
                        </a:rPr>
                        <a:t>The Hay Festival</a:t>
                      </a:r>
                    </a:p>
                  </a:txBody>
                  <a:tcPr anchor="ctr"/>
                </a:tc>
                <a:tc>
                  <a:txBody>
                    <a:bodyPr/>
                    <a:lstStyle/>
                    <a:p>
                      <a:r>
                        <a:rPr lang="en-US" sz="2800" b="0" i="0" dirty="0">
                          <a:latin typeface="+mj-lt"/>
                        </a:rPr>
                        <a:t>Book Festival</a:t>
                      </a:r>
                    </a:p>
                  </a:txBody>
                  <a:tcPr anchor="ctr"/>
                </a:tc>
                <a:tc>
                  <a:txBody>
                    <a:bodyPr/>
                    <a:lstStyle/>
                    <a:p>
                      <a:r>
                        <a:rPr lang="en-US" sz="2800" b="0" i="0" dirty="0">
                          <a:latin typeface="+mj-lt"/>
                        </a:rPr>
                        <a:t>Hay-on-</a:t>
                      </a:r>
                      <a:r>
                        <a:rPr lang="en-US" sz="2800" b="0" i="0" dirty="0" err="1">
                          <a:latin typeface="+mj-lt"/>
                        </a:rPr>
                        <a:t>Wye</a:t>
                      </a:r>
                      <a:r>
                        <a:rPr lang="en-US" sz="2800" b="0" i="0" dirty="0">
                          <a:latin typeface="+mj-lt"/>
                        </a:rPr>
                        <a:t>, Wales –</a:t>
                      </a:r>
                      <a:r>
                        <a:rPr lang="en-US" sz="2800" b="0" i="0" baseline="0" dirty="0">
                          <a:latin typeface="+mj-lt"/>
                        </a:rPr>
                        <a:t> M</a:t>
                      </a:r>
                      <a:r>
                        <a:rPr lang="en-US" sz="2800" b="0" i="0" dirty="0">
                          <a:latin typeface="+mj-lt"/>
                        </a:rPr>
                        <a:t>ay-June</a:t>
                      </a:r>
                    </a:p>
                  </a:txBody>
                  <a:tcPr anchor="ctr"/>
                </a:tc>
                <a:tc>
                  <a:txBody>
                    <a:bodyPr/>
                    <a:lstStyle/>
                    <a:p>
                      <a:r>
                        <a:rPr lang="en-US" sz="2800" b="0" i="0" kern="1200" dirty="0">
                          <a:solidFill>
                            <a:schemeClr val="dk1"/>
                          </a:solidFill>
                          <a:effectLst/>
                          <a:latin typeface="+mj-lt"/>
                          <a:ea typeface="+mn-ea"/>
                          <a:cs typeface="+mn-cs"/>
                        </a:rPr>
                        <a:t>find second-hand</a:t>
                      </a:r>
                      <a:br>
                        <a:rPr lang="en-US" sz="2800" b="0" i="0" kern="1200" dirty="0">
                          <a:solidFill>
                            <a:schemeClr val="dk1"/>
                          </a:solidFill>
                          <a:effectLst/>
                          <a:latin typeface="+mj-lt"/>
                          <a:ea typeface="+mn-ea"/>
                          <a:cs typeface="+mn-cs"/>
                        </a:rPr>
                      </a:br>
                      <a:r>
                        <a:rPr lang="en-US" sz="2800" b="0" i="0" kern="1200" dirty="0">
                          <a:solidFill>
                            <a:schemeClr val="dk1"/>
                          </a:solidFill>
                          <a:effectLst/>
                          <a:latin typeface="+mj-lt"/>
                          <a:ea typeface="+mn-ea"/>
                          <a:cs typeface="+mn-cs"/>
                        </a:rPr>
                        <a:t>books</a:t>
                      </a:r>
                      <a:r>
                        <a:rPr lang="en-US" sz="2800" b="0" i="0" dirty="0">
                          <a:latin typeface="+mj-lt"/>
                        </a:rPr>
                        <a:t> </a:t>
                      </a:r>
                    </a:p>
                  </a:txBody>
                  <a:tcPr anchor="ctr"/>
                </a:tc>
                <a:extLst>
                  <a:ext uri="{0D108BD9-81ED-4DB2-BD59-A6C34878D82A}">
                    <a16:rowId xmlns:a16="http://schemas.microsoft.com/office/drawing/2014/main" val="3143678481"/>
                  </a:ext>
                </a:extLst>
              </a:tr>
              <a:tr h="1314905">
                <a:tc>
                  <a:txBody>
                    <a:bodyPr/>
                    <a:lstStyle/>
                    <a:p>
                      <a:r>
                        <a:rPr lang="en-US" sz="2800" b="0" i="0" dirty="0">
                          <a:latin typeface="+mj-lt"/>
                        </a:rPr>
                        <a:t>Glastonbury Festival</a:t>
                      </a:r>
                    </a:p>
                  </a:txBody>
                  <a:tcPr anchor="ctr"/>
                </a:tc>
                <a:tc>
                  <a:txBody>
                    <a:bodyPr/>
                    <a:lstStyle/>
                    <a:p>
                      <a:r>
                        <a:rPr lang="en-US" sz="2800" b="0" i="0" dirty="0">
                          <a:latin typeface="+mj-lt"/>
                        </a:rPr>
                        <a:t>Music Festival</a:t>
                      </a:r>
                    </a:p>
                  </a:txBody>
                  <a:tcPr anchor="ctr"/>
                </a:tc>
                <a:tc>
                  <a:txBody>
                    <a:bodyPr/>
                    <a:lstStyle/>
                    <a:p>
                      <a:r>
                        <a:rPr lang="en-US" sz="2800" b="0" i="0" dirty="0">
                          <a:latin typeface="+mj-lt"/>
                        </a:rPr>
                        <a:t>Pilton, England – June</a:t>
                      </a:r>
                    </a:p>
                  </a:txBody>
                  <a:tcPr anchor="ctr"/>
                </a:tc>
                <a:tc>
                  <a:txBody>
                    <a:bodyPr/>
                    <a:lstStyle/>
                    <a:p>
                      <a:r>
                        <a:rPr lang="en-US" sz="2800" b="0" i="0" kern="1200" dirty="0">
                          <a:solidFill>
                            <a:schemeClr val="dk1"/>
                          </a:solidFill>
                          <a:latin typeface="+mj-lt"/>
                          <a:ea typeface="+mn-ea"/>
                          <a:cs typeface="+mn-cs"/>
                        </a:rPr>
                        <a:t>see live performances of popular group</a:t>
                      </a:r>
                      <a:endParaRPr lang="en-US" sz="2800" b="0" i="0" dirty="0">
                        <a:latin typeface="+mj-lt"/>
                      </a:endParaRPr>
                    </a:p>
                  </a:txBody>
                  <a:tcPr anchor="ctr"/>
                </a:tc>
                <a:extLst>
                  <a:ext uri="{0D108BD9-81ED-4DB2-BD59-A6C34878D82A}">
                    <a16:rowId xmlns:a16="http://schemas.microsoft.com/office/drawing/2014/main" val="1681719089"/>
                  </a:ext>
                </a:extLst>
              </a:tr>
              <a:tr h="1314905">
                <a:tc>
                  <a:txBody>
                    <a:bodyPr/>
                    <a:lstStyle/>
                    <a:p>
                      <a:r>
                        <a:rPr lang="en-US" sz="2800" b="0" i="0" kern="1200" dirty="0">
                          <a:solidFill>
                            <a:schemeClr val="dk1"/>
                          </a:solidFill>
                          <a:effectLst/>
                          <a:latin typeface="+mj-lt"/>
                          <a:ea typeface="+mn-ea"/>
                          <a:cs typeface="+mn-cs"/>
                        </a:rPr>
                        <a:t>The Dalriada Festival Glenarm</a:t>
                      </a:r>
                      <a:endParaRPr lang="en-US" sz="2800" b="0" i="0" dirty="0">
                        <a:latin typeface="+mj-lt"/>
                      </a:endParaRPr>
                    </a:p>
                  </a:txBody>
                  <a:tcPr anchor="ctr"/>
                </a:tc>
                <a:tc>
                  <a:txBody>
                    <a:bodyPr/>
                    <a:lstStyle/>
                    <a:p>
                      <a:r>
                        <a:rPr lang="en-US" sz="2800" b="0" i="0" dirty="0">
                          <a:latin typeface="+mj-lt"/>
                        </a:rPr>
                        <a:t>Folk festival</a:t>
                      </a:r>
                    </a:p>
                  </a:txBody>
                  <a:tcPr anchor="ctr"/>
                </a:tc>
                <a:tc>
                  <a:txBody>
                    <a:bodyPr/>
                    <a:lstStyle/>
                    <a:p>
                      <a:r>
                        <a:rPr lang="en-US" sz="2800" b="0" i="0" dirty="0">
                          <a:latin typeface="+mj-lt"/>
                        </a:rPr>
                        <a:t>Northern Ireland – July </a:t>
                      </a:r>
                    </a:p>
                  </a:txBody>
                  <a:tcPr anchor="ctr"/>
                </a:tc>
                <a:tc>
                  <a:txBody>
                    <a:bodyPr/>
                    <a:lstStyle/>
                    <a:p>
                      <a:r>
                        <a:rPr lang="en-US" sz="2800" b="0" i="0" dirty="0">
                          <a:latin typeface="+mj-lt"/>
                        </a:rPr>
                        <a:t>see traditional</a:t>
                      </a:r>
                    </a:p>
                    <a:p>
                      <a:r>
                        <a:rPr lang="en-US" sz="2800" b="0" i="0" dirty="0">
                          <a:latin typeface="+mj-lt"/>
                        </a:rPr>
                        <a:t>dance</a:t>
                      </a:r>
                      <a:r>
                        <a:rPr lang="en-US" sz="2800" b="0" i="0" baseline="0" dirty="0">
                          <a:latin typeface="+mj-lt"/>
                        </a:rPr>
                        <a:t> </a:t>
                      </a:r>
                      <a:r>
                        <a:rPr lang="en-US" sz="2800" b="0" i="0" dirty="0">
                          <a:latin typeface="+mj-lt"/>
                        </a:rPr>
                        <a:t>performances</a:t>
                      </a:r>
                    </a:p>
                  </a:txBody>
                  <a:tcPr anchor="ctr"/>
                </a:tc>
                <a:extLst>
                  <a:ext uri="{0D108BD9-81ED-4DB2-BD59-A6C34878D82A}">
                    <a16:rowId xmlns:a16="http://schemas.microsoft.com/office/drawing/2014/main" val="468285197"/>
                  </a:ext>
                </a:extLst>
              </a:tr>
            </a:tbl>
          </a:graphicData>
        </a:graphic>
      </p:graphicFrame>
    </p:spTree>
    <p:extLst>
      <p:ext uri="{BB962C8B-B14F-4D97-AF65-F5344CB8AC3E}">
        <p14:creationId xmlns:p14="http://schemas.microsoft.com/office/powerpoint/2010/main" val="3997042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1668"/>
            <a:ext cx="21133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Post - Speaking</a:t>
            </a:r>
            <a:endParaRPr lang="en-US" sz="2000" b="1" dirty="0"/>
          </a:p>
        </p:txBody>
      </p:sp>
      <p:sp>
        <p:nvSpPr>
          <p:cNvPr id="4" name="Rectangle 3"/>
          <p:cNvSpPr/>
          <p:nvPr/>
        </p:nvSpPr>
        <p:spPr>
          <a:xfrm>
            <a:off x="2355980" y="411668"/>
            <a:ext cx="8377334" cy="1015663"/>
          </a:xfrm>
          <a:prstGeom prst="rect">
            <a:avLst/>
          </a:prstGeom>
        </p:spPr>
        <p:txBody>
          <a:bodyPr wrap="square">
            <a:spAutoFit/>
          </a:bodyPr>
          <a:lstStyle/>
          <a:p>
            <a:r>
              <a:rPr lang="en-US" sz="3000" b="1" dirty="0">
                <a:solidFill>
                  <a:srgbClr val="0070C0"/>
                </a:solidFill>
                <a:latin typeface="+mj-lt"/>
              </a:rPr>
              <a:t>In groups, discuss the about your favorite festival.</a:t>
            </a:r>
          </a:p>
          <a:p>
            <a:r>
              <a:rPr lang="en-US" sz="3000" b="1" dirty="0">
                <a:solidFill>
                  <a:srgbClr val="0070C0"/>
                </a:solidFill>
                <a:latin typeface="+mj-lt"/>
              </a:rPr>
              <a:t>You can begin with:</a:t>
            </a:r>
            <a:endParaRPr lang="en-US" b="1" dirty="0">
              <a:latin typeface="+mj-lt"/>
            </a:endParaRPr>
          </a:p>
        </p:txBody>
      </p:sp>
      <p:sp>
        <p:nvSpPr>
          <p:cNvPr id="5" name="Rectangle 4"/>
          <p:cNvSpPr/>
          <p:nvPr/>
        </p:nvSpPr>
        <p:spPr>
          <a:xfrm>
            <a:off x="457200" y="2129004"/>
            <a:ext cx="10706628" cy="646331"/>
          </a:xfrm>
          <a:prstGeom prst="rect">
            <a:avLst/>
          </a:prstGeom>
        </p:spPr>
        <p:txBody>
          <a:bodyPr wrap="square">
            <a:spAutoFit/>
          </a:bodyPr>
          <a:lstStyle/>
          <a:p>
            <a:r>
              <a:rPr lang="en-US" sz="3600" dirty="0">
                <a:solidFill>
                  <a:srgbClr val="FF0000"/>
                </a:solidFill>
                <a:sym typeface="Wingdings" panose="05000000000000000000" pitchFamily="2" charset="2"/>
              </a:rPr>
              <a:t>I like… festival best because…</a:t>
            </a:r>
            <a:endParaRPr lang="en-US" sz="3600" dirty="0">
              <a:solidFill>
                <a:srgbClr val="FF0000"/>
              </a:solidFill>
            </a:endParaRPr>
          </a:p>
        </p:txBody>
      </p:sp>
    </p:spTree>
    <p:extLst>
      <p:ext uri="{BB962C8B-B14F-4D97-AF65-F5344CB8AC3E}">
        <p14:creationId xmlns:p14="http://schemas.microsoft.com/office/powerpoint/2010/main" val="38683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2433" y="1419053"/>
            <a:ext cx="1036433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Write a paragraph about your </a:t>
            </a:r>
            <a:r>
              <a:rPr lang="en-US" sz="3600" i="1" dirty="0" err="1">
                <a:solidFill>
                  <a:srgbClr val="0070C0"/>
                </a:solidFill>
              </a:rPr>
              <a:t>favourite</a:t>
            </a:r>
            <a:r>
              <a:rPr lang="en-US" sz="3600" i="1" dirty="0">
                <a:solidFill>
                  <a:srgbClr val="0070C0"/>
                </a:solidFill>
              </a:rPr>
              <a:t> festival.</a:t>
            </a:r>
          </a:p>
          <a:p>
            <a:r>
              <a:rPr lang="en-US" sz="3600" i="1" dirty="0">
                <a:solidFill>
                  <a:srgbClr val="0070C0"/>
                </a:solidFill>
              </a:rPr>
              <a:t>Write about 60-80 words.</a:t>
            </a:r>
          </a:p>
        </p:txBody>
      </p:sp>
    </p:spTree>
    <p:extLst>
      <p:ext uri="{BB962C8B-B14F-4D97-AF65-F5344CB8AC3E}">
        <p14:creationId xmlns:p14="http://schemas.microsoft.com/office/powerpoint/2010/main" val="4094152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66668" y="1815293"/>
            <a:ext cx="434578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571500" indent="-571500">
              <a:buFont typeface="Arial" panose="020B0604020202020204" pitchFamily="34" charset="0"/>
              <a:buChar char="•"/>
            </a:pPr>
            <a:r>
              <a:rPr lang="en-US" sz="3600" i="1" dirty="0">
                <a:solidFill>
                  <a:srgbClr val="0070C0"/>
                </a:solidFill>
              </a:rPr>
              <a:t>exhibition</a:t>
            </a:r>
          </a:p>
          <a:p>
            <a:pPr marL="571500" indent="-571500">
              <a:buFont typeface="Arial" panose="020B0604020202020204" pitchFamily="34" charset="0"/>
              <a:buChar char="•"/>
            </a:pPr>
            <a:r>
              <a:rPr lang="en-US" sz="3600" i="1" dirty="0">
                <a:solidFill>
                  <a:srgbClr val="0070C0"/>
                </a:solidFill>
              </a:rPr>
              <a:t>folk festival</a:t>
            </a:r>
          </a:p>
          <a:p>
            <a:pPr marL="571500" indent="-571500">
              <a:buFont typeface="Arial" panose="020B0604020202020204" pitchFamily="34" charset="0"/>
              <a:buChar char="•"/>
            </a:pPr>
            <a:r>
              <a:rPr lang="en-US" sz="3600" i="1" dirty="0">
                <a:solidFill>
                  <a:srgbClr val="0070C0"/>
                </a:solidFill>
              </a:rPr>
              <a:t>performance </a:t>
            </a:r>
          </a:p>
          <a:p>
            <a:pPr marL="571500" indent="-571500">
              <a:buFont typeface="Arial" panose="020B0604020202020204" pitchFamily="34" charset="0"/>
              <a:buChar char="•"/>
            </a:pPr>
            <a:r>
              <a:rPr lang="en-US" sz="3600" i="1" dirty="0">
                <a:solidFill>
                  <a:srgbClr val="0070C0"/>
                </a:solidFill>
              </a:rPr>
              <a:t>premiere</a:t>
            </a:r>
          </a:p>
          <a:p>
            <a:pPr marL="571500" indent="-571500">
              <a:buFont typeface="Arial" panose="020B0604020202020204" pitchFamily="34" charset="0"/>
              <a:buChar char="•"/>
            </a:pPr>
            <a:r>
              <a:rPr lang="en-US" sz="3600" i="1" dirty="0">
                <a:solidFill>
                  <a:srgbClr val="0070C0"/>
                </a:solidFill>
              </a:rPr>
              <a:t>second-hand</a:t>
            </a:r>
          </a:p>
        </p:txBody>
      </p:sp>
      <p:sp>
        <p:nvSpPr>
          <p:cNvPr id="6" name="Rectangle 5"/>
          <p:cNvSpPr/>
          <p:nvPr/>
        </p:nvSpPr>
        <p:spPr>
          <a:xfrm>
            <a:off x="5765215" y="1815293"/>
            <a:ext cx="6191257"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 typeface="Arial" panose="020B0604020202020204" pitchFamily="34" charset="0"/>
              <a:buChar char="•"/>
            </a:pPr>
            <a:r>
              <a:rPr lang="en-US" sz="3600" i="1" dirty="0">
                <a:solidFill>
                  <a:srgbClr val="FF0000"/>
                </a:solidFill>
              </a:rPr>
              <a:t>Listening: </a:t>
            </a:r>
            <a:r>
              <a:rPr lang="en-US" sz="3600" i="1" dirty="0" err="1">
                <a:solidFill>
                  <a:srgbClr val="0070C0"/>
                </a:solidFill>
              </a:rPr>
              <a:t>Practise</a:t>
            </a:r>
            <a:r>
              <a:rPr lang="en-US" sz="3600" i="1" dirty="0">
                <a:solidFill>
                  <a:srgbClr val="0070C0"/>
                </a:solidFill>
              </a:rPr>
              <a:t> listening </a:t>
            </a:r>
            <a:r>
              <a:rPr lang="en-US" sz="3600" i="1" dirty="0" err="1">
                <a:solidFill>
                  <a:srgbClr val="0070C0"/>
                </a:solidFill>
              </a:rPr>
              <a:t>specifc</a:t>
            </a:r>
            <a:r>
              <a:rPr lang="en-US" sz="3600" i="1" dirty="0">
                <a:solidFill>
                  <a:srgbClr val="0070C0"/>
                </a:solidFill>
              </a:rPr>
              <a:t> information.</a:t>
            </a:r>
          </a:p>
          <a:p>
            <a:pPr marL="571500" indent="-571500">
              <a:buFont typeface="Arial" panose="020B0604020202020204" pitchFamily="34" charset="0"/>
              <a:buChar char="•"/>
            </a:pPr>
            <a:r>
              <a:rPr lang="en-US" sz="3600" i="1" dirty="0">
                <a:solidFill>
                  <a:srgbClr val="FF0000"/>
                </a:solidFill>
              </a:rPr>
              <a:t>Speaking: </a:t>
            </a:r>
            <a:r>
              <a:rPr lang="en-US" sz="3600" i="1" dirty="0">
                <a:solidFill>
                  <a:srgbClr val="0070C0"/>
                </a:solidFill>
              </a:rPr>
              <a:t>Talk about your favorite festival.</a:t>
            </a:r>
          </a:p>
        </p:txBody>
      </p:sp>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err="1">
                <a:solidFill>
                  <a:srgbClr val="0070C0"/>
                </a:solidFill>
              </a:rPr>
              <a:t>Practise</a:t>
            </a:r>
            <a:r>
              <a:rPr lang="en-US" sz="3600" i="1" dirty="0">
                <a:solidFill>
                  <a:srgbClr val="0070C0"/>
                </a:solidFill>
              </a:rPr>
              <a:t> the vocabularies and make sentences using them. </a:t>
            </a:r>
          </a:p>
          <a:p>
            <a:pPr marL="571500" indent="-571500">
              <a:buFontTx/>
              <a:buChar char="-"/>
            </a:pPr>
            <a:r>
              <a:rPr lang="en-US" sz="3600" i="1" dirty="0">
                <a:solidFill>
                  <a:srgbClr val="0070C0"/>
                </a:solidFill>
              </a:rPr>
              <a:t>Do the exercises in </a:t>
            </a:r>
            <a:r>
              <a:rPr lang="en-US" sz="3600" b="1" i="1" dirty="0">
                <a:solidFill>
                  <a:srgbClr val="0070C0"/>
                </a:solidFill>
              </a:rPr>
              <a:t>TA 7 Right on WB </a:t>
            </a:r>
            <a:r>
              <a:rPr lang="en-US" sz="3600" i="1" dirty="0">
                <a:solidFill>
                  <a:srgbClr val="0070C0"/>
                </a:solidFill>
              </a:rPr>
              <a:t>(page 26).</a:t>
            </a:r>
          </a:p>
          <a:p>
            <a:pPr marL="571500" indent="-571500">
              <a:buFontTx/>
              <a:buChar char="-"/>
            </a:pPr>
            <a:r>
              <a:rPr lang="en-US" sz="3600" i="1" dirty="0">
                <a:solidFill>
                  <a:srgbClr val="0070C0"/>
                </a:solidFill>
              </a:rPr>
              <a:t>Do the exercises in </a:t>
            </a:r>
            <a:r>
              <a:rPr lang="en-US" sz="3600" b="1" i="1" dirty="0">
                <a:solidFill>
                  <a:srgbClr val="0070C0"/>
                </a:solidFill>
              </a:rPr>
              <a:t>TA 7 Right on Notebook</a:t>
            </a:r>
            <a:r>
              <a:rPr lang="en-US" sz="3600" i="1" dirty="0">
                <a:solidFill>
                  <a:srgbClr val="0070C0"/>
                </a:solidFill>
              </a:rPr>
              <a:t> on (pages 18 &amp; 19).</a:t>
            </a:r>
          </a:p>
          <a:p>
            <a:pPr marL="571500" indent="-571500">
              <a:buFontTx/>
              <a:buChar char="-"/>
            </a:pPr>
            <a:r>
              <a:rPr lang="en-US" sz="3600" i="1" dirty="0">
                <a:solidFill>
                  <a:srgbClr val="0070C0"/>
                </a:solidFill>
              </a:rPr>
              <a:t>Prepare the next lesson (page 46 SB).</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 t="24278" r="-230" b="-674"/>
          <a:stretch/>
        </p:blipFill>
        <p:spPr>
          <a:xfrm>
            <a:off x="0" y="0"/>
            <a:ext cx="12192000" cy="6979298"/>
          </a:xfrm>
          <a:prstGeom prst="rect">
            <a:avLst/>
          </a:prstGeom>
        </p:spPr>
      </p:pic>
      <p:sp>
        <p:nvSpPr>
          <p:cNvPr id="3" name="TextBox 2"/>
          <p:cNvSpPr txBox="1"/>
          <p:nvPr/>
        </p:nvSpPr>
        <p:spPr>
          <a:xfrm>
            <a:off x="4735025" y="5659275"/>
            <a:ext cx="3541226" cy="646331"/>
          </a:xfrm>
          <a:prstGeom prst="rect">
            <a:avLst/>
          </a:prstGeom>
          <a:noFill/>
        </p:spPr>
        <p:txBody>
          <a:bodyPr wrap="square" rtlCol="0">
            <a:spAutoFit/>
          </a:bodyPr>
          <a:lstStyle/>
          <a:p>
            <a:r>
              <a:rPr lang="en-US" sz="3600" dirty="0">
                <a:solidFill>
                  <a:srgbClr val="0070C0"/>
                </a:solidFill>
              </a:rPr>
              <a:t>Have a nice day!</a:t>
            </a:r>
            <a:endParaRPr lang="en-US" dirty="0">
              <a:solidFill>
                <a:srgbClr val="0070C0"/>
              </a:solidFill>
            </a:endParaRPr>
          </a:p>
        </p:txBody>
      </p:sp>
    </p:spTree>
    <p:extLst>
      <p:ext uri="{BB962C8B-B14F-4D97-AF65-F5344CB8AC3E}">
        <p14:creationId xmlns:p14="http://schemas.microsoft.com/office/powerpoint/2010/main" val="2202111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61214" y="1170338"/>
            <a:ext cx="3189441" cy="1827535"/>
          </a:xfrm>
          <a:prstGeom prst="rect">
            <a:avLst/>
          </a:prstGeom>
        </p:spPr>
      </p:pic>
      <p:pic>
        <p:nvPicPr>
          <p:cNvPr id="8" name="Picture 7"/>
          <p:cNvPicPr>
            <a:picLocks noChangeAspect="1"/>
          </p:cNvPicPr>
          <p:nvPr/>
        </p:nvPicPr>
        <p:blipFill>
          <a:blip r:embed="rId3"/>
          <a:stretch>
            <a:fillRect/>
          </a:stretch>
        </p:blipFill>
        <p:spPr>
          <a:xfrm>
            <a:off x="4544207" y="1170338"/>
            <a:ext cx="2917477" cy="1916126"/>
          </a:xfrm>
          <a:prstGeom prst="rect">
            <a:avLst/>
          </a:prstGeom>
        </p:spPr>
      </p:pic>
      <p:pic>
        <p:nvPicPr>
          <p:cNvPr id="9" name="Picture 8"/>
          <p:cNvPicPr>
            <a:picLocks noChangeAspect="1"/>
          </p:cNvPicPr>
          <p:nvPr/>
        </p:nvPicPr>
        <p:blipFill>
          <a:blip r:embed="rId4"/>
          <a:stretch>
            <a:fillRect/>
          </a:stretch>
        </p:blipFill>
        <p:spPr>
          <a:xfrm>
            <a:off x="8462193" y="1170338"/>
            <a:ext cx="3056707" cy="1916126"/>
          </a:xfrm>
          <a:prstGeom prst="rect">
            <a:avLst/>
          </a:prstGeom>
        </p:spPr>
      </p:pic>
      <p:pic>
        <p:nvPicPr>
          <p:cNvPr id="10" name="Picture 9"/>
          <p:cNvPicPr>
            <a:picLocks noChangeAspect="1"/>
          </p:cNvPicPr>
          <p:nvPr/>
        </p:nvPicPr>
        <p:blipFill>
          <a:blip r:embed="rId5"/>
          <a:stretch>
            <a:fillRect/>
          </a:stretch>
        </p:blipFill>
        <p:spPr>
          <a:xfrm>
            <a:off x="454734" y="3847882"/>
            <a:ext cx="2979155" cy="1965110"/>
          </a:xfrm>
          <a:prstGeom prst="rect">
            <a:avLst/>
          </a:prstGeom>
        </p:spPr>
      </p:pic>
      <p:pic>
        <p:nvPicPr>
          <p:cNvPr id="11" name="Picture 10"/>
          <p:cNvPicPr>
            <a:picLocks noChangeAspect="1"/>
          </p:cNvPicPr>
          <p:nvPr/>
        </p:nvPicPr>
        <p:blipFill>
          <a:blip r:embed="rId6"/>
          <a:stretch>
            <a:fillRect/>
          </a:stretch>
        </p:blipFill>
        <p:spPr>
          <a:xfrm>
            <a:off x="3959890" y="3847882"/>
            <a:ext cx="3061854" cy="2001584"/>
          </a:xfrm>
          <a:prstGeom prst="rect">
            <a:avLst/>
          </a:prstGeom>
        </p:spPr>
      </p:pic>
      <p:sp>
        <p:nvSpPr>
          <p:cNvPr id="12" name="TextBox 11"/>
          <p:cNvSpPr txBox="1"/>
          <p:nvPr/>
        </p:nvSpPr>
        <p:spPr>
          <a:xfrm>
            <a:off x="4108741" y="383734"/>
            <a:ext cx="10832836" cy="923330"/>
          </a:xfrm>
          <a:prstGeom prst="rect">
            <a:avLst/>
          </a:prstGeom>
          <a:noFill/>
        </p:spPr>
        <p:txBody>
          <a:bodyPr wrap="square" rtlCol="0">
            <a:spAutoFit/>
          </a:bodyPr>
          <a:lstStyle/>
          <a:p>
            <a:r>
              <a:rPr lang="en-US" sz="3600">
                <a:solidFill>
                  <a:srgbClr val="0070C0"/>
                </a:solidFill>
              </a:rPr>
              <a:t>Match each picture with its correct name.</a:t>
            </a:r>
          </a:p>
          <a:p>
            <a:endParaRPr lang="en-US" dirty="0">
              <a:solidFill>
                <a:srgbClr val="FF0000"/>
              </a:solidFill>
              <a:ea typeface="Times New Roman" panose="02020603050405020304" pitchFamily="18" charset="0"/>
            </a:endParaRPr>
          </a:p>
        </p:txBody>
      </p:sp>
      <p:sp>
        <p:nvSpPr>
          <p:cNvPr id="13" name="Rectangle 12"/>
          <p:cNvSpPr/>
          <p:nvPr/>
        </p:nvSpPr>
        <p:spPr>
          <a:xfrm>
            <a:off x="0" y="305971"/>
            <a:ext cx="3433889" cy="769441"/>
          </a:xfrm>
          <a:prstGeom prst="rect">
            <a:avLst/>
          </a:prstGeom>
        </p:spPr>
        <p:txBody>
          <a:bodyPr wrap="none">
            <a:spAutoFit/>
          </a:bodyPr>
          <a:lstStyle/>
          <a:p>
            <a:r>
              <a:rPr lang="en-US" sz="4400" b="1" dirty="0">
                <a:solidFill>
                  <a:srgbClr val="FF0000"/>
                </a:solidFill>
                <a:ea typeface="Times New Roman" panose="02020603050405020304" pitchFamily="18" charset="0"/>
              </a:rPr>
              <a:t>Work </a:t>
            </a:r>
            <a:r>
              <a:rPr lang="en-US" sz="4400" b="1">
                <a:solidFill>
                  <a:srgbClr val="FF0000"/>
                </a:solidFill>
                <a:ea typeface="Times New Roman" panose="02020603050405020304" pitchFamily="18" charset="0"/>
              </a:rPr>
              <a:t>in pairs.</a:t>
            </a:r>
            <a:endParaRPr lang="en-US" sz="4400" b="1" dirty="0">
              <a:solidFill>
                <a:srgbClr val="FF0000"/>
              </a:solidFill>
            </a:endParaRPr>
          </a:p>
        </p:txBody>
      </p:sp>
      <p:pic>
        <p:nvPicPr>
          <p:cNvPr id="14" name="Picture 2" descr="Free Speech bubble 1195466 PNG with Transparent Backgrou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7823" y="400897"/>
            <a:ext cx="965179" cy="61560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379973" y="3898984"/>
            <a:ext cx="5521125" cy="1138773"/>
          </a:xfrm>
          <a:prstGeom prst="rect">
            <a:avLst/>
          </a:prstGeom>
        </p:spPr>
        <p:txBody>
          <a:bodyPr wrap="square">
            <a:spAutoFit/>
          </a:bodyPr>
          <a:lstStyle/>
          <a:p>
            <a:r>
              <a:rPr lang="en-US" sz="3400" b="1">
                <a:solidFill>
                  <a:srgbClr val="242021"/>
                </a:solidFill>
                <a:latin typeface="+mj-lt"/>
              </a:rPr>
              <a:t>Edinburgh Art Festival</a:t>
            </a:r>
            <a:br>
              <a:rPr lang="en-US" sz="3400" b="1">
                <a:solidFill>
                  <a:srgbClr val="242021"/>
                </a:solidFill>
                <a:latin typeface="+mj-lt"/>
              </a:rPr>
            </a:br>
            <a:endParaRPr lang="en-US" sz="3400">
              <a:latin typeface="+mj-lt"/>
            </a:endParaRPr>
          </a:p>
        </p:txBody>
      </p:sp>
      <p:sp>
        <p:nvSpPr>
          <p:cNvPr id="17" name="Rectangle 16"/>
          <p:cNvSpPr/>
          <p:nvPr/>
        </p:nvSpPr>
        <p:spPr>
          <a:xfrm>
            <a:off x="7379973" y="3278495"/>
            <a:ext cx="6096000" cy="1138773"/>
          </a:xfrm>
          <a:prstGeom prst="rect">
            <a:avLst/>
          </a:prstGeom>
        </p:spPr>
        <p:txBody>
          <a:bodyPr>
            <a:spAutoFit/>
          </a:bodyPr>
          <a:lstStyle/>
          <a:p>
            <a:r>
              <a:rPr lang="en-US" sz="3400" b="1">
                <a:solidFill>
                  <a:srgbClr val="242021"/>
                </a:solidFill>
                <a:latin typeface="+mj-lt"/>
              </a:rPr>
              <a:t>The London Film Festival</a:t>
            </a:r>
            <a:r>
              <a:rPr lang="en-US" sz="3400">
                <a:latin typeface="+mj-lt"/>
              </a:rPr>
              <a:t> </a:t>
            </a:r>
            <a:br>
              <a:rPr lang="en-US" sz="3400">
                <a:latin typeface="+mj-lt"/>
              </a:rPr>
            </a:br>
            <a:endParaRPr lang="en-US" sz="3400">
              <a:latin typeface="+mj-lt"/>
            </a:endParaRPr>
          </a:p>
        </p:txBody>
      </p:sp>
      <p:sp>
        <p:nvSpPr>
          <p:cNvPr id="18" name="Rectangle 17"/>
          <p:cNvSpPr/>
          <p:nvPr/>
        </p:nvSpPr>
        <p:spPr>
          <a:xfrm>
            <a:off x="7379973" y="4551386"/>
            <a:ext cx="6096000" cy="1138773"/>
          </a:xfrm>
          <a:prstGeom prst="rect">
            <a:avLst/>
          </a:prstGeom>
        </p:spPr>
        <p:txBody>
          <a:bodyPr>
            <a:spAutoFit/>
          </a:bodyPr>
          <a:lstStyle/>
          <a:p>
            <a:r>
              <a:rPr lang="en-US" sz="3400" b="1">
                <a:solidFill>
                  <a:srgbClr val="242021"/>
                </a:solidFill>
                <a:latin typeface="+mj-lt"/>
              </a:rPr>
              <a:t>The Hay Festival</a:t>
            </a:r>
            <a:r>
              <a:rPr lang="en-US" sz="3400">
                <a:latin typeface="+mj-lt"/>
              </a:rPr>
              <a:t> </a:t>
            </a:r>
            <a:br>
              <a:rPr lang="en-US" sz="3400">
                <a:latin typeface="+mj-lt"/>
              </a:rPr>
            </a:br>
            <a:endParaRPr lang="en-US" sz="3400">
              <a:latin typeface="+mj-lt"/>
            </a:endParaRPr>
          </a:p>
        </p:txBody>
      </p:sp>
      <p:sp>
        <p:nvSpPr>
          <p:cNvPr id="2" name="Rectangle 1"/>
          <p:cNvSpPr/>
          <p:nvPr/>
        </p:nvSpPr>
        <p:spPr>
          <a:xfrm>
            <a:off x="7379973" y="5207522"/>
            <a:ext cx="6096000" cy="1138773"/>
          </a:xfrm>
          <a:prstGeom prst="rect">
            <a:avLst/>
          </a:prstGeom>
        </p:spPr>
        <p:txBody>
          <a:bodyPr>
            <a:spAutoFit/>
          </a:bodyPr>
          <a:lstStyle/>
          <a:p>
            <a:r>
              <a:rPr lang="en-US" sz="3400" b="1">
                <a:solidFill>
                  <a:srgbClr val="242021"/>
                </a:solidFill>
                <a:latin typeface="+mj-lt"/>
              </a:rPr>
              <a:t>Glastonbury Festival</a:t>
            </a:r>
            <a:r>
              <a:rPr lang="en-US" sz="3400">
                <a:latin typeface="+mj-lt"/>
              </a:rPr>
              <a:t> </a:t>
            </a:r>
            <a:br>
              <a:rPr lang="en-US" sz="3400">
                <a:latin typeface="+mj-lt"/>
              </a:rPr>
            </a:br>
            <a:endParaRPr lang="en-US" sz="3400">
              <a:latin typeface="+mj-lt"/>
            </a:endParaRPr>
          </a:p>
        </p:txBody>
      </p:sp>
      <p:sp>
        <p:nvSpPr>
          <p:cNvPr id="3" name="Rectangle 2"/>
          <p:cNvSpPr/>
          <p:nvPr/>
        </p:nvSpPr>
        <p:spPr>
          <a:xfrm>
            <a:off x="7379973" y="5859924"/>
            <a:ext cx="5680364" cy="1138773"/>
          </a:xfrm>
          <a:prstGeom prst="rect">
            <a:avLst/>
          </a:prstGeom>
        </p:spPr>
        <p:txBody>
          <a:bodyPr wrap="square">
            <a:spAutoFit/>
          </a:bodyPr>
          <a:lstStyle/>
          <a:p>
            <a:r>
              <a:rPr lang="en-US" sz="3400" b="1">
                <a:solidFill>
                  <a:srgbClr val="242021"/>
                </a:solidFill>
                <a:latin typeface="+mj-lt"/>
              </a:rPr>
              <a:t>The Dalriada Festival</a:t>
            </a:r>
            <a:r>
              <a:rPr lang="en-US" sz="3400">
                <a:latin typeface="+mj-lt"/>
              </a:rPr>
              <a:t> </a:t>
            </a:r>
            <a:br>
              <a:rPr lang="en-US" sz="3400">
                <a:latin typeface="+mj-lt"/>
              </a:rPr>
            </a:br>
            <a:endParaRPr lang="en-US" sz="3400">
              <a:latin typeface="+mj-lt"/>
            </a:endParaRPr>
          </a:p>
        </p:txBody>
      </p:sp>
      <p:sp>
        <p:nvSpPr>
          <p:cNvPr id="4" name="Rectangle 3"/>
          <p:cNvSpPr/>
          <p:nvPr/>
        </p:nvSpPr>
        <p:spPr>
          <a:xfrm>
            <a:off x="361214" y="1170338"/>
            <a:ext cx="355144" cy="457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1</a:t>
            </a:r>
          </a:p>
        </p:txBody>
      </p:sp>
      <p:sp>
        <p:nvSpPr>
          <p:cNvPr id="19" name="Rectangle 18"/>
          <p:cNvSpPr/>
          <p:nvPr/>
        </p:nvSpPr>
        <p:spPr>
          <a:xfrm>
            <a:off x="4563477" y="1170338"/>
            <a:ext cx="355144" cy="457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2</a:t>
            </a:r>
          </a:p>
        </p:txBody>
      </p:sp>
      <p:sp>
        <p:nvSpPr>
          <p:cNvPr id="20" name="Rectangle 19"/>
          <p:cNvSpPr/>
          <p:nvPr/>
        </p:nvSpPr>
        <p:spPr>
          <a:xfrm>
            <a:off x="8462193" y="1170338"/>
            <a:ext cx="355144" cy="457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3</a:t>
            </a:r>
          </a:p>
        </p:txBody>
      </p:sp>
      <p:sp>
        <p:nvSpPr>
          <p:cNvPr id="21" name="Rectangle 20"/>
          <p:cNvSpPr/>
          <p:nvPr/>
        </p:nvSpPr>
        <p:spPr>
          <a:xfrm>
            <a:off x="3084902" y="3873068"/>
            <a:ext cx="355144" cy="457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4</a:t>
            </a:r>
          </a:p>
        </p:txBody>
      </p:sp>
      <p:sp>
        <p:nvSpPr>
          <p:cNvPr id="22" name="Rectangle 21"/>
          <p:cNvSpPr/>
          <p:nvPr/>
        </p:nvSpPr>
        <p:spPr>
          <a:xfrm>
            <a:off x="6678913" y="3873068"/>
            <a:ext cx="355144" cy="457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5</a:t>
            </a:r>
          </a:p>
        </p:txBody>
      </p:sp>
    </p:spTree>
    <p:extLst>
      <p:ext uri="{BB962C8B-B14F-4D97-AF65-F5344CB8AC3E}">
        <p14:creationId xmlns:p14="http://schemas.microsoft.com/office/powerpoint/2010/main" val="3100643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170181" y="1454275"/>
            <a:ext cx="5779608" cy="3311689"/>
          </a:xfrm>
          <a:prstGeom prst="rect">
            <a:avLst/>
          </a:prstGeom>
        </p:spPr>
      </p:pic>
      <p:sp>
        <p:nvSpPr>
          <p:cNvPr id="13" name="Rectangle 12"/>
          <p:cNvSpPr/>
          <p:nvPr/>
        </p:nvSpPr>
        <p:spPr>
          <a:xfrm>
            <a:off x="4704170" y="494857"/>
            <a:ext cx="2264466" cy="769441"/>
          </a:xfrm>
          <a:prstGeom prst="rect">
            <a:avLst/>
          </a:prstGeom>
        </p:spPr>
        <p:txBody>
          <a:bodyPr wrap="none">
            <a:spAutoFit/>
          </a:bodyPr>
          <a:lstStyle/>
          <a:p>
            <a:r>
              <a:rPr lang="en-US" sz="4400" b="1" dirty="0">
                <a:solidFill>
                  <a:srgbClr val="FF0000"/>
                </a:solidFill>
              </a:rPr>
              <a:t>ANSWER</a:t>
            </a:r>
          </a:p>
        </p:txBody>
      </p:sp>
      <p:sp>
        <p:nvSpPr>
          <p:cNvPr id="16" name="Rectangle 15"/>
          <p:cNvSpPr/>
          <p:nvPr/>
        </p:nvSpPr>
        <p:spPr>
          <a:xfrm>
            <a:off x="3847064" y="5145917"/>
            <a:ext cx="5521125" cy="646331"/>
          </a:xfrm>
          <a:prstGeom prst="rect">
            <a:avLst/>
          </a:prstGeom>
        </p:spPr>
        <p:txBody>
          <a:bodyPr wrap="square">
            <a:spAutoFit/>
          </a:bodyPr>
          <a:lstStyle/>
          <a:p>
            <a:r>
              <a:rPr lang="en-US" sz="3600" b="1" dirty="0">
                <a:solidFill>
                  <a:srgbClr val="FF0000"/>
                </a:solidFill>
                <a:latin typeface="+mj-lt"/>
              </a:rPr>
              <a:t>Edinburgh Art Festival</a:t>
            </a:r>
            <a:endParaRPr lang="en-US" sz="3600" dirty="0">
              <a:solidFill>
                <a:srgbClr val="FF0000"/>
              </a:solidFill>
              <a:latin typeface="+mj-lt"/>
            </a:endParaRPr>
          </a:p>
        </p:txBody>
      </p:sp>
      <p:sp>
        <p:nvSpPr>
          <p:cNvPr id="4" name="Rectangle 3"/>
          <p:cNvSpPr/>
          <p:nvPr/>
        </p:nvSpPr>
        <p:spPr>
          <a:xfrm>
            <a:off x="3170181" y="1454275"/>
            <a:ext cx="355144" cy="457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1</a:t>
            </a:r>
          </a:p>
        </p:txBody>
      </p:sp>
    </p:spTree>
    <p:extLst>
      <p:ext uri="{BB962C8B-B14F-4D97-AF65-F5344CB8AC3E}">
        <p14:creationId xmlns:p14="http://schemas.microsoft.com/office/powerpoint/2010/main" val="172411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34094" y="1420993"/>
            <a:ext cx="5852436" cy="3843734"/>
          </a:xfrm>
          <a:prstGeom prst="rect">
            <a:avLst/>
          </a:prstGeom>
        </p:spPr>
      </p:pic>
      <p:sp>
        <p:nvSpPr>
          <p:cNvPr id="17" name="Rectangle 16"/>
          <p:cNvSpPr/>
          <p:nvPr/>
        </p:nvSpPr>
        <p:spPr>
          <a:xfrm>
            <a:off x="3954929" y="5450132"/>
            <a:ext cx="6096000" cy="646331"/>
          </a:xfrm>
          <a:prstGeom prst="rect">
            <a:avLst/>
          </a:prstGeom>
        </p:spPr>
        <p:txBody>
          <a:bodyPr>
            <a:spAutoFit/>
          </a:bodyPr>
          <a:lstStyle/>
          <a:p>
            <a:r>
              <a:rPr lang="en-US" sz="3600" b="1" dirty="0">
                <a:solidFill>
                  <a:srgbClr val="FF0000"/>
                </a:solidFill>
                <a:latin typeface="+mj-lt"/>
              </a:rPr>
              <a:t>The London Film Festival</a:t>
            </a:r>
            <a:r>
              <a:rPr lang="en-US" sz="3600" dirty="0">
                <a:solidFill>
                  <a:srgbClr val="FF0000"/>
                </a:solidFill>
                <a:latin typeface="+mj-lt"/>
              </a:rPr>
              <a:t> </a:t>
            </a:r>
          </a:p>
        </p:txBody>
      </p:sp>
      <p:sp>
        <p:nvSpPr>
          <p:cNvPr id="19" name="Rectangle 18"/>
          <p:cNvSpPr/>
          <p:nvPr/>
        </p:nvSpPr>
        <p:spPr>
          <a:xfrm>
            <a:off x="3234094" y="1420993"/>
            <a:ext cx="355144" cy="457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2</a:t>
            </a:r>
          </a:p>
        </p:txBody>
      </p:sp>
      <p:sp>
        <p:nvSpPr>
          <p:cNvPr id="2" name="Rectangle 1">
            <a:extLst>
              <a:ext uri="{FF2B5EF4-FFF2-40B4-BE49-F238E27FC236}">
                <a16:creationId xmlns:a16="http://schemas.microsoft.com/office/drawing/2014/main" id="{E00CEB61-E33C-953C-14A4-E1E823C14DB7}"/>
              </a:ext>
            </a:extLst>
          </p:cNvPr>
          <p:cNvSpPr/>
          <p:nvPr/>
        </p:nvSpPr>
        <p:spPr>
          <a:xfrm>
            <a:off x="4704170" y="494857"/>
            <a:ext cx="2264466" cy="769441"/>
          </a:xfrm>
          <a:prstGeom prst="rect">
            <a:avLst/>
          </a:prstGeom>
        </p:spPr>
        <p:txBody>
          <a:bodyPr wrap="none">
            <a:spAutoFit/>
          </a:bodyPr>
          <a:lstStyle/>
          <a:p>
            <a:r>
              <a:rPr lang="en-US" sz="4400" b="1" dirty="0">
                <a:solidFill>
                  <a:srgbClr val="FF0000"/>
                </a:solidFill>
              </a:rPr>
              <a:t>ANSWER</a:t>
            </a:r>
          </a:p>
        </p:txBody>
      </p:sp>
    </p:spTree>
    <p:extLst>
      <p:ext uri="{BB962C8B-B14F-4D97-AF65-F5344CB8AC3E}">
        <p14:creationId xmlns:p14="http://schemas.microsoft.com/office/powerpoint/2010/main" val="365976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567501" y="5174840"/>
            <a:ext cx="6096000" cy="646331"/>
          </a:xfrm>
          <a:prstGeom prst="rect">
            <a:avLst/>
          </a:prstGeom>
        </p:spPr>
        <p:txBody>
          <a:bodyPr>
            <a:spAutoFit/>
          </a:bodyPr>
          <a:lstStyle/>
          <a:p>
            <a:r>
              <a:rPr lang="en-US" sz="3600" b="1" dirty="0">
                <a:solidFill>
                  <a:srgbClr val="FF0000"/>
                </a:solidFill>
                <a:latin typeface="+mj-lt"/>
              </a:rPr>
              <a:t>The Hay Festival</a:t>
            </a:r>
            <a:r>
              <a:rPr lang="en-US" sz="3600" dirty="0">
                <a:solidFill>
                  <a:srgbClr val="FF0000"/>
                </a:solidFill>
                <a:latin typeface="+mj-lt"/>
              </a:rPr>
              <a:t> </a:t>
            </a:r>
          </a:p>
        </p:txBody>
      </p:sp>
      <p:grpSp>
        <p:nvGrpSpPr>
          <p:cNvPr id="5" name="Group 4"/>
          <p:cNvGrpSpPr/>
          <p:nvPr/>
        </p:nvGrpSpPr>
        <p:grpSpPr>
          <a:xfrm>
            <a:off x="3543829" y="1461284"/>
            <a:ext cx="5309226" cy="3470934"/>
            <a:chOff x="8462193" y="1170338"/>
            <a:chExt cx="3056707" cy="1916126"/>
          </a:xfrm>
        </p:grpSpPr>
        <p:pic>
          <p:nvPicPr>
            <p:cNvPr id="9" name="Picture 8"/>
            <p:cNvPicPr>
              <a:picLocks noChangeAspect="1"/>
            </p:cNvPicPr>
            <p:nvPr/>
          </p:nvPicPr>
          <p:blipFill>
            <a:blip r:embed="rId2"/>
            <a:stretch>
              <a:fillRect/>
            </a:stretch>
          </p:blipFill>
          <p:spPr>
            <a:xfrm>
              <a:off x="8462193" y="1170338"/>
              <a:ext cx="3056707" cy="1916126"/>
            </a:xfrm>
            <a:prstGeom prst="rect">
              <a:avLst/>
            </a:prstGeom>
          </p:spPr>
        </p:pic>
        <p:sp>
          <p:nvSpPr>
            <p:cNvPr id="20" name="Rectangle 19"/>
            <p:cNvSpPr/>
            <p:nvPr/>
          </p:nvSpPr>
          <p:spPr>
            <a:xfrm>
              <a:off x="8462193" y="1170338"/>
              <a:ext cx="355144" cy="457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3</a:t>
              </a:r>
            </a:p>
          </p:txBody>
        </p:sp>
      </p:grpSp>
      <p:sp>
        <p:nvSpPr>
          <p:cNvPr id="2" name="Rectangle 1">
            <a:extLst>
              <a:ext uri="{FF2B5EF4-FFF2-40B4-BE49-F238E27FC236}">
                <a16:creationId xmlns:a16="http://schemas.microsoft.com/office/drawing/2014/main" id="{E442565E-C1FD-6808-259A-82E3D5FD5A9D}"/>
              </a:ext>
            </a:extLst>
          </p:cNvPr>
          <p:cNvSpPr/>
          <p:nvPr/>
        </p:nvSpPr>
        <p:spPr>
          <a:xfrm>
            <a:off x="4704170" y="494857"/>
            <a:ext cx="2264466" cy="769441"/>
          </a:xfrm>
          <a:prstGeom prst="rect">
            <a:avLst/>
          </a:prstGeom>
        </p:spPr>
        <p:txBody>
          <a:bodyPr wrap="none">
            <a:spAutoFit/>
          </a:bodyPr>
          <a:lstStyle/>
          <a:p>
            <a:r>
              <a:rPr lang="en-US" sz="4400" b="1" dirty="0">
                <a:solidFill>
                  <a:srgbClr val="FF0000"/>
                </a:solidFill>
              </a:rPr>
              <a:t>ANSWER</a:t>
            </a:r>
          </a:p>
        </p:txBody>
      </p:sp>
    </p:spTree>
    <p:extLst>
      <p:ext uri="{BB962C8B-B14F-4D97-AF65-F5344CB8AC3E}">
        <p14:creationId xmlns:p14="http://schemas.microsoft.com/office/powerpoint/2010/main" val="7572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9890" y="5429181"/>
            <a:ext cx="6096000" cy="646331"/>
          </a:xfrm>
          <a:prstGeom prst="rect">
            <a:avLst/>
          </a:prstGeom>
        </p:spPr>
        <p:txBody>
          <a:bodyPr>
            <a:spAutoFit/>
          </a:bodyPr>
          <a:lstStyle/>
          <a:p>
            <a:r>
              <a:rPr lang="en-US" sz="3600" b="1" dirty="0">
                <a:solidFill>
                  <a:srgbClr val="FF0000"/>
                </a:solidFill>
                <a:latin typeface="+mj-lt"/>
              </a:rPr>
              <a:t>Glastonbury Festival</a:t>
            </a:r>
            <a:r>
              <a:rPr lang="en-US" sz="3600" dirty="0">
                <a:solidFill>
                  <a:srgbClr val="FF0000"/>
                </a:solidFill>
                <a:latin typeface="+mj-lt"/>
              </a:rPr>
              <a:t> </a:t>
            </a:r>
          </a:p>
        </p:txBody>
      </p:sp>
      <p:grpSp>
        <p:nvGrpSpPr>
          <p:cNvPr id="5" name="Group 4"/>
          <p:cNvGrpSpPr/>
          <p:nvPr/>
        </p:nvGrpSpPr>
        <p:grpSpPr>
          <a:xfrm>
            <a:off x="2906988" y="1432740"/>
            <a:ext cx="6265627" cy="3638023"/>
            <a:chOff x="454734" y="3847882"/>
            <a:chExt cx="2979155" cy="1965110"/>
          </a:xfrm>
        </p:grpSpPr>
        <p:pic>
          <p:nvPicPr>
            <p:cNvPr id="10" name="Picture 9"/>
            <p:cNvPicPr>
              <a:picLocks noChangeAspect="1"/>
            </p:cNvPicPr>
            <p:nvPr/>
          </p:nvPicPr>
          <p:blipFill>
            <a:blip r:embed="rId2"/>
            <a:stretch>
              <a:fillRect/>
            </a:stretch>
          </p:blipFill>
          <p:spPr>
            <a:xfrm>
              <a:off x="454734" y="3847882"/>
              <a:ext cx="2979155" cy="1965110"/>
            </a:xfrm>
            <a:prstGeom prst="rect">
              <a:avLst/>
            </a:prstGeom>
          </p:spPr>
        </p:pic>
        <p:sp>
          <p:nvSpPr>
            <p:cNvPr id="21" name="Rectangle 20"/>
            <p:cNvSpPr/>
            <p:nvPr/>
          </p:nvSpPr>
          <p:spPr>
            <a:xfrm>
              <a:off x="3078745" y="3847882"/>
              <a:ext cx="355144" cy="457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rPr>
                <a:t>4</a:t>
              </a:r>
            </a:p>
          </p:txBody>
        </p:sp>
      </p:grpSp>
      <p:sp>
        <p:nvSpPr>
          <p:cNvPr id="3" name="Rectangle 2">
            <a:extLst>
              <a:ext uri="{FF2B5EF4-FFF2-40B4-BE49-F238E27FC236}">
                <a16:creationId xmlns:a16="http://schemas.microsoft.com/office/drawing/2014/main" id="{CB324B66-F9D8-8D28-481E-C51DF3F08097}"/>
              </a:ext>
            </a:extLst>
          </p:cNvPr>
          <p:cNvSpPr/>
          <p:nvPr/>
        </p:nvSpPr>
        <p:spPr>
          <a:xfrm>
            <a:off x="4704170" y="494857"/>
            <a:ext cx="2264466" cy="769441"/>
          </a:xfrm>
          <a:prstGeom prst="rect">
            <a:avLst/>
          </a:prstGeom>
        </p:spPr>
        <p:txBody>
          <a:bodyPr wrap="none">
            <a:spAutoFit/>
          </a:bodyPr>
          <a:lstStyle/>
          <a:p>
            <a:r>
              <a:rPr lang="en-US" sz="4400" b="1" dirty="0">
                <a:solidFill>
                  <a:srgbClr val="FF0000"/>
                </a:solidFill>
              </a:rPr>
              <a:t>ANSWER</a:t>
            </a:r>
          </a:p>
        </p:txBody>
      </p:sp>
    </p:spTree>
    <p:extLst>
      <p:ext uri="{BB962C8B-B14F-4D97-AF65-F5344CB8AC3E}">
        <p14:creationId xmlns:p14="http://schemas.microsoft.com/office/powerpoint/2010/main" val="321917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10901</TotalTime>
  <Words>1828</Words>
  <Application>Microsoft Office PowerPoint</Application>
  <PresentationFormat>Widescreen</PresentationFormat>
  <Paragraphs>255</Paragraphs>
  <Slides>45</Slides>
  <Notes>4</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FrutigerLTStd-Bold</vt:lpstr>
      <vt:lpstr>FrutigerLTStd-Roman</vt: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354</cp:revision>
  <dcterms:created xsi:type="dcterms:W3CDTF">2020-12-08T03:17:05Z</dcterms:created>
  <dcterms:modified xsi:type="dcterms:W3CDTF">2022-12-19T04:11:51Z</dcterms:modified>
</cp:coreProperties>
</file>