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3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1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4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2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7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29137-8C96-41D0-BB15-0C16672D9762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9B29-A3E7-469A-A9D9-A9C07665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7320"/>
            <a:ext cx="12191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Bài 18 THỰC HÀNH: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LÀM VÀ QUAN SÁT TIÊU BẢN QUÁ TRÌNH NGUYÊN PHÂN VÀ GIẢM PHÂN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Môn học: Sinh </a:t>
            </a:r>
            <a:r>
              <a:rPr lang="en-US" sz="2800" dirty="0" smtClean="0">
                <a:solidFill>
                  <a:srgbClr val="FF0000"/>
                </a:solidFill>
              </a:rPr>
              <a:t>học </a:t>
            </a:r>
            <a:r>
              <a:rPr lang="en-US" sz="2800" dirty="0">
                <a:solidFill>
                  <a:srgbClr val="FF0000"/>
                </a:solidFill>
              </a:rPr>
              <a:t>- Lớp: 10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Thời gian thực hiện: 02 tiết</a:t>
            </a:r>
          </a:p>
        </p:txBody>
      </p:sp>
      <p:pic>
        <p:nvPicPr>
          <p:cNvPr id="1026" name="Picture 2" descr="Kính hiển vi XSP36 độ phóng đại 100 l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7" y="2245837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4" y="2796110"/>
            <a:ext cx="4628607" cy="3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583" y="444138"/>
            <a:ext cx="11064239" cy="5078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.2 </a:t>
            </a:r>
            <a:r>
              <a:rPr lang="en-US" sz="3600" b="1" dirty="0"/>
              <a:t>. Cách tiến hành</a:t>
            </a:r>
            <a:endParaRPr lang="en-US" sz="3600" dirty="0"/>
          </a:p>
          <a:p>
            <a:r>
              <a:rPr lang="en-US" sz="3600" dirty="0"/>
              <a:t>Bước 1: Mổ châu chấu</a:t>
            </a:r>
          </a:p>
          <a:p>
            <a:r>
              <a:rPr lang="en-US" sz="3600" dirty="0"/>
              <a:t>Bước 2: Cố định mẫu</a:t>
            </a:r>
          </a:p>
          <a:p>
            <a:r>
              <a:rPr lang="en-US" sz="3600" dirty="0"/>
              <a:t>Bước 3: Làm tiêu bản</a:t>
            </a:r>
          </a:p>
          <a:p>
            <a:r>
              <a:rPr lang="en-US" sz="3600" dirty="0"/>
              <a:t>Bước 4: Quan sát tiêu bản</a:t>
            </a:r>
          </a:p>
          <a:p>
            <a:r>
              <a:rPr lang="en-US" sz="3600" dirty="0"/>
              <a:t> </a:t>
            </a:r>
            <a:r>
              <a:rPr lang="en-US" sz="3600" dirty="0" smtClean="0"/>
              <a:t>Yêu cầu: </a:t>
            </a:r>
            <a:endParaRPr lang="en-US" sz="3600" dirty="0"/>
          </a:p>
          <a:p>
            <a:r>
              <a:rPr lang="en-US" sz="3600" dirty="0"/>
              <a:t>Nhận biết các kì của quá trình </a:t>
            </a:r>
            <a:r>
              <a:rPr lang="en-US" sz="3600" dirty="0" smtClean="0"/>
              <a:t>giảm </a:t>
            </a:r>
            <a:r>
              <a:rPr lang="en-US" sz="3600" dirty="0"/>
              <a:t>phân trên tiêu bản.</a:t>
            </a:r>
            <a:br>
              <a:rPr lang="en-US" sz="3600" dirty="0"/>
            </a:br>
            <a:r>
              <a:rPr lang="en-US" sz="3600" dirty="0"/>
              <a:t>Vẽ tế bào </a:t>
            </a:r>
            <a:r>
              <a:rPr lang="en-US" sz="3600" dirty="0" smtClean="0"/>
              <a:t>ở </a:t>
            </a:r>
            <a:r>
              <a:rPr lang="en-US" sz="3600" dirty="0"/>
              <a:t>một số kì khác nhau quan sát được trên tiêu bản vào vở. </a:t>
            </a:r>
          </a:p>
        </p:txBody>
      </p:sp>
    </p:spTree>
    <p:extLst>
      <p:ext uri="{BB962C8B-B14F-4D97-AF65-F5344CB8AC3E}">
        <p14:creationId xmlns:p14="http://schemas.microsoft.com/office/powerpoint/2010/main" val="22501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357443"/>
            <a:ext cx="1098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.3.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</a:t>
            </a:r>
          </a:p>
          <a:p>
            <a:pPr marL="228600" algn="ctr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hình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 các kì của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trên tiêu bản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tinh hoàn của châu chấu đực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1.bp.blogspot.com/-b3A-0sT11OE/W8xE3-OP0aI/AAAAAAAACEs/VA-Jnh1eiDQOag_Ciw6pN7sn7fRAzTHlACLcBGAs/s640/pi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57" y="1478973"/>
            <a:ext cx="7762298" cy="35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357443"/>
            <a:ext cx="1098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.3.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</a:t>
            </a:r>
          </a:p>
          <a:p>
            <a:pPr marL="228600" algn="ctr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hình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 các kì của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trên tiêu bản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TB tinh hoàn của châu chấu đực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4.bp.blogspot.com/-HQdFY8lbTRs/W8xE6EL3O1I/AAAAAAAACFQ/-5B15VlQfaEjDIgCdGQfEkOOVKfvVS1CQCEwYBhgL/s1600/pi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3" y="1396534"/>
            <a:ext cx="11248299" cy="46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444138"/>
            <a:ext cx="11984181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4000" b="1" dirty="0"/>
              <a:t>3. Thu hoạch</a:t>
            </a:r>
            <a:endParaRPr lang="en-US" sz="4000" dirty="0"/>
          </a:p>
          <a:p>
            <a:r>
              <a:rPr lang="en-US" sz="4000" dirty="0"/>
              <a:t>1. Mục đích</a:t>
            </a:r>
          </a:p>
          <a:p>
            <a:r>
              <a:rPr lang="en-US" sz="4000" dirty="0"/>
              <a:t>2. Cách tiến hành</a:t>
            </a:r>
          </a:p>
          <a:p>
            <a:r>
              <a:rPr lang="en-US" sz="4000" dirty="0"/>
              <a:t>3. Kết quả</a:t>
            </a:r>
          </a:p>
          <a:p>
            <a:r>
              <a:rPr lang="en-US" sz="4000" dirty="0"/>
              <a:t>a) Báo cáo kết quả làm và qua sát tiêu bản quá trình NP.</a:t>
            </a:r>
          </a:p>
          <a:p>
            <a:r>
              <a:rPr lang="en-US" sz="4000" dirty="0"/>
              <a:t>b) Báo cáo kết quả làm và qua sát tiêu bản quá trình GP.</a:t>
            </a:r>
          </a:p>
          <a:p>
            <a:r>
              <a:rPr lang="en-US" sz="4000" dirty="0"/>
              <a:t>4. Giải thích và kết luận</a:t>
            </a:r>
          </a:p>
          <a:p>
            <a:r>
              <a:rPr lang="en-US" sz="4000" dirty="0"/>
              <a:t>5. 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19059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" y="444138"/>
            <a:ext cx="1198418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4000" dirty="0" smtClean="0"/>
              <a:t>Tiêu chí đánh giá  sản phẩm</a:t>
            </a:r>
          </a:p>
        </p:txBody>
      </p:sp>
      <p:pic>
        <p:nvPicPr>
          <p:cNvPr id="3" name="Picture 2" descr="60001c6831457557544d11a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433945"/>
            <a:ext cx="11762509" cy="5174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1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0655" y="1358538"/>
            <a:ext cx="10266218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4000" b="1" dirty="0" smtClean="0"/>
              <a:t>4. Vận dụng: </a:t>
            </a:r>
          </a:p>
          <a:p>
            <a:r>
              <a:rPr lang="en-US" sz="4000" dirty="0"/>
              <a:t>Mỗi nhóm tự kiếm nguyên vật liệu làm mô hình mô tả các kỳ nguyên phân, GP I, II ở nhà, nộp lại sau 1 tuần, đầu tiết học thứ 2 trong tuần (sản phẩm có ghi rõ tên nhóm, lớp, chú thích trên mô hình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26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6327" y="464920"/>
            <a:ext cx="723207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4000" dirty="0" smtClean="0"/>
              <a:t>Tiêu chí đánh giá  sản phẩm</a:t>
            </a:r>
          </a:p>
        </p:txBody>
      </p:sp>
      <p:pic>
        <p:nvPicPr>
          <p:cNvPr id="5" name="Picture 4" descr="60000cbb63576518ca3e0e5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3" y="1583054"/>
            <a:ext cx="10557163" cy="5274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9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067" y="1411384"/>
            <a:ext cx="8513914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phát ngẫu nhiên mô hình cho HS, HS chỉ ra tên kì, nêu đặc điểm của tương ứng.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: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91810"/>
              </p:ext>
            </p:extLst>
          </p:nvPr>
        </p:nvGraphicFramePr>
        <p:xfrm>
          <a:off x="143692" y="68601"/>
          <a:ext cx="11800114" cy="6719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570">
                  <a:extLst>
                    <a:ext uri="{9D8B030D-6E8A-4147-A177-3AD203B41FA5}">
                      <a16:colId xmlns:a16="http://schemas.microsoft.com/office/drawing/2014/main" val="3865975762"/>
                    </a:ext>
                  </a:extLst>
                </a:gridCol>
                <a:gridCol w="7971304">
                  <a:extLst>
                    <a:ext uri="{9D8B030D-6E8A-4147-A177-3AD203B41FA5}">
                      <a16:colId xmlns:a16="http://schemas.microsoft.com/office/drawing/2014/main" val="2208737303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205692616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1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 cơ bản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1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602688"/>
                  </a:ext>
                </a:extLst>
              </a:tr>
              <a:tr h="1956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 đầu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-NST kép bắt đầu co xoắn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-Trung tử tiến về 2 cực tế bào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-Thoi phân bào hình thành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-Màng nhân &amp; nhân con tiêu biến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242825"/>
                  </a:ext>
                </a:extLst>
              </a:tr>
              <a:tr h="146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 giữa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NST co xoắn cực đại, tập trung thành 1 hàng trên mặt phẳng xích đạo của thoi phân bào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-NST có hình dạng, kích thước đặc trưng cho loài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425917"/>
                  </a:ext>
                </a:extLst>
              </a:tr>
              <a:tr h="978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 sau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NST kép tách nhau ở tâm động thành 2 NST đơn đi về 2 cực của tế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980194"/>
                  </a:ext>
                </a:extLst>
              </a:tr>
              <a:tr h="146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 cuối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-NST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xoắn dần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-Màng nhân &amp; nhân con xuất hiện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-Thoi phân bào biến mất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297640"/>
                  </a:ext>
                </a:extLst>
              </a:tr>
            </a:tbl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039493" y="540920"/>
            <a:ext cx="1746925" cy="1236617"/>
            <a:chOff x="-215" y="-212"/>
            <a:chExt cx="1857" cy="134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175" cy="10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US" altLang="en-US" sz="1100">
                  <a:solidFill>
                    <a:schemeClr val="tx2"/>
                  </a:solidFill>
                  <a:cs typeface="Times New Roman" panose="02020603050405020304" pitchFamily="18" charset="0"/>
                </a:rPr>
                <a:t> </a:t>
              </a:r>
              <a:endParaRPr lang="en-US" altLang="en-US" sz="110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5" y="-212"/>
              <a:ext cx="1857" cy="13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0039493" y="2571224"/>
            <a:ext cx="1746925" cy="1320303"/>
            <a:chOff x="-198" y="1700213"/>
            <a:chExt cx="1668" cy="86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1700213"/>
              <a:ext cx="175" cy="86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100"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" y="1700213"/>
              <a:ext cx="1668" cy="8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0039493" y="5321847"/>
            <a:ext cx="1746925" cy="1301022"/>
            <a:chOff x="14196" y="4378325"/>
            <a:chExt cx="1849" cy="1107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4288" y="4378325"/>
              <a:ext cx="177" cy="86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100"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6" y="4378325"/>
              <a:ext cx="1849" cy="11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10039493" y="4010297"/>
            <a:ext cx="1746926" cy="1175399"/>
            <a:chOff x="1420" y="3039975"/>
            <a:chExt cx="3787" cy="103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589" y="3040065"/>
              <a:ext cx="377" cy="86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100"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" y="3039975"/>
              <a:ext cx="3787" cy="10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34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5691" y="168273"/>
            <a:ext cx="11086011" cy="172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1. Thực hành: làm và quan sát tiêu bản quá trình NP của TB.</a:t>
            </a:r>
            <a:endParaRPr lang="en-US" sz="3200" dirty="0"/>
          </a:p>
          <a:p>
            <a:r>
              <a:rPr lang="en-US" sz="3200" b="1" dirty="0"/>
              <a:t>1.1. Chuẩn bị</a:t>
            </a:r>
            <a:endParaRPr lang="en-US" sz="3200" dirty="0"/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Kính hiển vi XSP36 độ phóng đại 100 l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0" y="2815040"/>
            <a:ext cx="2894421" cy="347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ộp gồm 12 tiêu bản nguyên phân ở rễ hành tím | SaleZone 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67" y="2628563"/>
            <a:ext cx="3639002" cy="36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583" y="444138"/>
            <a:ext cx="11064239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1.2 </a:t>
            </a:r>
            <a:r>
              <a:rPr lang="en-US" sz="3200" b="1" dirty="0"/>
              <a:t>. Cách tiến hành</a:t>
            </a:r>
            <a:endParaRPr lang="en-US" sz="3200" dirty="0"/>
          </a:p>
          <a:p>
            <a:r>
              <a:rPr lang="en-US" sz="3200" dirty="0"/>
              <a:t>Bước 1: Cố định mẫu</a:t>
            </a:r>
          </a:p>
          <a:p>
            <a:r>
              <a:rPr lang="en-US" sz="3200" dirty="0"/>
              <a:t>Bước 2: Nhuộm mẫu vật</a:t>
            </a:r>
          </a:p>
          <a:p>
            <a:r>
              <a:rPr lang="en-US" sz="3200" dirty="0"/>
              <a:t>Bước 3: Làm tiêu bản</a:t>
            </a:r>
          </a:p>
          <a:p>
            <a:r>
              <a:rPr lang="en-US" sz="3200" dirty="0"/>
              <a:t>Bước 4: Quan sát tiêu bản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Nhận biết các kì của quá trình nguyên phân trên tiêu bản.</a:t>
            </a:r>
            <a:br>
              <a:rPr lang="en-US" sz="3200" dirty="0"/>
            </a:br>
            <a:r>
              <a:rPr lang="en-US" sz="3200" dirty="0"/>
              <a:t>Vẽ tế bào </a:t>
            </a:r>
            <a:r>
              <a:rPr lang="en-US" sz="3200" dirty="0" smtClean="0"/>
              <a:t>ở </a:t>
            </a:r>
            <a:r>
              <a:rPr lang="en-US" sz="3200" dirty="0"/>
              <a:t>một số kì khác nhau quan sát được trên tiêu bản vào vở. </a:t>
            </a:r>
          </a:p>
        </p:txBody>
      </p:sp>
    </p:spTree>
    <p:extLst>
      <p:ext uri="{BB962C8B-B14F-4D97-AF65-F5344CB8AC3E}">
        <p14:creationId xmlns:p14="http://schemas.microsoft.com/office/powerpoint/2010/main" val="11029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282" y="357443"/>
            <a:ext cx="10499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1.3.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quả</a:t>
            </a:r>
          </a:p>
          <a:p>
            <a:pPr marL="228600" algn="ctr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hình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 các kì của nguyên phân trên tiêu bản rễ hành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96" y="1723478"/>
            <a:ext cx="5766164" cy="4324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96" y="1723477"/>
            <a:ext cx="5766164" cy="43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ải Sinh học 10 Bài 20: Thực hành: Quan sát các kì của nguyên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8" r="79324" b="19304"/>
          <a:stretch/>
        </p:blipFill>
        <p:spPr bwMode="auto">
          <a:xfrm>
            <a:off x="5625326" y="3390796"/>
            <a:ext cx="1301750" cy="1450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Giải Sinh học 10 Bài 20: Thực hành: Quan sát các kì của nguyên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1" t="43988" r="60069" b="19304"/>
          <a:stretch/>
        </p:blipFill>
        <p:spPr bwMode="auto">
          <a:xfrm>
            <a:off x="1961012" y="3390797"/>
            <a:ext cx="1212850" cy="1450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iải Sinh học 10 Bài 20: Thực hành: Quan sát các kì của nguyên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5" t="43988" r="40183" b="19304"/>
          <a:stretch/>
        </p:blipFill>
        <p:spPr bwMode="auto">
          <a:xfrm>
            <a:off x="7589563" y="3390795"/>
            <a:ext cx="1222375" cy="1450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iải Sinh học 10 Bài 20: Thực hành: Quan sát các kì của nguyên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5" t="43988" r="19666" b="19304"/>
          <a:stretch/>
        </p:blipFill>
        <p:spPr bwMode="auto">
          <a:xfrm>
            <a:off x="9508080" y="3390795"/>
            <a:ext cx="1251585" cy="1450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Giải Sinh học 10 Bài 20: Thực hành: Quan sát các kì của nguyên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0" t="43988" b="19304"/>
          <a:stretch/>
        </p:blipFill>
        <p:spPr bwMode="auto">
          <a:xfrm>
            <a:off x="3790629" y="3390797"/>
            <a:ext cx="1217930" cy="1450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39558"/>
              </p:ext>
            </p:extLst>
          </p:nvPr>
        </p:nvGraphicFramePr>
        <p:xfrm>
          <a:off x="1466213" y="5265541"/>
          <a:ext cx="980285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571">
                  <a:extLst>
                    <a:ext uri="{9D8B030D-6E8A-4147-A177-3AD203B41FA5}">
                      <a16:colId xmlns:a16="http://schemas.microsoft.com/office/drawing/2014/main" val="3113967288"/>
                    </a:ext>
                  </a:extLst>
                </a:gridCol>
                <a:gridCol w="1960571">
                  <a:extLst>
                    <a:ext uri="{9D8B030D-6E8A-4147-A177-3AD203B41FA5}">
                      <a16:colId xmlns:a16="http://schemas.microsoft.com/office/drawing/2014/main" val="2613898890"/>
                    </a:ext>
                  </a:extLst>
                </a:gridCol>
                <a:gridCol w="1960571">
                  <a:extLst>
                    <a:ext uri="{9D8B030D-6E8A-4147-A177-3AD203B41FA5}">
                      <a16:colId xmlns:a16="http://schemas.microsoft.com/office/drawing/2014/main" val="2427272261"/>
                    </a:ext>
                  </a:extLst>
                </a:gridCol>
                <a:gridCol w="1960571">
                  <a:extLst>
                    <a:ext uri="{9D8B030D-6E8A-4147-A177-3AD203B41FA5}">
                      <a16:colId xmlns:a16="http://schemas.microsoft.com/office/drawing/2014/main" val="338186571"/>
                    </a:ext>
                  </a:extLst>
                </a:gridCol>
                <a:gridCol w="1960571">
                  <a:extLst>
                    <a:ext uri="{9D8B030D-6E8A-4147-A177-3AD203B41FA5}">
                      <a16:colId xmlns:a16="http://schemas.microsoft.com/office/drawing/2014/main" val="3385170781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9353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45110"/>
              </p:ext>
            </p:extLst>
          </p:nvPr>
        </p:nvGraphicFramePr>
        <p:xfrm>
          <a:off x="1466214" y="1237826"/>
          <a:ext cx="98028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571">
                  <a:extLst>
                    <a:ext uri="{9D8B030D-6E8A-4147-A177-3AD203B41FA5}">
                      <a16:colId xmlns:a16="http://schemas.microsoft.com/office/drawing/2014/main" val="3113967288"/>
                    </a:ext>
                  </a:extLst>
                </a:gridCol>
                <a:gridCol w="1960571">
                  <a:extLst>
                    <a:ext uri="{9D8B030D-6E8A-4147-A177-3AD203B41FA5}">
                      <a16:colId xmlns:a16="http://schemas.microsoft.com/office/drawing/2014/main" val="2613898890"/>
                    </a:ext>
                  </a:extLst>
                </a:gridCol>
                <a:gridCol w="1960571">
                  <a:extLst>
                    <a:ext uri="{9D8B030D-6E8A-4147-A177-3AD203B41FA5}">
                      <a16:colId xmlns:a16="http://schemas.microsoft.com/office/drawing/2014/main" val="2427272261"/>
                    </a:ext>
                  </a:extLst>
                </a:gridCol>
                <a:gridCol w="1960571">
                  <a:extLst>
                    <a:ext uri="{9D8B030D-6E8A-4147-A177-3AD203B41FA5}">
                      <a16:colId xmlns:a16="http://schemas.microsoft.com/office/drawing/2014/main" val="338186571"/>
                    </a:ext>
                  </a:extLst>
                </a:gridCol>
                <a:gridCol w="1960571">
                  <a:extLst>
                    <a:ext uri="{9D8B030D-6E8A-4147-A177-3AD203B41FA5}">
                      <a16:colId xmlns:a16="http://schemas.microsoft.com/office/drawing/2014/main" val="3385170781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 kì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đầu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kì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đầu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giữa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sau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cuối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9353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441" y="595053"/>
            <a:ext cx="12161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hình của tiêu bản rễ hành theo đúng thứ tự xuất hiện của các kì trong quá trình nguyên phân?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00" y="1394842"/>
            <a:ext cx="7617999" cy="4783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4444" y="566448"/>
            <a:ext cx="832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ảnh các kì của nguyên phân trên tiêu bản rễ hành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862308"/>
              </p:ext>
            </p:extLst>
          </p:nvPr>
        </p:nvGraphicFramePr>
        <p:xfrm>
          <a:off x="2428389" y="6178732"/>
          <a:ext cx="73352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044">
                  <a:extLst>
                    <a:ext uri="{9D8B030D-6E8A-4147-A177-3AD203B41FA5}">
                      <a16:colId xmlns:a16="http://schemas.microsoft.com/office/drawing/2014/main" val="3113967288"/>
                    </a:ext>
                  </a:extLst>
                </a:gridCol>
                <a:gridCol w="1467044">
                  <a:extLst>
                    <a:ext uri="{9D8B030D-6E8A-4147-A177-3AD203B41FA5}">
                      <a16:colId xmlns:a16="http://schemas.microsoft.com/office/drawing/2014/main" val="2613898890"/>
                    </a:ext>
                  </a:extLst>
                </a:gridCol>
                <a:gridCol w="1467044">
                  <a:extLst>
                    <a:ext uri="{9D8B030D-6E8A-4147-A177-3AD203B41FA5}">
                      <a16:colId xmlns:a16="http://schemas.microsoft.com/office/drawing/2014/main" val="2427272261"/>
                    </a:ext>
                  </a:extLst>
                </a:gridCol>
                <a:gridCol w="1467044">
                  <a:extLst>
                    <a:ext uri="{9D8B030D-6E8A-4147-A177-3AD203B41FA5}">
                      <a16:colId xmlns:a16="http://schemas.microsoft.com/office/drawing/2014/main" val="338186571"/>
                    </a:ext>
                  </a:extLst>
                </a:gridCol>
                <a:gridCol w="1467044">
                  <a:extLst>
                    <a:ext uri="{9D8B030D-6E8A-4147-A177-3AD203B41FA5}">
                      <a16:colId xmlns:a16="http://schemas.microsoft.com/office/drawing/2014/main" val="3385170781"/>
                    </a:ext>
                  </a:extLst>
                </a:gridCol>
              </a:tblGrid>
              <a:tr h="3454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9353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95" y="1912628"/>
            <a:ext cx="2599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tế bào ở các kì nguyên phân vào vở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5691" y="168273"/>
            <a:ext cx="110860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/>
              <a:t>Thực hành: làm và quan sát tiêu bản quá trình </a:t>
            </a:r>
            <a:r>
              <a:rPr lang="en-US" sz="3200" b="1" dirty="0" smtClean="0"/>
              <a:t>GP </a:t>
            </a:r>
            <a:r>
              <a:rPr lang="en-US" sz="3200" b="1" dirty="0"/>
              <a:t>của TB.</a:t>
            </a:r>
            <a:endParaRPr lang="en-US" sz="3200" dirty="0"/>
          </a:p>
          <a:p>
            <a:r>
              <a:rPr lang="en-US" sz="3200" b="1" dirty="0"/>
              <a:t>2</a:t>
            </a:r>
            <a:r>
              <a:rPr lang="en-US" sz="3200" b="1" dirty="0" smtClean="0"/>
              <a:t>.1</a:t>
            </a:r>
            <a:r>
              <a:rPr lang="en-US" sz="3200" b="1" dirty="0"/>
              <a:t>. Chuẩn bị</a:t>
            </a:r>
            <a:endParaRPr lang="en-US" sz="3200" dirty="0"/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Kính hiển vi XSP36 độ phóng đại 100 l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0" y="2815040"/>
            <a:ext cx="2894421" cy="347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539</Words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2020-04-19T12:56:58Z</dcterms:created>
  <dcterms:modified xsi:type="dcterms:W3CDTF">2022-07-23T15:58:43Z</dcterms:modified>
</cp:coreProperties>
</file>