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5"/>
  </p:notesMasterIdLst>
  <p:sldIdLst>
    <p:sldId id="3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65" d="100"/>
          <a:sy n="65" d="100"/>
        </p:scale>
        <p:origin x="8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9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30F75B0-EFA6-47AC-A86C-636711842691}"/>
              </a:ext>
            </a:extLst>
          </p:cNvPr>
          <p:cNvGrpSpPr/>
          <p:nvPr/>
        </p:nvGrpSpPr>
        <p:grpSpPr>
          <a:xfrm>
            <a:off x="6535831" y="3931632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E8787FE8-6251-459A-8F8A-DEF2499F76B4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B2054200-A436-4C5E-9C5C-FDB345D545BE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7A3E35A4-864E-4038-885F-779426E123E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sz="2000" b="1" noProof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Thụ tinh và thụ thai</a:t>
                </a: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3E7D7B48-3074-4586-828A-0EFE293829D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noProof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D13C74B5-0CA8-4B82-85B2-E8F44861E0AF}"/>
              </a:ext>
            </a:extLst>
          </p:cNvPr>
          <p:cNvGrpSpPr/>
          <p:nvPr/>
        </p:nvGrpSpPr>
        <p:grpSpPr>
          <a:xfrm>
            <a:off x="8072672" y="4579464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983432D5-895E-4819-98F0-59015DF8191F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CB03E8DC-850F-4F5D-9F41-B999F1F44974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29325666-EB9A-419E-A79A-EC3564DBB57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Thụ thai</a:t>
                </a: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34EBA6FC-F669-453A-A2DB-3C6F2F1AF17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CA4A66D7-EFDD-45F9-99C2-8CF2E855D249}"/>
              </a:ext>
            </a:extLst>
          </p:cNvPr>
          <p:cNvGrpSpPr/>
          <p:nvPr/>
        </p:nvGrpSpPr>
        <p:grpSpPr>
          <a:xfrm>
            <a:off x="9609515" y="5227293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90F9B3C1-E746-4245-A905-3D1C2D1ED3B0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ADFF6AAB-B696-4112-9DF3-760050D43AE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3D685B78-C4D9-4682-AE3B-62FEACE286D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1600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Phôi bám vào niêm mạc tử cung làm tổ</a:t>
                </a:r>
              </a:p>
            </p:txBody>
          </p:sp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CCE60364-FA8C-43C0-984C-F104827DC3A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926CE4C3-9F86-4992-B957-0D6EC7365049}"/>
              </a:ext>
            </a:extLst>
          </p:cNvPr>
          <p:cNvGrpSpPr/>
          <p:nvPr/>
        </p:nvGrpSpPr>
        <p:grpSpPr>
          <a:xfrm>
            <a:off x="1687169" y="484638"/>
            <a:ext cx="1483621" cy="492841"/>
            <a:chOff x="5938157" y="2023976"/>
            <a:chExt cx="2569464" cy="551054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8018F2B-4F89-4CC8-9AFA-190CF000B36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0E928485-996B-40E4-A3E1-6A0E833B498E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C7C7E6D8-BD4E-465A-8298-ACC0EC643964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 số bệnh</a:t>
                </a: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C8E089DE-36F1-4071-847C-506E13F51B7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A1EE2728-9CB4-469A-B6AF-45C88C8E566B}"/>
              </a:ext>
            </a:extLst>
          </p:cNvPr>
          <p:cNvGrpSpPr/>
          <p:nvPr/>
        </p:nvGrpSpPr>
        <p:grpSpPr>
          <a:xfrm>
            <a:off x="1827992" y="4579586"/>
            <a:ext cx="2079682" cy="858097"/>
            <a:chOff x="5938157" y="2023976"/>
            <a:chExt cx="2644033" cy="858097"/>
          </a:xfrm>
        </p:grpSpPr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9F8ABA5A-0FA1-49CA-A58B-A1051E661E51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01CFCBF2-7F68-4E9F-9C53-78D5792DADC5}"/>
                </a:ext>
              </a:extLst>
            </p:cNvPr>
            <p:cNvGrpSpPr/>
            <p:nvPr/>
          </p:nvGrpSpPr>
          <p:grpSpPr>
            <a:xfrm>
              <a:off x="5938157" y="2023976"/>
              <a:ext cx="2644033" cy="858097"/>
              <a:chOff x="5921828" y="3617002"/>
              <a:chExt cx="2644033" cy="858097"/>
            </a:xfrm>
            <a:effectLst/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C7D7EC61-7E40-4072-A4B1-1BF9FB0AE2A9}"/>
                  </a:ext>
                </a:extLst>
              </p:cNvPr>
              <p:cNvSpPr/>
              <p:nvPr/>
            </p:nvSpPr>
            <p:spPr>
              <a:xfrm>
                <a:off x="5996397" y="3924045"/>
                <a:ext cx="2569464" cy="55105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 biện pháp tránh thai</a:t>
                </a: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FBB88835-81A5-47CC-9D64-60C1B07EC5A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F23F4D0-0F5D-42D0-94EE-6209E466D173}"/>
              </a:ext>
            </a:extLst>
          </p:cNvPr>
          <p:cNvGrpSpPr/>
          <p:nvPr/>
        </p:nvGrpSpPr>
        <p:grpSpPr>
          <a:xfrm>
            <a:off x="1827991" y="3283800"/>
            <a:ext cx="2021029" cy="551054"/>
            <a:chOff x="5938157" y="2023976"/>
            <a:chExt cx="2569464" cy="551054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E71A7FBF-97DA-491F-8768-97794265691D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2330E0A5-EA3B-4A10-AB59-2C9C14417231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BFEE821B-5551-4862-8522-6EB9C207AB14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Hiện tượng kinh nguyệt</a:t>
                </a:r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99C4E802-F4AD-45C7-97B6-F18DA80A2E6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953F79F3-7D85-4ECE-A500-F39B0DDE8801}"/>
              </a:ext>
            </a:extLst>
          </p:cNvPr>
          <p:cNvGrpSpPr/>
          <p:nvPr/>
        </p:nvGrpSpPr>
        <p:grpSpPr>
          <a:xfrm>
            <a:off x="3421080" y="3930998"/>
            <a:ext cx="2013439" cy="858978"/>
            <a:chOff x="5938157" y="2023976"/>
            <a:chExt cx="2569464" cy="551054"/>
          </a:xfrm>
        </p:grpSpPr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B43BAC60-07C4-4DFB-AEB2-BD1CAF78C53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E2EEF8AF-A647-451B-93C1-E356B4E8FA7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001D4989-8354-41E3-B660-E01821EFE4F4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sz="2000" b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Hiện tượng kinh nguyệt và biện pháp tránh thai</a:t>
                </a:r>
              </a:p>
            </p:txBody>
          </p:sp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A24F0E45-538B-4AC9-9801-722EE0101A2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C19BE752-A756-4CE1-B9B0-FD24CEDFBF40}"/>
              </a:ext>
            </a:extLst>
          </p:cNvPr>
          <p:cNvGrpSpPr/>
          <p:nvPr/>
        </p:nvGrpSpPr>
        <p:grpSpPr>
          <a:xfrm>
            <a:off x="3170790" y="977479"/>
            <a:ext cx="2263729" cy="910269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B539016A-5AC9-49BB-87D2-67CA7DDA5F7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CA68F3EB-D13E-4EDF-B359-FE703DCBE24B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B9876016-16B6-47E7-9CB2-9141C750809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sz="2000" b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 số bệnh lây truyền qua đường sinh dục và bảo vệ sức khỏe sinh sản</a:t>
                </a: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4F0D6347-71DF-48EE-BA24-4B2DE362A350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EF0B4193-8737-4381-9CF4-7F5DFCC24E82}"/>
              </a:ext>
            </a:extLst>
          </p:cNvPr>
          <p:cNvGrpSpPr/>
          <p:nvPr/>
        </p:nvGrpSpPr>
        <p:grpSpPr>
          <a:xfrm>
            <a:off x="1827991" y="1988136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03BA8F76-6CD9-45CF-A24B-0CE1ACB2932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C1BCBD6F-7A9D-4F72-9F63-D8ACD92E5196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54A40C64-4233-4966-9E01-3E9E85C5D6C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Biện pháp bảo vệ</a:t>
                </a:r>
              </a:p>
            </p:txBody>
          </p:sp>
          <p:sp>
            <p:nvSpPr>
              <p:cNvPr id="230" name="Rectangle 229">
                <a:extLst>
                  <a:ext uri="{FF2B5EF4-FFF2-40B4-BE49-F238E27FC236}">
                    <a16:creationId xmlns:a16="http://schemas.microsoft.com/office/drawing/2014/main" id="{739F89EF-A1DD-4498-8089-41B4B947B3A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3FC2E1D4-0FD1-43B5-A6B2-76B747325D25}"/>
              </a:ext>
            </a:extLst>
          </p:cNvPr>
          <p:cNvGrpSpPr/>
          <p:nvPr/>
        </p:nvGrpSpPr>
        <p:grpSpPr>
          <a:xfrm>
            <a:off x="0" y="1032307"/>
            <a:ext cx="1835580" cy="771753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75A6302F-840C-4705-B493-C2CA94FAD72B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33" name="Group 232">
              <a:extLst>
                <a:ext uri="{FF2B5EF4-FFF2-40B4-BE49-F238E27FC236}">
                  <a16:creationId xmlns:a16="http://schemas.microsoft.com/office/drawing/2014/main" id="{EBD0F034-5054-4C72-89C2-A836C76BF914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34" name="Rectangle 233">
                <a:extLst>
                  <a:ext uri="{FF2B5EF4-FFF2-40B4-BE49-F238E27FC236}">
                    <a16:creationId xmlns:a16="http://schemas.microsoft.com/office/drawing/2014/main" id="{E159ECD5-48D2-4B0C-9AEF-214EE6065CF3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1600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Lậu, giang mai, HIV/AIDS, viêm gan B,…</a:t>
                </a:r>
              </a:p>
            </p:txBody>
          </p:sp>
          <p:sp>
            <p:nvSpPr>
              <p:cNvPr id="235" name="Rectangle 234">
                <a:extLst>
                  <a:ext uri="{FF2B5EF4-FFF2-40B4-BE49-F238E27FC236}">
                    <a16:creationId xmlns:a16="http://schemas.microsoft.com/office/drawing/2014/main" id="{822934BE-B944-4791-8F1F-7859C4AC3B3F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641CCD5-EAAB-4232-AFDF-75061C832EEF}"/>
              </a:ext>
            </a:extLst>
          </p:cNvPr>
          <p:cNvGrpSpPr/>
          <p:nvPr/>
        </p:nvGrpSpPr>
        <p:grpSpPr>
          <a:xfrm>
            <a:off x="6584488" y="1538012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FC3BEC38-C9BE-402A-928C-53C9C8E1311E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9814718D-EBB7-42DD-82BC-5731EBEE0A7D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28646221-B6CD-482D-9227-0F8C79255BD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sz="2000" b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 sinh dục</a:t>
                </a:r>
              </a:p>
            </p:txBody>
          </p:sp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0AAF3B0A-DC58-41BA-BC2F-9330594F512E}"/>
                  </a:ext>
                </a:extLst>
              </p:cNvPr>
              <p:cNvSpPr/>
              <p:nvPr/>
            </p:nvSpPr>
            <p:spPr>
              <a:xfrm>
                <a:off x="5921829" y="3617002"/>
                <a:ext cx="356422" cy="45012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noProof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F3D70206-26DB-4337-99F0-0750D728FFEB}"/>
              </a:ext>
            </a:extLst>
          </p:cNvPr>
          <p:cNvGrpSpPr/>
          <p:nvPr/>
        </p:nvGrpSpPr>
        <p:grpSpPr>
          <a:xfrm>
            <a:off x="9609514" y="3931632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03B4D5E9-4618-48E2-A5E3-308BEC81E064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8163E694-233C-4D84-B61B-DED9E19A4311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B9F3D09A-67B5-44C7-94F5-44BE2F7B340A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1600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Trứng + Tinh trùng = Hợp tử</a:t>
                </a:r>
              </a:p>
            </p:txBody>
          </p:sp>
          <p:sp>
            <p:nvSpPr>
              <p:cNvPr id="245" name="Rectangle 244">
                <a:extLst>
                  <a:ext uri="{FF2B5EF4-FFF2-40B4-BE49-F238E27FC236}">
                    <a16:creationId xmlns:a16="http://schemas.microsoft.com/office/drawing/2014/main" id="{CC83E4BE-3786-489B-B550-F9796174D0F8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A51F20F1-0CDE-4C6F-9226-F12292DB30DE}"/>
              </a:ext>
            </a:extLst>
          </p:cNvPr>
          <p:cNvGrpSpPr/>
          <p:nvPr/>
        </p:nvGrpSpPr>
        <p:grpSpPr>
          <a:xfrm>
            <a:off x="8169987" y="1988136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71466DF5-29E7-4450-BF6E-0CFD685E2476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119B07F9-87CE-4A1B-B36F-5351B2045F4F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833319B4-3A65-4EF4-9373-313887DBC23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 quan sinh dục nữ</a:t>
                </a:r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C8FB84DA-C388-4E58-A6F4-96D6BD22963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A2774AEF-B9EB-472B-95DF-9B0078605672}"/>
              </a:ext>
            </a:extLst>
          </p:cNvPr>
          <p:cNvGrpSpPr/>
          <p:nvPr/>
        </p:nvGrpSpPr>
        <p:grpSpPr>
          <a:xfrm>
            <a:off x="4998990" y="2433580"/>
            <a:ext cx="2021029" cy="948610"/>
            <a:chOff x="5938157" y="1624953"/>
            <a:chExt cx="2569464" cy="948610"/>
          </a:xfrm>
        </p:grpSpPr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DD968C6E-E336-464E-8B46-B103A520A870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cap="all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6C2FBAF8-19E1-4015-B8B4-1778DF24E7D7}"/>
                </a:ext>
              </a:extLst>
            </p:cNvPr>
            <p:cNvGrpSpPr/>
            <p:nvPr/>
          </p:nvGrpSpPr>
          <p:grpSpPr>
            <a:xfrm>
              <a:off x="5938157" y="1624953"/>
              <a:ext cx="2569464" cy="948610"/>
              <a:chOff x="5921828" y="3217979"/>
              <a:chExt cx="2569464" cy="948610"/>
            </a:xfrm>
            <a:effectLst/>
          </p:grpSpPr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9F6DABB4-60A2-46DC-9F66-382B29C24783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2569464" cy="94861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cap="all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 SẢN Ở NGƯỜI</a:t>
                </a:r>
              </a:p>
            </p:txBody>
          </p:sp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id="{8BE43649-A2F9-4268-8E52-7E8BEDA0B0FA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740664" cy="948610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cap="all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256" name="Connector: Curved 255">
            <a:extLst>
              <a:ext uri="{FF2B5EF4-FFF2-40B4-BE49-F238E27FC236}">
                <a16:creationId xmlns:a16="http://schemas.microsoft.com/office/drawing/2014/main" id="{A1BD7A2A-58E3-4DAA-BE99-80E722CA087C}"/>
              </a:ext>
            </a:extLst>
          </p:cNvPr>
          <p:cNvCxnSpPr>
            <a:cxnSpLocks/>
          </p:cNvCxnSpPr>
          <p:nvPr/>
        </p:nvCxnSpPr>
        <p:spPr>
          <a:xfrm rot="5400000">
            <a:off x="5232864" y="3583846"/>
            <a:ext cx="978297" cy="57498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ctor: Curved 256">
            <a:extLst>
              <a:ext uri="{FF2B5EF4-FFF2-40B4-BE49-F238E27FC236}">
                <a16:creationId xmlns:a16="http://schemas.microsoft.com/office/drawing/2014/main" id="{E974C77B-B0F8-4D67-811E-E4F45826E108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60185" y="3531512"/>
            <a:ext cx="824969" cy="52632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ctor: Curved 257">
            <a:extLst>
              <a:ext uri="{FF2B5EF4-FFF2-40B4-BE49-F238E27FC236}">
                <a16:creationId xmlns:a16="http://schemas.microsoft.com/office/drawing/2014/main" id="{1AAD8B87-D12B-478B-AF62-26B3E4CE473D}"/>
              </a:ext>
            </a:extLst>
          </p:cNvPr>
          <p:cNvCxnSpPr>
            <a:cxnSpLocks/>
            <a:stCxn id="254" idx="0"/>
            <a:endCxn id="224" idx="3"/>
          </p:cNvCxnSpPr>
          <p:nvPr/>
        </p:nvCxnSpPr>
        <p:spPr>
          <a:xfrm rot="16200000" flipV="1">
            <a:off x="5221529" y="1645604"/>
            <a:ext cx="1000966" cy="57498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ctor: Curved 258">
            <a:extLst>
              <a:ext uri="{FF2B5EF4-FFF2-40B4-BE49-F238E27FC236}">
                <a16:creationId xmlns:a16="http://schemas.microsoft.com/office/drawing/2014/main" id="{5BC28790-E711-4905-AEF5-A8A316DC6AE2}"/>
              </a:ext>
            </a:extLst>
          </p:cNvPr>
          <p:cNvCxnSpPr>
            <a:cxnSpLocks/>
            <a:stCxn id="254" idx="0"/>
            <a:endCxn id="240" idx="1"/>
          </p:cNvCxnSpPr>
          <p:nvPr/>
        </p:nvCxnSpPr>
        <p:spPr>
          <a:xfrm rot="5400000" flipH="1" flipV="1">
            <a:off x="5961744" y="1810835"/>
            <a:ext cx="670506" cy="5749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or: Curved 259">
            <a:extLst>
              <a:ext uri="{FF2B5EF4-FFF2-40B4-BE49-F238E27FC236}">
                <a16:creationId xmlns:a16="http://schemas.microsoft.com/office/drawing/2014/main" id="{36B86F44-7C9C-4B06-92D3-9BDA3F420D83}"/>
              </a:ext>
            </a:extLst>
          </p:cNvPr>
          <p:cNvCxnSpPr>
            <a:stCxn id="224" idx="0"/>
            <a:endCxn id="199" idx="3"/>
          </p:cNvCxnSpPr>
          <p:nvPr/>
        </p:nvCxnSpPr>
        <p:spPr>
          <a:xfrm rot="16200000" flipV="1">
            <a:off x="3613513" y="288336"/>
            <a:ext cx="246420" cy="113186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: Curved 260">
            <a:extLst>
              <a:ext uri="{FF2B5EF4-FFF2-40B4-BE49-F238E27FC236}">
                <a16:creationId xmlns:a16="http://schemas.microsoft.com/office/drawing/2014/main" id="{C1E5EAB7-3946-48D9-A816-F0200A10E23C}"/>
              </a:ext>
            </a:extLst>
          </p:cNvPr>
          <p:cNvCxnSpPr>
            <a:stCxn id="224" idx="2"/>
            <a:endCxn id="229" idx="3"/>
          </p:cNvCxnSpPr>
          <p:nvPr/>
        </p:nvCxnSpPr>
        <p:spPr>
          <a:xfrm rot="5400000">
            <a:off x="3887881" y="1848888"/>
            <a:ext cx="375915" cy="45363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ctor: Curved 261">
            <a:extLst>
              <a:ext uri="{FF2B5EF4-FFF2-40B4-BE49-F238E27FC236}">
                <a16:creationId xmlns:a16="http://schemas.microsoft.com/office/drawing/2014/main" id="{011C555E-6C2F-41D8-AA9F-45376ACF6424}"/>
              </a:ext>
            </a:extLst>
          </p:cNvPr>
          <p:cNvCxnSpPr/>
          <p:nvPr/>
        </p:nvCxnSpPr>
        <p:spPr>
          <a:xfrm rot="10800000" flipV="1">
            <a:off x="1847324" y="976152"/>
            <a:ext cx="501787" cy="500742"/>
          </a:xfrm>
          <a:prstGeom prst="curvedConnector3">
            <a:avLst>
              <a:gd name="adj1" fmla="val -2141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ctor: Curved 262">
            <a:extLst>
              <a:ext uri="{FF2B5EF4-FFF2-40B4-BE49-F238E27FC236}">
                <a16:creationId xmlns:a16="http://schemas.microsoft.com/office/drawing/2014/main" id="{B157F198-72EE-437F-A9AE-53061648FFAB}"/>
              </a:ext>
            </a:extLst>
          </p:cNvPr>
          <p:cNvCxnSpPr>
            <a:cxnSpLocks/>
            <a:stCxn id="214" idx="0"/>
            <a:endCxn id="209" idx="3"/>
          </p:cNvCxnSpPr>
          <p:nvPr/>
        </p:nvCxnSpPr>
        <p:spPr>
          <a:xfrm rot="16200000" flipV="1">
            <a:off x="3952575" y="3455773"/>
            <a:ext cx="371671" cy="5787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ctor: Curved 263">
            <a:extLst>
              <a:ext uri="{FF2B5EF4-FFF2-40B4-BE49-F238E27FC236}">
                <a16:creationId xmlns:a16="http://schemas.microsoft.com/office/drawing/2014/main" id="{0588B239-2D0A-4B94-B6BA-6672D970BEB7}"/>
              </a:ext>
            </a:extLst>
          </p:cNvPr>
          <p:cNvCxnSpPr>
            <a:cxnSpLocks/>
            <a:stCxn id="214" idx="2"/>
            <a:endCxn id="204" idx="3"/>
          </p:cNvCxnSpPr>
          <p:nvPr/>
        </p:nvCxnSpPr>
        <p:spPr>
          <a:xfrm rot="5400000">
            <a:off x="3981647" y="4716003"/>
            <a:ext cx="372180" cy="52012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ctor: Curved 264">
            <a:extLst>
              <a:ext uri="{FF2B5EF4-FFF2-40B4-BE49-F238E27FC236}">
                <a16:creationId xmlns:a16="http://schemas.microsoft.com/office/drawing/2014/main" id="{5B6760E6-78DB-442D-82F9-453279FCFE4A}"/>
              </a:ext>
            </a:extLst>
          </p:cNvPr>
          <p:cNvCxnSpPr>
            <a:cxnSpLocks/>
            <a:stCxn id="239" idx="0"/>
            <a:endCxn id="220" idx="1"/>
          </p:cNvCxnSpPr>
          <p:nvPr/>
        </p:nvCxnSpPr>
        <p:spPr>
          <a:xfrm rot="5400000" flipH="1" flipV="1">
            <a:off x="7615150" y="947853"/>
            <a:ext cx="570013" cy="61030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ctor: Curved 265">
            <a:extLst>
              <a:ext uri="{FF2B5EF4-FFF2-40B4-BE49-F238E27FC236}">
                <a16:creationId xmlns:a16="http://schemas.microsoft.com/office/drawing/2014/main" id="{1EE27B9D-318E-42D0-AF25-432CFAE5968A}"/>
              </a:ext>
            </a:extLst>
          </p:cNvPr>
          <p:cNvCxnSpPr>
            <a:cxnSpLocks/>
            <a:stCxn id="239" idx="2"/>
            <a:endCxn id="250" idx="1"/>
          </p:cNvCxnSpPr>
          <p:nvPr/>
        </p:nvCxnSpPr>
        <p:spPr>
          <a:xfrm rot="16200000" flipH="1">
            <a:off x="7795197" y="1888872"/>
            <a:ext cx="174597" cy="5749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</p:cNvCxnSpPr>
          <p:nvPr/>
        </p:nvCxnSpPr>
        <p:spPr>
          <a:xfrm rot="16200000" flipH="1">
            <a:off x="7623358" y="4405676"/>
            <a:ext cx="372305" cy="52632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ED702249-397C-423A-A615-CA28ECFD4D89}"/>
              </a:ext>
            </a:extLst>
          </p:cNvPr>
          <p:cNvGrpSpPr/>
          <p:nvPr/>
        </p:nvGrpSpPr>
        <p:grpSpPr>
          <a:xfrm>
            <a:off x="172897" y="5227293"/>
            <a:ext cx="2157798" cy="1262165"/>
            <a:chOff x="5849676" y="2023976"/>
            <a:chExt cx="2569464" cy="778973"/>
          </a:xfrm>
          <a:solidFill>
            <a:schemeClr val="accent4"/>
          </a:solidFill>
        </p:grpSpPr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B078D019-CAF5-4014-B077-8C606BE3D42F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8A5493A-B391-4F0A-A5A8-B70B201F75DF}"/>
                </a:ext>
              </a:extLst>
            </p:cNvPr>
            <p:cNvGrpSpPr/>
            <p:nvPr/>
          </p:nvGrpSpPr>
          <p:grpSpPr>
            <a:xfrm>
              <a:off x="5849676" y="2023976"/>
              <a:ext cx="2569464" cy="778973"/>
              <a:chOff x="5833347" y="3617002"/>
              <a:chExt cx="2569464" cy="778973"/>
            </a:xfrm>
            <a:grpFill/>
            <a:effectLst/>
          </p:grpSpPr>
          <p:sp>
            <p:nvSpPr>
              <p:cNvPr id="272" name="Rectangle 271">
                <a:extLst>
                  <a:ext uri="{FF2B5EF4-FFF2-40B4-BE49-F238E27FC236}">
                    <a16:creationId xmlns:a16="http://schemas.microsoft.com/office/drawing/2014/main" id="{B90B9585-FFD5-4B66-8DE3-4F52938272A1}"/>
                  </a:ext>
                </a:extLst>
              </p:cNvPr>
              <p:cNvSpPr/>
              <p:nvPr/>
            </p:nvSpPr>
            <p:spPr>
              <a:xfrm>
                <a:off x="5833347" y="3844921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1600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Sử dụng thuốc tránh thai, sử dụng BCS, đặt vòng tránh thai,…</a:t>
                </a:r>
              </a:p>
            </p:txBody>
          </p:sp>
          <p:sp>
            <p:nvSpPr>
              <p:cNvPr id="273" name="Rectangle 272">
                <a:extLst>
                  <a:ext uri="{FF2B5EF4-FFF2-40B4-BE49-F238E27FC236}">
                    <a16:creationId xmlns:a16="http://schemas.microsoft.com/office/drawing/2014/main" id="{E29C8DD1-41CB-4C50-B552-2B2AEBFFBDE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274" name="Connector: Curved 273">
            <a:extLst>
              <a:ext uri="{FF2B5EF4-FFF2-40B4-BE49-F238E27FC236}">
                <a16:creationId xmlns:a16="http://schemas.microsoft.com/office/drawing/2014/main" id="{61E04347-88FB-415D-9A1A-0FDF9EBED5FF}"/>
              </a:ext>
            </a:extLst>
          </p:cNvPr>
          <p:cNvCxnSpPr>
            <a:cxnSpLocks/>
            <a:stCxn id="189" idx="2"/>
            <a:endCxn id="195" idx="1"/>
          </p:cNvCxnSpPr>
          <p:nvPr/>
        </p:nvCxnSpPr>
        <p:spPr>
          <a:xfrm rot="16200000" flipH="1">
            <a:off x="9160200" y="5053505"/>
            <a:ext cx="372302" cy="52632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ctor: Curved 274">
            <a:extLst>
              <a:ext uri="{FF2B5EF4-FFF2-40B4-BE49-F238E27FC236}">
                <a16:creationId xmlns:a16="http://schemas.microsoft.com/office/drawing/2014/main" id="{CE40F276-D8AE-4A0B-9C4A-50084C10C15D}"/>
              </a:ext>
            </a:extLst>
          </p:cNvPr>
          <p:cNvCxnSpPr>
            <a:cxnSpLocks/>
            <a:stCxn id="184" idx="2"/>
            <a:endCxn id="245" idx="1"/>
          </p:cNvCxnSpPr>
          <p:nvPr/>
        </p:nvCxnSpPr>
        <p:spPr>
          <a:xfrm rot="16200000" flipH="1">
            <a:off x="9160198" y="3757842"/>
            <a:ext cx="372305" cy="52632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ctor: Curved 275">
            <a:extLst>
              <a:ext uri="{FF2B5EF4-FFF2-40B4-BE49-F238E27FC236}">
                <a16:creationId xmlns:a16="http://schemas.microsoft.com/office/drawing/2014/main" id="{EA3A4DE1-C8EE-4C6C-B912-BA0CD6BCDAAE}"/>
              </a:ext>
            </a:extLst>
          </p:cNvPr>
          <p:cNvCxnSpPr>
            <a:cxnSpLocks/>
            <a:stCxn id="204" idx="2"/>
          </p:cNvCxnSpPr>
          <p:nvPr/>
        </p:nvCxnSpPr>
        <p:spPr>
          <a:xfrm rot="5400000">
            <a:off x="2469614" y="5317179"/>
            <a:ext cx="307043" cy="54805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C4C991F0-479C-4CAB-B7EF-582148CD9829}"/>
              </a:ext>
            </a:extLst>
          </p:cNvPr>
          <p:cNvGrpSpPr/>
          <p:nvPr/>
        </p:nvGrpSpPr>
        <p:grpSpPr>
          <a:xfrm>
            <a:off x="9737072" y="2530809"/>
            <a:ext cx="2549192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3CAA5940-614F-4E41-8F88-0A5C268947BD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9EF53991-583C-4D6F-B00C-9945572E0960}"/>
                </a:ext>
              </a:extLst>
            </p:cNvPr>
            <p:cNvSpPr/>
            <p:nvPr/>
          </p:nvSpPr>
          <p:spPr>
            <a:xfrm>
              <a:off x="5938157" y="2023976"/>
              <a:ext cx="2569464" cy="5510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1400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Ống dẫn trứng, phếu dẫn trứng, buồng trứng, tử cung, âm đạo</a:t>
              </a:r>
            </a:p>
          </p:txBody>
        </p:sp>
      </p:grpSp>
      <p:cxnSp>
        <p:nvCxnSpPr>
          <p:cNvPr id="282" name="Connector: Curved 281">
            <a:extLst>
              <a:ext uri="{FF2B5EF4-FFF2-40B4-BE49-F238E27FC236}">
                <a16:creationId xmlns:a16="http://schemas.microsoft.com/office/drawing/2014/main" id="{2FC5E32F-E9CF-4E7D-BB82-1007898CFE85}"/>
              </a:ext>
            </a:extLst>
          </p:cNvPr>
          <p:cNvCxnSpPr>
            <a:cxnSpLocks/>
            <a:endCxn id="280" idx="1"/>
          </p:cNvCxnSpPr>
          <p:nvPr/>
        </p:nvCxnSpPr>
        <p:spPr>
          <a:xfrm>
            <a:off x="9274779" y="2603695"/>
            <a:ext cx="462293" cy="202641"/>
          </a:xfrm>
          <a:prstGeom prst="curvedConnector3">
            <a:avLst>
              <a:gd name="adj1" fmla="val -3820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3FC2E1D4-0FD1-43B5-A6B2-76B747325D25}"/>
              </a:ext>
            </a:extLst>
          </p:cNvPr>
          <p:cNvGrpSpPr/>
          <p:nvPr/>
        </p:nvGrpSpPr>
        <p:grpSpPr>
          <a:xfrm>
            <a:off x="16255" y="2602580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75A6302F-840C-4705-B493-C2CA94FAD72B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EBD0F034-5054-4C72-89C2-A836C76BF914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E159ECD5-48D2-4B0C-9AEF-214EE6065CF3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1600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thành thói quen sống lành mạnh</a:t>
                </a: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822934BE-B944-4791-8F1F-7859C4AC3B3F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noProof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136" name="Connector: Curved 261">
            <a:extLst>
              <a:ext uri="{FF2B5EF4-FFF2-40B4-BE49-F238E27FC236}">
                <a16:creationId xmlns:a16="http://schemas.microsoft.com/office/drawing/2014/main" id="{011C555E-6C2F-41D8-AA9F-45376ACF6424}"/>
              </a:ext>
            </a:extLst>
          </p:cNvPr>
          <p:cNvCxnSpPr/>
          <p:nvPr/>
        </p:nvCxnSpPr>
        <p:spPr>
          <a:xfrm rot="5400000">
            <a:off x="1911652" y="2394324"/>
            <a:ext cx="372305" cy="57498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952" y="6152909"/>
            <a:ext cx="5645392" cy="686252"/>
          </a:xfrm>
          <a:prstGeom prst="rect">
            <a:avLst/>
          </a:prstGeom>
        </p:spPr>
      </p:pic>
      <p:grpSp>
        <p:nvGrpSpPr>
          <p:cNvPr id="216" name="Group 215">
            <a:extLst>
              <a:ext uri="{FF2B5EF4-FFF2-40B4-BE49-F238E27FC236}">
                <a16:creationId xmlns:a16="http://schemas.microsoft.com/office/drawing/2014/main" id="{C20432F7-127E-4176-8C9D-8C90AD7EF3DD}"/>
              </a:ext>
            </a:extLst>
          </p:cNvPr>
          <p:cNvGrpSpPr/>
          <p:nvPr/>
        </p:nvGrpSpPr>
        <p:grpSpPr>
          <a:xfrm>
            <a:off x="8205310" y="692472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37F29C1D-A638-43D8-82F7-AF70C4185831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0011996-9969-4AAC-A68F-248CDAC59A50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EE2B698F-6C9C-4536-9648-059A076CAE2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Cơ quan sinh dục nam</a:t>
                </a:r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A4A94F76-3C2B-4F25-BA97-7D4A8145E137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1D5CBC29-20F6-4823-98B8-676910CD9D56}"/>
              </a:ext>
            </a:extLst>
          </p:cNvPr>
          <p:cNvGrpSpPr/>
          <p:nvPr/>
        </p:nvGrpSpPr>
        <p:grpSpPr>
          <a:xfrm>
            <a:off x="9591102" y="1293001"/>
            <a:ext cx="2760400" cy="656600"/>
            <a:chOff x="5938158" y="1991636"/>
            <a:chExt cx="2569464" cy="551054"/>
          </a:xfrm>
          <a:solidFill>
            <a:schemeClr val="accent4"/>
          </a:solidFill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07A9C6A9-B51C-4EB4-AB1F-6FF2C8B44816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AA2385B-8282-4099-AF02-A03100463FC3}"/>
                </a:ext>
              </a:extLst>
            </p:cNvPr>
            <p:cNvSpPr/>
            <p:nvPr/>
          </p:nvSpPr>
          <p:spPr>
            <a:xfrm>
              <a:off x="5938158" y="1991636"/>
              <a:ext cx="2569464" cy="5510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sz="1400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Ống dẫn tinh, túi tinh, dương vật, tinh hoàn, tuyến tiền liệt, tuyến hành</a:t>
              </a:r>
            </a:p>
          </p:txBody>
        </p:sp>
      </p:grpSp>
      <p:cxnSp>
        <p:nvCxnSpPr>
          <p:cNvPr id="150" name="Connector: Curved 287">
            <a:extLst>
              <a:ext uri="{FF2B5EF4-FFF2-40B4-BE49-F238E27FC236}">
                <a16:creationId xmlns:a16="http://schemas.microsoft.com/office/drawing/2014/main" id="{17259063-B56C-400E-A265-75C4A6B99741}"/>
              </a:ext>
            </a:extLst>
          </p:cNvPr>
          <p:cNvCxnSpPr>
            <a:cxnSpLocks/>
          </p:cNvCxnSpPr>
          <p:nvPr/>
        </p:nvCxnSpPr>
        <p:spPr>
          <a:xfrm rot="16200000" flipH="1">
            <a:off x="9195310" y="1264044"/>
            <a:ext cx="416308" cy="37527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7BB5D1E7-8AC4-49F1-A7E8-17CB39BBC797}"/>
              </a:ext>
            </a:extLst>
          </p:cNvPr>
          <p:cNvGrpSpPr/>
          <p:nvPr/>
        </p:nvGrpSpPr>
        <p:grpSpPr>
          <a:xfrm>
            <a:off x="8072672" y="3196295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78425E43-D8FD-499A-81A4-75DC10E4D1B2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i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D68BBF6D-166B-4824-8B71-EAF07ADFC6A9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B0E04D16-7C05-4503-9570-79ED1487AEE8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i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Thụ tinh</a:t>
                </a: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54DE75D-B9FE-4AC3-A3FB-B6C1C79F790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139" name="Connector: Curved 266">
            <a:extLst>
              <a:ext uri="{FF2B5EF4-FFF2-40B4-BE49-F238E27FC236}">
                <a16:creationId xmlns:a16="http://schemas.microsoft.com/office/drawing/2014/main" id="{2E729525-0CE3-41F3-9D14-9BE1EC0C6242}"/>
              </a:ext>
            </a:extLst>
          </p:cNvPr>
          <p:cNvCxnSpPr>
            <a:cxnSpLocks/>
            <a:stCxn id="179" idx="0"/>
            <a:endCxn id="138" idx="1"/>
          </p:cNvCxnSpPr>
          <p:nvPr/>
        </p:nvCxnSpPr>
        <p:spPr>
          <a:xfrm rot="5400000" flipH="1" flipV="1">
            <a:off x="7579604" y="3438564"/>
            <a:ext cx="459810" cy="52632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65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8525</TotalTime>
  <Words>155</Words>
  <PresentationFormat>Màn hình rộng</PresentationFormat>
  <Paragraphs>22</Paragraphs>
  <Slides>1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3</vt:i4>
      </vt:variant>
      <vt:variant>
        <vt:lpstr>Tiêu đề Bản chiếu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Open Sans</vt:lpstr>
      <vt:lpstr>Times New Roman</vt:lpstr>
      <vt:lpstr>Template PresentationGo</vt:lpstr>
      <vt:lpstr>Template PresentationGo Dark</vt:lpstr>
      <vt:lpstr>Custom Design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2014-11-26T05:14:11Z</dcterms:created>
  <dcterms:modified xsi:type="dcterms:W3CDTF">2023-07-21T03:32:52Z</dcterms:modified>
</cp:coreProperties>
</file>