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9"/>
  </p:notesMasterIdLst>
  <p:sldIdLst>
    <p:sldId id="313" r:id="rId3"/>
    <p:sldId id="301" r:id="rId4"/>
    <p:sldId id="436" r:id="rId5"/>
    <p:sldId id="316" r:id="rId6"/>
    <p:sldId id="441" r:id="rId7"/>
    <p:sldId id="315" r:id="rId8"/>
    <p:sldId id="319" r:id="rId9"/>
    <p:sldId id="320" r:id="rId10"/>
    <p:sldId id="437" r:id="rId11"/>
    <p:sldId id="321" r:id="rId12"/>
    <p:sldId id="438" r:id="rId13"/>
    <p:sldId id="439" r:id="rId14"/>
    <p:sldId id="442" r:id="rId15"/>
    <p:sldId id="440" r:id="rId16"/>
    <p:sldId id="443" r:id="rId17"/>
    <p:sldId id="650" r:id="rId18"/>
    <p:sldId id="394" r:id="rId19"/>
    <p:sldId id="444" r:id="rId20"/>
    <p:sldId id="446" r:id="rId21"/>
    <p:sldId id="628" r:id="rId22"/>
    <p:sldId id="629" r:id="rId23"/>
    <p:sldId id="636" r:id="rId24"/>
    <p:sldId id="637" r:id="rId25"/>
    <p:sldId id="630" r:id="rId26"/>
    <p:sldId id="638" r:id="rId27"/>
    <p:sldId id="639" r:id="rId28"/>
    <p:sldId id="640" r:id="rId29"/>
    <p:sldId id="641" r:id="rId30"/>
    <p:sldId id="642" r:id="rId31"/>
    <p:sldId id="643" r:id="rId32"/>
    <p:sldId id="644" r:id="rId33"/>
    <p:sldId id="645" r:id="rId34"/>
    <p:sldId id="646" r:id="rId35"/>
    <p:sldId id="647" r:id="rId36"/>
    <p:sldId id="648" r:id="rId37"/>
    <p:sldId id="649" r:id="rId38"/>
  </p:sldIdLst>
  <p:sldSz cx="24384000" cy="13716000"/>
  <p:notesSz cx="6858000" cy="9144000"/>
  <p:custDataLst>
    <p:tags r:id="rId4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F7FF"/>
    <a:srgbClr val="D6F7FE"/>
    <a:srgbClr val="EEF7E9"/>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varScale="1">
        <p:scale>
          <a:sx n="35" d="100"/>
          <a:sy n="35" d="100"/>
        </p:scale>
        <p:origin x="222" y="6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1624584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3576774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99873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190957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228688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188010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149274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221327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18432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8/15/2022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8/15/2022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30.emf"/><Relationship Id="rId5" Type="http://schemas.openxmlformats.org/officeDocument/2006/relationships/package" Target="../embeddings/Microsoft_PowerPoint_Slide.sldx"/><Relationship Id="rId4" Type="http://schemas.openxmlformats.org/officeDocument/2006/relationships/image" Target="../media/image33.svg"/></Relationships>
</file>

<file path=ppt/slides/_rels/slide1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1.xml"/><Relationship Id="rId6" Type="http://schemas.openxmlformats.org/officeDocument/2006/relationships/image" Target="../media/image38.jpeg"/><Relationship Id="rId5" Type="http://schemas.openxmlformats.org/officeDocument/2006/relationships/image" Target="../media/image44.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370.png"/><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49.pn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11.xml"/><Relationship Id="rId6" Type="http://schemas.openxmlformats.org/officeDocument/2006/relationships/image" Target="../media/image38.jpeg"/><Relationship Id="rId5" Type="http://schemas.openxmlformats.org/officeDocument/2006/relationships/image" Target="../media/image55.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image" Target="../media/image50.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52.png"/><Relationship Id="rId4" Type="http://schemas.openxmlformats.org/officeDocument/2006/relationships/image" Target="../media/image59.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38.jpe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6.png"/><Relationship Id="rId1" Type="http://schemas.openxmlformats.org/officeDocument/2006/relationships/slideLayout" Target="../slideLayouts/slideLayout11.xml"/><Relationship Id="rId6" Type="http://schemas.openxmlformats.org/officeDocument/2006/relationships/image" Target="../media/image570.png"/><Relationship Id="rId5" Type="http://schemas.openxmlformats.org/officeDocument/2006/relationships/image" Target="../media/image38.jpe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0.png"/><Relationship Id="rId1" Type="http://schemas.openxmlformats.org/officeDocument/2006/relationships/slideLayout" Target="../slideLayouts/slideLayout11.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0.png"/><Relationship Id="rId1" Type="http://schemas.openxmlformats.org/officeDocument/2006/relationships/slideLayout" Target="../slideLayouts/slideLayout11.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1.png"/><Relationship Id="rId1" Type="http://schemas.openxmlformats.org/officeDocument/2006/relationships/slideLayout" Target="../slideLayouts/slideLayout11.xml"/><Relationship Id="rId6" Type="http://schemas.openxmlformats.org/officeDocument/2006/relationships/image" Target="../media/image64.png"/><Relationship Id="rId5" Type="http://schemas.openxmlformats.org/officeDocument/2006/relationships/image" Target="../media/image38.jpe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5.png"/><Relationship Id="rId1" Type="http://schemas.openxmlformats.org/officeDocument/2006/relationships/slideLayout" Target="../slideLayouts/slideLayout11.xml"/><Relationship Id="rId6" Type="http://schemas.openxmlformats.org/officeDocument/2006/relationships/image" Target="../media/image68.png"/><Relationship Id="rId5" Type="http://schemas.openxmlformats.org/officeDocument/2006/relationships/image" Target="../media/image38.jpe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7.png"/><Relationship Id="rId1" Type="http://schemas.openxmlformats.org/officeDocument/2006/relationships/slideLayout" Target="../slideLayouts/slideLayout11.xml"/><Relationship Id="rId6" Type="http://schemas.openxmlformats.org/officeDocument/2006/relationships/image" Target="../media/image69.png"/><Relationship Id="rId5" Type="http://schemas.openxmlformats.org/officeDocument/2006/relationships/image" Target="../media/image38.jpeg"/><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73.png"/><Relationship Id="rId2" Type="http://schemas.openxmlformats.org/officeDocument/2006/relationships/image" Target="../media/image80.png"/><Relationship Id="rId1" Type="http://schemas.openxmlformats.org/officeDocument/2006/relationships/slideLayout" Target="../slideLayouts/slideLayout11.xml"/><Relationship Id="rId6" Type="http://schemas.openxmlformats.org/officeDocument/2006/relationships/image" Target="../media/image67.png"/><Relationship Id="rId5" Type="http://schemas.openxmlformats.org/officeDocument/2006/relationships/image" Target="../media/image38.jpeg"/><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7.png"/><Relationship Id="rId1" Type="http://schemas.openxmlformats.org/officeDocument/2006/relationships/slideLayout" Target="../slideLayouts/slideLayout11.xml"/><Relationship Id="rId5" Type="http://schemas.openxmlformats.org/officeDocument/2006/relationships/image" Target="../media/image72.pn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38.jpeg"/><Relationship Id="rId2" Type="http://schemas.openxmlformats.org/officeDocument/2006/relationships/image" Target="../media/image76.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83.png"/><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38.jpeg"/><Relationship Id="rId2" Type="http://schemas.openxmlformats.org/officeDocument/2006/relationships/image" Target="../media/image86.png"/><Relationship Id="rId1" Type="http://schemas.openxmlformats.org/officeDocument/2006/relationships/slideLayout" Target="../slideLayouts/slideLayout11.xml"/><Relationship Id="rId6" Type="http://schemas.openxmlformats.org/officeDocument/2006/relationships/image" Target="../media/image89.png"/><Relationship Id="rId5" Type="http://schemas.openxmlformats.org/officeDocument/2006/relationships/image" Target="../media/image37.png"/><Relationship Id="rId4" Type="http://schemas.openxmlformats.org/officeDocument/2006/relationships/image" Target="../media/image88.png"/></Relationships>
</file>

<file path=ppt/slides/_rels/slide3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90.png"/><Relationship Id="rId7" Type="http://schemas.openxmlformats.org/officeDocument/2006/relationships/image" Target="../media/image99.png"/><Relationship Id="rId2" Type="http://schemas.openxmlformats.org/officeDocument/2006/relationships/image" Target="../media/image95.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91.png"/></Relationships>
</file>

<file path=ppt/slides/_rels/slide3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92.png"/><Relationship Id="rId7" Type="http://schemas.openxmlformats.org/officeDocument/2006/relationships/image" Target="../media/image105.png"/><Relationship Id="rId2" Type="http://schemas.openxmlformats.org/officeDocument/2006/relationships/image" Target="../media/image101.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9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0"/>
              <a:ext cx="10807999" cy="278140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222787" y="5288484"/>
              <a:ext cx="11887200" cy="7582219"/>
            </a:xfrm>
            <a:prstGeom prst="rect">
              <a:avLst/>
            </a:prstGeom>
            <a:noFill/>
            <a:ln w="9525">
              <a:noFill/>
              <a:miter lim="800000"/>
              <a:headEnd/>
              <a:tailEnd/>
            </a:ln>
            <a:effectLst/>
          </p:spPr>
          <p:txBody>
            <a:bodyPr/>
            <a:lstStyle/>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§12. SỐ GẦN ĐÚNG VÀ SAI SỐ</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§13. CÁC SỐ ĐẶC TRƯNG ĐO    	XU THẾ TRUNG TÂM</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§14. CÁC SỐ ĐẶC TRƯNG ĐO            	ĐỘ PHÂN TÁN</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912450" y="2428363"/>
              <a:ext cx="10325100" cy="2308324"/>
            </a:xfrm>
            <a:prstGeom prst="rect">
              <a:avLst/>
            </a:prstGeom>
            <a:noFill/>
          </p:spPr>
          <p:txBody>
            <a:bodyPr wrap="square" rtlCol="0">
              <a:spAutoFit/>
            </a:bodyPr>
            <a:lstStyle/>
            <a:p>
              <a:r>
                <a:rPr lang="vi-VN" sz="4800" b="1">
                  <a:solidFill>
                    <a:schemeClr val="bg1"/>
                  </a:solidFill>
                  <a:latin typeface="+mj-lt"/>
                </a:rPr>
                <a:t>CHƯƠNG V. CÁC SỐ ĐẶC TRƯNG     	         CỦA MẪU SỐ LIỆU       	         KHÔNG GHÉP NHÓM</a:t>
              </a:r>
              <a:endParaRPr lang="vi-VN" sz="4800" b="1" dirty="0">
                <a:solidFill>
                  <a:schemeClr val="bg1"/>
                </a:solidFill>
                <a:latin typeface="+mj-lt"/>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4038601"/>
                <a:ext cx="23317200" cy="2666999"/>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latin typeface="Tahoma" panose="020B0604030504040204" pitchFamily="34" charset="0"/>
                    <a:ea typeface="Tahoma" panose="020B0604030504040204" pitchFamily="34" charset="0"/>
                    <a:cs typeface="Tahoma" panose="020B0604030504040204" pitchFamily="34" charset="0"/>
                  </a:rPr>
                  <a:t>Giá trị </a:t>
                </a:r>
                <a14:m>
                  <m:oMath xmlns:m="http://schemas.openxmlformats.org/officeDocument/2006/math">
                    <m:d>
                      <m:dPr>
                        <m:begChr m:val="|"/>
                        <m:endChr m:val="|"/>
                        <m:ctrlPr>
                          <a:rPr lang="vi-VN" b="1"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acc>
                          <m:accPr>
                            <m:chr m:val="̄"/>
                            <m:ctrlPr>
                              <a:rPr lang="vi-VN" b="1" i="1">
                                <a:latin typeface="Cambria Math" panose="02040503050406030204" pitchFamily="18" charset="0"/>
                              </a:rPr>
                            </m:ctrlPr>
                          </m:accPr>
                          <m:e>
                            <m:r>
                              <a:rPr lang="en-US" b="1" i="1">
                                <a:latin typeface="Cambria Math" panose="02040503050406030204" pitchFamily="18" charset="0"/>
                              </a:rPr>
                              <m:t>𝒂</m:t>
                            </m:r>
                          </m:e>
                        </m:acc>
                      </m:e>
                    </m:d>
                  </m:oMath>
                </a14:m>
                <a:r>
                  <a:rPr lang="en-US" b="1">
                    <a:latin typeface="Tahoma" panose="020B0604030504040204" pitchFamily="34" charset="0"/>
                    <a:ea typeface="Tahoma" panose="020B0604030504040204" pitchFamily="34" charset="0"/>
                    <a:cs typeface="Tahoma" panose="020B0604030504040204" pitchFamily="34" charset="0"/>
                  </a:rPr>
                  <a:t> phản ánh mức độ sai lệch giữa số đúng </a:t>
                </a:r>
                <a14:m>
                  <m:oMath xmlns:m="http://schemas.openxmlformats.org/officeDocument/2006/math">
                    <m:acc>
                      <m:accPr>
                        <m:chr m:val="̄"/>
                        <m:ctrlPr>
                          <a:rPr lang="vi-VN" b="1" i="1">
                            <a:latin typeface="Cambria Math" panose="02040503050406030204" pitchFamily="18" charset="0"/>
                          </a:rPr>
                        </m:ctrlPr>
                      </m:accPr>
                      <m:e>
                        <m:r>
                          <a:rPr lang="en-US" b="1" i="1">
                            <a:latin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và số gần đúng </a:t>
                </a:r>
                <a14:m>
                  <m:oMath xmlns:m="http://schemas.openxmlformats.org/officeDocument/2006/math">
                    <m:r>
                      <a:rPr lang="en-US" b="1" i="1">
                        <a:latin typeface="Cambria Math" panose="02040503050406030204" pitchFamily="18" charset="0"/>
                      </a:rPr>
                      <m:t>𝒂</m:t>
                    </m:r>
                  </m:oMath>
                </a14:m>
                <a:r>
                  <a:rPr lang="en-US" b="1">
                    <a:latin typeface="Tahoma" panose="020B0604030504040204" pitchFamily="34" charset="0"/>
                    <a:ea typeface="Tahoma" panose="020B0604030504040204" pitchFamily="34" charset="0"/>
                    <a:cs typeface="Tahoma" panose="020B0604030504040204" pitchFamily="34" charset="0"/>
                  </a:rPr>
                  <a:t>, được gọi là sai số tuyệt đối của số gần đúng </a:t>
                </a:r>
                <a14:m>
                  <m:oMath xmlns:m="http://schemas.openxmlformats.org/officeDocument/2006/math">
                    <m:r>
                      <a:rPr lang="en-US" b="1" i="1">
                        <a:latin typeface="Cambria Math" panose="02040503050406030204" pitchFamily="18" charset="0"/>
                      </a:rPr>
                      <m:t>𝒂</m:t>
                    </m:r>
                  </m:oMath>
                </a14:m>
                <a:r>
                  <a:rPr lang="en-US" b="1">
                    <a:latin typeface="Tahoma" panose="020B0604030504040204" pitchFamily="34" charset="0"/>
                    <a:ea typeface="Tahoma" panose="020B0604030504040204" pitchFamily="34" charset="0"/>
                    <a:cs typeface="Tahoma" panose="020B0604030504040204" pitchFamily="34" charset="0"/>
                  </a:rPr>
                  <a:t>, kí hiệu là </a:t>
                </a:r>
                <a14:m>
                  <m:oMath xmlns:m="http://schemas.openxmlformats.org/officeDocument/2006/math">
                    <m:sSub>
                      <m:sSubPr>
                        <m:ctrlPr>
                          <a:rPr lang="vi-VN"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𝒂</m:t>
                        </m:r>
                      </m:sub>
                    </m:sSub>
                  </m:oMath>
                </a14:m>
                <a:r>
                  <a:rPr lang="en-US" b="1">
                    <a:latin typeface="Tahoma" panose="020B0604030504040204" pitchFamily="34" charset="0"/>
                    <a:ea typeface="Tahoma" panose="020B0604030504040204" pitchFamily="34" charset="0"/>
                    <a:cs typeface="Tahoma" panose="020B0604030504040204" pitchFamily="34" charset="0"/>
                  </a:rPr>
                  <a:t>, tức là:</a:t>
                </a:r>
                <a:endParaRPr lang="vi-VN" b="1">
                  <a:latin typeface="Tahoma" panose="020B0604030504040204" pitchFamily="34" charset="0"/>
                  <a:ea typeface="Tahoma" panose="020B0604030504040204" pitchFamily="34" charset="0"/>
                  <a:cs typeface="Tahoma" panose="020B0604030504040204" pitchFamily="34" charset="0"/>
                </a:endParaRPr>
              </a:p>
              <a:p>
                <a:pPr marL="0" indent="0" algn="ctr">
                  <a:buNone/>
                </a:pPr>
                <a14:m>
                  <m:oMath xmlns:m="http://schemas.openxmlformats.org/officeDocument/2006/math">
                    <m:sSub>
                      <m:sSubPr>
                        <m:ctrlPr>
                          <a:rPr lang="vi-VN"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𝒂</m:t>
                        </m:r>
                      </m:sub>
                    </m:sSub>
                    <m:r>
                      <a:rPr lang="en-US" b="1" i="1">
                        <a:latin typeface="Cambria Math" panose="02040503050406030204" pitchFamily="18" charset="0"/>
                      </a:rPr>
                      <m:t>=</m:t>
                    </m:r>
                    <m:d>
                      <m:dPr>
                        <m:begChr m:val="|"/>
                        <m:endChr m:val="|"/>
                        <m:ctrlPr>
                          <a:rPr lang="vi-VN" b="1"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acc>
                          <m:accPr>
                            <m:chr m:val="̄"/>
                            <m:ctrlPr>
                              <a:rPr lang="vi-VN" b="1" i="1">
                                <a:latin typeface="Cambria Math" panose="02040503050406030204" pitchFamily="18" charset="0"/>
                              </a:rPr>
                            </m:ctrlPr>
                          </m:accPr>
                          <m:e>
                            <m:r>
                              <a:rPr lang="en-US" b="1" i="1">
                                <a:latin typeface="Cambria Math" panose="02040503050406030204" pitchFamily="18" charset="0"/>
                              </a:rPr>
                              <m:t>𝒂</m:t>
                            </m:r>
                          </m:e>
                        </m:acc>
                      </m:e>
                    </m:d>
                  </m:oMath>
                </a14:m>
                <a:r>
                  <a:rPr lang="en-US"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4038601"/>
                <a:ext cx="23317200" cy="2666999"/>
              </a:xfrm>
              <a:prstGeom prst="rect">
                <a:avLst/>
              </a:prstGeom>
              <a:blipFill>
                <a:blip r:embed="rId3"/>
                <a:stretch>
                  <a:fillRect l="-1176" t="-7973"/>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28600" y="6896099"/>
                <a:ext cx="23317200" cy="6591301"/>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Chú ý</a:t>
                </a:r>
              </a:p>
              <a:p>
                <a:pPr marL="0" indent="0">
                  <a:buNone/>
                </a:pPr>
                <a:r>
                  <a:rPr lang="en-US" b="1">
                    <a:latin typeface="Tahoma" panose="020B0604030504040204" pitchFamily="34" charset="0"/>
                    <a:ea typeface="Tahoma" panose="020B0604030504040204" pitchFamily="34" charset="0"/>
                    <a:cs typeface="Tahoma" panose="020B0604030504040204" pitchFamily="34" charset="0"/>
                  </a:rPr>
                  <a:t>Trên thực tế, nhiều khi ta không biết </a:t>
                </a:r>
                <a14:m>
                  <m:oMath xmlns:m="http://schemas.openxmlformats.org/officeDocument/2006/math">
                    <m:acc>
                      <m:accPr>
                        <m:chr m:val="̄"/>
                        <m:ctrlPr>
                          <a:rPr lang="vi-VN" b="1" i="1">
                            <a:latin typeface="Cambria Math" panose="02040503050406030204" pitchFamily="18" charset="0"/>
                          </a:rPr>
                        </m:ctrlPr>
                      </m:accPr>
                      <m:e>
                        <m:r>
                          <a:rPr lang="en-US" b="1" i="1">
                            <a:latin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nên cũng không biết </a:t>
                </a:r>
                <a14:m>
                  <m:oMath xmlns:m="http://schemas.openxmlformats.org/officeDocument/2006/math">
                    <m:sSub>
                      <m:sSubPr>
                        <m:ctrlPr>
                          <a:rPr lang="vi-VN"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𝒂</m:t>
                        </m:r>
                      </m:sub>
                    </m:sSub>
                  </m:oMath>
                </a14:m>
                <a:r>
                  <a:rPr lang="en-US" b="1">
                    <a:latin typeface="Tahoma" panose="020B0604030504040204" pitchFamily="34" charset="0"/>
                    <a:ea typeface="Tahoma" panose="020B0604030504040204" pitchFamily="34" charset="0"/>
                    <a:cs typeface="Tahoma" panose="020B0604030504040204" pitchFamily="34" charset="0"/>
                  </a:rPr>
                  <a:t>. Tuy nhiên, ta có thể đánh giá được </a:t>
                </a:r>
                <a14:m>
                  <m:oMath xmlns:m="http://schemas.openxmlformats.org/officeDocument/2006/math">
                    <m:sSub>
                      <m:sSubPr>
                        <m:ctrlPr>
                          <a:rPr lang="vi-VN"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𝒂</m:t>
                        </m:r>
                      </m:sub>
                    </m:sSub>
                  </m:oMath>
                </a14:m>
                <a:r>
                  <a:rPr lang="en-US" b="1">
                    <a:latin typeface="Tahoma" panose="020B0604030504040204" pitchFamily="34" charset="0"/>
                    <a:ea typeface="Tahoma" panose="020B0604030504040204" pitchFamily="34" charset="0"/>
                    <a:cs typeface="Tahoma" panose="020B0604030504040204" pitchFamily="34" charset="0"/>
                  </a:rPr>
                  <a:t> không vượt quá một số dương </a:t>
                </a:r>
                <a14:m>
                  <m:oMath xmlns:m="http://schemas.openxmlformats.org/officeDocument/2006/math">
                    <m:r>
                      <a:rPr lang="en-US" b="1" i="1">
                        <a:latin typeface="Cambria Math" panose="02040503050406030204" pitchFamily="18" charset="0"/>
                      </a:rPr>
                      <m:t>𝒅</m:t>
                    </m:r>
                  </m:oMath>
                </a14:m>
                <a:r>
                  <a:rPr lang="en-US" b="1">
                    <a:latin typeface="Tahoma" panose="020B0604030504040204" pitchFamily="34" charset="0"/>
                    <a:ea typeface="Tahoma" panose="020B0604030504040204" pitchFamily="34" charset="0"/>
                    <a:cs typeface="Tahoma" panose="020B0604030504040204" pitchFamily="34" charset="0"/>
                  </a:rPr>
                  <a:t> nào đó.</a:t>
                </a:r>
                <a:endParaRPr lang="vi-VN" b="1">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a:latin typeface="Tahoma" panose="020B0604030504040204" pitchFamily="34" charset="0"/>
                    <a:ea typeface="Tahoma" panose="020B0604030504040204" pitchFamily="34" charset="0"/>
                    <a:cs typeface="Tahoma" panose="020B0604030504040204" pitchFamily="34" charset="0"/>
                  </a:rPr>
                  <a:t>Chẳng hạn, trong HĐ3, ta thấy </a:t>
                </a:r>
                <a14:m>
                  <m:oMath xmlns:m="http://schemas.openxmlformats.org/officeDocument/2006/math">
                    <m:d>
                      <m:dPr>
                        <m:begChr m:val="|"/>
                        <m:endChr m:val="|"/>
                        <m:ctrlPr>
                          <a:rPr lang="vi-VN" b="1" i="1">
                            <a:latin typeface="Cambria Math" panose="02040503050406030204" pitchFamily="18" charset="0"/>
                          </a:rPr>
                        </m:ctrlPr>
                      </m:dPr>
                      <m:e>
                        <m:r>
                          <a:rPr lang="en-US" b="1" i="1">
                            <a:latin typeface="Cambria Math" panose="02040503050406030204" pitchFamily="18" charset="0"/>
                          </a:rPr>
                          <m:t>𝟏𝟑</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acc>
                          <m:accPr>
                            <m:chr m:val="̄"/>
                            <m:ctrlPr>
                              <a:rPr lang="vi-VN" b="1" i="1">
                                <a:latin typeface="Cambria Math" panose="02040503050406030204" pitchFamily="18" charset="0"/>
                              </a:rPr>
                            </m:ctrlPr>
                          </m:accPr>
                          <m:e>
                            <m:r>
                              <a:rPr lang="en-US" b="1" i="1">
                                <a:latin typeface="Cambria Math" panose="02040503050406030204" pitchFamily="18" charset="0"/>
                              </a:rPr>
                              <m:t>𝒂</m:t>
                            </m:r>
                          </m:e>
                        </m:acc>
                      </m:e>
                    </m:d>
                    <m:r>
                      <a:rPr lang="en-US" b="1" i="1">
                        <a:latin typeface="Cambria Math" panose="02040503050406030204" pitchFamily="18" charset="0"/>
                      </a:rPr>
                      <m:t>&lt;</m:t>
                    </m:r>
                    <m:d>
                      <m:dPr>
                        <m:begChr m:val="|"/>
                        <m:endChr m:val="|"/>
                        <m:ctrlPr>
                          <a:rPr lang="vi-VN" b="1" i="1">
                            <a:latin typeface="Cambria Math" panose="02040503050406030204" pitchFamily="18" charset="0"/>
                          </a:rPr>
                        </m:ctrlPr>
                      </m:dPr>
                      <m:e>
                        <m:r>
                          <a:rPr lang="en-US" b="1" i="1">
                            <a:latin typeface="Cambria Math" panose="02040503050406030204" pitchFamily="18" charset="0"/>
                          </a:rPr>
                          <m:t>𝟏𝟑</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𝟏𝟑</m:t>
                        </m:r>
                      </m:e>
                    </m:d>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d>
                      <m:dPr>
                        <m:ctrlPr>
                          <a:rPr lang="vi-VN" b="1" i="1">
                            <a:latin typeface="Cambria Math" panose="02040503050406030204" pitchFamily="18" charset="0"/>
                          </a:rPr>
                        </m:ctrlPr>
                      </m:dPr>
                      <m:e>
                        <m:r>
                          <m:rPr>
                            <m:nor/>
                          </m:rPr>
                          <a:rPr lang="en-US" b="1">
                            <a:latin typeface="Tahoma" panose="020B0604030504040204" pitchFamily="34" charset="0"/>
                            <a:ea typeface="Tahoma" panose="020B0604030504040204" pitchFamily="34" charset="0"/>
                            <a:cs typeface="Tahoma" panose="020B0604030504040204" pitchFamily="34" charset="0"/>
                          </a:rPr>
                          <m:t>c</m:t>
                        </m:r>
                        <m:sSup>
                          <m:sSupPr>
                            <m:ctrlPr>
                              <a:rPr lang="vi-VN" b="1" i="1">
                                <a:latin typeface="Cambria Math" panose="02040503050406030204" pitchFamily="18" charset="0"/>
                              </a:rPr>
                            </m:ctrlPr>
                          </m:sSupPr>
                          <m:e>
                            <m:r>
                              <m:rPr>
                                <m:nor/>
                              </m:rPr>
                              <a:rPr lang="en-US" b="1">
                                <a:latin typeface="Tahoma" panose="020B0604030504040204" pitchFamily="34" charset="0"/>
                                <a:ea typeface="Tahoma" panose="020B0604030504040204" pitchFamily="34" charset="0"/>
                                <a:cs typeface="Tahoma" panose="020B0604030504040204" pitchFamily="34" charset="0"/>
                              </a:rPr>
                              <m:t>m</m:t>
                            </m:r>
                          </m:e>
                          <m:sup>
                            <m:r>
                              <a:rPr lang="en-US" b="1" i="1">
                                <a:latin typeface="Cambria Math" panose="02040503050406030204" pitchFamily="18" charset="0"/>
                              </a:rPr>
                              <m:t>𝟑</m:t>
                            </m:r>
                          </m:sup>
                        </m:sSup>
                      </m:e>
                    </m:d>
                  </m:oMath>
                </a14:m>
                <a:r>
                  <a:rPr lang="en-US" b="1">
                    <a:latin typeface="Tahoma" panose="020B0604030504040204" pitchFamily="34" charset="0"/>
                    <a:ea typeface="Tahoma" panose="020B0604030504040204" pitchFamily="34" charset="0"/>
                    <a:cs typeface="Tahoma" panose="020B0604030504040204" pitchFamily="34" charset="0"/>
                  </a:rPr>
                  <a:t>.</a:t>
                </a:r>
                <a:endParaRPr lang="vi-VN" b="1">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a:latin typeface="Tahoma" panose="020B0604030504040204" pitchFamily="34" charset="0"/>
                    <a:ea typeface="Tahoma" panose="020B0604030504040204" pitchFamily="34" charset="0"/>
                    <a:cs typeface="Tahoma" panose="020B0604030504040204" pitchFamily="34" charset="0"/>
                  </a:rPr>
                  <a:t>Vậy với </a:t>
                </a:r>
                <a14:m>
                  <m:oMath xmlns:m="http://schemas.openxmlformats.org/officeDocument/2006/math">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𝟏𝟑</m:t>
                    </m:r>
                    <m:r>
                      <a:rPr lang="en-US" b="1" i="1">
                        <a:latin typeface="Cambria Math" panose="02040503050406030204" pitchFamily="18" charset="0"/>
                      </a:rPr>
                      <m:t>,</m:t>
                    </m:r>
                    <m:r>
                      <a:rPr lang="en-US" b="1" i="1">
                        <a:latin typeface="Cambria Math" panose="02040503050406030204" pitchFamily="18" charset="0"/>
                      </a:rPr>
                      <m:t>𝟏</m:t>
                    </m:r>
                    <m:d>
                      <m:dPr>
                        <m:ctrlPr>
                          <a:rPr lang="vi-VN" b="1" i="1">
                            <a:latin typeface="Cambria Math" panose="02040503050406030204" pitchFamily="18" charset="0"/>
                          </a:rPr>
                        </m:ctrlPr>
                      </m:dPr>
                      <m:e>
                        <m:r>
                          <m:rPr>
                            <m:nor/>
                          </m:rPr>
                          <a:rPr lang="en-US" b="1">
                            <a:latin typeface="Tahoma" panose="020B0604030504040204" pitchFamily="34" charset="0"/>
                            <a:ea typeface="Tahoma" panose="020B0604030504040204" pitchFamily="34" charset="0"/>
                            <a:cs typeface="Tahoma" panose="020B0604030504040204" pitchFamily="34" charset="0"/>
                          </a:rPr>
                          <m:t>c</m:t>
                        </m:r>
                        <m:sSup>
                          <m:sSupPr>
                            <m:ctrlPr>
                              <a:rPr lang="vi-VN" b="1" i="1">
                                <a:latin typeface="Cambria Math" panose="02040503050406030204" pitchFamily="18" charset="0"/>
                              </a:rPr>
                            </m:ctrlPr>
                          </m:sSupPr>
                          <m:e>
                            <m:r>
                              <m:rPr>
                                <m:nor/>
                              </m:rPr>
                              <a:rPr lang="en-US" b="1">
                                <a:latin typeface="Tahoma" panose="020B0604030504040204" pitchFamily="34" charset="0"/>
                                <a:ea typeface="Tahoma" panose="020B0604030504040204" pitchFamily="34" charset="0"/>
                                <a:cs typeface="Tahoma" panose="020B0604030504040204" pitchFamily="34" charset="0"/>
                              </a:rPr>
                              <m:t>m</m:t>
                            </m:r>
                          </m:e>
                          <m:sup>
                            <m:r>
                              <a:rPr lang="en-US" b="1" i="1">
                                <a:latin typeface="Cambria Math" panose="02040503050406030204" pitchFamily="18" charset="0"/>
                              </a:rPr>
                              <m:t>𝟑</m:t>
                            </m:r>
                          </m:sup>
                        </m:sSup>
                      </m:e>
                    </m:d>
                  </m:oMath>
                </a14:m>
                <a:r>
                  <a:rPr lang="en-US" b="1">
                    <a:latin typeface="Tahoma" panose="020B0604030504040204" pitchFamily="34" charset="0"/>
                    <a:ea typeface="Tahoma" panose="020B0604030504040204" pitchFamily="34" charset="0"/>
                    <a:cs typeface="Tahoma" panose="020B0604030504040204" pitchFamily="34" charset="0"/>
                  </a:rPr>
                  <a:t>, sai số tuyệt đối của </a:t>
                </a:r>
                <a14:m>
                  <m:oMath xmlns:m="http://schemas.openxmlformats.org/officeDocument/2006/math">
                    <m:r>
                      <a:rPr lang="en-US" b="1" i="1">
                        <a:latin typeface="Cambria Math" panose="02040503050406030204" pitchFamily="18" charset="0"/>
                      </a:rPr>
                      <m:t>𝒂</m:t>
                    </m:r>
                  </m:oMath>
                </a14:m>
                <a:r>
                  <a:rPr lang="en-US" b="1">
                    <a:latin typeface="Tahoma" panose="020B0604030504040204" pitchFamily="34" charset="0"/>
                    <a:ea typeface="Tahoma" panose="020B0604030504040204" pitchFamily="34" charset="0"/>
                    <a:cs typeface="Tahoma" panose="020B0604030504040204" pitchFamily="34" charset="0"/>
                  </a:rPr>
                  <a:t> không vượt quá </a:t>
                </a:r>
                <a14:m>
                  <m:oMath xmlns:m="http://schemas.openxmlformats.org/officeDocument/2006/math">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r>
                      <m:rPr>
                        <m:nor/>
                      </m:rPr>
                      <a:rPr lang="en-US" b="1">
                        <a:latin typeface="Tahoma" panose="020B0604030504040204" pitchFamily="34" charset="0"/>
                        <a:ea typeface="Tahoma" panose="020B0604030504040204" pitchFamily="34" charset="0"/>
                        <a:cs typeface="Tahoma" panose="020B0604030504040204" pitchFamily="34" charset="0"/>
                      </a:rPr>
                      <m:t>c</m:t>
                    </m:r>
                    <m:sSup>
                      <m:sSupPr>
                        <m:ctrlPr>
                          <a:rPr lang="vi-VN" b="1" i="1">
                            <a:latin typeface="Cambria Math" panose="02040503050406030204" pitchFamily="18" charset="0"/>
                          </a:rPr>
                        </m:ctrlPr>
                      </m:sSupPr>
                      <m:e>
                        <m:r>
                          <m:rPr>
                            <m:nor/>
                          </m:rPr>
                          <a:rPr lang="en-US" b="1">
                            <a:latin typeface="Tahoma" panose="020B0604030504040204" pitchFamily="34" charset="0"/>
                            <a:ea typeface="Tahoma" panose="020B0604030504040204" pitchFamily="34" charset="0"/>
                            <a:cs typeface="Tahoma" panose="020B0604030504040204" pitchFamily="34" charset="0"/>
                          </a:rPr>
                          <m:t>m</m:t>
                        </m:r>
                      </m:e>
                      <m:sup>
                        <m:r>
                          <a:rPr lang="en-US" b="1" i="1">
                            <a:latin typeface="Cambria Math" panose="02040503050406030204" pitchFamily="18" charset="0"/>
                          </a:rPr>
                          <m:t>𝟑</m:t>
                        </m:r>
                      </m:sup>
                    </m:sSup>
                  </m:oMath>
                </a14:m>
                <a:r>
                  <a:rPr lang="en-US" b="1">
                    <a:latin typeface="Tahoma" panose="020B0604030504040204" pitchFamily="34" charset="0"/>
                    <a:ea typeface="Tahoma" panose="020B0604030504040204" pitchFamily="34" charset="0"/>
                    <a:cs typeface="Tahoma" panose="020B0604030504040204" pitchFamily="34" charset="0"/>
                  </a:rPr>
                  <a:t>.</a:t>
                </a:r>
                <a:endParaRPr lang="vi-VN" b="1">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sSub>
                      <m:sSubPr>
                        <m:ctrlPr>
                          <a:rPr lang="vi-VN"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𝒂</m:t>
                        </m:r>
                      </m:sub>
                    </m:sSub>
                    <m:r>
                      <a:rPr lang="en-US" b="1" i="1">
                        <a:latin typeface="Cambria Math" panose="02040503050406030204" pitchFamily="18" charset="0"/>
                      </a:rPr>
                      <m:t>≤</m:t>
                    </m:r>
                    <m:r>
                      <a:rPr lang="en-US" b="1" i="1">
                        <a:latin typeface="Cambria Math" panose="02040503050406030204" pitchFamily="18" charset="0"/>
                      </a:rPr>
                      <m:t>𝒅</m:t>
                    </m:r>
                  </m:oMath>
                </a14:m>
                <a:r>
                  <a:rPr lang="en-US"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𝒅</m:t>
                    </m:r>
                    <m:r>
                      <a:rPr lang="en-US" b="1" i="1">
                        <a:latin typeface="Cambria Math" panose="02040503050406030204" pitchFamily="18" charset="0"/>
                      </a:rPr>
                      <m:t>≤</m:t>
                    </m:r>
                    <m:acc>
                      <m:accPr>
                        <m:chr m:val="̄"/>
                        <m:ctrlPr>
                          <a:rPr lang="vi-VN"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𝒅</m:t>
                    </m:r>
                  </m:oMath>
                </a14:m>
                <a:r>
                  <a:rPr lang="en-US" b="1">
                    <a:latin typeface="Tahoma" panose="020B0604030504040204" pitchFamily="34" charset="0"/>
                    <a:ea typeface="Tahoma" panose="020B0604030504040204" pitchFamily="34" charset="0"/>
                    <a:cs typeface="Tahoma" panose="020B0604030504040204" pitchFamily="34" charset="0"/>
                  </a:rPr>
                  <a:t>, khi đó ta viết </a:t>
                </a:r>
                <a14:m>
                  <m:oMath xmlns:m="http://schemas.openxmlformats.org/officeDocument/2006/math">
                    <m:acc>
                      <m:accPr>
                        <m:chr m:val="̄"/>
                        <m:ctrlPr>
                          <a:rPr lang="vi-VN" b="1" i="1">
                            <a:latin typeface="Cambria Math" panose="02040503050406030204" pitchFamily="18" charset="0"/>
                          </a:rPr>
                        </m:ctrlPr>
                      </m:accPr>
                      <m:e>
                        <m:r>
                          <a:rPr lang="en-US" b="1" i="1">
                            <a:latin typeface="Cambria Math" panose="02040503050406030204" pitchFamily="18" charset="0"/>
                          </a:rPr>
                          <m:t>𝒂</m:t>
                        </m:r>
                      </m:e>
                    </m:acc>
                    <m:r>
                      <a:rPr lang="en-US" b="1" i="1">
                        <a:latin typeface="Cambria Math" panose="02040503050406030204" pitchFamily="18" charset="0"/>
                      </a:rPr>
                      <m:t>=</m:t>
                    </m:r>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𝒅</m:t>
                    </m:r>
                  </m:oMath>
                </a14:m>
                <a:r>
                  <a:rPr lang="en-US" b="1">
                    <a:latin typeface="Tahoma" panose="020B0604030504040204" pitchFamily="34" charset="0"/>
                    <a:ea typeface="Tahoma" panose="020B0604030504040204" pitchFamily="34" charset="0"/>
                    <a:cs typeface="Tahoma" panose="020B0604030504040204" pitchFamily="34" charset="0"/>
                  </a:rPr>
                  <a:t> và hiểu là số đúng </a:t>
                </a:r>
                <a14:m>
                  <m:oMath xmlns:m="http://schemas.openxmlformats.org/officeDocument/2006/math">
                    <m:acc>
                      <m:accPr>
                        <m:chr m:val="̄"/>
                        <m:ctrlPr>
                          <a:rPr lang="vi-VN" b="1" i="1">
                            <a:latin typeface="Cambria Math" panose="02040503050406030204" pitchFamily="18" charset="0"/>
                          </a:rPr>
                        </m:ctrlPr>
                      </m:accPr>
                      <m:e>
                        <m:r>
                          <a:rPr lang="en-US" b="1" i="1">
                            <a:latin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nằm trong đoạn </a:t>
                </a:r>
                <a14:m>
                  <m:oMath xmlns:m="http://schemas.openxmlformats.org/officeDocument/2006/math">
                    <m:d>
                      <m:dPr>
                        <m:begChr m:val="["/>
                        <m:endChr m:val="]"/>
                        <m:ctrlPr>
                          <a:rPr lang="vi-VN" b="1"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𝒅</m:t>
                        </m:r>
                        <m:r>
                          <a:rPr lang="en-US" b="1" i="1">
                            <a:latin typeface="Cambria Math" panose="02040503050406030204" pitchFamily="18" charset="0"/>
                          </a:rPr>
                          <m:t>;</m:t>
                        </m:r>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𝒅</m:t>
                        </m:r>
                      </m:e>
                    </m:d>
                  </m:oMath>
                </a14:m>
                <a:r>
                  <a:rPr lang="en-US" b="1">
                    <a:latin typeface="Tahoma" panose="020B0604030504040204" pitchFamily="34" charset="0"/>
                    <a:ea typeface="Tahoma" panose="020B0604030504040204" pitchFamily="34" charset="0"/>
                    <a:cs typeface="Tahoma" panose="020B0604030504040204" pitchFamily="34" charset="0"/>
                  </a:rPr>
                  <a:t>. Do </a:t>
                </a:r>
                <a14:m>
                  <m:oMath xmlns:m="http://schemas.openxmlformats.org/officeDocument/2006/math">
                    <m:r>
                      <a:rPr lang="en-US" b="1" i="1">
                        <a:latin typeface="Cambria Math" panose="02040503050406030204" pitchFamily="18" charset="0"/>
                      </a:rPr>
                      <m:t>𝒅</m:t>
                    </m:r>
                  </m:oMath>
                </a14:m>
                <a:r>
                  <a:rPr lang="en-US" b="1">
                    <a:latin typeface="Tahoma" panose="020B0604030504040204" pitchFamily="34" charset="0"/>
                    <a:ea typeface="Tahoma" panose="020B0604030504040204" pitchFamily="34" charset="0"/>
                    <a:cs typeface="Tahoma" panose="020B0604030504040204" pitchFamily="34" charset="0"/>
                  </a:rPr>
                  <a:t> càng nhỏ thì </a:t>
                </a:r>
                <a14:m>
                  <m:oMath xmlns:m="http://schemas.openxmlformats.org/officeDocument/2006/math">
                    <m:r>
                      <a:rPr lang="en-US" b="1" i="1">
                        <a:latin typeface="Cambria Math" panose="02040503050406030204" pitchFamily="18" charset="0"/>
                      </a:rPr>
                      <m:t>𝒂</m:t>
                    </m:r>
                  </m:oMath>
                </a14:m>
                <a:r>
                  <a:rPr lang="en-US" b="1">
                    <a:latin typeface="Tahoma" panose="020B0604030504040204" pitchFamily="34" charset="0"/>
                    <a:ea typeface="Tahoma" panose="020B0604030504040204" pitchFamily="34" charset="0"/>
                    <a:cs typeface="Tahoma" panose="020B0604030504040204" pitchFamily="34" charset="0"/>
                  </a:rPr>
                  <a:t> càng gần </a:t>
                </a:r>
                <a14:m>
                  <m:oMath xmlns:m="http://schemas.openxmlformats.org/officeDocument/2006/math">
                    <m:acc>
                      <m:accPr>
                        <m:chr m:val="̄"/>
                        <m:ctrlPr>
                          <a:rPr lang="vi-VN" b="1" i="1">
                            <a:latin typeface="Cambria Math" panose="02040503050406030204" pitchFamily="18" charset="0"/>
                          </a:rPr>
                        </m:ctrlPr>
                      </m:accPr>
                      <m:e>
                        <m:r>
                          <a:rPr lang="en-US" b="1" i="1">
                            <a:latin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lang="en-US" b="1" i="1">
                        <a:latin typeface="Cambria Math" panose="02040503050406030204" pitchFamily="18" charset="0"/>
                      </a:rPr>
                      <m:t>𝒅</m:t>
                    </m:r>
                  </m:oMath>
                </a14:m>
                <a:r>
                  <a:rPr lang="en-US" b="1">
                    <a:latin typeface="Tahoma" panose="020B0604030504040204" pitchFamily="34" charset="0"/>
                    <a:ea typeface="Tahoma" panose="020B0604030504040204" pitchFamily="34" charset="0"/>
                    <a:cs typeface="Tahoma" panose="020B0604030504040204" pitchFamily="34" charset="0"/>
                  </a:rPr>
                  <a:t> được gọi là độ chính xác của số gần đúng.</a:t>
                </a:r>
                <a:endParaRPr lang="vi-VN"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28600" y="6896099"/>
                <a:ext cx="23317200" cy="6591301"/>
              </a:xfrm>
              <a:prstGeom prst="rect">
                <a:avLst/>
              </a:prstGeom>
              <a:blipFill>
                <a:blip r:embed="rId4"/>
                <a:stretch>
                  <a:fillRect l="-1176" t="-3137" r="-26" b="-4059"/>
                </a:stretch>
              </a:blipFill>
              <a:ln>
                <a:solidFill>
                  <a:srgbClr val="00B0F0"/>
                </a:solidFill>
              </a:ln>
            </p:spPr>
            <p:txBody>
              <a:bodyPr/>
              <a:lstStyle/>
              <a:p>
                <a:r>
                  <a:rPr lang="en-US">
                    <a:noFill/>
                  </a:rPr>
                  <a:t> </a:t>
                </a:r>
              </a:p>
            </p:txBody>
          </p:sp>
        </mc:Fallback>
      </mc:AlternateContent>
      <p:sp>
        <p:nvSpPr>
          <p:cNvPr id="4" name="Title 1">
            <a:extLst>
              <a:ext uri="{FF2B5EF4-FFF2-40B4-BE49-F238E27FC236}">
                <a16:creationId xmlns:a16="http://schemas.microsoft.com/office/drawing/2014/main" id="{A8541659-C81C-4E5D-A1F8-0A6BC0892B46}"/>
              </a:ext>
            </a:extLst>
          </p:cNvPr>
          <p:cNvSpPr txBox="1">
            <a:spLocks/>
          </p:cNvSpPr>
          <p:nvPr/>
        </p:nvSpPr>
        <p:spPr>
          <a:xfrm>
            <a:off x="242455" y="1866902"/>
            <a:ext cx="12877800" cy="838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solidFill>
                  <a:schemeClr val="accent6">
                    <a:lumMod val="75000"/>
                  </a:schemeClr>
                </a:solidFill>
              </a:rPr>
              <a:t>1. SAI SỐ TUYỆT ĐỐI VÀ SAI SỐ TƯƠNG ĐỐI. </a:t>
            </a:r>
            <a:endParaRPr lang="vi-VN">
              <a:solidFill>
                <a:schemeClr val="accent6">
                  <a:lumMod val="75000"/>
                </a:schemeClr>
              </a:solidFill>
            </a:endParaRPr>
          </a:p>
        </p:txBody>
      </p:sp>
      <p:sp>
        <p:nvSpPr>
          <p:cNvPr id="5" name="Content Placeholder 2">
            <a:extLst>
              <a:ext uri="{FF2B5EF4-FFF2-40B4-BE49-F238E27FC236}">
                <a16:creationId xmlns:a16="http://schemas.microsoft.com/office/drawing/2014/main" id="{17488441-64CD-4193-8FF6-44A21681AC50}"/>
              </a:ext>
            </a:extLst>
          </p:cNvPr>
          <p:cNvSpPr txBox="1">
            <a:spLocks/>
          </p:cNvSpPr>
          <p:nvPr/>
        </p:nvSpPr>
        <p:spPr>
          <a:xfrm>
            <a:off x="762000" y="2895600"/>
            <a:ext cx="5181600" cy="83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 </a:t>
            </a:r>
            <a:r>
              <a:rPr lang="en-US" b="1">
                <a:solidFill>
                  <a:schemeClr val="accent1">
                    <a:lumMod val="75000"/>
                  </a:schemeClr>
                </a:solidFill>
              </a:rPr>
              <a:t>a. Sai số tuyệt đối: </a:t>
            </a:r>
            <a:endParaRPr lang="vi-VN">
              <a:solidFill>
                <a:schemeClr val="accent1">
                  <a:lumMod val="75000"/>
                </a:schemeClr>
              </a:solidFill>
            </a:endParaRPr>
          </a:p>
        </p:txBody>
      </p:sp>
    </p:spTree>
    <p:extLst>
      <p:ext uri="{BB962C8B-B14F-4D97-AF65-F5344CB8AC3E}">
        <p14:creationId xmlns:p14="http://schemas.microsoft.com/office/powerpoint/2010/main" val="989047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wipe(up)">
                                      <p:cBhvr>
                                        <p:cTn id="22" dur="500"/>
                                        <p:tgtEl>
                                          <p:spTgt spid="9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0" end="0"/>
                                            </p:txEl>
                                          </p:spTgt>
                                        </p:tgtEl>
                                        <p:attrNameLst>
                                          <p:attrName>style.visibility</p:attrName>
                                        </p:attrNameLst>
                                      </p:cBhvr>
                                      <p:to>
                                        <p:strVal val="visible"/>
                                      </p:to>
                                    </p:set>
                                    <p:animEffect transition="in" filter="wipe(up)">
                                      <p:cBhvr>
                                        <p:cTn id="27" dur="500"/>
                                        <p:tgtEl>
                                          <p:spTgt spid="9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1" end="1"/>
                                            </p:txEl>
                                          </p:spTgt>
                                        </p:tgtEl>
                                        <p:attrNameLst>
                                          <p:attrName>style.visibility</p:attrName>
                                        </p:attrNameLst>
                                      </p:cBhvr>
                                      <p:to>
                                        <p:strVal val="visible"/>
                                      </p:to>
                                    </p:set>
                                    <p:animEffect transition="in" filter="wipe(up)">
                                      <p:cBhvr>
                                        <p:cTn id="32" dur="500"/>
                                        <p:tgtEl>
                                          <p:spTgt spid="9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up)">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up)">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wipe(up)">
                                      <p:cBhvr>
                                        <p:cTn id="6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762000" y="2895600"/>
                <a:ext cx="22936200" cy="4335877"/>
              </a:xfrm>
              <a:prstGeom prst="rect">
                <a:avLst/>
              </a:prstGeom>
              <a:solidFill>
                <a:schemeClr val="accent4">
                  <a:lumMod val="20000"/>
                  <a:lumOff val="80000"/>
                </a:schemeClr>
              </a:solidFill>
              <a:ln>
                <a:solidFill>
                  <a:schemeClr val="accent4">
                    <a:lumMod val="20000"/>
                    <a:lumOff val="80000"/>
                  </a:schemeClr>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latin typeface="Tahoma" panose="020B0604030504040204" pitchFamily="34" charset="0"/>
                    <a:ea typeface="Tahoma" panose="020B0604030504040204" pitchFamily="34" charset="0"/>
                    <a:cs typeface="Tahoma" panose="020B0604030504040204" pitchFamily="34" charset="0"/>
                  </a:rPr>
                  <a:t>Một công ty sử dụng dây chuyền A để đóng gạo vào bao với khối lượng mong muốn là</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𝟓</m:t>
                    </m:r>
                    <m:r>
                      <m:rPr>
                        <m:nor/>
                      </m:rPr>
                      <a:rPr lang="en-US" b="1">
                        <a:latin typeface="Tahoma" panose="020B0604030504040204" pitchFamily="34" charset="0"/>
                        <a:ea typeface="Tahoma" panose="020B0604030504040204" pitchFamily="34" charset="0"/>
                        <a:cs typeface="Tahoma" panose="020B0604030504040204" pitchFamily="34" charset="0"/>
                      </a:rPr>
                      <m:t>kg</m:t>
                    </m:r>
                  </m:oMath>
                </a14:m>
                <a:r>
                  <a:rPr lang="en-US" b="1">
                    <a:latin typeface="Tahoma" panose="020B0604030504040204" pitchFamily="34" charset="0"/>
                    <a:ea typeface="Tahoma" panose="020B0604030504040204" pitchFamily="34" charset="0"/>
                    <a:cs typeface="Tahoma" panose="020B0604030504040204" pitchFamily="34" charset="0"/>
                  </a:rPr>
                  <a:t>. Trên bao bì ghi thông tin khối lượng là </a:t>
                </a:r>
                <a14:m>
                  <m:oMath xmlns:m="http://schemas.openxmlformats.org/officeDocument/2006/math">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𝟐</m:t>
                    </m:r>
                    <m:r>
                      <m:rPr>
                        <m:nor/>
                      </m:rPr>
                      <a:rPr lang="en-US" b="1">
                        <a:latin typeface="Tahoma" panose="020B0604030504040204" pitchFamily="34" charset="0"/>
                        <a:ea typeface="Tahoma" panose="020B0604030504040204" pitchFamily="34" charset="0"/>
                        <a:cs typeface="Tahoma" panose="020B0604030504040204" pitchFamily="34" charset="0"/>
                      </a:rPr>
                      <m:t>kg</m:t>
                    </m:r>
                  </m:oMath>
                </a14:m>
                <a:r>
                  <a:rPr lang="en-US" b="1">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acc>
                      <m:accPr>
                        <m:chr m:val="̄"/>
                        <m:ctrlPr>
                          <a:rPr lang="vi-VN" b="1" i="1">
                            <a:latin typeface="Cambria Math" panose="02040503050406030204" pitchFamily="18" charset="0"/>
                          </a:rPr>
                        </m:ctrlPr>
                      </m:accPr>
                      <m:e>
                        <m:r>
                          <a:rPr lang="en-US" b="1" i="1">
                            <a:latin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là khối lượng thực của một bao gạo do dây chuyền </a:t>
                </a:r>
                <a14:m>
                  <m:oMath xmlns:m="http://schemas.openxmlformats.org/officeDocument/2006/math">
                    <m:r>
                      <a:rPr lang="en-US" b="1" i="1">
                        <a:latin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đóng gói. </a:t>
                </a:r>
              </a:p>
              <a:p>
                <a:pPr marL="0" indent="0">
                  <a:buNone/>
                </a:pPr>
                <a:r>
                  <a:rPr lang="en-US" b="1">
                    <a:latin typeface="Tahoma" panose="020B0604030504040204" pitchFamily="34" charset="0"/>
                    <a:ea typeface="Tahoma" panose="020B0604030504040204" pitchFamily="34" charset="0"/>
                    <a:cs typeface="Tahoma" panose="020B0604030504040204" pitchFamily="34" charset="0"/>
                  </a:rPr>
                  <a:t>	a) Xác định số đúng, số gần đúng và độ chính xác.</a:t>
                </a:r>
                <a:endParaRPr lang="vi-VN" b="1">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a:latin typeface="Tahoma" panose="020B0604030504040204" pitchFamily="34" charset="0"/>
                    <a:ea typeface="Tahoma" panose="020B0604030504040204" pitchFamily="34" charset="0"/>
                    <a:cs typeface="Tahoma" panose="020B0604030504040204" pitchFamily="34" charset="0"/>
                  </a:rPr>
                  <a:t>	b) Giá trị của </a:t>
                </a:r>
                <a14:m>
                  <m:oMath xmlns:m="http://schemas.openxmlformats.org/officeDocument/2006/math">
                    <m:acc>
                      <m:accPr>
                        <m:chr m:val="̄"/>
                        <m:ctrlPr>
                          <a:rPr lang="vi-VN" b="1" i="1">
                            <a:latin typeface="Cambria Math" panose="02040503050406030204" pitchFamily="18" charset="0"/>
                          </a:rPr>
                        </m:ctrlPr>
                      </m:accPr>
                      <m:e>
                        <m:r>
                          <a:rPr lang="en-US" b="1" i="1">
                            <a:latin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nằm trong đoạn nào?</a:t>
                </a:r>
                <a:endParaRPr lang="vi-VN" b="1">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62000" y="2895600"/>
                <a:ext cx="22936200" cy="4335877"/>
              </a:xfrm>
              <a:prstGeom prst="rect">
                <a:avLst/>
              </a:prstGeom>
              <a:blipFill>
                <a:blip r:embed="rId3"/>
                <a:stretch>
                  <a:fillRect l="-1169" t="-4769"/>
                </a:stretch>
              </a:blipFill>
              <a:ln>
                <a:solidFill>
                  <a:schemeClr val="accent4">
                    <a:lumMod val="20000"/>
                    <a:lumOff val="80000"/>
                  </a:schemeClr>
                </a:solidFill>
              </a:ln>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14F91184-2F1F-4A63-BA19-F30231CF2926}"/>
              </a:ext>
            </a:extLst>
          </p:cNvPr>
          <p:cNvGrpSpPr/>
          <p:nvPr/>
        </p:nvGrpSpPr>
        <p:grpSpPr>
          <a:xfrm>
            <a:off x="0" y="2209800"/>
            <a:ext cx="3352800" cy="838200"/>
            <a:chOff x="22440" y="16831"/>
            <a:chExt cx="850471" cy="230002"/>
          </a:xfrm>
        </p:grpSpPr>
        <p:grpSp>
          <p:nvGrpSpPr>
            <p:cNvPr id="26" name="Group 25">
              <a:extLst>
                <a:ext uri="{FF2B5EF4-FFF2-40B4-BE49-F238E27FC236}">
                  <a16:creationId xmlns:a16="http://schemas.microsoft.com/office/drawing/2014/main" id="{32D5B377-1436-4B62-93EA-EE499A946867}"/>
                </a:ext>
              </a:extLst>
            </p:cNvPr>
            <p:cNvGrpSpPr/>
            <p:nvPr/>
          </p:nvGrpSpPr>
          <p:grpSpPr>
            <a:xfrm>
              <a:off x="22440" y="59287"/>
              <a:ext cx="850471" cy="159855"/>
              <a:chOff x="31572" y="60276"/>
              <a:chExt cx="1196628" cy="197828"/>
            </a:xfrm>
          </p:grpSpPr>
          <p:sp>
            <p:nvSpPr>
              <p:cNvPr id="28" name="Arrow: Pentagon 27">
                <a:extLst>
                  <a:ext uri="{FF2B5EF4-FFF2-40B4-BE49-F238E27FC236}">
                    <a16:creationId xmlns:a16="http://schemas.microsoft.com/office/drawing/2014/main" id="{E4D1CBD8-FD8A-4CD6-883A-A4FB5275EBE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Arrow: Chevron 28">
                <a:extLst>
                  <a:ext uri="{FF2B5EF4-FFF2-40B4-BE49-F238E27FC236}">
                    <a16:creationId xmlns:a16="http://schemas.microsoft.com/office/drawing/2014/main" id="{96F898B1-B998-4739-9221-289137EA5FA4}"/>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42018734-1BC0-4113-815C-E6C560AC80B8}"/>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56">
              <a:extLst>
                <a:ext uri="{FF2B5EF4-FFF2-40B4-BE49-F238E27FC236}">
                  <a16:creationId xmlns:a16="http://schemas.microsoft.com/office/drawing/2014/main" id="{B63211C2-C699-4B0C-9934-389DE2ECEED8}"/>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Ví dụ 2.</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2" name="Picture 11">
            <a:extLst>
              <a:ext uri="{FF2B5EF4-FFF2-40B4-BE49-F238E27FC236}">
                <a16:creationId xmlns:a16="http://schemas.microsoft.com/office/drawing/2014/main" id="{59F7B93F-E70A-4665-B7DF-3BDEBC40D3D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9717512" y="8073438"/>
            <a:ext cx="3886200" cy="4038600"/>
          </a:xfrm>
          <a:prstGeom prst="rect">
            <a:avLst/>
          </a:prstGeom>
        </p:spPr>
      </p:pic>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65E2262F-1773-4135-82F5-AADBCE3D155D}"/>
                  </a:ext>
                </a:extLst>
              </p:cNvPr>
              <p:cNvSpPr txBox="1">
                <a:spLocks/>
              </p:cNvSpPr>
              <p:nvPr/>
            </p:nvSpPr>
            <p:spPr>
              <a:xfrm>
                <a:off x="484760" y="8104312"/>
                <a:ext cx="19117479" cy="433587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vi-VN"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a:latin typeface="Tahoma" panose="020B0604030504040204" pitchFamily="34" charset="0"/>
                    <a:ea typeface="Tahoma" panose="020B0604030504040204" pitchFamily="34" charset="0"/>
                    <a:cs typeface="Tahoma" panose="020B0604030504040204" pitchFamily="34" charset="0"/>
                  </a:rPr>
                  <a:t>a) Khối lượng thực của bao gạo </a:t>
                </a:r>
                <a14:m>
                  <m:oMath xmlns:m="http://schemas.openxmlformats.org/officeDocument/2006/math">
                    <m:acc>
                      <m:accPr>
                        <m:chr m:val="̄"/>
                        <m:ctrlPr>
                          <a:rPr lang="vi-VN" b="1" i="1">
                            <a:latin typeface="Cambria Math" panose="02040503050406030204" pitchFamily="18" charset="0"/>
                          </a:rPr>
                        </m:ctrlPr>
                      </m:accPr>
                      <m:e>
                        <m:r>
                          <a:rPr lang="en-US" b="1" i="1">
                            <a:latin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là số đúng. Tuy không biết </a:t>
                </a:r>
                <a14:m>
                  <m:oMath xmlns:m="http://schemas.openxmlformats.org/officeDocument/2006/math">
                    <m:acc>
                      <m:accPr>
                        <m:chr m:val="̄"/>
                        <m:ctrlPr>
                          <a:rPr lang="vi-VN" b="1" i="1">
                            <a:latin typeface="Cambria Math" panose="02040503050406030204" pitchFamily="18" charset="0"/>
                          </a:rPr>
                        </m:ctrlPr>
                      </m:accPr>
                      <m:e>
                        <m:r>
                          <a:rPr lang="en-US" b="1" i="1">
                            <a:latin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nhưng ta xem khối lượng bao gạo là </a:t>
                </a:r>
                <a14:m>
                  <m:oMath xmlns:m="http://schemas.openxmlformats.org/officeDocument/2006/math">
                    <m:r>
                      <a:rPr lang="en-US" b="1" i="1">
                        <a:latin typeface="Cambria Math" panose="02040503050406030204" pitchFamily="18" charset="0"/>
                      </a:rPr>
                      <m:t>𝟓</m:t>
                    </m:r>
                    <m:r>
                      <m:rPr>
                        <m:nor/>
                      </m:rPr>
                      <a:rPr lang="en-US" b="1">
                        <a:latin typeface="Tahoma" panose="020B0604030504040204" pitchFamily="34" charset="0"/>
                        <a:ea typeface="Tahoma" panose="020B0604030504040204" pitchFamily="34" charset="0"/>
                        <a:cs typeface="Tahoma" panose="020B0604030504040204" pitchFamily="34" charset="0"/>
                      </a:rPr>
                      <m:t>kg</m:t>
                    </m:r>
                  </m:oMath>
                </a14:m>
                <a:r>
                  <a:rPr lang="en-US" b="1">
                    <a:latin typeface="Tahoma" panose="020B0604030504040204" pitchFamily="34" charset="0"/>
                    <a:ea typeface="Tahoma" panose="020B0604030504040204" pitchFamily="34" charset="0"/>
                    <a:cs typeface="Tahoma" panose="020B0604030504040204" pitchFamily="34" charset="0"/>
                  </a:rPr>
                  <a:t> nên 5 là số gần đúng cho </a:t>
                </a:r>
                <a14:m>
                  <m:oMath xmlns:m="http://schemas.openxmlformats.org/officeDocument/2006/math">
                    <m:acc>
                      <m:accPr>
                        <m:chr m:val="̄"/>
                        <m:ctrlPr>
                          <a:rPr lang="vi-VN" b="1" i="1">
                            <a:latin typeface="Cambria Math" panose="02040503050406030204" pitchFamily="18" charset="0"/>
                          </a:rPr>
                        </m:ctrlPr>
                      </m:accPr>
                      <m:e>
                        <m:r>
                          <a:rPr lang="en-US" b="1" i="1">
                            <a:latin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Độ chính xác là </a:t>
                </a:r>
                <a14:m>
                  <m:oMath xmlns:m="http://schemas.openxmlformats.org/officeDocument/2006/math">
                    <m:r>
                      <a:rPr lang="en-US" b="1" i="1">
                        <a:latin typeface="Cambria Math" panose="02040503050406030204" pitchFamily="18" charset="0"/>
                      </a:rPr>
                      <m:t>𝒅</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𝟐</m:t>
                    </m:r>
                    <m:d>
                      <m:dPr>
                        <m:ctrlPr>
                          <a:rPr lang="vi-VN" b="1" i="1">
                            <a:latin typeface="Cambria Math" panose="02040503050406030204" pitchFamily="18" charset="0"/>
                          </a:rPr>
                        </m:ctrlPr>
                      </m:dPr>
                      <m:e>
                        <m:r>
                          <m:rPr>
                            <m:nor/>
                          </m:rPr>
                          <a:rPr lang="en-US" b="1">
                            <a:latin typeface="Tahoma" panose="020B0604030504040204" pitchFamily="34" charset="0"/>
                            <a:ea typeface="Tahoma" panose="020B0604030504040204" pitchFamily="34" charset="0"/>
                            <a:cs typeface="Tahoma" panose="020B0604030504040204" pitchFamily="34" charset="0"/>
                          </a:rPr>
                          <m:t>kg</m:t>
                        </m:r>
                      </m:e>
                    </m:d>
                  </m:oMath>
                </a14:m>
                <a:r>
                  <a:rPr lang="en-US" b="1">
                    <a:latin typeface="Tahoma" panose="020B0604030504040204" pitchFamily="34" charset="0"/>
                    <a:ea typeface="Tahoma" panose="020B0604030504040204" pitchFamily="34" charset="0"/>
                    <a:cs typeface="Tahoma" panose="020B0604030504040204" pitchFamily="34" charset="0"/>
                  </a:rPr>
                  <a:t>.</a:t>
                </a:r>
                <a:endParaRPr lang="vi-VN" b="1">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a:latin typeface="Tahoma" panose="020B0604030504040204" pitchFamily="34" charset="0"/>
                    <a:ea typeface="Tahoma" panose="020B0604030504040204" pitchFamily="34" charset="0"/>
                    <a:cs typeface="Tahoma" panose="020B0604030504040204" pitchFamily="34" charset="0"/>
                  </a:rPr>
                  <a:t>b) Giá trị của </a:t>
                </a:r>
                <a14:m>
                  <m:oMath xmlns:m="http://schemas.openxmlformats.org/officeDocument/2006/math">
                    <m:acc>
                      <m:accPr>
                        <m:chr m:val="̄"/>
                        <m:ctrlPr>
                          <a:rPr lang="vi-VN" b="1" i="1">
                            <a:latin typeface="Cambria Math" panose="02040503050406030204" pitchFamily="18" charset="0"/>
                          </a:rPr>
                        </m:ctrlPr>
                      </m:accPr>
                      <m:e>
                        <m:r>
                          <a:rPr lang="en-US" b="1" i="1">
                            <a:latin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nằm trong đoạn </a:t>
                </a:r>
                <a14:m>
                  <m:oMath xmlns:m="http://schemas.openxmlformats.org/officeDocument/2006/math">
                    <m:d>
                      <m:dPr>
                        <m:begChr m:val="["/>
                        <m:endChr m:val="]"/>
                        <m:ctrlPr>
                          <a:rPr lang="vi-VN" b="1" i="1">
                            <a:latin typeface="Cambria Math" panose="02040503050406030204" pitchFamily="18" charset="0"/>
                          </a:rPr>
                        </m:ctrlPr>
                      </m:dPr>
                      <m:e>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d>
                      <m:dPr>
                        <m:begChr m:val="["/>
                        <m:endChr m:val="]"/>
                        <m:ctrlPr>
                          <a:rPr lang="vi-VN" b="1" i="1">
                            <a:latin typeface="Cambria Math" panose="02040503050406030204" pitchFamily="18" charset="0"/>
                          </a:rPr>
                        </m:ctrlPr>
                      </m:dPr>
                      <m:e>
                        <m:r>
                          <a:rPr lang="en-US" b="1" i="1">
                            <a:latin typeface="Cambria Math" panose="02040503050406030204" pitchFamily="18" charset="0"/>
                          </a:rPr>
                          <m:t>𝟒</m:t>
                        </m:r>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a:t>
                </a:r>
                <a:endParaRPr lang="vi-VN"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Content Placeholder 2">
                <a:extLst>
                  <a:ext uri="{FF2B5EF4-FFF2-40B4-BE49-F238E27FC236}">
                    <a16:creationId xmlns:a16="http://schemas.microsoft.com/office/drawing/2014/main" id="{65E2262F-1773-4135-82F5-AADBCE3D155D}"/>
                  </a:ext>
                </a:extLst>
              </p:cNvPr>
              <p:cNvSpPr txBox="1">
                <a:spLocks noRot="1" noChangeAspect="1" noMove="1" noResize="1" noEditPoints="1" noAdjustHandles="1" noChangeArrowheads="1" noChangeShapeType="1" noTextEdit="1"/>
              </p:cNvSpPr>
              <p:nvPr/>
            </p:nvSpPr>
            <p:spPr>
              <a:xfrm>
                <a:off x="484760" y="8104312"/>
                <a:ext cx="19117479" cy="4335877"/>
              </a:xfrm>
              <a:prstGeom prst="rect">
                <a:avLst/>
              </a:prstGeom>
              <a:blipFill>
                <a:blip r:embed="rId5"/>
                <a:stretch>
                  <a:fillRect l="-1434" t="-4762" r="-829"/>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365776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up)">
                                      <p:cBhvr>
                                        <p:cTn id="36" dur="500"/>
                                        <p:tgtEl>
                                          <p:spTgt spid="1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wipe(up)">
                                      <p:cBhvr>
                                        <p:cTn id="41" dur="500"/>
                                        <p:tgtEl>
                                          <p:spTgt spid="1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3">
                                            <p:txEl>
                                              <p:pRg st="2" end="2"/>
                                            </p:txEl>
                                          </p:spTgt>
                                        </p:tgtEl>
                                        <p:attrNameLst>
                                          <p:attrName>style.visibility</p:attrName>
                                        </p:attrNameLst>
                                      </p:cBhvr>
                                      <p:to>
                                        <p:strVal val="visible"/>
                                      </p:to>
                                    </p:set>
                                    <p:animEffect transition="in" filter="wipe(up)">
                                      <p:cBhvr>
                                        <p:cTn id="46"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33400" y="5359774"/>
                <a:ext cx="23518091" cy="6908426"/>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vi-VN"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a:latin typeface="Tahoma" panose="020B0604030504040204" pitchFamily="34" charset="0"/>
                    <a:ea typeface="Tahoma" panose="020B0604030504040204" pitchFamily="34" charset="0"/>
                    <a:cs typeface="Tahoma" panose="020B0604030504040204" pitchFamily="34" charset="0"/>
                  </a:rPr>
                  <a:t>Đường kính thực của nhân tế bào </a:t>
                </a:r>
                <a14:m>
                  <m:oMath xmlns:m="http://schemas.openxmlformats.org/officeDocument/2006/math">
                    <m:acc>
                      <m:accPr>
                        <m:chr m:val="̄"/>
                        <m:ctrlPr>
                          <a:rPr lang="vi-VN" b="1" i="1">
                            <a:latin typeface="Cambria Math" panose="02040503050406030204" pitchFamily="18" charset="0"/>
                          </a:rPr>
                        </m:ctrlPr>
                      </m:accPr>
                      <m:e>
                        <m:r>
                          <a:rPr lang="en-US" b="1" i="1" smtClean="0">
                            <a:latin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là số đúng. Tuy không biết </a:t>
                </a:r>
                <a14:m>
                  <m:oMath xmlns:m="http://schemas.openxmlformats.org/officeDocument/2006/math">
                    <m:acc>
                      <m:accPr>
                        <m:chr m:val="̄"/>
                        <m:ctrlPr>
                          <a:rPr lang="vi-VN" b="1" i="1">
                            <a:latin typeface="Cambria Math" panose="02040503050406030204" pitchFamily="18" charset="0"/>
                          </a:rPr>
                        </m:ctrlPr>
                      </m:accPr>
                      <m:e>
                        <m:r>
                          <a:rPr lang="en-US" b="1" i="1" smtClean="0">
                            <a:latin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nhưng ta xem đường kính thực của nhân tế bào là </a:t>
                </a:r>
                <a14:m>
                  <m:oMath xmlns:m="http://schemas.openxmlformats.org/officeDocument/2006/math">
                    <m:r>
                      <a:rPr lang="en-US" b="1" i="1" smtClean="0">
                        <a:latin typeface="Cambria Math" panose="02040503050406030204" pitchFamily="18" charset="0"/>
                      </a:rPr>
                      <m:t>𝟓</m:t>
                    </m:r>
                    <m:r>
                      <m:rPr>
                        <m:nor/>
                      </m:rPr>
                      <a:rPr lang="en-US" b="1">
                        <a:latin typeface="Tahoma" panose="020B0604030504040204" pitchFamily="34" charset="0"/>
                        <a:ea typeface="Tahoma" panose="020B0604030504040204" pitchFamily="34" charset="0"/>
                        <a:cs typeface="Tahoma" panose="020B0604030504040204" pitchFamily="34" charset="0"/>
                      </a:rPr>
                      <m:t>μmm</m:t>
                    </m:r>
                  </m:oMath>
                </a14:m>
                <a:r>
                  <a:rPr lang="en-US" b="1">
                    <a:latin typeface="Tahoma" panose="020B0604030504040204" pitchFamily="34" charset="0"/>
                    <a:ea typeface="Tahoma" panose="020B0604030504040204" pitchFamily="34" charset="0"/>
                    <a:cs typeface="Tahoma" panose="020B0604030504040204" pitchFamily="34" charset="0"/>
                  </a:rPr>
                  <a:t> nên 5 là số gần đúng cho </a:t>
                </a:r>
                <a14:m>
                  <m:oMath xmlns:m="http://schemas.openxmlformats.org/officeDocument/2006/math">
                    <m:acc>
                      <m:accPr>
                        <m:chr m:val="̄"/>
                        <m:ctrlPr>
                          <a:rPr lang="vi-VN" b="1" i="1">
                            <a:latin typeface="Cambria Math" panose="02040503050406030204" pitchFamily="18" charset="0"/>
                          </a:rPr>
                        </m:ctrlPr>
                      </m:accPr>
                      <m:e>
                        <m:r>
                          <a:rPr lang="en-US" b="1" i="1" smtClean="0">
                            <a:latin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Độ chính xác là </a:t>
                </a:r>
                <a14:m>
                  <m:oMath xmlns:m="http://schemas.openxmlformats.org/officeDocument/2006/math">
                    <m:r>
                      <a:rPr lang="en-US" b="1" i="1" smtClean="0">
                        <a:latin typeface="Cambria Math" panose="02040503050406030204" pitchFamily="18" charset="0"/>
                      </a:rPr>
                      <m:t>𝒅</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𝟑</m:t>
                    </m:r>
                    <m:d>
                      <m:dPr>
                        <m:ctrlPr>
                          <a:rPr lang="vi-VN" b="1" i="1">
                            <a:latin typeface="Cambria Math" panose="02040503050406030204" pitchFamily="18" charset="0"/>
                          </a:rPr>
                        </m:ctrlPr>
                      </m:dPr>
                      <m:e>
                        <m:r>
                          <m:rPr>
                            <m:nor/>
                          </m:rPr>
                          <a:rPr lang="en-US" b="1">
                            <a:latin typeface="Tahoma" panose="020B0604030504040204" pitchFamily="34" charset="0"/>
                            <a:ea typeface="Tahoma" panose="020B0604030504040204" pitchFamily="34" charset="0"/>
                            <a:cs typeface="Tahoma" panose="020B0604030504040204" pitchFamily="34" charset="0"/>
                          </a:rPr>
                          <m:t>μmm</m:t>
                        </m:r>
                      </m:e>
                    </m:d>
                  </m:oMath>
                </a14:m>
                <a:r>
                  <a:rPr lang="en-US" b="1">
                    <a:latin typeface="Tahoma" panose="020B0604030504040204" pitchFamily="34" charset="0"/>
                    <a:ea typeface="Tahoma" panose="020B0604030504040204" pitchFamily="34" charset="0"/>
                    <a:cs typeface="Tahoma" panose="020B0604030504040204" pitchFamily="34" charset="0"/>
                  </a:rPr>
                  <a:t>.</a:t>
                </a:r>
                <a:endParaRPr lang="vi-VN" b="1">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a:latin typeface="Tahoma" panose="020B0604030504040204" pitchFamily="34" charset="0"/>
                    <a:ea typeface="Tahoma" panose="020B0604030504040204" pitchFamily="34" charset="0"/>
                    <a:cs typeface="Tahoma" panose="020B0604030504040204" pitchFamily="34" charset="0"/>
                  </a:rPr>
                  <a:t>Vậy Giá trị của </a:t>
                </a:r>
                <a14:m>
                  <m:oMath xmlns:m="http://schemas.openxmlformats.org/officeDocument/2006/math">
                    <m:acc>
                      <m:accPr>
                        <m:chr m:val="̄"/>
                        <m:ctrlPr>
                          <a:rPr lang="vi-VN" b="1" i="1">
                            <a:latin typeface="Cambria Math" panose="02040503050406030204" pitchFamily="18" charset="0"/>
                          </a:rPr>
                        </m:ctrlPr>
                      </m:accPr>
                      <m:e>
                        <m:r>
                          <a:rPr lang="en-US" b="1" i="1" smtClean="0">
                            <a:latin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nằm trong đoạn </a:t>
                </a:r>
                <a14:m>
                  <m:oMath xmlns:m="http://schemas.openxmlformats.org/officeDocument/2006/math">
                    <m:d>
                      <m:dPr>
                        <m:begChr m:val="["/>
                        <m:endChr m:val="]"/>
                        <m:ctrlPr>
                          <a:rPr lang="vi-VN" b="1" i="1">
                            <a:latin typeface="Cambria Math" panose="02040503050406030204" pitchFamily="18" charset="0"/>
                          </a:rPr>
                        </m:ctrlPr>
                      </m:dPr>
                      <m:e>
                        <m:r>
                          <a:rPr lang="en-US" b="1" i="1" smtClean="0">
                            <a:latin typeface="Cambria Math" panose="02040503050406030204" pitchFamily="18" charset="0"/>
                          </a:rPr>
                          <m:t>𝟓</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𝟑</m:t>
                        </m:r>
                        <m:r>
                          <a:rPr lang="en-US" b="1" i="1" smtClean="0">
                            <a:latin typeface="Cambria Math" panose="02040503050406030204" pitchFamily="18" charset="0"/>
                          </a:rPr>
                          <m:t>;</m:t>
                        </m:r>
                        <m:r>
                          <a:rPr lang="en-US" b="1" i="1" smtClean="0">
                            <a:latin typeface="Cambria Math" panose="02040503050406030204" pitchFamily="18" charset="0"/>
                          </a:rPr>
                          <m:t>𝟓</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d>
                      <m:dPr>
                        <m:begChr m:val="["/>
                        <m:endChr m:val="]"/>
                        <m:ctrlPr>
                          <a:rPr lang="vi-VN" b="1" i="1">
                            <a:latin typeface="Cambria Math" panose="02040503050406030204" pitchFamily="18" charset="0"/>
                          </a:rPr>
                        </m:ctrlPr>
                      </m:dPr>
                      <m:e>
                        <m:r>
                          <a:rPr lang="en-US" b="1" i="1" smtClean="0">
                            <a:latin typeface="Cambria Math" panose="02040503050406030204" pitchFamily="18" charset="0"/>
                          </a:rPr>
                          <m:t>𝟒</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𝟓</m:t>
                        </m:r>
                        <m:r>
                          <a:rPr lang="en-US" b="1" i="1" smtClean="0">
                            <a:latin typeface="Cambria Math" panose="02040503050406030204" pitchFamily="18" charset="0"/>
                          </a:rPr>
                          <m:t>,</m:t>
                        </m:r>
                        <m:r>
                          <a:rPr lang="en-US" b="1" i="1" smtClean="0">
                            <a:latin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a:t>
                </a:r>
                <a:endParaRPr lang="vi-VN" b="1">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a:latin typeface="Tahoma" panose="020B0604030504040204" pitchFamily="34" charset="0"/>
                    <a:ea typeface="Tahoma" panose="020B0604030504040204" pitchFamily="34" charset="0"/>
                    <a:cs typeface="Tahoma" panose="020B0604030504040204" pitchFamily="34" charset="0"/>
                  </a:rPr>
                  <a:t>Chú ý. Trong các phép đo, độ chính xác </a:t>
                </a:r>
                <a14:m>
                  <m:oMath xmlns:m="http://schemas.openxmlformats.org/officeDocument/2006/math">
                    <m:r>
                      <a:rPr lang="en-US" b="1" i="1" smtClean="0">
                        <a:latin typeface="Cambria Math" panose="02040503050406030204" pitchFamily="18" charset="0"/>
                      </a:rPr>
                      <m:t>𝒅</m:t>
                    </m:r>
                  </m:oMath>
                </a14:m>
                <a:r>
                  <a:rPr lang="en-US" b="1">
                    <a:latin typeface="Tahoma" panose="020B0604030504040204" pitchFamily="34" charset="0"/>
                    <a:ea typeface="Tahoma" panose="020B0604030504040204" pitchFamily="34" charset="0"/>
                    <a:cs typeface="Tahoma" panose="020B0604030504040204" pitchFamily="34" charset="0"/>
                  </a:rPr>
                  <a:t> của số gần đúng bằng một nửa đơn vị của thước đo. Chẳng hạn, một thước đo có chia vạch đến xentimét thì mọi giá trị đo nằm giữa </a:t>
                </a:r>
                <a14:m>
                  <m:oMath xmlns:m="http://schemas.openxmlformats.org/officeDocument/2006/math">
                    <m:r>
                      <a:rPr lang="en-US" b="1" i="1" smtClean="0">
                        <a:latin typeface="Cambria Math" panose="02040503050406030204" pitchFamily="18" charset="0"/>
                      </a:rPr>
                      <m:t>𝟔</m:t>
                    </m:r>
                    <m:r>
                      <a:rPr lang="en-US" b="1" i="1" smtClean="0">
                        <a:latin typeface="Cambria Math" panose="02040503050406030204" pitchFamily="18" charset="0"/>
                      </a:rPr>
                      <m:t>,</m:t>
                    </m:r>
                    <m:r>
                      <a:rPr lang="en-US" b="1" i="1" smtClean="0">
                        <a:latin typeface="Cambria Math" panose="02040503050406030204" pitchFamily="18" charset="0"/>
                      </a:rPr>
                      <m:t>𝟓</m:t>
                    </m:r>
                    <m:r>
                      <m:rPr>
                        <m:nor/>
                      </m:rPr>
                      <a:rPr lang="en-US" b="1">
                        <a:latin typeface="Tahoma" panose="020B0604030504040204" pitchFamily="34" charset="0"/>
                        <a:ea typeface="Tahoma" panose="020B0604030504040204" pitchFamily="34" charset="0"/>
                        <a:cs typeface="Tahoma" panose="020B0604030504040204" pitchFamily="34" charset="0"/>
                      </a:rPr>
                      <m:t>cm</m:t>
                    </m:r>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𝟓</m:t>
                    </m:r>
                    <m:r>
                      <m:rPr>
                        <m:nor/>
                      </m:rPr>
                      <a:rPr lang="en-US" b="1">
                        <a:latin typeface="Tahoma" panose="020B0604030504040204" pitchFamily="34" charset="0"/>
                        <a:ea typeface="Tahoma" panose="020B0604030504040204" pitchFamily="34" charset="0"/>
                        <a:cs typeface="Tahoma" panose="020B0604030504040204" pitchFamily="34" charset="0"/>
                      </a:rPr>
                      <m:t>cm</m:t>
                    </m:r>
                  </m:oMath>
                </a14:m>
                <a:r>
                  <a:rPr lang="en-US" b="1">
                    <a:latin typeface="Tahoma" panose="020B0604030504040204" pitchFamily="34" charset="0"/>
                    <a:ea typeface="Tahoma" panose="020B0604030504040204" pitchFamily="34" charset="0"/>
                    <a:cs typeface="Tahoma" panose="020B0604030504040204" pitchFamily="34" charset="0"/>
                  </a:rPr>
                  <a:t> đều được coi là</a:t>
                </a:r>
                <a14:m>
                  <m:oMath xmlns:m="http://schemas.openxmlformats.org/officeDocument/2006/math">
                    <m:r>
                      <a:rPr lang="en-US" b="1" i="0" smtClean="0">
                        <a:latin typeface="Cambria Math" panose="02040503050406030204" pitchFamily="18" charset="0"/>
                      </a:rPr>
                      <m:t> </m:t>
                    </m:r>
                    <m:r>
                      <a:rPr lang="en-US" b="1" i="1" smtClean="0">
                        <a:latin typeface="Cambria Math" panose="02040503050406030204" pitchFamily="18" charset="0"/>
                      </a:rPr>
                      <m:t>𝟕</m:t>
                    </m:r>
                    <m:r>
                      <m:rPr>
                        <m:nor/>
                      </m:rPr>
                      <a:rPr lang="en-US" b="1">
                        <a:latin typeface="Tahoma" panose="020B0604030504040204" pitchFamily="34" charset="0"/>
                        <a:ea typeface="Tahoma" panose="020B0604030504040204" pitchFamily="34" charset="0"/>
                        <a:cs typeface="Tahoma" panose="020B0604030504040204" pitchFamily="34" charset="0"/>
                      </a:rPr>
                      <m:t>cm</m:t>
                    </m:r>
                  </m:oMath>
                </a14:m>
                <a:r>
                  <a:rPr lang="en-US" b="1">
                    <a:latin typeface="Tahoma" panose="020B0604030504040204" pitchFamily="34" charset="0"/>
                    <a:ea typeface="Tahoma" panose="020B0604030504040204" pitchFamily="34" charset="0"/>
                    <a:cs typeface="Tahoma" panose="020B0604030504040204" pitchFamily="34" charset="0"/>
                  </a:rPr>
                  <a:t>. Vì vậy, thước đo có thang đo càng nhỏ thì cho giá trị đo càng chính xác.</a:t>
                </a:r>
                <a:endParaRPr lang="vi-VN" b="1">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33400" y="5359774"/>
                <a:ext cx="23518091" cy="6908426"/>
              </a:xfrm>
              <a:prstGeom prst="rect">
                <a:avLst/>
              </a:prstGeom>
              <a:blipFill>
                <a:blip r:embed="rId3"/>
                <a:stretch>
                  <a:fillRect l="-1166" t="-2993" r="-1892" b="-2641"/>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533400" y="3220286"/>
                <a:ext cx="23518091" cy="1511637"/>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latin typeface="Tahoma" panose="020B0604030504040204" pitchFamily="34" charset="0"/>
                    <a:ea typeface="Tahoma" panose="020B0604030504040204" pitchFamily="34" charset="0"/>
                    <a:cs typeface="Tahoma" panose="020B0604030504040204" pitchFamily="34" charset="0"/>
                  </a:rPr>
                  <a:t>Một phép đo đường kính nhân tế bào cho kết quả là </a:t>
                </a:r>
                <a14:m>
                  <m:oMath xmlns:m="http://schemas.openxmlformats.org/officeDocument/2006/math">
                    <m:r>
                      <a:rPr lang="en-US" b="1" i="1" smtClean="0">
                        <a:latin typeface="Cambria Math" panose="02040503050406030204" pitchFamily="18" charset="0"/>
                      </a:rPr>
                      <m:t>𝟓</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𝟑</m:t>
                    </m:r>
                  </m:oMath>
                </a14:m>
                <a:r>
                  <a:rPr lang="en-US" b="1">
                    <a:latin typeface="Tahoma" panose="020B0604030504040204" pitchFamily="34" charset="0"/>
                    <a:ea typeface="Tahoma" panose="020B0604030504040204" pitchFamily="34" charset="0"/>
                    <a:cs typeface="Tahoma" panose="020B0604030504040204" pitchFamily="34" charset="0"/>
                  </a:rPr>
                  <a:t>μmm. Đường kính thực của nhân tế bào thuộc đoạn nào?</a:t>
                </a:r>
                <a:endParaRPr lang="vi-VN"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533400" y="3220286"/>
                <a:ext cx="23518091" cy="1511637"/>
              </a:xfrm>
              <a:prstGeom prst="rect">
                <a:avLst/>
              </a:prstGeom>
              <a:blipFill>
                <a:blip r:embed="rId4"/>
                <a:stretch>
                  <a:fillRect l="-1166" t="-14000" b="-14000"/>
                </a:stretch>
              </a:blipFill>
              <a:ln>
                <a:solidFill>
                  <a:srgbClr val="00B0F0"/>
                </a:solidFill>
              </a:ln>
            </p:spPr>
            <p:txBody>
              <a:bodyPr/>
              <a:lstStyle/>
              <a:p>
                <a:r>
                  <a:rPr lang="en-US">
                    <a:noFill/>
                  </a:rPr>
                  <a:t> </a:t>
                </a:r>
              </a:p>
            </p:txBody>
          </p:sp>
        </mc:Fallback>
      </mc:AlternateContent>
      <p:grpSp>
        <p:nvGrpSpPr>
          <p:cNvPr id="8" name="Group 7">
            <a:extLst>
              <a:ext uri="{FF2B5EF4-FFF2-40B4-BE49-F238E27FC236}">
                <a16:creationId xmlns:a16="http://schemas.microsoft.com/office/drawing/2014/main" id="{C170679A-242B-4495-A6AA-87C2A490DEE2}"/>
              </a:ext>
            </a:extLst>
          </p:cNvPr>
          <p:cNvGrpSpPr/>
          <p:nvPr/>
        </p:nvGrpSpPr>
        <p:grpSpPr>
          <a:xfrm>
            <a:off x="27709" y="1828800"/>
            <a:ext cx="5839691" cy="838200"/>
            <a:chOff x="22440" y="16831"/>
            <a:chExt cx="850471" cy="230002"/>
          </a:xfrm>
        </p:grpSpPr>
        <p:grpSp>
          <p:nvGrpSpPr>
            <p:cNvPr id="9" name="Group 8">
              <a:extLst>
                <a:ext uri="{FF2B5EF4-FFF2-40B4-BE49-F238E27FC236}">
                  <a16:creationId xmlns:a16="http://schemas.microsoft.com/office/drawing/2014/main" id="{DC2BE062-D76F-484D-85A9-31A35614F0C2}"/>
                </a:ext>
              </a:extLst>
            </p:cNvPr>
            <p:cNvGrpSpPr/>
            <p:nvPr/>
          </p:nvGrpSpPr>
          <p:grpSpPr>
            <a:xfrm>
              <a:off x="22440" y="59287"/>
              <a:ext cx="850471" cy="159855"/>
              <a:chOff x="31572" y="60276"/>
              <a:chExt cx="1196628" cy="197828"/>
            </a:xfrm>
          </p:grpSpPr>
          <p:sp>
            <p:nvSpPr>
              <p:cNvPr id="11" name="Arrow: Pentagon 10">
                <a:extLst>
                  <a:ext uri="{FF2B5EF4-FFF2-40B4-BE49-F238E27FC236}">
                    <a16:creationId xmlns:a16="http://schemas.microsoft.com/office/drawing/2014/main" id="{DE96BE6A-257E-4F40-B7D9-B1D5135CB38A}"/>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vi-VN"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12" name="Arrow: Chevron 11">
                <a:extLst>
                  <a:ext uri="{FF2B5EF4-FFF2-40B4-BE49-F238E27FC236}">
                    <a16:creationId xmlns:a16="http://schemas.microsoft.com/office/drawing/2014/main" id="{E39EE14B-937A-449E-9477-E4B712882A71}"/>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 </a:t>
                </a:r>
                <a:endParaRPr lang="vi-VN"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13" name="Arrow: Chevron 12">
                <a:extLst>
                  <a:ext uri="{FF2B5EF4-FFF2-40B4-BE49-F238E27FC236}">
                    <a16:creationId xmlns:a16="http://schemas.microsoft.com/office/drawing/2014/main" id="{3906BBB3-2A34-4CA8-A088-AFCF8F2E5C82}"/>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 </a:t>
                </a:r>
                <a:endParaRPr lang="vi-VN" sz="4800" b="1">
                  <a:effectLst/>
                  <a:latin typeface="Tahoma" panose="020B0604030504040204" pitchFamily="34" charset="0"/>
                  <a:ea typeface="Tahoma" panose="020B0604030504040204" pitchFamily="34" charset="0"/>
                  <a:cs typeface="Tahoma" panose="020B0604030504040204" pitchFamily="34" charset="0"/>
                </a:endParaRPr>
              </a:p>
            </p:txBody>
          </p:sp>
        </p:grpSp>
        <p:sp>
          <p:nvSpPr>
            <p:cNvPr id="10" name="TextBox 56">
              <a:extLst>
                <a:ext uri="{FF2B5EF4-FFF2-40B4-BE49-F238E27FC236}">
                  <a16:creationId xmlns:a16="http://schemas.microsoft.com/office/drawing/2014/main" id="{41372051-7E11-4D36-ADED-EADAABF9D935}"/>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a:solidFill>
                    <a:srgbClr val="0000CC"/>
                  </a:solidFill>
                  <a:latin typeface="Tahoma" panose="020B0604030504040204" pitchFamily="34" charset="0"/>
                  <a:ea typeface="Tahoma" panose="020B0604030504040204" pitchFamily="34" charset="0"/>
                  <a:cs typeface="Tahoma" panose="020B0604030504040204" pitchFamily="34" charset="0"/>
                </a:rPr>
                <a:t>Luyện tập</a:t>
              </a: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a:solidFill>
                    <a:srgbClr val="0000CC"/>
                  </a:solidFill>
                  <a:latin typeface="Tahoma" panose="020B0604030504040204" pitchFamily="34" charset="0"/>
                  <a:ea typeface="Tahoma" panose="020B0604030504040204" pitchFamily="34" charset="0"/>
                  <a:cs typeface="Tahoma" panose="020B0604030504040204" pitchFamily="34" charset="0"/>
                </a:rPr>
                <a:t>2</a:t>
              </a: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lang="vi-VN" sz="4800" b="1">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278273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3" end="3"/>
                                            </p:txEl>
                                          </p:spTgt>
                                        </p:tgtEl>
                                        <p:attrNameLst>
                                          <p:attrName>style.visibility</p:attrName>
                                        </p:attrNameLst>
                                      </p:cBhvr>
                                      <p:to>
                                        <p:strVal val="visible"/>
                                      </p:to>
                                    </p:set>
                                    <p:animEffect transition="in" filter="wipe(up)">
                                      <p:cBhvr>
                                        <p:cTn id="37"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B270A3F8-6865-499A-9514-932AD5586A0D}"/>
                  </a:ext>
                </a:extLst>
              </p:cNvPr>
              <p:cNvSpPr txBox="1">
                <a:spLocks/>
              </p:cNvSpPr>
              <p:nvPr/>
            </p:nvSpPr>
            <p:spPr>
              <a:xfrm>
                <a:off x="659199" y="4267201"/>
                <a:ext cx="23164800" cy="266700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latin typeface="Tahoma" panose="020B0604030504040204" pitchFamily="34" charset="0"/>
                    <a:ea typeface="Tahoma" panose="020B0604030504040204" pitchFamily="34" charset="0"/>
                    <a:cs typeface="Tahoma" panose="020B0604030504040204" pitchFamily="34" charset="0"/>
                  </a:rPr>
                  <a:t>Công ty (trong Ví dụ 2) cũng sử dụng dây chuyền </a:t>
                </a:r>
                <a14:m>
                  <m:oMath xmlns:m="http://schemas.openxmlformats.org/officeDocument/2006/math">
                    <m:r>
                      <a:rPr lang="en-US" b="1" i="1">
                        <a:latin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để đóng gạo với khối lượng chính xác là </a:t>
                </a:r>
                <a14:m>
                  <m:oMath xmlns:m="http://schemas.openxmlformats.org/officeDocument/2006/math">
                    <m:r>
                      <a:rPr lang="en-US" b="1" i="1">
                        <a:latin typeface="Cambria Math" panose="02040503050406030204" pitchFamily="18" charset="0"/>
                      </a:rPr>
                      <m:t>𝟐𝟎</m:t>
                    </m:r>
                    <m:r>
                      <m:rPr>
                        <m:nor/>
                      </m:rPr>
                      <a:rPr lang="en-US" b="1">
                        <a:latin typeface="Tahoma" panose="020B0604030504040204" pitchFamily="34" charset="0"/>
                        <a:ea typeface="Tahoma" panose="020B0604030504040204" pitchFamily="34" charset="0"/>
                        <a:cs typeface="Tahoma" panose="020B0604030504040204" pitchFamily="34" charset="0"/>
                      </a:rPr>
                      <m:t>kg</m:t>
                    </m:r>
                  </m:oMath>
                </a14:m>
                <a:r>
                  <a:rPr lang="en-US" b="1">
                    <a:latin typeface="Tahoma" panose="020B0604030504040204" pitchFamily="34" charset="0"/>
                    <a:ea typeface="Tahoma" panose="020B0604030504040204" pitchFamily="34" charset="0"/>
                    <a:cs typeface="Tahoma" panose="020B0604030504040204" pitchFamily="34" charset="0"/>
                  </a:rPr>
                  <a:t>. Trên bao bì ghi thông tin khối lượng là </a:t>
                </a:r>
                <a14:m>
                  <m:oMath xmlns:m="http://schemas.openxmlformats.org/officeDocument/2006/math">
                    <m:r>
                      <a:rPr lang="en-US" b="1" i="1">
                        <a:latin typeface="Cambria Math" panose="02040503050406030204" pitchFamily="18" charset="0"/>
                      </a:rPr>
                      <m:t>𝟐𝟎</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𝟓</m:t>
                    </m:r>
                    <m:r>
                      <m:rPr>
                        <m:nor/>
                      </m:rPr>
                      <a:rPr lang="en-US" b="1">
                        <a:latin typeface="Tahoma" panose="020B0604030504040204" pitchFamily="34" charset="0"/>
                        <a:ea typeface="Tahoma" panose="020B0604030504040204" pitchFamily="34" charset="0"/>
                        <a:cs typeface="Tahoma" panose="020B0604030504040204" pitchFamily="34" charset="0"/>
                      </a:rPr>
                      <m:t>kg</m:t>
                    </m:r>
                  </m:oMath>
                </a14:m>
                <a:r>
                  <a:rPr lang="en-US" b="1">
                    <a:latin typeface="Tahoma" panose="020B0604030504040204" pitchFamily="34" charset="0"/>
                    <a:ea typeface="Tahoma" panose="020B0604030504040204" pitchFamily="34" charset="0"/>
                    <a:cs typeface="Tahoma" panose="020B0604030504040204" pitchFamily="34" charset="0"/>
                  </a:rPr>
                  <a:t>.</a:t>
                </a:r>
                <a:endParaRPr lang="vi-VN" b="1">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a:latin typeface="Tahoma" panose="020B0604030504040204" pitchFamily="34" charset="0"/>
                    <a:ea typeface="Tahoma" panose="020B0604030504040204" pitchFamily="34" charset="0"/>
                    <a:cs typeface="Tahoma" panose="020B0604030504040204" pitchFamily="34" charset="0"/>
                  </a:rPr>
                  <a:t>Khẳng định "Dây chuyền </a:t>
                </a:r>
                <a14:m>
                  <m:oMath xmlns:m="http://schemas.openxmlformats.org/officeDocument/2006/math">
                    <m:r>
                      <a:rPr lang="en-US" b="1" i="1">
                        <a:latin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tốt hơn dây chuyền </a:t>
                </a:r>
                <a14:m>
                  <m:oMath xmlns:m="http://schemas.openxmlformats.org/officeDocument/2006/math">
                    <m:r>
                      <a:rPr lang="en-US" b="1" i="1">
                        <a:latin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"là đúng hay sai?</a:t>
                </a:r>
                <a:endParaRPr lang="vi-VN" b="1">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Content Placeholder 2">
                <a:extLst>
                  <a:ext uri="{FF2B5EF4-FFF2-40B4-BE49-F238E27FC236}">
                    <a16:creationId xmlns:a16="http://schemas.microsoft.com/office/drawing/2014/main" id="{B270A3F8-6865-499A-9514-932AD5586A0D}"/>
                  </a:ext>
                </a:extLst>
              </p:cNvPr>
              <p:cNvSpPr txBox="1">
                <a:spLocks noRot="1" noChangeAspect="1" noMove="1" noResize="1" noEditPoints="1" noAdjustHandles="1" noChangeArrowheads="1" noChangeShapeType="1" noTextEdit="1"/>
              </p:cNvSpPr>
              <p:nvPr/>
            </p:nvSpPr>
            <p:spPr>
              <a:xfrm>
                <a:off x="659199" y="4267201"/>
                <a:ext cx="23164800" cy="2667000"/>
              </a:xfrm>
              <a:prstGeom prst="rect">
                <a:avLst/>
              </a:prstGeom>
              <a:blipFill>
                <a:blip r:embed="rId3"/>
                <a:stretch>
                  <a:fillRect l="-1157" t="-7955" r="-86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B5DEA170-E82B-46A4-9438-6CF8FBD6750F}"/>
                  </a:ext>
                </a:extLst>
              </p:cNvPr>
              <p:cNvSpPr txBox="1">
                <a:spLocks/>
              </p:cNvSpPr>
              <p:nvPr/>
            </p:nvSpPr>
            <p:spPr>
              <a:xfrm>
                <a:off x="795528" y="8305799"/>
                <a:ext cx="23198328" cy="2667001"/>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latin typeface="Tahoma" panose="020B0604030504040204" pitchFamily="34" charset="0"/>
                    <a:ea typeface="Tahoma" panose="020B0604030504040204" pitchFamily="34" charset="0"/>
                    <a:cs typeface="Tahoma" panose="020B0604030504040204" pitchFamily="34" charset="0"/>
                  </a:rPr>
                  <a:t>Mặc dù độ chính xác của khối lượng bao gạo đóng bằng dây chuyền </a:t>
                </a:r>
                <a14:m>
                  <m:oMath xmlns:m="http://schemas.openxmlformats.org/officeDocument/2006/math">
                    <m:r>
                      <a:rPr lang="en-US" b="1" i="1">
                        <a:latin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nhỏ hơn nhưng do bao gạo đóng bằng dây chuyền </a:t>
                </a:r>
                <a14:m>
                  <m:oMath xmlns:m="http://schemas.openxmlformats.org/officeDocument/2006/math">
                    <m:r>
                      <a:rPr lang="en-US" b="1" i="1">
                        <a:latin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nặng hơn nhiều nên ta không dựa vào sai số tuyệt đối mà dựa vào sai số tương đối để so sánh.</a:t>
                </a:r>
                <a:endParaRPr lang="vi-VN"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2">
                <a:extLst>
                  <a:ext uri="{FF2B5EF4-FFF2-40B4-BE49-F238E27FC236}">
                    <a16:creationId xmlns:a16="http://schemas.microsoft.com/office/drawing/2014/main" id="{B5DEA170-E82B-46A4-9438-6CF8FBD6750F}"/>
                  </a:ext>
                </a:extLst>
              </p:cNvPr>
              <p:cNvSpPr txBox="1">
                <a:spLocks noRot="1" noChangeAspect="1" noMove="1" noResize="1" noEditPoints="1" noAdjustHandles="1" noChangeArrowheads="1" noChangeShapeType="1" noTextEdit="1"/>
              </p:cNvSpPr>
              <p:nvPr/>
            </p:nvSpPr>
            <p:spPr>
              <a:xfrm>
                <a:off x="795528" y="8305799"/>
                <a:ext cx="23198328" cy="2667001"/>
              </a:xfrm>
              <a:prstGeom prst="rect">
                <a:avLst/>
              </a:prstGeom>
              <a:blipFill>
                <a:blip r:embed="rId4"/>
                <a:stretch>
                  <a:fillRect l="-1182" t="-7727"/>
                </a:stretch>
              </a:blipFill>
              <a:ln>
                <a:solidFill>
                  <a:srgbClr val="00B0F0"/>
                </a:solidFill>
              </a:ln>
            </p:spPr>
            <p:txBody>
              <a:bodyPr/>
              <a:lstStyle/>
              <a:p>
                <a:r>
                  <a:rPr lang="en-US">
                    <a:noFill/>
                  </a:rPr>
                  <a:t> </a:t>
                </a:r>
              </a:p>
            </p:txBody>
          </p:sp>
        </mc:Fallback>
      </mc:AlternateContent>
      <p:sp>
        <p:nvSpPr>
          <p:cNvPr id="5" name="Rectangle 4">
            <a:extLst>
              <a:ext uri="{FF2B5EF4-FFF2-40B4-BE49-F238E27FC236}">
                <a16:creationId xmlns:a16="http://schemas.microsoft.com/office/drawing/2014/main" id="{0919EBF5-B0C4-4D5E-95F5-BA777278730B}"/>
              </a:ext>
            </a:extLst>
          </p:cNvPr>
          <p:cNvSpPr/>
          <p:nvPr/>
        </p:nvSpPr>
        <p:spPr>
          <a:xfrm>
            <a:off x="124691" y="1728085"/>
            <a:ext cx="3927678" cy="754053"/>
          </a:xfrm>
          <a:prstGeom prst="rect">
            <a:avLst/>
          </a:prstGeom>
        </p:spPr>
        <p:txBody>
          <a:bodyPr wrap="none">
            <a:spAutoFit/>
          </a:bodyPr>
          <a:lstStyle/>
          <a:p>
            <a:r>
              <a:rPr lang="en-US" b="1" u="sng">
                <a:solidFill>
                  <a:srgbClr val="FF0000"/>
                </a:solidFill>
                <a:latin typeface="Tahoma" panose="020B0604030504040204" pitchFamily="34" charset="0"/>
                <a:ea typeface="Tahoma" panose="020B0604030504040204" pitchFamily="34" charset="0"/>
                <a:cs typeface="Tahoma" panose="020B0604030504040204" pitchFamily="34" charset="0"/>
              </a:rPr>
              <a:t>Hoạt động 3:</a:t>
            </a:r>
            <a:r>
              <a:rPr lang="en-US" b="1">
                <a:latin typeface="Tahoma" panose="020B0604030504040204" pitchFamily="34" charset="0"/>
                <a:ea typeface="Tahoma" panose="020B0604030504040204" pitchFamily="34" charset="0"/>
                <a:cs typeface="Tahoma" panose="020B0604030504040204" pitchFamily="34" charset="0"/>
              </a:rPr>
              <a:t> </a:t>
            </a:r>
            <a:endParaRPr lang="en-US"/>
          </a:p>
        </p:txBody>
      </p:sp>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283F9A16-918E-4256-B0EA-437292CC0DFD}"/>
                  </a:ext>
                </a:extLst>
              </p:cNvPr>
              <p:cNvSpPr txBox="1">
                <a:spLocks/>
              </p:cNvSpPr>
              <p:nvPr/>
            </p:nvSpPr>
            <p:spPr>
              <a:xfrm>
                <a:off x="638417" y="2522123"/>
                <a:ext cx="22936200" cy="1516477"/>
              </a:xfrm>
              <a:prstGeom prst="rect">
                <a:avLst/>
              </a:prstGeom>
              <a:solidFill>
                <a:schemeClr val="accent4">
                  <a:lumMod val="20000"/>
                  <a:lumOff val="80000"/>
                </a:schemeClr>
              </a:solidFill>
              <a:ln>
                <a:solidFill>
                  <a:schemeClr val="accent4">
                    <a:lumMod val="20000"/>
                    <a:lumOff val="80000"/>
                  </a:schemeClr>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latin typeface="Tahoma" panose="020B0604030504040204" pitchFamily="34" charset="0"/>
                    <a:ea typeface="Tahoma" panose="020B0604030504040204" pitchFamily="34" charset="0"/>
                    <a:cs typeface="Tahoma" panose="020B0604030504040204" pitchFamily="34" charset="0"/>
                  </a:rPr>
                  <a:t>Một công ty sử dụng dây chuyền A để đóng gạo vào bao với khối lượng mong muốn là</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𝟓</m:t>
                    </m:r>
                    <m:r>
                      <m:rPr>
                        <m:nor/>
                      </m:rPr>
                      <a:rPr lang="en-US" b="1">
                        <a:latin typeface="Tahoma" panose="020B0604030504040204" pitchFamily="34" charset="0"/>
                        <a:ea typeface="Tahoma" panose="020B0604030504040204" pitchFamily="34" charset="0"/>
                        <a:cs typeface="Tahoma" panose="020B0604030504040204" pitchFamily="34" charset="0"/>
                      </a:rPr>
                      <m:t>kg</m:t>
                    </m:r>
                  </m:oMath>
                </a14:m>
                <a:r>
                  <a:rPr lang="en-US" b="1">
                    <a:latin typeface="Tahoma" panose="020B0604030504040204" pitchFamily="34" charset="0"/>
                    <a:ea typeface="Tahoma" panose="020B0604030504040204" pitchFamily="34" charset="0"/>
                    <a:cs typeface="Tahoma" panose="020B0604030504040204" pitchFamily="34" charset="0"/>
                  </a:rPr>
                  <a:t>. Trên bao bì ghi thông tin khối lượng là </a:t>
                </a:r>
                <a14:m>
                  <m:oMath xmlns:m="http://schemas.openxmlformats.org/officeDocument/2006/math">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𝟐</m:t>
                    </m:r>
                    <m:r>
                      <m:rPr>
                        <m:nor/>
                      </m:rPr>
                      <a:rPr lang="en-US" b="1">
                        <a:latin typeface="Tahoma" panose="020B0604030504040204" pitchFamily="34" charset="0"/>
                        <a:ea typeface="Tahoma" panose="020B0604030504040204" pitchFamily="34" charset="0"/>
                        <a:cs typeface="Tahoma" panose="020B0604030504040204" pitchFamily="34" charset="0"/>
                      </a:rPr>
                      <m:t>kg</m:t>
                    </m:r>
                  </m:oMath>
                </a14:m>
                <a:r>
                  <a:rPr lang="en-US" b="1">
                    <a:latin typeface="Tahoma" panose="020B0604030504040204" pitchFamily="34" charset="0"/>
                    <a:ea typeface="Tahoma" panose="020B0604030504040204" pitchFamily="34" charset="0"/>
                    <a:cs typeface="Tahoma" panose="020B0604030504040204" pitchFamily="34" charset="0"/>
                  </a:rPr>
                  <a:t>. </a:t>
                </a:r>
                <a:endParaRPr lang="vi-VN" b="1">
                  <a:latin typeface="Tahoma" panose="020B0604030504040204" pitchFamily="34" charset="0"/>
                  <a:ea typeface="Tahoma" panose="020B0604030504040204" pitchFamily="34" charset="0"/>
                  <a:cs typeface="Tahoma" panose="020B0604030504040204" pitchFamily="34" charset="0"/>
                </a:endParaRPr>
              </a:p>
            </p:txBody>
          </p:sp>
        </mc:Choice>
        <mc:Fallback>
          <p:sp>
            <p:nvSpPr>
              <p:cNvPr id="6" name="Content Placeholder 2">
                <a:extLst>
                  <a:ext uri="{FF2B5EF4-FFF2-40B4-BE49-F238E27FC236}">
                    <a16:creationId xmlns:a16="http://schemas.microsoft.com/office/drawing/2014/main" id="{283F9A16-918E-4256-B0EA-437292CC0DFD}"/>
                  </a:ext>
                </a:extLst>
              </p:cNvPr>
              <p:cNvSpPr txBox="1">
                <a:spLocks noRot="1" noChangeAspect="1" noMove="1" noResize="1" noEditPoints="1" noAdjustHandles="1" noChangeArrowheads="1" noChangeShapeType="1" noTextEdit="1"/>
              </p:cNvSpPr>
              <p:nvPr/>
            </p:nvSpPr>
            <p:spPr>
              <a:xfrm>
                <a:off x="638417" y="2522123"/>
                <a:ext cx="22936200" cy="1516477"/>
              </a:xfrm>
              <a:prstGeom prst="rect">
                <a:avLst/>
              </a:prstGeom>
              <a:blipFill>
                <a:blip r:embed="rId5"/>
                <a:stretch>
                  <a:fillRect l="-1196" t="-13546" b="-13147"/>
                </a:stretch>
              </a:blipFill>
              <a:ln>
                <a:solidFill>
                  <a:schemeClr val="accent4">
                    <a:lumMod val="20000"/>
                    <a:lumOff val="8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770127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up)">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up)">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95528" y="1828800"/>
            <a:ext cx="5529072" cy="83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chemeClr val="accent5">
                    <a:lumMod val="75000"/>
                  </a:schemeClr>
                </a:solidFill>
              </a:rPr>
              <a:t> b. Sai số tương đối: </a:t>
            </a:r>
            <a:endParaRPr lang="vi-VN">
              <a:solidFill>
                <a:schemeClr val="accent5">
                  <a:lumMod val="75000"/>
                </a:schemeClr>
              </a:solidFill>
            </a:endParaRP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B5DEA170-E82B-46A4-9438-6CF8FBD6750F}"/>
                  </a:ext>
                </a:extLst>
              </p:cNvPr>
              <p:cNvSpPr txBox="1">
                <a:spLocks/>
              </p:cNvSpPr>
              <p:nvPr/>
            </p:nvSpPr>
            <p:spPr>
              <a:xfrm>
                <a:off x="381000" y="2819400"/>
                <a:ext cx="23198328" cy="2362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Sai số tương đối </a:t>
                </a:r>
                <a:r>
                  <a:rPr lang="en-US" b="1">
                    <a:latin typeface="Tahoma" panose="020B0604030504040204" pitchFamily="34" charset="0"/>
                    <a:ea typeface="Tahoma" panose="020B0604030504040204" pitchFamily="34" charset="0"/>
                    <a:cs typeface="Tahoma" panose="020B0604030504040204" pitchFamily="34" charset="0"/>
                  </a:rPr>
                  <a:t>của số gần đúng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𝒂</m:t>
                    </m:r>
                  </m:oMath>
                </a14:m>
                <a:r>
                  <a:rPr lang="en-US" b="1">
                    <a:latin typeface="Tahoma" panose="020B0604030504040204" pitchFamily="34" charset="0"/>
                    <a:ea typeface="Tahoma" panose="020B0604030504040204" pitchFamily="34" charset="0"/>
                    <a:cs typeface="Tahoma" panose="020B0604030504040204" pitchFamily="34" charset="0"/>
                  </a:rPr>
                  <a:t>, kí hiệu là </a:t>
                </a:r>
                <a14:m>
                  <m:oMath xmlns:m="http://schemas.openxmlformats.org/officeDocument/2006/math">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𝜹</m:t>
                        </m:r>
                      </m:e>
                      <m:sub>
                        <m:r>
                          <a:rPr lang="en-US" b="1" i="1">
                            <a:latin typeface="Cambria Math" panose="02040503050406030204" pitchFamily="18" charset="0"/>
                            <a:ea typeface="Calibri" panose="020F0502020204030204" pitchFamily="34" charset="0"/>
                            <a:cs typeface="Times New Roman" panose="02020603050405020304" pitchFamily="18" charset="0"/>
                          </a:rPr>
                          <m:t>𝒂</m:t>
                        </m:r>
                      </m:sub>
                    </m:sSub>
                  </m:oMath>
                </a14:m>
                <a:r>
                  <a:rPr lang="en-US" b="1">
                    <a:latin typeface="Tahoma" panose="020B0604030504040204" pitchFamily="34" charset="0"/>
                    <a:ea typeface="Tahoma" panose="020B0604030504040204" pitchFamily="34" charset="0"/>
                    <a:cs typeface="Tahoma" panose="020B0604030504040204" pitchFamily="34" charset="0"/>
                  </a:rPr>
                  <a:t>, là tỉ số giữa sai số tuyệt đối và </a:t>
                </a:r>
                <a14:m>
                  <m:oMath xmlns:m="http://schemas.openxmlformats.org/officeDocument/2006/math">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𝒂</m:t>
                        </m:r>
                      </m:e>
                    </m:d>
                  </m:oMath>
                </a14:m>
                <a:r>
                  <a:rPr lang="en-US" b="1">
                    <a:latin typeface="Tahoma" panose="020B0604030504040204" pitchFamily="34" charset="0"/>
                    <a:ea typeface="Tahoma" panose="020B0604030504040204" pitchFamily="34" charset="0"/>
                    <a:cs typeface="Tahoma" panose="020B0604030504040204" pitchFamily="34" charset="0"/>
                  </a:rPr>
                  <a:t>, tức là </a:t>
                </a:r>
                <a14:m>
                  <m:oMath xmlns:m="http://schemas.openxmlformats.org/officeDocument/2006/math">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𝜹</m:t>
                        </m:r>
                      </m:e>
                      <m:sub>
                        <m:r>
                          <a:rPr lang="en-US" b="1" i="1">
                            <a:latin typeface="Cambria Math" panose="02040503050406030204" pitchFamily="18" charset="0"/>
                            <a:ea typeface="Calibri" panose="020F0502020204030204" pitchFamily="34" charset="0"/>
                            <a:cs typeface="Times New Roman" panose="02020603050405020304" pitchFamily="18" charset="0"/>
                          </a:rPr>
                          <m:t>𝒂</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𝜟</m:t>
                            </m:r>
                          </m:e>
                          <m:sub>
                            <m:r>
                              <a:rPr lang="en-US" b="1" i="1">
                                <a:latin typeface="Cambria Math" panose="02040503050406030204" pitchFamily="18" charset="0"/>
                                <a:ea typeface="Calibri" panose="020F0502020204030204" pitchFamily="34" charset="0"/>
                                <a:cs typeface="Times New Roman" panose="02020603050405020304" pitchFamily="18" charset="0"/>
                              </a:rPr>
                              <m:t>𝒂</m:t>
                            </m:r>
                          </m:sub>
                        </m:sSub>
                      </m:num>
                      <m:den>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𝒂</m:t>
                            </m:r>
                          </m:e>
                        </m:d>
                      </m:den>
                    </m:f>
                  </m:oMath>
                </a14:m>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2">
                <a:extLst>
                  <a:ext uri="{FF2B5EF4-FFF2-40B4-BE49-F238E27FC236}">
                    <a16:creationId xmlns:a16="http://schemas.microsoft.com/office/drawing/2014/main" id="{B5DEA170-E82B-46A4-9438-6CF8FBD6750F}"/>
                  </a:ext>
                </a:extLst>
              </p:cNvPr>
              <p:cNvSpPr txBox="1">
                <a:spLocks noRot="1" noChangeAspect="1" noMove="1" noResize="1" noEditPoints="1" noAdjustHandles="1" noChangeArrowheads="1" noChangeShapeType="1" noTextEdit="1"/>
              </p:cNvSpPr>
              <p:nvPr/>
            </p:nvSpPr>
            <p:spPr>
              <a:xfrm>
                <a:off x="381000" y="2819400"/>
                <a:ext cx="23198328" cy="2362200"/>
              </a:xfrm>
              <a:prstGeom prst="rect">
                <a:avLst/>
              </a:prstGeom>
              <a:blipFill>
                <a:blip r:embed="rId3"/>
                <a:stretch>
                  <a:fillRect l="-1182" t="-6427"/>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CB93516-E604-4382-B5ED-38B515DAE8EE}"/>
                  </a:ext>
                </a:extLst>
              </p:cNvPr>
              <p:cNvSpPr/>
              <p:nvPr/>
            </p:nvSpPr>
            <p:spPr>
              <a:xfrm>
                <a:off x="574409" y="5029200"/>
                <a:ext cx="22811509" cy="2817181"/>
              </a:xfrm>
              <a:prstGeom prst="rect">
                <a:avLst/>
              </a:prstGeom>
            </p:spPr>
            <p:txBody>
              <a:bodyPr wrap="square">
                <a:spAutoFit/>
              </a:bodyPr>
              <a:lstStyle/>
              <a:p>
                <a:pPr>
                  <a:lnSpc>
                    <a:spcPct val="107000"/>
                  </a:lnSpc>
                  <a:spcAft>
                    <a:spcPts val="0"/>
                  </a:spcAft>
                </a:pP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Nhận xét </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Nếu </a:t>
                </a:r>
                <a:r>
                  <a:rPr lang="en-US" sz="4800" b="1" i="1">
                    <a:solidFill>
                      <a:srgbClr val="302F2E"/>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800" b="1" i="1">
                            <a:solidFill>
                              <a:srgbClr val="302F2E"/>
                            </a:solidFill>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800" b="1" i="1">
                            <a:solidFill>
                              <a:srgbClr val="302F2E"/>
                            </a:solidFill>
                            <a:effectLst/>
                            <a:latin typeface="Cambria Math" panose="02040503050406030204" pitchFamily="18" charset="0"/>
                            <a:ea typeface="Calibri" panose="020F0502020204030204" pitchFamily="34" charset="0"/>
                            <a:cs typeface="Times New Roman" panose="02020603050405020304" pitchFamily="18" charset="0"/>
                          </a:rPr>
                          <m:t>𝒂</m:t>
                        </m:r>
                      </m:e>
                    </m:bar>
                    <m:r>
                      <a:rPr lang="en-US" sz="4800" b="1" i="1">
                        <a:solidFill>
                          <a:srgbClr val="302F2E"/>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302F2E"/>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4800" b="1" i="1">
                        <a:solidFill>
                          <a:srgbClr val="302F2E"/>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302F2E"/>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800" b="1">
                    <a:solidFill>
                      <a:srgbClr val="302F2E"/>
                    </a:solidFill>
                    <a:effectLst/>
                    <a:latin typeface="Tahoma" panose="020B0604030504040204" pitchFamily="34" charset="0"/>
                    <a:ea typeface="Tahoma" panose="020B0604030504040204" pitchFamily="34" charset="0"/>
                    <a:cs typeface="Tahoma" panose="020B0604030504040204" pitchFamily="34" charset="0"/>
                  </a:rPr>
                  <a:t> </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thì </a:t>
                </a:r>
                <a:r>
                  <a:rPr lang="en-US" sz="4800" b="1">
                    <a:solidFill>
                      <a:srgbClr val="302F2E"/>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srgbClr val="302F2E"/>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solidFill>
                              <a:srgbClr val="302F2E"/>
                            </a:solidFill>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solidFill>
                              <a:srgbClr val="302F2E"/>
                            </a:solidFill>
                            <a:effectLst/>
                            <a:latin typeface="Cambria Math" panose="02040503050406030204" pitchFamily="18" charset="0"/>
                            <a:ea typeface="Calibri" panose="020F0502020204030204" pitchFamily="34" charset="0"/>
                            <a:cs typeface="Times New Roman" panose="02020603050405020304" pitchFamily="18" charset="0"/>
                          </a:rPr>
                          <m:t>𝒂</m:t>
                        </m:r>
                      </m:sub>
                    </m:sSub>
                    <m:r>
                      <a:rPr lang="en-US" sz="4800" b="1" i="1">
                        <a:solidFill>
                          <a:srgbClr val="302F2E"/>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302F2E"/>
                        </a:solidFill>
                        <a:effectLst/>
                        <a:latin typeface="Cambria Math" panose="02040503050406030204" pitchFamily="18" charset="0"/>
                        <a:ea typeface="Calibri" panose="020F0502020204030204" pitchFamily="34" charset="0"/>
                        <a:cs typeface="Times New Roman" panose="02020603050405020304" pitchFamily="18" charset="0"/>
                      </a:rPr>
                      <m:t>𝒅</m:t>
                    </m:r>
                  </m:oMath>
                </a14:m>
                <a:r>
                  <a:rPr lang="en-US" sz="4800" b="1">
                    <a:solidFill>
                      <a:srgbClr val="302F2E"/>
                    </a:solidFill>
                    <a:effectLst/>
                    <a:latin typeface="Tahoma" panose="020B0604030504040204" pitchFamily="34" charset="0"/>
                    <a:ea typeface="Tahoma" panose="020B0604030504040204" pitchFamily="34" charset="0"/>
                    <a:cs typeface="Tahoma" panose="020B0604030504040204" pitchFamily="34" charset="0"/>
                  </a:rPr>
                  <a:t>, </a:t>
                </a: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do đó </a:t>
                </a:r>
                <a:r>
                  <a:rPr lang="en-US" sz="4800" b="1" i="1">
                    <a:solidFill>
                      <a:srgbClr val="302F2E"/>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𝜹</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𝒂</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𝒅</m:t>
                        </m:r>
                      </m:num>
                      <m:den>
                        <m:d>
                          <m:dPr>
                            <m:begChr m:val="|"/>
                            <m:endChr m:val="|"/>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𝒂</m:t>
                            </m:r>
                          </m:e>
                        </m:d>
                      </m:den>
                    </m:f>
                  </m:oMath>
                </a14:m>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 Nếu </a:t>
                </a:r>
                <a14:m>
                  <m:oMath xmlns:m="http://schemas.openxmlformats.org/officeDocument/2006/math">
                    <m:f>
                      <m:f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1" i="1">
                            <a:effectLst/>
                            <a:latin typeface="Cambria Math" panose="02040503050406030204" pitchFamily="18" charset="0"/>
                            <a:ea typeface="Calibri" panose="020F0502020204030204" pitchFamily="34" charset="0"/>
                            <a:cs typeface="Times New Roman" panose="02020603050405020304" pitchFamily="18" charset="0"/>
                          </a:rPr>
                          <m:t>𝒅</m:t>
                        </m:r>
                      </m:num>
                      <m:den>
                        <m:d>
                          <m:dPr>
                            <m:begChr m:val="|"/>
                            <m:endChr m:val="|"/>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𝒂</m:t>
                            </m:r>
                          </m:e>
                        </m:d>
                      </m:den>
                    </m:f>
                  </m:oMath>
                </a14:m>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càng nhỏ thì chất lượng của phép đo hay tính toán càng cao. Người ta thường viết sai số tương đối dưới dạng phần trăm. </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CB93516-E604-4382-B5ED-38B515DAE8EE}"/>
                  </a:ext>
                </a:extLst>
              </p:cNvPr>
              <p:cNvSpPr>
                <a:spLocks noRot="1" noChangeAspect="1" noMove="1" noResize="1" noEditPoints="1" noAdjustHandles="1" noChangeArrowheads="1" noChangeShapeType="1" noTextEdit="1"/>
              </p:cNvSpPr>
              <p:nvPr/>
            </p:nvSpPr>
            <p:spPr>
              <a:xfrm>
                <a:off x="574409" y="5029200"/>
                <a:ext cx="22811509" cy="2817181"/>
              </a:xfrm>
              <a:prstGeom prst="rect">
                <a:avLst/>
              </a:prstGeom>
              <a:blipFill>
                <a:blip r:embed="rId4"/>
                <a:stretch>
                  <a:fillRect l="-1203" r="-1737" b="-11255"/>
                </a:stretch>
              </a:blipFill>
            </p:spPr>
            <p:txBody>
              <a:bodyPr/>
              <a:lstStyle/>
              <a:p>
                <a:r>
                  <a:rPr lang="en-US">
                    <a:noFill/>
                  </a:rPr>
                  <a:t> </a:t>
                </a:r>
              </a:p>
            </p:txBody>
          </p:sp>
        </mc:Fallback>
      </mc:AlternateContent>
      <p:graphicFrame>
        <p:nvGraphicFramePr>
          <p:cNvPr id="10" name="Table 9">
            <a:extLst>
              <a:ext uri="{FF2B5EF4-FFF2-40B4-BE49-F238E27FC236}">
                <a16:creationId xmlns:a16="http://schemas.microsoft.com/office/drawing/2014/main" id="{746566A7-057B-4AF3-976B-D6D651A62569}"/>
              </a:ext>
            </a:extLst>
          </p:cNvPr>
          <p:cNvGraphicFramePr>
            <a:graphicFrameLocks noGrp="1"/>
          </p:cNvGraphicFramePr>
          <p:nvPr>
            <p:extLst>
              <p:ext uri="{D42A27DB-BD31-4B8C-83A1-F6EECF244321}">
                <p14:modId xmlns:p14="http://schemas.microsoft.com/office/powerpoint/2010/main" val="4243458547"/>
              </p:ext>
            </p:extLst>
          </p:nvPr>
        </p:nvGraphicFramePr>
        <p:xfrm>
          <a:off x="381000" y="8064825"/>
          <a:ext cx="23850600" cy="2598467"/>
        </p:xfrm>
        <a:graphic>
          <a:graphicData uri="http://schemas.openxmlformats.org/drawingml/2006/table">
            <a:tbl>
              <a:tblPr firstRow="1" bandRow="1">
                <a:tableStyleId>{5C22544A-7EE6-4342-B048-85BDC9FD1C3A}</a:tableStyleId>
              </a:tblPr>
              <a:tblGrid>
                <a:gridCol w="23850600">
                  <a:extLst>
                    <a:ext uri="{9D8B030D-6E8A-4147-A177-3AD203B41FA5}">
                      <a16:colId xmlns:a16="http://schemas.microsoft.com/office/drawing/2014/main" val="442423946"/>
                    </a:ext>
                  </a:extLst>
                </a:gridCol>
              </a:tblGrid>
              <a:tr h="2598467">
                <a:tc>
                  <a:txBody>
                    <a:bodyPr/>
                    <a:lstStyle/>
                    <a:p>
                      <a:pPr>
                        <a:lnSpc>
                          <a:spcPct val="107000"/>
                        </a:lnSpc>
                        <a:spcAft>
                          <a:spcPts val="800"/>
                        </a:spcAft>
                      </a:pPr>
                      <a:r>
                        <a:rPr lang="en-US" sz="4800">
                          <a:latin typeface="Times New Roman" panose="02020603050405020304" pitchFamily="18" charset="0"/>
                          <a:ea typeface="Calibri" panose="020F0502020204030204" pitchFamily="34" charset="0"/>
                          <a:cs typeface="Times New Roman" panose="02020603050405020304" pitchFamily="18" charset="0"/>
                        </a:rPr>
                        <a:t>			</a:t>
                      </a:r>
                      <a:r>
                        <a:rPr lang="en-US" sz="48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Trong một cuộc điều tra dân số, người ta viết dân số của một tỉnh là: 3 574 625 người ± 50 000 người. Hãy đánh giá sai số tương đối của số gần đúng này</a:t>
                      </a:r>
                      <a:r>
                        <a:rPr lang="vi-VN" sz="48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800" b="1" kern="1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solidFill>
                      <a:schemeClr val="accent6">
                        <a:lumMod val="40000"/>
                        <a:lumOff val="60000"/>
                      </a:schemeClr>
                    </a:solidFill>
                  </a:tcPr>
                </a:tc>
                <a:extLst>
                  <a:ext uri="{0D108BD9-81ED-4DB2-BD59-A6C34878D82A}">
                    <a16:rowId xmlns:a16="http://schemas.microsoft.com/office/drawing/2014/main" val="1581287189"/>
                  </a:ext>
                </a:extLst>
              </a:tr>
            </a:tbl>
          </a:graphicData>
        </a:graphic>
      </p:graphicFrame>
      <p:grpSp>
        <p:nvGrpSpPr>
          <p:cNvPr id="11" name="Group 57">
            <a:extLst>
              <a:ext uri="{FF2B5EF4-FFF2-40B4-BE49-F238E27FC236}">
                <a16:creationId xmlns:a16="http://schemas.microsoft.com/office/drawing/2014/main" id="{668BD5DC-6EDC-4763-841D-6EA9347AEC13}"/>
              </a:ext>
            </a:extLst>
          </p:cNvPr>
          <p:cNvGrpSpPr>
            <a:grpSpLocks/>
          </p:cNvGrpSpPr>
          <p:nvPr/>
        </p:nvGrpSpPr>
        <p:grpSpPr bwMode="auto">
          <a:xfrm>
            <a:off x="259496" y="7924800"/>
            <a:ext cx="4891422" cy="878618"/>
            <a:chOff x="224" y="592"/>
            <a:chExt cx="11374" cy="1326"/>
          </a:xfrm>
        </p:grpSpPr>
        <p:grpSp>
          <p:nvGrpSpPr>
            <p:cNvPr id="12" name="Group 24">
              <a:extLst>
                <a:ext uri="{FF2B5EF4-FFF2-40B4-BE49-F238E27FC236}">
                  <a16:creationId xmlns:a16="http://schemas.microsoft.com/office/drawing/2014/main" id="{DD4AD161-39C4-4C53-8E78-A2607DF0D177}"/>
                </a:ext>
              </a:extLst>
            </p:cNvPr>
            <p:cNvGrpSpPr>
              <a:grpSpLocks/>
            </p:cNvGrpSpPr>
            <p:nvPr/>
          </p:nvGrpSpPr>
          <p:grpSpPr bwMode="auto">
            <a:xfrm>
              <a:off x="224" y="592"/>
              <a:ext cx="11374" cy="1326"/>
              <a:chOff x="315" y="602"/>
              <a:chExt cx="16002" cy="1640"/>
            </a:xfrm>
          </p:grpSpPr>
          <p:sp>
            <p:nvSpPr>
              <p:cNvPr id="14" name="Arrow: Pentagon 25">
                <a:extLst>
                  <a:ext uri="{FF2B5EF4-FFF2-40B4-BE49-F238E27FC236}">
                    <a16:creationId xmlns:a16="http://schemas.microsoft.com/office/drawing/2014/main" id="{0F8C083F-6216-43B6-99F4-93E6DAF43A23}"/>
                  </a:ext>
                </a:extLst>
              </p:cNvPr>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Arrow: Chevron 26">
                <a:extLst>
                  <a:ext uri="{FF2B5EF4-FFF2-40B4-BE49-F238E27FC236}">
                    <a16:creationId xmlns:a16="http://schemas.microsoft.com/office/drawing/2014/main" id="{4865C992-9377-43DD-90D5-8BF0C9BC29B5}"/>
                  </a:ext>
                </a:extLst>
              </p:cNvPr>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6" name="Arrow: Chevron 27">
                <a:extLst>
                  <a:ext uri="{FF2B5EF4-FFF2-40B4-BE49-F238E27FC236}">
                    <a16:creationId xmlns:a16="http://schemas.microsoft.com/office/drawing/2014/main" id="{1E64EECF-4FF9-4C62-9811-E10B47E6A981}"/>
                  </a:ext>
                </a:extLst>
              </p:cNvPr>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3" name="TextBox 56">
              <a:extLst>
                <a:ext uri="{FF2B5EF4-FFF2-40B4-BE49-F238E27FC236}">
                  <a16:creationId xmlns:a16="http://schemas.microsoft.com/office/drawing/2014/main" id="{E5829F27-AC39-4DD4-AFEB-A3E3AA8F8A0F}"/>
                </a:ext>
              </a:extLst>
            </p:cNvPr>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baseline="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kumimoji="0" lang="en-US" altLang="en-US" sz="4400" b="1" i="0" u="none" strike="noStrike" cap="none" normalizeH="0" baseline="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3.</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19" name="Table 18">
            <a:extLst>
              <a:ext uri="{FF2B5EF4-FFF2-40B4-BE49-F238E27FC236}">
                <a16:creationId xmlns:a16="http://schemas.microsoft.com/office/drawing/2014/main" id="{9F063E79-BB8D-424E-9AAB-AB7159473DCA}"/>
              </a:ext>
            </a:extLst>
          </p:cNvPr>
          <p:cNvGraphicFramePr>
            <a:graphicFrameLocks noGrp="1"/>
          </p:cNvGraphicFramePr>
          <p:nvPr>
            <p:extLst>
              <p:ext uri="{D42A27DB-BD31-4B8C-83A1-F6EECF244321}">
                <p14:modId xmlns:p14="http://schemas.microsoft.com/office/powerpoint/2010/main" val="2890783288"/>
              </p:ext>
            </p:extLst>
          </p:nvPr>
        </p:nvGraphicFramePr>
        <p:xfrm>
          <a:off x="574409" y="10958207"/>
          <a:ext cx="23850600" cy="2524486"/>
        </p:xfrm>
        <a:graphic>
          <a:graphicData uri="http://schemas.openxmlformats.org/drawingml/2006/table">
            <a:tbl>
              <a:tblPr firstRow="1" bandRow="1">
                <a:tableStyleId>{5C22544A-7EE6-4342-B048-85BDC9FD1C3A}</a:tableStyleId>
              </a:tblPr>
              <a:tblGrid>
                <a:gridCol w="23850600">
                  <a:extLst>
                    <a:ext uri="{9D8B030D-6E8A-4147-A177-3AD203B41FA5}">
                      <a16:colId xmlns:a16="http://schemas.microsoft.com/office/drawing/2014/main" val="442423946"/>
                    </a:ext>
                  </a:extLst>
                </a:gridCol>
              </a:tblGrid>
              <a:tr h="2524486">
                <a:tc>
                  <a:txBody>
                    <a:bodyPr/>
                    <a:lstStyle/>
                    <a:p>
                      <a:pPr marL="0" marR="0" lvl="0" indent="0" algn="l" defTabSz="1828800" rtl="0" eaLnBrk="1" fontAlgn="auto" latinLnBrk="0" hangingPunct="1">
                        <a:lnSpc>
                          <a:spcPct val="107000"/>
                        </a:lnSpc>
                        <a:spcBef>
                          <a:spcPts val="0"/>
                        </a:spcBef>
                        <a:spcAft>
                          <a:spcPts val="800"/>
                        </a:spcAft>
                        <a:buClrTx/>
                        <a:buSzTx/>
                        <a:buFontTx/>
                        <a:buNone/>
                        <a:tabLst/>
                        <a:defRPr/>
                      </a:pPr>
                      <a:r>
                        <a:rPr lang="en-US" sz="4800">
                          <a:latin typeface="Times New Roman" panose="02020603050405020304" pitchFamily="18" charset="0"/>
                          <a:ea typeface="Calibri" panose="020F0502020204030204" pitchFamily="34" charset="0"/>
                          <a:cs typeface="Times New Roman" panose="02020603050405020304" pitchFamily="18" charset="0"/>
                        </a:rPr>
                        <a:t>			</a:t>
                      </a:r>
                      <a:r>
                        <a:rPr lang="en-US" sz="4800" b="1" kern="1200">
                          <a:solidFill>
                            <a:srgbClr val="000000"/>
                          </a:solidFill>
                          <a:effectLst/>
                          <a:latin typeface="Tahoma" panose="020B0604030504040204" pitchFamily="34" charset="0"/>
                          <a:ea typeface="Tahoma" panose="020B0604030504040204" pitchFamily="34" charset="0"/>
                          <a:cs typeface="Tahoma" panose="020B0604030504040204" pitchFamily="34" charset="0"/>
                        </a:rPr>
                        <a:t>Đánh giá sai số tương đối của khối lượng bao gạo được đóng gói theo dây chuyền A, B ở Ví dụ 2 và HĐ4. Dựa trên tiêu chí này dây chuyền nào tốt hơn?</a:t>
                      </a:r>
                    </a:p>
                  </a:txBody>
                  <a:tcPr>
                    <a:solidFill>
                      <a:schemeClr val="accent6">
                        <a:lumMod val="40000"/>
                        <a:lumOff val="60000"/>
                      </a:schemeClr>
                    </a:solidFill>
                  </a:tcPr>
                </a:tc>
                <a:extLst>
                  <a:ext uri="{0D108BD9-81ED-4DB2-BD59-A6C34878D82A}">
                    <a16:rowId xmlns:a16="http://schemas.microsoft.com/office/drawing/2014/main" val="1581287189"/>
                  </a:ext>
                </a:extLst>
              </a:tr>
            </a:tbl>
          </a:graphicData>
        </a:graphic>
      </p:graphicFrame>
      <p:grpSp>
        <p:nvGrpSpPr>
          <p:cNvPr id="20" name="Group 57">
            <a:extLst>
              <a:ext uri="{FF2B5EF4-FFF2-40B4-BE49-F238E27FC236}">
                <a16:creationId xmlns:a16="http://schemas.microsoft.com/office/drawing/2014/main" id="{DFC9EE99-B899-437F-BAA2-B0A03FAF1B7D}"/>
              </a:ext>
            </a:extLst>
          </p:cNvPr>
          <p:cNvGrpSpPr>
            <a:grpSpLocks/>
          </p:cNvGrpSpPr>
          <p:nvPr/>
        </p:nvGrpSpPr>
        <p:grpSpPr bwMode="auto">
          <a:xfrm>
            <a:off x="452905" y="10818181"/>
            <a:ext cx="4891422" cy="878618"/>
            <a:chOff x="224" y="592"/>
            <a:chExt cx="11374" cy="1326"/>
          </a:xfrm>
        </p:grpSpPr>
        <p:grpSp>
          <p:nvGrpSpPr>
            <p:cNvPr id="21" name="Group 24">
              <a:extLst>
                <a:ext uri="{FF2B5EF4-FFF2-40B4-BE49-F238E27FC236}">
                  <a16:creationId xmlns:a16="http://schemas.microsoft.com/office/drawing/2014/main" id="{FF1ACB3E-5221-4804-A884-C04AD5CE6B31}"/>
                </a:ext>
              </a:extLst>
            </p:cNvPr>
            <p:cNvGrpSpPr>
              <a:grpSpLocks/>
            </p:cNvGrpSpPr>
            <p:nvPr/>
          </p:nvGrpSpPr>
          <p:grpSpPr bwMode="auto">
            <a:xfrm>
              <a:off x="224" y="592"/>
              <a:ext cx="11374" cy="1326"/>
              <a:chOff x="315" y="602"/>
              <a:chExt cx="16002" cy="1640"/>
            </a:xfrm>
          </p:grpSpPr>
          <p:sp>
            <p:nvSpPr>
              <p:cNvPr id="23" name="Arrow: Pentagon 25">
                <a:extLst>
                  <a:ext uri="{FF2B5EF4-FFF2-40B4-BE49-F238E27FC236}">
                    <a16:creationId xmlns:a16="http://schemas.microsoft.com/office/drawing/2014/main" id="{399BCCD1-DCA4-4012-9E4B-3B384595E026}"/>
                  </a:ext>
                </a:extLst>
              </p:cNvPr>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Arrow: Chevron 26">
                <a:extLst>
                  <a:ext uri="{FF2B5EF4-FFF2-40B4-BE49-F238E27FC236}">
                    <a16:creationId xmlns:a16="http://schemas.microsoft.com/office/drawing/2014/main" id="{8E164DED-97EC-4580-B49D-259545180CFD}"/>
                  </a:ext>
                </a:extLst>
              </p:cNvPr>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5" name="Arrow: Chevron 27">
                <a:extLst>
                  <a:ext uri="{FF2B5EF4-FFF2-40B4-BE49-F238E27FC236}">
                    <a16:creationId xmlns:a16="http://schemas.microsoft.com/office/drawing/2014/main" id="{B77E2BA3-94A0-4ACD-9E30-907316B65EE0}"/>
                  </a:ext>
                </a:extLst>
              </p:cNvPr>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22" name="TextBox 56">
              <a:extLst>
                <a:ext uri="{FF2B5EF4-FFF2-40B4-BE49-F238E27FC236}">
                  <a16:creationId xmlns:a16="http://schemas.microsoft.com/office/drawing/2014/main" id="{749AF56A-1913-428A-BA7D-1302ED7E3AAD}"/>
                </a:ext>
              </a:extLst>
            </p:cNvPr>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4400" b="1" i="0" u="none" strike="noStrike" cap="none" normalizeH="0" baseline="0" err="1">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kumimoji="0" lang="en-US" altLang="en-US" sz="4400" b="1" i="0" u="none" strike="noStrike" cap="none" normalizeH="0" baseline="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 4.</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223709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up)">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50"/>
                                        <p:tgtEl>
                                          <p:spTgt spid="19"/>
                                        </p:tgtEl>
                                      </p:cBhvr>
                                    </p:animEffec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1D75D5-F63C-426C-A386-E86621E465DE}"/>
              </a:ext>
            </a:extLst>
          </p:cNvPr>
          <p:cNvSpPr/>
          <p:nvPr/>
        </p:nvSpPr>
        <p:spPr>
          <a:xfrm>
            <a:off x="457200" y="1828800"/>
            <a:ext cx="8872942" cy="830997"/>
          </a:xfrm>
          <a:prstGeom prst="rect">
            <a:avLst/>
          </a:prstGeom>
        </p:spPr>
        <p:txBody>
          <a:bodyPr wrap="none">
            <a:spAutoFit/>
          </a:bodyPr>
          <a:lstStyle/>
          <a:p>
            <a:r>
              <a:rPr lang="en-US" sz="4800" b="1">
                <a:solidFill>
                  <a:srgbClr val="385623"/>
                </a:solidFill>
                <a:latin typeface="Tahoma" panose="020B0604030504040204" pitchFamily="34" charset="0"/>
                <a:ea typeface="Tahoma" panose="020B0604030504040204" pitchFamily="34" charset="0"/>
                <a:cs typeface="Tahoma" panose="020B0604030504040204" pitchFamily="34" charset="0"/>
              </a:rPr>
              <a:t>3. QUY TRÒN SỐ GẦN ĐÚNG</a:t>
            </a: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57303156-802C-48F5-8FE0-747FFA6C1407}"/>
              </a:ext>
            </a:extLst>
          </p:cNvPr>
          <p:cNvSpPr/>
          <p:nvPr/>
        </p:nvSpPr>
        <p:spPr>
          <a:xfrm>
            <a:off x="936946" y="2819400"/>
            <a:ext cx="9156674" cy="830997"/>
          </a:xfrm>
          <a:prstGeom prst="rect">
            <a:avLst/>
          </a:prstGeom>
        </p:spPr>
        <p:txBody>
          <a:bodyPr wrap="none">
            <a:spAutoFit/>
          </a:bodyPr>
          <a:lstStyle/>
          <a:p>
            <a:r>
              <a:rPr lang="en-US" sz="4800" b="1">
                <a:latin typeface="Tahoma" panose="020B0604030504040204" pitchFamily="34" charset="0"/>
                <a:ea typeface="Tahoma" panose="020B0604030504040204" pitchFamily="34" charset="0"/>
                <a:cs typeface="Tahoma" panose="020B0604030504040204" pitchFamily="34" charset="0"/>
              </a:rPr>
              <a:t>H1. Nhắc lại quy tắc làm tròn</a:t>
            </a: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55DD950E-BC8D-434A-ACDF-7EF2A597F035}"/>
              </a:ext>
            </a:extLst>
          </p:cNvPr>
          <p:cNvSpPr/>
          <p:nvPr/>
        </p:nvSpPr>
        <p:spPr>
          <a:xfrm>
            <a:off x="878508" y="3810000"/>
            <a:ext cx="23124492" cy="1569660"/>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Ví dụ. Hãy qui tròn điểm phẩy cả năm của hai bạn HS: bạn Lan 8,4552481 và bạn Nam 6,44485217 theo qui tắc làm tròn điểm hiện nay.</a:t>
            </a: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F7EB2D3D-1D5A-43DE-8B9F-B7405D5ABBCF}"/>
              </a:ext>
            </a:extLst>
          </p:cNvPr>
          <p:cNvSpPr/>
          <p:nvPr/>
        </p:nvSpPr>
        <p:spPr>
          <a:xfrm>
            <a:off x="457200" y="6511912"/>
            <a:ext cx="23124492" cy="6018186"/>
          </a:xfrm>
          <a:prstGeom prst="rect">
            <a:avLst/>
          </a:prstGeom>
        </p:spPr>
        <p:txBody>
          <a:bodyPr wrap="square">
            <a:spAutoFit/>
          </a:bodyPr>
          <a:lstStyle/>
          <a:p>
            <a:pPr marL="342900" lvl="0" indent="-342900" algn="just">
              <a:lnSpc>
                <a:spcPct val="107000"/>
              </a:lnSpc>
              <a:spcAft>
                <a:spcPts val="800"/>
              </a:spcAft>
              <a:buBlip>
                <a:blip r:embed="rId2"/>
              </a:buBlip>
            </a:pPr>
            <a:r>
              <a:rPr lang="en-US" sz="4800" b="1">
                <a:latin typeface="Tahoma" panose="020B0604030504040204" pitchFamily="34" charset="0"/>
                <a:ea typeface="Tahoma" panose="020B0604030504040204" pitchFamily="34" charset="0"/>
                <a:cs typeface="Tahoma" panose="020B0604030504040204" pitchFamily="34" charset="0"/>
              </a:rPr>
              <a:t>Số thu được sau khi thực hiện làm tròn số được gọi là </a:t>
            </a:r>
            <a:r>
              <a:rPr lang="en-US" sz="4800" b="1" i="1">
                <a:latin typeface="Tahoma" panose="020B0604030504040204" pitchFamily="34" charset="0"/>
                <a:ea typeface="Tahoma" panose="020B0604030504040204" pitchFamily="34" charset="0"/>
                <a:cs typeface="Tahoma" panose="020B0604030504040204" pitchFamily="34" charset="0"/>
              </a:rPr>
              <a:t>số quy tròn</a:t>
            </a:r>
            <a:r>
              <a:rPr lang="en-US" sz="4800" b="1">
                <a:latin typeface="Tahoma" panose="020B0604030504040204" pitchFamily="34" charset="0"/>
                <a:ea typeface="Tahoma" panose="020B0604030504040204" pitchFamily="34" charset="0"/>
                <a:cs typeface="Tahoma" panose="020B0604030504040204" pitchFamily="34" charset="0"/>
              </a:rPr>
              <a:t>. Số quy tròn là một số gần đúng của số ban đầu.</a:t>
            </a:r>
          </a:p>
          <a:p>
            <a:pPr marL="342900" lvl="0" indent="-342900" algn="just">
              <a:lnSpc>
                <a:spcPct val="107000"/>
              </a:lnSpc>
              <a:spcAft>
                <a:spcPts val="800"/>
              </a:spcAft>
              <a:buBlip>
                <a:blip r:embed="rId2"/>
              </a:buBlip>
            </a:pPr>
            <a:r>
              <a:rPr lang="en-US" sz="4800" b="1">
                <a:latin typeface="Tahoma" panose="020B0604030504040204" pitchFamily="34" charset="0"/>
                <a:ea typeface="Tahoma" panose="020B0604030504040204" pitchFamily="34" charset="0"/>
                <a:cs typeface="Tahoma" panose="020B0604030504040204" pitchFamily="34" charset="0"/>
              </a:rPr>
              <a:t>Cách viết số quy tròn của số gần đúng căn cứ vào độ chính xác cho trước: </a:t>
            </a:r>
          </a:p>
          <a:p>
            <a:pPr marL="342900" lvl="0" indent="-342900" algn="just">
              <a:lnSpc>
                <a:spcPct val="90000"/>
              </a:lnSpc>
              <a:spcAft>
                <a:spcPts val="160"/>
              </a:spcAft>
              <a:buFont typeface="Symbol" panose="05050102010706020507" pitchFamily="18" charset="2"/>
              <a:buChar char=""/>
            </a:pPr>
            <a:r>
              <a:rPr lang="en-US" sz="4800" b="1">
                <a:latin typeface="Tahoma" panose="020B0604030504040204" pitchFamily="34" charset="0"/>
                <a:ea typeface="Tahoma" panose="020B0604030504040204" pitchFamily="34" charset="0"/>
                <a:cs typeface="Tahoma" panose="020B0604030504040204" pitchFamily="34" charset="0"/>
              </a:rPr>
              <a:t>Khi thay số đúng bởi số quy tròn đến một hàng nào đó thì sai số tuyệt đối của số quy tròn không vượt quá nửa đơn vị của hàng làm tròn.</a:t>
            </a:r>
          </a:p>
          <a:p>
            <a:pPr marL="342900" lvl="0" indent="-342900" algn="just">
              <a:lnSpc>
                <a:spcPct val="90000"/>
              </a:lnSpc>
              <a:spcAft>
                <a:spcPts val="160"/>
              </a:spcAft>
              <a:buFont typeface="Symbol" panose="05050102010706020507" pitchFamily="18" charset="2"/>
              <a:buChar char=""/>
            </a:pPr>
            <a:r>
              <a:rPr lang="en-US" sz="4800" b="1">
                <a:latin typeface="Tahoma" panose="020B0604030504040204" pitchFamily="34" charset="0"/>
                <a:ea typeface="Tahoma" panose="020B0604030504040204" pitchFamily="34" charset="0"/>
                <a:cs typeface="Tahoma" panose="020B0604030504040204" pitchFamily="34" charset="0"/>
              </a:rPr>
              <a:t>Cho số gần đúng a với chính xác d. Khi được yêu cầu làm tròn số a mà không nói rõ làm tròn đến hàng nào thì ta làm tròn số a đến hàng thấp nhất mà d nhỏ hơn 1 đơn vị của hàng đó.</a:t>
            </a:r>
            <a:endParaRPr lang="en-US" sz="4800" b="1">
              <a:effectLst/>
              <a:latin typeface="Tahoma" panose="020B0604030504040204" pitchFamily="34" charset="0"/>
              <a:ea typeface="Tahoma" panose="020B0604030504040204" pitchFamily="34" charset="0"/>
              <a:cs typeface="Tahoma" panose="020B0604030504040204" pitchFamily="34" charset="0"/>
            </a:endParaRPr>
          </a:p>
        </p:txBody>
      </p:sp>
      <p:grpSp>
        <p:nvGrpSpPr>
          <p:cNvPr id="13" name="Group 57">
            <a:extLst>
              <a:ext uri="{FF2B5EF4-FFF2-40B4-BE49-F238E27FC236}">
                <a16:creationId xmlns:a16="http://schemas.microsoft.com/office/drawing/2014/main" id="{E2229AA7-5BA5-4FAC-A484-381C78C945FB}"/>
              </a:ext>
            </a:extLst>
          </p:cNvPr>
          <p:cNvGrpSpPr>
            <a:grpSpLocks/>
          </p:cNvGrpSpPr>
          <p:nvPr/>
        </p:nvGrpSpPr>
        <p:grpSpPr bwMode="auto">
          <a:xfrm>
            <a:off x="381000" y="5522182"/>
            <a:ext cx="4891422" cy="878618"/>
            <a:chOff x="224" y="592"/>
            <a:chExt cx="11374" cy="1326"/>
          </a:xfrm>
        </p:grpSpPr>
        <p:grpSp>
          <p:nvGrpSpPr>
            <p:cNvPr id="14" name="Group 24">
              <a:extLst>
                <a:ext uri="{FF2B5EF4-FFF2-40B4-BE49-F238E27FC236}">
                  <a16:creationId xmlns:a16="http://schemas.microsoft.com/office/drawing/2014/main" id="{12F3ED40-F8FB-41A1-A2EA-16652AFAEF14}"/>
                </a:ext>
              </a:extLst>
            </p:cNvPr>
            <p:cNvGrpSpPr>
              <a:grpSpLocks/>
            </p:cNvGrpSpPr>
            <p:nvPr/>
          </p:nvGrpSpPr>
          <p:grpSpPr bwMode="auto">
            <a:xfrm>
              <a:off x="224" y="592"/>
              <a:ext cx="11374" cy="1326"/>
              <a:chOff x="315" y="602"/>
              <a:chExt cx="16002" cy="1640"/>
            </a:xfrm>
          </p:grpSpPr>
          <p:sp>
            <p:nvSpPr>
              <p:cNvPr id="16" name="Arrow: Pentagon 25">
                <a:extLst>
                  <a:ext uri="{FF2B5EF4-FFF2-40B4-BE49-F238E27FC236}">
                    <a16:creationId xmlns:a16="http://schemas.microsoft.com/office/drawing/2014/main" id="{A3E432BE-809B-4D24-A2A2-4D32B266375A}"/>
                  </a:ext>
                </a:extLst>
              </p:cNvPr>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Arrow: Chevron 26">
                <a:extLst>
                  <a:ext uri="{FF2B5EF4-FFF2-40B4-BE49-F238E27FC236}">
                    <a16:creationId xmlns:a16="http://schemas.microsoft.com/office/drawing/2014/main" id="{9FB5AA4A-1B31-4616-86D5-1DDB2649C18F}"/>
                  </a:ext>
                </a:extLst>
              </p:cNvPr>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8" name="Arrow: Chevron 27">
                <a:extLst>
                  <a:ext uri="{FF2B5EF4-FFF2-40B4-BE49-F238E27FC236}">
                    <a16:creationId xmlns:a16="http://schemas.microsoft.com/office/drawing/2014/main" id="{D5A7E9E5-D4A4-4D27-8D56-E20834FF9707}"/>
                  </a:ext>
                </a:extLst>
              </p:cNvPr>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5" name="TextBox 56">
              <a:extLst>
                <a:ext uri="{FF2B5EF4-FFF2-40B4-BE49-F238E27FC236}">
                  <a16:creationId xmlns:a16="http://schemas.microsoft.com/office/drawing/2014/main" id="{BB88BBA7-39C3-4FA0-A12C-A3BD7C10CE26}"/>
                </a:ext>
              </a:extLst>
            </p:cNvPr>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Ghi nh</a:t>
              </a:r>
              <a:r>
                <a:rPr lang="en-US" altLang="en-US" sz="4400" b="1">
                  <a:solidFill>
                    <a:srgbClr val="0000CC"/>
                  </a:solidFill>
                  <a:latin typeface="Tahoma" panose="020B0604030504040204" pitchFamily="34" charset="0"/>
                  <a:ea typeface="Tahoma" panose="020B0604030504040204" pitchFamily="34" charset="0"/>
                  <a:cs typeface="Tahoma" panose="020B0604030504040204" pitchFamily="34" charset="0"/>
                </a:rPr>
                <a:t>ớ</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14261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left)">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wipe(left)">
                                      <p:cBhvr>
                                        <p:cTn id="34" dur="500"/>
                                        <p:tgtEl>
                                          <p:spTgt spid="11">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wipe(left)">
                                      <p:cBhvr>
                                        <p:cTn id="39" dur="500"/>
                                        <p:tgtEl>
                                          <p:spTgt spid="1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Effect transition="in" filter="wipe(left)">
                                      <p:cBhvr>
                                        <p:cTn id="44"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33400" y="3810000"/>
                <a:ext cx="23518091" cy="3501333"/>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nl-NL" b="1">
                    <a:solidFill>
                      <a:srgbClr val="0000FF"/>
                    </a:solidFill>
                    <a:latin typeface="Tahoma" panose="020B0604030504040204" pitchFamily="34" charset="0"/>
                    <a:ea typeface="Tahoma" panose="020B0604030504040204" pitchFamily="34" charset="0"/>
                    <a:cs typeface="Tahoma" panose="020B0604030504040204" pitchFamily="34" charset="0"/>
                  </a:rPr>
                  <a:t>Giải</a:t>
                </a:r>
              </a:p>
              <a:p>
                <a:pPr>
                  <a:lnSpc>
                    <a:spcPct val="107000"/>
                  </a:lnSpc>
                  <a:spcAft>
                    <a:spcPts val="800"/>
                  </a:spcAft>
                </a:pPr>
                <a:r>
                  <a:rPr lang="nl-NL" b="1">
                    <a:latin typeface="Tahoma" panose="020B0604030504040204" pitchFamily="34" charset="0"/>
                    <a:ea typeface="Tahoma" panose="020B0604030504040204" pitchFamily="34" charset="0"/>
                    <a:cs typeface="Tahoma" panose="020B0604030504040204" pitchFamily="34" charset="0"/>
                  </a:rPr>
                  <a:t>Độ chính xác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𝒅</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𝟑𝟎𝟎</m:t>
                    </m:r>
                  </m:oMath>
                </a14:m>
                <a:r>
                  <a:rPr lang="nl-NL" b="1">
                    <a:latin typeface="Tahoma" panose="020B0604030504040204" pitchFamily="34" charset="0"/>
                    <a:ea typeface="Tahoma" panose="020B0604030504040204" pitchFamily="34" charset="0"/>
                    <a:cs typeface="Tahoma" panose="020B0604030504040204" pitchFamily="34" charset="0"/>
                  </a:rPr>
                  <a:t> đến hàng trăm nên ta phải qui tròn đến hàng nghìn.</a:t>
                </a:r>
                <a:endParaRPr lang="en-US" b="1">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nl-NL" b="1">
                    <a:latin typeface="Tahoma" panose="020B0604030504040204" pitchFamily="34" charset="0"/>
                    <a:ea typeface="Tahoma" panose="020B0604030504040204" pitchFamily="34" charset="0"/>
                    <a:cs typeface="Tahoma" panose="020B0604030504040204" pitchFamily="34" charset="0"/>
                  </a:rPr>
                  <a:t>Vậy số quy tròn </a:t>
                </a:r>
                <a:r>
                  <a:rPr lang="nl-NL" b="1">
                    <a:highlight>
                      <a:srgbClr val="FFFF00"/>
                    </a:highlight>
                    <a:latin typeface="Tahoma" panose="020B0604030504040204" pitchFamily="34" charset="0"/>
                    <a:ea typeface="Tahoma" panose="020B0604030504040204" pitchFamily="34" charset="0"/>
                    <a:cs typeface="Tahoma" panose="020B0604030504040204" pitchFamily="34" charset="0"/>
                  </a:rPr>
                  <a:t>của </a:t>
                </a:r>
                <a14:m>
                  <m:oMath xmlns:m="http://schemas.openxmlformats.org/officeDocument/2006/math">
                    <m:r>
                      <a:rPr lang="en-US" b="1" i="1" smtClean="0">
                        <a:highlight>
                          <a:srgbClr val="FFFF00"/>
                        </a:highlight>
                        <a:latin typeface="Cambria Math" panose="02040503050406030204" pitchFamily="18" charset="0"/>
                        <a:ea typeface="Calibri" panose="020F0502020204030204" pitchFamily="34" charset="0"/>
                        <a:cs typeface="Times New Roman" panose="02020603050405020304" pitchFamily="18" charset="0"/>
                      </a:rPr>
                      <m:t>𝒂</m:t>
                    </m:r>
                  </m:oMath>
                </a14:m>
                <a:r>
                  <a:rPr lang="nl-NL" b="1">
                    <a:highlight>
                      <a:srgbClr val="FFFF00"/>
                    </a:highlight>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b="1" i="1" smtClean="0">
                        <a:highlight>
                          <a:srgbClr val="FF0000"/>
                        </a:highlight>
                        <a:latin typeface="Cambria Math" panose="02040503050406030204" pitchFamily="18" charset="0"/>
                        <a:ea typeface="Calibri" panose="020F0502020204030204" pitchFamily="34" charset="0"/>
                        <a:cs typeface="Times New Roman" panose="02020603050405020304" pitchFamily="18" charset="0"/>
                      </a:rPr>
                      <m:t>𝟐𝟖𝟒𝟏𝟎</m:t>
                    </m:r>
                    <m:r>
                      <a:rPr lang="en-US" b="1" i="1" smtClean="0">
                        <a:highlight>
                          <a:srgbClr val="FF0000"/>
                        </a:highlight>
                        <a:latin typeface="Cambria Math" panose="02040503050406030204" pitchFamily="18" charset="0"/>
                        <a:ea typeface="Calibri" panose="020F0502020204030204" pitchFamily="34" charset="0"/>
                        <a:cs typeface="Times New Roman" panose="02020603050405020304" pitchFamily="18" charset="0"/>
                      </a:rPr>
                      <m:t>𝟎</m:t>
                    </m:r>
                    <m:r>
                      <a:rPr lang="en-US" b="1" i="1" smtClean="0">
                        <a:highlight>
                          <a:srgbClr val="FF0000"/>
                        </a:highlight>
                        <a:latin typeface="Cambria Math" panose="02040503050406030204" pitchFamily="18" charset="0"/>
                        <a:ea typeface="Calibri" panose="020F0502020204030204" pitchFamily="34" charset="0"/>
                        <a:cs typeface="Times New Roman" panose="02020603050405020304" pitchFamily="18" charset="0"/>
                      </a:rPr>
                      <m:t>𝟎</m:t>
                    </m:r>
                  </m:oMath>
                </a14:m>
                <a:r>
                  <a:rPr lang="nl-NL" b="1">
                    <a:highlight>
                      <a:srgbClr val="FF0000"/>
                    </a:highlight>
                    <a:latin typeface="Tahoma" panose="020B0604030504040204" pitchFamily="34" charset="0"/>
                    <a:ea typeface="Tahoma" panose="020B0604030504040204" pitchFamily="34" charset="0"/>
                    <a:cs typeface="Tahoma" panose="020B0604030504040204" pitchFamily="34" charset="0"/>
                  </a:rPr>
                  <a:t>.</a:t>
                </a:r>
                <a:endParaRPr lang="en-US" b="1">
                  <a:highlight>
                    <a:srgbClr val="FF0000"/>
                  </a:highligh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33400" y="3810000"/>
                <a:ext cx="23518091" cy="3501333"/>
              </a:xfrm>
              <a:prstGeom prst="rect">
                <a:avLst/>
              </a:prstGeom>
              <a:blipFill>
                <a:blip r:embed="rId3"/>
                <a:stretch>
                  <a:fillRect l="-1166" t="-4340"/>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533400" y="2693931"/>
                <a:ext cx="23518091" cy="1039869"/>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nl-NL" b="1">
                    <a:latin typeface="Tahoma" panose="020B0604030504040204" pitchFamily="34" charset="0"/>
                    <a:ea typeface="Tahoma" panose="020B0604030504040204" pitchFamily="34" charset="0"/>
                    <a:cs typeface="Tahoma" panose="020B0604030504040204" pitchFamily="34" charset="0"/>
                  </a:rPr>
                  <a:t>Quy tròn số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𝒂</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𝟐𝟖𝟒𝟏𝟐𝟕𝟓</m:t>
                    </m:r>
                  </m:oMath>
                </a14:m>
                <a:r>
                  <a:rPr lang="nl-NL" b="1">
                    <a:latin typeface="Tahoma" panose="020B0604030504040204" pitchFamily="34" charset="0"/>
                    <a:ea typeface="Tahoma" panose="020B0604030504040204" pitchFamily="34" charset="0"/>
                    <a:cs typeface="Tahoma" panose="020B0604030504040204" pitchFamily="34" charset="0"/>
                  </a:rPr>
                  <a:t> với độ chính xác  </a:t>
                </a:r>
                <a14:m>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𝒅</m:t>
                    </m:r>
                    <m:r>
                      <a:rPr lang="en-US" b="1" i="1" smtClean="0">
                        <a:latin typeface="Cambria Math" panose="02040503050406030204" pitchFamily="18" charset="0"/>
                        <a:ea typeface="Calibri" panose="020F0502020204030204" pitchFamily="34" charset="0"/>
                        <a:cs typeface="Times New Roman" panose="02020603050405020304" pitchFamily="18" charset="0"/>
                      </a:rPr>
                      <m:t>=</m:t>
                    </m:r>
                    <m:r>
                      <a:rPr lang="en-US" b="1" i="1" smtClean="0">
                        <a:latin typeface="Cambria Math" panose="02040503050406030204" pitchFamily="18" charset="0"/>
                        <a:ea typeface="Calibri" panose="020F0502020204030204" pitchFamily="34" charset="0"/>
                        <a:cs typeface="Times New Roman" panose="02020603050405020304" pitchFamily="18" charset="0"/>
                      </a:rPr>
                      <m:t>𝟑𝟎𝟎</m:t>
                    </m:r>
                  </m:oMath>
                </a14:m>
                <a:r>
                  <a:rPr lang="nl-NL" b="1">
                    <a:latin typeface="Tahoma" panose="020B0604030504040204" pitchFamily="34" charset="0"/>
                    <a:ea typeface="Tahoma" panose="020B0604030504040204" pitchFamily="34" charset="0"/>
                    <a:cs typeface="Tahoma" panose="020B0604030504040204" pitchFamily="34" charset="0"/>
                  </a:rPr>
                  <a:t>.</a:t>
                </a:r>
                <a:endParaRPr lang="vi-VN"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533400" y="2693931"/>
                <a:ext cx="23518091" cy="1039869"/>
              </a:xfrm>
              <a:prstGeom prst="rect">
                <a:avLst/>
              </a:prstGeom>
              <a:blipFill>
                <a:blip r:embed="rId4"/>
                <a:stretch>
                  <a:fillRect t="-20231" b="-1734"/>
                </a:stretch>
              </a:blipFill>
              <a:ln>
                <a:solidFill>
                  <a:srgbClr val="00B0F0"/>
                </a:solidFill>
              </a:ln>
            </p:spPr>
            <p:txBody>
              <a:bodyPr/>
              <a:lstStyle/>
              <a:p>
                <a:r>
                  <a:rPr lang="en-US">
                    <a:noFill/>
                  </a:rPr>
                  <a:t> </a:t>
                </a:r>
              </a:p>
            </p:txBody>
          </p:sp>
        </mc:Fallback>
      </mc:AlternateContent>
      <p:grpSp>
        <p:nvGrpSpPr>
          <p:cNvPr id="8" name="Group 7">
            <a:extLst>
              <a:ext uri="{FF2B5EF4-FFF2-40B4-BE49-F238E27FC236}">
                <a16:creationId xmlns:a16="http://schemas.microsoft.com/office/drawing/2014/main" id="{C170679A-242B-4495-A6AA-87C2A490DEE2}"/>
              </a:ext>
            </a:extLst>
          </p:cNvPr>
          <p:cNvGrpSpPr/>
          <p:nvPr/>
        </p:nvGrpSpPr>
        <p:grpSpPr>
          <a:xfrm>
            <a:off x="27709" y="1828800"/>
            <a:ext cx="5839691" cy="838200"/>
            <a:chOff x="22440" y="16831"/>
            <a:chExt cx="850471" cy="230002"/>
          </a:xfrm>
        </p:grpSpPr>
        <p:grpSp>
          <p:nvGrpSpPr>
            <p:cNvPr id="9" name="Group 8">
              <a:extLst>
                <a:ext uri="{FF2B5EF4-FFF2-40B4-BE49-F238E27FC236}">
                  <a16:creationId xmlns:a16="http://schemas.microsoft.com/office/drawing/2014/main" id="{DC2BE062-D76F-484D-85A9-31A35614F0C2}"/>
                </a:ext>
              </a:extLst>
            </p:cNvPr>
            <p:cNvGrpSpPr/>
            <p:nvPr/>
          </p:nvGrpSpPr>
          <p:grpSpPr>
            <a:xfrm>
              <a:off x="22440" y="59287"/>
              <a:ext cx="850471" cy="159855"/>
              <a:chOff x="31572" y="60276"/>
              <a:chExt cx="1196628" cy="197828"/>
            </a:xfrm>
          </p:grpSpPr>
          <p:sp>
            <p:nvSpPr>
              <p:cNvPr id="11" name="Arrow: Pentagon 10">
                <a:extLst>
                  <a:ext uri="{FF2B5EF4-FFF2-40B4-BE49-F238E27FC236}">
                    <a16:creationId xmlns:a16="http://schemas.microsoft.com/office/drawing/2014/main" id="{DE96BE6A-257E-4F40-B7D9-B1D5135CB38A}"/>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vi-VN"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12" name="Arrow: Chevron 11">
                <a:extLst>
                  <a:ext uri="{FF2B5EF4-FFF2-40B4-BE49-F238E27FC236}">
                    <a16:creationId xmlns:a16="http://schemas.microsoft.com/office/drawing/2014/main" id="{E39EE14B-937A-449E-9477-E4B712882A71}"/>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 </a:t>
                </a:r>
                <a:endParaRPr lang="vi-VN"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13" name="Arrow: Chevron 12">
                <a:extLst>
                  <a:ext uri="{FF2B5EF4-FFF2-40B4-BE49-F238E27FC236}">
                    <a16:creationId xmlns:a16="http://schemas.microsoft.com/office/drawing/2014/main" id="{3906BBB3-2A34-4CA8-A088-AFCF8F2E5C82}"/>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 </a:t>
                </a:r>
                <a:endParaRPr lang="vi-VN" sz="4800" b="1">
                  <a:effectLst/>
                  <a:latin typeface="Tahoma" panose="020B0604030504040204" pitchFamily="34" charset="0"/>
                  <a:ea typeface="Tahoma" panose="020B0604030504040204" pitchFamily="34" charset="0"/>
                  <a:cs typeface="Tahoma" panose="020B0604030504040204" pitchFamily="34" charset="0"/>
                </a:endParaRPr>
              </a:p>
            </p:txBody>
          </p:sp>
        </p:grpSp>
        <p:sp>
          <p:nvSpPr>
            <p:cNvPr id="10" name="TextBox 56">
              <a:extLst>
                <a:ext uri="{FF2B5EF4-FFF2-40B4-BE49-F238E27FC236}">
                  <a16:creationId xmlns:a16="http://schemas.microsoft.com/office/drawing/2014/main" id="{41372051-7E11-4D36-ADED-EADAABF9D935}"/>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a:solidFill>
                    <a:srgbClr val="0000CC"/>
                  </a:solidFill>
                  <a:latin typeface="Tahoma" panose="020B0604030504040204" pitchFamily="34" charset="0"/>
                  <a:ea typeface="Tahoma" panose="020B0604030504040204" pitchFamily="34" charset="0"/>
                  <a:cs typeface="Tahoma" panose="020B0604030504040204" pitchFamily="34" charset="0"/>
                </a:rPr>
                <a:t>Luyện tập</a:t>
              </a: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a:solidFill>
                    <a:srgbClr val="0000CC"/>
                  </a:solidFill>
                  <a:latin typeface="Tahoma" panose="020B0604030504040204" pitchFamily="34" charset="0"/>
                  <a:ea typeface="Tahoma" panose="020B0604030504040204" pitchFamily="34" charset="0"/>
                  <a:cs typeface="Tahoma" panose="020B0604030504040204" pitchFamily="34" charset="0"/>
                </a:rPr>
                <a:t>5</a:t>
              </a: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lang="vi-VN" sz="4800" b="1">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9FA45EC3-2C9D-4F42-80C6-EFC191C466B9}"/>
                  </a:ext>
                </a:extLst>
              </p:cNvPr>
              <p:cNvSpPr txBox="1">
                <a:spLocks/>
              </p:cNvSpPr>
              <p:nvPr/>
            </p:nvSpPr>
            <p:spPr>
              <a:xfrm>
                <a:off x="789709" y="9601199"/>
                <a:ext cx="23518091" cy="3896188"/>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nl-NL" b="1">
                    <a:solidFill>
                      <a:srgbClr val="0000FF"/>
                    </a:solidFill>
                    <a:latin typeface="Tahoma" panose="020B0604030504040204" pitchFamily="34" charset="0"/>
                    <a:ea typeface="Tahoma" panose="020B0604030504040204" pitchFamily="34" charset="0"/>
                    <a:cs typeface="Tahoma" panose="020B0604030504040204" pitchFamily="34" charset="0"/>
                  </a:rPr>
                  <a:t>Giải</a:t>
                </a:r>
              </a:p>
              <a:p>
                <a:pPr>
                  <a:lnSpc>
                    <a:spcPct val="107000"/>
                  </a:lnSpc>
                  <a:spcAft>
                    <a:spcPts val="800"/>
                  </a:spcAft>
                </a:pPr>
                <a:r>
                  <a:rPr lang="nl-NL" b="1">
                    <a:latin typeface="Tahoma" panose="020B0604030504040204" pitchFamily="34" charset="0"/>
                    <a:ea typeface="Tahoma" panose="020B0604030504040204" pitchFamily="34" charset="0"/>
                    <a:cs typeface="Tahoma" panose="020B0604030504040204" pitchFamily="34" charset="0"/>
                  </a:rPr>
                  <a:t>Độ chính xác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𝒅</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𝟎𝟎𝟏</m:t>
                    </m:r>
                  </m:oMath>
                </a14:m>
                <a:r>
                  <a:rPr lang="nl-NL" b="1">
                    <a:latin typeface="Tahoma" panose="020B0604030504040204" pitchFamily="34" charset="0"/>
                    <a:ea typeface="Tahoma" panose="020B0604030504040204" pitchFamily="34" charset="0"/>
                    <a:cs typeface="Tahoma" panose="020B0604030504040204" pitchFamily="34" charset="0"/>
                  </a:rPr>
                  <a:t> đến hàng phần nghìn nên ta phải quy tròn đến hàng phần trăm.</a:t>
                </a:r>
                <a:endParaRPr lang="en-US" b="1">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nl-NL" b="1">
                    <a:latin typeface="Tahoma" panose="020B0604030504040204" pitchFamily="34" charset="0"/>
                    <a:ea typeface="Tahoma" panose="020B0604030504040204" pitchFamily="34" charset="0"/>
                    <a:cs typeface="Tahoma" panose="020B0604030504040204" pitchFamily="34" charset="0"/>
                  </a:rPr>
                  <a:t>Vậy số quy tròn của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𝒂</m:t>
                    </m:r>
                  </m:oMath>
                </a14:m>
                <a:r>
                  <a:rPr lang="nl-NL"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𝟏𝟓𝟎𝟎</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𝟏𝟓</m:t>
                    </m:r>
                  </m:oMath>
                </a14:m>
                <a:r>
                  <a:rPr lang="nl-NL" b="1">
                    <a:latin typeface="Tahoma" panose="020B0604030504040204" pitchFamily="34" charset="0"/>
                    <a:ea typeface="Tahoma" panose="020B0604030504040204" pitchFamily="34" charset="0"/>
                    <a:cs typeface="Tahoma" panose="020B0604030504040204" pitchFamily="34" charset="0"/>
                  </a:rPr>
                  <a:t>.</a:t>
                </a:r>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Content Placeholder 2">
                <a:extLst>
                  <a:ext uri="{FF2B5EF4-FFF2-40B4-BE49-F238E27FC236}">
                    <a16:creationId xmlns:a16="http://schemas.microsoft.com/office/drawing/2014/main" id="{9FA45EC3-2C9D-4F42-80C6-EFC191C466B9}"/>
                  </a:ext>
                </a:extLst>
              </p:cNvPr>
              <p:cNvSpPr txBox="1">
                <a:spLocks noRot="1" noChangeAspect="1" noMove="1" noResize="1" noEditPoints="1" noAdjustHandles="1" noChangeArrowheads="1" noChangeShapeType="1" noTextEdit="1"/>
              </p:cNvSpPr>
              <p:nvPr/>
            </p:nvSpPr>
            <p:spPr>
              <a:xfrm>
                <a:off x="789709" y="9601199"/>
                <a:ext cx="23518091" cy="3896188"/>
              </a:xfrm>
              <a:prstGeom prst="rect">
                <a:avLst/>
              </a:prstGeom>
              <a:blipFill>
                <a:blip r:embed="rId5"/>
                <a:stretch>
                  <a:fillRect l="-1166" t="-3900" b="-7332"/>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C9743838-BC3D-4BA7-8D2F-1E6C2AD93628}"/>
                  </a:ext>
                </a:extLst>
              </p:cNvPr>
              <p:cNvSpPr txBox="1">
                <a:spLocks/>
              </p:cNvSpPr>
              <p:nvPr/>
            </p:nvSpPr>
            <p:spPr>
              <a:xfrm>
                <a:off x="789709" y="8485131"/>
                <a:ext cx="23518091" cy="1039869"/>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nl-NL" b="1">
                    <a:latin typeface="Tahoma" panose="020B0604030504040204" pitchFamily="34" charset="0"/>
                    <a:ea typeface="Tahoma" panose="020B0604030504040204" pitchFamily="34" charset="0"/>
                    <a:cs typeface="Tahoma" panose="020B0604030504040204" pitchFamily="34" charset="0"/>
                  </a:rPr>
                  <a:t>Quy tròn số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𝒂</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𝟏𝟒𝟔𝟑</m:t>
                    </m:r>
                  </m:oMath>
                </a14:m>
                <a:r>
                  <a:rPr lang="nl-NL" b="1">
                    <a:latin typeface="Tahoma" panose="020B0604030504040204" pitchFamily="34" charset="0"/>
                    <a:ea typeface="Tahoma" panose="020B0604030504040204" pitchFamily="34" charset="0"/>
                    <a:cs typeface="Tahoma" panose="020B0604030504040204" pitchFamily="34" charset="0"/>
                  </a:rPr>
                  <a:t> biết </a:t>
                </a:r>
                <a14:m>
                  <m:oMath xmlns:m="http://schemas.openxmlformats.org/officeDocument/2006/math">
                    <m:acc>
                      <m:accPr>
                        <m:chr m:val="̄"/>
                        <m:ctrlPr>
                          <a:rPr lang="en-US" b="1" i="1">
                            <a:latin typeface="Cambria Math" panose="02040503050406030204" pitchFamily="18" charset="0"/>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𝒂</m:t>
                        </m:r>
                      </m:e>
                    </m:acc>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𝟏𝟒𝟔𝟑</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𝟎𝟎𝟏</m:t>
                    </m:r>
                  </m:oMath>
                </a14:m>
                <a:r>
                  <a:rPr lang="nl-NL" b="1">
                    <a:latin typeface="Tahoma" panose="020B0604030504040204" pitchFamily="34" charset="0"/>
                    <a:ea typeface="Tahoma" panose="020B0604030504040204" pitchFamily="34" charset="0"/>
                    <a:cs typeface="Tahoma" panose="020B0604030504040204" pitchFamily="34" charset="0"/>
                  </a:rPr>
                  <a:t>.</a:t>
                </a:r>
                <a:endParaRPr lang="vi-VN"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Content Placeholder 2">
                <a:extLst>
                  <a:ext uri="{FF2B5EF4-FFF2-40B4-BE49-F238E27FC236}">
                    <a16:creationId xmlns:a16="http://schemas.microsoft.com/office/drawing/2014/main" id="{C9743838-BC3D-4BA7-8D2F-1E6C2AD93628}"/>
                  </a:ext>
                </a:extLst>
              </p:cNvPr>
              <p:cNvSpPr txBox="1">
                <a:spLocks noRot="1" noChangeAspect="1" noMove="1" noResize="1" noEditPoints="1" noAdjustHandles="1" noChangeArrowheads="1" noChangeShapeType="1" noTextEdit="1"/>
              </p:cNvSpPr>
              <p:nvPr/>
            </p:nvSpPr>
            <p:spPr>
              <a:xfrm>
                <a:off x="789709" y="8485131"/>
                <a:ext cx="23518091" cy="1039869"/>
              </a:xfrm>
              <a:prstGeom prst="rect">
                <a:avLst/>
              </a:prstGeom>
              <a:blipFill>
                <a:blip r:embed="rId6"/>
                <a:stretch>
                  <a:fillRect t="-20231" b="-1734"/>
                </a:stretch>
              </a:blipFill>
              <a:ln>
                <a:solidFill>
                  <a:srgbClr val="00B0F0"/>
                </a:solidFill>
              </a:ln>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EF2A71C7-E392-4DBD-BEFC-D5E5EDF6217E}"/>
              </a:ext>
            </a:extLst>
          </p:cNvPr>
          <p:cNvGrpSpPr/>
          <p:nvPr/>
        </p:nvGrpSpPr>
        <p:grpSpPr>
          <a:xfrm>
            <a:off x="284018" y="7620000"/>
            <a:ext cx="5839691" cy="838200"/>
            <a:chOff x="22440" y="16831"/>
            <a:chExt cx="850471" cy="230002"/>
          </a:xfrm>
        </p:grpSpPr>
        <p:grpSp>
          <p:nvGrpSpPr>
            <p:cNvPr id="17" name="Group 16">
              <a:extLst>
                <a:ext uri="{FF2B5EF4-FFF2-40B4-BE49-F238E27FC236}">
                  <a16:creationId xmlns:a16="http://schemas.microsoft.com/office/drawing/2014/main" id="{04EEC61B-4E63-43D7-8B90-DBB0826BD9B9}"/>
                </a:ext>
              </a:extLst>
            </p:cNvPr>
            <p:cNvGrpSpPr/>
            <p:nvPr/>
          </p:nvGrpSpPr>
          <p:grpSpPr>
            <a:xfrm>
              <a:off x="22440" y="59287"/>
              <a:ext cx="850471" cy="159855"/>
              <a:chOff x="31572" y="60276"/>
              <a:chExt cx="1196628" cy="197828"/>
            </a:xfrm>
          </p:grpSpPr>
          <p:sp>
            <p:nvSpPr>
              <p:cNvPr id="19" name="Arrow: Pentagon 18">
                <a:extLst>
                  <a:ext uri="{FF2B5EF4-FFF2-40B4-BE49-F238E27FC236}">
                    <a16:creationId xmlns:a16="http://schemas.microsoft.com/office/drawing/2014/main" id="{CA74FAB4-18C0-4308-AD5A-D2FFA22DC22D}"/>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endParaRPr lang="vi-VN"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20" name="Arrow: Chevron 19">
                <a:extLst>
                  <a:ext uri="{FF2B5EF4-FFF2-40B4-BE49-F238E27FC236}">
                    <a16:creationId xmlns:a16="http://schemas.microsoft.com/office/drawing/2014/main" id="{76766EDD-1D4A-40E1-8EF9-23015D8D3D7E}"/>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 </a:t>
                </a:r>
                <a:endParaRPr lang="vi-VN" sz="4800" b="1">
                  <a:effectLst/>
                  <a:latin typeface="Tahoma" panose="020B0604030504040204" pitchFamily="34" charset="0"/>
                  <a:ea typeface="Tahoma" panose="020B0604030504040204" pitchFamily="34" charset="0"/>
                  <a:cs typeface="Tahoma" panose="020B0604030504040204" pitchFamily="34" charset="0"/>
                </a:endParaRPr>
              </a:p>
            </p:txBody>
          </p:sp>
          <p:sp>
            <p:nvSpPr>
              <p:cNvPr id="21" name="Arrow: Chevron 20">
                <a:extLst>
                  <a:ext uri="{FF2B5EF4-FFF2-40B4-BE49-F238E27FC236}">
                    <a16:creationId xmlns:a16="http://schemas.microsoft.com/office/drawing/2014/main" id="{DAFF0412-3AD6-4C7D-9062-A387C14FF27D}"/>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 </a:t>
                </a:r>
                <a:endParaRPr lang="vi-VN" sz="4800" b="1">
                  <a:effectLst/>
                  <a:latin typeface="Tahoma" panose="020B0604030504040204" pitchFamily="34" charset="0"/>
                  <a:ea typeface="Tahoma" panose="020B0604030504040204" pitchFamily="34" charset="0"/>
                  <a:cs typeface="Tahoma" panose="020B0604030504040204" pitchFamily="34" charset="0"/>
                </a:endParaRPr>
              </a:p>
            </p:txBody>
          </p:sp>
        </p:grpSp>
        <p:sp>
          <p:nvSpPr>
            <p:cNvPr id="18" name="TextBox 56">
              <a:extLst>
                <a:ext uri="{FF2B5EF4-FFF2-40B4-BE49-F238E27FC236}">
                  <a16:creationId xmlns:a16="http://schemas.microsoft.com/office/drawing/2014/main" id="{00112B55-51D9-4B9F-BEEF-8F8E3A34FEF0}"/>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a:solidFill>
                    <a:srgbClr val="0000CC"/>
                  </a:solidFill>
                  <a:latin typeface="Tahoma" panose="020B0604030504040204" pitchFamily="34" charset="0"/>
                  <a:ea typeface="Tahoma" panose="020B0604030504040204" pitchFamily="34" charset="0"/>
                  <a:cs typeface="Tahoma" panose="020B0604030504040204" pitchFamily="34" charset="0"/>
                </a:rPr>
                <a:t>Luyện tập</a:t>
              </a: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a:solidFill>
                    <a:srgbClr val="0000CC"/>
                  </a:solidFill>
                  <a:latin typeface="Tahoma" panose="020B0604030504040204" pitchFamily="34" charset="0"/>
                  <a:ea typeface="Tahoma" panose="020B0604030504040204" pitchFamily="34" charset="0"/>
                  <a:cs typeface="Tahoma" panose="020B0604030504040204" pitchFamily="34" charset="0"/>
                </a:rPr>
                <a:t>6</a:t>
              </a:r>
              <a:r>
                <a:rPr lang="en-US" sz="4800" b="1" kern="1200">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lang="vi-VN" sz="4800" b="1">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868908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wipe(up)">
                                      <p:cBhvr>
                                        <p:cTn id="47" dur="500"/>
                                        <p:tgtEl>
                                          <p:spTgt spid="1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wipe(up)">
                                      <p:cBhvr>
                                        <p:cTn id="57" dur="500"/>
                                        <p:tgtEl>
                                          <p:spTgt spid="1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4">
                                            <p:txEl>
                                              <p:pRg st="1" end="1"/>
                                            </p:txEl>
                                          </p:spTgt>
                                        </p:tgtEl>
                                        <p:attrNameLst>
                                          <p:attrName>style.visibility</p:attrName>
                                        </p:attrNameLst>
                                      </p:cBhvr>
                                      <p:to>
                                        <p:strVal val="visible"/>
                                      </p:to>
                                    </p:set>
                                    <p:animEffect transition="in" filter="wipe(up)">
                                      <p:cBhvr>
                                        <p:cTn id="62" dur="500"/>
                                        <p:tgtEl>
                                          <p:spTgt spid="14">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4">
                                            <p:txEl>
                                              <p:pRg st="2" end="2"/>
                                            </p:txEl>
                                          </p:spTgt>
                                        </p:tgtEl>
                                        <p:attrNameLst>
                                          <p:attrName>style.visibility</p:attrName>
                                        </p:attrNameLst>
                                      </p:cBhvr>
                                      <p:to>
                                        <p:strVal val="visible"/>
                                      </p:to>
                                    </p:set>
                                    <p:animEffect transition="in" filter="wipe(up)">
                                      <p:cBhvr>
                                        <p:cTn id="6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LUYỆN TẬP</a:t>
              </a:r>
            </a:p>
          </p:txBody>
        </p:sp>
      </p:grpSp>
    </p:spTree>
    <p:extLst>
      <p:ext uri="{BB962C8B-B14F-4D97-AF65-F5344CB8AC3E}">
        <p14:creationId xmlns:p14="http://schemas.microsoft.com/office/powerpoint/2010/main" val="1161736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51BB90-EC9C-4C96-AF77-0473C52C3704}"/>
              </a:ext>
            </a:extLst>
          </p:cNvPr>
          <p:cNvGrpSpPr/>
          <p:nvPr/>
        </p:nvGrpSpPr>
        <p:grpSpPr>
          <a:xfrm>
            <a:off x="304800" y="1447800"/>
            <a:ext cx="13170875" cy="1295221"/>
            <a:chOff x="839787" y="6087168"/>
            <a:chExt cx="22549446" cy="2701548"/>
          </a:xfrm>
        </p:grpSpPr>
        <p:sp>
          <p:nvSpPr>
            <p:cNvPr id="3" name="Freeform 71">
              <a:extLst>
                <a:ext uri="{FF2B5EF4-FFF2-40B4-BE49-F238E27FC236}">
                  <a16:creationId xmlns:a16="http://schemas.microsoft.com/office/drawing/2014/main" id="{87A8D29B-97A5-4720-AAFE-E0A379515A7D}"/>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id="{951C0C31-6E18-4DF2-837E-ED664BF6FB09}"/>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id="{7BB90A00-B227-4450-B8BB-8AC2BC8FA5C5}"/>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id="{0CCFB2D0-7374-41B5-8F17-83A94761CF68}"/>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id="{3B0F3B58-3770-49D6-A8BB-CBE0D881609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id="{4FD34ADF-7960-4253-B6FE-86017847130A}"/>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id="{39AA735A-4906-4A04-AE07-AA829F3B0E17}"/>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id="{449F02D4-0075-48EE-A044-830929EC6F39}"/>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id="{8BB8BD43-0119-4725-8EFB-6D2B22E3EBAC}"/>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id="{D6B86A8E-1EFF-4414-B7BB-2D8E5C4E0BEB}"/>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id="{0C3112F8-78D4-4AC3-95C9-36E6F84E0DD2}"/>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id="{1F6E1706-A04D-45EE-8781-AEABC02CAFE0}"/>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id="{12B9319B-7AC4-4793-AF59-6E21B8971218}"/>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ECDB83BD-0F9E-4671-92DA-82D9321F7615}"/>
                </a:ext>
              </a:extLst>
            </p:cNvPr>
            <p:cNvSpPr txBox="1"/>
            <p:nvPr/>
          </p:nvSpPr>
          <p:spPr>
            <a:xfrm>
              <a:off x="5134214" y="7177053"/>
              <a:ext cx="18255019" cy="831105"/>
            </a:xfrm>
            <a:prstGeom prst="rect">
              <a:avLst/>
            </a:prstGeom>
            <a:noFill/>
          </p:spPr>
          <p:txBody>
            <a:bodyPr wrap="square" rtlCol="0">
              <a:spAutoFit/>
            </a:bodyPr>
            <a:lstStyle/>
            <a:p>
              <a:r>
                <a:rPr lang="en-US" sz="4800" b="1">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VẬN DỤNG</a:t>
              </a:r>
              <a:endParaRPr lang="en-US" sz="48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7AB1DFE3-1E0A-41EC-B6F7-140BA8AFE9ED}"/>
              </a:ext>
            </a:extLst>
          </p:cNvPr>
          <p:cNvGrpSpPr/>
          <p:nvPr/>
        </p:nvGrpSpPr>
        <p:grpSpPr>
          <a:xfrm>
            <a:off x="304800" y="2743200"/>
            <a:ext cx="20421602" cy="914400"/>
            <a:chOff x="400050" y="2914650"/>
            <a:chExt cx="16932906" cy="914400"/>
          </a:xfrm>
        </p:grpSpPr>
        <p:sp>
          <p:nvSpPr>
            <p:cNvPr id="18" name="Freeform 20">
              <a:extLst>
                <a:ext uri="{FF2B5EF4-FFF2-40B4-BE49-F238E27FC236}">
                  <a16:creationId xmlns:a16="http://schemas.microsoft.com/office/drawing/2014/main" id="{57967C34-4295-47B9-A290-A1F3BB3072C8}"/>
                </a:ext>
              </a:extLst>
            </p:cNvPr>
            <p:cNvSpPr>
              <a:spLocks/>
            </p:cNvSpPr>
            <p:nvPr/>
          </p:nvSpPr>
          <p:spPr bwMode="auto">
            <a:xfrm rot="16200000" flipV="1">
              <a:off x="8822524" y="-4751364"/>
              <a:ext cx="739765" cy="16281098"/>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id="{655E76BF-1452-4C79-985B-0D92A577E63B}"/>
                </a:ext>
              </a:extLst>
            </p:cNvPr>
            <p:cNvSpPr txBox="1"/>
            <p:nvPr/>
          </p:nvSpPr>
          <p:spPr>
            <a:xfrm>
              <a:off x="1454319" y="2980956"/>
              <a:ext cx="13098606" cy="830997"/>
            </a:xfrm>
            <a:prstGeom prst="rect">
              <a:avLst/>
            </a:prstGeom>
            <a:noFill/>
          </p:spPr>
          <p:txBody>
            <a:bodyPr wrap="square" rtlCol="0">
              <a:spAutoFit/>
            </a:bodyPr>
            <a:lstStyle/>
            <a:p>
              <a:r>
                <a:rPr lang="vi-VN" sz="4800" b="1">
                  <a:latin typeface="Tahoma" panose="020B0604030504040204" pitchFamily="34" charset="0"/>
                  <a:ea typeface="Tahoma" panose="020B0604030504040204" pitchFamily="34" charset="0"/>
                  <a:cs typeface="Tahoma" panose="020B0604030504040204" pitchFamily="34" charset="0"/>
                </a:rPr>
                <a:t>Đánh giá xem phép đo nào chính xác hơn?</a:t>
              </a:r>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20" name="Round Diagonal Corner Rectangle 41">
              <a:extLst>
                <a:ext uri="{FF2B5EF4-FFF2-40B4-BE49-F238E27FC236}">
                  <a16:creationId xmlns:a16="http://schemas.microsoft.com/office/drawing/2014/main" id="{1DB68BC6-5AEA-455A-BD37-BB5995E52AFD}"/>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Clipboard outline">
              <a:extLst>
                <a:ext uri="{FF2B5EF4-FFF2-40B4-BE49-F238E27FC236}">
                  <a16:creationId xmlns:a16="http://schemas.microsoft.com/office/drawing/2014/main" id="{E32B6021-71B5-4949-8EB4-E1368AFE69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050" y="2914650"/>
              <a:ext cx="914400" cy="914400"/>
            </a:xfrm>
            <a:prstGeom prst="rect">
              <a:avLst/>
            </a:prstGeom>
          </p:spPr>
        </p:pic>
      </p:grpSp>
      <p:graphicFrame>
        <p:nvGraphicFramePr>
          <p:cNvPr id="26" name="Object 25">
            <a:extLst>
              <a:ext uri="{FF2B5EF4-FFF2-40B4-BE49-F238E27FC236}">
                <a16:creationId xmlns:a16="http://schemas.microsoft.com/office/drawing/2014/main" id="{2D10FA4F-98BC-4F1A-9685-F2273E08BE3D}"/>
              </a:ext>
            </a:extLst>
          </p:cNvPr>
          <p:cNvGraphicFramePr>
            <a:graphicFrameLocks noChangeAspect="1"/>
          </p:cNvGraphicFramePr>
          <p:nvPr>
            <p:extLst>
              <p:ext uri="{D42A27DB-BD31-4B8C-83A1-F6EECF244321}">
                <p14:modId xmlns:p14="http://schemas.microsoft.com/office/powerpoint/2010/main" val="81935816"/>
              </p:ext>
            </p:extLst>
          </p:nvPr>
        </p:nvGraphicFramePr>
        <p:xfrm>
          <a:off x="8144400" y="3657600"/>
          <a:ext cx="14277975" cy="9518650"/>
        </p:xfrm>
        <a:graphic>
          <a:graphicData uri="http://schemas.openxmlformats.org/presentationml/2006/ole">
            <mc:AlternateContent xmlns:mc="http://schemas.openxmlformats.org/markup-compatibility/2006">
              <mc:Choice xmlns:v="urn:schemas-microsoft-com:vml" Requires="v">
                <p:oleObj spid="_x0000_s1026" name="Slide" r:id="rId5" imgW="4216983" imgH="3160729" progId="PowerPoint.Slide.12">
                  <p:embed/>
                </p:oleObj>
              </mc:Choice>
              <mc:Fallback>
                <p:oleObj name="Slide" r:id="rId5" imgW="4216983" imgH="3160729" progId="PowerPoint.Slide.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4400" y="3657600"/>
                        <a:ext cx="14277975" cy="9518650"/>
                      </a:xfrm>
                      <a:prstGeom prst="rect">
                        <a:avLst/>
                      </a:prstGeom>
                      <a:noFill/>
                    </p:spPr>
                  </p:pic>
                </p:oleObj>
              </mc:Fallback>
            </mc:AlternateContent>
          </a:graphicData>
        </a:graphic>
      </p:graphicFrame>
    </p:spTree>
    <p:extLst>
      <p:ext uri="{BB962C8B-B14F-4D97-AF65-F5344CB8AC3E}">
        <p14:creationId xmlns:p14="http://schemas.microsoft.com/office/powerpoint/2010/main" val="548505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51BB90-EC9C-4C96-AF77-0473C52C3704}"/>
              </a:ext>
            </a:extLst>
          </p:cNvPr>
          <p:cNvGrpSpPr/>
          <p:nvPr/>
        </p:nvGrpSpPr>
        <p:grpSpPr>
          <a:xfrm>
            <a:off x="304800" y="1447800"/>
            <a:ext cx="13170875" cy="1295221"/>
            <a:chOff x="839787" y="6087168"/>
            <a:chExt cx="22549446" cy="2701548"/>
          </a:xfrm>
        </p:grpSpPr>
        <p:sp>
          <p:nvSpPr>
            <p:cNvPr id="3" name="Freeform 71">
              <a:extLst>
                <a:ext uri="{FF2B5EF4-FFF2-40B4-BE49-F238E27FC236}">
                  <a16:creationId xmlns:a16="http://schemas.microsoft.com/office/drawing/2014/main" id="{87A8D29B-97A5-4720-AAFE-E0A379515A7D}"/>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id="{951C0C31-6E18-4DF2-837E-ED664BF6FB09}"/>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id="{7BB90A00-B227-4450-B8BB-8AC2BC8FA5C5}"/>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id="{0CCFB2D0-7374-41B5-8F17-83A94761CF68}"/>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id="{3B0F3B58-3770-49D6-A8BB-CBE0D881609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id="{4FD34ADF-7960-4253-B6FE-86017847130A}"/>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id="{39AA735A-4906-4A04-AE07-AA829F3B0E17}"/>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id="{449F02D4-0075-48EE-A044-830929EC6F39}"/>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id="{8BB8BD43-0119-4725-8EFB-6D2B22E3EBAC}"/>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id="{D6B86A8E-1EFF-4414-B7BB-2D8E5C4E0BEB}"/>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id="{0C3112F8-78D4-4AC3-95C9-36E6F84E0DD2}"/>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id="{1F6E1706-A04D-45EE-8781-AEABC02CAFE0}"/>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id="{12B9319B-7AC4-4793-AF59-6E21B8971218}"/>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ECDB83BD-0F9E-4671-92DA-82D9321F7615}"/>
                </a:ext>
              </a:extLst>
            </p:cNvPr>
            <p:cNvSpPr txBox="1"/>
            <p:nvPr/>
          </p:nvSpPr>
          <p:spPr>
            <a:xfrm>
              <a:off x="5134214" y="7177053"/>
              <a:ext cx="18255019" cy="831105"/>
            </a:xfrm>
            <a:prstGeom prst="rect">
              <a:avLst/>
            </a:prstGeom>
            <a:noFill/>
          </p:spPr>
          <p:txBody>
            <a:bodyPr wrap="square" rtlCol="0">
              <a:spAutoFit/>
            </a:bodyPr>
            <a:lstStyle/>
            <a:p>
              <a:r>
                <a:rPr lang="en-US" sz="4800" b="1">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VẬN DỤNG</a:t>
              </a:r>
              <a:endParaRPr lang="en-US" sz="48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7AB1DFE3-1E0A-41EC-B6F7-140BA8AFE9ED}"/>
              </a:ext>
            </a:extLst>
          </p:cNvPr>
          <p:cNvGrpSpPr/>
          <p:nvPr/>
        </p:nvGrpSpPr>
        <p:grpSpPr>
          <a:xfrm>
            <a:off x="304800" y="2743200"/>
            <a:ext cx="20421602" cy="914400"/>
            <a:chOff x="400050" y="2914650"/>
            <a:chExt cx="16932906" cy="914400"/>
          </a:xfrm>
        </p:grpSpPr>
        <p:sp>
          <p:nvSpPr>
            <p:cNvPr id="18" name="Freeform 20">
              <a:extLst>
                <a:ext uri="{FF2B5EF4-FFF2-40B4-BE49-F238E27FC236}">
                  <a16:creationId xmlns:a16="http://schemas.microsoft.com/office/drawing/2014/main" id="{57967C34-4295-47B9-A290-A1F3BB3072C8}"/>
                </a:ext>
              </a:extLst>
            </p:cNvPr>
            <p:cNvSpPr>
              <a:spLocks/>
            </p:cNvSpPr>
            <p:nvPr/>
          </p:nvSpPr>
          <p:spPr bwMode="auto">
            <a:xfrm rot="16200000" flipV="1">
              <a:off x="8822524" y="-4751364"/>
              <a:ext cx="739765" cy="16281098"/>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id="{655E76BF-1452-4C79-985B-0D92A577E63B}"/>
                </a:ext>
              </a:extLst>
            </p:cNvPr>
            <p:cNvSpPr txBox="1"/>
            <p:nvPr/>
          </p:nvSpPr>
          <p:spPr>
            <a:xfrm>
              <a:off x="1454319" y="2980956"/>
              <a:ext cx="13098606" cy="830997"/>
            </a:xfrm>
            <a:prstGeom prst="rect">
              <a:avLst/>
            </a:prstGeom>
            <a:noFill/>
          </p:spPr>
          <p:txBody>
            <a:bodyPr wrap="square" rtlCol="0">
              <a:spAutoFit/>
            </a:bodyPr>
            <a:lstStyle/>
            <a:p>
              <a:r>
                <a:rPr lang="vi-VN" sz="4800" b="1">
                  <a:latin typeface="Tahoma" panose="020B0604030504040204" pitchFamily="34" charset="0"/>
                  <a:ea typeface="Tahoma" panose="020B0604030504040204" pitchFamily="34" charset="0"/>
                  <a:cs typeface="Tahoma" panose="020B0604030504040204" pitchFamily="34" charset="0"/>
                </a:rPr>
                <a:t>Bài toán tính chu vi</a:t>
              </a:r>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20" name="Round Diagonal Corner Rectangle 41">
              <a:extLst>
                <a:ext uri="{FF2B5EF4-FFF2-40B4-BE49-F238E27FC236}">
                  <a16:creationId xmlns:a16="http://schemas.microsoft.com/office/drawing/2014/main" id="{1DB68BC6-5AEA-455A-BD37-BB5995E52AFD}"/>
                </a:ext>
              </a:extLst>
            </p:cNvPr>
            <p:cNvSpPr/>
            <p:nvPr/>
          </p:nvSpPr>
          <p:spPr>
            <a:xfrm flipV="1">
              <a:off x="482013" y="3019305"/>
              <a:ext cx="774703" cy="739764"/>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Clipboard outline">
              <a:extLst>
                <a:ext uri="{FF2B5EF4-FFF2-40B4-BE49-F238E27FC236}">
                  <a16:creationId xmlns:a16="http://schemas.microsoft.com/office/drawing/2014/main" id="{E32B6021-71B5-4949-8EB4-E1368AFE699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050" y="2914650"/>
              <a:ext cx="914400" cy="914400"/>
            </a:xfrm>
            <a:prstGeom prst="rect">
              <a:avLst/>
            </a:prstGeom>
          </p:spPr>
        </p:pic>
      </p:gr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7C676C2B-5FCB-440F-B625-791EA2336741}"/>
                  </a:ext>
                </a:extLst>
              </p:cNvPr>
              <p:cNvSpPr/>
              <p:nvPr/>
            </p:nvSpPr>
            <p:spPr>
              <a:xfrm>
                <a:off x="403650" y="3711476"/>
                <a:ext cx="23980350" cy="2308324"/>
              </a:xfrm>
              <a:prstGeom prst="rect">
                <a:avLst/>
              </a:prstGeom>
              <a:solidFill>
                <a:schemeClr val="accent5">
                  <a:lumMod val="20000"/>
                  <a:lumOff val="80000"/>
                </a:schemeClr>
              </a:solid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Một cái bảng hình chữ nhật có các cạnh là </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𝒙</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𝟓𝟔</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𝒎</m:t>
                    </m:r>
                    <m:r>
                      <a:rPr lang="fr-FR" sz="4800" b="1" i="1">
                        <a:effectLst/>
                        <a:latin typeface="Cambria Math" panose="02040503050406030204" pitchFamily="18" charset="0"/>
                        <a:ea typeface="Calibri" panose="020F0502020204030204" pitchFamily="34"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𝟏</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𝒄𝒎</m:t>
                    </m:r>
                  </m:oMath>
                </a14:m>
                <a:r>
                  <a:rPr lang="en-US" sz="4800" b="1">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𝒚</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𝟒</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𝟐</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𝒎</m:t>
                    </m:r>
                    <m:r>
                      <a:rPr lang="fr-FR" sz="4800" b="1" i="1">
                        <a:effectLst/>
                        <a:latin typeface="Cambria Math" panose="02040503050406030204" pitchFamily="18" charset="0"/>
                        <a:ea typeface="Calibri" panose="020F0502020204030204" pitchFamily="34" charset="0"/>
                      </a:rPr>
                      <m:t>±</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𝟏𝟐</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𝒄𝒎</m:t>
                    </m:r>
                  </m:oMath>
                </a14:m>
                <a:r>
                  <a:rPr lang="en-US" sz="4800" b="1">
                    <a:effectLst/>
                    <a:latin typeface="Tahoma" panose="020B0604030504040204" pitchFamily="34" charset="0"/>
                    <a:ea typeface="Tahoma" panose="020B0604030504040204" pitchFamily="34" charset="0"/>
                    <a:cs typeface="Tahoma" panose="020B0604030504040204" pitchFamily="34" charset="0"/>
                  </a:rPr>
                  <a:t> . Nếu lấy một sợi dây không giãn dài </a:t>
                </a:r>
                <a14:m>
                  <m:oMath xmlns:m="http://schemas.openxmlformats.org/officeDocument/2006/math">
                    <m:r>
                      <a:rPr lang="fr-FR" sz="4800" b="1" i="1">
                        <a:effectLst/>
                        <a:latin typeface="Cambria Math" panose="02040503050406030204" pitchFamily="18" charset="0"/>
                        <a:ea typeface="Calibri" panose="020F0502020204030204" pitchFamily="34" charset="0"/>
                        <a:cs typeface="Times New Roman" panose="02020603050405020304" pitchFamily="18" charset="0"/>
                      </a:rPr>
                      <m:t>𝟏𝟒</m:t>
                    </m:r>
                    <m:r>
                      <a:rPr lang="fr-FR" sz="4800" b="1" i="1">
                        <a:effectLst/>
                        <a:latin typeface="Cambria Math" panose="02040503050406030204" pitchFamily="18" charset="0"/>
                        <a:ea typeface="Calibri" panose="020F0502020204030204" pitchFamily="34" charset="0"/>
                        <a:cs typeface="Times New Roman" panose="02020603050405020304" pitchFamily="18" charset="0"/>
                      </a:rPr>
                      <m:t>𝒎</m:t>
                    </m:r>
                  </m:oMath>
                </a14:m>
                <a:r>
                  <a:rPr lang="en-US" sz="4800" b="1">
                    <a:effectLst/>
                    <a:latin typeface="Tahoma" panose="020B0604030504040204" pitchFamily="34" charset="0"/>
                    <a:ea typeface="Tahoma" panose="020B0604030504040204" pitchFamily="34" charset="0"/>
                    <a:cs typeface="Tahoma" panose="020B0604030504040204" pitchFamily="34" charset="0"/>
                  </a:rPr>
                  <a:t> cuốn quanh theo mép bảng thì cuộn được mấy vòng? Tại sao?</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24">
                <a:extLst>
                  <a:ext uri="{FF2B5EF4-FFF2-40B4-BE49-F238E27FC236}">
                    <a16:creationId xmlns:a16="http://schemas.microsoft.com/office/drawing/2014/main" id="{7C676C2B-5FCB-440F-B625-791EA2336741}"/>
                  </a:ext>
                </a:extLst>
              </p:cNvPr>
              <p:cNvSpPr>
                <a:spLocks noRot="1" noChangeAspect="1" noMove="1" noResize="1" noEditPoints="1" noAdjustHandles="1" noChangeArrowheads="1" noChangeShapeType="1" noTextEdit="1"/>
              </p:cNvSpPr>
              <p:nvPr/>
            </p:nvSpPr>
            <p:spPr>
              <a:xfrm>
                <a:off x="403650" y="3711476"/>
                <a:ext cx="23980350" cy="2308324"/>
              </a:xfrm>
              <a:prstGeom prst="rect">
                <a:avLst/>
              </a:prstGeom>
              <a:blipFill>
                <a:blip r:embed="rId4"/>
                <a:stretch>
                  <a:fillRect l="-1144" t="-6332" r="-941" b="-12929"/>
                </a:stretch>
              </a:blipFill>
            </p:spPr>
            <p:txBody>
              <a:bodyPr/>
              <a:lstStyle/>
              <a:p>
                <a:r>
                  <a:rPr lang="en-US">
                    <a:noFill/>
                  </a:rPr>
                  <a:t> </a:t>
                </a:r>
              </a:p>
            </p:txBody>
          </p:sp>
        </mc:Fallback>
      </mc:AlternateContent>
    </p:spTree>
    <p:extLst>
      <p:ext uri="{BB962C8B-B14F-4D97-AF65-F5344CB8AC3E}">
        <p14:creationId xmlns:p14="http://schemas.microsoft.com/office/powerpoint/2010/main" val="795071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9" y="1692658"/>
            <a:ext cx="22808129" cy="10210211"/>
            <a:chOff x="1447798" y="1676654"/>
            <a:chExt cx="22808129" cy="10210211"/>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8" y="1676654"/>
              <a:ext cx="22808129" cy="10210211"/>
              <a:chOff x="1447798" y="1676654"/>
              <a:chExt cx="22808129" cy="10210211"/>
            </a:xfrm>
          </p:grpSpPr>
          <p:grpSp>
            <p:nvGrpSpPr>
              <p:cNvPr id="69" name="Group 68"/>
              <p:cNvGrpSpPr/>
              <p:nvPr/>
            </p:nvGrpSpPr>
            <p:grpSpPr>
              <a:xfrm>
                <a:off x="1575873" y="1797127"/>
                <a:ext cx="22680054" cy="10089738"/>
                <a:chOff x="-3538955" y="3448230"/>
                <a:chExt cx="22680054" cy="1008973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089738"/>
                  <a:chOff x="-3538955" y="3448230"/>
                  <a:chExt cx="22680054" cy="10089738"/>
                </a:xfrm>
              </p:grpSpPr>
              <p:sp>
                <p:nvSpPr>
                  <p:cNvPr id="72" name="Rounded Rectangle 71"/>
                  <p:cNvSpPr/>
                  <p:nvPr/>
                </p:nvSpPr>
                <p:spPr>
                  <a:xfrm>
                    <a:off x="-3538955" y="3592713"/>
                    <a:ext cx="22680054" cy="9945255"/>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1600199" y="1676654"/>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1676399" y="1793811"/>
                <a:ext cx="22479000"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575872" y="1953929"/>
                <a:ext cx="22503327" cy="830997"/>
              </a:xfrm>
              <a:prstGeom prst="rect">
                <a:avLst/>
              </a:prstGeom>
              <a:noFill/>
            </p:spPr>
            <p:txBody>
              <a:bodyPr wrap="square" rtlCol="0">
                <a:spAutoFit/>
              </a:bodyPr>
              <a:lstStyle/>
              <a:p>
                <a:pPr algn="ctr"/>
                <a:r>
                  <a:rPr lang="vi-VN" sz="4800" b="1">
                    <a:solidFill>
                      <a:srgbClr val="C00000"/>
                    </a:solidFill>
                    <a:latin typeface="+mj-lt"/>
                  </a:rPr>
                  <a:t>CHƯƠNG V. 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1" y="5264647"/>
                <a:ext cx="5579511" cy="907184"/>
                <a:chOff x="7459670" y="7086600"/>
                <a:chExt cx="5580157" cy="907289"/>
              </a:xfrm>
            </p:grpSpPr>
            <p:sp>
              <p:nvSpPr>
                <p:cNvPr id="57" name="Rectangle 56"/>
                <p:cNvSpPr/>
                <p:nvPr/>
              </p:nvSpPr>
              <p:spPr>
                <a:xfrm>
                  <a:off x="9092456" y="7178187"/>
                  <a:ext cx="3947371" cy="815702"/>
                </a:xfrm>
                <a:prstGeom prst="rect">
                  <a:avLst/>
                </a:prstGeom>
              </p:spPr>
              <p:txBody>
                <a:bodyPr wrap="none">
                  <a:spAutoFit/>
                </a:bodyPr>
                <a:lstStyle/>
                <a:p>
                  <a:pPr>
                    <a:lnSpc>
                      <a:spcPct val="100000"/>
                    </a:lnSpc>
                    <a:spcBef>
                      <a:spcPct val="0"/>
                    </a:spcBef>
                    <a:buFontTx/>
                    <a:buNone/>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Số gần đúng</a:t>
                  </a:r>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0" y="6850721"/>
                <a:ext cx="11661304" cy="883070"/>
                <a:chOff x="7459670" y="6560918"/>
                <a:chExt cx="11662653" cy="883167"/>
              </a:xfrm>
            </p:grpSpPr>
            <p:sp>
              <p:nvSpPr>
                <p:cNvPr id="75" name="Rectangle 74"/>
                <p:cNvSpPr/>
                <p:nvPr/>
              </p:nvSpPr>
              <p:spPr>
                <a:xfrm>
                  <a:off x="9092456" y="6628383"/>
                  <a:ext cx="10029867" cy="815702"/>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Sai số tuyệt đối và sai số tương đối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6560918"/>
                  <a:ext cx="1392615" cy="826202"/>
                  <a:chOff x="7459669" y="5580223"/>
                  <a:chExt cx="1381118" cy="826202"/>
                </a:xfrm>
              </p:grpSpPr>
              <p:sp>
                <p:nvSpPr>
                  <p:cNvPr id="77" name="Isosceles Triangle 44"/>
                  <p:cNvSpPr/>
                  <p:nvPr/>
                </p:nvSpPr>
                <p:spPr>
                  <a:xfrm rot="16200000">
                    <a:off x="7469936" y="5569956"/>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5674905"/>
                    <a:ext cx="1371600" cy="731520"/>
                    <a:chOff x="7469187" y="5674905"/>
                    <a:chExt cx="1371600" cy="731520"/>
                  </a:xfrm>
                </p:grpSpPr>
                <p:sp>
                  <p:nvSpPr>
                    <p:cNvPr id="79" name="Round Same Side Corner Rectangle 78"/>
                    <p:cNvSpPr/>
                    <p:nvPr/>
                  </p:nvSpPr>
                  <p:spPr>
                    <a:xfrm rot="5400000">
                      <a:off x="7789227" y="535486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5678544"/>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565316" y="7855174"/>
                <a:ext cx="10379283" cy="890586"/>
                <a:chOff x="-1200358" y="4241657"/>
                <a:chExt cx="10379283" cy="890586"/>
              </a:xfrm>
            </p:grpSpPr>
            <p:sp>
              <p:nvSpPr>
                <p:cNvPr id="89" name="TextBox 88"/>
                <p:cNvSpPr txBox="1"/>
                <p:nvPr/>
              </p:nvSpPr>
              <p:spPr>
                <a:xfrm>
                  <a:off x="187325" y="4301246"/>
                  <a:ext cx="8991600" cy="830997"/>
                </a:xfrm>
                <a:prstGeom prst="rect">
                  <a:avLst/>
                </a:prstGeom>
                <a:noFill/>
              </p:spPr>
              <p:txBody>
                <a:bodyPr wrap="square" rtlCol="0">
                  <a:spAutoFit/>
                </a:bodyPr>
                <a:lstStyle/>
                <a:p>
                  <a:r>
                    <a:rPr lang="en-US" sz="4800" b="1" i="1">
                      <a:solidFill>
                        <a:srgbClr val="242452"/>
                      </a:solidFill>
                      <a:latin typeface="Tahoma" panose="020B0604030504040204" pitchFamily="34" charset="0"/>
                      <a:ea typeface="Tahoma" panose="020B0604030504040204" pitchFamily="34" charset="0"/>
                      <a:cs typeface="Tahoma" panose="020B0604030504040204" pitchFamily="34" charset="0"/>
                    </a:rPr>
                    <a:t>Sai số tuyệt đối</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1200358" y="4244303"/>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807523" y="4241657"/>
                  <a:ext cx="52290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92" name="Group 91"/>
              <p:cNvGrpSpPr/>
              <p:nvPr/>
            </p:nvGrpSpPr>
            <p:grpSpPr>
              <a:xfrm>
                <a:off x="3565316" y="9028222"/>
                <a:ext cx="10253661" cy="861774"/>
                <a:chOff x="-1200358" y="4187201"/>
                <a:chExt cx="10253661" cy="861774"/>
              </a:xfrm>
            </p:grpSpPr>
            <p:sp>
              <p:nvSpPr>
                <p:cNvPr id="93" name="TextBox 92"/>
                <p:cNvSpPr txBox="1"/>
                <p:nvPr/>
              </p:nvSpPr>
              <p:spPr>
                <a:xfrm>
                  <a:off x="61703" y="4187201"/>
                  <a:ext cx="8991600" cy="830997"/>
                </a:xfrm>
                <a:prstGeom prst="rect">
                  <a:avLst/>
                </a:prstGeom>
                <a:noFill/>
              </p:spPr>
              <p:txBody>
                <a:bodyPr wrap="square" rtlCol="0">
                  <a:spAutoFit/>
                </a:bodyPr>
                <a:lstStyle/>
                <a:p>
                  <a:r>
                    <a:rPr lang="en-US" sz="4800" b="1" i="1">
                      <a:solidFill>
                        <a:srgbClr val="242452"/>
                      </a:solidFill>
                      <a:latin typeface="Tahoma" panose="020B0604030504040204" pitchFamily="34" charset="0"/>
                      <a:ea typeface="Tahoma" panose="020B0604030504040204" pitchFamily="34" charset="0"/>
                      <a:cs typeface="Tahoma" panose="020B0604030504040204" pitchFamily="34" charset="0"/>
                    </a:rPr>
                    <a:t> Sai số tương đối</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1200358" y="4244303"/>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852697" y="4216253"/>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798" y="10203527"/>
                <a:ext cx="7912565" cy="959286"/>
                <a:chOff x="7459670" y="8745845"/>
                <a:chExt cx="10230299" cy="959396"/>
              </a:xfrm>
            </p:grpSpPr>
            <p:sp>
              <p:nvSpPr>
                <p:cNvPr id="48" name="Rectangle 47"/>
                <p:cNvSpPr/>
                <p:nvPr/>
              </p:nvSpPr>
              <p:spPr>
                <a:xfrm>
                  <a:off x="9529919" y="8889539"/>
                  <a:ext cx="8160050" cy="815702"/>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Quy tròn số gần đúng</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8745845"/>
                  <a:ext cx="1800333" cy="932249"/>
                  <a:chOff x="7459669" y="7765150"/>
                  <a:chExt cx="1785470" cy="932249"/>
                </a:xfrm>
              </p:grpSpPr>
              <p:sp>
                <p:nvSpPr>
                  <p:cNvPr id="50" name="Isosceles Triangle 44"/>
                  <p:cNvSpPr/>
                  <p:nvPr/>
                </p:nvSpPr>
                <p:spPr>
                  <a:xfrm rot="16200000">
                    <a:off x="7469936" y="775488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7908842"/>
                    <a:ext cx="1775946" cy="788557"/>
                    <a:chOff x="7469193" y="7908842"/>
                    <a:chExt cx="1775946" cy="788557"/>
                  </a:xfrm>
                </p:grpSpPr>
                <p:sp>
                  <p:nvSpPr>
                    <p:cNvPr id="52" name="Round Same Side Corner Rectangle 51"/>
                    <p:cNvSpPr/>
                    <p:nvPr/>
                  </p:nvSpPr>
                  <p:spPr>
                    <a:xfrm rot="5400000">
                      <a:off x="7962887" y="741514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7949137"/>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SỐ GẦN ĐÚNG VÀ SAI SỐ</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12</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1199811" y="4335181"/>
            <a:ext cx="21811838" cy="5322552"/>
            <a:chOff x="223423" y="2243792"/>
            <a:chExt cx="10905919" cy="2661276"/>
          </a:xfrm>
          <a:solidFill>
            <a:srgbClr val="327E3B"/>
          </a:solidFill>
        </p:grpSpPr>
        <p:sp>
          <p:nvSpPr>
            <p:cNvPr id="3" name="Rectangle 2">
              <a:extLst>
                <a:ext uri="{FF2B5EF4-FFF2-40B4-BE49-F238E27FC236}">
                  <a16:creationId xmlns:a16="http://schemas.microsoft.com/office/drawing/2014/main" id="{B48428A4-F198-A003-78D9-31DE63E551FE}"/>
                </a:ext>
              </a:extLst>
            </p:cNvPr>
            <p:cNvSpPr/>
            <p:nvPr/>
          </p:nvSpPr>
          <p:spPr>
            <a:xfrm>
              <a:off x="542413" y="2924923"/>
              <a:ext cx="10584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latin typeface="Tahoma" panose="020B0604030504040204" pitchFamily="34" charset="0"/>
                  <a:ea typeface="Tahoma" panose="020B0604030504040204" pitchFamily="34" charset="0"/>
                  <a:cs typeface="Tahoma" panose="020B0604030504040204" pitchFamily="34" charset="0"/>
                </a:rPr>
                <a:t>Chiều dài đúng của cây cầu là một số lớn hơn 152 m.</a:t>
              </a:r>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val 3">
              <a:extLst>
                <a:ext uri="{FF2B5EF4-FFF2-40B4-BE49-F238E27FC236}">
                  <a16:creationId xmlns:a16="http://schemas.microsoft.com/office/drawing/2014/main" id="{84C83E8D-93AF-AB77-60F0-B14EB14475A7}"/>
                </a:ext>
              </a:extLst>
            </p:cNvPr>
            <p:cNvSpPr/>
            <p:nvPr/>
          </p:nvSpPr>
          <p:spPr>
            <a:xfrm>
              <a:off x="249368" y="298417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10584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400" b="1">
                            <a:latin typeface="Tahoma" panose="020B0604030504040204" pitchFamily="34" charset="0"/>
                            <a:ea typeface="Tahoma" panose="020B0604030504040204" pitchFamily="34" charset="0"/>
                            <a:cs typeface="Tahoma" panose="020B0604030504040204" pitchFamily="34" charset="0"/>
                          </a:rPr>
                          <m:t>Chi</m:t>
                        </m:r>
                        <m:r>
                          <m:rPr>
                            <m:nor/>
                          </m:rPr>
                          <a:rPr lang="en-US" sz="4400" b="1">
                            <a:latin typeface="Tahoma" panose="020B0604030504040204" pitchFamily="34" charset="0"/>
                            <a:ea typeface="Tahoma" panose="020B0604030504040204" pitchFamily="34" charset="0"/>
                            <a:cs typeface="Tahoma" panose="020B0604030504040204" pitchFamily="34" charset="0"/>
                          </a:rPr>
                          <m:t>ề</m:t>
                        </m:r>
                        <m:r>
                          <m:rPr>
                            <m:nor/>
                          </m:rPr>
                          <a:rPr lang="en-US" sz="4400" b="1">
                            <a:latin typeface="Tahoma" panose="020B0604030504040204" pitchFamily="34" charset="0"/>
                            <a:ea typeface="Tahoma" panose="020B0604030504040204" pitchFamily="34" charset="0"/>
                            <a:cs typeface="Tahoma" panose="020B0604030504040204" pitchFamily="34" charset="0"/>
                          </a:rPr>
                          <m:t>u</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d</m:t>
                        </m:r>
                        <m:r>
                          <m:rPr>
                            <m:nor/>
                          </m:rPr>
                          <a:rPr lang="en-US" sz="4400" b="1">
                            <a:latin typeface="Tahoma" panose="020B0604030504040204" pitchFamily="34" charset="0"/>
                            <a:ea typeface="Tahoma" panose="020B0604030504040204" pitchFamily="34" charset="0"/>
                            <a:cs typeface="Tahoma" panose="020B0604030504040204" pitchFamily="34" charset="0"/>
                          </a:rPr>
                          <m:t>à</m:t>
                        </m:r>
                        <m:r>
                          <m:rPr>
                            <m:nor/>
                          </m:rPr>
                          <a:rPr lang="en-US" sz="4400" b="1">
                            <a:latin typeface="Tahoma" panose="020B0604030504040204" pitchFamily="34" charset="0"/>
                            <a:ea typeface="Tahoma" panose="020B0604030504040204" pitchFamily="34" charset="0"/>
                            <a:cs typeface="Tahoma" panose="020B0604030504040204" pitchFamily="34" charset="0"/>
                          </a:rPr>
                          <m:t>i</m:t>
                        </m:r>
                        <m:r>
                          <m:rPr>
                            <m:nor/>
                          </m:rPr>
                          <a:rPr lang="en-US" sz="4400" b="1">
                            <a:latin typeface="Tahoma" panose="020B0604030504040204" pitchFamily="34" charset="0"/>
                            <a:ea typeface="Tahoma" panose="020B0604030504040204" pitchFamily="34" charset="0"/>
                            <a:cs typeface="Tahoma" panose="020B0604030504040204" pitchFamily="34" charset="0"/>
                          </a:rPr>
                          <m:t> đú</m:t>
                        </m:r>
                        <m:r>
                          <m:rPr>
                            <m:nor/>
                          </m:rPr>
                          <a:rPr lang="en-US" sz="4400" b="1">
                            <a:latin typeface="Tahoma" panose="020B0604030504040204" pitchFamily="34" charset="0"/>
                            <a:ea typeface="Tahoma" panose="020B0604030504040204" pitchFamily="34" charset="0"/>
                            <a:cs typeface="Tahoma" panose="020B0604030504040204" pitchFamily="34" charset="0"/>
                          </a:rPr>
                          <m:t>ng</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c</m:t>
                        </m:r>
                        <m:r>
                          <m:rPr>
                            <m:nor/>
                          </m:rPr>
                          <a:rPr lang="en-US" sz="4400" b="1">
                            <a:latin typeface="Tahoma" panose="020B0604030504040204" pitchFamily="34" charset="0"/>
                            <a:ea typeface="Tahoma" panose="020B0604030504040204" pitchFamily="34" charset="0"/>
                            <a:cs typeface="Tahoma" panose="020B0604030504040204" pitchFamily="34" charset="0"/>
                          </a:rPr>
                          <m:t>ủ</m:t>
                        </m:r>
                        <m:r>
                          <m:rPr>
                            <m:nor/>
                          </m:rPr>
                          <a:rPr lang="en-US" sz="4400" b="1">
                            <a:latin typeface="Tahoma" panose="020B0604030504040204" pitchFamily="34" charset="0"/>
                            <a:ea typeface="Tahoma" panose="020B0604030504040204" pitchFamily="34" charset="0"/>
                            <a:cs typeface="Tahoma" panose="020B0604030504040204" pitchFamily="34" charset="0"/>
                          </a:rPr>
                          <m:t>a</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c</m:t>
                        </m:r>
                        <m:r>
                          <m:rPr>
                            <m:nor/>
                          </m:rPr>
                          <a:rPr lang="en-US" sz="4400" b="1">
                            <a:latin typeface="Tahoma" panose="020B0604030504040204" pitchFamily="34" charset="0"/>
                            <a:ea typeface="Tahoma" panose="020B0604030504040204" pitchFamily="34" charset="0"/>
                            <a:cs typeface="Tahoma" panose="020B0604030504040204" pitchFamily="34" charset="0"/>
                          </a:rPr>
                          <m:t>â</m:t>
                        </m:r>
                        <m:r>
                          <m:rPr>
                            <m:nor/>
                          </m:rPr>
                          <a:rPr lang="en-US" sz="4400" b="1">
                            <a:latin typeface="Tahoma" panose="020B0604030504040204" pitchFamily="34" charset="0"/>
                            <a:ea typeface="Tahoma" panose="020B0604030504040204" pitchFamily="34" charset="0"/>
                            <a:cs typeface="Tahoma" panose="020B0604030504040204" pitchFamily="34" charset="0"/>
                          </a:rPr>
                          <m:t>y</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c</m:t>
                        </m:r>
                        <m:r>
                          <m:rPr>
                            <m:nor/>
                          </m:rPr>
                          <a:rPr lang="en-US" sz="4400" b="1">
                            <a:latin typeface="Tahoma" panose="020B0604030504040204" pitchFamily="34" charset="0"/>
                            <a:ea typeface="Tahoma" panose="020B0604030504040204" pitchFamily="34" charset="0"/>
                            <a:cs typeface="Tahoma" panose="020B0604030504040204" pitchFamily="34" charset="0"/>
                          </a:rPr>
                          <m:t>ầ</m:t>
                        </m:r>
                        <m:r>
                          <m:rPr>
                            <m:nor/>
                          </m:rPr>
                          <a:rPr lang="en-US" sz="4400" b="1">
                            <a:latin typeface="Tahoma" panose="020B0604030504040204" pitchFamily="34" charset="0"/>
                            <a:ea typeface="Tahoma" panose="020B0604030504040204" pitchFamily="34" charset="0"/>
                            <a:cs typeface="Tahoma" panose="020B0604030504040204" pitchFamily="34" charset="0"/>
                          </a:rPr>
                          <m:t>u</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l</m:t>
                        </m:r>
                        <m:r>
                          <m:rPr>
                            <m:nor/>
                          </m:rPr>
                          <a:rPr lang="en-US" sz="4400" b="1">
                            <a:latin typeface="Tahoma" panose="020B0604030504040204" pitchFamily="34" charset="0"/>
                            <a:ea typeface="Tahoma" panose="020B0604030504040204" pitchFamily="34" charset="0"/>
                            <a:cs typeface="Tahoma" panose="020B0604030504040204" pitchFamily="34" charset="0"/>
                          </a:rPr>
                          <m:t>à 151,8 </m:t>
                        </m:r>
                        <m:r>
                          <m:rPr>
                            <m:nor/>
                          </m:rPr>
                          <a:rPr lang="en-US" sz="4400" b="1">
                            <a:latin typeface="Tahoma" panose="020B0604030504040204" pitchFamily="34" charset="0"/>
                            <a:ea typeface="Tahoma" panose="020B0604030504040204" pitchFamily="34" charset="0"/>
                            <a:cs typeface="Tahoma" panose="020B0604030504040204" pitchFamily="34" charset="0"/>
                          </a:rPr>
                          <m:t>m</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ho</m:t>
                        </m:r>
                        <m:r>
                          <m:rPr>
                            <m:nor/>
                          </m:rPr>
                          <a:rPr lang="en-US" sz="4400" b="1">
                            <a:latin typeface="Tahoma" panose="020B0604030504040204" pitchFamily="34" charset="0"/>
                            <a:ea typeface="Tahoma" panose="020B0604030504040204" pitchFamily="34" charset="0"/>
                            <a:cs typeface="Tahoma" panose="020B0604030504040204" pitchFamily="34" charset="0"/>
                          </a:rPr>
                          <m:t>ặ</m:t>
                        </m:r>
                        <m:r>
                          <m:rPr>
                            <m:nor/>
                          </m:rPr>
                          <a:rPr lang="en-US" sz="4400" b="1">
                            <a:latin typeface="Tahoma" panose="020B0604030504040204" pitchFamily="34" charset="0"/>
                            <a:ea typeface="Tahoma" panose="020B0604030504040204" pitchFamily="34" charset="0"/>
                            <a:cs typeface="Tahoma" panose="020B0604030504040204" pitchFamily="34" charset="0"/>
                          </a:rPr>
                          <m:t>c</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l</m:t>
                        </m:r>
                        <m:r>
                          <m:rPr>
                            <m:nor/>
                          </m:rPr>
                          <a:rPr lang="en-US" sz="4400" b="1">
                            <a:latin typeface="Tahoma" panose="020B0604030504040204" pitchFamily="34" charset="0"/>
                            <a:ea typeface="Tahoma" panose="020B0604030504040204" pitchFamily="34" charset="0"/>
                            <a:cs typeface="Tahoma" panose="020B0604030504040204" pitchFamily="34" charset="0"/>
                          </a:rPr>
                          <m:t>à 152,2 </m:t>
                        </m:r>
                        <m:r>
                          <m:rPr>
                            <m:nor/>
                          </m:rPr>
                          <a:rPr lang="en-US" sz="4400" b="1">
                            <a:latin typeface="Tahoma" panose="020B0604030504040204" pitchFamily="34" charset="0"/>
                            <a:ea typeface="Tahoma" panose="020B0604030504040204" pitchFamily="34" charset="0"/>
                            <a:cs typeface="Tahoma" panose="020B0604030504040204" pitchFamily="34" charset="0"/>
                          </a:rPr>
                          <m:t>m</m:t>
                        </m:r>
                        <m:r>
                          <m:rPr>
                            <m:nor/>
                          </m:rPr>
                          <a:rPr lang="en-US" sz="4400" b="1">
                            <a:latin typeface="Tahoma" panose="020B0604030504040204" pitchFamily="34" charset="0"/>
                            <a:ea typeface="Tahoma" panose="020B0604030504040204" pitchFamily="34" charset="0"/>
                            <a:cs typeface="Tahoma" panose="020B0604030504040204" pitchFamily="34" charset="0"/>
                          </a:rPr>
                          <m:t>.</m:t>
                        </m:r>
                      </m:oMath>
                    </m:oMathPara>
                  </a14:m>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10584000"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10C72F87-07A2-0B3A-953A-978CE05518ED}"/>
                </a:ext>
              </a:extLst>
            </p:cNvPr>
            <p:cNvSpPr/>
            <p:nvPr/>
          </p:nvSpPr>
          <p:spPr>
            <a:xfrm>
              <a:off x="545342" y="3597355"/>
              <a:ext cx="10584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Chiều dài đúng của cây cầu là một số nhỏ hơn 152 m.</a:t>
              </a:r>
            </a:p>
          </p:txBody>
        </p:sp>
        <p:sp>
          <p:nvSpPr>
            <p:cNvPr id="8" name="Oval 7">
              <a:extLst>
                <a:ext uri="{FF2B5EF4-FFF2-40B4-BE49-F238E27FC236}">
                  <a16:creationId xmlns:a16="http://schemas.microsoft.com/office/drawing/2014/main" id="{16C1D00A-EFB8-1843-305C-B459E52641DB}"/>
                </a:ext>
              </a:extLst>
            </p:cNvPr>
            <p:cNvSpPr/>
            <p:nvPr/>
          </p:nvSpPr>
          <p:spPr>
            <a:xfrm>
              <a:off x="233531" y="365661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535234" y="4287800"/>
                  <a:ext cx="10584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Chiều dài đúng của cây cầu là một số nằm trong khoảng từ </a:t>
                  </a:r>
                  <a14:m>
                    <m:oMath xmlns:m="http://schemas.openxmlformats.org/officeDocument/2006/math">
                      <m:r>
                        <a:rPr lang="en-US" sz="4400" b="1" i="1" smtClean="0">
                          <a:latin typeface="Cambria Math" panose="02040503050406030204" pitchFamily="18" charset="0"/>
                          <a:ea typeface="Calibri" panose="020F0502020204030204" pitchFamily="34" charset="0"/>
                          <a:cs typeface="Times New Roman" panose="02020603050405020304" pitchFamily="18" charset="0"/>
                        </a:rPr>
                        <m:t>𝟏𝟓𝟏</m:t>
                      </m:r>
                      <m:r>
                        <a:rPr lang="en-US" sz="4400" b="1" i="1" smtClean="0">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𝟖</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𝒎</m:t>
                      </m:r>
                    </m:oMath>
                  </a14:m>
                  <a:r>
                    <a:rPr lang="en-US" sz="4400" b="1">
                      <a:latin typeface="Tahoma" panose="020B0604030504040204" pitchFamily="34" charset="0"/>
                      <a:ea typeface="Tahoma" panose="020B0604030504040204" pitchFamily="34" charset="0"/>
                      <a:cs typeface="Tahoma" panose="020B0604030504040204" pitchFamily="34" charset="0"/>
                    </a:rPr>
                    <a:t>đến </a:t>
                  </a:r>
                  <a14:m>
                    <m:oMath xmlns:m="http://schemas.openxmlformats.org/officeDocument/2006/math">
                      <m:r>
                        <a:rPr lang="en-US" sz="4400" b="1" i="1" smtClean="0">
                          <a:latin typeface="Cambria Math" panose="02040503050406030204" pitchFamily="18" charset="0"/>
                          <a:ea typeface="Calibri" panose="020F0502020204030204" pitchFamily="34" charset="0"/>
                          <a:cs typeface="Times New Roman" panose="02020603050405020304" pitchFamily="18" charset="0"/>
                        </a:rPr>
                        <m:t>𝟏𝟓𝟐</m:t>
                      </m:r>
                      <m:r>
                        <a:rPr lang="en-US" sz="4400" b="1" i="1" smtClean="0">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𝒎</m:t>
                      </m:r>
                    </m:oMath>
                  </a14:m>
                  <a:r>
                    <a:rPr lang="en-US" sz="44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535234" y="4287800"/>
                  <a:ext cx="10584000" cy="617268"/>
                </a:xfrm>
                <a:prstGeom prst="rect">
                  <a:avLst/>
                </a:prstGeom>
                <a:blipFill>
                  <a:blip r:embed="rId3"/>
                  <a:stretch>
                    <a:fillRect t="-18571" r="-287" b="-29524"/>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223423" y="4347055"/>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grpSp>
      <p:sp>
        <p:nvSpPr>
          <p:cNvPr id="11" name="Oval 10">
            <a:extLst>
              <a:ext uri="{FF2B5EF4-FFF2-40B4-BE49-F238E27FC236}">
                <a16:creationId xmlns:a16="http://schemas.microsoft.com/office/drawing/2014/main" id="{E5D913EC-0752-FE03-22AC-1A64D3990366}"/>
              </a:ext>
            </a:extLst>
          </p:cNvPr>
          <p:cNvSpPr/>
          <p:nvPr/>
        </p:nvSpPr>
        <p:spPr>
          <a:xfrm>
            <a:off x="1220027" y="8490392"/>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862496" cy="2167740"/>
            <a:chOff x="923003" y="3917552"/>
            <a:chExt cx="23862496" cy="216773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13288" cy="165843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403060" y="2450546"/>
                <a:ext cx="22321838" cy="1570879"/>
              </a:xfrm>
              <a:prstGeom prst="rect">
                <a:avLst/>
              </a:prstGeom>
              <a:noFill/>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Kết quả đo chiều dài của một cây cầu được ghi là </a:t>
                </a:r>
                <a14:m>
                  <m:oMath xmlns:m="http://schemas.openxmlformats.org/officeDocument/2006/math">
                    <m:r>
                      <a:rPr lang="en-US" sz="4400" b="1" i="1" smtClean="0">
                        <a:latin typeface="Cambria Math" panose="02040503050406030204" pitchFamily="18" charset="0"/>
                        <a:ea typeface="Calibri" panose="020F0502020204030204" pitchFamily="34" charset="0"/>
                        <a:cs typeface="Times New Roman" panose="02020603050405020304" pitchFamily="18" charset="0"/>
                      </a:rPr>
                      <m:t>𝟏𝟓𝟐</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𝒎</m:t>
                    </m:r>
                    <m:r>
                      <a:rPr lang="en-US" sz="4400" b="1" i="1" smtClean="0">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𝟎</m:t>
                    </m:r>
                    <m:r>
                      <a:rPr lang="en-US" sz="4400" b="1" i="1" smtClean="0">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𝒎</m:t>
                    </m:r>
                  </m:oMath>
                </a14:m>
                <a:r>
                  <a:rPr lang="en-US" sz="4400" b="1">
                    <a:latin typeface="Tahoma" panose="020B0604030504040204" pitchFamily="34" charset="0"/>
                    <a:ea typeface="Tahoma" panose="020B0604030504040204" pitchFamily="34" charset="0"/>
                    <a:cs typeface="Tahoma" panose="020B0604030504040204" pitchFamily="34" charset="0"/>
                  </a:rPr>
                  <a:t>, điều đó có nghĩa là gì?</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403060" y="2450546"/>
                <a:ext cx="22321838" cy="1570879"/>
              </a:xfrm>
              <a:prstGeom prst="rect">
                <a:avLst/>
              </a:prstGeom>
              <a:blipFill>
                <a:blip r:embed="rId5"/>
                <a:stretch>
                  <a:fillRect l="-1092" t="-6589" r="-956" b="-17442"/>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0" y="9937763"/>
            <a:ext cx="23862374" cy="3321037"/>
            <a:chOff x="48567" y="4381499"/>
            <a:chExt cx="23018772" cy="3321036"/>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2760978"/>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0F792056-D36B-48AF-BCA6-372559A26D0B}"/>
                  </a:ext>
                </a:extLst>
              </p:cNvPr>
              <p:cNvSpPr/>
              <p:nvPr/>
            </p:nvSpPr>
            <p:spPr>
              <a:xfrm>
                <a:off x="521626" y="10872532"/>
                <a:ext cx="23002892" cy="2208361"/>
              </a:xfrm>
              <a:prstGeom prst="rect">
                <a:avLst/>
              </a:prstGeom>
            </p:spPr>
            <p:txBody>
              <a:bodyPr wrap="square">
                <a:spAutoFit/>
              </a:bodyPr>
              <a:lstStyle/>
              <a:p>
                <a:pPr marL="629920">
                  <a:lnSpc>
                    <a:spcPct val="107000"/>
                  </a:lnSpc>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Chọn D.</a:t>
                </a:r>
              </a:p>
              <a:p>
                <a:pPr marL="629920" algn="just">
                  <a:lnSpc>
                    <a:spcPct val="107000"/>
                  </a:lnSpc>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Kết quả đo chiều dài của một cây cầu được ghi là </a:t>
                </a: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𝟏𝟓𝟐</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𝒎</m:t>
                    </m:r>
                  </m:oMath>
                </a14:m>
                <a:r>
                  <a:rPr lang="en-US" sz="4400" b="1">
                    <a:effectLst/>
                    <a:latin typeface="Tahoma" panose="020B0604030504040204" pitchFamily="34" charset="0"/>
                    <a:ea typeface="Tahoma" panose="020B0604030504040204" pitchFamily="34" charset="0"/>
                    <a:cs typeface="Tahoma" panose="020B0604030504040204" pitchFamily="34" charset="0"/>
                  </a:rPr>
                  <a:t>có nghĩa là chiều dài đúng của cây cầu là một số nằm trong khoảng từ </a:t>
                </a: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𝟏𝟓𝟏</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𝟖</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𝒎</m:t>
                    </m:r>
                  </m:oMath>
                </a14:m>
                <a:r>
                  <a:rPr lang="en-US" sz="4400" b="1">
                    <a:effectLst/>
                    <a:latin typeface="Tahoma" panose="020B0604030504040204" pitchFamily="34" charset="0"/>
                    <a:ea typeface="Tahoma" panose="020B0604030504040204" pitchFamily="34" charset="0"/>
                    <a:cs typeface="Tahoma" panose="020B0604030504040204" pitchFamily="34" charset="0"/>
                  </a:rPr>
                  <a:t>đến </a:t>
                </a: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𝟏𝟓𝟐</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𝒎</m:t>
                    </m:r>
                  </m:oMath>
                </a14:m>
                <a:r>
                  <a:rPr lang="en-US" sz="4400" b="1">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Rectangle 31">
                <a:extLst>
                  <a:ext uri="{FF2B5EF4-FFF2-40B4-BE49-F238E27FC236}">
                    <a16:creationId xmlns:a16="http://schemas.microsoft.com/office/drawing/2014/main" id="{0F792056-D36B-48AF-BCA6-372559A26D0B}"/>
                  </a:ext>
                </a:extLst>
              </p:cNvPr>
              <p:cNvSpPr>
                <a:spLocks noRot="1" noChangeAspect="1" noMove="1" noResize="1" noEditPoints="1" noAdjustHandles="1" noChangeArrowheads="1" noChangeShapeType="1" noTextEdit="1"/>
              </p:cNvSpPr>
              <p:nvPr/>
            </p:nvSpPr>
            <p:spPr>
              <a:xfrm>
                <a:off x="521626" y="10872532"/>
                <a:ext cx="23002892" cy="2208361"/>
              </a:xfrm>
              <a:prstGeom prst="rect">
                <a:avLst/>
              </a:prstGeom>
              <a:blipFill>
                <a:blip r:embed="rId7"/>
                <a:stretch>
                  <a:fillRect t="-6630" r="-1060" b="-12155"/>
                </a:stretch>
              </a:blipFill>
            </p:spPr>
            <p:txBody>
              <a:bodyPr/>
              <a:lstStyle/>
              <a:p>
                <a:r>
                  <a:rPr lang="en-US">
                    <a:noFill/>
                  </a:rPr>
                  <a:t> </a:t>
                </a:r>
              </a:p>
            </p:txBody>
          </p:sp>
        </mc:Fallback>
      </mc:AlternateContent>
    </p:spTree>
    <p:extLst>
      <p:ext uri="{BB962C8B-B14F-4D97-AF65-F5344CB8AC3E}">
        <p14:creationId xmlns:p14="http://schemas.microsoft.com/office/powerpoint/2010/main" val="1842379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2">
                                            <p:txEl>
                                              <p:pRg st="0" end="0"/>
                                            </p:txEl>
                                          </p:spTgt>
                                        </p:tgtEl>
                                        <p:attrNameLst>
                                          <p:attrName>style.visibility</p:attrName>
                                        </p:attrNameLst>
                                      </p:cBhvr>
                                      <p:to>
                                        <p:strVal val="visible"/>
                                      </p:to>
                                    </p:set>
                                    <p:animEffect transition="in" filter="wipe(left)">
                                      <p:cBhvr>
                                        <p:cTn id="24" dur="500"/>
                                        <p:tgtEl>
                                          <p:spTgt spid="3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2">
                                            <p:txEl>
                                              <p:pRg st="1" end="1"/>
                                            </p:txEl>
                                          </p:spTgt>
                                        </p:tgtEl>
                                        <p:attrNameLst>
                                          <p:attrName>style.visibility</p:attrName>
                                        </p:attrNameLst>
                                      </p:cBhvr>
                                      <p:to>
                                        <p:strVal val="visible"/>
                                      </p:to>
                                    </p:set>
                                    <p:animEffect transition="in" filter="wipe(left)">
                                      <p:cBhvr>
                                        <p:cTn id="29" dur="500"/>
                                        <p:tgtEl>
                                          <p:spTgt spid="3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638293" y="4191000"/>
            <a:ext cx="14431402" cy="2715210"/>
            <a:chOff x="233531" y="2231465"/>
            <a:chExt cx="7215701" cy="1357605"/>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4616586" y="2231465"/>
                  <a:ext cx="28254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𝒅</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𝟎𝟗</m:t>
                      </m:r>
                    </m:oMath>
                  </a14:m>
                  <a:r>
                    <a:rPr lang="en-US" sz="4400" b="1">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4616586" y="2231465"/>
                  <a:ext cx="2825467" cy="617268"/>
                </a:xfrm>
                <a:prstGeom prst="rect">
                  <a:avLst/>
                </a:prstGeom>
                <a:blipFill>
                  <a:blip r:embed="rId2"/>
                  <a:stretch>
                    <a:fillRect b="-1896"/>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4323541" y="229072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8254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𝒅</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𝟎𝟎𝟗</m:t>
                        </m:r>
                        <m:r>
                          <m:rPr>
                            <m:nor/>
                          </m:rPr>
                          <a:rPr lang="en-US" sz="4400" b="1">
                            <a:latin typeface="Tahoma" panose="020B0604030504040204" pitchFamily="34" charset="0"/>
                            <a:ea typeface="Tahoma" panose="020B0604030504040204" pitchFamily="34" charset="0"/>
                            <a:cs typeface="Tahoma" panose="020B0604030504040204" pitchFamily="34" charset="0"/>
                          </a:rPr>
                          <m:t>.</m:t>
                        </m:r>
                      </m:oMath>
                    </m:oMathPara>
                  </a14:m>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825467"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545342" y="2971802"/>
                  <a:ext cx="2822538"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𝒅</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45342" y="2971802"/>
                  <a:ext cx="2822538" cy="617268"/>
                </a:xfrm>
                <a:prstGeom prst="rect">
                  <a:avLst/>
                </a:prstGeom>
                <a:blipFill>
                  <a:blip r:embed="rId4"/>
                  <a:stretch>
                    <a:fillRect b="-1422"/>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233531" y="303105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4616586" y="2938244"/>
                  <a:ext cx="2832646"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𝒅</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𝟎𝟏</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4616586" y="2938244"/>
                  <a:ext cx="2832646"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4304775" y="2997499"/>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grpSp>
      <p:sp>
        <p:nvSpPr>
          <p:cNvPr id="11" name="Oval 10">
            <a:extLst>
              <a:ext uri="{FF2B5EF4-FFF2-40B4-BE49-F238E27FC236}">
                <a16:creationId xmlns:a16="http://schemas.microsoft.com/office/drawing/2014/main" id="{E5D913EC-0752-FE03-22AC-1A64D3990366}"/>
              </a:ext>
            </a:extLst>
          </p:cNvPr>
          <p:cNvSpPr/>
          <p:nvPr/>
        </p:nvSpPr>
        <p:spPr>
          <a:xfrm>
            <a:off x="12810328" y="4334391"/>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a:solidFill>
                  <a:prstClr val="white"/>
                </a:solidFill>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862496" cy="2167740"/>
            <a:chOff x="923003" y="3917552"/>
            <a:chExt cx="23862496" cy="216773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13288" cy="165843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2</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403060" y="2450546"/>
                <a:ext cx="22321838" cy="1578637"/>
              </a:xfrm>
              <a:prstGeom prst="rect">
                <a:avLst/>
              </a:prstGeom>
              <a:noFill/>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Khi tính diện tích hình tròn bán kính R = 3cm, nếu lấy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𝝅</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𝟑</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𝟏𝟒</m:t>
                    </m:r>
                  </m:oMath>
                </a14:m>
                <a:r>
                  <a:rPr lang="en-US" sz="4400" b="1">
                    <a:latin typeface="Tahoma" panose="020B0604030504040204" pitchFamily="34" charset="0"/>
                    <a:ea typeface="Tahoma" panose="020B0604030504040204" pitchFamily="34" charset="0"/>
                    <a:cs typeface="Tahoma" panose="020B0604030504040204" pitchFamily="34" charset="0"/>
                  </a:rPr>
                  <a:t>thì độ chính xác là bao nhiêu?</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403060" y="2450546"/>
                <a:ext cx="22321838" cy="1578637"/>
              </a:xfrm>
              <a:prstGeom prst="rect">
                <a:avLst/>
              </a:prstGeom>
              <a:blipFill>
                <a:blip r:embed="rId7"/>
                <a:stretch>
                  <a:fillRect t="-6564" b="-16988"/>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6550301"/>
            <a:ext cx="23750427" cy="6784699"/>
            <a:chOff x="48567" y="4381499"/>
            <a:chExt cx="22910783" cy="6784697"/>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277323" y="4941557"/>
              <a:ext cx="22682027" cy="622463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DD3C8F41-C8F2-4FB3-BD09-5FBADF249122}"/>
                  </a:ext>
                </a:extLst>
              </p:cNvPr>
              <p:cNvSpPr/>
              <p:nvPr/>
            </p:nvSpPr>
            <p:spPr>
              <a:xfrm>
                <a:off x="569146" y="7663031"/>
                <a:ext cx="23513288" cy="5366982"/>
              </a:xfrm>
              <a:prstGeom prst="rect">
                <a:avLst/>
              </a:prstGeom>
            </p:spPr>
            <p:txBody>
              <a:bodyPr wrap="square">
                <a:spAutoFit/>
              </a:bodyPr>
              <a:lstStyle/>
              <a:p>
                <a:pPr marL="629920" algn="just">
                  <a:lnSpc>
                    <a:spcPct val="150000"/>
                  </a:lnSpc>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Ta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diện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tích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tròn</a:t>
                </a:r>
                <a:r>
                  <a:rPr lang="en-US" sz="4400" b="1" dirty="0">
                    <a:effectLst/>
                    <a:latin typeface="Tahoma" panose="020B0604030504040204" pitchFamily="34" charset="0"/>
                    <a:ea typeface="Tahoma" panose="020B0604030504040204" pitchFamily="34" charset="0"/>
                    <a:cs typeface="Tahoma" panose="020B0604030504040204" pitchFamily="34" charset="0"/>
                  </a:rPr>
                  <a:t> S = 3,14. </a:t>
                </a:r>
                <a:r>
                  <a:rPr lang="pt-BR" sz="4400" b="1" dirty="0">
                    <a:effectLst/>
                    <a:latin typeface="Tahoma" panose="020B0604030504040204" pitchFamily="34" charset="0"/>
                    <a:ea typeface="Tahoma" panose="020B0604030504040204" pitchFamily="34" charset="0"/>
                    <a:cs typeface="Tahoma" panose="020B0604030504040204" pitchFamily="34" charset="0"/>
                  </a:rPr>
                  <a:t>3</a:t>
                </a:r>
                <a:r>
                  <a:rPr lang="pt-BR" sz="4400" b="1" baseline="30000" dirty="0">
                    <a:effectLst/>
                    <a:latin typeface="Tahoma" panose="020B0604030504040204" pitchFamily="34" charset="0"/>
                    <a:ea typeface="Tahoma" panose="020B0604030504040204" pitchFamily="34" charset="0"/>
                    <a:cs typeface="Tahoma" panose="020B0604030504040204" pitchFamily="34" charset="0"/>
                  </a:rPr>
                  <a:t>2</a:t>
                </a:r>
                <a:r>
                  <a:rPr lang="pt-BR" sz="4400" b="1" dirty="0">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pt-BR" sz="4400" b="1" i="1">
                            <a:effectLst/>
                            <a:latin typeface="Cambria Math" panose="02040503050406030204" pitchFamily="18" charset="0"/>
                            <a:ea typeface="Calibri" panose="020F0502020204030204" pitchFamily="34" charset="0"/>
                            <a:cs typeface="Times New Roman" panose="02020603050405020304" pitchFamily="18" charset="0"/>
                          </a:rPr>
                          <m:t>𝑺</m:t>
                        </m:r>
                      </m:e>
                    </m:acc>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𝝅</m:t>
                    </m:r>
                  </m:oMath>
                </a14:m>
                <a:r>
                  <a:rPr lang="pt-BR" sz="4400" b="1" dirty="0">
                    <a:effectLst/>
                    <a:latin typeface="Tahoma" panose="020B0604030504040204" pitchFamily="34" charset="0"/>
                    <a:ea typeface="Tahoma" panose="020B0604030504040204" pitchFamily="34" charset="0"/>
                    <a:cs typeface="Tahoma" panose="020B0604030504040204" pitchFamily="34" charset="0"/>
                  </a:rPr>
                  <a:t>. 3</a:t>
                </a:r>
                <a:r>
                  <a:rPr lang="pt-BR" sz="4400" b="1" baseline="30000" dirty="0">
                    <a:effectLst/>
                    <a:latin typeface="Tahoma" panose="020B0604030504040204" pitchFamily="34" charset="0"/>
                    <a:ea typeface="Tahoma" panose="020B0604030504040204" pitchFamily="34" charset="0"/>
                    <a:cs typeface="Tahoma" panose="020B0604030504040204" pitchFamily="34" charset="0"/>
                  </a:rPr>
                  <a:t>2</a:t>
                </a:r>
                <a:r>
                  <a:rPr lang="pt-BR" sz="4400" b="1" dirty="0">
                    <a:effectLst/>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pt-BR" sz="4400" b="1" i="1">
                        <a:effectLst/>
                        <a:latin typeface="Cambria Math" panose="02040503050406030204" pitchFamily="18" charset="0"/>
                        <a:ea typeface="Calibri" panose="020F0502020204030204" pitchFamily="34" charset="0"/>
                        <a:cs typeface="Times New Roman" panose="02020603050405020304" pitchFamily="18" charset="0"/>
                      </a:rPr>
                      <m:t>𝟗</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𝝅</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50000"/>
                  </a:lnSpc>
                  <a:spcAft>
                    <a:spcPts val="0"/>
                  </a:spcAft>
                </a:pPr>
                <a:r>
                  <a:rPr lang="pt-BR" sz="4400" b="1" dirty="0">
                    <a:effectLst/>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pt-BR"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𝟏𝟒</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&lt;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𝝅</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&lt;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𝟏𝟓</m:t>
                    </m:r>
                    <m:r>
                      <a:rPr lang="pt-BR" sz="4400" b="1" i="1">
                        <a:effectLst/>
                        <a:latin typeface="Cambria Math" panose="02040503050406030204" pitchFamily="18" charset="0"/>
                        <a:ea typeface="Calibri" panose="020F0502020204030204" pitchFamily="34" charset="0"/>
                        <a:cs typeface="Cambria Math" panose="020405030504060302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𝟏𝟒</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𝟗</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&lt;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𝟗</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𝝅</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&lt;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𝟏𝟓</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𝟗</m:t>
                    </m:r>
                    <m:r>
                      <a:rPr lang="pt-BR" sz="4400" b="1" i="1">
                        <a:effectLst/>
                        <a:latin typeface="Cambria Math" panose="02040503050406030204" pitchFamily="18" charset="0"/>
                        <a:ea typeface="Calibri" panose="020F0502020204030204" pitchFamily="34" charset="0"/>
                        <a:cs typeface="Cambria Math" panose="020405030504060302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𝟐𝟖</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𝟐𝟔</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&lt;</m:t>
                    </m:r>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pt-BR" sz="4400" b="1" i="1">
                            <a:effectLst/>
                            <a:latin typeface="Cambria Math" panose="02040503050406030204" pitchFamily="18" charset="0"/>
                            <a:ea typeface="Calibri" panose="020F0502020204030204" pitchFamily="34" charset="0"/>
                            <a:cs typeface="Times New Roman" panose="02020603050405020304" pitchFamily="18" charset="0"/>
                          </a:rPr>
                          <m:t>𝑺</m:t>
                        </m:r>
                      </m:e>
                    </m:bar>
                    <m:r>
                      <a:rPr lang="pt-BR" sz="4400" b="1" i="1">
                        <a:effectLst/>
                        <a:latin typeface="Cambria Math" panose="02040503050406030204" pitchFamily="18" charset="0"/>
                        <a:ea typeface="Calibri" panose="020F0502020204030204" pitchFamily="34" charset="0"/>
                        <a:cs typeface="Times New Roman" panose="02020603050405020304" pitchFamily="18" charset="0"/>
                      </a:rPr>
                      <m:t>&lt;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𝟐𝟖</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𝟑𝟓</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50000"/>
                  </a:lnSpc>
                  <a:spcAft>
                    <a:spcPts val="0"/>
                  </a:spcAft>
                </a:pPr>
                <a:r>
                  <a:rPr lang="pt-BR" sz="4400" b="1" dirty="0">
                    <a:effectLst/>
                    <a:latin typeface="Tahoma" panose="020B0604030504040204" pitchFamily="34" charset="0"/>
                    <a:ea typeface="Tahoma" panose="020B0604030504040204" pitchFamily="34" charset="0"/>
                    <a:cs typeface="Tahoma" panose="020B0604030504040204" pitchFamily="34" charset="0"/>
                  </a:rPr>
                  <a:t>Do đó: </a:t>
                </a: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pt-BR" sz="4400" b="1" i="1">
                            <a:effectLst/>
                            <a:latin typeface="Cambria Math" panose="02040503050406030204" pitchFamily="18" charset="0"/>
                            <a:ea typeface="Calibri" panose="020F0502020204030204" pitchFamily="34" charset="0"/>
                            <a:cs typeface="Times New Roman" panose="02020603050405020304" pitchFamily="18" charset="0"/>
                          </a:rPr>
                          <m:t>𝑺</m:t>
                        </m:r>
                      </m:e>
                    </m:ba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𝑺</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pt-BR" sz="4400" b="1" i="1">
                            <a:effectLst/>
                            <a:latin typeface="Cambria Math" panose="02040503050406030204" pitchFamily="18" charset="0"/>
                            <a:ea typeface="Calibri" panose="020F0502020204030204" pitchFamily="34" charset="0"/>
                            <a:cs typeface="Times New Roman" panose="02020603050405020304" pitchFamily="18" charset="0"/>
                          </a:rPr>
                          <m:t>𝑺</m:t>
                        </m:r>
                      </m:e>
                    </m:ba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𝟐𝟖</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𝟐𝟔</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&lt;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𝟐𝟖</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𝟑𝟓</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𝟐𝟖</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𝟐𝟔</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𝟎𝟗</m:t>
                    </m:r>
                    <m:r>
                      <a:rPr lang="pt-BR" sz="4400" b="1" i="1">
                        <a:effectLst/>
                        <a:latin typeface="Cambria Math" panose="02040503050406030204" pitchFamily="18" charset="0"/>
                        <a:ea typeface="Calibri" panose="020F0502020204030204" pitchFamily="34" charset="0"/>
                        <a:cs typeface="Cambria Math" panose="020405030504060302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𝜟</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pt-BR"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pt-BR" sz="4400" b="1" i="1">
                                <a:effectLst/>
                                <a:latin typeface="Cambria Math" panose="02040503050406030204" pitchFamily="18" charset="0"/>
                                <a:ea typeface="Calibri" panose="020F0502020204030204" pitchFamily="34" charset="0"/>
                                <a:cs typeface="Times New Roman" panose="02020603050405020304" pitchFamily="18" charset="0"/>
                              </a:rPr>
                              <m:t>𝑺</m:t>
                            </m:r>
                          </m:e>
                        </m:ba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pt-BR" sz="4400" b="1" i="1">
                        <a:effectLst/>
                        <a:latin typeface="Cambria Math" panose="02040503050406030204" pitchFamily="18" charset="0"/>
                        <a:ea typeface="Calibri" panose="020F0502020204030204" pitchFamily="34" charset="0"/>
                        <a:cs typeface="Times New Roman" panose="02020603050405020304" pitchFamily="18" charset="0"/>
                      </a:rPr>
                      <m:t>&lt;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𝟎𝟗</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50000"/>
                  </a:lnSpc>
                  <a:spcAft>
                    <a:spcPts val="0"/>
                  </a:spcAft>
                </a:pPr>
                <a:r>
                  <a:rPr lang="pt-BR" sz="4400" b="1" dirty="0">
                    <a:effectLst/>
                    <a:latin typeface="Tahoma" panose="020B0604030504040204" pitchFamily="34" charset="0"/>
                    <a:ea typeface="Tahoma" panose="020B0604030504040204" pitchFamily="34" charset="0"/>
                    <a:cs typeface="Tahoma" panose="020B0604030504040204" pitchFamily="34" charset="0"/>
                  </a:rPr>
                  <a:t>Vậy nếu ta lấy </a:t>
                </a:r>
                <a14:m>
                  <m:oMath xmlns:m="http://schemas.openxmlformats.org/officeDocument/2006/math">
                    <m:r>
                      <a:rPr lang="pt-BR" sz="4400" b="1" i="1">
                        <a:effectLst/>
                        <a:latin typeface="Cambria Math" panose="02040503050406030204" pitchFamily="18" charset="0"/>
                        <a:ea typeface="Calibri" panose="020F0502020204030204" pitchFamily="34" charset="0"/>
                        <a:cs typeface="Times New Roman" panose="02020603050405020304" pitchFamily="18" charset="0"/>
                      </a:rPr>
                      <m:t>𝝅</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𝟏𝟒</m:t>
                    </m:r>
                  </m:oMath>
                </a14:m>
                <a:r>
                  <a:rPr lang="pt-BR" sz="4400" b="1" dirty="0">
                    <a:effectLst/>
                    <a:latin typeface="Tahoma" panose="020B0604030504040204" pitchFamily="34" charset="0"/>
                    <a:ea typeface="Tahoma" panose="020B0604030504040204" pitchFamily="34" charset="0"/>
                    <a:cs typeface="Tahoma" panose="020B0604030504040204" pitchFamily="34" charset="0"/>
                  </a:rPr>
                  <a:t> thì diện tích hình tròn là S = 28,26cm</a:t>
                </a:r>
                <a:r>
                  <a:rPr lang="pt-BR" sz="4400" b="1" baseline="30000" dirty="0">
                    <a:effectLst/>
                    <a:latin typeface="Tahoma" panose="020B0604030504040204" pitchFamily="34" charset="0"/>
                    <a:ea typeface="Tahoma" panose="020B0604030504040204" pitchFamily="34" charset="0"/>
                    <a:cs typeface="Tahoma" panose="020B0604030504040204" pitchFamily="34" charset="0"/>
                  </a:rPr>
                  <a:t>2</a:t>
                </a:r>
                <a:r>
                  <a:rPr lang="pt-BR" sz="4400" b="1" dirty="0">
                    <a:effectLst/>
                    <a:latin typeface="Tahoma" panose="020B0604030504040204" pitchFamily="34" charset="0"/>
                    <a:ea typeface="Tahoma" panose="020B0604030504040204" pitchFamily="34" charset="0"/>
                    <a:cs typeface="Tahoma" panose="020B0604030504040204" pitchFamily="34" charset="0"/>
                  </a:rPr>
                  <a:t> với độ chính xác </a:t>
                </a:r>
                <a14:m>
                  <m:oMath xmlns:m="http://schemas.openxmlformats.org/officeDocument/2006/math">
                    <m:r>
                      <a:rPr lang="pt-BR" sz="4400" b="1" i="1">
                        <a:effectLst/>
                        <a:latin typeface="Cambria Math" panose="02040503050406030204" pitchFamily="18" charset="0"/>
                        <a:ea typeface="Calibri" panose="020F0502020204030204" pitchFamily="34" charset="0"/>
                        <a:cs typeface="Times New Roman" panose="02020603050405020304" pitchFamily="18" charset="0"/>
                      </a:rPr>
                      <m:t>𝒅</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𝟎𝟗</m:t>
                    </m:r>
                  </m:oMath>
                </a14:m>
                <a:r>
                  <a:rPr lang="pt-B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Rectangle 30">
                <a:extLst>
                  <a:ext uri="{FF2B5EF4-FFF2-40B4-BE49-F238E27FC236}">
                    <a16:creationId xmlns:a16="http://schemas.microsoft.com/office/drawing/2014/main" id="{DD3C8F41-C8F2-4FB3-BD09-5FBADF249122}"/>
                  </a:ext>
                </a:extLst>
              </p:cNvPr>
              <p:cNvSpPr>
                <a:spLocks noRot="1" noChangeAspect="1" noMove="1" noResize="1" noEditPoints="1" noAdjustHandles="1" noChangeArrowheads="1" noChangeShapeType="1" noTextEdit="1"/>
              </p:cNvSpPr>
              <p:nvPr/>
            </p:nvSpPr>
            <p:spPr>
              <a:xfrm>
                <a:off x="569146" y="7663031"/>
                <a:ext cx="23513288" cy="5366982"/>
              </a:xfrm>
              <a:prstGeom prst="rect">
                <a:avLst/>
              </a:prstGeom>
              <a:blipFill>
                <a:blip r:embed="rId9"/>
                <a:stretch>
                  <a:fillRect r="-1037" b="-4432"/>
                </a:stretch>
              </a:blipFill>
            </p:spPr>
            <p:txBody>
              <a:bodyPr/>
              <a:lstStyle/>
              <a:p>
                <a:r>
                  <a:rPr lang="en-US">
                    <a:noFill/>
                  </a:rPr>
                  <a:t> </a:t>
                </a:r>
              </a:p>
            </p:txBody>
          </p:sp>
        </mc:Fallback>
      </mc:AlternateContent>
    </p:spTree>
    <p:extLst>
      <p:ext uri="{BB962C8B-B14F-4D97-AF65-F5344CB8AC3E}">
        <p14:creationId xmlns:p14="http://schemas.microsoft.com/office/powerpoint/2010/main" val="354129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left)">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1">
                                            <p:txEl>
                                              <p:pRg st="2" end="2"/>
                                            </p:txEl>
                                          </p:spTgt>
                                        </p:tgtEl>
                                        <p:attrNameLst>
                                          <p:attrName>style.visibility</p:attrName>
                                        </p:attrNameLst>
                                      </p:cBhvr>
                                      <p:to>
                                        <p:strVal val="visible"/>
                                      </p:to>
                                    </p:set>
                                    <p:animEffect transition="in" filter="wipe(left)">
                                      <p:cBhvr>
                                        <p:cTn id="34" dur="500"/>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1">
                                            <p:txEl>
                                              <p:pRg st="3" end="3"/>
                                            </p:txEl>
                                          </p:spTgt>
                                        </p:tgtEl>
                                        <p:attrNameLst>
                                          <p:attrName>style.visibility</p:attrName>
                                        </p:attrNameLst>
                                      </p:cBhvr>
                                      <p:to>
                                        <p:strVal val="visible"/>
                                      </p:to>
                                    </p:set>
                                    <p:animEffect transition="in" filter="wipe(left)">
                                      <p:cBhvr>
                                        <p:cTn id="39" dur="500"/>
                                        <p:tgtEl>
                                          <p:spTgt spid="3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1810235" y="4385319"/>
            <a:ext cx="20635340" cy="1247550"/>
            <a:chOff x="325287" y="2228931"/>
            <a:chExt cx="10317670" cy="623775"/>
          </a:xfrm>
          <a:solidFill>
            <a:srgbClr val="327E3B"/>
          </a:solidFill>
        </p:grpSpPr>
        <p:sp>
          <p:nvSpPr>
            <p:cNvPr id="3" name="Rectangle 2">
              <a:extLst>
                <a:ext uri="{FF2B5EF4-FFF2-40B4-BE49-F238E27FC236}">
                  <a16:creationId xmlns:a16="http://schemas.microsoft.com/office/drawing/2014/main" id="{B48428A4-F198-A003-78D9-31DE63E551FE}"/>
                </a:ext>
              </a:extLst>
            </p:cNvPr>
            <p:cNvSpPr/>
            <p:nvPr/>
          </p:nvSpPr>
          <p:spPr>
            <a:xfrm>
              <a:off x="3215665" y="2235438"/>
              <a:ext cx="216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latin typeface="Tahoma" panose="020B0604030504040204" pitchFamily="34" charset="0"/>
                  <a:ea typeface="Tahoma" panose="020B0604030504040204" pitchFamily="34" charset="0"/>
                  <a:cs typeface="Tahoma" panose="020B0604030504040204" pitchFamily="34" charset="0"/>
                </a:rPr>
                <a:t>0,003.</a:t>
              </a:r>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val 3">
              <a:extLst>
                <a:ext uri="{FF2B5EF4-FFF2-40B4-BE49-F238E27FC236}">
                  <a16:creationId xmlns:a16="http://schemas.microsoft.com/office/drawing/2014/main" id="{84C83E8D-93AF-AB77-60F0-B14EB14475A7}"/>
                </a:ext>
              </a:extLst>
            </p:cNvPr>
            <p:cNvSpPr/>
            <p:nvPr/>
          </p:nvSpPr>
          <p:spPr>
            <a:xfrm>
              <a:off x="2922620" y="229469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615832" y="2235438"/>
                  <a:ext cx="216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400" b="1">
                            <a:latin typeface="Tahoma" panose="020B0604030504040204" pitchFamily="34" charset="0"/>
                            <a:ea typeface="Tahoma" panose="020B0604030504040204" pitchFamily="34" charset="0"/>
                            <a:cs typeface="Tahoma" panose="020B0604030504040204" pitchFamily="34" charset="0"/>
                          </a:rPr>
                          <m:t>0,004.</m:t>
                        </m:r>
                      </m:oMath>
                    </m:oMathPara>
                  </a14:m>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615832" y="2235438"/>
                  <a:ext cx="2160000"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325287" y="229469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10C72F87-07A2-0B3A-953A-978CE05518ED}"/>
                </a:ext>
              </a:extLst>
            </p:cNvPr>
            <p:cNvSpPr/>
            <p:nvPr/>
          </p:nvSpPr>
          <p:spPr>
            <a:xfrm>
              <a:off x="5815498" y="2228931"/>
              <a:ext cx="216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0,001.</a:t>
              </a:r>
            </a:p>
          </p:txBody>
        </p:sp>
        <p:sp>
          <p:nvSpPr>
            <p:cNvPr id="8" name="Oval 7">
              <a:extLst>
                <a:ext uri="{FF2B5EF4-FFF2-40B4-BE49-F238E27FC236}">
                  <a16:creationId xmlns:a16="http://schemas.microsoft.com/office/drawing/2014/main" id="{16C1D00A-EFB8-1843-305C-B459E52641DB}"/>
                </a:ext>
              </a:extLst>
            </p:cNvPr>
            <p:cNvSpPr/>
            <p:nvPr/>
          </p:nvSpPr>
          <p:spPr>
            <a:xfrm>
              <a:off x="5503687" y="2288186"/>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8482957" y="2235438"/>
                  <a:ext cx="216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14:m>
                    <m:oMath xmlns:m="http://schemas.openxmlformats.org/officeDocument/2006/math">
                      <m:r>
                        <m:rPr>
                          <m:nor/>
                        </m:rPr>
                        <a:rPr lang="en-US" sz="4400" b="1">
                          <a:latin typeface="Tahoma" panose="020B0604030504040204" pitchFamily="34" charset="0"/>
                          <a:ea typeface="Tahoma" panose="020B0604030504040204" pitchFamily="34" charset="0"/>
                          <a:cs typeface="Tahoma" panose="020B0604030504040204" pitchFamily="34" charset="0"/>
                        </a:rPr>
                        <m:t>0,002</m:t>
                      </m:r>
                    </m:oMath>
                  </a14:m>
                  <a:r>
                    <a:rPr lang="en-US" sz="44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8482957" y="2235438"/>
                  <a:ext cx="2160000" cy="617268"/>
                </a:xfrm>
                <a:prstGeom prst="rect">
                  <a:avLst/>
                </a:prstGeom>
                <a:blipFill>
                  <a:blip r:embed="rId3"/>
                  <a:stretch>
                    <a:fillRect b="-142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8171146" y="229469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grpSp>
      <p:sp>
        <p:nvSpPr>
          <p:cNvPr id="11" name="Oval 10">
            <a:extLst>
              <a:ext uri="{FF2B5EF4-FFF2-40B4-BE49-F238E27FC236}">
                <a16:creationId xmlns:a16="http://schemas.microsoft.com/office/drawing/2014/main" id="{E5D913EC-0752-FE03-22AC-1A64D3990366}"/>
              </a:ext>
            </a:extLst>
          </p:cNvPr>
          <p:cNvSpPr/>
          <p:nvPr/>
        </p:nvSpPr>
        <p:spPr>
          <a:xfrm>
            <a:off x="12134494" y="4475601"/>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862496" cy="2167740"/>
            <a:chOff x="923003" y="3917552"/>
            <a:chExt cx="23862496" cy="216773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13288" cy="165843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3</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833562" y="2450546"/>
                <a:ext cx="22321838" cy="1214050"/>
              </a:xfrm>
              <a:prstGeom prst="rect">
                <a:avLst/>
              </a:prstGeom>
              <a:noFill/>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Cho giá trị gần đúng của </a:t>
                </a:r>
                <a14:m>
                  <m:oMath xmlns:m="http://schemas.openxmlformats.org/officeDocument/2006/math">
                    <m:f>
                      <m:fPr>
                        <m:ctrlPr>
                          <a:rPr lang="en-US" sz="4400" b="1" i="1">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latin typeface="Cambria Math" panose="02040503050406030204" pitchFamily="18" charset="0"/>
                            <a:ea typeface="Calibri" panose="020F0502020204030204" pitchFamily="34" charset="0"/>
                            <a:cs typeface="Times New Roman" panose="02020603050405020304" pitchFamily="18" charset="0"/>
                          </a:rPr>
                          <m:t>𝟖</m:t>
                        </m:r>
                      </m:num>
                      <m:den>
                        <m:r>
                          <a:rPr lang="en-US" sz="4400" b="1" i="1">
                            <a:latin typeface="Cambria Math" panose="02040503050406030204" pitchFamily="18" charset="0"/>
                            <a:ea typeface="Calibri" panose="020F0502020204030204" pitchFamily="34" charset="0"/>
                            <a:cs typeface="Times New Roman" panose="02020603050405020304" pitchFamily="18" charset="0"/>
                          </a:rPr>
                          <m:t>𝟏𝟕</m:t>
                        </m:r>
                      </m:den>
                    </m:f>
                  </m:oMath>
                </a14:m>
                <a:r>
                  <a:rPr lang="en-US" sz="4400" b="1">
                    <a:latin typeface="Tahoma" panose="020B0604030504040204" pitchFamily="34" charset="0"/>
                    <a:ea typeface="Tahoma" panose="020B0604030504040204" pitchFamily="34" charset="0"/>
                    <a:cs typeface="Tahoma" panose="020B0604030504040204" pitchFamily="34" charset="0"/>
                  </a:rPr>
                  <a:t> là 0,47. Sai số tuyệt đối của 0,47 là:</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833562" y="2450546"/>
                <a:ext cx="22321838" cy="1214050"/>
              </a:xfrm>
              <a:prstGeom prst="rect">
                <a:avLst/>
              </a:prstGeom>
              <a:blipFill>
                <a:blip r:embed="rId5"/>
                <a:stretch>
                  <a:fillRect b="-9548"/>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37288" y="5958462"/>
            <a:ext cx="23862374" cy="6185919"/>
            <a:chOff x="48567" y="4381499"/>
            <a:chExt cx="23018772" cy="6185917"/>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562585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74C67795-ADEC-412E-A08E-46C0190F2F0B}"/>
                  </a:ext>
                </a:extLst>
              </p:cNvPr>
              <p:cNvSpPr/>
              <p:nvPr/>
            </p:nvSpPr>
            <p:spPr>
              <a:xfrm>
                <a:off x="5580615" y="7209231"/>
                <a:ext cx="14187758" cy="3240695"/>
              </a:xfrm>
              <a:prstGeom prst="rect">
                <a:avLst/>
              </a:prstGeom>
            </p:spPr>
            <p:txBody>
              <a:bodyPr wrap="square">
                <a:spAutoFit/>
              </a:bodyPr>
              <a:lstStyle/>
              <a:p>
                <a:pPr marL="629920">
                  <a:lnSpc>
                    <a:spcPct val="200000"/>
                  </a:lnSpc>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Ta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𝟒𝟕</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𝟏𝟕</m:t>
                            </m:r>
                          </m:den>
                        </m:f>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𝟎𝟎𝟎𝟓𝟗</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629920">
                  <a:lnSpc>
                    <a:spcPct val="200000"/>
                  </a:lnSpc>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suy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ra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tuyệt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0,47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0,001.</a:t>
                </a:r>
              </a:p>
            </p:txBody>
          </p:sp>
        </mc:Choice>
        <mc:Fallback xmlns="">
          <p:sp>
            <p:nvSpPr>
              <p:cNvPr id="32" name="Rectangle 31">
                <a:extLst>
                  <a:ext uri="{FF2B5EF4-FFF2-40B4-BE49-F238E27FC236}">
                    <a16:creationId xmlns:a16="http://schemas.microsoft.com/office/drawing/2014/main" id="{74C67795-ADEC-412E-A08E-46C0190F2F0B}"/>
                  </a:ext>
                </a:extLst>
              </p:cNvPr>
              <p:cNvSpPr>
                <a:spLocks noRot="1" noChangeAspect="1" noMove="1" noResize="1" noEditPoints="1" noAdjustHandles="1" noChangeArrowheads="1" noChangeShapeType="1" noTextEdit="1"/>
              </p:cNvSpPr>
              <p:nvPr/>
            </p:nvSpPr>
            <p:spPr>
              <a:xfrm>
                <a:off x="5580615" y="7209231"/>
                <a:ext cx="14187758" cy="3240695"/>
              </a:xfrm>
              <a:prstGeom prst="rect">
                <a:avLst/>
              </a:prstGeom>
              <a:blipFill>
                <a:blip r:embed="rId7"/>
                <a:stretch>
                  <a:fillRect b="-8286"/>
                </a:stretch>
              </a:blipFill>
            </p:spPr>
            <p:txBody>
              <a:bodyPr/>
              <a:lstStyle/>
              <a:p>
                <a:r>
                  <a:rPr lang="en-US">
                    <a:noFill/>
                  </a:rPr>
                  <a:t> </a:t>
                </a:r>
              </a:p>
            </p:txBody>
          </p:sp>
        </mc:Fallback>
      </mc:AlternateContent>
    </p:spTree>
    <p:extLst>
      <p:ext uri="{BB962C8B-B14F-4D97-AF65-F5344CB8AC3E}">
        <p14:creationId xmlns:p14="http://schemas.microsoft.com/office/powerpoint/2010/main" val="301695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2">
                                            <p:txEl>
                                              <p:pRg st="0" end="0"/>
                                            </p:txEl>
                                          </p:spTgt>
                                        </p:tgtEl>
                                        <p:attrNameLst>
                                          <p:attrName>style.visibility</p:attrName>
                                        </p:attrNameLst>
                                      </p:cBhvr>
                                      <p:to>
                                        <p:strVal val="visible"/>
                                      </p:to>
                                    </p:set>
                                    <p:animEffect transition="in" filter="wipe(left)">
                                      <p:cBhvr>
                                        <p:cTn id="24" dur="500"/>
                                        <p:tgtEl>
                                          <p:spTgt spid="3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2">
                                            <p:txEl>
                                              <p:pRg st="1" end="1"/>
                                            </p:txEl>
                                          </p:spTgt>
                                        </p:tgtEl>
                                        <p:attrNameLst>
                                          <p:attrName>style.visibility</p:attrName>
                                        </p:attrNameLst>
                                      </p:cBhvr>
                                      <p:to>
                                        <p:strVal val="visible"/>
                                      </p:to>
                                    </p:set>
                                    <p:animEffect transition="in" filter="wipe(left)">
                                      <p:cBhvr>
                                        <p:cTn id="29" dur="500"/>
                                        <p:tgtEl>
                                          <p:spTgt spid="3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604081" y="4342882"/>
            <a:ext cx="13705130" cy="2733348"/>
            <a:chOff x="233531" y="2222396"/>
            <a:chExt cx="6852565" cy="1366674"/>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4253450" y="2222396"/>
                  <a:ext cx="28254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𝒂</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&lt;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𝟑𝟏𝟔</m:t>
                      </m:r>
                      <m:r>
                        <a:rPr lang="en-US" sz="4400" b="1" i="1">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4253450" y="2222396"/>
                  <a:ext cx="2825467" cy="617268"/>
                </a:xfrm>
                <a:prstGeom prst="rect">
                  <a:avLst/>
                </a:prstGeom>
                <a:blipFill>
                  <a:blip r:embed="rId2"/>
                  <a:stretch>
                    <a:fillRect b="-1896"/>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960405" y="2281651"/>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8254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𝒂</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&lt;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𝟏𝟑𝟏𝟔</m:t>
                        </m:r>
                        <m:r>
                          <a:rPr lang="en-US" sz="4400" b="1" i="1">
                            <a:latin typeface="Cambria Math" panose="02040503050406030204" pitchFamily="18" charset="0"/>
                            <a:ea typeface="Calibri" panose="020F0502020204030204" pitchFamily="34" charset="0"/>
                            <a:cs typeface="Times New Roman" panose="02020603050405020304" pitchFamily="18" charset="0"/>
                          </a:rPr>
                          <m:t>%</m:t>
                        </m:r>
                        <m:r>
                          <m:rPr>
                            <m:nor/>
                          </m:rPr>
                          <a:rPr lang="en-US" sz="4400" b="1">
                            <a:latin typeface="Tahoma" panose="020B0604030504040204" pitchFamily="34" charset="0"/>
                            <a:ea typeface="Tahoma" panose="020B0604030504040204" pitchFamily="34" charset="0"/>
                            <a:cs typeface="Tahoma" panose="020B0604030504040204" pitchFamily="34" charset="0"/>
                          </a:rPr>
                          <m:t>.</m:t>
                        </m:r>
                      </m:oMath>
                    </m:oMathPara>
                  </a14:m>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825467"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545342" y="2971802"/>
                  <a:ext cx="2822538"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𝒂</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𝟏𝟑𝟏𝟔</m:t>
                      </m:r>
                      <m:r>
                        <a:rPr lang="en-US" sz="4400" b="1" i="1">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45342" y="2971802"/>
                  <a:ext cx="2822538" cy="617268"/>
                </a:xfrm>
                <a:prstGeom prst="rect">
                  <a:avLst/>
                </a:prstGeom>
                <a:blipFill>
                  <a:blip r:embed="rId4"/>
                  <a:stretch>
                    <a:fillRect b="-1422"/>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233531" y="303105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4253450" y="2929175"/>
                  <a:ext cx="2832646"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just">
                    <a:lnSpc>
                      <a:spcPct val="107000"/>
                    </a:lnSpc>
                    <a:spcAft>
                      <a:spcPts val="0"/>
                    </a:spcAft>
                    <a:tabLst>
                      <a:tab pos="3599815" algn="l"/>
                      <a:tab pos="5039995" algn="l"/>
                    </a:tabLst>
                  </a:pP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𝒂</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&gt;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𝟏𝟑𝟏𝟔</m:t>
                      </m:r>
                      <m:r>
                        <a:rPr lang="en-US" sz="4400" b="1" i="1">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4253450" y="2929175"/>
                  <a:ext cx="2832646" cy="617268"/>
                </a:xfrm>
                <a:prstGeom prst="rect">
                  <a:avLst/>
                </a:prstGeom>
                <a:blipFill>
                  <a:blip r:embed="rId5"/>
                  <a:stretch>
                    <a:fillRect b="-142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3941639" y="298843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grpSp>
      <p:sp>
        <p:nvSpPr>
          <p:cNvPr id="11" name="Oval 10">
            <a:extLst>
              <a:ext uri="{FF2B5EF4-FFF2-40B4-BE49-F238E27FC236}">
                <a16:creationId xmlns:a16="http://schemas.microsoft.com/office/drawing/2014/main" id="{E5D913EC-0752-FE03-22AC-1A64D3990366}"/>
              </a:ext>
            </a:extLst>
          </p:cNvPr>
          <p:cNvSpPr/>
          <p:nvPr/>
        </p:nvSpPr>
        <p:spPr>
          <a:xfrm>
            <a:off x="4604081" y="4481665"/>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a:solidFill>
                  <a:prstClr val="white"/>
                </a:solidFill>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862496" cy="2167740"/>
            <a:chOff x="923003" y="3917552"/>
            <a:chExt cx="23862496" cy="216773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13288" cy="165843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4</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659102" y="2450546"/>
                <a:ext cx="23496298" cy="1587294"/>
              </a:xfrm>
              <a:prstGeom prst="rect">
                <a:avLst/>
              </a:prstGeom>
              <a:noFill/>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Kết quả đo chiều dài của một cây cầu được ghi là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𝟏𝟓𝟐</m:t>
                    </m:r>
                    <m:r>
                      <a:rPr lang="en-US" sz="4400" b="1" i="1">
                        <a:latin typeface="Cambria Math" panose="02040503050406030204" pitchFamily="18" charset="0"/>
                        <a:ea typeface="Calibri" panose="020F0502020204030204" pitchFamily="34" charset="0"/>
                        <a:cs typeface="Times New Roman" panose="02020603050405020304" pitchFamily="18" charset="0"/>
                      </a:rPr>
                      <m:t>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𝒎</m:t>
                    </m:r>
                  </m:oMath>
                </a14:m>
                <a:r>
                  <a:rPr lang="en-US" sz="4400" b="1">
                    <a:latin typeface="Tahoma" panose="020B0604030504040204" pitchFamily="34" charset="0"/>
                    <a:ea typeface="Tahoma" panose="020B0604030504040204" pitchFamily="34" charset="0"/>
                    <a:cs typeface="Tahoma" panose="020B0604030504040204" pitchFamily="34" charset="0"/>
                  </a:rPr>
                  <a:t>. Tìm sai số tương đối của phép đo chiều dài cây cầu.</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659102" y="2450546"/>
                <a:ext cx="23496298" cy="1587294"/>
              </a:xfrm>
              <a:prstGeom prst="rect">
                <a:avLst/>
              </a:prstGeom>
              <a:blipFill>
                <a:blip r:embed="rId7"/>
                <a:stretch>
                  <a:fillRect l="-1038" t="-6538" r="-1038" b="-16538"/>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7226417"/>
            <a:ext cx="23862374" cy="6185919"/>
            <a:chOff x="48567" y="4381499"/>
            <a:chExt cx="23018772" cy="6185917"/>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562585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560AE1DE-D983-4CBC-95B4-7648852DF2D3}"/>
                  </a:ext>
                </a:extLst>
              </p:cNvPr>
              <p:cNvSpPr/>
              <p:nvPr/>
            </p:nvSpPr>
            <p:spPr>
              <a:xfrm>
                <a:off x="5200721" y="8458200"/>
                <a:ext cx="16459200" cy="2575064"/>
              </a:xfrm>
              <a:prstGeom prst="rect">
                <a:avLst/>
              </a:prstGeom>
            </p:spPr>
            <p:txBody>
              <a:bodyPr wrap="square">
                <a:spAutoFit/>
              </a:bodyPr>
              <a:lstStyle/>
              <a:p>
                <a:pPr marL="629920">
                  <a:lnSpc>
                    <a:spcPct val="150000"/>
                  </a:lnSpc>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Sai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tương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𝜹</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sub>
                    </m:sSub>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𝟏𝟓𝟐</m:t>
                        </m:r>
                      </m:den>
                    </m:f>
                  </m:oMath>
                </a14:m>
                <a:endParaRPr lang="en-US" sz="4400" b="1" i="1" dirty="0">
                  <a:effectLst/>
                  <a:latin typeface="Cambria Math" panose="02040503050406030204" pitchFamily="18" charset="0"/>
                  <a:ea typeface="Calibri" panose="020F0502020204030204" pitchFamily="34" charset="0"/>
                  <a:cs typeface="Times New Roman" panose="02020603050405020304" pitchFamily="18" charset="0"/>
                </a:endParaRPr>
              </a:p>
              <a:p>
                <a:pPr marL="629920">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𝒂</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𝟎𝟎𝟏𝟑𝟏𝟓𝟕𝟖𝟗</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𝟏𝟑𝟏𝟔</m:t>
                      </m:r>
                      <m:r>
                        <a:rPr lang="en-US" sz="4400" b="1"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Rectangle 30">
                <a:extLst>
                  <a:ext uri="{FF2B5EF4-FFF2-40B4-BE49-F238E27FC236}">
                    <a16:creationId xmlns:a16="http://schemas.microsoft.com/office/drawing/2014/main" id="{560AE1DE-D983-4CBC-95B4-7648852DF2D3}"/>
                  </a:ext>
                </a:extLst>
              </p:cNvPr>
              <p:cNvSpPr>
                <a:spLocks noRot="1" noChangeAspect="1" noMove="1" noResize="1" noEditPoints="1" noAdjustHandles="1" noChangeArrowheads="1" noChangeShapeType="1" noTextEdit="1"/>
              </p:cNvSpPr>
              <p:nvPr/>
            </p:nvSpPr>
            <p:spPr>
              <a:xfrm>
                <a:off x="5200721" y="8458200"/>
                <a:ext cx="16459200" cy="2575064"/>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83018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left)">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1120266" y="4794542"/>
            <a:ext cx="21811838" cy="4473848"/>
            <a:chOff x="223423" y="2243792"/>
            <a:chExt cx="10905919" cy="2661276"/>
          </a:xfrm>
          <a:solidFill>
            <a:srgbClr val="327E3B"/>
          </a:solidFill>
        </p:grpSpPr>
        <p:sp>
          <p:nvSpPr>
            <p:cNvPr id="3" name="Rectangle 2">
              <a:extLst>
                <a:ext uri="{FF2B5EF4-FFF2-40B4-BE49-F238E27FC236}">
                  <a16:creationId xmlns:a16="http://schemas.microsoft.com/office/drawing/2014/main" id="{B48428A4-F198-A003-78D9-31DE63E551FE}"/>
                </a:ext>
              </a:extLst>
            </p:cNvPr>
            <p:cNvSpPr/>
            <p:nvPr/>
          </p:nvSpPr>
          <p:spPr>
            <a:xfrm>
              <a:off x="542413" y="2924923"/>
              <a:ext cx="10584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latin typeface="Tahoma" panose="020B0604030504040204" pitchFamily="34" charset="0"/>
                  <a:ea typeface="Tahoma" panose="020B0604030504040204" pitchFamily="34" charset="0"/>
                  <a:cs typeface="Tahoma" panose="020B0604030504040204" pitchFamily="34" charset="0"/>
                </a:rPr>
                <a:t>Bạn B đo chính xác hơn bạn A với sai số tương đối là 0,08%.</a:t>
              </a:r>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val 3">
              <a:extLst>
                <a:ext uri="{FF2B5EF4-FFF2-40B4-BE49-F238E27FC236}">
                  <a16:creationId xmlns:a16="http://schemas.microsoft.com/office/drawing/2014/main" id="{84C83E8D-93AF-AB77-60F0-B14EB14475A7}"/>
                </a:ext>
              </a:extLst>
            </p:cNvPr>
            <p:cNvSpPr/>
            <p:nvPr/>
          </p:nvSpPr>
          <p:spPr>
            <a:xfrm>
              <a:off x="249368" y="298417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10584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400" b="1">
                            <a:latin typeface="Tahoma" panose="020B0604030504040204" pitchFamily="34" charset="0"/>
                            <a:ea typeface="Tahoma" panose="020B0604030504040204" pitchFamily="34" charset="0"/>
                            <a:cs typeface="Tahoma" panose="020B0604030504040204" pitchFamily="34" charset="0"/>
                          </a:rPr>
                          <m:t>B</m:t>
                        </m:r>
                        <m:r>
                          <m:rPr>
                            <m:nor/>
                          </m:rPr>
                          <a:rPr lang="en-US" sz="4400" b="1">
                            <a:latin typeface="Tahoma" panose="020B0604030504040204" pitchFamily="34" charset="0"/>
                            <a:ea typeface="Tahoma" panose="020B0604030504040204" pitchFamily="34" charset="0"/>
                            <a:cs typeface="Tahoma" panose="020B0604030504040204" pitchFamily="34" charset="0"/>
                          </a:rPr>
                          <m:t>ạ</m:t>
                        </m:r>
                        <m:r>
                          <m:rPr>
                            <m:nor/>
                          </m:rPr>
                          <a:rPr lang="en-US" sz="4400" b="1">
                            <a:latin typeface="Tahoma" panose="020B0604030504040204" pitchFamily="34" charset="0"/>
                            <a:ea typeface="Tahoma" panose="020B0604030504040204" pitchFamily="34" charset="0"/>
                            <a:cs typeface="Tahoma" panose="020B0604030504040204" pitchFamily="34" charset="0"/>
                          </a:rPr>
                          <m:t>n</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A</m:t>
                        </m:r>
                        <m:r>
                          <m:rPr>
                            <m:nor/>
                          </m:rPr>
                          <a:rPr lang="en-US" sz="4400" b="1">
                            <a:latin typeface="Tahoma" panose="020B0604030504040204" pitchFamily="34" charset="0"/>
                            <a:ea typeface="Tahoma" panose="020B0604030504040204" pitchFamily="34" charset="0"/>
                            <a:cs typeface="Tahoma" panose="020B0604030504040204" pitchFamily="34" charset="0"/>
                          </a:rPr>
                          <m:t> đ</m:t>
                        </m:r>
                        <m:r>
                          <m:rPr>
                            <m:nor/>
                          </m:rPr>
                          <a:rPr lang="en-US" sz="4400" b="1">
                            <a:latin typeface="Tahoma" panose="020B0604030504040204" pitchFamily="34" charset="0"/>
                            <a:ea typeface="Tahoma" panose="020B0604030504040204" pitchFamily="34" charset="0"/>
                            <a:cs typeface="Tahoma" panose="020B0604030504040204" pitchFamily="34" charset="0"/>
                          </a:rPr>
                          <m:t>o</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ch</m:t>
                        </m:r>
                        <m:r>
                          <m:rPr>
                            <m:nor/>
                          </m:rPr>
                          <a:rPr lang="en-US" sz="4400" b="1">
                            <a:latin typeface="Tahoma" panose="020B0604030504040204" pitchFamily="34" charset="0"/>
                            <a:ea typeface="Tahoma" panose="020B0604030504040204" pitchFamily="34" charset="0"/>
                            <a:cs typeface="Tahoma" panose="020B0604030504040204" pitchFamily="34" charset="0"/>
                          </a:rPr>
                          <m:t>í</m:t>
                        </m:r>
                        <m:r>
                          <m:rPr>
                            <m:nor/>
                          </m:rPr>
                          <a:rPr lang="en-US" sz="4400" b="1">
                            <a:latin typeface="Tahoma" panose="020B0604030504040204" pitchFamily="34" charset="0"/>
                            <a:ea typeface="Tahoma" panose="020B0604030504040204" pitchFamily="34" charset="0"/>
                            <a:cs typeface="Tahoma" panose="020B0604030504040204" pitchFamily="34" charset="0"/>
                          </a:rPr>
                          <m:t>nh</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x</m:t>
                        </m:r>
                        <m:r>
                          <m:rPr>
                            <m:nor/>
                          </m:rPr>
                          <a:rPr lang="en-US" sz="4400" b="1">
                            <a:latin typeface="Tahoma" panose="020B0604030504040204" pitchFamily="34" charset="0"/>
                            <a:ea typeface="Tahoma" panose="020B0604030504040204" pitchFamily="34" charset="0"/>
                            <a:cs typeface="Tahoma" panose="020B0604030504040204" pitchFamily="34" charset="0"/>
                          </a:rPr>
                          <m:t>á</m:t>
                        </m:r>
                        <m:r>
                          <m:rPr>
                            <m:nor/>
                          </m:rPr>
                          <a:rPr lang="en-US" sz="4400" b="1">
                            <a:latin typeface="Tahoma" panose="020B0604030504040204" pitchFamily="34" charset="0"/>
                            <a:ea typeface="Tahoma" panose="020B0604030504040204" pitchFamily="34" charset="0"/>
                            <a:cs typeface="Tahoma" panose="020B0604030504040204" pitchFamily="34" charset="0"/>
                          </a:rPr>
                          <m:t>c</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h</m:t>
                        </m:r>
                        <m:r>
                          <m:rPr>
                            <m:nor/>
                          </m:rPr>
                          <a:rPr lang="en-US" sz="4400" b="1">
                            <a:latin typeface="Tahoma" panose="020B0604030504040204" pitchFamily="34" charset="0"/>
                            <a:ea typeface="Tahoma" panose="020B0604030504040204" pitchFamily="34" charset="0"/>
                            <a:cs typeface="Tahoma" panose="020B0604030504040204" pitchFamily="34" charset="0"/>
                          </a:rPr>
                          <m:t>ơ</m:t>
                        </m:r>
                        <m:r>
                          <m:rPr>
                            <m:nor/>
                          </m:rPr>
                          <a:rPr lang="en-US" sz="4400" b="1">
                            <a:latin typeface="Tahoma" panose="020B0604030504040204" pitchFamily="34" charset="0"/>
                            <a:ea typeface="Tahoma" panose="020B0604030504040204" pitchFamily="34" charset="0"/>
                            <a:cs typeface="Tahoma" panose="020B0604030504040204" pitchFamily="34" charset="0"/>
                          </a:rPr>
                          <m:t>n</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b</m:t>
                        </m:r>
                        <m:r>
                          <m:rPr>
                            <m:nor/>
                          </m:rPr>
                          <a:rPr lang="en-US" sz="4400" b="1">
                            <a:latin typeface="Tahoma" panose="020B0604030504040204" pitchFamily="34" charset="0"/>
                            <a:ea typeface="Tahoma" panose="020B0604030504040204" pitchFamily="34" charset="0"/>
                            <a:cs typeface="Tahoma" panose="020B0604030504040204" pitchFamily="34" charset="0"/>
                          </a:rPr>
                          <m:t>ạ</m:t>
                        </m:r>
                        <m:r>
                          <m:rPr>
                            <m:nor/>
                          </m:rPr>
                          <a:rPr lang="en-US" sz="4400" b="1">
                            <a:latin typeface="Tahoma" panose="020B0604030504040204" pitchFamily="34" charset="0"/>
                            <a:ea typeface="Tahoma" panose="020B0604030504040204" pitchFamily="34" charset="0"/>
                            <a:cs typeface="Tahoma" panose="020B0604030504040204" pitchFamily="34" charset="0"/>
                          </a:rPr>
                          <m:t>n</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B</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v</m:t>
                        </m:r>
                        <m:r>
                          <m:rPr>
                            <m:nor/>
                          </m:rPr>
                          <a:rPr lang="en-US" sz="4400" b="1">
                            <a:latin typeface="Tahoma" panose="020B0604030504040204" pitchFamily="34" charset="0"/>
                            <a:ea typeface="Tahoma" panose="020B0604030504040204" pitchFamily="34" charset="0"/>
                            <a:cs typeface="Tahoma" panose="020B0604030504040204" pitchFamily="34" charset="0"/>
                          </a:rPr>
                          <m:t>ớ</m:t>
                        </m:r>
                        <m:r>
                          <m:rPr>
                            <m:nor/>
                          </m:rPr>
                          <a:rPr lang="en-US" sz="4400" b="1">
                            <a:latin typeface="Tahoma" panose="020B0604030504040204" pitchFamily="34" charset="0"/>
                            <a:ea typeface="Tahoma" panose="020B0604030504040204" pitchFamily="34" charset="0"/>
                            <a:cs typeface="Tahoma" panose="020B0604030504040204" pitchFamily="34" charset="0"/>
                          </a:rPr>
                          <m:t>i</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sai</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s</m:t>
                        </m:r>
                        <m:r>
                          <m:rPr>
                            <m:nor/>
                          </m:rPr>
                          <a:rPr lang="en-US" sz="4400" b="1">
                            <a:latin typeface="Tahoma" panose="020B0604030504040204" pitchFamily="34" charset="0"/>
                            <a:ea typeface="Tahoma" panose="020B0604030504040204" pitchFamily="34" charset="0"/>
                            <a:cs typeface="Tahoma" panose="020B0604030504040204" pitchFamily="34" charset="0"/>
                          </a:rPr>
                          <m:t>ố </m:t>
                        </m:r>
                        <m:r>
                          <m:rPr>
                            <m:nor/>
                          </m:rPr>
                          <a:rPr lang="en-US" sz="4400" b="1">
                            <a:latin typeface="Tahoma" panose="020B0604030504040204" pitchFamily="34" charset="0"/>
                            <a:ea typeface="Tahoma" panose="020B0604030504040204" pitchFamily="34" charset="0"/>
                            <a:cs typeface="Tahoma" panose="020B0604030504040204" pitchFamily="34" charset="0"/>
                          </a:rPr>
                          <m:t>t</m:t>
                        </m:r>
                        <m:r>
                          <m:rPr>
                            <m:nor/>
                          </m:rPr>
                          <a:rPr lang="en-US" sz="4400" b="1">
                            <a:latin typeface="Tahoma" panose="020B0604030504040204" pitchFamily="34" charset="0"/>
                            <a:ea typeface="Tahoma" panose="020B0604030504040204" pitchFamily="34" charset="0"/>
                            <a:cs typeface="Tahoma" panose="020B0604030504040204" pitchFamily="34" charset="0"/>
                          </a:rPr>
                          <m:t>ươ</m:t>
                        </m:r>
                        <m:r>
                          <m:rPr>
                            <m:nor/>
                          </m:rPr>
                          <a:rPr lang="en-US" sz="4400" b="1">
                            <a:latin typeface="Tahoma" panose="020B0604030504040204" pitchFamily="34" charset="0"/>
                            <a:ea typeface="Tahoma" panose="020B0604030504040204" pitchFamily="34" charset="0"/>
                            <a:cs typeface="Tahoma" panose="020B0604030504040204" pitchFamily="34" charset="0"/>
                          </a:rPr>
                          <m:t>ng</m:t>
                        </m:r>
                        <m:r>
                          <m:rPr>
                            <m:nor/>
                          </m:rPr>
                          <a:rPr lang="en-US" sz="4400" b="1">
                            <a:latin typeface="Tahoma" panose="020B0604030504040204" pitchFamily="34" charset="0"/>
                            <a:ea typeface="Tahoma" panose="020B0604030504040204" pitchFamily="34" charset="0"/>
                            <a:cs typeface="Tahoma" panose="020B0604030504040204" pitchFamily="34" charset="0"/>
                          </a:rPr>
                          <m:t> đố</m:t>
                        </m:r>
                        <m:r>
                          <m:rPr>
                            <m:nor/>
                          </m:rPr>
                          <a:rPr lang="en-US" sz="4400" b="1">
                            <a:latin typeface="Tahoma" panose="020B0604030504040204" pitchFamily="34" charset="0"/>
                            <a:ea typeface="Tahoma" panose="020B0604030504040204" pitchFamily="34" charset="0"/>
                            <a:cs typeface="Tahoma" panose="020B0604030504040204" pitchFamily="34" charset="0"/>
                          </a:rPr>
                          <m:t>i</m:t>
                        </m:r>
                        <m:r>
                          <m:rPr>
                            <m:nor/>
                          </m:rPr>
                          <a:rPr lang="en-US" sz="4400" b="1">
                            <a:latin typeface="Tahoma" panose="020B0604030504040204" pitchFamily="34" charset="0"/>
                            <a:ea typeface="Tahoma" panose="020B0604030504040204" pitchFamily="34" charset="0"/>
                            <a:cs typeface="Tahoma" panose="020B0604030504040204" pitchFamily="34" charset="0"/>
                          </a:rPr>
                          <m:t> </m:t>
                        </m:r>
                        <m:r>
                          <m:rPr>
                            <m:nor/>
                          </m:rPr>
                          <a:rPr lang="en-US" sz="4400" b="1">
                            <a:latin typeface="Tahoma" panose="020B0604030504040204" pitchFamily="34" charset="0"/>
                            <a:ea typeface="Tahoma" panose="020B0604030504040204" pitchFamily="34" charset="0"/>
                            <a:cs typeface="Tahoma" panose="020B0604030504040204" pitchFamily="34" charset="0"/>
                          </a:rPr>
                          <m:t>l</m:t>
                        </m:r>
                        <m:r>
                          <m:rPr>
                            <m:nor/>
                          </m:rPr>
                          <a:rPr lang="en-US" sz="4400" b="1">
                            <a:latin typeface="Tahoma" panose="020B0604030504040204" pitchFamily="34" charset="0"/>
                            <a:ea typeface="Tahoma" panose="020B0604030504040204" pitchFamily="34" charset="0"/>
                            <a:cs typeface="Tahoma" panose="020B0604030504040204" pitchFamily="34" charset="0"/>
                          </a:rPr>
                          <m:t>à 0,06%.</m:t>
                        </m:r>
                      </m:oMath>
                    </m:oMathPara>
                  </a14:m>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10584000"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10C72F87-07A2-0B3A-953A-978CE05518ED}"/>
                </a:ext>
              </a:extLst>
            </p:cNvPr>
            <p:cNvSpPr/>
            <p:nvPr/>
          </p:nvSpPr>
          <p:spPr>
            <a:xfrm>
              <a:off x="545342" y="3597355"/>
              <a:ext cx="10584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Hai bạn đo chính xác như nhau với sai số tương đối bằng nhai là 0,08%.</a:t>
              </a:r>
            </a:p>
          </p:txBody>
        </p:sp>
        <p:sp>
          <p:nvSpPr>
            <p:cNvPr id="8" name="Oval 7">
              <a:extLst>
                <a:ext uri="{FF2B5EF4-FFF2-40B4-BE49-F238E27FC236}">
                  <a16:creationId xmlns:a16="http://schemas.microsoft.com/office/drawing/2014/main" id="{16C1D00A-EFB8-1843-305C-B459E52641DB}"/>
                </a:ext>
              </a:extLst>
            </p:cNvPr>
            <p:cNvSpPr/>
            <p:nvPr/>
          </p:nvSpPr>
          <p:spPr>
            <a:xfrm>
              <a:off x="233531" y="365661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9" name="Rectangle 8">
              <a:extLst>
                <a:ext uri="{FF2B5EF4-FFF2-40B4-BE49-F238E27FC236}">
                  <a16:creationId xmlns:a16="http://schemas.microsoft.com/office/drawing/2014/main" id="{E80AA816-24B0-A1AB-B512-1B69A8802E48}"/>
                </a:ext>
              </a:extLst>
            </p:cNvPr>
            <p:cNvSpPr/>
            <p:nvPr/>
          </p:nvSpPr>
          <p:spPr>
            <a:xfrm>
              <a:off x="535234" y="4287800"/>
              <a:ext cx="10584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Bạn A đo chính xác hơn bạn B với sai số tương đối là 0,08%.</a:t>
              </a:r>
            </a:p>
          </p:txBody>
        </p:sp>
        <p:sp>
          <p:nvSpPr>
            <p:cNvPr id="10" name="Oval 9">
              <a:extLst>
                <a:ext uri="{FF2B5EF4-FFF2-40B4-BE49-F238E27FC236}">
                  <a16:creationId xmlns:a16="http://schemas.microsoft.com/office/drawing/2014/main" id="{F511A7FA-8488-F918-906D-7310A1E0F367}"/>
                </a:ext>
              </a:extLst>
            </p:cNvPr>
            <p:cNvSpPr/>
            <p:nvPr/>
          </p:nvSpPr>
          <p:spPr>
            <a:xfrm>
              <a:off x="223423" y="4347055"/>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grpSp>
      <p:sp>
        <p:nvSpPr>
          <p:cNvPr id="11" name="Oval 10">
            <a:extLst>
              <a:ext uri="{FF2B5EF4-FFF2-40B4-BE49-F238E27FC236}">
                <a16:creationId xmlns:a16="http://schemas.microsoft.com/office/drawing/2014/main" id="{E5D913EC-0752-FE03-22AC-1A64D3990366}"/>
              </a:ext>
            </a:extLst>
          </p:cNvPr>
          <p:cNvSpPr/>
          <p:nvPr/>
        </p:nvSpPr>
        <p:spPr>
          <a:xfrm>
            <a:off x="1140482" y="8101049"/>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anose="020B0604030504040204" pitchFamily="34" charset="0"/>
                <a:ea typeface="Tahoma" panose="020B0604030504040204" pitchFamily="34" charset="0"/>
                <a:cs typeface="Tahoma" panose="020B0604030504040204" pitchFamily="34" charset="0"/>
              </a:rPr>
              <a:t>D</a:t>
            </a:r>
            <a:endPar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4999"/>
            <a:ext cx="23862496" cy="2718614"/>
            <a:chOff x="923003" y="3917552"/>
            <a:chExt cx="23862496" cy="2718613"/>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069887"/>
              <a:ext cx="23513288" cy="256627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5</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838200" y="2020390"/>
                <a:ext cx="23012205" cy="2365969"/>
              </a:xfrm>
              <a:prstGeom prst="rect">
                <a:avLst/>
              </a:prstGeom>
              <a:noFill/>
            </p:spPr>
            <p:txBody>
              <a:bodyPr wrap="square">
                <a:spAutoFit/>
              </a:bodyPr>
              <a:lstStyle/>
              <a:p>
                <a:pPr>
                  <a:lnSpc>
                    <a:spcPct val="115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 </a:t>
                </a:r>
                <a:r>
                  <a:rPr lang="en-US" sz="4400" b="1" dirty="0" err="1">
                    <a:latin typeface="Tahoma" panose="020B0604030504040204" pitchFamily="34" charset="0"/>
                    <a:ea typeface="Tahoma" panose="020B0604030504040204" pitchFamily="34" charset="0"/>
                    <a:cs typeface="Tahoma" panose="020B0604030504040204" pitchFamily="34" charset="0"/>
                  </a:rPr>
                  <a:t>đo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chiều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𝟐𝟓𝟎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B </a:t>
                </a:r>
                <a:r>
                  <a:rPr lang="en-US" sz="4400" b="1" dirty="0" err="1">
                    <a:latin typeface="Tahoma" panose="020B0604030504040204" pitchFamily="34" charset="0"/>
                    <a:ea typeface="Tahoma" panose="020B0604030504040204" pitchFamily="34" charset="0"/>
                    <a:cs typeface="Tahoma" panose="020B0604030504040204" pitchFamily="34" charset="0"/>
                  </a:rPr>
                  <a:t>đo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chiều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cờ</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𝟏𝟓</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r>
                      <a:rPr lang="en-US" sz="4400" b="1" i="1">
                        <a:latin typeface="Cambria Math" panose="02040503050406030204" pitchFamily="18" charset="0"/>
                        <a:ea typeface="Calibri" panose="020F0502020204030204" pitchFamily="34" charset="0"/>
                        <a:cs typeface="Times New Roman" panose="02020603050405020304" pitchFamily="18" charset="0"/>
                      </a:rPr>
                      <m:t>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B,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phép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phép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838200" y="2020390"/>
                <a:ext cx="23012205" cy="2365969"/>
              </a:xfrm>
              <a:prstGeom prst="rect">
                <a:avLst/>
              </a:prstGeom>
              <a:blipFill>
                <a:blip r:embed="rId4"/>
                <a:stretch>
                  <a:fillRect l="-1086" t="-4113" r="-954" b="-10540"/>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4169" y="9408453"/>
            <a:ext cx="23862374" cy="4001513"/>
            <a:chOff x="48567" y="4381499"/>
            <a:chExt cx="23018772" cy="4001512"/>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583416"/>
              <a:ext cx="22682027" cy="379959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F9C4B914-A6FC-4E69-B33F-EE0C45328538}"/>
                  </a:ext>
                </a:extLst>
              </p:cNvPr>
              <p:cNvSpPr/>
              <p:nvPr/>
            </p:nvSpPr>
            <p:spPr>
              <a:xfrm>
                <a:off x="1848452" y="9557254"/>
                <a:ext cx="20157132" cy="3585533"/>
              </a:xfrm>
              <a:prstGeom prst="rect">
                <a:avLst/>
              </a:prstGeom>
            </p:spPr>
            <p:txBody>
              <a:bodyPr wrap="square">
                <a:spAutoFit/>
              </a:bodyPr>
              <a:lstStyle/>
              <a:p>
                <a:pPr marL="629920">
                  <a:lnSpc>
                    <a:spcPct val="107000"/>
                  </a:lnSpc>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629920" algn="just">
                  <a:lnSpc>
                    <a:spcPct val="107000"/>
                  </a:lnSpc>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Phép</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bạn</a:t>
                </a:r>
                <a:r>
                  <a:rPr lang="en-US" sz="4400" b="1" dirty="0">
                    <a:effectLst/>
                    <a:latin typeface="Tahoma" panose="020B0604030504040204" pitchFamily="34" charset="0"/>
                    <a:ea typeface="Tahoma" panose="020B0604030504040204" pitchFamily="34" charset="0"/>
                    <a:cs typeface="Tahoma" panose="020B0604030504040204" pitchFamily="34" charset="0"/>
                  </a:rPr>
                  <a:t> 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tương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𝜹</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𝟐𝟓𝟎</m:t>
                        </m:r>
                      </m:den>
                    </m:f>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𝟎𝟎𝟎𝟖</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𝟎𝟖</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Phép</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bạn</a:t>
                </a:r>
                <a:r>
                  <a:rPr lang="en-US" sz="4400" b="1" dirty="0">
                    <a:effectLst/>
                    <a:latin typeface="Tahoma" panose="020B0604030504040204" pitchFamily="34" charset="0"/>
                    <a:ea typeface="Tahoma" panose="020B0604030504040204" pitchFamily="34" charset="0"/>
                    <a:cs typeface="Tahoma" panose="020B0604030504040204" pitchFamily="34" charset="0"/>
                  </a:rPr>
                  <a:t> B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tương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𝜹</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𝟏𝟓</m:t>
                        </m:r>
                      </m:den>
                    </m:f>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𝟎𝟎𝟔𝟔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𝟔𝟔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Như</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vậy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phép</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bạn</a:t>
                </a:r>
                <a:r>
                  <a:rPr lang="en-US" sz="4400" b="1" dirty="0">
                    <a:effectLst/>
                    <a:latin typeface="Tahoma" panose="020B0604030504040204" pitchFamily="34" charset="0"/>
                    <a:ea typeface="Tahoma" panose="020B0604030504040204" pitchFamily="34" charset="0"/>
                    <a:cs typeface="Tahoma" panose="020B0604030504040204" pitchFamily="34" charset="0"/>
                  </a:rPr>
                  <a:t> 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chính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xác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cao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hơn</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1" name="Rectangle 30">
                <a:extLst>
                  <a:ext uri="{FF2B5EF4-FFF2-40B4-BE49-F238E27FC236}">
                    <a16:creationId xmlns:a16="http://schemas.microsoft.com/office/drawing/2014/main" id="{F9C4B914-A6FC-4E69-B33F-EE0C45328538}"/>
                  </a:ext>
                </a:extLst>
              </p:cNvPr>
              <p:cNvSpPr>
                <a:spLocks noRot="1" noChangeAspect="1" noMove="1" noResize="1" noEditPoints="1" noAdjustHandles="1" noChangeArrowheads="1" noChangeShapeType="1" noTextEdit="1"/>
              </p:cNvSpPr>
              <p:nvPr/>
            </p:nvSpPr>
            <p:spPr>
              <a:xfrm>
                <a:off x="1848452" y="9557254"/>
                <a:ext cx="20157132" cy="3585533"/>
              </a:xfrm>
              <a:prstGeom prst="rect">
                <a:avLst/>
              </a:prstGeom>
              <a:blipFill>
                <a:blip r:embed="rId6"/>
                <a:stretch>
                  <a:fillRect b="-6803"/>
                </a:stretch>
              </a:blipFill>
            </p:spPr>
            <p:txBody>
              <a:bodyPr/>
              <a:lstStyle/>
              <a:p>
                <a:r>
                  <a:rPr lang="en-US">
                    <a:noFill/>
                  </a:rPr>
                  <a:t> </a:t>
                </a:r>
              </a:p>
            </p:txBody>
          </p:sp>
        </mc:Fallback>
      </mc:AlternateContent>
    </p:spTree>
    <p:extLst>
      <p:ext uri="{BB962C8B-B14F-4D97-AF65-F5344CB8AC3E}">
        <p14:creationId xmlns:p14="http://schemas.microsoft.com/office/powerpoint/2010/main" val="672936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left)">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1">
                                            <p:txEl>
                                              <p:pRg st="2" end="2"/>
                                            </p:txEl>
                                          </p:spTgt>
                                        </p:tgtEl>
                                        <p:attrNameLst>
                                          <p:attrName>style.visibility</p:attrName>
                                        </p:attrNameLst>
                                      </p:cBhvr>
                                      <p:to>
                                        <p:strVal val="visible"/>
                                      </p:to>
                                    </p:set>
                                    <p:animEffect transition="in" filter="wipe(left)">
                                      <p:cBhvr>
                                        <p:cTn id="34" dur="500"/>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1">
                                            <p:txEl>
                                              <p:pRg st="3" end="3"/>
                                            </p:txEl>
                                          </p:spTgt>
                                        </p:tgtEl>
                                        <p:attrNameLst>
                                          <p:attrName>style.visibility</p:attrName>
                                        </p:attrNameLst>
                                      </p:cBhvr>
                                      <p:to>
                                        <p:strVal val="visible"/>
                                      </p:to>
                                    </p:set>
                                    <p:animEffect transition="in" filter="wipe(left)">
                                      <p:cBhvr>
                                        <p:cTn id="39" dur="500"/>
                                        <p:tgtEl>
                                          <p:spTgt spid="3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800600" y="4304300"/>
            <a:ext cx="13712308" cy="2690556"/>
            <a:chOff x="233531" y="2243792"/>
            <a:chExt cx="6856154" cy="1345278"/>
          </a:xfrm>
          <a:solidFill>
            <a:srgbClr val="327E3B"/>
          </a:solidFill>
        </p:grpSpPr>
        <p:sp>
          <p:nvSpPr>
            <p:cNvPr id="3" name="Rectangle 2">
              <a:extLst>
                <a:ext uri="{FF2B5EF4-FFF2-40B4-BE49-F238E27FC236}">
                  <a16:creationId xmlns:a16="http://schemas.microsoft.com/office/drawing/2014/main" id="{B48428A4-F198-A003-78D9-31DE63E551FE}"/>
                </a:ext>
              </a:extLst>
            </p:cNvPr>
            <p:cNvSpPr/>
            <p:nvPr/>
          </p:nvSpPr>
          <p:spPr>
            <a:xfrm>
              <a:off x="4257039" y="2258919"/>
              <a:ext cx="28254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latin typeface="Tahoma" panose="020B0604030504040204" pitchFamily="34" charset="0"/>
                  <a:ea typeface="Tahoma" panose="020B0604030504040204" pitchFamily="34" charset="0"/>
                  <a:cs typeface="Tahoma" panose="020B0604030504040204" pitchFamily="34" charset="0"/>
                </a:rPr>
                <a:t>617280.</a:t>
              </a:r>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val 3">
              <a:extLst>
                <a:ext uri="{FF2B5EF4-FFF2-40B4-BE49-F238E27FC236}">
                  <a16:creationId xmlns:a16="http://schemas.microsoft.com/office/drawing/2014/main" id="{84C83E8D-93AF-AB77-60F0-B14EB14475A7}"/>
                </a:ext>
              </a:extLst>
            </p:cNvPr>
            <p:cNvSpPr/>
            <p:nvPr/>
          </p:nvSpPr>
          <p:spPr>
            <a:xfrm>
              <a:off x="3963994" y="2318174"/>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8254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400" b="1">
                            <a:latin typeface="Tahoma" panose="020B0604030504040204" pitchFamily="34" charset="0"/>
                            <a:ea typeface="Tahoma" panose="020B0604030504040204" pitchFamily="34" charset="0"/>
                            <a:cs typeface="Tahoma" panose="020B0604030504040204" pitchFamily="34" charset="0"/>
                          </a:rPr>
                          <m:t>146,912.</m:t>
                        </m:r>
                      </m:oMath>
                    </m:oMathPara>
                  </a14:m>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825467"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10C72F87-07A2-0B3A-953A-978CE05518ED}"/>
                </a:ext>
              </a:extLst>
            </p:cNvPr>
            <p:cNvSpPr/>
            <p:nvPr/>
          </p:nvSpPr>
          <p:spPr>
            <a:xfrm>
              <a:off x="545342" y="2971802"/>
              <a:ext cx="2822538"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24691,2.</a:t>
              </a:r>
            </a:p>
          </p:txBody>
        </p:sp>
        <p:sp>
          <p:nvSpPr>
            <p:cNvPr id="8" name="Oval 7">
              <a:extLst>
                <a:ext uri="{FF2B5EF4-FFF2-40B4-BE49-F238E27FC236}">
                  <a16:creationId xmlns:a16="http://schemas.microsoft.com/office/drawing/2014/main" id="{16C1D00A-EFB8-1843-305C-B459E52641DB}"/>
                </a:ext>
              </a:extLst>
            </p:cNvPr>
            <p:cNvSpPr/>
            <p:nvPr/>
          </p:nvSpPr>
          <p:spPr>
            <a:xfrm>
              <a:off x="233531" y="303105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9" name="Rectangle 8">
              <a:extLst>
                <a:ext uri="{FF2B5EF4-FFF2-40B4-BE49-F238E27FC236}">
                  <a16:creationId xmlns:a16="http://schemas.microsoft.com/office/drawing/2014/main" id="{E80AA816-24B0-A1AB-B512-1B69A8802E48}"/>
                </a:ext>
              </a:extLst>
            </p:cNvPr>
            <p:cNvSpPr/>
            <p:nvPr/>
          </p:nvSpPr>
          <p:spPr>
            <a:xfrm>
              <a:off x="4257039" y="2965698"/>
              <a:ext cx="2832646"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61728000.</a:t>
              </a:r>
            </a:p>
          </p:txBody>
        </p:sp>
        <p:sp>
          <p:nvSpPr>
            <p:cNvPr id="10" name="Oval 9">
              <a:extLst>
                <a:ext uri="{FF2B5EF4-FFF2-40B4-BE49-F238E27FC236}">
                  <a16:creationId xmlns:a16="http://schemas.microsoft.com/office/drawing/2014/main" id="{F511A7FA-8488-F918-906D-7310A1E0F367}"/>
                </a:ext>
              </a:extLst>
            </p:cNvPr>
            <p:cNvSpPr/>
            <p:nvPr/>
          </p:nvSpPr>
          <p:spPr>
            <a:xfrm>
              <a:off x="3945228" y="302495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grpSp>
      <p:sp>
        <p:nvSpPr>
          <p:cNvPr id="11" name="Oval 10">
            <a:extLst>
              <a:ext uri="{FF2B5EF4-FFF2-40B4-BE49-F238E27FC236}">
                <a16:creationId xmlns:a16="http://schemas.microsoft.com/office/drawing/2014/main" id="{E5D913EC-0752-FE03-22AC-1A64D3990366}"/>
              </a:ext>
            </a:extLst>
          </p:cNvPr>
          <p:cNvSpPr/>
          <p:nvPr/>
        </p:nvSpPr>
        <p:spPr>
          <a:xfrm>
            <a:off x="4800600" y="4400291"/>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a:solidFill>
                  <a:prstClr val="white"/>
                </a:solidFill>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862496" cy="2167740"/>
            <a:chOff x="923003" y="3917552"/>
            <a:chExt cx="23862496" cy="216773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13288" cy="165843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6</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84E53EB0-6D81-C9D0-3480-AE8B3EDD8E39}"/>
                  </a:ext>
                </a:extLst>
              </p:cNvPr>
              <p:cNvSpPr txBox="1"/>
              <p:nvPr/>
            </p:nvSpPr>
            <p:spPr>
              <a:xfrm>
                <a:off x="1452404" y="3031044"/>
                <a:ext cx="23496298" cy="799963"/>
              </a:xfrm>
              <a:prstGeom prst="rect">
                <a:avLst/>
              </a:prstGeom>
              <a:noFill/>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Hãy xác định sai số tuyệt đối của số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𝒂</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𝟏𝟐𝟑𝟒𝟓𝟔</m:t>
                    </m:r>
                  </m:oMath>
                </a14:m>
                <a:r>
                  <a:rPr lang="en-US" sz="4400" b="1">
                    <a:latin typeface="Tahoma" panose="020B0604030504040204" pitchFamily="34" charset="0"/>
                    <a:ea typeface="Tahoma" panose="020B0604030504040204" pitchFamily="34" charset="0"/>
                    <a:cs typeface="Tahoma" panose="020B0604030504040204" pitchFamily="34" charset="0"/>
                  </a:rPr>
                  <a:t> biết sai số tương đối</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smtClean="0">
                            <a:latin typeface="Cambria Math" panose="02040503050406030204" pitchFamily="18" charset="0"/>
                            <a:ea typeface="Calibri" panose="020F0502020204030204" pitchFamily="34" charset="0"/>
                            <a:cs typeface="Times New Roman" panose="02020603050405020304" pitchFamily="18" charset="0"/>
                          </a:rPr>
                          <m:t> </m:t>
                        </m:r>
                        <m:r>
                          <a:rPr lang="en-US" sz="4400" b="1" i="1">
                            <a:latin typeface="Cambria Math" panose="02040503050406030204" pitchFamily="18" charset="0"/>
                            <a:ea typeface="Calibri" panose="020F0502020204030204" pitchFamily="34" charset="0"/>
                            <a:cs typeface="Times New Roman" panose="02020603050405020304" pitchFamily="18" charset="0"/>
                          </a:rPr>
                          <m:t>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𝒂</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452404" y="3031044"/>
                <a:ext cx="23496298" cy="799963"/>
              </a:xfrm>
              <a:prstGeom prst="rect">
                <a:avLst/>
              </a:prstGeom>
              <a:blipFill>
                <a:blip r:embed="rId4"/>
                <a:stretch>
                  <a:fillRect l="-1038" t="-12214" b="-35115"/>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7226417"/>
            <a:ext cx="23862374" cy="6185919"/>
            <a:chOff x="48567" y="4381499"/>
            <a:chExt cx="23018772" cy="6185917"/>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562585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60294B8E-4A0D-47E7-8A81-F5C0A36EE511}"/>
                  </a:ext>
                </a:extLst>
              </p:cNvPr>
              <p:cNvSpPr/>
              <p:nvPr/>
            </p:nvSpPr>
            <p:spPr>
              <a:xfrm>
                <a:off x="8756326" y="8305891"/>
                <a:ext cx="7010400" cy="3557833"/>
              </a:xfrm>
              <a:prstGeom prst="rect">
                <a:avLst/>
              </a:prstGeom>
            </p:spPr>
            <p:txBody>
              <a:bodyPr wrap="square">
                <a:spAutoFit/>
              </a:bodyPr>
              <a:lstStyle/>
              <a:p>
                <a:pPr marL="629920">
                  <a:lnSpc>
                    <a:spcPct val="150000"/>
                  </a:lnSpc>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Ta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𝜹</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sub>
                    </m:sSub>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sub>
                        </m:sSub>
                      </m:num>
                      <m:den>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d>
                      </m:den>
                    </m:f>
                  </m:oMath>
                </a14:m>
                <a:endParaRPr lang="en-US" sz="4400" b="1" i="1" dirty="0">
                  <a:effectLst/>
                  <a:latin typeface="Cambria Math" panose="02040503050406030204" pitchFamily="18" charset="0"/>
                  <a:ea typeface="Calibri" panose="020F0502020204030204" pitchFamily="34" charset="0"/>
                  <a:cs typeface="Times New Roman" panose="02020603050405020304" pitchFamily="18" charset="0"/>
                </a:endParaRPr>
              </a:p>
              <a:p>
                <a:pPr marL="629920">
                  <a:lnSpc>
                    <a:spcPct val="150000"/>
                  </a:lnSpc>
                  <a:spcAft>
                    <a:spcPts val="0"/>
                  </a:spcAft>
                </a:pPr>
                <a14:m>
                  <m:oMathPara xmlns:m="http://schemas.openxmlformats.org/officeDocument/2006/math">
                    <m:oMathParaPr>
                      <m:jc m:val="left"/>
                    </m:oMathParaPr>
                    <m:oMath xmlns:m="http://schemas.openxmlformats.org/officeDocument/2006/math">
                      <m:r>
                        <a:rPr lang="en-US" sz="4400" b="1" i="1">
                          <a:effectLst/>
                          <a:latin typeface="Cambria Math" panose="02040503050406030204" pitchFamily="18" charset="0"/>
                          <a:ea typeface="Calibri" panose="020F0502020204030204" pitchFamily="34" charset="0"/>
                          <a:cs typeface="Cambria Math" panose="02040503050406030204" pitchFamily="18" charset="0"/>
                        </a:rPr>
                        <m:t>⇒</m:t>
                      </m:r>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sub>
                      </m:sSub>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𝜹</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sub>
                      </m:sSub>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d>
                    </m:oMath>
                  </m:oMathPara>
                </a14:m>
                <a:endParaRPr lang="en-US" sz="4400" b="1" i="1" dirty="0">
                  <a:effectLst/>
                  <a:latin typeface="Cambria Math" panose="02040503050406030204" pitchFamily="18" charset="0"/>
                  <a:ea typeface="Calibri" panose="020F0502020204030204" pitchFamily="34" charset="0"/>
                  <a:cs typeface="Times New Roman" panose="02020603050405020304" pitchFamily="18" charset="0"/>
                </a:endParaRPr>
              </a:p>
              <a:p>
                <a:pPr marL="629920">
                  <a:lnSpc>
                    <a:spcPct val="150000"/>
                  </a:lnSpc>
                  <a:spcAft>
                    <a:spcPts val="0"/>
                  </a:spcAft>
                </a:pPr>
                <a:r>
                  <a:rPr lang="en-US" sz="4400" b="1" dirty="0">
                    <a:effectLst/>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𝟏𝟒𝟔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𝟗𝟏𝟐</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Rectangle 31">
                <a:extLst>
                  <a:ext uri="{FF2B5EF4-FFF2-40B4-BE49-F238E27FC236}">
                    <a16:creationId xmlns:a16="http://schemas.microsoft.com/office/drawing/2014/main" id="{60294B8E-4A0D-47E7-8A81-F5C0A36EE511}"/>
                  </a:ext>
                </a:extLst>
              </p:cNvPr>
              <p:cNvSpPr>
                <a:spLocks noRot="1" noChangeAspect="1" noMove="1" noResize="1" noEditPoints="1" noAdjustHandles="1" noChangeArrowheads="1" noChangeShapeType="1" noTextEdit="1"/>
              </p:cNvSpPr>
              <p:nvPr/>
            </p:nvSpPr>
            <p:spPr>
              <a:xfrm>
                <a:off x="8756326" y="8305891"/>
                <a:ext cx="7010400" cy="3557833"/>
              </a:xfrm>
              <a:prstGeom prst="rect">
                <a:avLst/>
              </a:prstGeom>
              <a:blipFill>
                <a:blip r:embed="rId6"/>
                <a:stretch>
                  <a:fillRect b="-7204"/>
                </a:stretch>
              </a:blipFill>
            </p:spPr>
            <p:txBody>
              <a:bodyPr/>
              <a:lstStyle/>
              <a:p>
                <a:r>
                  <a:rPr lang="en-US">
                    <a:noFill/>
                  </a:rPr>
                  <a:t> </a:t>
                </a:r>
              </a:p>
            </p:txBody>
          </p:sp>
        </mc:Fallback>
      </mc:AlternateContent>
    </p:spTree>
    <p:extLst>
      <p:ext uri="{BB962C8B-B14F-4D97-AF65-F5344CB8AC3E}">
        <p14:creationId xmlns:p14="http://schemas.microsoft.com/office/powerpoint/2010/main" val="2570421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2">
                                            <p:txEl>
                                              <p:pRg st="0" end="0"/>
                                            </p:txEl>
                                          </p:spTgt>
                                        </p:tgtEl>
                                        <p:attrNameLst>
                                          <p:attrName>style.visibility</p:attrName>
                                        </p:attrNameLst>
                                      </p:cBhvr>
                                      <p:to>
                                        <p:strVal val="visible"/>
                                      </p:to>
                                    </p:set>
                                    <p:animEffect transition="in" filter="wipe(left)">
                                      <p:cBhvr>
                                        <p:cTn id="24" dur="500"/>
                                        <p:tgtEl>
                                          <p:spTgt spid="3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2">
                                            <p:txEl>
                                              <p:pRg st="1" end="1"/>
                                            </p:txEl>
                                          </p:spTgt>
                                        </p:tgtEl>
                                        <p:attrNameLst>
                                          <p:attrName>style.visibility</p:attrName>
                                        </p:attrNameLst>
                                      </p:cBhvr>
                                      <p:to>
                                        <p:strVal val="visible"/>
                                      </p:to>
                                    </p:set>
                                    <p:animEffect transition="in" filter="wipe(left)">
                                      <p:cBhvr>
                                        <p:cTn id="29" dur="500"/>
                                        <p:tgtEl>
                                          <p:spTgt spid="3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
                                            <p:txEl>
                                              <p:pRg st="2" end="2"/>
                                            </p:txEl>
                                          </p:spTgt>
                                        </p:tgtEl>
                                        <p:attrNameLst>
                                          <p:attrName>style.visibility</p:attrName>
                                        </p:attrNameLst>
                                      </p:cBhvr>
                                      <p:to>
                                        <p:strVal val="visible"/>
                                      </p:to>
                                    </p:set>
                                    <p:animEffect transition="in" filter="wipe(left)">
                                      <p:cBhvr>
                                        <p:cTn id="34" dur="500"/>
                                        <p:tgtEl>
                                          <p:spTgt spid="3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591641" y="4320499"/>
            <a:ext cx="14211278" cy="2690556"/>
            <a:chOff x="1869593" y="2223636"/>
            <a:chExt cx="7105639" cy="1345278"/>
          </a:xfrm>
          <a:solidFill>
            <a:srgbClr val="327E3B"/>
          </a:solidFill>
        </p:grpSpPr>
        <p:sp>
          <p:nvSpPr>
            <p:cNvPr id="3" name="Rectangle 2">
              <a:extLst>
                <a:ext uri="{FF2B5EF4-FFF2-40B4-BE49-F238E27FC236}">
                  <a16:creationId xmlns:a16="http://schemas.microsoft.com/office/drawing/2014/main" id="{B48428A4-F198-A003-78D9-31DE63E551FE}"/>
                </a:ext>
              </a:extLst>
            </p:cNvPr>
            <p:cNvSpPr/>
            <p:nvPr/>
          </p:nvSpPr>
          <p:spPr>
            <a:xfrm>
              <a:off x="6142586" y="2223636"/>
              <a:ext cx="28254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latin typeface="Tahoma" panose="020B0604030504040204" pitchFamily="34" charset="0"/>
                  <a:ea typeface="Tahoma" panose="020B0604030504040204" pitchFamily="34" charset="0"/>
                  <a:cs typeface="Tahoma" panose="020B0604030504040204" pitchFamily="34" charset="0"/>
                </a:rPr>
                <a:t>2851575.</a:t>
              </a:r>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val 3">
              <a:extLst>
                <a:ext uri="{FF2B5EF4-FFF2-40B4-BE49-F238E27FC236}">
                  <a16:creationId xmlns:a16="http://schemas.microsoft.com/office/drawing/2014/main" id="{84C83E8D-93AF-AB77-60F0-B14EB14475A7}"/>
                </a:ext>
              </a:extLst>
            </p:cNvPr>
            <p:cNvSpPr/>
            <p:nvPr/>
          </p:nvSpPr>
          <p:spPr>
            <a:xfrm>
              <a:off x="5849541" y="2282891"/>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2167913" y="2223636"/>
                  <a:ext cx="28254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400" b="1">
                            <a:latin typeface="Tahoma" panose="020B0604030504040204" pitchFamily="34" charset="0"/>
                            <a:ea typeface="Tahoma" panose="020B0604030504040204" pitchFamily="34" charset="0"/>
                            <a:cs typeface="Tahoma" panose="020B0604030504040204" pitchFamily="34" charset="0"/>
                          </a:rPr>
                          <m:t>2851200.</m:t>
                        </m:r>
                      </m:oMath>
                    </m:oMathPara>
                  </a14:m>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2167913" y="2223636"/>
                  <a:ext cx="2825467"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1877368" y="2282891"/>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10C72F87-07A2-0B3A-953A-978CE05518ED}"/>
                </a:ext>
              </a:extLst>
            </p:cNvPr>
            <p:cNvSpPr/>
            <p:nvPr/>
          </p:nvSpPr>
          <p:spPr>
            <a:xfrm>
              <a:off x="2181404" y="2951646"/>
              <a:ext cx="2822538"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2850025.</a:t>
              </a:r>
            </a:p>
          </p:txBody>
        </p:sp>
        <p:sp>
          <p:nvSpPr>
            <p:cNvPr id="8" name="Oval 7">
              <a:extLst>
                <a:ext uri="{FF2B5EF4-FFF2-40B4-BE49-F238E27FC236}">
                  <a16:creationId xmlns:a16="http://schemas.microsoft.com/office/drawing/2014/main" id="{16C1D00A-EFB8-1843-305C-B459E52641DB}"/>
                </a:ext>
              </a:extLst>
            </p:cNvPr>
            <p:cNvSpPr/>
            <p:nvPr/>
          </p:nvSpPr>
          <p:spPr>
            <a:xfrm>
              <a:off x="1869593" y="3010901"/>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9" name="Rectangle 8">
              <a:extLst>
                <a:ext uri="{FF2B5EF4-FFF2-40B4-BE49-F238E27FC236}">
                  <a16:creationId xmlns:a16="http://schemas.microsoft.com/office/drawing/2014/main" id="{E80AA816-24B0-A1AB-B512-1B69A8802E48}"/>
                </a:ext>
              </a:extLst>
            </p:cNvPr>
            <p:cNvSpPr/>
            <p:nvPr/>
          </p:nvSpPr>
          <p:spPr>
            <a:xfrm>
              <a:off x="6142586" y="2930415"/>
              <a:ext cx="2832646"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just">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2851000</a:t>
              </a:r>
            </a:p>
          </p:txBody>
        </p:sp>
        <p:sp>
          <p:nvSpPr>
            <p:cNvPr id="10" name="Oval 9">
              <a:extLst>
                <a:ext uri="{FF2B5EF4-FFF2-40B4-BE49-F238E27FC236}">
                  <a16:creationId xmlns:a16="http://schemas.microsoft.com/office/drawing/2014/main" id="{F511A7FA-8488-F918-906D-7310A1E0F367}"/>
                </a:ext>
              </a:extLst>
            </p:cNvPr>
            <p:cNvSpPr/>
            <p:nvPr/>
          </p:nvSpPr>
          <p:spPr>
            <a:xfrm>
              <a:off x="5830775" y="298967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grpSp>
      <p:sp>
        <p:nvSpPr>
          <p:cNvPr id="11" name="Oval 10">
            <a:extLst>
              <a:ext uri="{FF2B5EF4-FFF2-40B4-BE49-F238E27FC236}">
                <a16:creationId xmlns:a16="http://schemas.microsoft.com/office/drawing/2014/main" id="{E5D913EC-0752-FE03-22AC-1A64D3990366}"/>
              </a:ext>
            </a:extLst>
          </p:cNvPr>
          <p:cNvSpPr/>
          <p:nvPr/>
        </p:nvSpPr>
        <p:spPr>
          <a:xfrm>
            <a:off x="12551537" y="5894099"/>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a:solidFill>
                  <a:prstClr val="white"/>
                </a:solidFill>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862496" cy="2167740"/>
            <a:chOff x="923003" y="3917552"/>
            <a:chExt cx="23862496" cy="216773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13288" cy="165843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7</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935466" y="3004642"/>
            <a:ext cx="23496298" cy="808619"/>
          </a:xfrm>
          <a:prstGeom prst="rect">
            <a:avLst/>
          </a:prstGeom>
          <a:noFill/>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Tìm số gần đúng của a = 2851275 với độ chính xác d = 300</a:t>
            </a: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220060" y="7226417"/>
            <a:ext cx="23862374" cy="6185919"/>
            <a:chOff x="48567" y="4381499"/>
            <a:chExt cx="23018772" cy="6185917"/>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562585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2" name="Rectangle 31">
            <a:extLst>
              <a:ext uri="{FF2B5EF4-FFF2-40B4-BE49-F238E27FC236}">
                <a16:creationId xmlns:a16="http://schemas.microsoft.com/office/drawing/2014/main" id="{B5D8268C-E122-405F-BC56-5C5C8FF9D237}"/>
              </a:ext>
            </a:extLst>
          </p:cNvPr>
          <p:cNvSpPr/>
          <p:nvPr/>
        </p:nvSpPr>
        <p:spPr>
          <a:xfrm>
            <a:off x="1492214" y="8908341"/>
            <a:ext cx="19157985" cy="2578078"/>
          </a:xfrm>
          <a:prstGeom prst="rect">
            <a:avLst/>
          </a:prstGeom>
        </p:spPr>
        <p:txBody>
          <a:bodyPr wrap="square">
            <a:spAutoFit/>
          </a:bodyPr>
          <a:lstStyle/>
          <a:p>
            <a:pPr marL="629920" algn="just">
              <a:lnSpc>
                <a:spcPct val="200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Vì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trăm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quy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nghìn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2851000.</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3760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2">
                                            <p:txEl>
                                              <p:pRg st="0" end="0"/>
                                            </p:txEl>
                                          </p:spTgt>
                                        </p:tgtEl>
                                        <p:attrNameLst>
                                          <p:attrName>style.visibility</p:attrName>
                                        </p:attrNameLst>
                                      </p:cBhvr>
                                      <p:to>
                                        <p:strVal val="visible"/>
                                      </p:to>
                                    </p:set>
                                    <p:animEffect transition="in" filter="wipe(left)">
                                      <p:cBhvr>
                                        <p:cTn id="24" dur="500"/>
                                        <p:tgtEl>
                                          <p:spTgt spid="3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953000" y="4325503"/>
            <a:ext cx="14099376" cy="2732084"/>
            <a:chOff x="233531" y="2223028"/>
            <a:chExt cx="7049688" cy="1366042"/>
          </a:xfrm>
          <a:solidFill>
            <a:srgbClr val="327E3B"/>
          </a:solidFill>
        </p:grpSpPr>
        <p:sp>
          <p:nvSpPr>
            <p:cNvPr id="3" name="Rectangle 2">
              <a:extLst>
                <a:ext uri="{FF2B5EF4-FFF2-40B4-BE49-F238E27FC236}">
                  <a16:creationId xmlns:a16="http://schemas.microsoft.com/office/drawing/2014/main" id="{B48428A4-F198-A003-78D9-31DE63E551FE}"/>
                </a:ext>
              </a:extLst>
            </p:cNvPr>
            <p:cNvSpPr/>
            <p:nvPr/>
          </p:nvSpPr>
          <p:spPr>
            <a:xfrm>
              <a:off x="4450573" y="2223028"/>
              <a:ext cx="28254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latin typeface="Tahoma" panose="020B0604030504040204" pitchFamily="34" charset="0"/>
                  <a:ea typeface="Tahoma" panose="020B0604030504040204" pitchFamily="34" charset="0"/>
                  <a:cs typeface="Tahoma" panose="020B0604030504040204" pitchFamily="34" charset="0"/>
                </a:rPr>
                <a:t>5,24.</a:t>
              </a:r>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val 3">
              <a:extLst>
                <a:ext uri="{FF2B5EF4-FFF2-40B4-BE49-F238E27FC236}">
                  <a16:creationId xmlns:a16="http://schemas.microsoft.com/office/drawing/2014/main" id="{84C83E8D-93AF-AB77-60F0-B14EB14475A7}"/>
                </a:ext>
              </a:extLst>
            </p:cNvPr>
            <p:cNvSpPr/>
            <p:nvPr/>
          </p:nvSpPr>
          <p:spPr>
            <a:xfrm>
              <a:off x="4157528" y="228228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8254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400" b="1">
                            <a:latin typeface="Tahoma" panose="020B0604030504040204" pitchFamily="34" charset="0"/>
                            <a:ea typeface="Tahoma" panose="020B0604030504040204" pitchFamily="34" charset="0"/>
                            <a:cs typeface="Tahoma" panose="020B0604030504040204" pitchFamily="34" charset="0"/>
                          </a:rPr>
                          <m:t>5,25.</m:t>
                        </m:r>
                      </m:oMath>
                    </m:oMathPara>
                  </a14:m>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825467"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10C72F87-07A2-0B3A-953A-978CE05518ED}"/>
                </a:ext>
              </a:extLst>
            </p:cNvPr>
            <p:cNvSpPr/>
            <p:nvPr/>
          </p:nvSpPr>
          <p:spPr>
            <a:xfrm>
              <a:off x="545342" y="2971802"/>
              <a:ext cx="2822538"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5,246.</a:t>
              </a:r>
            </a:p>
          </p:txBody>
        </p:sp>
        <p:sp>
          <p:nvSpPr>
            <p:cNvPr id="8" name="Oval 7">
              <a:extLst>
                <a:ext uri="{FF2B5EF4-FFF2-40B4-BE49-F238E27FC236}">
                  <a16:creationId xmlns:a16="http://schemas.microsoft.com/office/drawing/2014/main" id="{16C1D00A-EFB8-1843-305C-B459E52641DB}"/>
                </a:ext>
              </a:extLst>
            </p:cNvPr>
            <p:cNvSpPr/>
            <p:nvPr/>
          </p:nvSpPr>
          <p:spPr>
            <a:xfrm>
              <a:off x="233531" y="303105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9" name="Rectangle 8">
              <a:extLst>
                <a:ext uri="{FF2B5EF4-FFF2-40B4-BE49-F238E27FC236}">
                  <a16:creationId xmlns:a16="http://schemas.microsoft.com/office/drawing/2014/main" id="{E80AA816-24B0-A1AB-B512-1B69A8802E48}"/>
                </a:ext>
              </a:extLst>
            </p:cNvPr>
            <p:cNvSpPr/>
            <p:nvPr/>
          </p:nvSpPr>
          <p:spPr>
            <a:xfrm>
              <a:off x="4450573" y="2929807"/>
              <a:ext cx="2832646"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5,2</a:t>
              </a:r>
            </a:p>
          </p:txBody>
        </p:sp>
        <p:sp>
          <p:nvSpPr>
            <p:cNvPr id="10" name="Oval 9">
              <a:extLst>
                <a:ext uri="{FF2B5EF4-FFF2-40B4-BE49-F238E27FC236}">
                  <a16:creationId xmlns:a16="http://schemas.microsoft.com/office/drawing/2014/main" id="{F511A7FA-8488-F918-906D-7310A1E0F367}"/>
                </a:ext>
              </a:extLst>
            </p:cNvPr>
            <p:cNvSpPr/>
            <p:nvPr/>
          </p:nvSpPr>
          <p:spPr>
            <a:xfrm>
              <a:off x="4138762" y="298906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grpSp>
      <p:sp>
        <p:nvSpPr>
          <p:cNvPr id="11" name="Oval 10">
            <a:extLst>
              <a:ext uri="{FF2B5EF4-FFF2-40B4-BE49-F238E27FC236}">
                <a16:creationId xmlns:a16="http://schemas.microsoft.com/office/drawing/2014/main" id="{E5D913EC-0752-FE03-22AC-1A64D3990366}"/>
              </a:ext>
            </a:extLst>
          </p:cNvPr>
          <p:cNvSpPr/>
          <p:nvPr/>
        </p:nvSpPr>
        <p:spPr>
          <a:xfrm>
            <a:off x="4953000" y="4463022"/>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a:solidFill>
                  <a:prstClr val="white"/>
                </a:solidFill>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862496" cy="2167740"/>
            <a:chOff x="923003" y="3917552"/>
            <a:chExt cx="23862496" cy="216773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13288" cy="165843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8</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887702" y="3004776"/>
            <a:ext cx="23496298" cy="808619"/>
          </a:xfrm>
          <a:prstGeom prst="rect">
            <a:avLst/>
          </a:prstGeom>
          <a:noFill/>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Tìm số gần đúng của a = 5,2463 với độ chính xác d = 0,001.</a:t>
            </a: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220060" y="7226417"/>
            <a:ext cx="23862374" cy="6185919"/>
            <a:chOff x="48567" y="4381499"/>
            <a:chExt cx="23018772" cy="6185917"/>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562585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2" name="Rectangle 31">
            <a:extLst>
              <a:ext uri="{FF2B5EF4-FFF2-40B4-BE49-F238E27FC236}">
                <a16:creationId xmlns:a16="http://schemas.microsoft.com/office/drawing/2014/main" id="{6BBDAF6F-9AF9-45C6-9A69-17572FA9F040}"/>
              </a:ext>
            </a:extLst>
          </p:cNvPr>
          <p:cNvSpPr/>
          <p:nvPr/>
        </p:nvSpPr>
        <p:spPr>
          <a:xfrm>
            <a:off x="2000749" y="8298583"/>
            <a:ext cx="20021051" cy="2578078"/>
          </a:xfrm>
          <a:prstGeom prst="rect">
            <a:avLst/>
          </a:prstGeom>
        </p:spPr>
        <p:txBody>
          <a:bodyPr wrap="square">
            <a:spAutoFit/>
          </a:bodyPr>
          <a:lstStyle/>
          <a:p>
            <a:pPr marL="629920" algn="just">
              <a:lnSpc>
                <a:spcPct val="200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Vì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phần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nghìn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quy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phần</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i="1" dirty="0" err="1">
                <a:latin typeface="Tahoma" panose="020B0604030504040204" pitchFamily="34" charset="0"/>
                <a:ea typeface="Tahoma" panose="020B0604030504040204" pitchFamily="34" charset="0"/>
                <a:cs typeface="Tahoma" panose="020B0604030504040204" pitchFamily="34" charset="0"/>
              </a:rPr>
              <a:t>trăm</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5,25.</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1233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2">
                                            <p:txEl>
                                              <p:pRg st="0" end="0"/>
                                            </p:txEl>
                                          </p:spTgt>
                                        </p:tgtEl>
                                        <p:attrNameLst>
                                          <p:attrName>style.visibility</p:attrName>
                                        </p:attrNameLst>
                                      </p:cBhvr>
                                      <p:to>
                                        <p:strVal val="visible"/>
                                      </p:to>
                                    </p:set>
                                    <p:animEffect transition="in" filter="wipe(left)">
                                      <p:cBhvr>
                                        <p:cTn id="24" dur="500"/>
                                        <p:tgtEl>
                                          <p:spTgt spid="3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604081" y="4813338"/>
            <a:ext cx="14200674" cy="2690556"/>
            <a:chOff x="233531" y="2243792"/>
            <a:chExt cx="7100337" cy="1345278"/>
          </a:xfrm>
          <a:solidFill>
            <a:srgbClr val="327E3B"/>
          </a:solidFill>
        </p:grpSpPr>
        <p:sp>
          <p:nvSpPr>
            <p:cNvPr id="3" name="Rectangle 2">
              <a:extLst>
                <a:ext uri="{FF2B5EF4-FFF2-40B4-BE49-F238E27FC236}">
                  <a16:creationId xmlns:a16="http://schemas.microsoft.com/office/drawing/2014/main" id="{B48428A4-F198-A003-78D9-31DE63E551FE}"/>
                </a:ext>
              </a:extLst>
            </p:cNvPr>
            <p:cNvSpPr/>
            <p:nvPr/>
          </p:nvSpPr>
          <p:spPr>
            <a:xfrm>
              <a:off x="4501222" y="2250084"/>
              <a:ext cx="28254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latin typeface="Tahoma" panose="020B0604030504040204" pitchFamily="34" charset="0"/>
                  <a:ea typeface="Tahoma" panose="020B0604030504040204" pitchFamily="34" charset="0"/>
                  <a:cs typeface="Tahoma" panose="020B0604030504040204" pitchFamily="34" charset="0"/>
                </a:rPr>
                <a:t>1,732.</a:t>
              </a:r>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val 3">
              <a:extLst>
                <a:ext uri="{FF2B5EF4-FFF2-40B4-BE49-F238E27FC236}">
                  <a16:creationId xmlns:a16="http://schemas.microsoft.com/office/drawing/2014/main" id="{84C83E8D-93AF-AB77-60F0-B14EB14475A7}"/>
                </a:ext>
              </a:extLst>
            </p:cNvPr>
            <p:cNvSpPr/>
            <p:nvPr/>
          </p:nvSpPr>
          <p:spPr>
            <a:xfrm>
              <a:off x="4208177" y="2309339"/>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8254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400" b="1">
                            <a:latin typeface="Tahoma" panose="020B0604030504040204" pitchFamily="34" charset="0"/>
                            <a:ea typeface="Tahoma" panose="020B0604030504040204" pitchFamily="34" charset="0"/>
                            <a:cs typeface="Tahoma" panose="020B0604030504040204" pitchFamily="34" charset="0"/>
                          </a:rPr>
                          <m:t>1,7.</m:t>
                        </m:r>
                      </m:oMath>
                    </m:oMathPara>
                  </a14:m>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825467"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10C72F87-07A2-0B3A-953A-978CE05518ED}"/>
                </a:ext>
              </a:extLst>
            </p:cNvPr>
            <p:cNvSpPr/>
            <p:nvPr/>
          </p:nvSpPr>
          <p:spPr>
            <a:xfrm>
              <a:off x="545342" y="2971802"/>
              <a:ext cx="2822538"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1,73.</a:t>
              </a:r>
            </a:p>
          </p:txBody>
        </p:sp>
        <p:sp>
          <p:nvSpPr>
            <p:cNvPr id="8" name="Oval 7">
              <a:extLst>
                <a:ext uri="{FF2B5EF4-FFF2-40B4-BE49-F238E27FC236}">
                  <a16:creationId xmlns:a16="http://schemas.microsoft.com/office/drawing/2014/main" id="{16C1D00A-EFB8-1843-305C-B459E52641DB}"/>
                </a:ext>
              </a:extLst>
            </p:cNvPr>
            <p:cNvSpPr/>
            <p:nvPr/>
          </p:nvSpPr>
          <p:spPr>
            <a:xfrm>
              <a:off x="233531" y="303105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9" name="Rectangle 8">
              <a:extLst>
                <a:ext uri="{FF2B5EF4-FFF2-40B4-BE49-F238E27FC236}">
                  <a16:creationId xmlns:a16="http://schemas.microsoft.com/office/drawing/2014/main" id="{E80AA816-24B0-A1AB-B512-1B69A8802E48}"/>
                </a:ext>
              </a:extLst>
            </p:cNvPr>
            <p:cNvSpPr/>
            <p:nvPr/>
          </p:nvSpPr>
          <p:spPr>
            <a:xfrm>
              <a:off x="4501222" y="2956863"/>
              <a:ext cx="2832646"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1,7320.</a:t>
              </a:r>
            </a:p>
          </p:txBody>
        </p:sp>
        <p:sp>
          <p:nvSpPr>
            <p:cNvPr id="10" name="Oval 9">
              <a:extLst>
                <a:ext uri="{FF2B5EF4-FFF2-40B4-BE49-F238E27FC236}">
                  <a16:creationId xmlns:a16="http://schemas.microsoft.com/office/drawing/2014/main" id="{F511A7FA-8488-F918-906D-7310A1E0F367}"/>
                </a:ext>
              </a:extLst>
            </p:cNvPr>
            <p:cNvSpPr/>
            <p:nvPr/>
          </p:nvSpPr>
          <p:spPr>
            <a:xfrm>
              <a:off x="4189411" y="301611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grpSp>
      <p:sp>
        <p:nvSpPr>
          <p:cNvPr id="11" name="Oval 10">
            <a:extLst>
              <a:ext uri="{FF2B5EF4-FFF2-40B4-BE49-F238E27FC236}">
                <a16:creationId xmlns:a16="http://schemas.microsoft.com/office/drawing/2014/main" id="{E5D913EC-0752-FE03-22AC-1A64D3990366}"/>
              </a:ext>
            </a:extLst>
          </p:cNvPr>
          <p:cNvSpPr/>
          <p:nvPr/>
        </p:nvSpPr>
        <p:spPr>
          <a:xfrm>
            <a:off x="4604081" y="6428997"/>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a:solidFill>
                  <a:prstClr val="white"/>
                </a:solidFill>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862496" cy="2660976"/>
            <a:chOff x="923003" y="3917552"/>
            <a:chExt cx="23862496" cy="2660975"/>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13288" cy="21516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9</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758238" y="2334499"/>
                <a:ext cx="23496298" cy="1644104"/>
              </a:xfrm>
              <a:prstGeom prst="rect">
                <a:avLst/>
              </a:prstGeom>
              <a:noFill/>
            </p:spPr>
            <p:txBody>
              <a:bodyPr wrap="square">
                <a:spAutoFit/>
              </a:bodyPr>
              <a:lstStyle/>
              <a:p>
                <a:pPr>
                  <a:lnSpc>
                    <a:spcPct val="115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Sử</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dụng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bỏ</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túi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400" b="1" i="1">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latin typeface="Cambria Math" panose="02040503050406030204" pitchFamily="18" charset="0"/>
                            <a:ea typeface="Calibri" panose="020F0502020204030204" pitchFamily="34" charset="0"/>
                            <a:cs typeface="Times New Roman" panose="02020603050405020304" pitchFamily="18" charset="0"/>
                          </a:rPr>
                          <m:t>𝟑</m:t>
                        </m:r>
                      </m:e>
                    </m:ra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trăm</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758238" y="2334499"/>
                <a:ext cx="23496298" cy="1644104"/>
              </a:xfrm>
              <a:prstGeom prst="rect">
                <a:avLst/>
              </a:prstGeom>
              <a:blipFill>
                <a:blip r:embed="rId4"/>
                <a:stretch>
                  <a:fillRect l="-1038" t="-2963" r="-311" b="-16667"/>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7226417"/>
            <a:ext cx="23862374" cy="6185919"/>
            <a:chOff x="48567" y="4381499"/>
            <a:chExt cx="23018772" cy="6185917"/>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562585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7EEC7776-D15B-4EE1-91A4-030C5D41E3FD}"/>
                  </a:ext>
                </a:extLst>
              </p:cNvPr>
              <p:cNvSpPr/>
              <p:nvPr/>
            </p:nvSpPr>
            <p:spPr>
              <a:xfrm>
                <a:off x="1492214" y="8548659"/>
                <a:ext cx="21211829" cy="2810449"/>
              </a:xfrm>
              <a:prstGeom prst="rect">
                <a:avLst/>
              </a:prstGeom>
            </p:spPr>
            <p:txBody>
              <a:bodyPr wrap="square">
                <a:spAutoFit/>
              </a:bodyPr>
              <a:lstStyle/>
              <a:p>
                <a:pPr marL="629920">
                  <a:lnSpc>
                    <a:spcPct val="200000"/>
                  </a:lnSpc>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Sử</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dụng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máy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tính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bỏ</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túi</a:t>
                </a:r>
                <a:r>
                  <a:rPr lang="en-US" sz="4400" b="1" dirty="0">
                    <a:effectLst/>
                    <a:latin typeface="Tahoma" panose="020B0604030504040204" pitchFamily="34" charset="0"/>
                    <a:ea typeface="Tahoma" panose="020B0604030504040204" pitchFamily="34" charset="0"/>
                    <a:cs typeface="Tahoma" panose="020B0604030504040204" pitchFamily="34" charset="0"/>
                  </a:rPr>
                  <a:t> ta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𝟑</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 = 1,732050808. </a:t>
                </a:r>
              </a:p>
              <a:p>
                <a:pPr marL="629920">
                  <a:lnSpc>
                    <a:spcPct val="200000"/>
                  </a:lnSpc>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Do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Giá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trị</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gần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đúng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𝟑</m:t>
                        </m:r>
                      </m:e>
                    </m:rad>
                  </m:oMath>
                </a14:m>
                <a:r>
                  <a:rPr lang="en-US" sz="4400" b="1" dirty="0" err="1">
                    <a:effectLst/>
                    <a:latin typeface="Tahoma" panose="020B0604030504040204" pitchFamily="34" charset="0"/>
                    <a:ea typeface="Tahoma" panose="020B0604030504040204" pitchFamily="34" charset="0"/>
                    <a:cs typeface="Tahoma" panose="020B0604030504040204" pitchFamily="34" charset="0"/>
                  </a:rPr>
                  <a:t>chính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xác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phần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1,73.</a:t>
                </a:r>
              </a:p>
            </p:txBody>
          </p:sp>
        </mc:Choice>
        <mc:Fallback xmlns="">
          <p:sp>
            <p:nvSpPr>
              <p:cNvPr id="32" name="Rectangle 31">
                <a:extLst>
                  <a:ext uri="{FF2B5EF4-FFF2-40B4-BE49-F238E27FC236}">
                    <a16:creationId xmlns:a16="http://schemas.microsoft.com/office/drawing/2014/main" id="{7EEC7776-D15B-4EE1-91A4-030C5D41E3FD}"/>
                  </a:ext>
                </a:extLst>
              </p:cNvPr>
              <p:cNvSpPr>
                <a:spLocks noRot="1" noChangeAspect="1" noMove="1" noResize="1" noEditPoints="1" noAdjustHandles="1" noChangeArrowheads="1" noChangeShapeType="1" noTextEdit="1"/>
              </p:cNvSpPr>
              <p:nvPr/>
            </p:nvSpPr>
            <p:spPr>
              <a:xfrm>
                <a:off x="1492214" y="8548659"/>
                <a:ext cx="21211829" cy="2810449"/>
              </a:xfrm>
              <a:prstGeom prst="rect">
                <a:avLst/>
              </a:prstGeom>
              <a:blipFill>
                <a:blip r:embed="rId6"/>
                <a:stretch>
                  <a:fillRect b="-9111"/>
                </a:stretch>
              </a:blipFill>
            </p:spPr>
            <p:txBody>
              <a:bodyPr/>
              <a:lstStyle/>
              <a:p>
                <a:r>
                  <a:rPr lang="en-US">
                    <a:noFill/>
                  </a:rPr>
                  <a:t> </a:t>
                </a:r>
              </a:p>
            </p:txBody>
          </p:sp>
        </mc:Fallback>
      </mc:AlternateContent>
    </p:spTree>
    <p:extLst>
      <p:ext uri="{BB962C8B-B14F-4D97-AF65-F5344CB8AC3E}">
        <p14:creationId xmlns:p14="http://schemas.microsoft.com/office/powerpoint/2010/main" val="2673024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2">
                                            <p:txEl>
                                              <p:pRg st="0" end="0"/>
                                            </p:txEl>
                                          </p:spTgt>
                                        </p:tgtEl>
                                        <p:attrNameLst>
                                          <p:attrName>style.visibility</p:attrName>
                                        </p:attrNameLst>
                                      </p:cBhvr>
                                      <p:to>
                                        <p:strVal val="visible"/>
                                      </p:to>
                                    </p:set>
                                    <p:animEffect transition="in" filter="wipe(left)">
                                      <p:cBhvr>
                                        <p:cTn id="24" dur="500"/>
                                        <p:tgtEl>
                                          <p:spTgt spid="3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2">
                                            <p:txEl>
                                              <p:pRg st="1" end="1"/>
                                            </p:txEl>
                                          </p:spTgt>
                                        </p:tgtEl>
                                        <p:attrNameLst>
                                          <p:attrName>style.visibility</p:attrName>
                                        </p:attrNameLst>
                                      </p:cBhvr>
                                      <p:to>
                                        <p:strVal val="visible"/>
                                      </p:to>
                                    </p:set>
                                    <p:animEffect transition="in" filter="wipe(left)">
                                      <p:cBhvr>
                                        <p:cTn id="29" dur="500"/>
                                        <p:tgtEl>
                                          <p:spTgt spid="3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571425" y="4304301"/>
            <a:ext cx="14231494" cy="2690556"/>
            <a:chOff x="1859485" y="2215537"/>
            <a:chExt cx="7115747" cy="1345278"/>
          </a:xfrm>
          <a:solidFill>
            <a:srgbClr val="327E3B"/>
          </a:solidFill>
        </p:grpSpPr>
        <p:sp>
          <p:nvSpPr>
            <p:cNvPr id="3" name="Rectangle 2">
              <a:extLst>
                <a:ext uri="{FF2B5EF4-FFF2-40B4-BE49-F238E27FC236}">
                  <a16:creationId xmlns:a16="http://schemas.microsoft.com/office/drawing/2014/main" id="{B48428A4-F198-A003-78D9-31DE63E551FE}"/>
                </a:ext>
              </a:extLst>
            </p:cNvPr>
            <p:cNvSpPr/>
            <p:nvPr/>
          </p:nvSpPr>
          <p:spPr>
            <a:xfrm>
              <a:off x="6142586" y="2223636"/>
              <a:ext cx="28254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latin typeface="Tahoma" panose="020B0604030504040204" pitchFamily="34" charset="0"/>
                  <a:ea typeface="Tahoma" panose="020B0604030504040204" pitchFamily="34" charset="0"/>
                  <a:cs typeface="Tahoma" panose="020B0604030504040204" pitchFamily="34" charset="0"/>
                </a:rPr>
                <a:t>9,870.</a:t>
              </a:r>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val 3">
              <a:extLst>
                <a:ext uri="{FF2B5EF4-FFF2-40B4-BE49-F238E27FC236}">
                  <a16:creationId xmlns:a16="http://schemas.microsoft.com/office/drawing/2014/main" id="{84C83E8D-93AF-AB77-60F0-B14EB14475A7}"/>
                </a:ext>
              </a:extLst>
            </p:cNvPr>
            <p:cNvSpPr/>
            <p:nvPr/>
          </p:nvSpPr>
          <p:spPr>
            <a:xfrm>
              <a:off x="5849541" y="2282891"/>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2157805" y="2215537"/>
                  <a:ext cx="28254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400" b="1">
                            <a:latin typeface="Tahoma" panose="020B0604030504040204" pitchFamily="34" charset="0"/>
                            <a:ea typeface="Tahoma" panose="020B0604030504040204" pitchFamily="34" charset="0"/>
                            <a:cs typeface="Tahoma" panose="020B0604030504040204" pitchFamily="34" charset="0"/>
                          </a:rPr>
                          <m:t>9,869.</m:t>
                        </m:r>
                      </m:oMath>
                    </m:oMathPara>
                  </a14:m>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2157805" y="2215537"/>
                  <a:ext cx="2825467"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1867260" y="227479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10C72F87-07A2-0B3A-953A-978CE05518ED}"/>
                </a:ext>
              </a:extLst>
            </p:cNvPr>
            <p:cNvSpPr/>
            <p:nvPr/>
          </p:nvSpPr>
          <p:spPr>
            <a:xfrm>
              <a:off x="2171296" y="2943547"/>
              <a:ext cx="2822538"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9,871.</a:t>
              </a:r>
            </a:p>
          </p:txBody>
        </p:sp>
        <p:sp>
          <p:nvSpPr>
            <p:cNvPr id="8" name="Oval 7">
              <a:extLst>
                <a:ext uri="{FF2B5EF4-FFF2-40B4-BE49-F238E27FC236}">
                  <a16:creationId xmlns:a16="http://schemas.microsoft.com/office/drawing/2014/main" id="{16C1D00A-EFB8-1843-305C-B459E52641DB}"/>
                </a:ext>
              </a:extLst>
            </p:cNvPr>
            <p:cNvSpPr/>
            <p:nvPr/>
          </p:nvSpPr>
          <p:spPr>
            <a:xfrm>
              <a:off x="1859485" y="300280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9" name="Rectangle 8">
              <a:extLst>
                <a:ext uri="{FF2B5EF4-FFF2-40B4-BE49-F238E27FC236}">
                  <a16:creationId xmlns:a16="http://schemas.microsoft.com/office/drawing/2014/main" id="{E80AA816-24B0-A1AB-B512-1B69A8802E48}"/>
                </a:ext>
              </a:extLst>
            </p:cNvPr>
            <p:cNvSpPr/>
            <p:nvPr/>
          </p:nvSpPr>
          <p:spPr>
            <a:xfrm>
              <a:off x="6142586" y="2930415"/>
              <a:ext cx="2832646"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9,8696.</a:t>
              </a:r>
            </a:p>
          </p:txBody>
        </p:sp>
        <p:sp>
          <p:nvSpPr>
            <p:cNvPr id="10" name="Oval 9">
              <a:extLst>
                <a:ext uri="{FF2B5EF4-FFF2-40B4-BE49-F238E27FC236}">
                  <a16:creationId xmlns:a16="http://schemas.microsoft.com/office/drawing/2014/main" id="{F511A7FA-8488-F918-906D-7310A1E0F367}"/>
                </a:ext>
              </a:extLst>
            </p:cNvPr>
            <p:cNvSpPr/>
            <p:nvPr/>
          </p:nvSpPr>
          <p:spPr>
            <a:xfrm>
              <a:off x="5830775" y="298967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grpSp>
      <p:sp>
        <p:nvSpPr>
          <p:cNvPr id="11" name="Oval 10">
            <a:extLst>
              <a:ext uri="{FF2B5EF4-FFF2-40B4-BE49-F238E27FC236}">
                <a16:creationId xmlns:a16="http://schemas.microsoft.com/office/drawing/2014/main" id="{E5D913EC-0752-FE03-22AC-1A64D3990366}"/>
              </a:ext>
            </a:extLst>
          </p:cNvPr>
          <p:cNvSpPr/>
          <p:nvPr/>
        </p:nvSpPr>
        <p:spPr>
          <a:xfrm>
            <a:off x="12551537" y="4457022"/>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a:solidFill>
                  <a:prstClr val="white"/>
                </a:solidFill>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862496" cy="2167740"/>
            <a:chOff x="923003" y="3917552"/>
            <a:chExt cx="23862496" cy="216773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13288" cy="165843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10</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873847" y="2438400"/>
                <a:ext cx="23496298" cy="1588512"/>
              </a:xfrm>
              <a:prstGeom prst="rect">
                <a:avLst/>
              </a:prstGeom>
              <a:noFill/>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Sử dụng máy tính bỏ túi, hãy viết giá trị gần đúng của </a:t>
                </a:r>
                <a14:m>
                  <m:oMath xmlns:m="http://schemas.openxmlformats.org/officeDocument/2006/math">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𝝅</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n-US" sz="4400" b="1">
                    <a:latin typeface="Tahoma" panose="020B0604030504040204" pitchFamily="34" charset="0"/>
                    <a:ea typeface="Tahoma" panose="020B0604030504040204" pitchFamily="34" charset="0"/>
                    <a:cs typeface="Tahoma" panose="020B0604030504040204" pitchFamily="34" charset="0"/>
                  </a:rPr>
                  <a:t>chính xác đến hàng phần nghìn.</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873847" y="2438400"/>
                <a:ext cx="23496298" cy="1588512"/>
              </a:xfrm>
              <a:prstGeom prst="rect">
                <a:avLst/>
              </a:prstGeom>
              <a:blipFill>
                <a:blip r:embed="rId4"/>
                <a:stretch>
                  <a:fillRect l="-1038" t="-5364" r="-78" b="-17241"/>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7226417"/>
            <a:ext cx="23862374" cy="6185919"/>
            <a:chOff x="48567" y="4381499"/>
            <a:chExt cx="23018772" cy="6185917"/>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562585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0A804191-8115-4870-A41F-8A8CD4954F04}"/>
                  </a:ext>
                </a:extLst>
              </p:cNvPr>
              <p:cNvSpPr/>
              <p:nvPr/>
            </p:nvSpPr>
            <p:spPr>
              <a:xfrm>
                <a:off x="1402004" y="8586694"/>
                <a:ext cx="22412849" cy="2641236"/>
              </a:xfrm>
              <a:prstGeom prst="rect">
                <a:avLst/>
              </a:prstGeom>
            </p:spPr>
            <p:txBody>
              <a:bodyPr wrap="square">
                <a:spAutoFit/>
              </a:bodyPr>
              <a:lstStyle/>
              <a:p>
                <a:pPr marL="629920" algn="just">
                  <a:lnSpc>
                    <a:spcPct val="200000"/>
                  </a:lnSpc>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Sử</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dụng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máy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tính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bỏ</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túi</a:t>
                </a:r>
                <a:r>
                  <a:rPr lang="en-US" sz="4400" b="1" dirty="0">
                    <a:effectLst/>
                    <a:latin typeface="Tahoma" panose="020B0604030504040204" pitchFamily="34" charset="0"/>
                    <a:ea typeface="Tahoma" panose="020B0604030504040204" pitchFamily="34" charset="0"/>
                    <a:cs typeface="Tahoma" panose="020B0604030504040204" pitchFamily="34" charset="0"/>
                  </a:rPr>
                  <a:t> ta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giá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trị</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effectLst/>
                            <a:latin typeface="Cambria Math" panose="02040503050406030204" pitchFamily="18" charset="0"/>
                            <a:ea typeface="Times New Roman" panose="02020603050405020304" pitchFamily="18" charset="0"/>
                          </a:rPr>
                        </m:ctrlPr>
                      </m:sSupPr>
                      <m:e>
                        <m:r>
                          <a:rPr lang="en-US" sz="4400" b="1" i="1">
                            <a:effectLst/>
                            <a:latin typeface="Cambria Math" panose="02040503050406030204" pitchFamily="18" charset="0"/>
                            <a:ea typeface="Times New Roman" panose="02020603050405020304" pitchFamily="18" charset="0"/>
                          </a:rPr>
                          <m:t>𝝅</m:t>
                        </m:r>
                      </m:e>
                      <m:sup>
                        <m:r>
                          <a:rPr lang="en-US" sz="4400" b="1" i="1">
                            <a:effectLst/>
                            <a:latin typeface="Cambria Math" panose="02040503050406030204" pitchFamily="18" charset="0"/>
                            <a:ea typeface="Times New Roman" panose="02020603050405020304" pitchFamily="18" charset="0"/>
                          </a:rPr>
                          <m:t>𝟐</m:t>
                        </m:r>
                      </m:sup>
                    </m:s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9,8696044. </a:t>
                </a:r>
              </a:p>
              <a:p>
                <a:pPr marL="629920" algn="just">
                  <a:lnSpc>
                    <a:spcPct val="200000"/>
                  </a:lnSpc>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Do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giá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trị</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gần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đúng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effectLst/>
                            <a:latin typeface="Cambria Math" panose="02040503050406030204" pitchFamily="18" charset="0"/>
                            <a:ea typeface="Times New Roman" panose="02020603050405020304" pitchFamily="18" charset="0"/>
                          </a:rPr>
                        </m:ctrlPr>
                      </m:sSupPr>
                      <m:e>
                        <m:r>
                          <a:rPr lang="en-US" sz="4400" b="1" i="1">
                            <a:effectLst/>
                            <a:latin typeface="Cambria Math" panose="02040503050406030204" pitchFamily="18" charset="0"/>
                            <a:ea typeface="Times New Roman" panose="02020603050405020304" pitchFamily="18" charset="0"/>
                          </a:rPr>
                          <m:t>𝝅</m:t>
                        </m:r>
                      </m:e>
                      <m:sup>
                        <m:r>
                          <a:rPr lang="en-US" sz="4400" b="1" i="1">
                            <a:effectLst/>
                            <a:latin typeface="Cambria Math" panose="02040503050406030204" pitchFamily="18" charset="0"/>
                            <a:ea typeface="Times New Roman" panose="02020603050405020304" pitchFamily="18" charset="0"/>
                          </a:rPr>
                          <m:t>𝟐</m:t>
                        </m:r>
                      </m:sup>
                    </m:s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chính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xác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phần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nghìn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9,870.</a:t>
                </a:r>
              </a:p>
            </p:txBody>
          </p:sp>
        </mc:Choice>
        <mc:Fallback xmlns="">
          <p:sp>
            <p:nvSpPr>
              <p:cNvPr id="32" name="Rectangle 31">
                <a:extLst>
                  <a:ext uri="{FF2B5EF4-FFF2-40B4-BE49-F238E27FC236}">
                    <a16:creationId xmlns:a16="http://schemas.microsoft.com/office/drawing/2014/main" id="{0A804191-8115-4870-A41F-8A8CD4954F04}"/>
                  </a:ext>
                </a:extLst>
              </p:cNvPr>
              <p:cNvSpPr>
                <a:spLocks noRot="1" noChangeAspect="1" noMove="1" noResize="1" noEditPoints="1" noAdjustHandles="1" noChangeArrowheads="1" noChangeShapeType="1" noTextEdit="1"/>
              </p:cNvSpPr>
              <p:nvPr/>
            </p:nvSpPr>
            <p:spPr>
              <a:xfrm>
                <a:off x="1402004" y="8586694"/>
                <a:ext cx="22412849" cy="2641236"/>
              </a:xfrm>
              <a:prstGeom prst="rect">
                <a:avLst/>
              </a:prstGeom>
              <a:blipFill>
                <a:blip r:embed="rId6"/>
                <a:stretch>
                  <a:fillRect b="-9931"/>
                </a:stretch>
              </a:blipFill>
            </p:spPr>
            <p:txBody>
              <a:bodyPr/>
              <a:lstStyle/>
              <a:p>
                <a:r>
                  <a:rPr lang="en-US">
                    <a:noFill/>
                  </a:rPr>
                  <a:t> </a:t>
                </a:r>
              </a:p>
            </p:txBody>
          </p:sp>
        </mc:Fallback>
      </mc:AlternateContent>
    </p:spTree>
    <p:extLst>
      <p:ext uri="{BB962C8B-B14F-4D97-AF65-F5344CB8AC3E}">
        <p14:creationId xmlns:p14="http://schemas.microsoft.com/office/powerpoint/2010/main" val="1779207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2">
                                            <p:txEl>
                                              <p:pRg st="0" end="0"/>
                                            </p:txEl>
                                          </p:spTgt>
                                        </p:tgtEl>
                                        <p:attrNameLst>
                                          <p:attrName>style.visibility</p:attrName>
                                        </p:attrNameLst>
                                      </p:cBhvr>
                                      <p:to>
                                        <p:strVal val="visible"/>
                                      </p:to>
                                    </p:set>
                                    <p:animEffect transition="in" filter="wipe(left)">
                                      <p:cBhvr>
                                        <p:cTn id="24" dur="500"/>
                                        <p:tgtEl>
                                          <p:spTgt spid="3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2">
                                            <p:txEl>
                                              <p:pRg st="1" end="1"/>
                                            </p:txEl>
                                          </p:spTgt>
                                        </p:tgtEl>
                                        <p:attrNameLst>
                                          <p:attrName>style.visibility</p:attrName>
                                        </p:attrNameLst>
                                      </p:cBhvr>
                                      <p:to>
                                        <p:strVal val="visible"/>
                                      </p:to>
                                    </p:set>
                                    <p:animEffect transition="in" filter="wipe(left)">
                                      <p:cBhvr>
                                        <p:cTn id="29" dur="500"/>
                                        <p:tgtEl>
                                          <p:spTgt spid="3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E74EFAA-836E-45B6-9B98-46EB42072476}"/>
              </a:ext>
            </a:extLst>
          </p:cNvPr>
          <p:cNvSpPr txBox="1"/>
          <p:nvPr/>
        </p:nvSpPr>
        <p:spPr>
          <a:xfrm>
            <a:off x="0" y="1554540"/>
            <a:ext cx="24235144" cy="830997"/>
          </a:xfrm>
          <a:prstGeom prst="rect">
            <a:avLst/>
          </a:prstGeom>
          <a:noFill/>
        </p:spPr>
        <p:txBody>
          <a:bodyPr wrap="square">
            <a:spAutoFit/>
          </a:bodyPr>
          <a:lstStyle/>
          <a:p>
            <a:pPr marL="685800" indent="-685800">
              <a:buFont typeface="Arial" panose="020B0604020202020204" pitchFamily="34" charset="0"/>
              <a:buChar char="•"/>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Nhiệm</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vụ</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1</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Trải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nghiệm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a:effectLst/>
                <a:latin typeface="Tahoma" panose="020B0604030504040204" pitchFamily="34" charset="0"/>
                <a:ea typeface="Tahoma" panose="020B0604030504040204" pitchFamily="34" charset="0"/>
                <a:cs typeface="Tahoma" panose="020B0604030504040204" pitchFamily="34" charset="0"/>
              </a:rPr>
              <a:t>qua hoạt động thực hành đo đạc</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pic>
        <p:nvPicPr>
          <p:cNvPr id="13" name="image5.jpg">
            <a:extLst>
              <a:ext uri="{FF2B5EF4-FFF2-40B4-BE49-F238E27FC236}">
                <a16:creationId xmlns:a16="http://schemas.microsoft.com/office/drawing/2014/main" id="{3355027B-3B49-45FE-8743-8E55A91A163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12192001" y="2385536"/>
            <a:ext cx="12043144" cy="11101863"/>
          </a:xfrm>
          <a:prstGeom prst="rect">
            <a:avLst/>
          </a:prstGeom>
          <a:ln/>
        </p:spPr>
      </p:pic>
      <p:sp>
        <p:nvSpPr>
          <p:cNvPr id="16" name="Rectangle 15">
            <a:extLst>
              <a:ext uri="{FF2B5EF4-FFF2-40B4-BE49-F238E27FC236}">
                <a16:creationId xmlns:a16="http://schemas.microsoft.com/office/drawing/2014/main" id="{E95D9B47-62C7-4134-9EA7-7FB0503C71E2}"/>
              </a:ext>
            </a:extLst>
          </p:cNvPr>
          <p:cNvSpPr/>
          <p:nvPr/>
        </p:nvSpPr>
        <p:spPr>
          <a:xfrm>
            <a:off x="266701" y="2895600"/>
            <a:ext cx="11391899" cy="2308324"/>
          </a:xfrm>
          <a:prstGeom prst="rect">
            <a:avLst/>
          </a:prstGeom>
        </p:spPr>
        <p:txBody>
          <a:bodyPr wrap="square">
            <a:spAutoFit/>
          </a:bodyPr>
          <a:lstStyle/>
          <a:p>
            <a:pPr algn="just"/>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800" b="1">
                <a:latin typeface="Tahoma" panose="020B0604030504040204" pitchFamily="34" charset="0"/>
                <a:ea typeface="Tahoma" panose="020B0604030504040204" pitchFamily="34" charset="0"/>
                <a:cs typeface="Tahoma" panose="020B0604030504040204" pitchFamily="34" charset="0"/>
              </a:rPr>
              <a:t> Thực hiện đo chiều cao của gấu bông rồi ghi vào phiếu kết quả mà không công bố kết quả đo của mình</a:t>
            </a:r>
          </a:p>
        </p:txBody>
      </p:sp>
      <p:sp>
        <p:nvSpPr>
          <p:cNvPr id="18" name="Rectangle 17">
            <a:extLst>
              <a:ext uri="{FF2B5EF4-FFF2-40B4-BE49-F238E27FC236}">
                <a16:creationId xmlns:a16="http://schemas.microsoft.com/office/drawing/2014/main" id="{666EBDBE-E600-4F61-BFEF-1C5BD2429530}"/>
              </a:ext>
            </a:extLst>
          </p:cNvPr>
          <p:cNvSpPr/>
          <p:nvPr/>
        </p:nvSpPr>
        <p:spPr>
          <a:xfrm>
            <a:off x="212838" y="5545408"/>
            <a:ext cx="12026049" cy="830997"/>
          </a:xfrm>
          <a:prstGeom prst="rect">
            <a:avLst/>
          </a:prstGeom>
        </p:spPr>
        <p:txBody>
          <a:bodyPr wrap="none">
            <a:spAutoFit/>
          </a:bodyPr>
          <a:lstStyle/>
          <a:p>
            <a:r>
              <a:rPr lang="en-US" sz="4800" b="1">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4800" b="1">
                <a:latin typeface="Tahoma" panose="020B0604030504040204" pitchFamily="34" charset="0"/>
                <a:ea typeface="Tahoma" panose="020B0604030504040204" pitchFamily="34" charset="0"/>
                <a:cs typeface="Tahoma" panose="020B0604030504040204" pitchFamily="34" charset="0"/>
              </a:rPr>
              <a:t>Học sinh nộp phiếu kết quả đo được.</a:t>
            </a:r>
          </a:p>
        </p:txBody>
      </p:sp>
      <p:graphicFrame>
        <p:nvGraphicFramePr>
          <p:cNvPr id="19" name="Table 18">
            <a:extLst>
              <a:ext uri="{FF2B5EF4-FFF2-40B4-BE49-F238E27FC236}">
                <a16:creationId xmlns:a16="http://schemas.microsoft.com/office/drawing/2014/main" id="{CC9A7A80-64EC-4B1B-A028-912203CF8DD0}"/>
              </a:ext>
            </a:extLst>
          </p:cNvPr>
          <p:cNvGraphicFramePr>
            <a:graphicFrameLocks noGrp="1"/>
          </p:cNvGraphicFramePr>
          <p:nvPr>
            <p:extLst>
              <p:ext uri="{D42A27DB-BD31-4B8C-83A1-F6EECF244321}">
                <p14:modId xmlns:p14="http://schemas.microsoft.com/office/powerpoint/2010/main" val="4279509708"/>
              </p:ext>
            </p:extLst>
          </p:nvPr>
        </p:nvGraphicFramePr>
        <p:xfrm>
          <a:off x="247651" y="6882396"/>
          <a:ext cx="11696700" cy="3566160"/>
        </p:xfrm>
        <a:graphic>
          <a:graphicData uri="http://schemas.openxmlformats.org/drawingml/2006/table">
            <a:tbl>
              <a:tblPr firstRow="1" bandRow="1">
                <a:tableStyleId>{5C22544A-7EE6-4342-B048-85BDC9FD1C3A}</a:tableStyleId>
              </a:tblPr>
              <a:tblGrid>
                <a:gridCol w="5848350">
                  <a:extLst>
                    <a:ext uri="{9D8B030D-6E8A-4147-A177-3AD203B41FA5}">
                      <a16:colId xmlns:a16="http://schemas.microsoft.com/office/drawing/2014/main" val="1427679090"/>
                    </a:ext>
                  </a:extLst>
                </a:gridCol>
                <a:gridCol w="5848350">
                  <a:extLst>
                    <a:ext uri="{9D8B030D-6E8A-4147-A177-3AD203B41FA5}">
                      <a16:colId xmlns:a16="http://schemas.microsoft.com/office/drawing/2014/main" val="1936243715"/>
                    </a:ext>
                  </a:extLst>
                </a:gridCol>
              </a:tblGrid>
              <a:tr h="370840">
                <a:tc gridSpan="2">
                  <a:txBody>
                    <a:bodyPr/>
                    <a:lstStyle/>
                    <a:p>
                      <a:pPr algn="ct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Tổng hợp kết quả đo đ</a:t>
                      </a:r>
                      <a:r>
                        <a:rPr lang="vi-VN" sz="4800" b="1" kern="1200">
                          <a:solidFill>
                            <a:schemeClr val="tx1"/>
                          </a:solidFill>
                          <a:latin typeface="Tahoma" panose="020B0604030504040204" pitchFamily="34" charset="0"/>
                          <a:ea typeface="Tahoma" panose="020B0604030504040204" pitchFamily="34" charset="0"/>
                          <a:cs typeface="Tahoma" panose="020B0604030504040204" pitchFamily="34" charset="0"/>
                        </a:rPr>
                        <a:t>ư</a:t>
                      </a: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ợc</a:t>
                      </a:r>
                    </a:p>
                  </a:txBody>
                  <a:tcPr/>
                </a:tc>
                <a:tc hMerge="1">
                  <a:txBody>
                    <a:bodyPr/>
                    <a:lstStyle/>
                    <a:p>
                      <a:endParaRPr lang="en-US"/>
                    </a:p>
                  </a:txBody>
                  <a:tcPr/>
                </a:tc>
                <a:extLst>
                  <a:ext uri="{0D108BD9-81ED-4DB2-BD59-A6C34878D82A}">
                    <a16:rowId xmlns:a16="http://schemas.microsoft.com/office/drawing/2014/main" val="3936993538"/>
                  </a:ext>
                </a:extLst>
              </a:tr>
              <a:tr h="370840">
                <a:tc>
                  <a:txBody>
                    <a:bodyPr/>
                    <a:lstStyle/>
                    <a:p>
                      <a:pPr algn="ct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Học sinh</a:t>
                      </a:r>
                    </a:p>
                  </a:txBody>
                  <a:tcPr/>
                </a:tc>
                <a:tc>
                  <a:txBody>
                    <a:bodyPr/>
                    <a:lstStyle/>
                    <a:p>
                      <a:pPr algn="ct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Chiều cao</a:t>
                      </a:r>
                    </a:p>
                  </a:txBody>
                  <a:tcPr/>
                </a:tc>
                <a:extLst>
                  <a:ext uri="{0D108BD9-81ED-4DB2-BD59-A6C34878D82A}">
                    <a16:rowId xmlns:a16="http://schemas.microsoft.com/office/drawing/2014/main" val="3623066071"/>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52696758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4124226605"/>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494034538"/>
                  </a:ext>
                </a:extLst>
              </a:tr>
            </a:tbl>
          </a:graphicData>
        </a:graphic>
      </p:graphicFrame>
      <p:sp>
        <p:nvSpPr>
          <p:cNvPr id="21" name="Rectangle 20">
            <a:extLst>
              <a:ext uri="{FF2B5EF4-FFF2-40B4-BE49-F238E27FC236}">
                <a16:creationId xmlns:a16="http://schemas.microsoft.com/office/drawing/2014/main" id="{9B4D61FD-43A4-4E13-A6DE-6C5BF937238A}"/>
              </a:ext>
            </a:extLst>
          </p:cNvPr>
          <p:cNvSpPr/>
          <p:nvPr/>
        </p:nvSpPr>
        <p:spPr>
          <a:xfrm>
            <a:off x="266701" y="11210190"/>
            <a:ext cx="12192000" cy="1569660"/>
          </a:xfrm>
          <a:prstGeom prst="rect">
            <a:avLst/>
          </a:prstGeom>
        </p:spPr>
        <p:txBody>
          <a:bodyPr>
            <a:spAutoFit/>
          </a:bodyPr>
          <a:lstStyle/>
          <a:p>
            <a:r>
              <a:rPr lang="en-US" sz="4800" b="1">
                <a:latin typeface="Tahoma" panose="020B0604030504040204" pitchFamily="34" charset="0"/>
                <a:ea typeface="Tahoma" panose="020B0604030504040204" pitchFamily="34" charset="0"/>
                <a:cs typeface="Tahoma" panose="020B0604030504040204" pitchFamily="34" charset="0"/>
              </a:rPr>
              <a:t>Vậy kết quả nào là chiều cao chính xác của gấu bông?</a:t>
            </a:r>
          </a:p>
        </p:txBody>
      </p:sp>
    </p:spTree>
    <p:extLst>
      <p:ext uri="{BB962C8B-B14F-4D97-AF65-F5344CB8AC3E}">
        <p14:creationId xmlns:p14="http://schemas.microsoft.com/office/powerpoint/2010/main" val="1995619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607191" y="4318451"/>
            <a:ext cx="14251776" cy="2711004"/>
            <a:chOff x="233531" y="2233568"/>
            <a:chExt cx="7125888" cy="1355502"/>
          </a:xfrm>
          <a:solidFill>
            <a:srgbClr val="327E3B"/>
          </a:solidFill>
        </p:grpSpPr>
        <p:sp>
          <p:nvSpPr>
            <p:cNvPr id="3" name="Rectangle 2">
              <a:extLst>
                <a:ext uri="{FF2B5EF4-FFF2-40B4-BE49-F238E27FC236}">
                  <a16:creationId xmlns:a16="http://schemas.microsoft.com/office/drawing/2014/main" id="{B48428A4-F198-A003-78D9-31DE63E551FE}"/>
                </a:ext>
              </a:extLst>
            </p:cNvPr>
            <p:cNvSpPr/>
            <p:nvPr/>
          </p:nvSpPr>
          <p:spPr>
            <a:xfrm>
              <a:off x="4526773" y="2233568"/>
              <a:ext cx="28254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latin typeface="Tahoma" panose="020B0604030504040204" pitchFamily="34" charset="0"/>
                  <a:ea typeface="Tahoma" panose="020B0604030504040204" pitchFamily="34" charset="0"/>
                  <a:cs typeface="Tahoma" panose="020B0604030504040204" pitchFamily="34" charset="0"/>
                </a:rPr>
                <a:t>17660.</a:t>
              </a:r>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val 3">
              <a:extLst>
                <a:ext uri="{FF2B5EF4-FFF2-40B4-BE49-F238E27FC236}">
                  <a16:creationId xmlns:a16="http://schemas.microsoft.com/office/drawing/2014/main" id="{84C83E8D-93AF-AB77-60F0-B14EB14475A7}"/>
                </a:ext>
              </a:extLst>
            </p:cNvPr>
            <p:cNvSpPr/>
            <p:nvPr/>
          </p:nvSpPr>
          <p:spPr>
            <a:xfrm>
              <a:off x="4233728" y="229282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82546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400" b="1">
                            <a:latin typeface="Tahoma" panose="020B0604030504040204" pitchFamily="34" charset="0"/>
                            <a:ea typeface="Tahoma" panose="020B0604030504040204" pitchFamily="34" charset="0"/>
                            <a:cs typeface="Tahoma" panose="020B0604030504040204" pitchFamily="34" charset="0"/>
                          </a:rPr>
                          <m:t>17700.</m:t>
                        </m:r>
                      </m:oMath>
                    </m:oMathPara>
                  </a14:m>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825467"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10C72F87-07A2-0B3A-953A-978CE05518ED}"/>
                </a:ext>
              </a:extLst>
            </p:cNvPr>
            <p:cNvSpPr/>
            <p:nvPr/>
          </p:nvSpPr>
          <p:spPr>
            <a:xfrm>
              <a:off x="545342" y="2971802"/>
              <a:ext cx="2822538"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18000.</a:t>
              </a:r>
            </a:p>
          </p:txBody>
        </p:sp>
        <p:sp>
          <p:nvSpPr>
            <p:cNvPr id="8" name="Oval 7">
              <a:extLst>
                <a:ext uri="{FF2B5EF4-FFF2-40B4-BE49-F238E27FC236}">
                  <a16:creationId xmlns:a16="http://schemas.microsoft.com/office/drawing/2014/main" id="{16C1D00A-EFB8-1843-305C-B459E52641DB}"/>
                </a:ext>
              </a:extLst>
            </p:cNvPr>
            <p:cNvSpPr/>
            <p:nvPr/>
          </p:nvSpPr>
          <p:spPr>
            <a:xfrm>
              <a:off x="233531" y="303105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9" name="Rectangle 8">
              <a:extLst>
                <a:ext uri="{FF2B5EF4-FFF2-40B4-BE49-F238E27FC236}">
                  <a16:creationId xmlns:a16="http://schemas.microsoft.com/office/drawing/2014/main" id="{E80AA816-24B0-A1AB-B512-1B69A8802E48}"/>
                </a:ext>
              </a:extLst>
            </p:cNvPr>
            <p:cNvSpPr/>
            <p:nvPr/>
          </p:nvSpPr>
          <p:spPr>
            <a:xfrm>
              <a:off x="4526773" y="2940347"/>
              <a:ext cx="2832646"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17674.</a:t>
              </a:r>
            </a:p>
          </p:txBody>
        </p:sp>
        <p:sp>
          <p:nvSpPr>
            <p:cNvPr id="10" name="Oval 9">
              <a:extLst>
                <a:ext uri="{FF2B5EF4-FFF2-40B4-BE49-F238E27FC236}">
                  <a16:creationId xmlns:a16="http://schemas.microsoft.com/office/drawing/2014/main" id="{F511A7FA-8488-F918-906D-7310A1E0F367}"/>
                </a:ext>
              </a:extLst>
            </p:cNvPr>
            <p:cNvSpPr/>
            <p:nvPr/>
          </p:nvSpPr>
          <p:spPr>
            <a:xfrm>
              <a:off x="4214962" y="299960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grpSp>
      <p:sp>
        <p:nvSpPr>
          <p:cNvPr id="11" name="Oval 10">
            <a:extLst>
              <a:ext uri="{FF2B5EF4-FFF2-40B4-BE49-F238E27FC236}">
                <a16:creationId xmlns:a16="http://schemas.microsoft.com/office/drawing/2014/main" id="{E5D913EC-0752-FE03-22AC-1A64D3990366}"/>
              </a:ext>
            </a:extLst>
          </p:cNvPr>
          <p:cNvSpPr/>
          <p:nvPr/>
        </p:nvSpPr>
        <p:spPr>
          <a:xfrm>
            <a:off x="4607191" y="443489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a:solidFill>
                  <a:prstClr val="white"/>
                </a:solidFill>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862496" cy="2167740"/>
            <a:chOff x="923003" y="3917552"/>
            <a:chExt cx="23862496" cy="216773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13288" cy="165843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11</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887702" y="2924436"/>
                <a:ext cx="23496298" cy="808619"/>
              </a:xfrm>
              <a:prstGeom prst="rect">
                <a:avLst/>
              </a:prstGeom>
              <a:noFill/>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Hãy viết số quy tròn của số </a:t>
                </a:r>
                <a:r>
                  <a:rPr lang="en-US" sz="4400" b="1" i="1">
                    <a:latin typeface="Tahoma" panose="020B0604030504040204" pitchFamily="34" charset="0"/>
                    <a:ea typeface="Tahoma" panose="020B0604030504040204" pitchFamily="34" charset="0"/>
                    <a:cs typeface="Tahoma" panose="020B0604030504040204" pitchFamily="34" charset="0"/>
                  </a:rPr>
                  <a:t>a</a:t>
                </a:r>
                <a:r>
                  <a:rPr lang="en-US" sz="4400" b="1">
                    <a:latin typeface="Tahoma" panose="020B0604030504040204" pitchFamily="34" charset="0"/>
                    <a:ea typeface="Tahoma" panose="020B0604030504040204" pitchFamily="34" charset="0"/>
                    <a:cs typeface="Tahoma" panose="020B0604030504040204" pitchFamily="34" charset="0"/>
                  </a:rPr>
                  <a:t> với độ chính xác </a:t>
                </a:r>
                <a:r>
                  <a:rPr lang="en-US" sz="4400" b="1" i="1">
                    <a:latin typeface="Tahoma" panose="020B0604030504040204" pitchFamily="34" charset="0"/>
                    <a:ea typeface="Tahoma" panose="020B0604030504040204" pitchFamily="34" charset="0"/>
                    <a:cs typeface="Tahoma" panose="020B0604030504040204" pitchFamily="34" charset="0"/>
                  </a:rPr>
                  <a:t>d</a:t>
                </a:r>
                <a:r>
                  <a:rPr lang="en-US" sz="4400" b="1">
                    <a:latin typeface="Tahoma" panose="020B0604030504040204" pitchFamily="34" charset="0"/>
                    <a:ea typeface="Tahoma" panose="020B0604030504040204" pitchFamily="34" charset="0"/>
                    <a:cs typeface="Tahoma" panose="020B0604030504040204" pitchFamily="34" charset="0"/>
                  </a:rPr>
                  <a:t> được cho sau đây:</a:t>
                </a:r>
                <a14:m>
                  <m:oMath xmlns:m="http://schemas.openxmlformats.org/officeDocument/2006/math">
                    <m:bar>
                      <m:barPr>
                        <m:pos m:val="top"/>
                        <m:ctrlPr>
                          <a:rPr lang="en-US" sz="4400" b="1" i="1">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latin typeface="Cambria Math" panose="02040503050406030204" pitchFamily="18" charset="0"/>
                            <a:ea typeface="Calibri" panose="020F0502020204030204" pitchFamily="34" charset="0"/>
                            <a:cs typeface="Times New Roman" panose="02020603050405020304" pitchFamily="18" charset="0"/>
                          </a:rPr>
                          <m:t>𝒂</m:t>
                        </m:r>
                      </m:e>
                    </m:bar>
                  </m:oMath>
                </a14:m>
                <a:r>
                  <a:rPr lang="en-US" sz="4400" b="1">
                    <a:latin typeface="Tahoma" panose="020B0604030504040204" pitchFamily="34" charset="0"/>
                    <a:ea typeface="Tahoma" panose="020B0604030504040204" pitchFamily="34" charset="0"/>
                    <a:cs typeface="Tahoma" panose="020B0604030504040204" pitchFamily="34" charset="0"/>
                  </a:rPr>
                  <a:t>  = 17658 ± 16.</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887702" y="2924436"/>
                <a:ext cx="23496298" cy="808619"/>
              </a:xfrm>
              <a:prstGeom prst="rect">
                <a:avLst/>
              </a:prstGeom>
              <a:blipFill>
                <a:blip r:embed="rId4"/>
                <a:stretch>
                  <a:fillRect l="-1064" t="-12879" r="-882" b="-34091"/>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7226417"/>
            <a:ext cx="23862374" cy="6185919"/>
            <a:chOff x="48567" y="4381499"/>
            <a:chExt cx="23018772" cy="6185917"/>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562585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66810B83-86FF-42AF-A444-01EF7E8C556C}"/>
                  </a:ext>
                </a:extLst>
              </p:cNvPr>
              <p:cNvSpPr/>
              <p:nvPr/>
            </p:nvSpPr>
            <p:spPr>
              <a:xfrm>
                <a:off x="1172560" y="8438469"/>
                <a:ext cx="22642294" cy="2585836"/>
              </a:xfrm>
              <a:prstGeom prst="rect">
                <a:avLst/>
              </a:prstGeom>
            </p:spPr>
            <p:txBody>
              <a:bodyPr wrap="square">
                <a:spAutoFit/>
              </a:bodyPr>
              <a:lstStyle/>
              <a:p>
                <a:pPr marL="629920" algn="just">
                  <a:lnSpc>
                    <a:spcPct val="200000"/>
                  </a:lnSpc>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Vì</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chính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xác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chục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nên</a:t>
                </a:r>
                <a:r>
                  <a:rPr lang="en-US" sz="4400" b="1" dirty="0">
                    <a:effectLst/>
                    <a:latin typeface="Tahoma" panose="020B0604030504040204" pitchFamily="34" charset="0"/>
                    <a:ea typeface="Tahoma" panose="020B0604030504040204" pitchFamily="34" charset="0"/>
                    <a:cs typeface="Tahoma" panose="020B0604030504040204" pitchFamily="34" charset="0"/>
                  </a:rPr>
                  <a:t> ta </a:t>
                </a:r>
                <a:r>
                  <a:rPr lang="en-US" sz="4400" b="1" dirty="0" err="1">
                    <a:effectLst/>
                    <a:latin typeface="Tahoma" panose="020B0604030504040204" pitchFamily="34" charset="0"/>
                    <a:ea typeface="Tahoma" panose="020B0604030504040204" pitchFamily="34" charset="0"/>
                    <a:cs typeface="Tahoma" panose="020B0604030504040204" pitchFamily="34" charset="0"/>
                  </a:rPr>
                  <a:t>phải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quy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tròn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17638 </a:t>
                </a: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trăm</a:t>
                </a:r>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629920" algn="just">
                  <a:lnSpc>
                    <a:spcPct val="200000"/>
                  </a:lnSpc>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Vậy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quy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tròn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17700 (hay </a:t>
                </a:r>
                <a:r>
                  <a:rPr lang="en-US" sz="4400" b="1" dirty="0" err="1">
                    <a:effectLst/>
                    <a:latin typeface="Tahoma" panose="020B0604030504040204" pitchFamily="34" charset="0"/>
                    <a:ea typeface="Tahoma" panose="020B0604030504040204" pitchFamily="34" charset="0"/>
                    <a:cs typeface="Tahoma" panose="020B0604030504040204" pitchFamily="34" charset="0"/>
                  </a:rPr>
                  <a:t>viết</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400" b="1" i="1">
                            <a:effectLst/>
                            <a:latin typeface="Cambria Math" panose="02040503050406030204" pitchFamily="18" charset="0"/>
                            <a:ea typeface="Times New Roman" panose="02020603050405020304" pitchFamily="18" charset="0"/>
                          </a:rPr>
                        </m:ctrlPr>
                      </m:barPr>
                      <m:e>
                        <m:r>
                          <a:rPr lang="en-US" sz="4400" b="1" i="1">
                            <a:effectLst/>
                            <a:latin typeface="Cambria Math" panose="02040503050406030204" pitchFamily="18" charset="0"/>
                            <a:ea typeface="Times New Roman" panose="02020603050405020304" pitchFamily="18" charset="0"/>
                          </a:rPr>
                          <m:t>𝒂</m:t>
                        </m:r>
                      </m:e>
                    </m:bar>
                  </m:oMath>
                </a14:m>
                <a:r>
                  <a:rPr lang="en-US" sz="4400" b="1" dirty="0">
                    <a:effectLst/>
                    <a:latin typeface="Tahoma" panose="020B0604030504040204" pitchFamily="34" charset="0"/>
                    <a:ea typeface="Tahoma" panose="020B0604030504040204" pitchFamily="34" charset="0"/>
                    <a:cs typeface="Tahoma" panose="020B0604030504040204" pitchFamily="34" charset="0"/>
                  </a:rPr>
                  <a:t> ≈ 17700).</a:t>
                </a:r>
              </a:p>
            </p:txBody>
          </p:sp>
        </mc:Choice>
        <mc:Fallback xmlns="">
          <p:sp>
            <p:nvSpPr>
              <p:cNvPr id="32" name="Rectangle 31">
                <a:extLst>
                  <a:ext uri="{FF2B5EF4-FFF2-40B4-BE49-F238E27FC236}">
                    <a16:creationId xmlns:a16="http://schemas.microsoft.com/office/drawing/2014/main" id="{66810B83-86FF-42AF-A444-01EF7E8C556C}"/>
                  </a:ext>
                </a:extLst>
              </p:cNvPr>
              <p:cNvSpPr>
                <a:spLocks noRot="1" noChangeAspect="1" noMove="1" noResize="1" noEditPoints="1" noAdjustHandles="1" noChangeArrowheads="1" noChangeShapeType="1" noTextEdit="1"/>
              </p:cNvSpPr>
              <p:nvPr/>
            </p:nvSpPr>
            <p:spPr>
              <a:xfrm>
                <a:off x="1172560" y="8438469"/>
                <a:ext cx="22642294" cy="2585836"/>
              </a:xfrm>
              <a:prstGeom prst="rect">
                <a:avLst/>
              </a:prstGeom>
              <a:blipFill>
                <a:blip r:embed="rId6"/>
                <a:stretch>
                  <a:fillRect b="-10142"/>
                </a:stretch>
              </a:blipFill>
            </p:spPr>
            <p:txBody>
              <a:bodyPr/>
              <a:lstStyle/>
              <a:p>
                <a:r>
                  <a:rPr lang="en-US">
                    <a:noFill/>
                  </a:rPr>
                  <a:t> </a:t>
                </a:r>
              </a:p>
            </p:txBody>
          </p:sp>
        </mc:Fallback>
      </mc:AlternateContent>
    </p:spTree>
    <p:extLst>
      <p:ext uri="{BB962C8B-B14F-4D97-AF65-F5344CB8AC3E}">
        <p14:creationId xmlns:p14="http://schemas.microsoft.com/office/powerpoint/2010/main" val="3656389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2">
                                            <p:txEl>
                                              <p:pRg st="0" end="0"/>
                                            </p:txEl>
                                          </p:spTgt>
                                        </p:tgtEl>
                                        <p:attrNameLst>
                                          <p:attrName>style.visibility</p:attrName>
                                        </p:attrNameLst>
                                      </p:cBhvr>
                                      <p:to>
                                        <p:strVal val="visible"/>
                                      </p:to>
                                    </p:set>
                                    <p:animEffect transition="in" filter="wipe(left)">
                                      <p:cBhvr>
                                        <p:cTn id="24" dur="500"/>
                                        <p:tgtEl>
                                          <p:spTgt spid="3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2">
                                            <p:txEl>
                                              <p:pRg st="1" end="1"/>
                                            </p:txEl>
                                          </p:spTgt>
                                        </p:tgtEl>
                                        <p:attrNameLst>
                                          <p:attrName>style.visibility</p:attrName>
                                        </p:attrNameLst>
                                      </p:cBhvr>
                                      <p:to>
                                        <p:strVal val="visible"/>
                                      </p:to>
                                    </p:set>
                                    <p:animEffect transition="in" filter="wipe(left)">
                                      <p:cBhvr>
                                        <p:cTn id="29" dur="500"/>
                                        <p:tgtEl>
                                          <p:spTgt spid="3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355225" y="4645250"/>
            <a:ext cx="23473484" cy="893566"/>
            <a:chOff x="241306" y="2223197"/>
            <a:chExt cx="11736742" cy="637863"/>
          </a:xfrm>
          <a:solidFill>
            <a:srgbClr val="327E3B"/>
          </a:solidFill>
        </p:grpSpPr>
        <p:sp>
          <p:nvSpPr>
            <p:cNvPr id="3" name="Rectangle 2">
              <a:extLst>
                <a:ext uri="{FF2B5EF4-FFF2-40B4-BE49-F238E27FC236}">
                  <a16:creationId xmlns:a16="http://schemas.microsoft.com/office/drawing/2014/main" id="{B48428A4-F198-A003-78D9-31DE63E551FE}"/>
                </a:ext>
              </a:extLst>
            </p:cNvPr>
            <p:cNvSpPr/>
            <p:nvPr/>
          </p:nvSpPr>
          <p:spPr>
            <a:xfrm>
              <a:off x="3785451" y="2223197"/>
              <a:ext cx="1993243"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latin typeface="Tahoma" panose="020B0604030504040204" pitchFamily="34" charset="0"/>
                  <a:ea typeface="Tahoma" panose="020B0604030504040204" pitchFamily="34" charset="0"/>
                  <a:cs typeface="Tahoma" panose="020B0604030504040204" pitchFamily="34" charset="0"/>
                </a:rPr>
                <a:t>2,242</a:t>
              </a:r>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val 3">
              <a:extLst>
                <a:ext uri="{FF2B5EF4-FFF2-40B4-BE49-F238E27FC236}">
                  <a16:creationId xmlns:a16="http://schemas.microsoft.com/office/drawing/2014/main" id="{84C83E8D-93AF-AB77-60F0-B14EB14475A7}"/>
                </a:ext>
              </a:extLst>
            </p:cNvPr>
            <p:cNvSpPr/>
            <p:nvPr/>
          </p:nvSpPr>
          <p:spPr>
            <a:xfrm>
              <a:off x="3492406" y="228245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1993243"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400" b="1">
                            <a:latin typeface="Tahoma" panose="020B0604030504040204" pitchFamily="34" charset="0"/>
                            <a:ea typeface="Tahoma" panose="020B0604030504040204" pitchFamily="34" charset="0"/>
                            <a:cs typeface="Tahoma" panose="020B0604030504040204" pitchFamily="34" charset="0"/>
                          </a:rPr>
                          <m:t>4,24</m:t>
                        </m:r>
                      </m:oMath>
                    </m:oMathPara>
                  </a14:m>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1993243"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10C72F87-07A2-0B3A-953A-978CE05518ED}"/>
                </a:ext>
              </a:extLst>
            </p:cNvPr>
            <p:cNvSpPr/>
            <p:nvPr/>
          </p:nvSpPr>
          <p:spPr>
            <a:xfrm>
              <a:off x="6949817" y="2223197"/>
              <a:ext cx="199117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4,2</a:t>
              </a:r>
            </a:p>
          </p:txBody>
        </p:sp>
        <p:sp>
          <p:nvSpPr>
            <p:cNvPr id="8" name="Oval 7">
              <a:extLst>
                <a:ext uri="{FF2B5EF4-FFF2-40B4-BE49-F238E27FC236}">
                  <a16:creationId xmlns:a16="http://schemas.microsoft.com/office/drawing/2014/main" id="{16C1D00A-EFB8-1843-305C-B459E52641DB}"/>
                </a:ext>
              </a:extLst>
            </p:cNvPr>
            <p:cNvSpPr/>
            <p:nvPr/>
          </p:nvSpPr>
          <p:spPr>
            <a:xfrm>
              <a:off x="6638006" y="228245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9" name="Rectangle 8">
              <a:extLst>
                <a:ext uri="{FF2B5EF4-FFF2-40B4-BE49-F238E27FC236}">
                  <a16:creationId xmlns:a16="http://schemas.microsoft.com/office/drawing/2014/main" id="{E80AA816-24B0-A1AB-B512-1B69A8802E48}"/>
                </a:ext>
              </a:extLst>
            </p:cNvPr>
            <p:cNvSpPr/>
            <p:nvPr/>
          </p:nvSpPr>
          <p:spPr>
            <a:xfrm>
              <a:off x="9979740" y="2223197"/>
              <a:ext cx="1998308"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4,2426</a:t>
              </a:r>
            </a:p>
          </p:txBody>
        </p:sp>
        <p:sp>
          <p:nvSpPr>
            <p:cNvPr id="10" name="Oval 9">
              <a:extLst>
                <a:ext uri="{FF2B5EF4-FFF2-40B4-BE49-F238E27FC236}">
                  <a16:creationId xmlns:a16="http://schemas.microsoft.com/office/drawing/2014/main" id="{F511A7FA-8488-F918-906D-7310A1E0F367}"/>
                </a:ext>
              </a:extLst>
            </p:cNvPr>
            <p:cNvSpPr/>
            <p:nvPr/>
          </p:nvSpPr>
          <p:spPr>
            <a:xfrm>
              <a:off x="9667929" y="228245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grpSp>
      <p:sp>
        <p:nvSpPr>
          <p:cNvPr id="11" name="Oval 10">
            <a:extLst>
              <a:ext uri="{FF2B5EF4-FFF2-40B4-BE49-F238E27FC236}">
                <a16:creationId xmlns:a16="http://schemas.microsoft.com/office/drawing/2014/main" id="{E5D913EC-0752-FE03-22AC-1A64D3990366}"/>
              </a:ext>
            </a:extLst>
          </p:cNvPr>
          <p:cNvSpPr/>
          <p:nvPr/>
        </p:nvSpPr>
        <p:spPr>
          <a:xfrm>
            <a:off x="354656" y="4735610"/>
            <a:ext cx="1080000" cy="75647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a:solidFill>
                  <a:prstClr val="white"/>
                </a:solidFill>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862496" cy="2698040"/>
            <a:chOff x="923003" y="3917552"/>
            <a:chExt cx="23862496" cy="269803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229279"/>
              <a:ext cx="23513288" cy="2386312"/>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1</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a:t>
              </a: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TẬP VẬN DUNGJ</a:t>
              </a:r>
              <a:endPar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935466" y="2175325"/>
                <a:ext cx="22893243" cy="2365969"/>
              </a:xfrm>
              <a:prstGeom prst="rect">
                <a:avLst/>
              </a:prstGeom>
              <a:noFill/>
            </p:spPr>
            <p:txBody>
              <a:bodyPr wrap="square">
                <a:spAutoFit/>
              </a:bodyPr>
              <a:lstStyle/>
              <a:p>
                <a:pPr lvl="0" algn="just">
                  <a:lnSpc>
                    <a:spcPct val="115000"/>
                  </a:lnSpc>
                  <a:spcBef>
                    <a:spcPts val="600"/>
                  </a:spcBef>
                  <a:spcAft>
                    <a:spcPts val="0"/>
                  </a:spcAft>
                  <a:buClr>
                    <a:srgbClr val="008000"/>
                  </a:buClr>
                  <a:tabLst>
                    <a:tab pos="629920" algn="l"/>
                  </a:tabLst>
                </a:pP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		        Cho hình chữ nhật </a:t>
                </a:r>
                <a:r>
                  <a:rPr lang="en-US" sz="4400" b="1" i="1">
                    <a:solidFill>
                      <a:schemeClr val="tx1"/>
                    </a:solidFill>
                    <a:latin typeface="Tahoma" panose="020B0604030504040204" pitchFamily="34" charset="0"/>
                    <a:ea typeface="Tahoma" panose="020B0604030504040204" pitchFamily="34" charset="0"/>
                    <a:cs typeface="Tahoma" panose="020B0604030504040204" pitchFamily="34" charset="0"/>
                  </a:rPr>
                  <a:t>ABCD.</a:t>
                </a: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 Gọi </a:t>
                </a:r>
                <a:r>
                  <a:rPr lang="en-US" sz="4400" b="1" i="1">
                    <a:solidFill>
                      <a:schemeClr val="tx1"/>
                    </a:solidFill>
                    <a:latin typeface="Tahoma" panose="020B0604030504040204" pitchFamily="34" charset="0"/>
                    <a:ea typeface="Tahoma" panose="020B0604030504040204" pitchFamily="34" charset="0"/>
                    <a:cs typeface="Tahoma" panose="020B0604030504040204" pitchFamily="34" charset="0"/>
                  </a:rPr>
                  <a:t>AL</a:t>
                </a: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 và </a:t>
                </a:r>
                <a:r>
                  <a:rPr lang="en-US" sz="4400" b="1" i="1">
                    <a:solidFill>
                      <a:schemeClr val="tx1"/>
                    </a:solidFill>
                    <a:latin typeface="Tahoma" panose="020B0604030504040204" pitchFamily="34" charset="0"/>
                    <a:ea typeface="Tahoma" panose="020B0604030504040204" pitchFamily="34" charset="0"/>
                    <a:cs typeface="Tahoma" panose="020B0604030504040204" pitchFamily="34" charset="0"/>
                  </a:rPr>
                  <a:t>CI</a:t>
                </a: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 tương ứng là đường cao của các tam giác </a:t>
                </a:r>
                <a:r>
                  <a:rPr lang="en-US" sz="4400" b="1" i="1">
                    <a:solidFill>
                      <a:schemeClr val="tx1"/>
                    </a:solidFill>
                    <a:latin typeface="Tahoma" panose="020B0604030504040204" pitchFamily="34" charset="0"/>
                    <a:ea typeface="Tahoma" panose="020B0604030504040204" pitchFamily="34" charset="0"/>
                    <a:cs typeface="Tahoma" panose="020B0604030504040204" pitchFamily="34" charset="0"/>
                  </a:rPr>
                  <a:t>ADB</a:t>
                </a: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 và </a:t>
                </a:r>
                <a:r>
                  <a:rPr lang="en-US" sz="4400" b="1" i="1">
                    <a:solidFill>
                      <a:schemeClr val="tx1"/>
                    </a:solidFill>
                    <a:latin typeface="Tahoma" panose="020B0604030504040204" pitchFamily="34" charset="0"/>
                    <a:ea typeface="Tahoma" panose="020B0604030504040204" pitchFamily="34" charset="0"/>
                    <a:cs typeface="Tahoma" panose="020B0604030504040204" pitchFamily="34" charset="0"/>
                  </a:rPr>
                  <a:t>BCD.</a:t>
                </a: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 Cho biết </a:t>
                </a:r>
                <a14:m>
                  <m:oMath xmlns:m="http://schemas.openxmlformats.org/officeDocument/2006/math">
                    <m:r>
                      <a:rPr lang="en-US" sz="4400" b="1" i="1">
                        <a:solidFill>
                          <a:schemeClr val="tx1"/>
                        </a:solidFill>
                        <a:latin typeface="Cambria Math" panose="02040503050406030204" pitchFamily="18" charset="0"/>
                        <a:ea typeface="Calibri" panose="020F0502020204030204" pitchFamily="34" charset="0"/>
                      </a:rPr>
                      <m:t>𝑫𝑳</m:t>
                    </m:r>
                    <m:r>
                      <a:rPr lang="en-US" sz="4400" b="1" i="1">
                        <a:solidFill>
                          <a:schemeClr val="tx1"/>
                        </a:solidFill>
                        <a:latin typeface="Cambria Math" panose="02040503050406030204" pitchFamily="18" charset="0"/>
                        <a:ea typeface="Calibri" panose="020F0502020204030204" pitchFamily="34" charset="0"/>
                      </a:rPr>
                      <m:t>=</m:t>
                    </m:r>
                    <m:r>
                      <a:rPr lang="en-US" sz="4400" b="1" i="1">
                        <a:solidFill>
                          <a:schemeClr val="tx1"/>
                        </a:solidFill>
                        <a:latin typeface="Cambria Math" panose="02040503050406030204" pitchFamily="18" charset="0"/>
                        <a:ea typeface="Calibri" panose="020F0502020204030204" pitchFamily="34" charset="0"/>
                      </a:rPr>
                      <m:t>𝑳𝑰</m:t>
                    </m:r>
                    <m:r>
                      <a:rPr lang="en-US" sz="4400" b="1" i="1">
                        <a:solidFill>
                          <a:schemeClr val="tx1"/>
                        </a:solidFill>
                        <a:latin typeface="Cambria Math" panose="02040503050406030204" pitchFamily="18" charset="0"/>
                        <a:ea typeface="Calibri" panose="020F0502020204030204" pitchFamily="34" charset="0"/>
                      </a:rPr>
                      <m:t>=</m:t>
                    </m:r>
                    <m:r>
                      <a:rPr lang="en-US" sz="4400" b="1" i="1">
                        <a:solidFill>
                          <a:schemeClr val="tx1"/>
                        </a:solidFill>
                        <a:latin typeface="Cambria Math" panose="02040503050406030204" pitchFamily="18" charset="0"/>
                        <a:ea typeface="Calibri" panose="020F0502020204030204" pitchFamily="34" charset="0"/>
                      </a:rPr>
                      <m:t>𝑰𝑩</m:t>
                    </m:r>
                    <m:r>
                      <a:rPr lang="en-US" sz="4400" b="1" i="1">
                        <a:solidFill>
                          <a:schemeClr val="tx1"/>
                        </a:solidFill>
                        <a:latin typeface="Cambria Math" panose="02040503050406030204" pitchFamily="18" charset="0"/>
                        <a:ea typeface="Calibri" panose="020F0502020204030204" pitchFamily="34" charset="0"/>
                      </a:rPr>
                      <m:t>=</m:t>
                    </m:r>
                    <m:r>
                      <a:rPr lang="en-US" sz="4400" b="1" i="1">
                        <a:solidFill>
                          <a:schemeClr val="tx1"/>
                        </a:solidFill>
                        <a:latin typeface="Cambria Math" panose="02040503050406030204" pitchFamily="18" charset="0"/>
                        <a:ea typeface="Calibri" panose="020F0502020204030204" pitchFamily="34" charset="0"/>
                      </a:rPr>
                      <m:t>𝟏</m:t>
                    </m:r>
                  </m:oMath>
                </a14:m>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 Diện tích của hình chữ nhật </a:t>
                </a:r>
                <a:r>
                  <a:rPr lang="en-US" sz="4400" b="1" i="1">
                    <a:solidFill>
                      <a:schemeClr val="tx1"/>
                    </a:solidFill>
                    <a:latin typeface="Tahoma" panose="020B0604030504040204" pitchFamily="34" charset="0"/>
                    <a:ea typeface="Tahoma" panose="020B0604030504040204" pitchFamily="34" charset="0"/>
                    <a:cs typeface="Tahoma" panose="020B0604030504040204" pitchFamily="34" charset="0"/>
                  </a:rPr>
                  <a:t>ABCD</a:t>
                </a: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 (chính xác đến hàng phần trăm) là:</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935466" y="2175325"/>
                <a:ext cx="22893243" cy="2365969"/>
              </a:xfrm>
              <a:prstGeom prst="rect">
                <a:avLst/>
              </a:prstGeom>
              <a:blipFill>
                <a:blip r:embed="rId4"/>
                <a:stretch>
                  <a:fillRect l="-1065" t="-4381" r="-1065" b="-10825"/>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5638800"/>
            <a:ext cx="23862374" cy="7848601"/>
            <a:chOff x="48567" y="4381499"/>
            <a:chExt cx="23018772" cy="784859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728854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pic>
        <p:nvPicPr>
          <p:cNvPr id="33" name="Picture 32">
            <a:extLst>
              <a:ext uri="{FF2B5EF4-FFF2-40B4-BE49-F238E27FC236}">
                <a16:creationId xmlns:a16="http://schemas.microsoft.com/office/drawing/2014/main" id="{AB742F50-78BD-4A1B-A175-B19AC2130E5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6585948" y="6858000"/>
            <a:ext cx="6861234" cy="4267200"/>
          </a:xfrm>
          <a:prstGeom prst="rect">
            <a:avLst/>
          </a:prstGeom>
          <a:noFill/>
          <a:ln>
            <a:noFill/>
          </a:ln>
        </p:spPr>
      </p:pic>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FE482DB4-59B5-4DF5-AF64-E784582E3485}"/>
                  </a:ext>
                </a:extLst>
              </p:cNvPr>
              <p:cNvSpPr/>
              <p:nvPr/>
            </p:nvSpPr>
            <p:spPr>
              <a:xfrm>
                <a:off x="898572" y="6983872"/>
                <a:ext cx="13655628" cy="4467505"/>
              </a:xfrm>
              <a:prstGeom prst="rect">
                <a:avLst/>
              </a:prstGeom>
            </p:spPr>
            <p:txBody>
              <a:bodyPr wrap="square">
                <a:spAutoFit/>
              </a:bodyPr>
              <a:lstStyle/>
              <a:p>
                <a:pPr marL="629920">
                  <a:lnSpc>
                    <a:spcPct val="115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Ta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𝑳</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𝑩𝑳</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𝑳𝑫</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15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do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𝑨𝑳</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lnSpc>
                    <a:spcPct val="115000"/>
                  </a:lnSpc>
                  <a:spcAft>
                    <a:spcPts val="8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Lại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15000"/>
                  </a:lnSpc>
                  <a:spcAft>
                    <a:spcPts val="8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Suy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ra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diện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tích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chữ</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nhật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spcAft>
                    <a:spcPts val="0"/>
                  </a:spcAft>
                  <a:tabLst>
                    <a:tab pos="2971800" algn="ctr"/>
                    <a:tab pos="5943600" algn="r"/>
                    <a:tab pos="457200" algn="l"/>
                  </a:tabLst>
                </a:pPr>
                <a14:m>
                  <m:oMathPara xmlns:m="http://schemas.openxmlformats.org/officeDocument/2006/math">
                    <m:oMathParaPr>
                      <m:jc m:val="centerGroup"/>
                    </m:oMathParaPr>
                    <m:oMath xmlns:m="http://schemas.openxmlformats.org/officeDocument/2006/math">
                      <m:r>
                        <a:rPr lang="nl-NL" sz="4400" b="1" i="1">
                          <a:solidFill>
                            <a:srgbClr val="0000FF"/>
                          </a:solidFill>
                          <a:effectLst/>
                          <a:latin typeface="Cambria Math" panose="02040503050406030204" pitchFamily="18" charset="0"/>
                          <a:ea typeface="Calibri" panose="020F0502020204030204" pitchFamily="34" charset="0"/>
                        </a:rPr>
                        <m:t>𝟑</m:t>
                      </m:r>
                      <m:rad>
                        <m:radPr>
                          <m:degHide m:val="on"/>
                          <m:ctrlPr>
                            <a:rPr lang="en-US" sz="4400" b="1" i="1">
                              <a:solidFill>
                                <a:srgbClr val="0000FF"/>
                              </a:solidFill>
                              <a:effectLst/>
                              <a:latin typeface="Cambria Math" panose="02040503050406030204" pitchFamily="18" charset="0"/>
                              <a:ea typeface="Calibri" panose="020F0502020204030204" pitchFamily="34" charset="0"/>
                            </a:rPr>
                          </m:ctrlPr>
                        </m:radPr>
                        <m:deg/>
                        <m:e>
                          <m:r>
                            <a:rPr lang="nl-NL" sz="4400" b="1" i="1">
                              <a:solidFill>
                                <a:srgbClr val="0000FF"/>
                              </a:solidFill>
                              <a:effectLst/>
                              <a:latin typeface="Cambria Math" panose="02040503050406030204" pitchFamily="18" charset="0"/>
                              <a:ea typeface="Calibri" panose="020F0502020204030204" pitchFamily="34" charset="0"/>
                            </a:rPr>
                            <m:t>𝟐</m:t>
                          </m:r>
                        </m:e>
                      </m:rad>
                      <m:r>
                        <a:rPr lang="nl-NL" sz="4400" b="1" i="1">
                          <a:solidFill>
                            <a:srgbClr val="0000FF"/>
                          </a:solidFill>
                          <a:effectLst/>
                          <a:latin typeface="Cambria Math" panose="02040503050406030204" pitchFamily="18" charset="0"/>
                          <a:ea typeface="Calibri" panose="020F0502020204030204" pitchFamily="34" charset="0"/>
                        </a:rPr>
                        <m:t>=</m:t>
                      </m:r>
                      <m:r>
                        <a:rPr lang="nl-NL" sz="4400" b="1" i="1">
                          <a:solidFill>
                            <a:srgbClr val="0000FF"/>
                          </a:solidFill>
                          <a:effectLst/>
                          <a:latin typeface="Cambria Math" panose="02040503050406030204" pitchFamily="18" charset="0"/>
                          <a:ea typeface="Calibri" panose="020F0502020204030204" pitchFamily="34" charset="0"/>
                        </a:rPr>
                        <m:t>𝟑</m:t>
                      </m:r>
                      <m:r>
                        <a:rPr lang="nl-NL" sz="4400" b="1" i="1">
                          <a:solidFill>
                            <a:srgbClr val="0000FF"/>
                          </a:solidFill>
                          <a:effectLst/>
                          <a:latin typeface="Cambria Math" panose="02040503050406030204" pitchFamily="18" charset="0"/>
                          <a:ea typeface="Calibri" panose="020F0502020204030204" pitchFamily="34" charset="0"/>
                        </a:rPr>
                        <m:t>.</m:t>
                      </m:r>
                      <m:r>
                        <a:rPr lang="nl-NL" sz="4400" b="1" i="1">
                          <a:solidFill>
                            <a:srgbClr val="0000FF"/>
                          </a:solidFill>
                          <a:effectLst/>
                          <a:latin typeface="Cambria Math" panose="02040503050406030204" pitchFamily="18" charset="0"/>
                          <a:ea typeface="Calibri" panose="020F0502020204030204" pitchFamily="34" charset="0"/>
                        </a:rPr>
                        <m:t>𝟏</m:t>
                      </m:r>
                      <m:r>
                        <a:rPr lang="nl-NL" sz="4400" b="1" i="1">
                          <a:solidFill>
                            <a:srgbClr val="0000FF"/>
                          </a:solidFill>
                          <a:effectLst/>
                          <a:latin typeface="Cambria Math" panose="02040503050406030204" pitchFamily="18" charset="0"/>
                          <a:ea typeface="Calibri" panose="020F0502020204030204" pitchFamily="34" charset="0"/>
                        </a:rPr>
                        <m:t>,</m:t>
                      </m:r>
                      <m:r>
                        <a:rPr lang="nl-NL" sz="4400" b="1" i="1">
                          <a:solidFill>
                            <a:srgbClr val="0000FF"/>
                          </a:solidFill>
                          <a:effectLst/>
                          <a:latin typeface="Cambria Math" panose="02040503050406030204" pitchFamily="18" charset="0"/>
                          <a:ea typeface="Calibri" panose="020F0502020204030204" pitchFamily="34" charset="0"/>
                        </a:rPr>
                        <m:t>𝟒𝟏𝟒𝟐𝟏𝟑𝟓𝟔</m:t>
                      </m:r>
                      <m:r>
                        <a:rPr lang="nl-NL" sz="4400" b="1" i="1">
                          <a:solidFill>
                            <a:srgbClr val="0000FF"/>
                          </a:solidFill>
                          <a:effectLst/>
                          <a:latin typeface="Cambria Math" panose="02040503050406030204" pitchFamily="18" charset="0"/>
                          <a:ea typeface="Calibri" panose="020F0502020204030204" pitchFamily="34" charset="0"/>
                        </a:rPr>
                        <m:t>...≈</m:t>
                      </m:r>
                      <m:r>
                        <a:rPr lang="nl-NL" sz="4400" b="1" i="1">
                          <a:solidFill>
                            <a:srgbClr val="0000FF"/>
                          </a:solidFill>
                          <a:effectLst/>
                          <a:latin typeface="Cambria Math" panose="02040503050406030204" pitchFamily="18" charset="0"/>
                          <a:ea typeface="Calibri" panose="020F0502020204030204" pitchFamily="34" charset="0"/>
                        </a:rPr>
                        <m:t>𝟒</m:t>
                      </m:r>
                      <m:r>
                        <a:rPr lang="nl-NL" sz="4400" b="1" i="1">
                          <a:solidFill>
                            <a:srgbClr val="0000FF"/>
                          </a:solidFill>
                          <a:effectLst/>
                          <a:latin typeface="Cambria Math" panose="02040503050406030204" pitchFamily="18" charset="0"/>
                          <a:ea typeface="Calibri" panose="020F0502020204030204" pitchFamily="34" charset="0"/>
                        </a:rPr>
                        <m:t>,</m:t>
                      </m:r>
                      <m:r>
                        <a:rPr lang="nl-NL" sz="4400" b="1" i="1">
                          <a:solidFill>
                            <a:srgbClr val="0000FF"/>
                          </a:solidFill>
                          <a:effectLst/>
                          <a:latin typeface="Cambria Math" panose="02040503050406030204" pitchFamily="18" charset="0"/>
                          <a:ea typeface="Calibri" panose="020F0502020204030204" pitchFamily="34" charset="0"/>
                        </a:rPr>
                        <m:t>𝟐𝟒𝟐𝟔𝟒</m:t>
                      </m:r>
                      <m:r>
                        <a:rPr lang="nl-NL" sz="4400" b="1" i="1">
                          <a:solidFill>
                            <a:srgbClr val="0000FF"/>
                          </a:solidFill>
                          <a:effectLst/>
                          <a:latin typeface="Cambria Math" panose="02040503050406030204" pitchFamily="18" charset="0"/>
                          <a:ea typeface="Calibri" panose="020F0502020204030204" pitchFamily="34" charset="0"/>
                        </a:rPr>
                        <m:t>...≈</m:t>
                      </m:r>
                      <m:r>
                        <a:rPr lang="nl-NL" sz="4400" b="1" i="1">
                          <a:solidFill>
                            <a:srgbClr val="0000FF"/>
                          </a:solidFill>
                          <a:effectLst/>
                          <a:latin typeface="Cambria Math" panose="02040503050406030204" pitchFamily="18" charset="0"/>
                          <a:ea typeface="Calibri" panose="020F0502020204030204" pitchFamily="34" charset="0"/>
                        </a:rPr>
                        <m:t>𝟒</m:t>
                      </m:r>
                      <m:r>
                        <a:rPr lang="nl-NL" sz="4400" b="1" i="1">
                          <a:solidFill>
                            <a:srgbClr val="0000FF"/>
                          </a:solidFill>
                          <a:effectLst/>
                          <a:latin typeface="Cambria Math" panose="02040503050406030204" pitchFamily="18" charset="0"/>
                          <a:ea typeface="Calibri" panose="020F0502020204030204" pitchFamily="34" charset="0"/>
                        </a:rPr>
                        <m:t>,</m:t>
                      </m:r>
                      <m:r>
                        <a:rPr lang="nl-NL" sz="4400" b="1" i="1">
                          <a:solidFill>
                            <a:srgbClr val="0000FF"/>
                          </a:solidFill>
                          <a:effectLst/>
                          <a:latin typeface="Cambria Math" panose="02040503050406030204" pitchFamily="18" charset="0"/>
                          <a:ea typeface="Calibri" panose="020F0502020204030204" pitchFamily="34" charset="0"/>
                        </a:rPr>
                        <m:t>𝟐𝟒</m:t>
                      </m:r>
                    </m:oMath>
                  </m:oMathPara>
                </a14:m>
                <a:endParaRPr lang="en-US" sz="3200" b="1" dirty="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a:extLst>
                  <a:ext uri="{FF2B5EF4-FFF2-40B4-BE49-F238E27FC236}">
                    <a16:creationId xmlns:a16="http://schemas.microsoft.com/office/drawing/2014/main" id="{FE482DB4-59B5-4DF5-AF64-E784582E3485}"/>
                  </a:ext>
                </a:extLst>
              </p:cNvPr>
              <p:cNvSpPr>
                <a:spLocks noRot="1" noChangeAspect="1" noMove="1" noResize="1" noEditPoints="1" noAdjustHandles="1" noChangeArrowheads="1" noChangeShapeType="1" noTextEdit="1"/>
              </p:cNvSpPr>
              <p:nvPr/>
            </p:nvSpPr>
            <p:spPr>
              <a:xfrm>
                <a:off x="898572" y="6983872"/>
                <a:ext cx="13655628" cy="4467505"/>
              </a:xfrm>
              <a:prstGeom prst="rect">
                <a:avLst/>
              </a:prstGeom>
              <a:blipFill>
                <a:blip r:embed="rId7"/>
                <a:stretch>
                  <a:fillRect t="-2046"/>
                </a:stretch>
              </a:blipFill>
            </p:spPr>
            <p:txBody>
              <a:bodyPr/>
              <a:lstStyle/>
              <a:p>
                <a:r>
                  <a:rPr lang="en-US">
                    <a:noFill/>
                  </a:rPr>
                  <a:t> </a:t>
                </a:r>
              </a:p>
            </p:txBody>
          </p:sp>
        </mc:Fallback>
      </mc:AlternateContent>
    </p:spTree>
    <p:extLst>
      <p:ext uri="{BB962C8B-B14F-4D97-AF65-F5344CB8AC3E}">
        <p14:creationId xmlns:p14="http://schemas.microsoft.com/office/powerpoint/2010/main" val="2171690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5">
                                            <p:txEl>
                                              <p:pRg st="0" end="0"/>
                                            </p:txEl>
                                          </p:spTgt>
                                        </p:tgtEl>
                                        <p:attrNameLst>
                                          <p:attrName>style.visibility</p:attrName>
                                        </p:attrNameLst>
                                      </p:cBhvr>
                                      <p:to>
                                        <p:strVal val="visible"/>
                                      </p:to>
                                    </p:set>
                                    <p:animEffect transition="in" filter="wipe(left)">
                                      <p:cBhvr>
                                        <p:cTn id="29" dur="500"/>
                                        <p:tgtEl>
                                          <p:spTgt spid="3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
                                            <p:txEl>
                                              <p:pRg st="1" end="1"/>
                                            </p:txEl>
                                          </p:spTgt>
                                        </p:tgtEl>
                                        <p:attrNameLst>
                                          <p:attrName>style.visibility</p:attrName>
                                        </p:attrNameLst>
                                      </p:cBhvr>
                                      <p:to>
                                        <p:strVal val="visible"/>
                                      </p:to>
                                    </p:set>
                                    <p:animEffect transition="in" filter="wipe(left)">
                                      <p:cBhvr>
                                        <p:cTn id="34" dur="500"/>
                                        <p:tgtEl>
                                          <p:spTgt spid="3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5">
                                            <p:txEl>
                                              <p:pRg st="2" end="2"/>
                                            </p:txEl>
                                          </p:spTgt>
                                        </p:tgtEl>
                                        <p:attrNameLst>
                                          <p:attrName>style.visibility</p:attrName>
                                        </p:attrNameLst>
                                      </p:cBhvr>
                                      <p:to>
                                        <p:strVal val="visible"/>
                                      </p:to>
                                    </p:set>
                                    <p:animEffect transition="in" filter="wipe(left)">
                                      <p:cBhvr>
                                        <p:cTn id="39" dur="500"/>
                                        <p:tgtEl>
                                          <p:spTgt spid="3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5">
                                            <p:txEl>
                                              <p:pRg st="3" end="3"/>
                                            </p:txEl>
                                          </p:spTgt>
                                        </p:tgtEl>
                                        <p:attrNameLst>
                                          <p:attrName>style.visibility</p:attrName>
                                        </p:attrNameLst>
                                      </p:cBhvr>
                                      <p:to>
                                        <p:strVal val="visible"/>
                                      </p:to>
                                    </p:set>
                                    <p:animEffect transition="in" filter="wipe(left)">
                                      <p:cBhvr>
                                        <p:cTn id="44" dur="500"/>
                                        <p:tgtEl>
                                          <p:spTgt spid="3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5">
                                            <p:txEl>
                                              <p:pRg st="4" end="4"/>
                                            </p:txEl>
                                          </p:spTgt>
                                        </p:tgtEl>
                                        <p:attrNameLst>
                                          <p:attrName>style.visibility</p:attrName>
                                        </p:attrNameLst>
                                      </p:cBhvr>
                                      <p:to>
                                        <p:strVal val="visible"/>
                                      </p:to>
                                    </p:set>
                                    <p:animEffect transition="in" filter="wipe(left)">
                                      <p:cBhvr>
                                        <p:cTn id="49" dur="500"/>
                                        <p:tgtEl>
                                          <p:spTgt spid="35">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862496" cy="3475498"/>
            <a:chOff x="923003" y="3917552"/>
            <a:chExt cx="23862496" cy="3475497"/>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229279"/>
              <a:ext cx="23513288" cy="31637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2</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a:t>
              </a: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TẬP VẬN DỤNG</a:t>
              </a:r>
              <a:endPar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935466" y="2175325"/>
                <a:ext cx="22893243" cy="3916137"/>
              </a:xfrm>
              <a:prstGeom prst="rect">
                <a:avLst/>
              </a:prstGeom>
              <a:noFill/>
            </p:spPr>
            <p:txBody>
              <a:bodyPr wrap="square">
                <a:spAutoFit/>
              </a:bodyPr>
              <a:lstStyle/>
              <a:p>
                <a:pPr algn="just">
                  <a:lnSpc>
                    <a:spcPct val="150000"/>
                  </a:lnSpc>
                  <a:spcBef>
                    <a:spcPts val="600"/>
                  </a:spcBef>
                  <a:buClr>
                    <a:srgbClr val="008000"/>
                  </a:buClr>
                  <a:tabLst>
                    <a:tab pos="629920" algn="l"/>
                  </a:tabLst>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chiều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0,75</a:t>
                </a:r>
                <a:r>
                  <a:rPr lang="en-US" sz="4400" b="1" i="1" dirty="0">
                    <a:latin typeface="Tahoma" panose="020B0604030504040204" pitchFamily="34" charset="0"/>
                    <a:ea typeface="Tahoma" panose="020B0604030504040204" pitchFamily="34" charset="0"/>
                    <a:cs typeface="Tahoma" panose="020B0604030504040204" pitchFamily="34" charset="0"/>
                  </a:rPr>
                  <a:t>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dụng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cụ</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đảm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bảo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quá</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rPr>
                      <m:t>𝟏</m:t>
                    </m:r>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Calibri" panose="020F0502020204030204" pitchFamily="34" charset="0"/>
                      </a:rPr>
                      <m:t>𝟓</m:t>
                    </m:r>
                    <m:r>
                      <a:rPr lang="en-US" sz="4400" b="1" i="1">
                        <a:latin typeface="Cambria Math" panose="02040503050406030204" pitchFamily="18" charset="0"/>
                        <a:ea typeface="Calibri" panose="020F0502020204030204" pitchFamily="34"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cầu</a:t>
                </a:r>
                <a:r>
                  <a:rPr lang="en-US" sz="4400" b="1" dirty="0">
                    <a:latin typeface="Tahoma" panose="020B0604030504040204" pitchFamily="34" charset="0"/>
                    <a:ea typeface="Tahoma" panose="020B0604030504040204" pitchFamily="34" charset="0"/>
                    <a:cs typeface="Tahoma" panose="020B0604030504040204" pitchFamily="34" charset="0"/>
                  </a:rPr>
                  <a:t>.</a:t>
                </a:r>
              </a:p>
              <a:p>
                <a:pPr lvl="0" algn="just">
                  <a:lnSpc>
                    <a:spcPct val="115000"/>
                  </a:lnSpc>
                  <a:spcBef>
                    <a:spcPts val="600"/>
                  </a:spcBef>
                  <a:spcAft>
                    <a:spcPts val="0"/>
                  </a:spcAft>
                  <a:buClr>
                    <a:srgbClr val="008000"/>
                  </a:buClr>
                  <a:tabLst>
                    <a:tab pos="629920" algn="l"/>
                  </a:tabLst>
                </a:pP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935466" y="2175325"/>
                <a:ext cx="22893243" cy="3916137"/>
              </a:xfrm>
              <a:prstGeom prst="rect">
                <a:avLst/>
              </a:prstGeom>
              <a:blipFill>
                <a:blip r:embed="rId3"/>
                <a:stretch>
                  <a:fillRect l="-1065" r="-1065"/>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5638800"/>
            <a:ext cx="23862374" cy="7848601"/>
            <a:chOff x="48567" y="4381499"/>
            <a:chExt cx="23018772" cy="784859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728854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1" name="Rectangle 30">
                <a:extLst>
                  <a:ext uri="{FF2B5EF4-FFF2-40B4-BE49-F238E27FC236}">
                    <a16:creationId xmlns:a16="http://schemas.microsoft.com/office/drawing/2014/main" id="{B60FA2C2-D9CD-4FD1-9980-1F4F84BB6431}"/>
                  </a:ext>
                </a:extLst>
              </p:cNvPr>
              <p:cNvSpPr/>
              <p:nvPr/>
            </p:nvSpPr>
            <p:spPr>
              <a:xfrm>
                <a:off x="1600200" y="7627045"/>
                <a:ext cx="18211800" cy="2149627"/>
              </a:xfrm>
              <a:prstGeom prst="rect">
                <a:avLst/>
              </a:prstGeom>
            </p:spPr>
            <p:txBody>
              <a:bodyPr wrap="square">
                <a:spAutoFit/>
              </a:bodyPr>
              <a:lstStyle/>
              <a:p>
                <a:pPr marL="629920">
                  <a:lnSpc>
                    <a:spcPct val="115000"/>
                  </a:lnSpc>
                  <a:spcAft>
                    <a:spcPts val="800"/>
                  </a:spcAft>
                </a:pPr>
                <a:r>
                  <a:rPr lang="en-US" sz="4400" b="1">
                    <a:effectLst/>
                    <a:highlight>
                      <a:srgbClr val="FFFF00"/>
                    </a:highlight>
                    <a:latin typeface="Tahoma" panose="020B0604030504040204" pitchFamily="34" charset="0"/>
                    <a:ea typeface="Tahoma" panose="020B0604030504040204" pitchFamily="34" charset="0"/>
                    <a:cs typeface="Tahoma" panose="020B0604030504040204" pitchFamily="34" charset="0"/>
                  </a:rPr>
                  <a:t>Độ dài </a:t>
                </a:r>
                <a:r>
                  <a:rPr lang="en-US" sz="4400" b="1" i="1">
                    <a:effectLst/>
                    <a:highlight>
                      <a:srgbClr val="FFFF00"/>
                    </a:highlight>
                    <a:latin typeface="Tahoma" panose="020B0604030504040204" pitchFamily="34" charset="0"/>
                    <a:ea typeface="Tahoma" panose="020B0604030504040204" pitchFamily="34" charset="0"/>
                    <a:cs typeface="Tahoma" panose="020B0604030504040204" pitchFamily="34" charset="0"/>
                  </a:rPr>
                  <a:t>h </a:t>
                </a:r>
                <a:r>
                  <a:rPr lang="en-US" sz="4400" b="1">
                    <a:effectLst/>
                    <a:highlight>
                      <a:srgbClr val="FFFF00"/>
                    </a:highlight>
                    <a:latin typeface="Tahoma" panose="020B0604030504040204" pitchFamily="34" charset="0"/>
                    <a:ea typeface="Tahoma" panose="020B0604030504040204" pitchFamily="34" charset="0"/>
                    <a:cs typeface="Tahoma" panose="020B0604030504040204" pitchFamily="34" charset="0"/>
                  </a:rPr>
                  <a:t> của cây cầu là:</a:t>
                </a:r>
              </a:p>
              <a:p>
                <a:pPr marL="629920">
                  <a:lnSpc>
                    <a:spcPct val="115000"/>
                  </a:lnSpc>
                  <a:spcAft>
                    <a:spcPts val="800"/>
                  </a:spcAft>
                </a:pPr>
                <a14:m>
                  <m:oMath xmlns:m="http://schemas.openxmlformats.org/officeDocument/2006/math">
                    <m:r>
                      <a:rPr lang="en-US" sz="4400" b="1" i="1" smtClean="0">
                        <a:effectLst/>
                        <a:highlight>
                          <a:srgbClr val="FF0000"/>
                        </a:highlight>
                        <a:latin typeface="Cambria Math" panose="02040503050406030204" pitchFamily="18" charset="0"/>
                        <a:ea typeface="Calibri" panose="020F0502020204030204" pitchFamily="34" charset="0"/>
                        <a:cs typeface="Times New Roman" panose="02020603050405020304" pitchFamily="18" charset="0"/>
                      </a:rPr>
                      <m:t>𝒉</m:t>
                    </m:r>
                    <m:r>
                      <a:rPr lang="en-US" sz="4400" b="1"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𝟕𝟓</m:t>
                        </m:r>
                      </m:num>
                      <m:den>
                        <m:r>
                          <a:rPr lang="en-US" sz="4400" b="1"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𝟓</m:t>
                        </m:r>
                      </m:den>
                    </m:f>
                    <m:r>
                      <a:rPr lang="en-US" sz="4400" b="1"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𝟏𝟎𝟎𝟎</m:t>
                    </m:r>
                    <m:r>
                      <a:rPr lang="en-US" sz="4400" b="1"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𝟓𝟎𝟎</m:t>
                    </m:r>
                  </m:oMath>
                </a14:m>
                <a:r>
                  <a:rPr lang="en-US" sz="4400" b="1">
                    <a:effectLst/>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sz="4400" b="1" i="1">
                    <a:effectLst/>
                    <a:highlight>
                      <a:srgbClr val="FFFF00"/>
                    </a:highlight>
                    <a:latin typeface="Tahoma" panose="020B0604030504040204" pitchFamily="34" charset="0"/>
                    <a:ea typeface="Tahoma" panose="020B0604030504040204" pitchFamily="34" charset="0"/>
                    <a:cs typeface="Tahoma" panose="020B0604030504040204" pitchFamily="34" charset="0"/>
                  </a:rPr>
                  <a:t>m</a:t>
                </a:r>
                <a:r>
                  <a:rPr lang="en-US" sz="4400" b="1">
                    <a:effectLst/>
                    <a:highlight>
                      <a:srgbClr val="FFFF00"/>
                    </a:highlight>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1" name="Rectangle 30">
                <a:extLst>
                  <a:ext uri="{FF2B5EF4-FFF2-40B4-BE49-F238E27FC236}">
                    <a16:creationId xmlns:a16="http://schemas.microsoft.com/office/drawing/2014/main" id="{B60FA2C2-D9CD-4FD1-9980-1F4F84BB6431}"/>
                  </a:ext>
                </a:extLst>
              </p:cNvPr>
              <p:cNvSpPr>
                <a:spLocks noRot="1" noChangeAspect="1" noMove="1" noResize="1" noEditPoints="1" noAdjustHandles="1" noChangeArrowheads="1" noChangeShapeType="1" noTextEdit="1"/>
              </p:cNvSpPr>
              <p:nvPr/>
            </p:nvSpPr>
            <p:spPr>
              <a:xfrm>
                <a:off x="1600200" y="7627045"/>
                <a:ext cx="18211800" cy="2149627"/>
              </a:xfrm>
              <a:prstGeom prst="rect">
                <a:avLst/>
              </a:prstGeom>
              <a:blipFill>
                <a:blip r:embed="rId5"/>
                <a:stretch>
                  <a:fillRect t="-4533" b="-3116"/>
                </a:stretch>
              </a:blipFill>
            </p:spPr>
            <p:txBody>
              <a:bodyPr/>
              <a:lstStyle/>
              <a:p>
                <a:r>
                  <a:rPr lang="en-US">
                    <a:noFill/>
                  </a:rPr>
                  <a:t> </a:t>
                </a:r>
              </a:p>
            </p:txBody>
          </p:sp>
        </mc:Fallback>
      </mc:AlternateContent>
    </p:spTree>
    <p:extLst>
      <p:ext uri="{BB962C8B-B14F-4D97-AF65-F5344CB8AC3E}">
        <p14:creationId xmlns:p14="http://schemas.microsoft.com/office/powerpoint/2010/main" val="1872171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wipe(left)">
                                      <p:cBhvr>
                                        <p:cTn id="20" dur="500"/>
                                        <p:tgtEl>
                                          <p:spTgt spid="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
                                            <p:txEl>
                                              <p:pRg st="1" end="1"/>
                                            </p:txEl>
                                          </p:spTgt>
                                        </p:tgtEl>
                                        <p:attrNameLst>
                                          <p:attrName>style.visibility</p:attrName>
                                        </p:attrNameLst>
                                      </p:cBhvr>
                                      <p:to>
                                        <p:strVal val="visible"/>
                                      </p:to>
                                    </p:set>
                                    <p:animEffect transition="in" filter="wipe(left)">
                                      <p:cBhvr>
                                        <p:cTn id="25" dur="5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108914" y="4697403"/>
            <a:ext cx="24360886" cy="2098851"/>
            <a:chOff x="315171" y="2223197"/>
            <a:chExt cx="12180443" cy="1498243"/>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604167" y="2223197"/>
                  <a:ext cx="2844000" cy="147764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Calibri" panose="020F0502020204030204" pitchFamily="34" charset="0"/>
                            <a:cs typeface="Times New Roman" panose="02020603050405020304" pitchFamily="18" charset="0"/>
                          </a:rPr>
                          <m:t>𝒂</m:t>
                        </m:r>
                        <m:r>
                          <a:rPr lang="en-US" sz="4400" b="1" i="1" smtClean="0">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𝟕𝟗𝟕</m:t>
                        </m:r>
                        <m:r>
                          <a:rPr lang="en-US" sz="4400" b="1" i="1" smtClean="0">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𝟎</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𝟒</m:t>
                            </m:r>
                          </m:sup>
                        </m:sSup>
                        <m:r>
                          <a:rPr lang="en-US" sz="4400" b="1"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400" b="1" i="1">
                    <a:latin typeface="Cambria Math" panose="02040503050406030204" pitchFamily="18" charset="0"/>
                    <a:ea typeface="Calibri" panose="020F0502020204030204" pitchFamily="34" charset="0"/>
                    <a:cs typeface="Times New Roman" panose="02020603050405020304" pitchFamily="18" charset="0"/>
                  </a:endParaRPr>
                </a:p>
                <a:p>
                  <a:pPr lvl="0" algn="ctr"/>
                  <a14:m>
                    <m:oMathPara xmlns:m="http://schemas.openxmlformats.org/officeDocument/2006/math">
                      <m:oMathParaPr>
                        <m:jc m:val="centerGroup"/>
                      </m:oMathParaPr>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𝒂</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𝟎𝟎𝟎𝟎𝟏𝟐</m:t>
                        </m:r>
                      </m:oMath>
                    </m:oMathPara>
                  </a14:m>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604167" y="2223197"/>
                  <a:ext cx="2844000" cy="147764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844000" cy="147764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4400" b="1" smtClean="0">
                            <a:solidFill>
                              <a:srgbClr val="008000"/>
                            </a:solidFill>
                            <a:latin typeface="Times New Roman" panose="02020603050405020304" pitchFamily="18" charset="0"/>
                            <a:ea typeface="Calibri" panose="020F0502020204030204" pitchFamily="34" charset="0"/>
                            <a:cs typeface="Times New Roman" panose="02020603050405020304" pitchFamily="18" charset="0"/>
                          </a:rPr>
                          <m:t>. </m:t>
                        </m:r>
                        <m:r>
                          <a:rPr lang="en-US" sz="4400" b="1" i="1">
                            <a:latin typeface="Cambria Math" panose="02040503050406030204" pitchFamily="18" charset="0"/>
                            <a:ea typeface="Calibri" panose="020F0502020204030204" pitchFamily="34" charset="0"/>
                            <a:cs typeface="Times New Roman" panose="02020603050405020304" pitchFamily="18" charset="0"/>
                          </a:rPr>
                          <m:t>𝒂</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𝟕𝟗𝟕</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𝟎</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𝟓</m:t>
                            </m:r>
                          </m:sup>
                        </m:sSup>
                        <m:r>
                          <a:rPr lang="en-US" sz="4400" b="1"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400" b="1" i="1">
                    <a:latin typeface="Cambria Math" panose="02040503050406030204" pitchFamily="18" charset="0"/>
                    <a:ea typeface="Calibri" panose="020F0502020204030204" pitchFamily="34"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𝒂</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𝟎𝟎𝟎𝟏𝟐𝟓𝟒</m:t>
                        </m:r>
                      </m:oMath>
                    </m:oMathPara>
                  </a14:m>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844000" cy="147764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79642" y="255562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Oval 5">
              <a:extLst>
                <a:ext uri="{FF2B5EF4-FFF2-40B4-BE49-F238E27FC236}">
                  <a16:creationId xmlns:a16="http://schemas.microsoft.com/office/drawing/2014/main" id="{5D97137C-6FE4-7037-9E6D-24323F88C867}"/>
                </a:ext>
              </a:extLst>
            </p:cNvPr>
            <p:cNvSpPr/>
            <p:nvPr/>
          </p:nvSpPr>
          <p:spPr>
            <a:xfrm>
              <a:off x="315171" y="2576225"/>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597498" y="2223197"/>
                  <a:ext cx="2844000" cy="147764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Calibri" panose="020F0502020204030204" pitchFamily="34" charset="0"/>
                            <a:cs typeface="Times New Roman" panose="02020603050405020304" pitchFamily="18" charset="0"/>
                          </a:rPr>
                          <m:t>𝒂</m:t>
                        </m:r>
                        <m:r>
                          <a:rPr lang="en-US" sz="4400" b="1" i="1" smtClean="0">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𝟕𝟗𝟕</m:t>
                        </m:r>
                        <m:r>
                          <a:rPr lang="en-US" sz="4400" b="1" i="1" smtClean="0">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𝟎</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𝟔</m:t>
                            </m:r>
                          </m:sup>
                        </m:sSup>
                        <m:r>
                          <a:rPr lang="en-US" sz="4400" b="1"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400" b="1" i="1">
                    <a:latin typeface="Cambria Math" panose="02040503050406030204" pitchFamily="18" charset="0"/>
                    <a:ea typeface="Calibri" panose="020F0502020204030204" pitchFamily="34" charset="0"/>
                    <a:cs typeface="Times New Roman" panose="02020603050405020304" pitchFamily="18" charset="0"/>
                  </a:endParaRPr>
                </a:p>
                <a:p>
                  <a:pPr marL="629920" algn="ctr">
                    <a:lnSpc>
                      <a:spcPct val="107000"/>
                    </a:lnSpc>
                    <a:spcAft>
                      <a:spcPts val="0"/>
                    </a:spcAft>
                    <a:tabLst>
                      <a:tab pos="3599815" algn="l"/>
                      <a:tab pos="5039995" algn="l"/>
                    </a:tabLst>
                  </a:pPr>
                  <a14:m>
                    <m:oMathPara xmlns:m="http://schemas.openxmlformats.org/officeDocument/2006/math">
                      <m:oMathParaPr>
                        <m:jc m:val="centerGroup"/>
                      </m:oMathParaPr>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𝒂</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𝟎𝟎𝟏𝟐𝟓𝟒</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597498" y="2223197"/>
                  <a:ext cx="2844000" cy="147764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330157" y="2576496"/>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651614" y="2235071"/>
                  <a:ext cx="2844000" cy="147764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𝒂</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𝟕𝟗𝟕</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𝟎</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𝟓</m:t>
                          </m:r>
                        </m:sup>
                      </m:sSup>
                    </m:oMath>
                  </a14:m>
                  <a:r>
                    <a:rPr lang="en-US" sz="4400" b="1">
                      <a:latin typeface="Times New Roman" panose="02020603050405020304" pitchFamily="18" charset="0"/>
                      <a:ea typeface="Calibri" panose="020F0502020204030204" pitchFamily="34" charset="0"/>
                      <a:cs typeface="Times New Roman" panose="02020603050405020304" pitchFamily="18" charset="0"/>
                    </a:rPr>
                    <a:t>, </a:t>
                  </a:r>
                </a:p>
                <a:p>
                  <a:pPr marL="629920" algn="ctr">
                    <a:lnSpc>
                      <a:spcPct val="107000"/>
                    </a:lnSpc>
                    <a:spcAft>
                      <a:spcPts val="0"/>
                    </a:spcAft>
                    <a:tabLst>
                      <a:tab pos="3599815" algn="l"/>
                      <a:tab pos="5039995" algn="l"/>
                    </a:tabLst>
                  </a:pPr>
                  <a14:m>
                    <m:oMathPara xmlns:m="http://schemas.openxmlformats.org/officeDocument/2006/math">
                      <m:oMathParaPr>
                        <m:jc m:val="centerGroup"/>
                      </m:oMathParaPr>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𝒂</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&lt;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𝟎𝟎𝟎𝟏𝟐</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651614" y="2235071"/>
                  <a:ext cx="2844000" cy="147764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323488" y="261772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grpSp>
      <p:sp>
        <p:nvSpPr>
          <p:cNvPr id="11" name="Oval 10">
            <a:extLst>
              <a:ext uri="{FF2B5EF4-FFF2-40B4-BE49-F238E27FC236}">
                <a16:creationId xmlns:a16="http://schemas.microsoft.com/office/drawing/2014/main" id="{E5D913EC-0752-FE03-22AC-1A64D3990366}"/>
              </a:ext>
            </a:extLst>
          </p:cNvPr>
          <p:cNvSpPr/>
          <p:nvPr/>
        </p:nvSpPr>
        <p:spPr>
          <a:xfrm>
            <a:off x="-132186" y="5191950"/>
            <a:ext cx="1080000" cy="75647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itchFamily="34" charset="0"/>
                <a:ea typeface="Tahoma" pitchFamily="34" charset="0"/>
                <a:cs typeface="Tahoma" pitchFamily="34" charset="0"/>
              </a:rPr>
              <a:t>A</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862496" cy="2698040"/>
            <a:chOff x="923003" y="3917552"/>
            <a:chExt cx="23862496" cy="269803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229279"/>
              <a:ext cx="23513288" cy="2386312"/>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3</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a:t>
              </a: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TẬP VẬN DUNGJ</a:t>
              </a:r>
              <a:endPar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935466" y="2175325"/>
            <a:ext cx="22893243" cy="2365969"/>
          </a:xfrm>
          <a:prstGeom prst="rect">
            <a:avLst/>
          </a:prstGeom>
          <a:noFill/>
        </p:spPr>
        <p:txBody>
          <a:bodyPr wrap="square">
            <a:spAutoFit/>
          </a:bodyPr>
          <a:lstStyle/>
          <a:p>
            <a:pPr algn="just">
              <a:lnSpc>
                <a:spcPct val="115000"/>
              </a:lnSpc>
              <a:spcBef>
                <a:spcPts val="600"/>
              </a:spcBef>
              <a:buClr>
                <a:srgbClr val="008000"/>
              </a:buClr>
              <a:tabLst>
                <a:tab pos="629920" algn="l"/>
              </a:tabLst>
            </a:pP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a:latin typeface="Times New Roman" panose="02020603050405020304" pitchFamily="18" charset="0"/>
                <a:ea typeface="Calibri" panose="020F0502020204030204" pitchFamily="34" charset="0"/>
              </a:rPr>
              <a:t>Theo thống kê, dân số Việt Nam năm 2002 là 79715675 người. Giả sử sai số tuyệt đối của thống kê này không vượt quá 10000 người, hãy viết số trên dưới dạng chuẩn và ước lượng sai số tương đối của số liệu thống kê trên.</a:t>
            </a: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220060" y="6858000"/>
            <a:ext cx="23862374" cy="5860473"/>
            <a:chOff x="48567" y="4381499"/>
            <a:chExt cx="23018772" cy="5860471"/>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530041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B45DE1D3-3F3D-4A7F-A9F1-F321FC5263AE}"/>
                  </a:ext>
                </a:extLst>
              </p:cNvPr>
              <p:cNvSpPr/>
              <p:nvPr/>
            </p:nvSpPr>
            <p:spPr>
              <a:xfrm>
                <a:off x="435356" y="8048470"/>
                <a:ext cx="23513288" cy="3346942"/>
              </a:xfrm>
              <a:prstGeom prst="rect">
                <a:avLst/>
              </a:prstGeom>
            </p:spPr>
            <p:txBody>
              <a:bodyPr wrap="square">
                <a:spAutoFit/>
              </a:bodyPr>
              <a:lstStyle/>
              <a:p>
                <a:pPr marL="629920">
                  <a:lnSpc>
                    <a:spcPct val="115000"/>
                  </a:lnSpc>
                  <a:spcAft>
                    <a:spcPts val="800"/>
                  </a:spcAft>
                </a:pP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7; 9; 7.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𝟕𝟗𝟕</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sup>
                    </m:sSup>
                  </m:oMath>
                </a14:m>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Bảy</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mươi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chín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triệu</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bảy</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trăm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nghìn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Sai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mắc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629920">
                  <a:lnSpc>
                    <a:spcPct val="115000"/>
                  </a:lnSpc>
                  <a:spcAft>
                    <a:spcPts val="800"/>
                  </a:spcAft>
                </a:pPr>
                <a14:m>
                  <m:oMathPara xmlns:m="http://schemas.openxmlformats.org/officeDocument/2006/math">
                    <m:oMathParaPr>
                      <m:jc m:val="centerGroup"/>
                    </m:oMathParaPr>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𝜹</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sub>
                      </m:sSub>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𝜟</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den>
                      </m:f>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𝟏𝟎𝟎𝟎𝟎</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𝟕𝟗𝟕𝟏𝟓𝟔𝟕𝟓</m:t>
                          </m:r>
                        </m:den>
                      </m:f>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𝟎𝟎𝟎𝟏𝟐𝟓𝟒</m:t>
                      </m:r>
                    </m:oMath>
                  </m:oMathPara>
                </a14:m>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1" name="Rectangle 30">
                <a:extLst>
                  <a:ext uri="{FF2B5EF4-FFF2-40B4-BE49-F238E27FC236}">
                    <a16:creationId xmlns:a16="http://schemas.microsoft.com/office/drawing/2014/main" id="{B45DE1D3-3F3D-4A7F-A9F1-F321FC5263AE}"/>
                  </a:ext>
                </a:extLst>
              </p:cNvPr>
              <p:cNvSpPr>
                <a:spLocks noRot="1" noChangeAspect="1" noMove="1" noResize="1" noEditPoints="1" noAdjustHandles="1" noChangeArrowheads="1" noChangeShapeType="1" noTextEdit="1"/>
              </p:cNvSpPr>
              <p:nvPr/>
            </p:nvSpPr>
            <p:spPr>
              <a:xfrm>
                <a:off x="435356" y="8048470"/>
                <a:ext cx="23513288" cy="3346942"/>
              </a:xfrm>
              <a:prstGeom prst="rect">
                <a:avLst/>
              </a:prstGeom>
              <a:blipFill>
                <a:blip r:embed="rId8"/>
                <a:stretch>
                  <a:fillRect t="-1821"/>
                </a:stretch>
              </a:blipFill>
            </p:spPr>
            <p:txBody>
              <a:bodyPr/>
              <a:lstStyle/>
              <a:p>
                <a:r>
                  <a:rPr lang="en-US">
                    <a:noFill/>
                  </a:rPr>
                  <a:t> </a:t>
                </a:r>
              </a:p>
            </p:txBody>
          </p:sp>
        </mc:Fallback>
      </mc:AlternateContent>
    </p:spTree>
    <p:extLst>
      <p:ext uri="{BB962C8B-B14F-4D97-AF65-F5344CB8AC3E}">
        <p14:creationId xmlns:p14="http://schemas.microsoft.com/office/powerpoint/2010/main" val="1228248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left)">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1317816" y="5022254"/>
            <a:ext cx="21542202" cy="1574826"/>
            <a:chOff x="241306" y="2001650"/>
            <a:chExt cx="10771101" cy="1124174"/>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186455" y="2005619"/>
                  <a:ext cx="2340000" cy="109361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f>
                        <m:fPr>
                          <m:ctrlPr>
                            <a:rPr lang="en-US" sz="4400" b="1" i="1">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smtClean="0">
                              <a:latin typeface="Cambria Math" panose="02040503050406030204" pitchFamily="18" charset="0"/>
                              <a:ea typeface="Calibri" panose="020F0502020204030204" pitchFamily="34" charset="0"/>
                              <a:cs typeface="Times New Roman" panose="02020603050405020304" pitchFamily="18" charset="0"/>
                            </a:rPr>
                            <m:t>𝟑𝟔𝟓</m:t>
                          </m:r>
                        </m:den>
                      </m:f>
                    </m:oMath>
                  </a14:m>
                  <a:r>
                    <a:rPr lang="en-US" sz="4400" b="1">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186455" y="2005619"/>
                  <a:ext cx="2340000" cy="1093615"/>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2893410" y="2303046"/>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005619"/>
                  <a:ext cx="2340000" cy="1093616"/>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b="1" i="1">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smtClean="0">
                                <a:latin typeface="Cambria Math" panose="02040503050406030204" pitchFamily="18" charset="0"/>
                                <a:ea typeface="Calibri" panose="020F0502020204030204" pitchFamily="34" charset="0"/>
                                <a:cs typeface="Times New Roman" panose="02020603050405020304" pitchFamily="18" charset="0"/>
                              </a:rPr>
                              <m:t>𝟒</m:t>
                            </m:r>
                          </m:den>
                        </m:f>
                        <m:r>
                          <m:rPr>
                            <m:nor/>
                          </m:rPr>
                          <a:rPr lang="en-US" sz="4400" b="1">
                            <a:latin typeface="Tahoma" panose="020B0604030504040204" pitchFamily="34" charset="0"/>
                            <a:ea typeface="Tahoma" panose="020B0604030504040204" pitchFamily="34" charset="0"/>
                            <a:cs typeface="Tahoma" panose="020B0604030504040204" pitchFamily="34" charset="0"/>
                          </a:rPr>
                          <m:t>.</m:t>
                        </m:r>
                      </m:oMath>
                    </m:oMathPara>
                  </a14:m>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005619"/>
                  <a:ext cx="2340000" cy="1093616"/>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5930464" y="2032208"/>
                  <a:ext cx="2340000" cy="1093616"/>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14:m>
                    <m:oMath xmlns:m="http://schemas.openxmlformats.org/officeDocument/2006/math">
                      <m:f>
                        <m:fPr>
                          <m:ctrlPr>
                            <a:rPr lang="en-US" sz="4400" b="1" i="1">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smtClean="0">
                              <a:latin typeface="Cambria Math" panose="02040503050406030204" pitchFamily="18" charset="0"/>
                              <a:ea typeface="Calibri" panose="020F0502020204030204" pitchFamily="34" charset="0"/>
                              <a:cs typeface="Times New Roman" panose="02020603050405020304" pitchFamily="18" charset="0"/>
                            </a:rPr>
                            <m:t>𝟏𝟒𝟔𝟎</m:t>
                          </m:r>
                        </m:den>
                      </m:f>
                    </m:oMath>
                  </a14:m>
                  <a:r>
                    <a:rPr lang="en-US" sz="44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930464" y="2032208"/>
                  <a:ext cx="2340000" cy="1093616"/>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5618653" y="2329636"/>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p:sp>
          <p:nvSpPr>
            <p:cNvPr id="9" name="Rectangle 8">
              <a:extLst>
                <a:ext uri="{FF2B5EF4-FFF2-40B4-BE49-F238E27FC236}">
                  <a16:creationId xmlns:a16="http://schemas.microsoft.com/office/drawing/2014/main" id="{E80AA816-24B0-A1AB-B512-1B69A8802E48}"/>
                </a:ext>
              </a:extLst>
            </p:cNvPr>
            <p:cNvSpPr/>
            <p:nvPr/>
          </p:nvSpPr>
          <p:spPr>
            <a:xfrm>
              <a:off x="8672407" y="2001650"/>
              <a:ext cx="2340000" cy="1093616"/>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nSpc>
                  <a:spcPct val="115000"/>
                </a:lnSpc>
                <a:spcAft>
                  <a:spcPts val="0"/>
                </a:spcAft>
                <a:tabLst>
                  <a:tab pos="3599815" algn="l"/>
                  <a:tab pos="5039995" algn="l"/>
                </a:tabLst>
              </a:pPr>
              <a:r>
                <a:rPr lang="en-US" sz="4400" b="1" dirty="0" err="1">
                  <a:latin typeface="Tahoma" panose="020B0604030504040204" pitchFamily="34" charset="0"/>
                  <a:ea typeface="Tahoma" panose="020B0604030504040204" pitchFamily="34" charset="0"/>
                  <a:cs typeface="Tahoma" panose="020B0604030504040204" pitchFamily="34" charset="0"/>
                </a:rPr>
                <a:t>Đáp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a:t>
              </a:r>
            </a:p>
          </p:txBody>
        </p:sp>
        <p:sp>
          <p:nvSpPr>
            <p:cNvPr id="10" name="Oval 9">
              <a:extLst>
                <a:ext uri="{FF2B5EF4-FFF2-40B4-BE49-F238E27FC236}">
                  <a16:creationId xmlns:a16="http://schemas.microsoft.com/office/drawing/2014/main" id="{F511A7FA-8488-F918-906D-7310A1E0F367}"/>
                </a:ext>
              </a:extLst>
            </p:cNvPr>
            <p:cNvSpPr/>
            <p:nvPr/>
          </p:nvSpPr>
          <p:spPr>
            <a:xfrm>
              <a:off x="8360596" y="229907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grpSp>
      <p:sp>
        <p:nvSpPr>
          <p:cNvPr id="11" name="Oval 10">
            <a:extLst>
              <a:ext uri="{FF2B5EF4-FFF2-40B4-BE49-F238E27FC236}">
                <a16:creationId xmlns:a16="http://schemas.microsoft.com/office/drawing/2014/main" id="{E5D913EC-0752-FE03-22AC-1A64D3990366}"/>
              </a:ext>
            </a:extLst>
          </p:cNvPr>
          <p:cNvSpPr/>
          <p:nvPr/>
        </p:nvSpPr>
        <p:spPr>
          <a:xfrm>
            <a:off x="1317247" y="5393509"/>
            <a:ext cx="1080000" cy="75647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a:solidFill>
                  <a:prstClr val="white"/>
                </a:solidFill>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862496" cy="2698040"/>
            <a:chOff x="923003" y="3917552"/>
            <a:chExt cx="23862496" cy="269803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229279"/>
              <a:ext cx="23513288" cy="2386312"/>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4</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a:t>
              </a: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TẬP VẬN DUNGJ</a:t>
              </a:r>
              <a:endPar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994215" y="2209800"/>
                <a:ext cx="22893243" cy="2068964"/>
              </a:xfrm>
              <a:prstGeom prst="rect">
                <a:avLst/>
              </a:prstGeom>
              <a:noFill/>
            </p:spPr>
            <p:txBody>
              <a:bodyPr wrap="square">
                <a:spAutoFit/>
              </a:bodyPr>
              <a:lstStyle/>
              <a:p>
                <a:pPr algn="just">
                  <a:lnSpc>
                    <a:spcPct val="115000"/>
                  </a:lnSpc>
                  <a:spcBef>
                    <a:spcPts val="600"/>
                  </a:spcBef>
                  <a:buClr>
                    <a:srgbClr val="008000"/>
                  </a:buClr>
                  <a:tabLst>
                    <a:tab pos="629920" algn="l"/>
                  </a:tabLst>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đất</a:t>
                </a:r>
                <a:r>
                  <a:rPr lang="en-US" sz="4400" b="1" dirty="0">
                    <a:latin typeface="Tahoma" panose="020B0604030504040204" pitchFamily="34" charset="0"/>
                    <a:ea typeface="Tahoma" panose="020B0604030504040204" pitchFamily="34" charset="0"/>
                    <a:cs typeface="Tahoma" panose="020B0604030504040204" pitchFamily="34" charset="0"/>
                  </a:rPr>
                  <a:t> quay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vòng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quanh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365 </a:t>
                </a:r>
                <a:r>
                  <a:rPr lang="en-US" sz="4400" b="1" dirty="0" err="1">
                    <a:latin typeface="Tahoma" panose="020B0604030504040204" pitchFamily="34" charset="0"/>
                    <a:ea typeface="Tahoma" panose="020B0604030504040204" pitchFamily="34" charset="0"/>
                    <a:cs typeface="Tahoma" panose="020B0604030504040204" pitchFamily="34" charset="0"/>
                  </a:rPr>
                  <a:t>ngày</a:t>
                </a:r>
                <a:r>
                  <a:rPr lang="en-US" sz="4400" b="1" dirty="0">
                    <a:latin typeface="Tahoma" panose="020B0604030504040204" pitchFamily="34" charset="0"/>
                    <a:ea typeface="Tahoma" panose="020B0604030504040204" pitchFamily="34" charset="0"/>
                    <a:cs typeface="Tahoma" panose="020B0604030504040204" pitchFamily="34" charset="0"/>
                  </a:rPr>
                  <a:t>. </a:t>
                </a:r>
              </a:p>
              <a:p>
                <a:pPr algn="ctr">
                  <a:lnSpc>
                    <a:spcPct val="115000"/>
                  </a:lnSpc>
                  <a:spcBef>
                    <a:spcPts val="600"/>
                  </a:spcBef>
                  <a:buClr>
                    <a:srgbClr val="008000"/>
                  </a:buClr>
                  <a:tabLst>
                    <a:tab pos="629920" algn="l"/>
                  </a:tabLst>
                </a:pPr>
                <a:r>
                  <a:rPr lang="en-US" sz="4400" b="1" dirty="0" err="1">
                    <a:latin typeface="Tahoma" panose="020B0604030504040204" pitchFamily="34" charset="0"/>
                    <a:ea typeface="Tahoma" panose="020B0604030504040204" pitchFamily="34" charset="0"/>
                    <a:cs typeface="Tahoma" panose="020B0604030504040204" pitchFamily="34" charset="0"/>
                  </a:rPr>
                  <a:t>Kết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latin typeface="Cambria Math" panose="02040503050406030204" pitchFamily="18" charset="0"/>
                            <a:ea typeface="Calibri" panose="020F0502020204030204" pitchFamily="34" charset="0"/>
                          </a:rPr>
                        </m:ctrlPr>
                      </m:fPr>
                      <m:num>
                        <m:r>
                          <a:rPr lang="en-US" sz="4400" b="1" i="1" smtClean="0">
                            <a:latin typeface="Cambria Math" panose="02040503050406030204" pitchFamily="18" charset="0"/>
                            <a:ea typeface="Calibri" panose="020F0502020204030204" pitchFamily="34" charset="0"/>
                          </a:rPr>
                          <m:t>𝟏</m:t>
                        </m:r>
                      </m:num>
                      <m:den>
                        <m:r>
                          <a:rPr lang="en-US" sz="4400" b="1" i="1" smtClean="0">
                            <a:latin typeface="Cambria Math" panose="02040503050406030204" pitchFamily="18" charset="0"/>
                            <a:ea typeface="Calibri" panose="020F0502020204030204" pitchFamily="34" charset="0"/>
                          </a:rPr>
                          <m:t>𝟒</m:t>
                        </m:r>
                      </m:den>
                    </m:f>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ngày</a:t>
                </a:r>
                <a:r>
                  <a:rPr lang="en-US" sz="4400" b="1" dirty="0">
                    <a:latin typeface="Tahoma" panose="020B0604030504040204" pitchFamily="34" charset="0"/>
                    <a:ea typeface="Tahoma" panose="020B0604030504040204" pitchFamily="34" charset="0"/>
                    <a:cs typeface="Tahoma" panose="020B0604030504040204" pitchFamily="34" charset="0"/>
                  </a:rPr>
                  <a:t>. Sai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tuyệt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994215" y="2209800"/>
                <a:ext cx="22893243" cy="2068964"/>
              </a:xfrm>
              <a:prstGeom prst="rect">
                <a:avLst/>
              </a:prstGeom>
              <a:blipFill>
                <a:blip r:embed="rId6"/>
                <a:stretch>
                  <a:fillRect t="-5015" b="-5015"/>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7238999"/>
            <a:ext cx="23862374" cy="6172201"/>
            <a:chOff x="48567" y="4381499"/>
            <a:chExt cx="23018772" cy="617219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561214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Rectangle 30">
            <a:extLst>
              <a:ext uri="{FF2B5EF4-FFF2-40B4-BE49-F238E27FC236}">
                <a16:creationId xmlns:a16="http://schemas.microsoft.com/office/drawing/2014/main" id="{8D8C415B-BD8D-4CEA-A212-FF420F1C7D9B}"/>
              </a:ext>
            </a:extLst>
          </p:cNvPr>
          <p:cNvSpPr/>
          <p:nvPr/>
        </p:nvSpPr>
        <p:spPr>
          <a:xfrm>
            <a:off x="9982200" y="9439521"/>
            <a:ext cx="12192000" cy="808619"/>
          </a:xfrm>
          <a:prstGeom prst="rect">
            <a:avLst/>
          </a:prstGeom>
        </p:spPr>
        <p:txBody>
          <a:bodyPr>
            <a:spAutoFit/>
          </a:bodyPr>
          <a:lstStyle/>
          <a:p>
            <a:pPr marL="629920" algn="just">
              <a:lnSpc>
                <a:spcPct val="115000"/>
              </a:lnSpc>
              <a:spcAft>
                <a:spcPts val="800"/>
              </a:spcAft>
            </a:pPr>
            <a:r>
              <a:rPr lang="en-US" sz="4400" b="1" dirty="0" err="1">
                <a:solidFill>
                  <a:srgbClr val="008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8000"/>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A</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6710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187880" y="4650247"/>
            <a:ext cx="24008240" cy="893566"/>
            <a:chOff x="241306" y="2223197"/>
            <a:chExt cx="12004120" cy="637863"/>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785451" y="2223197"/>
                  <a:ext cx="2259943"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𝟔𝟕</m:t>
                      </m:r>
                      <m:r>
                        <a:rPr lang="en-US" sz="4400" b="1" i="1">
                          <a:latin typeface="Cambria Math" panose="02040503050406030204" pitchFamily="18" charset="0"/>
                          <a:ea typeface="Calibri" panose="020F0502020204030204" pitchFamily="34" charset="0"/>
                          <a:cs typeface="Times New Roman" panose="02020603050405020304" pitchFamily="18" charset="0"/>
                        </a:rPr>
                        <m:t>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𝟏𝟏</m:t>
                      </m:r>
                      <m:r>
                        <a:rPr lang="en-US" sz="4400" b="1" i="1">
                          <a:latin typeface="Cambria Math" panose="02040503050406030204" pitchFamily="18" charset="0"/>
                          <a:ea typeface="Calibri" panose="020F0502020204030204" pitchFamily="34" charset="0"/>
                          <a:cs typeface="Times New Roman" panose="02020603050405020304" pitchFamily="18" charset="0"/>
                        </a:rPr>
                        <m:t>𝒄𝒎</m:t>
                      </m:r>
                    </m:oMath>
                  </a14:m>
                  <a:r>
                    <a:rPr lang="en-US" sz="4400" b="1">
                      <a:latin typeface="Times New Roman" panose="02020603050405020304" pitchFamily="18" charset="0"/>
                      <a:ea typeface="Calibri" panose="020F0502020204030204" pitchFamily="34" charset="0"/>
                      <a:cs typeface="Times New Roman" panose="02020603050405020304" pitchFamily="18" charset="0"/>
                    </a:rPr>
                    <a:t>.</a:t>
                  </a:r>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785451" y="2223197"/>
                  <a:ext cx="2259943" cy="617268"/>
                </a:xfrm>
                <a:prstGeom prst="rect">
                  <a:avLst/>
                </a:prstGeom>
                <a:blipFill>
                  <a:blip r:embed="rId2"/>
                  <a:stretch>
                    <a:fillRect t="-4667" b="-24000"/>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492406" y="228245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259943"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right"/>
                      </m:oMathParaPr>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𝟔𝟔</m:t>
                        </m:r>
                        <m:r>
                          <a:rPr lang="en-US" sz="4400" b="1" i="1">
                            <a:latin typeface="Cambria Math" panose="02040503050406030204" pitchFamily="18" charset="0"/>
                            <a:ea typeface="Calibri" panose="020F0502020204030204" pitchFamily="34" charset="0"/>
                            <a:cs typeface="Times New Roman" panose="02020603050405020304" pitchFamily="18" charset="0"/>
                          </a:rPr>
                          <m:t>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𝟏𝟐</m:t>
                        </m:r>
                        <m:r>
                          <a:rPr lang="en-US" sz="4400" b="1" i="1">
                            <a:latin typeface="Cambria Math" panose="02040503050406030204" pitchFamily="18" charset="0"/>
                            <a:ea typeface="Calibri" panose="020F0502020204030204" pitchFamily="34" charset="0"/>
                            <a:cs typeface="Times New Roman" panose="02020603050405020304" pitchFamily="18" charset="0"/>
                          </a:rPr>
                          <m:t>𝒄𝒎</m:t>
                        </m:r>
                        <m:r>
                          <m:rPr>
                            <m:nor/>
                          </m:rPr>
                          <a:rPr lang="en-US" sz="4400" b="1">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259943"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949817" y="2223197"/>
                  <a:ext cx="2257601"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𝟔𝟔</m:t>
                      </m:r>
                      <m:r>
                        <a:rPr lang="en-US" sz="4400" b="1" i="1">
                          <a:latin typeface="Cambria Math" panose="02040503050406030204" pitchFamily="18" charset="0"/>
                          <a:ea typeface="Calibri" panose="020F0502020204030204" pitchFamily="34" charset="0"/>
                          <a:cs typeface="Times New Roman" panose="02020603050405020304" pitchFamily="18" charset="0"/>
                        </a:rPr>
                        <m:t>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𝟏𝟏</m:t>
                      </m:r>
                      <m:r>
                        <a:rPr lang="en-US" sz="4400" b="1" i="1">
                          <a:latin typeface="Cambria Math" panose="02040503050406030204" pitchFamily="18" charset="0"/>
                          <a:ea typeface="Calibri" panose="020F0502020204030204" pitchFamily="34" charset="0"/>
                          <a:cs typeface="Times New Roman" panose="02020603050405020304" pitchFamily="18" charset="0"/>
                        </a:rPr>
                        <m:t>𝒄𝒎</m:t>
                      </m:r>
                    </m:oMath>
                  </a14:m>
                  <a:r>
                    <a:rPr lang="en-US" sz="4400" b="1">
                      <a:latin typeface="Times New Roman" panose="02020603050405020304" pitchFamily="18" charset="0"/>
                      <a:ea typeface="Calibri" panose="020F0502020204030204" pitchFamily="34" charset="0"/>
                      <a:cs typeface="Times New Roman" panose="02020603050405020304" pitchFamily="18" charset="0"/>
                    </a:rPr>
                    <a:t>.</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949817" y="2223197"/>
                  <a:ext cx="2257601" cy="617268"/>
                </a:xfrm>
                <a:prstGeom prst="rect">
                  <a:avLst/>
                </a:prstGeom>
                <a:blipFill>
                  <a:blip r:embed="rId4"/>
                  <a:stretch>
                    <a:fillRect t="-5333" r="-2136" b="-24000"/>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638006" y="228245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979740" y="2223197"/>
                  <a:ext cx="2265686"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just">
                    <a:lnSpc>
                      <a:spcPct val="115000"/>
                    </a:lnSpc>
                    <a:spcAft>
                      <a:spcPts val="0"/>
                    </a:spcAft>
                    <a:tabLst>
                      <a:tab pos="3599815" algn="l"/>
                      <a:tab pos="5039995" algn="l"/>
                    </a:tabLst>
                  </a:pP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𝟔𝟕</m:t>
                      </m:r>
                      <m:r>
                        <a:rPr lang="en-US" sz="4400" b="1" i="1">
                          <a:latin typeface="Cambria Math" panose="02040503050406030204" pitchFamily="18" charset="0"/>
                          <a:ea typeface="Calibri" panose="020F0502020204030204" pitchFamily="34" charset="0"/>
                          <a:cs typeface="Times New Roman" panose="02020603050405020304" pitchFamily="18" charset="0"/>
                        </a:rPr>
                        <m:t>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𝟏𝟐</m:t>
                      </m:r>
                      <m:r>
                        <a:rPr lang="en-US" sz="4400" b="1" i="1">
                          <a:latin typeface="Cambria Math" panose="02040503050406030204" pitchFamily="18" charset="0"/>
                          <a:ea typeface="Calibri" panose="020F0502020204030204" pitchFamily="34" charset="0"/>
                          <a:cs typeface="Times New Roman" panose="02020603050405020304" pitchFamily="18" charset="0"/>
                        </a:rPr>
                        <m:t>𝒄𝒎</m:t>
                      </m:r>
                    </m:oMath>
                  </a14:m>
                  <a:r>
                    <a:rPr lang="en-US" sz="4400" b="1">
                      <a:latin typeface="Times New Roman" panose="02020603050405020304" pitchFamily="18" charset="0"/>
                      <a:ea typeface="Calibri" panose="020F0502020204030204" pitchFamily="34" charset="0"/>
                      <a:cs typeface="Times New Roman" panose="02020603050405020304" pitchFamily="18" charset="0"/>
                    </a:rPr>
                    <a:t>.</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979740" y="2223197"/>
                  <a:ext cx="2265686" cy="617268"/>
                </a:xfrm>
                <a:prstGeom prst="rect">
                  <a:avLst/>
                </a:prstGeom>
                <a:blipFill>
                  <a:blip r:embed="rId5"/>
                  <a:stretch>
                    <a:fillRect t="-2667" b="-26000"/>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667929" y="228245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grpSp>
      <p:sp>
        <p:nvSpPr>
          <p:cNvPr id="11" name="Oval 10">
            <a:extLst>
              <a:ext uri="{FF2B5EF4-FFF2-40B4-BE49-F238E27FC236}">
                <a16:creationId xmlns:a16="http://schemas.microsoft.com/office/drawing/2014/main" id="{E5D913EC-0752-FE03-22AC-1A64D3990366}"/>
              </a:ext>
            </a:extLst>
          </p:cNvPr>
          <p:cNvSpPr/>
          <p:nvPr/>
        </p:nvSpPr>
        <p:spPr>
          <a:xfrm>
            <a:off x="228600" y="4735610"/>
            <a:ext cx="1080000" cy="75647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a:solidFill>
                  <a:prstClr val="white"/>
                </a:solidFill>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862496" cy="2698040"/>
            <a:chOff x="923003" y="3917552"/>
            <a:chExt cx="23862496" cy="269803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229279"/>
              <a:ext cx="23513288" cy="2386312"/>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5</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a:t>
              </a: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TẬP VẬN DUNGJ</a:t>
              </a:r>
              <a:endPar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936315" y="2209800"/>
                <a:ext cx="22893243" cy="1587294"/>
              </a:xfrm>
              <a:prstGeom prst="rect">
                <a:avLst/>
              </a:prstGeom>
              <a:noFill/>
            </p:spPr>
            <p:txBody>
              <a:bodyPr wrap="square">
                <a:spAutoFit/>
              </a:bodyPr>
              <a:lstStyle/>
              <a:p>
                <a:pPr algn="just">
                  <a:lnSpc>
                    <a:spcPct val="115000"/>
                  </a:lnSpc>
                  <a:spcBef>
                    <a:spcPts val="600"/>
                  </a:spcBef>
                  <a:buClr>
                    <a:srgbClr val="008000"/>
                  </a:buClr>
                  <a:tabLst>
                    <a:tab pos="629920" algn="l"/>
                  </a:tabLst>
                </a:pP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Độ dài các cạnh của một đám vườn hình chữ nhật là </a:t>
                </a:r>
                <a14:m>
                  <m:oMath xmlns:m="http://schemas.openxmlformats.org/officeDocument/2006/math">
                    <m:r>
                      <a:rPr lang="en-US" sz="4400" b="1" i="1" smtClean="0">
                        <a:latin typeface="Cambria Math" panose="02040503050406030204" pitchFamily="18" charset="0"/>
                        <a:ea typeface="Calibri" panose="020F0502020204030204" pitchFamily="34" charset="0"/>
                      </a:rPr>
                      <m:t>𝒙</m:t>
                    </m:r>
                    <m:r>
                      <a:rPr lang="en-US" sz="4400" b="1" i="1" smtClean="0">
                        <a:latin typeface="Cambria Math" panose="02040503050406030204" pitchFamily="18" charset="0"/>
                        <a:ea typeface="Calibri" panose="020F0502020204030204" pitchFamily="34" charset="0"/>
                      </a:rPr>
                      <m:t>=</m:t>
                    </m:r>
                    <m:r>
                      <a:rPr lang="en-US" sz="4400" b="1" i="1" smtClean="0">
                        <a:latin typeface="Cambria Math" panose="02040503050406030204" pitchFamily="18" charset="0"/>
                        <a:ea typeface="Calibri" panose="020F0502020204030204" pitchFamily="34" charset="0"/>
                      </a:rPr>
                      <m:t>𝟕</m:t>
                    </m:r>
                    <m:r>
                      <a:rPr lang="en-US" sz="4400" b="1" i="1" smtClean="0">
                        <a:latin typeface="Cambria Math" panose="02040503050406030204" pitchFamily="18" charset="0"/>
                        <a:ea typeface="Calibri" panose="020F0502020204030204" pitchFamily="34" charset="0"/>
                      </a:rPr>
                      <m:t>,</m:t>
                    </m:r>
                    <m:r>
                      <a:rPr lang="en-US" sz="4400" b="1" i="1" smtClean="0">
                        <a:latin typeface="Cambria Math" panose="02040503050406030204" pitchFamily="18" charset="0"/>
                        <a:ea typeface="Calibri" panose="020F0502020204030204" pitchFamily="34" charset="0"/>
                      </a:rPr>
                      <m:t>𝟖</m:t>
                    </m:r>
                    <m:r>
                      <a:rPr lang="en-US" sz="4400" b="1" i="1" smtClean="0">
                        <a:latin typeface="Cambria Math" panose="02040503050406030204" pitchFamily="18" charset="0"/>
                        <a:ea typeface="Calibri" panose="020F0502020204030204" pitchFamily="34" charset="0"/>
                      </a:rPr>
                      <m:t>𝒎</m:t>
                    </m:r>
                    <m:r>
                      <a:rPr lang="en-US" sz="4400" b="1" i="1" smtClean="0">
                        <a:latin typeface="Cambria Math" panose="02040503050406030204" pitchFamily="18" charset="0"/>
                        <a:ea typeface="Calibri" panose="020F0502020204030204" pitchFamily="34" charset="0"/>
                      </a:rPr>
                      <m:t>±</m:t>
                    </m:r>
                    <m:r>
                      <a:rPr lang="en-US" sz="4400" b="1" i="1" smtClean="0">
                        <a:latin typeface="Cambria Math" panose="02040503050406030204" pitchFamily="18" charset="0"/>
                        <a:ea typeface="Calibri" panose="020F0502020204030204" pitchFamily="34" charset="0"/>
                      </a:rPr>
                      <m:t>𝟐</m:t>
                    </m:r>
                    <m:r>
                      <a:rPr lang="en-US" sz="4400" b="1" i="1" smtClean="0">
                        <a:latin typeface="Cambria Math" panose="02040503050406030204" pitchFamily="18" charset="0"/>
                        <a:ea typeface="Calibri" panose="020F0502020204030204" pitchFamily="34" charset="0"/>
                      </a:rPr>
                      <m:t>𝒄𝒎</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latin typeface="Cambria Math" panose="02040503050406030204" pitchFamily="18" charset="0"/>
                        <a:ea typeface="Calibri" panose="020F0502020204030204" pitchFamily="34" charset="0"/>
                      </a:rPr>
                      <m:t>𝒚</m:t>
                    </m:r>
                    <m:r>
                      <a:rPr lang="en-US" sz="4400" b="1" i="1" smtClean="0">
                        <a:latin typeface="Cambria Math" panose="02040503050406030204" pitchFamily="18" charset="0"/>
                        <a:ea typeface="Calibri" panose="020F0502020204030204" pitchFamily="34" charset="0"/>
                      </a:rPr>
                      <m:t>=</m:t>
                    </m:r>
                    <m:r>
                      <a:rPr lang="en-US" sz="4400" b="1" i="1" smtClean="0">
                        <a:latin typeface="Cambria Math" panose="02040503050406030204" pitchFamily="18" charset="0"/>
                        <a:ea typeface="Calibri" panose="020F0502020204030204" pitchFamily="34" charset="0"/>
                      </a:rPr>
                      <m:t>𝟐𝟓</m:t>
                    </m:r>
                    <m:r>
                      <a:rPr lang="en-US" sz="4400" b="1" i="1" smtClean="0">
                        <a:latin typeface="Cambria Math" panose="02040503050406030204" pitchFamily="18" charset="0"/>
                        <a:ea typeface="Calibri" panose="020F0502020204030204" pitchFamily="34" charset="0"/>
                      </a:rPr>
                      <m:t>,</m:t>
                    </m:r>
                    <m:r>
                      <a:rPr lang="en-US" sz="4400" b="1" i="1" smtClean="0">
                        <a:latin typeface="Cambria Math" panose="02040503050406030204" pitchFamily="18" charset="0"/>
                        <a:ea typeface="Calibri" panose="020F0502020204030204" pitchFamily="34" charset="0"/>
                      </a:rPr>
                      <m:t>𝟔</m:t>
                    </m:r>
                    <m:r>
                      <a:rPr lang="en-US" sz="4400" b="1" i="1" smtClean="0">
                        <a:latin typeface="Cambria Math" panose="02040503050406030204" pitchFamily="18" charset="0"/>
                        <a:ea typeface="Calibri" panose="020F0502020204030204" pitchFamily="34" charset="0"/>
                      </a:rPr>
                      <m:t>𝒎</m:t>
                    </m:r>
                    <m:r>
                      <a:rPr lang="en-US" sz="4400" b="1" i="1" smtClean="0">
                        <a:latin typeface="Cambria Math" panose="02040503050406030204" pitchFamily="18" charset="0"/>
                        <a:ea typeface="Calibri" panose="020F0502020204030204" pitchFamily="34" charset="0"/>
                      </a:rPr>
                      <m:t>±</m:t>
                    </m:r>
                    <m:r>
                      <a:rPr lang="en-US" sz="4400" b="1" i="1" smtClean="0">
                        <a:latin typeface="Cambria Math" panose="02040503050406030204" pitchFamily="18" charset="0"/>
                        <a:ea typeface="Calibri" panose="020F0502020204030204" pitchFamily="34" charset="0"/>
                      </a:rPr>
                      <m:t>𝟒</m:t>
                    </m:r>
                    <m:r>
                      <a:rPr lang="en-US" sz="4400" b="1" i="1" smtClean="0">
                        <a:latin typeface="Cambria Math" panose="02040503050406030204" pitchFamily="18" charset="0"/>
                        <a:ea typeface="Calibri" panose="020F0502020204030204" pitchFamily="34" charset="0"/>
                      </a:rPr>
                      <m:t>𝒄𝒎</m:t>
                    </m:r>
                  </m:oMath>
                </a14:m>
                <a:r>
                  <a:rPr lang="en-US" sz="4400" b="1">
                    <a:latin typeface="Tahoma" panose="020B0604030504040204" pitchFamily="34" charset="0"/>
                    <a:ea typeface="Tahoma" panose="020B0604030504040204" pitchFamily="34" charset="0"/>
                    <a:cs typeface="Tahoma" panose="020B0604030504040204" pitchFamily="34" charset="0"/>
                  </a:rPr>
                  <a:t>. Số đo chu vi của đám vườn dưới dạng chuẩn là:</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936315" y="2209800"/>
                <a:ext cx="22893243" cy="1587294"/>
              </a:xfrm>
              <a:prstGeom prst="rect">
                <a:avLst/>
              </a:prstGeom>
              <a:blipFill>
                <a:blip r:embed="rId7"/>
                <a:stretch>
                  <a:fillRect l="-1092" t="-6538" b="-16154"/>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5638800"/>
            <a:ext cx="23862374" cy="7848601"/>
            <a:chOff x="48567" y="4381499"/>
            <a:chExt cx="23018772" cy="784859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728854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70C5AFD5-B497-400C-B8A2-C69C0AC1BA40}"/>
                  </a:ext>
                </a:extLst>
              </p:cNvPr>
              <p:cNvSpPr/>
              <p:nvPr/>
            </p:nvSpPr>
            <p:spPr>
              <a:xfrm>
                <a:off x="301566" y="6997727"/>
                <a:ext cx="23244234" cy="4738413"/>
              </a:xfrm>
              <a:prstGeom prst="rect">
                <a:avLst/>
              </a:prstGeom>
            </p:spPr>
            <p:txBody>
              <a:bodyPr wrap="square">
                <a:spAutoFit/>
              </a:bodyPr>
              <a:lstStyle/>
              <a:p>
                <a:pPr marL="629920" algn="just">
                  <a:lnSpc>
                    <a:spcPct val="115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Ta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𝟕</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𝟖</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𝒄𝒎</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𝟕</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𝟕𝟖</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𝟕</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𝟖𝟐</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𝟐𝟓</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𝒄𝒎</m:t>
                    </m:r>
                  </m:oMath>
                </a14:m>
                <a:endParaRPr lang="en-US" sz="4400" b="1" i="1" dirty="0">
                  <a:effectLst/>
                  <a:latin typeface="Cambria Math" panose="02040503050406030204" pitchFamily="18" charset="0"/>
                  <a:ea typeface="Calibri" panose="020F0502020204030204" pitchFamily="34" charset="0"/>
                  <a:cs typeface="Times New Roman" panose="02020603050405020304" pitchFamily="18" charset="0"/>
                </a:endParaRPr>
              </a:p>
              <a:p>
                <a:pPr marL="629920" algn="just">
                  <a:lnSpc>
                    <a:spcPct val="115000"/>
                  </a:lnSpc>
                  <a:spcAft>
                    <a:spcPts val="800"/>
                  </a:spcAft>
                </a:pP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Cambria Math" panose="020405030504060302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𝟐𝟓</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𝟓𝟔</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𝟐𝟓</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𝟔𝟒</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lgn="just">
                  <a:lnSpc>
                    <a:spcPct val="115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Do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chu vi </a:t>
                </a:r>
                <a:r>
                  <a:rPr lang="en-US" sz="4400" b="1" dirty="0" err="1">
                    <a:effectLst/>
                    <a:latin typeface="Tahoma" panose="020B0604030504040204" pitchFamily="34" charset="0"/>
                    <a:ea typeface="Tahoma" panose="020B0604030504040204" pitchFamily="34" charset="0"/>
                    <a:cs typeface="Tahoma" panose="020B0604030504040204" pitchFamily="34" charset="0"/>
                  </a:rPr>
                  <a:t>hình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chữ</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nhật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𝑷</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𝒚</m:t>
                        </m:r>
                      </m:e>
                    </m:d>
                    <m:r>
                      <a:rPr lang="en-US" sz="4400" b="1" i="1" smtClean="0">
                        <a:effectLst/>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𝟔𝟔</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𝟔𝟖</m:t>
                        </m:r>
                        <m:func>
                          <m:func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𝟔</m:t>
                            </m:r>
                          </m:e>
                        </m:fun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𝟗𝟐</m:t>
                        </m:r>
                      </m:e>
                    </m:d>
                  </m:oMath>
                </a14:m>
                <a:endParaRPr lang="en-US" sz="4400" b="1" i="1" dirty="0">
                  <a:effectLst/>
                  <a:latin typeface="Cambria Math" panose="02040503050406030204" pitchFamily="18" charset="0"/>
                  <a:ea typeface="Calibri" panose="020F0502020204030204" pitchFamily="34" charset="0"/>
                  <a:cs typeface="Times New Roman" panose="02020603050405020304" pitchFamily="18" charset="0"/>
                </a:endParaRPr>
              </a:p>
              <a:p>
                <a:pPr marL="629920" algn="just">
                  <a:lnSpc>
                    <a:spcPct val="115000"/>
                  </a:lnSpc>
                  <a:spcAft>
                    <a:spcPts val="800"/>
                  </a:spcAft>
                </a:pPr>
                <a:r>
                  <a:rPr lang="en-US" sz="4400" b="1" dirty="0">
                    <a:effectLst/>
                    <a:ea typeface="Calibri" panose="020F0502020204030204" pitchFamily="34" charset="0"/>
                    <a:cs typeface="Cambria Math" panose="02040503050406030204" pitchFamily="18" charset="0"/>
                  </a:rPr>
                  <a:t>				</a:t>
                </a: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Cambria Math" panose="020405030504060302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𝑷</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𝟔𝟔</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𝟖</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𝟏𝟐</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𝒄𝒎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lgn="just">
                  <a:lnSpc>
                    <a:spcPct val="115000"/>
                  </a:lnSpc>
                  <a:spcAft>
                    <a:spcPts val="8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Vì</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𝒅</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𝟏𝟐</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𝒄𝒎</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𝟏𝟐</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nên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chuẩn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chu vi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𝟔𝟔</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𝟏𝟐</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𝒄𝒎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1" name="Rectangle 30">
                <a:extLst>
                  <a:ext uri="{FF2B5EF4-FFF2-40B4-BE49-F238E27FC236}">
                    <a16:creationId xmlns:a16="http://schemas.microsoft.com/office/drawing/2014/main" id="{70C5AFD5-B497-400C-B8A2-C69C0AC1BA40}"/>
                  </a:ext>
                </a:extLst>
              </p:cNvPr>
              <p:cNvSpPr>
                <a:spLocks noRot="1" noChangeAspect="1" noMove="1" noResize="1" noEditPoints="1" noAdjustHandles="1" noChangeArrowheads="1" noChangeShapeType="1" noTextEdit="1"/>
              </p:cNvSpPr>
              <p:nvPr/>
            </p:nvSpPr>
            <p:spPr>
              <a:xfrm>
                <a:off x="301566" y="6997727"/>
                <a:ext cx="23244234" cy="4738413"/>
              </a:xfrm>
              <a:prstGeom prst="rect">
                <a:avLst/>
              </a:prstGeom>
              <a:blipFill>
                <a:blip r:embed="rId9"/>
                <a:stretch>
                  <a:fillRect t="-2188" b="-1802"/>
                </a:stretch>
              </a:blipFill>
            </p:spPr>
            <p:txBody>
              <a:bodyPr/>
              <a:lstStyle/>
              <a:p>
                <a:r>
                  <a:rPr lang="en-US">
                    <a:noFill/>
                  </a:rPr>
                  <a:t> </a:t>
                </a:r>
              </a:p>
            </p:txBody>
          </p:sp>
        </mc:Fallback>
      </mc:AlternateContent>
    </p:spTree>
    <p:extLst>
      <p:ext uri="{BB962C8B-B14F-4D97-AF65-F5344CB8AC3E}">
        <p14:creationId xmlns:p14="http://schemas.microsoft.com/office/powerpoint/2010/main" val="1725834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left)">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1">
                                            <p:txEl>
                                              <p:pRg st="2" end="2"/>
                                            </p:txEl>
                                          </p:spTgt>
                                        </p:tgtEl>
                                        <p:attrNameLst>
                                          <p:attrName>style.visibility</p:attrName>
                                        </p:attrNameLst>
                                      </p:cBhvr>
                                      <p:to>
                                        <p:strVal val="visible"/>
                                      </p:to>
                                    </p:set>
                                    <p:animEffect transition="in" filter="wipe(left)">
                                      <p:cBhvr>
                                        <p:cTn id="34" dur="500"/>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1">
                                            <p:txEl>
                                              <p:pRg st="3" end="3"/>
                                            </p:txEl>
                                          </p:spTgt>
                                        </p:tgtEl>
                                        <p:attrNameLst>
                                          <p:attrName>style.visibility</p:attrName>
                                        </p:attrNameLst>
                                      </p:cBhvr>
                                      <p:to>
                                        <p:strVal val="visible"/>
                                      </p:to>
                                    </p:set>
                                    <p:animEffect transition="in" filter="wipe(left)">
                                      <p:cBhvr>
                                        <p:cTn id="39" dur="500"/>
                                        <p:tgtEl>
                                          <p:spTgt spid="3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1">
                                            <p:txEl>
                                              <p:pRg st="4" end="4"/>
                                            </p:txEl>
                                          </p:spTgt>
                                        </p:tgtEl>
                                        <p:attrNameLst>
                                          <p:attrName>style.visibility</p:attrName>
                                        </p:attrNameLst>
                                      </p:cBhvr>
                                      <p:to>
                                        <p:strVal val="visible"/>
                                      </p:to>
                                    </p:set>
                                    <p:animEffect transition="in" filter="wipe(left)">
                                      <p:cBhvr>
                                        <p:cTn id="44" dur="500"/>
                                        <p:tgtEl>
                                          <p:spTgt spid="3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355225" y="4645250"/>
            <a:ext cx="23673550" cy="893566"/>
            <a:chOff x="241306" y="2223197"/>
            <a:chExt cx="11836775" cy="637863"/>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480939" y="2223197"/>
                  <a:ext cx="2527196"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𝟏𝟗𝟗</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𝒎</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𝒎</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n-US" sz="4400" b="1">
                      <a:latin typeface="Times New Roman" panose="02020603050405020304" pitchFamily="18" charset="0"/>
                      <a:ea typeface="Calibri" panose="020F0502020204030204" pitchFamily="34" charset="0"/>
                      <a:cs typeface="Times New Roman" panose="02020603050405020304" pitchFamily="18" charset="0"/>
                    </a:rPr>
                    <a:t>.</a:t>
                  </a:r>
                  <a:endPar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480939" y="2223197"/>
                  <a:ext cx="2527196" cy="617268"/>
                </a:xfrm>
                <a:prstGeom prst="rect">
                  <a:avLst/>
                </a:prstGeom>
                <a:blipFill>
                  <a:blip r:embed="rId2"/>
                  <a:stretch>
                    <a:fillRect t="-4000" b="-24667"/>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187894" y="228245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527196"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right"/>
                      </m:oMathParaPr>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𝟏𝟗𝟗</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𝒎</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𝟖</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𝒎</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𝟐</m:t>
                            </m:r>
                          </m:sup>
                        </m:sSup>
                        <m:r>
                          <m:rPr>
                            <m:nor/>
                          </m:rPr>
                          <a:rPr lang="en-US" sz="4400" b="1">
                            <a:latin typeface="Times New Roman" panose="02020603050405020304" pitchFamily="18" charset="0"/>
                            <a:ea typeface="Calibri" panose="020F0502020204030204" pitchFamily="34" charset="0"/>
                            <a:cs typeface="Times New Roman" panose="02020603050405020304" pitchFamily="18" charset="0"/>
                          </a:rPr>
                          <m:t>.</m:t>
                        </m:r>
                      </m:oMath>
                    </m:oMathPara>
                  </a14:m>
                  <a:endParaRPr lang="en-US" alt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527196"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471505" y="2223197"/>
                  <a:ext cx="252457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ctr">
                    <a:lnSpc>
                      <a:spcPct val="107000"/>
                    </a:lnSpc>
                    <a:spcAft>
                      <a:spcPts val="0"/>
                    </a:spcAft>
                    <a:tabLst>
                      <a:tab pos="3599815" algn="l"/>
                      <a:tab pos="5039995" algn="l"/>
                    </a:tabLst>
                  </a:pP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𝟐𝟎𝟎</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𝒎</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r>
                        <a:rPr lang="en-US" sz="4400" b="1" i="1">
                          <a:latin typeface="Cambria Math" panose="02040503050406030204" pitchFamily="18" charset="0"/>
                          <a:ea typeface="Calibri" panose="020F0502020204030204" pitchFamily="34" charset="0"/>
                          <a:cs typeface="Times New Roman" panose="02020603050405020304" pitchFamily="18" charset="0"/>
                        </a:rPr>
                        <m:t>𝒄</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𝒎</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n-US" sz="4400" b="1">
                      <a:latin typeface="Times New Roman" panose="02020603050405020304" pitchFamily="18" charset="0"/>
                      <a:ea typeface="Calibri" panose="020F0502020204030204" pitchFamily="34" charset="0"/>
                      <a:cs typeface="Times New Roman" panose="02020603050405020304" pitchFamily="18" charset="0"/>
                    </a:rPr>
                    <a:t>.</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471505" y="2223197"/>
                  <a:ext cx="2524577" cy="617268"/>
                </a:xfrm>
                <a:prstGeom prst="rect">
                  <a:avLst/>
                </a:prstGeom>
                <a:blipFill>
                  <a:blip r:embed="rId4"/>
                  <a:stretch>
                    <a:fillRect t="-4667" r="-1912" b="-24667"/>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159694" y="228245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443305" y="2223197"/>
                  <a:ext cx="2634776"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9920" algn="just">
                    <a:lnSpc>
                      <a:spcPct val="115000"/>
                    </a:lnSpc>
                    <a:spcAft>
                      <a:spcPts val="0"/>
                    </a:spcAft>
                    <a:tabLst>
                      <a:tab pos="3599815" algn="l"/>
                      <a:tab pos="5039995" algn="l"/>
                    </a:tabLst>
                  </a:pP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𝟐𝟎𝟎</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𝒎</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𝟗</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𝒎</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n-US" sz="4400" b="1">
                      <a:latin typeface="Times New Roman" panose="02020603050405020304" pitchFamily="18" charset="0"/>
                      <a:ea typeface="Calibri" panose="020F0502020204030204" pitchFamily="34" charset="0"/>
                      <a:cs typeface="Times New Roman" panose="02020603050405020304" pitchFamily="18" charset="0"/>
                    </a:rPr>
                    <a:t>.</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443305" y="2223197"/>
                  <a:ext cx="2634776" cy="617268"/>
                </a:xfrm>
                <a:prstGeom prst="rect">
                  <a:avLst/>
                </a:prstGeom>
                <a:blipFill>
                  <a:blip r:embed="rId5"/>
                  <a:stretch>
                    <a:fillRect t="-2000" r="-458" b="-26667"/>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131494" y="228245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p>
          </p:txBody>
        </p:sp>
      </p:grpSp>
      <p:sp>
        <p:nvSpPr>
          <p:cNvPr id="11" name="Oval 10">
            <a:extLst>
              <a:ext uri="{FF2B5EF4-FFF2-40B4-BE49-F238E27FC236}">
                <a16:creationId xmlns:a16="http://schemas.microsoft.com/office/drawing/2014/main" id="{E5D913EC-0752-FE03-22AC-1A64D3990366}"/>
              </a:ext>
            </a:extLst>
          </p:cNvPr>
          <p:cNvSpPr/>
          <p:nvPr/>
        </p:nvSpPr>
        <p:spPr>
          <a:xfrm>
            <a:off x="354656" y="4735610"/>
            <a:ext cx="1080000" cy="75647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a:solidFill>
                  <a:prstClr val="white"/>
                </a:solidFill>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862496" cy="2698040"/>
            <a:chOff x="923003" y="3917552"/>
            <a:chExt cx="23862496" cy="269803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229279"/>
              <a:ext cx="23513288" cy="2386312"/>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6</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3048000" y="1024421"/>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a:t>
              </a: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TẬP VẬN DUNGJ</a:t>
              </a:r>
              <a:endPar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287467" y="2377697"/>
                <a:ext cx="23527265" cy="1578637"/>
              </a:xfrm>
              <a:prstGeom prst="rect">
                <a:avLst/>
              </a:prstGeom>
              <a:noFill/>
            </p:spPr>
            <p:txBody>
              <a:bodyPr wrap="square">
                <a:spAutoFit/>
              </a:bodyPr>
              <a:lstStyle/>
              <a:p>
                <a:pPr marL="629920" algn="just">
                  <a:lnSpc>
                    <a:spcPct val="115000"/>
                  </a:lnSpc>
                  <a:spcBef>
                    <a:spcPts val="600"/>
                  </a:spcBef>
                  <a:spcAft>
                    <a:spcPts val="0"/>
                  </a:spcAft>
                  <a:tabLst>
                    <a:tab pos="629920" algn="l"/>
                  </a:tabLst>
                </a:pPr>
                <a:r>
                  <a:rPr lang="en-US" sz="4400" b="1">
                    <a:latin typeface="Tahoma" panose="020B0604030504040204" pitchFamily="34" charset="0"/>
                    <a:ea typeface="Tahoma" panose="020B0604030504040204" pitchFamily="34" charset="0"/>
                    <a:cs typeface="Tahoma" panose="020B0604030504040204" pitchFamily="34" charset="0"/>
                  </a:rPr>
                  <a:t>		Độ dài các cạnh của một đám vườn hình chữ nhật là </a:t>
                </a:r>
                <a14:m>
                  <m:oMath xmlns:m="http://schemas.openxmlformats.org/officeDocument/2006/math">
                    <m:r>
                      <a:rPr lang="en-US" sz="4400" b="1" i="1">
                        <a:latin typeface="Cambria Math" panose="02040503050406030204" pitchFamily="18" charset="0"/>
                        <a:ea typeface="Calibri" panose="020F0502020204030204" pitchFamily="34" charset="0"/>
                      </a:rPr>
                      <m:t>𝒙</m:t>
                    </m:r>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Calibri" panose="020F0502020204030204" pitchFamily="34" charset="0"/>
                      </a:rPr>
                      <m:t>𝟕</m:t>
                    </m:r>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Calibri" panose="020F0502020204030204" pitchFamily="34" charset="0"/>
                      </a:rPr>
                      <m:t>𝟖</m:t>
                    </m:r>
                    <m:r>
                      <a:rPr lang="en-US" sz="4400" b="1" i="1">
                        <a:latin typeface="Cambria Math" panose="02040503050406030204" pitchFamily="18" charset="0"/>
                        <a:ea typeface="Calibri" panose="020F0502020204030204" pitchFamily="34" charset="0"/>
                      </a:rPr>
                      <m:t>𝒎</m:t>
                    </m:r>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Calibri" panose="020F0502020204030204" pitchFamily="34" charset="0"/>
                      </a:rPr>
                      <m:t>𝟐</m:t>
                    </m:r>
                    <m:r>
                      <a:rPr lang="en-US" sz="4400" b="1" i="1">
                        <a:latin typeface="Cambria Math" panose="02040503050406030204" pitchFamily="18" charset="0"/>
                        <a:ea typeface="Calibri" panose="020F0502020204030204" pitchFamily="34" charset="0"/>
                      </a:rPr>
                      <m:t>𝒄𝒎</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ea typeface="Calibri" panose="020F0502020204030204" pitchFamily="34" charset="0"/>
                      </a:rPr>
                      <m:t>𝒚</m:t>
                    </m:r>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Calibri" panose="020F0502020204030204" pitchFamily="34" charset="0"/>
                      </a:rPr>
                      <m:t>𝟐𝟓</m:t>
                    </m:r>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Calibri" panose="020F0502020204030204" pitchFamily="34" charset="0"/>
                      </a:rPr>
                      <m:t>𝟔</m:t>
                    </m:r>
                    <m:r>
                      <a:rPr lang="en-US" sz="4400" b="1" i="1">
                        <a:latin typeface="Cambria Math" panose="02040503050406030204" pitchFamily="18" charset="0"/>
                        <a:ea typeface="Calibri" panose="020F0502020204030204" pitchFamily="34" charset="0"/>
                      </a:rPr>
                      <m:t>𝒎</m:t>
                    </m:r>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Calibri" panose="020F0502020204030204" pitchFamily="34" charset="0"/>
                      </a:rPr>
                      <m:t>𝟒</m:t>
                    </m:r>
                    <m:r>
                      <a:rPr lang="en-US" sz="4400" b="1" i="1">
                        <a:latin typeface="Cambria Math" panose="02040503050406030204" pitchFamily="18" charset="0"/>
                        <a:ea typeface="Calibri" panose="020F0502020204030204" pitchFamily="34" charset="0"/>
                      </a:rPr>
                      <m:t>𝒄𝒎</m:t>
                    </m:r>
                  </m:oMath>
                </a14:m>
                <a:r>
                  <a:rPr lang="en-US" sz="4400" b="1">
                    <a:latin typeface="Tahoma" panose="020B0604030504040204" pitchFamily="34" charset="0"/>
                    <a:ea typeface="Tahoma" panose="020B0604030504040204" pitchFamily="34" charset="0"/>
                    <a:cs typeface="Tahoma" panose="020B0604030504040204" pitchFamily="34" charset="0"/>
                  </a:rPr>
                  <a:t>. Cách viết chuẩn của diện tích (sau khi quy tròn) là:</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287467" y="2377697"/>
                <a:ext cx="23527265" cy="1578637"/>
              </a:xfrm>
              <a:prstGeom prst="rect">
                <a:avLst/>
              </a:prstGeom>
              <a:blipFill>
                <a:blip r:embed="rId7"/>
                <a:stretch>
                  <a:fillRect t="-6178" b="-16988"/>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5638800"/>
            <a:ext cx="23862374" cy="7848601"/>
            <a:chOff x="48567" y="4381499"/>
            <a:chExt cx="23018772" cy="784859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728854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3BDD2073-0511-495D-8CF8-D678D52BB7D5}"/>
                  </a:ext>
                </a:extLst>
              </p:cNvPr>
              <p:cNvSpPr/>
              <p:nvPr/>
            </p:nvSpPr>
            <p:spPr>
              <a:xfrm>
                <a:off x="693738" y="7209716"/>
                <a:ext cx="22010306" cy="5206297"/>
              </a:xfrm>
              <a:prstGeom prst="rect">
                <a:avLst/>
              </a:prstGeom>
            </p:spPr>
            <p:txBody>
              <a:bodyPr wrap="square">
                <a:spAutoFit/>
              </a:bodyPr>
              <a:lstStyle/>
              <a:p>
                <a:pPr marL="629920" algn="just">
                  <a:lnSpc>
                    <a:spcPct val="115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Ta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𝒄𝒎</m:t>
                    </m:r>
                  </m:oMath>
                </a14:m>
                <a:endParaRPr lang="en-US" sz="4400" b="1" i="1" dirty="0">
                  <a:effectLst/>
                  <a:latin typeface="Cambria Math" panose="02040503050406030204" pitchFamily="18" charset="0"/>
                  <a:ea typeface="Calibri" panose="020F0502020204030204" pitchFamily="34" charset="0"/>
                  <a:cs typeface="Times New Roman" panose="02020603050405020304" pitchFamily="18" charset="0"/>
                </a:endParaRPr>
              </a:p>
              <a:p>
                <a:pPr marL="629920" algn="just">
                  <a:lnSpc>
                    <a:spcPct val="115000"/>
                  </a:lnSpc>
                  <a:spcAft>
                    <a:spcPts val="800"/>
                  </a:spcAft>
                </a:pP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𝟕𝟖</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𝟖𝟐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629920" algn="just">
                  <a:lnSpc>
                    <a:spcPct val="115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𝒄𝒎</m:t>
                    </m:r>
                  </m:oMath>
                </a14:m>
                <a:endParaRPr lang="en-US" sz="4400" b="1" i="1" dirty="0">
                  <a:effectLst/>
                  <a:latin typeface="Cambria Math" panose="02040503050406030204" pitchFamily="18" charset="0"/>
                  <a:ea typeface="Calibri" panose="020F0502020204030204" pitchFamily="34" charset="0"/>
                  <a:cs typeface="Times New Roman" panose="02020603050405020304" pitchFamily="18" charset="0"/>
                </a:endParaRPr>
              </a:p>
              <a:p>
                <a:pPr marL="629920" algn="just">
                  <a:lnSpc>
                    <a:spcPct val="115000"/>
                  </a:lnSpc>
                  <a:spcAft>
                    <a:spcPts val="800"/>
                  </a:spcAft>
                </a:pPr>
                <a14:m>
                  <m:oMath xmlns:m="http://schemas.openxmlformats.org/officeDocument/2006/math">
                    <m:r>
                      <a:rPr lang="en-US" sz="4400" b="1" i="1">
                        <a:effectLst/>
                        <a:latin typeface="Cambria Math" panose="02040503050406030204" pitchFamily="18" charset="0"/>
                        <a:ea typeface="Calibri" panose="020F0502020204030204" pitchFamily="34" charset="0"/>
                        <a:cs typeface="Cambria Math" panose="020405030504060302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𝟓𝟔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𝟔𝟒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lgn="just">
                  <a:lnSpc>
                    <a:spcPct val="115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Do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diện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tích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chữ</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nhật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𝑺</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𝒙𝒚</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𝟏𝟗𝟖</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𝟖𝟓𝟔𝟖</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𝑺</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𝟐𝟎𝟎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𝟓𝟎𝟒𝟖</m:t>
                    </m:r>
                  </m:oMath>
                </a14:m>
                <a:endParaRPr lang="en-US" sz="4400" b="1" i="1">
                  <a:effectLst/>
                  <a:latin typeface="Cambria Math" panose="02040503050406030204" pitchFamily="18" charset="0"/>
                  <a:ea typeface="Calibri" panose="020F0502020204030204" pitchFamily="34" charset="0"/>
                  <a:cs typeface="Times New Roman" panose="02020603050405020304" pitchFamily="18" charset="0"/>
                </a:endParaRPr>
              </a:p>
              <a:p>
                <a:pPr marL="629920" algn="just">
                  <a:lnSpc>
                    <a:spcPct val="115000"/>
                  </a:lnSpc>
                  <a:spcAft>
                    <a:spcPts val="800"/>
                  </a:spcAft>
                </a:pPr>
                <a14:m>
                  <m:oMath xmlns:m="http://schemas.openxmlformats.org/officeDocument/2006/math">
                    <m:r>
                      <a:rPr lang="en-US" sz="4400" b="1" i="1">
                        <a:effectLst/>
                        <a:latin typeface="Cambria Math" panose="02040503050406030204" pitchFamily="18" charset="0"/>
                        <a:ea typeface="Calibri" panose="020F0502020204030204" pitchFamily="34" charset="0"/>
                        <a:cs typeface="Cambria Math" panose="020405030504060302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𝑺</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𝟏𝟗𝟗</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𝟔𝟖𝟎𝟖</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𝟖𝟐𝟒</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1" name="Rectangle 30">
                <a:extLst>
                  <a:ext uri="{FF2B5EF4-FFF2-40B4-BE49-F238E27FC236}">
                    <a16:creationId xmlns:a16="http://schemas.microsoft.com/office/drawing/2014/main" id="{3BDD2073-0511-495D-8CF8-D678D52BB7D5}"/>
                  </a:ext>
                </a:extLst>
              </p:cNvPr>
              <p:cNvSpPr>
                <a:spLocks noRot="1" noChangeAspect="1" noMove="1" noResize="1" noEditPoints="1" noAdjustHandles="1" noChangeArrowheads="1" noChangeShapeType="1" noTextEdit="1"/>
              </p:cNvSpPr>
              <p:nvPr/>
            </p:nvSpPr>
            <p:spPr>
              <a:xfrm>
                <a:off x="693738" y="7209716"/>
                <a:ext cx="22010306" cy="5206297"/>
              </a:xfrm>
              <a:prstGeom prst="rect">
                <a:avLst/>
              </a:prstGeom>
              <a:blipFill>
                <a:blip r:embed="rId9"/>
                <a:stretch>
                  <a:fillRect t="-1991" b="-4567"/>
                </a:stretch>
              </a:blipFill>
            </p:spPr>
            <p:txBody>
              <a:bodyPr/>
              <a:lstStyle/>
              <a:p>
                <a:r>
                  <a:rPr lang="en-US">
                    <a:noFill/>
                  </a:rPr>
                  <a:t> </a:t>
                </a:r>
              </a:p>
            </p:txBody>
          </p:sp>
        </mc:Fallback>
      </mc:AlternateContent>
    </p:spTree>
    <p:extLst>
      <p:ext uri="{BB962C8B-B14F-4D97-AF65-F5344CB8AC3E}">
        <p14:creationId xmlns:p14="http://schemas.microsoft.com/office/powerpoint/2010/main" val="3529438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left)">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1">
                                            <p:txEl>
                                              <p:pRg st="2" end="2"/>
                                            </p:txEl>
                                          </p:spTgt>
                                        </p:tgtEl>
                                        <p:attrNameLst>
                                          <p:attrName>style.visibility</p:attrName>
                                        </p:attrNameLst>
                                      </p:cBhvr>
                                      <p:to>
                                        <p:strVal val="visible"/>
                                      </p:to>
                                    </p:set>
                                    <p:animEffect transition="in" filter="wipe(left)">
                                      <p:cBhvr>
                                        <p:cTn id="34" dur="500"/>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1">
                                            <p:txEl>
                                              <p:pRg st="3" end="3"/>
                                            </p:txEl>
                                          </p:spTgt>
                                        </p:tgtEl>
                                        <p:attrNameLst>
                                          <p:attrName>style.visibility</p:attrName>
                                        </p:attrNameLst>
                                      </p:cBhvr>
                                      <p:to>
                                        <p:strVal val="visible"/>
                                      </p:to>
                                    </p:set>
                                    <p:animEffect transition="in" filter="wipe(left)">
                                      <p:cBhvr>
                                        <p:cTn id="39" dur="500"/>
                                        <p:tgtEl>
                                          <p:spTgt spid="3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1">
                                            <p:txEl>
                                              <p:pRg st="4" end="4"/>
                                            </p:txEl>
                                          </p:spTgt>
                                        </p:tgtEl>
                                        <p:attrNameLst>
                                          <p:attrName>style.visibility</p:attrName>
                                        </p:attrNameLst>
                                      </p:cBhvr>
                                      <p:to>
                                        <p:strVal val="visible"/>
                                      </p:to>
                                    </p:set>
                                    <p:animEffect transition="in" filter="wipe(left)">
                                      <p:cBhvr>
                                        <p:cTn id="44" dur="500"/>
                                        <p:tgtEl>
                                          <p:spTgt spid="3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1">
                                            <p:txEl>
                                              <p:pRg st="5" end="5"/>
                                            </p:txEl>
                                          </p:spTgt>
                                        </p:tgtEl>
                                        <p:attrNameLst>
                                          <p:attrName>style.visibility</p:attrName>
                                        </p:attrNameLst>
                                      </p:cBhvr>
                                      <p:to>
                                        <p:strVal val="visible"/>
                                      </p:to>
                                    </p:set>
                                    <p:animEffect transition="in" filter="wipe(left)">
                                      <p:cBhvr>
                                        <p:cTn id="49" dur="500"/>
                                        <p:tgtEl>
                                          <p:spTgt spid="31">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00100" y="2385537"/>
                <a:ext cx="22783800" cy="11007412"/>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b="1">
                    <a:latin typeface="Tahoma" panose="020B0604030504040204" pitchFamily="34" charset="0"/>
                    <a:ea typeface="Tahoma" panose="020B0604030504040204" pitchFamily="34" charset="0"/>
                    <a:cs typeface="Tahoma" panose="020B0604030504040204" pitchFamily="34" charset="0"/>
                  </a:rPr>
                  <a:t>Đỉnh Everest được mệnh danh là "nóc nhà của thế giới", bởi đây là đỉnh núi cao nhất trên Trái Đất so với mực nước biển. Có rất nhiều con số khác nhau đã từng được công bố về chiều cao của đỉnh Everest:</a:t>
                </a:r>
                <a:endParaRPr lang="vi-VN" b="1">
                  <a:latin typeface="Tahoma" panose="020B0604030504040204" pitchFamily="34" charset="0"/>
                  <a:ea typeface="Tahoma" panose="020B0604030504040204" pitchFamily="34" charset="0"/>
                  <a:cs typeface="Tahoma" panose="020B0604030504040204" pitchFamily="34" charset="0"/>
                </a:endParaRPr>
              </a:p>
              <a:p>
                <a:pPr marL="0" indent="0">
                  <a:buNone/>
                </a:pPr>
                <a14:m>
                  <m:oMathPara xmlns:m="http://schemas.openxmlformats.org/officeDocument/2006/math">
                    <m:oMathParaPr>
                      <m:jc m:val="centerGroup"/>
                    </m:oMathParaPr>
                    <m:oMath xmlns:m="http://schemas.openxmlformats.org/officeDocument/2006/math">
                      <m:r>
                        <a:rPr lang="en-US" b="1">
                          <a:latin typeface="Cambria Math" panose="02040503050406030204" pitchFamily="18" charset="0"/>
                          <a:ea typeface="Tahoma" panose="020B0604030504040204" pitchFamily="34" charset="0"/>
                          <a:cs typeface="Tahoma" panose="020B0604030504040204" pitchFamily="34" charset="0"/>
                        </a:rPr>
                        <m:t>8848</m:t>
                      </m:r>
                      <m:r>
                        <a:rPr lang="en-US" b="1">
                          <a:latin typeface="Cambria Math" panose="02040503050406030204" pitchFamily="18" charset="0"/>
                          <a:ea typeface="Tahoma" panose="020B0604030504040204" pitchFamily="34" charset="0"/>
                          <a:cs typeface="Tahoma" panose="020B0604030504040204" pitchFamily="34" charset="0"/>
                        </a:rPr>
                        <m:t>𝑚</m:t>
                      </m:r>
                      <m:r>
                        <a:rPr lang="en-US" b="1">
                          <a:latin typeface="Cambria Math" panose="02040503050406030204" pitchFamily="18" charset="0"/>
                          <a:ea typeface="Tahoma" panose="020B0604030504040204" pitchFamily="34" charset="0"/>
                          <a:cs typeface="Tahoma" panose="020B0604030504040204" pitchFamily="34" charset="0"/>
                        </a:rPr>
                        <m:t>;8848,13</m:t>
                      </m:r>
                      <m:r>
                        <a:rPr lang="en-US" b="1">
                          <a:latin typeface="Cambria Math" panose="02040503050406030204" pitchFamily="18" charset="0"/>
                          <a:ea typeface="Tahoma" panose="020B0604030504040204" pitchFamily="34" charset="0"/>
                          <a:cs typeface="Tahoma" panose="020B0604030504040204" pitchFamily="34" charset="0"/>
                        </a:rPr>
                        <m:t>𝑚</m:t>
                      </m:r>
                      <m:r>
                        <a:rPr lang="en-US" b="1">
                          <a:latin typeface="Cambria Math" panose="02040503050406030204" pitchFamily="18" charset="0"/>
                          <a:ea typeface="Tahoma" panose="020B0604030504040204" pitchFamily="34" charset="0"/>
                          <a:cs typeface="Tahoma" panose="020B0604030504040204" pitchFamily="34" charset="0"/>
                        </a:rPr>
                        <m:t>;8844,43</m:t>
                      </m:r>
                      <m:r>
                        <a:rPr lang="en-US" b="1">
                          <a:latin typeface="Cambria Math" panose="02040503050406030204" pitchFamily="18" charset="0"/>
                          <a:ea typeface="Tahoma" panose="020B0604030504040204" pitchFamily="34" charset="0"/>
                          <a:cs typeface="Tahoma" panose="020B0604030504040204" pitchFamily="34" charset="0"/>
                        </a:rPr>
                        <m:t>𝑚</m:t>
                      </m:r>
                      <m:r>
                        <a:rPr lang="en-US" b="1">
                          <a:latin typeface="Cambria Math" panose="02040503050406030204" pitchFamily="18" charset="0"/>
                          <a:ea typeface="Tahoma" panose="020B0604030504040204" pitchFamily="34" charset="0"/>
                          <a:cs typeface="Tahoma" panose="020B0604030504040204" pitchFamily="34" charset="0"/>
                        </a:rPr>
                        <m:t>;8850</m:t>
                      </m:r>
                      <m:r>
                        <a:rPr lang="en-US" b="1">
                          <a:latin typeface="Cambria Math" panose="02040503050406030204" pitchFamily="18" charset="0"/>
                          <a:ea typeface="Tahoma" panose="020B0604030504040204" pitchFamily="34" charset="0"/>
                          <a:cs typeface="Tahoma" panose="020B0604030504040204" pitchFamily="34" charset="0"/>
                        </a:rPr>
                        <m:t>𝑚</m:t>
                      </m:r>
                      <m:r>
                        <a:rPr lang="en-US" b="1">
                          <a:latin typeface="Cambria Math" panose="02040503050406030204" pitchFamily="18" charset="0"/>
                          <a:ea typeface="Tahoma" panose="020B0604030504040204" pitchFamily="34" charset="0"/>
                          <a:cs typeface="Tahoma" panose="020B0604030504040204" pitchFamily="34" charset="0"/>
                        </a:rPr>
                        <m:t>;…</m:t>
                      </m:r>
                    </m:oMath>
                  </m:oMathPara>
                </a14:m>
                <a:endParaRPr lang="vi-VN"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00100" y="2385537"/>
                <a:ext cx="22783800" cy="11007412"/>
              </a:xfrm>
              <a:prstGeom prst="rect">
                <a:avLst/>
              </a:prstGeom>
              <a:blipFill>
                <a:blip r:embed="rId3"/>
                <a:stretch>
                  <a:fillRect l="-1176" t="-1881" r="-1176"/>
                </a:stretch>
              </a:blipFill>
              <a:ln>
                <a:solidFill>
                  <a:srgbClr val="00B0F0"/>
                </a:solidFill>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5CDD15BD-D352-4D8E-9F81-3D91FCAB69C2}"/>
              </a:ext>
            </a:extLst>
          </p:cNvPr>
          <p:cNvPicPr/>
          <p:nvPr/>
        </p:nvPicPr>
        <p:blipFill>
          <a:blip r:embed="rId4"/>
          <a:stretch>
            <a:fillRect/>
          </a:stretch>
        </p:blipFill>
        <p:spPr>
          <a:xfrm>
            <a:off x="6172200" y="5007359"/>
            <a:ext cx="12039600" cy="5763768"/>
          </a:xfrm>
          <a:prstGeom prst="rect">
            <a:avLst/>
          </a:prstGeom>
        </p:spPr>
      </p:pic>
      <p:sp>
        <p:nvSpPr>
          <p:cNvPr id="4" name="TextBox 3">
            <a:extLst>
              <a:ext uri="{FF2B5EF4-FFF2-40B4-BE49-F238E27FC236}">
                <a16:creationId xmlns:a16="http://schemas.microsoft.com/office/drawing/2014/main" id="{DF3D55CA-9E91-44BD-8D56-4C72EE092F1A}"/>
              </a:ext>
            </a:extLst>
          </p:cNvPr>
          <p:cNvSpPr txBox="1"/>
          <p:nvPr/>
        </p:nvSpPr>
        <p:spPr>
          <a:xfrm>
            <a:off x="0" y="1554540"/>
            <a:ext cx="24235144" cy="830997"/>
          </a:xfrm>
          <a:prstGeom prst="rect">
            <a:avLst/>
          </a:prstGeom>
          <a:noFill/>
        </p:spPr>
        <p:txBody>
          <a:bodyPr wrap="square">
            <a:spAutoFit/>
          </a:bodyPr>
          <a:lstStyle/>
          <a:p>
            <a:pPr marL="685800" indent="-685800">
              <a:buFont typeface="Arial" panose="020B0604020202020204" pitchFamily="34" charset="0"/>
              <a:buChar char="•"/>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Nhiệm</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err="1">
                <a:solidFill>
                  <a:srgbClr val="FF0000"/>
                </a:solidFill>
                <a:effectLst/>
                <a:latin typeface="Tahoma" panose="020B0604030504040204" pitchFamily="34" charset="0"/>
                <a:ea typeface="Tahoma" panose="020B0604030504040204" pitchFamily="34" charset="0"/>
                <a:cs typeface="Tahoma" panose="020B0604030504040204" pitchFamily="34" charset="0"/>
              </a:rPr>
              <a:t>vụ</a:t>
            </a: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 2</a:t>
            </a:r>
            <a:r>
              <a:rPr lang="en-US" sz="4800" b="1">
                <a:effectLst/>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028BEFD6-B474-499F-B747-59F70FF4C998}"/>
              </a:ext>
            </a:extLst>
          </p:cNvPr>
          <p:cNvSpPr/>
          <p:nvPr/>
        </p:nvSpPr>
        <p:spPr>
          <a:xfrm>
            <a:off x="1402773" y="11292369"/>
            <a:ext cx="22174200" cy="2086725"/>
          </a:xfrm>
          <a:prstGeom prst="rect">
            <a:avLst/>
          </a:prstGeom>
        </p:spPr>
        <p:txBody>
          <a:bodyPr wrap="square">
            <a:spAutoFit/>
          </a:bodyPr>
          <a:lstStyle/>
          <a:p>
            <a:pPr defTabSz="1828800">
              <a:lnSpc>
                <a:spcPct val="90000"/>
              </a:lnSpc>
              <a:spcBef>
                <a:spcPts val="2000"/>
              </a:spcBef>
            </a:pPr>
            <a:r>
              <a:rPr lang="en-US" sz="4800" b="1">
                <a:latin typeface="Tahoma" panose="020B0604030504040204" pitchFamily="34" charset="0"/>
                <a:ea typeface="Tahoma" panose="020B0604030504040204" pitchFamily="34" charset="0"/>
                <a:cs typeface="Tahoma" panose="020B0604030504040204" pitchFamily="34" charset="0"/>
              </a:rPr>
              <a:t>Vì sao lại có nhiều kết quả khác nhau như vậy và đâu là con số chính xác? Chúng ta sẽ cùng tìm câu trả lời trong bài học này, sau khi tìm hiểu về số gần đúng và sai số. </a:t>
            </a:r>
          </a:p>
        </p:txBody>
      </p:sp>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1F4F05-E91B-421E-8E10-8E1F07CC3CD3}"/>
              </a:ext>
            </a:extLst>
          </p:cNvPr>
          <p:cNvSpPr/>
          <p:nvPr/>
        </p:nvSpPr>
        <p:spPr>
          <a:xfrm>
            <a:off x="228600" y="1828800"/>
            <a:ext cx="3927678" cy="754053"/>
          </a:xfrm>
          <a:prstGeom prst="rect">
            <a:avLst/>
          </a:prstGeom>
        </p:spPr>
        <p:txBody>
          <a:bodyPr wrap="none">
            <a:spAutoFit/>
          </a:bodyPr>
          <a:lstStyle/>
          <a:p>
            <a:r>
              <a:rPr lang="en-US" b="1" u="sng">
                <a:solidFill>
                  <a:srgbClr val="FF0000"/>
                </a:solidFill>
                <a:latin typeface="Tahoma" panose="020B0604030504040204" pitchFamily="34" charset="0"/>
                <a:ea typeface="Tahoma" panose="020B0604030504040204" pitchFamily="34" charset="0"/>
                <a:cs typeface="Tahoma" panose="020B0604030504040204" pitchFamily="34" charset="0"/>
              </a:rPr>
              <a:t>Hoạt động 1:</a:t>
            </a:r>
            <a:r>
              <a:rPr lang="en-US" b="1">
                <a:latin typeface="Tahoma" panose="020B0604030504040204" pitchFamily="34" charset="0"/>
                <a:ea typeface="Tahoma" panose="020B0604030504040204" pitchFamily="34" charset="0"/>
                <a:cs typeface="Tahoma" panose="020B0604030504040204" pitchFamily="34" charset="0"/>
              </a:rPr>
              <a:t> </a:t>
            </a:r>
            <a:endParaRPr lang="en-US"/>
          </a:p>
        </p:txBody>
      </p:sp>
      <p:sp>
        <p:nvSpPr>
          <p:cNvPr id="4" name="Rectangle 3">
            <a:extLst>
              <a:ext uri="{FF2B5EF4-FFF2-40B4-BE49-F238E27FC236}">
                <a16:creationId xmlns:a16="http://schemas.microsoft.com/office/drawing/2014/main" id="{C4C61F1D-A087-4E8D-AE3F-53077EC6C2E6}"/>
              </a:ext>
            </a:extLst>
          </p:cNvPr>
          <p:cNvSpPr/>
          <p:nvPr/>
        </p:nvSpPr>
        <p:spPr>
          <a:xfrm>
            <a:off x="4156278" y="1828800"/>
            <a:ext cx="19770522" cy="1569660"/>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Các nhóm đo chiều dài đường chéo của miếng bìa hình chữ nhật bằng thước.</a:t>
            </a:r>
          </a:p>
        </p:txBody>
      </p:sp>
      <p:pic>
        <p:nvPicPr>
          <p:cNvPr id="5" name="Picture 4">
            <a:extLst>
              <a:ext uri="{FF2B5EF4-FFF2-40B4-BE49-F238E27FC236}">
                <a16:creationId xmlns:a16="http://schemas.microsoft.com/office/drawing/2014/main" id="{0BA2298A-DD2E-4137-960E-F94962DE567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11401" y="2819400"/>
            <a:ext cx="8915400" cy="4419600"/>
          </a:xfrm>
          <a:prstGeom prst="rect">
            <a:avLst/>
          </a:prstGeom>
          <a:noFill/>
          <a:ln>
            <a:noFill/>
          </a:ln>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C7A0343-C9AF-4E2F-B8E2-51BB17D52F5A}"/>
                  </a:ext>
                </a:extLst>
              </p:cNvPr>
              <p:cNvSpPr/>
              <p:nvPr/>
            </p:nvSpPr>
            <p:spPr>
              <a:xfrm>
                <a:off x="457199" y="4648200"/>
                <a:ext cx="13335001" cy="2076915"/>
              </a:xfrm>
              <a:prstGeom prst="rect">
                <a:avLst/>
              </a:prstGeom>
            </p:spPr>
            <p:txBody>
              <a:bodyPr wrap="square">
                <a:spAutoFit/>
              </a:bodyPr>
              <a:lstStyle/>
              <a:p>
                <a:pPr>
                  <a:lnSpc>
                    <a:spcPct val="107000"/>
                  </a:lnSpc>
                  <a:spcAft>
                    <a:spcPts val="800"/>
                  </a:spcAft>
                </a:pPr>
                <a:r>
                  <a:rPr lang="en-US" sz="4800" b="1">
                    <a:latin typeface="Tahoma" panose="020B0604030504040204" pitchFamily="34" charset="0"/>
                    <a:ea typeface="Tahoma" panose="020B0604030504040204" pitchFamily="34" charset="0"/>
                    <a:cs typeface="Tahoma" panose="020B0604030504040204" pitchFamily="34" charset="0"/>
                  </a:rPr>
                  <a:t>Đường chéo của tấm bìa hình chữ nhật là</a:t>
                </a: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800" b="1">
                          <a:latin typeface="Cambria Math" panose="02040503050406030204" pitchFamily="18" charset="0"/>
                        </a:rPr>
                        <m:t>𝐴𝐶</m:t>
                      </m:r>
                      <m:r>
                        <a:rPr lang="en-US" sz="4800" b="1">
                          <a:latin typeface="Cambria Math" panose="02040503050406030204" pitchFamily="18" charset="0"/>
                        </a:rPr>
                        <m:t>=</m:t>
                      </m:r>
                      <m:rad>
                        <m:radPr>
                          <m:degHide m:val="on"/>
                          <m:ctrlPr>
                            <a:rPr lang="en-US" sz="4800" b="1" i="1">
                              <a:latin typeface="Cambria Math" panose="02040503050406030204" pitchFamily="18" charset="0"/>
                            </a:rPr>
                          </m:ctrlPr>
                        </m:radPr>
                        <m:deg/>
                        <m:e>
                          <m:r>
                            <a:rPr lang="en-US" sz="4800" b="1">
                              <a:latin typeface="Cambria Math" panose="02040503050406030204" pitchFamily="18" charset="0"/>
                            </a:rPr>
                            <m:t>𝐴</m:t>
                          </m:r>
                          <m:sSup>
                            <m:sSupPr>
                              <m:ctrlPr>
                                <a:rPr lang="en-US" sz="4800" b="1" i="1">
                                  <a:latin typeface="Cambria Math" panose="02040503050406030204" pitchFamily="18" charset="0"/>
                                </a:rPr>
                              </m:ctrlPr>
                            </m:sSupPr>
                            <m:e>
                              <m:r>
                                <a:rPr lang="en-US" sz="4800" b="1">
                                  <a:latin typeface="Cambria Math" panose="02040503050406030204" pitchFamily="18" charset="0"/>
                                </a:rPr>
                                <m:t>𝐷</m:t>
                              </m:r>
                            </m:e>
                            <m:sup>
                              <m:r>
                                <a:rPr lang="en-US" sz="4800" b="1">
                                  <a:latin typeface="Cambria Math" panose="02040503050406030204" pitchFamily="18" charset="0"/>
                                </a:rPr>
                                <m:t>2</m:t>
                              </m:r>
                            </m:sup>
                          </m:sSup>
                          <m:r>
                            <a:rPr lang="en-US" sz="4800" b="1">
                              <a:latin typeface="Cambria Math" panose="02040503050406030204" pitchFamily="18" charset="0"/>
                            </a:rPr>
                            <m:t>+</m:t>
                          </m:r>
                          <m:r>
                            <a:rPr lang="en-US" sz="4800" b="1">
                              <a:latin typeface="Cambria Math" panose="02040503050406030204" pitchFamily="18" charset="0"/>
                            </a:rPr>
                            <m:t>𝐷</m:t>
                          </m:r>
                          <m:sSup>
                            <m:sSupPr>
                              <m:ctrlPr>
                                <a:rPr lang="en-US" sz="4800" b="1" i="1">
                                  <a:latin typeface="Cambria Math" panose="02040503050406030204" pitchFamily="18" charset="0"/>
                                </a:rPr>
                              </m:ctrlPr>
                            </m:sSupPr>
                            <m:e>
                              <m:r>
                                <a:rPr lang="en-US" sz="4800" b="1">
                                  <a:latin typeface="Cambria Math" panose="02040503050406030204" pitchFamily="18" charset="0"/>
                                </a:rPr>
                                <m:t>𝐶</m:t>
                              </m:r>
                            </m:e>
                            <m:sup>
                              <m:r>
                                <a:rPr lang="en-US" sz="4800" b="1">
                                  <a:latin typeface="Cambria Math" panose="02040503050406030204" pitchFamily="18" charset="0"/>
                                </a:rPr>
                                <m:t>2</m:t>
                              </m:r>
                            </m:sup>
                          </m:sSup>
                        </m:e>
                      </m:rad>
                      <m:r>
                        <a:rPr lang="en-US" sz="4800" b="1">
                          <a:latin typeface="Cambria Math" panose="02040503050406030204" pitchFamily="18" charset="0"/>
                        </a:rPr>
                        <m:t>=10</m:t>
                      </m:r>
                      <m:rad>
                        <m:radPr>
                          <m:degHide m:val="on"/>
                          <m:ctrlPr>
                            <a:rPr lang="en-US" sz="4800" b="1" i="1">
                              <a:latin typeface="Cambria Math" panose="02040503050406030204" pitchFamily="18" charset="0"/>
                            </a:rPr>
                          </m:ctrlPr>
                        </m:radPr>
                        <m:deg/>
                        <m:e>
                          <m:r>
                            <a:rPr lang="en-US" sz="4800" b="1">
                              <a:latin typeface="Cambria Math" panose="02040503050406030204" pitchFamily="18" charset="0"/>
                            </a:rPr>
                            <m:t>5</m:t>
                          </m:r>
                        </m:e>
                      </m:rad>
                      <m:r>
                        <a:rPr lang="en-US" sz="4800" b="1">
                          <a:latin typeface="Cambria Math" panose="02040503050406030204" pitchFamily="18" charset="0"/>
                        </a:rPr>
                        <m:t>≈22,3607</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DC7A0343-C9AF-4E2F-B8E2-51BB17D52F5A}"/>
                  </a:ext>
                </a:extLst>
              </p:cNvPr>
              <p:cNvSpPr>
                <a:spLocks noRot="1" noChangeAspect="1" noMove="1" noResize="1" noEditPoints="1" noAdjustHandles="1" noChangeArrowheads="1" noChangeShapeType="1" noTextEdit="1"/>
              </p:cNvSpPr>
              <p:nvPr/>
            </p:nvSpPr>
            <p:spPr>
              <a:xfrm>
                <a:off x="457199" y="4648200"/>
                <a:ext cx="13335001" cy="2076915"/>
              </a:xfrm>
              <a:prstGeom prst="rect">
                <a:avLst/>
              </a:prstGeom>
              <a:blipFill>
                <a:blip r:embed="rId3"/>
                <a:stretch>
                  <a:fillRect l="-2057" t="-7647"/>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0EAD8D2B-9D54-4234-A7F6-E66FD7A3C880}"/>
              </a:ext>
            </a:extLst>
          </p:cNvPr>
          <p:cNvSpPr/>
          <p:nvPr/>
        </p:nvSpPr>
        <p:spPr>
          <a:xfrm>
            <a:off x="6927" y="6843775"/>
            <a:ext cx="3927678" cy="754053"/>
          </a:xfrm>
          <a:prstGeom prst="rect">
            <a:avLst/>
          </a:prstGeom>
        </p:spPr>
        <p:txBody>
          <a:bodyPr wrap="none">
            <a:spAutoFit/>
          </a:bodyPr>
          <a:lstStyle/>
          <a:p>
            <a:r>
              <a:rPr lang="en-US" b="1" u="sng">
                <a:solidFill>
                  <a:srgbClr val="FF0000"/>
                </a:solidFill>
                <a:latin typeface="Tahoma" panose="020B0604030504040204" pitchFamily="34" charset="0"/>
                <a:ea typeface="Tahoma" panose="020B0604030504040204" pitchFamily="34" charset="0"/>
                <a:cs typeface="Tahoma" panose="020B0604030504040204" pitchFamily="34" charset="0"/>
              </a:rPr>
              <a:t>Hoạt động 2:</a:t>
            </a:r>
            <a:r>
              <a:rPr lang="en-US" b="1">
                <a:latin typeface="Tahoma" panose="020B0604030504040204" pitchFamily="34" charset="0"/>
                <a:ea typeface="Tahoma" panose="020B0604030504040204" pitchFamily="34" charset="0"/>
                <a:cs typeface="Tahoma" panose="020B0604030504040204" pitchFamily="34" charset="0"/>
              </a:rPr>
              <a:t> </a:t>
            </a:r>
            <a:endParaRPr lang="en-US"/>
          </a:p>
        </p:txBody>
      </p:sp>
      <p:sp>
        <p:nvSpPr>
          <p:cNvPr id="10" name="Rectangle 9">
            <a:extLst>
              <a:ext uri="{FF2B5EF4-FFF2-40B4-BE49-F238E27FC236}">
                <a16:creationId xmlns:a16="http://schemas.microsoft.com/office/drawing/2014/main" id="{E08E55E0-15B8-427C-A35E-B6C28AFA42DE}"/>
              </a:ext>
            </a:extLst>
          </p:cNvPr>
          <p:cNvSpPr/>
          <p:nvPr/>
        </p:nvSpPr>
        <p:spPr>
          <a:xfrm>
            <a:off x="457199" y="7749734"/>
            <a:ext cx="13944600" cy="1569660"/>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Các nhóm đo thể tích của một cốc nước bằng hai ống đong có vạch chia như hình bên</a:t>
            </a:r>
          </a:p>
        </p:txBody>
      </p:sp>
      <p:pic>
        <p:nvPicPr>
          <p:cNvPr id="11" name="Picture 10" descr="C:\Users\MS.HUONG\Downloads\3ba5b13f3fa7f3f9aab6.jpg">
            <a:extLst>
              <a:ext uri="{FF2B5EF4-FFF2-40B4-BE49-F238E27FC236}">
                <a16:creationId xmlns:a16="http://schemas.microsoft.com/office/drawing/2014/main" id="{585725AD-16C2-40A7-B5B0-C549493BC50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840200" y="7333320"/>
            <a:ext cx="7107382" cy="6382680"/>
          </a:xfrm>
          <a:prstGeom prst="rect">
            <a:avLst/>
          </a:prstGeom>
          <a:noFill/>
          <a:ln>
            <a:noFill/>
          </a:ln>
        </p:spPr>
      </p:pic>
    </p:spTree>
    <p:extLst>
      <p:ext uri="{BB962C8B-B14F-4D97-AF65-F5344CB8AC3E}">
        <p14:creationId xmlns:p14="http://schemas.microsoft.com/office/powerpoint/2010/main" val="271913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left)">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build="p"/>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905000"/>
            <a:ext cx="6019800" cy="10159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pPr>
            <a:r>
              <a:rPr lang="en-US" b="1">
                <a:solidFill>
                  <a:schemeClr val="accent6">
                    <a:lumMod val="75000"/>
                  </a:schemeClr>
                </a:solidFill>
              </a:rPr>
              <a:t>1. SỐ GẦN ĐÚNG. </a:t>
            </a:r>
            <a:endParaRPr lang="vi-VN">
              <a:solidFill>
                <a:schemeClr val="accent6">
                  <a:lumMod val="75000"/>
                </a:schemeClr>
              </a:solidFill>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976E4E03-2B2C-4978-9D2D-B1D4B9C759D2}"/>
                  </a:ext>
                </a:extLst>
              </p:cNvPr>
              <p:cNvSpPr txBox="1">
                <a:spLocks/>
              </p:cNvSpPr>
              <p:nvPr/>
            </p:nvSpPr>
            <p:spPr>
              <a:xfrm>
                <a:off x="533400" y="3352800"/>
                <a:ext cx="23469600" cy="22098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latin typeface="Tahoma" panose="020B0604030504040204" pitchFamily="34" charset="0"/>
                    <a:ea typeface="Tahoma" panose="020B0604030504040204" pitchFamily="34" charset="0"/>
                    <a:cs typeface="Tahoma" panose="020B0604030504040204" pitchFamily="34" charset="0"/>
                  </a:rPr>
                  <a:t>Trong nhiều trường hợp, ta không biết hoặc khó biết số đúng (kí hiệu là </a:t>
                </a:r>
                <a14:m>
                  <m:oMath xmlns:m="http://schemas.openxmlformats.org/officeDocument/2006/math">
                    <m:acc>
                      <m:accPr>
                        <m:chr m:val="̄"/>
                        <m:ctrlPr>
                          <a:rPr lang="vi-VN" b="1" i="1">
                            <a:latin typeface="Cambria Math" panose="02040503050406030204" pitchFamily="18" charset="0"/>
                            <a:ea typeface="Tahoma" panose="020B0604030504040204" pitchFamily="34" charset="0"/>
                            <a:cs typeface="Tahoma" panose="020B0604030504040204" pitchFamily="34" charset="0"/>
                          </a:rPr>
                        </m:ctrlPr>
                      </m:accPr>
                      <m:e>
                        <m:r>
                          <a:rPr lang="en-US" b="1">
                            <a:latin typeface="Cambria Math" panose="02040503050406030204" pitchFamily="18" charset="0"/>
                            <a:ea typeface="Tahoma" panose="020B0604030504040204" pitchFamily="34" charset="0"/>
                            <a:cs typeface="Tahoma" panose="020B0604030504040204" pitchFamily="34" charset="0"/>
                          </a:rPr>
                          <m:t>𝑎</m:t>
                        </m:r>
                      </m:e>
                    </m:acc>
                  </m:oMath>
                </a14:m>
                <a:r>
                  <a:rPr lang="en-US" b="1">
                    <a:latin typeface="Tahoma" panose="020B0604030504040204" pitchFamily="34" charset="0"/>
                    <a:ea typeface="Tahoma" panose="020B0604030504040204" pitchFamily="34" charset="0"/>
                    <a:cs typeface="Tahoma" panose="020B0604030504040204" pitchFamily="34" charset="0"/>
                  </a:rPr>
                  <a:t>) mà chỉ tìm được giá trị khác xấp xỉ nó. Giá trị này được gọi là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số gần đúng</a:t>
                </a:r>
                <a:r>
                  <a:rPr lang="en-US" b="1">
                    <a:latin typeface="Tahoma" panose="020B0604030504040204" pitchFamily="34" charset="0"/>
                    <a:ea typeface="Tahoma" panose="020B0604030504040204" pitchFamily="34" charset="0"/>
                    <a:cs typeface="Tahoma" panose="020B0604030504040204" pitchFamily="34" charset="0"/>
                  </a:rPr>
                  <a:t>, kí hiệu là </a:t>
                </a:r>
                <a14:m>
                  <m:oMath xmlns:m="http://schemas.openxmlformats.org/officeDocument/2006/math">
                    <m:r>
                      <a:rPr lang="en-US" b="1">
                        <a:latin typeface="Cambria Math" panose="02040503050406030204" pitchFamily="18" charset="0"/>
                        <a:ea typeface="Tahoma" panose="020B0604030504040204" pitchFamily="34" charset="0"/>
                        <a:cs typeface="Tahoma" panose="020B0604030504040204" pitchFamily="34" charset="0"/>
                      </a:rPr>
                      <m:t>𝑎</m:t>
                    </m:r>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a:p>
            </p:txBody>
          </p:sp>
        </mc:Choice>
        <mc:Fallback xmlns="">
          <p:sp>
            <p:nvSpPr>
              <p:cNvPr id="10" name="Content Placeholder 2">
                <a:extLst>
                  <a:ext uri="{FF2B5EF4-FFF2-40B4-BE49-F238E27FC236}">
                    <a16:creationId xmlns:a16="http://schemas.microsoft.com/office/drawing/2014/main" id="{976E4E03-2B2C-4978-9D2D-B1D4B9C759D2}"/>
                  </a:ext>
                </a:extLst>
              </p:cNvPr>
              <p:cNvSpPr txBox="1">
                <a:spLocks noRot="1" noChangeAspect="1" noMove="1" noResize="1" noEditPoints="1" noAdjustHandles="1" noChangeArrowheads="1" noChangeShapeType="1" noTextEdit="1"/>
              </p:cNvSpPr>
              <p:nvPr/>
            </p:nvSpPr>
            <p:spPr>
              <a:xfrm>
                <a:off x="533400" y="3352800"/>
                <a:ext cx="23469600" cy="2209800"/>
              </a:xfrm>
              <a:prstGeom prst="rect">
                <a:avLst/>
              </a:prstGeom>
              <a:blipFill>
                <a:blip r:embed="rId3"/>
                <a:stretch>
                  <a:fillRect l="-1168" t="-9589" b="-7397"/>
                </a:stretch>
              </a:blipFill>
              <a:ln>
                <a:solidFill>
                  <a:srgbClr val="00B0F0"/>
                </a:solidFill>
              </a:ln>
            </p:spPr>
            <p:txBody>
              <a:bodyPr/>
              <a:lstStyle/>
              <a:p>
                <a:r>
                  <a:rPr lang="en-US">
                    <a:noFill/>
                  </a:rPr>
                  <a:t> </a:t>
                </a:r>
              </a:p>
            </p:txBody>
          </p:sp>
        </mc:Fallback>
      </mc:AlternateContent>
      <p:sp>
        <p:nvSpPr>
          <p:cNvPr id="2" name="Rectangle 1">
            <a:extLst>
              <a:ext uri="{FF2B5EF4-FFF2-40B4-BE49-F238E27FC236}">
                <a16:creationId xmlns:a16="http://schemas.microsoft.com/office/drawing/2014/main" id="{4A55EDAF-9B4E-41EA-8F0B-C6B0B4246D46}"/>
              </a:ext>
            </a:extLst>
          </p:cNvPr>
          <p:cNvSpPr/>
          <p:nvPr/>
        </p:nvSpPr>
        <p:spPr>
          <a:xfrm>
            <a:off x="533400" y="6110545"/>
            <a:ext cx="23469600" cy="1415772"/>
          </a:xfrm>
          <a:prstGeom prst="rect">
            <a:avLst/>
          </a:prstGeom>
        </p:spPr>
        <p:txBody>
          <a:bodyPr wrap="square">
            <a:spAutoFit/>
          </a:bodyPr>
          <a:lstStyle/>
          <a:p>
            <a:r>
              <a:rPr lang="en-US" b="1">
                <a:latin typeface="Tahoma" panose="020B0604030504040204" pitchFamily="34" charset="0"/>
                <a:ea typeface="Tahoma" panose="020B0604030504040204" pitchFamily="34" charset="0"/>
                <a:cs typeface="Tahoma" panose="020B0604030504040204" pitchFamily="34" charset="0"/>
              </a:rPr>
              <a:t>Chẳng hạn, các số đo khác nhau về chiều cao của đỉnh Everest trong tình huống mở đầu đều là các số gần đúng.</a:t>
            </a:r>
            <a:endParaRPr lang="vi-VN" b="1">
              <a:latin typeface="Tahoma" panose="020B0604030504040204" pitchFamily="34" charset="0"/>
              <a:ea typeface="Tahoma" panose="020B0604030504040204" pitchFamily="34" charset="0"/>
              <a:cs typeface="Tahoma" panose="020B0604030504040204" pitchFamily="34" charset="0"/>
            </a:endParaRPr>
          </a:p>
        </p:txBody>
      </p:sp>
      <p:sp>
        <p:nvSpPr>
          <p:cNvPr id="5" name="Flowchart: Sequential Access Storage 4">
            <a:extLst>
              <a:ext uri="{FF2B5EF4-FFF2-40B4-BE49-F238E27FC236}">
                <a16:creationId xmlns:a16="http://schemas.microsoft.com/office/drawing/2014/main" id="{822F4DE5-2E2B-4010-AA88-5F2EF1ACFEF8}"/>
              </a:ext>
            </a:extLst>
          </p:cNvPr>
          <p:cNvSpPr/>
          <p:nvPr/>
        </p:nvSpPr>
        <p:spPr>
          <a:xfrm>
            <a:off x="16398007" y="6858000"/>
            <a:ext cx="7086600" cy="49530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ahoma" panose="020B0604030504040204" pitchFamily="34" charset="0"/>
                <a:ea typeface="Tahoma" panose="020B0604030504040204" pitchFamily="34" charset="0"/>
                <a:cs typeface="Tahoma" panose="020B0604030504040204" pitchFamily="34" charset="0"/>
              </a:rPr>
              <a:t>Hãy lấy một ví dụ khác về số gần đúng.</a:t>
            </a:r>
          </a:p>
        </p:txBody>
      </p:sp>
      <p:sp>
        <p:nvSpPr>
          <p:cNvPr id="7" name="Rectangle 6">
            <a:extLst>
              <a:ext uri="{FF2B5EF4-FFF2-40B4-BE49-F238E27FC236}">
                <a16:creationId xmlns:a16="http://schemas.microsoft.com/office/drawing/2014/main" id="{9A776BCF-36FA-44CE-9A2B-24835CE1489A}"/>
              </a:ext>
            </a:extLst>
          </p:cNvPr>
          <p:cNvSpPr/>
          <p:nvPr/>
        </p:nvSpPr>
        <p:spPr>
          <a:xfrm>
            <a:off x="899393" y="7669883"/>
            <a:ext cx="1747594" cy="754053"/>
          </a:xfrm>
          <a:prstGeom prst="rect">
            <a:avLst/>
          </a:prstGeom>
        </p:spPr>
        <p:txBody>
          <a:bodyPr wrap="none">
            <a:spAutoFit/>
          </a:bodyPr>
          <a:lstStyle/>
          <a:p>
            <a:r>
              <a:rPr lang="en-US" b="1">
                <a:solidFill>
                  <a:srgbClr val="0000FF"/>
                </a:solidFill>
                <a:latin typeface="Tahoma" panose="020B0604030504040204" pitchFamily="34" charset="0"/>
                <a:ea typeface="Tahoma" panose="020B0604030504040204" pitchFamily="34" charset="0"/>
                <a:cs typeface="Tahoma" panose="020B0604030504040204" pitchFamily="34" charset="0"/>
              </a:rPr>
              <a:t>Ví dụ </a:t>
            </a:r>
          </a:p>
        </p:txBody>
      </p:sp>
      <p:sp>
        <p:nvSpPr>
          <p:cNvPr id="12" name="Rectangle 11">
            <a:extLst>
              <a:ext uri="{FF2B5EF4-FFF2-40B4-BE49-F238E27FC236}">
                <a16:creationId xmlns:a16="http://schemas.microsoft.com/office/drawing/2014/main" id="{EB0447D8-0643-45CA-BDA1-E6B02000A6BA}"/>
              </a:ext>
            </a:extLst>
          </p:cNvPr>
          <p:cNvSpPr/>
          <p:nvPr/>
        </p:nvSpPr>
        <p:spPr>
          <a:xfrm>
            <a:off x="304800" y="8423936"/>
            <a:ext cx="15864607" cy="2739211"/>
          </a:xfrm>
          <a:prstGeom prst="rect">
            <a:avLst/>
          </a:prstGeom>
        </p:spPr>
        <p:txBody>
          <a:bodyPr wrap="square">
            <a:spAutoFit/>
          </a:bodyPr>
          <a:lstStyle/>
          <a:p>
            <a:pPr algn="just"/>
            <a:r>
              <a:rPr lang="en-US" b="1">
                <a:latin typeface="Tahoma" panose="020B0604030504040204" pitchFamily="34" charset="0"/>
                <a:ea typeface="Tahoma" panose="020B0604030504040204" pitchFamily="34" charset="0"/>
                <a:cs typeface="Tahoma" panose="020B0604030504040204" pitchFamily="34" charset="0"/>
              </a:rPr>
              <a:t>Trái đất quay một vòng quanh mặt trời là 365 ngày 6 giờ. Thông thường chúng ta thường sử dụng số 365 ngày trong đời sống hằng ngày. Như vậy 365 ngày là số gần đúng. </a:t>
            </a:r>
          </a:p>
        </p:txBody>
      </p:sp>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 grpId="0" animBg="1"/>
      <p:bldP spid="2" grpId="0"/>
      <p:bldP spid="5" grpId="0" animBg="1"/>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066800" y="2362200"/>
                <a:ext cx="22936200" cy="48006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t>Gọi </a:t>
                </a:r>
                <a14:m>
                  <m:oMath xmlns:m="http://schemas.openxmlformats.org/officeDocument/2006/math">
                    <m:r>
                      <a:rPr lang="en-US" b="1" i="1">
                        <a:latin typeface="Cambria Math" panose="02040503050406030204" pitchFamily="18" charset="0"/>
                      </a:rPr>
                      <m:t>𝒅</m:t>
                    </m:r>
                  </m:oMath>
                </a14:m>
                <a:r>
                  <a:rPr lang="en-US" b="1"/>
                  <a:t> là độ dài đường chéo của hình vuông cạnh bằng 1. Trong hai số </a:t>
                </a:r>
                <a14:m>
                  <m:oMath xmlns:m="http://schemas.openxmlformats.org/officeDocument/2006/math">
                    <m:rad>
                      <m:radPr>
                        <m:degHide m:val="on"/>
                        <m:ctrlPr>
                          <a:rPr lang="vi-VN" b="1" i="1">
                            <a:latin typeface="Cambria Math" panose="02040503050406030204" pitchFamily="18" charset="0"/>
                          </a:rPr>
                        </m:ctrlPr>
                      </m:radPr>
                      <m:deg/>
                      <m:e>
                        <m:r>
                          <a:rPr lang="en-US" b="1" i="1">
                            <a:latin typeface="Cambria Math" panose="02040503050406030204" pitchFamily="18" charset="0"/>
                          </a:rPr>
                          <m:t>𝟐</m:t>
                        </m:r>
                      </m:e>
                    </m:rad>
                  </m:oMath>
                </a14:m>
                <a:r>
                  <a:rPr lang="en-US" b="1"/>
                  <a:t> và </a:t>
                </a:r>
                <a14:m>
                  <m:oMath xmlns:m="http://schemas.openxmlformats.org/officeDocument/2006/math">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𝟒𝟏</m:t>
                    </m:r>
                  </m:oMath>
                </a14:m>
                <a:r>
                  <a:rPr lang="en-US" b="1"/>
                  <a:t>, số nào là số đúng, số nào là số gần đúng của </a:t>
                </a:r>
                <a14:m>
                  <m:oMath xmlns:m="http://schemas.openxmlformats.org/officeDocument/2006/math">
                    <m:r>
                      <a:rPr lang="en-US" b="1" i="1">
                        <a:latin typeface="Cambria Math" panose="02040503050406030204" pitchFamily="18" charset="0"/>
                      </a:rPr>
                      <m:t>𝒅</m:t>
                    </m:r>
                  </m:oMath>
                </a14:m>
                <a:r>
                  <a:rPr lang="en-US" b="1"/>
                  <a:t>?</a:t>
                </a:r>
                <a:endParaRPr lang="vi-VN" b="1"/>
              </a:p>
              <a:p>
                <a:pPr marL="0" indent="0" algn="ctr">
                  <a:buNone/>
                </a:pPr>
                <a:r>
                  <a:rPr lang="en-US" b="1">
                    <a:solidFill>
                      <a:srgbClr val="FF0000"/>
                    </a:solidFill>
                  </a:rPr>
                  <a:t>Giải</a:t>
                </a:r>
                <a:endParaRPr lang="vi-VN" b="1">
                  <a:solidFill>
                    <a:srgbClr val="FF0000"/>
                  </a:solidFill>
                </a:endParaRPr>
              </a:p>
              <a:p>
                <a:pPr marL="0" indent="0">
                  <a:buNone/>
                </a:pPr>
                <a:r>
                  <a:rPr lang="en-US" b="1"/>
                  <a:t>Hình vuông có cạnh bằng 1 có độ dài của đường chéo là </a:t>
                </a:r>
                <a14:m>
                  <m:oMath xmlns:m="http://schemas.openxmlformats.org/officeDocument/2006/math">
                    <m:r>
                      <a:rPr lang="en-US" b="1" i="1">
                        <a:latin typeface="Cambria Math" panose="02040503050406030204" pitchFamily="18" charset="0"/>
                      </a:rPr>
                      <m:t>𝒅</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ad>
                      <m:radPr>
                        <m:degHide m:val="on"/>
                        <m:ctrlPr>
                          <a:rPr lang="vi-VN" b="1" i="1">
                            <a:latin typeface="Cambria Math" panose="02040503050406030204" pitchFamily="18" charset="0"/>
                          </a:rPr>
                        </m:ctrlPr>
                      </m:radPr>
                      <m:deg/>
                      <m:e>
                        <m:r>
                          <a:rPr lang="en-US" b="1" i="1">
                            <a:latin typeface="Cambria Math" panose="02040503050406030204" pitchFamily="18" charset="0"/>
                          </a:rPr>
                          <m:t>𝟐</m:t>
                        </m:r>
                      </m:e>
                    </m:rad>
                    <m:r>
                      <a:rPr lang="en-US" b="1" i="1">
                        <a:latin typeface="Cambria Math" panose="02040503050406030204" pitchFamily="18" charset="0"/>
                      </a:rPr>
                      <m:t>=</m:t>
                    </m:r>
                    <m:rad>
                      <m:radPr>
                        <m:degHide m:val="on"/>
                        <m:ctrlPr>
                          <a:rPr lang="vi-VN" b="1" i="1">
                            <a:latin typeface="Cambria Math" panose="02040503050406030204" pitchFamily="18" charset="0"/>
                          </a:rPr>
                        </m:ctrlPr>
                      </m:radPr>
                      <m:deg/>
                      <m:e>
                        <m:r>
                          <a:rPr lang="en-US" b="1" i="1">
                            <a:latin typeface="Cambria Math" panose="02040503050406030204" pitchFamily="18" charset="0"/>
                          </a:rPr>
                          <m:t>𝟐</m:t>
                        </m:r>
                      </m:e>
                    </m:rad>
                  </m:oMath>
                </a14:m>
                <a:r>
                  <a:rPr lang="en-US" b="1"/>
                  <a:t>.</a:t>
                </a:r>
              </a:p>
              <a:p>
                <a:pPr marL="0" indent="0">
                  <a:buNone/>
                </a:pPr>
                <a:r>
                  <a:rPr lang="en-US" b="1"/>
                  <a:t> Vậy </a:t>
                </a:r>
                <a14:m>
                  <m:oMath xmlns:m="http://schemas.openxmlformats.org/officeDocument/2006/math">
                    <m:rad>
                      <m:radPr>
                        <m:degHide m:val="on"/>
                        <m:ctrlPr>
                          <a:rPr lang="vi-VN" b="1" i="1">
                            <a:latin typeface="Cambria Math" panose="02040503050406030204" pitchFamily="18" charset="0"/>
                          </a:rPr>
                        </m:ctrlPr>
                      </m:radPr>
                      <m:deg/>
                      <m:e>
                        <m:r>
                          <a:rPr lang="en-US" b="1" i="1">
                            <a:latin typeface="Cambria Math" panose="02040503050406030204" pitchFamily="18" charset="0"/>
                          </a:rPr>
                          <m:t>𝟐</m:t>
                        </m:r>
                      </m:e>
                    </m:rad>
                  </m:oMath>
                </a14:m>
                <a:r>
                  <a:rPr lang="en-US" b="1"/>
                  <a:t> là số đúng; 1,41 là số gần đúng của </a:t>
                </a:r>
                <a14:m>
                  <m:oMath xmlns:m="http://schemas.openxmlformats.org/officeDocument/2006/math">
                    <m:r>
                      <a:rPr lang="en-US" b="1" i="1">
                        <a:latin typeface="Cambria Math" panose="02040503050406030204" pitchFamily="18" charset="0"/>
                      </a:rPr>
                      <m:t>𝒅</m:t>
                    </m:r>
                  </m:oMath>
                </a14:m>
                <a:r>
                  <a:rPr lang="en-US" b="1"/>
                  <a:t>.</a:t>
                </a:r>
                <a:endParaRPr lang="vi-VN"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066800" y="2362200"/>
                <a:ext cx="22936200" cy="4800600"/>
              </a:xfrm>
              <a:prstGeom prst="rect">
                <a:avLst/>
              </a:prstGeom>
              <a:blipFill>
                <a:blip r:embed="rId3"/>
                <a:stretch>
                  <a:fillRect l="-1169" t="-2788" r="-664"/>
                </a:stretch>
              </a:blipFill>
              <a:ln>
                <a:solidFill>
                  <a:srgbClr val="00B0F0"/>
                </a:solidFill>
              </a:ln>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14F91184-2F1F-4A63-BA19-F30231CF2926}"/>
              </a:ext>
            </a:extLst>
          </p:cNvPr>
          <p:cNvGrpSpPr/>
          <p:nvPr/>
        </p:nvGrpSpPr>
        <p:grpSpPr>
          <a:xfrm>
            <a:off x="304800" y="1798120"/>
            <a:ext cx="3352800" cy="838200"/>
            <a:chOff x="22440" y="16831"/>
            <a:chExt cx="850471" cy="230002"/>
          </a:xfrm>
        </p:grpSpPr>
        <p:grpSp>
          <p:nvGrpSpPr>
            <p:cNvPr id="26" name="Group 25">
              <a:extLst>
                <a:ext uri="{FF2B5EF4-FFF2-40B4-BE49-F238E27FC236}">
                  <a16:creationId xmlns:a16="http://schemas.microsoft.com/office/drawing/2014/main" id="{32D5B377-1436-4B62-93EA-EE499A946867}"/>
                </a:ext>
              </a:extLst>
            </p:cNvPr>
            <p:cNvGrpSpPr/>
            <p:nvPr/>
          </p:nvGrpSpPr>
          <p:grpSpPr>
            <a:xfrm>
              <a:off x="22440" y="59287"/>
              <a:ext cx="850471" cy="159855"/>
              <a:chOff x="31572" y="60276"/>
              <a:chExt cx="1196628" cy="197828"/>
            </a:xfrm>
          </p:grpSpPr>
          <p:sp>
            <p:nvSpPr>
              <p:cNvPr id="28" name="Arrow: Pentagon 27">
                <a:extLst>
                  <a:ext uri="{FF2B5EF4-FFF2-40B4-BE49-F238E27FC236}">
                    <a16:creationId xmlns:a16="http://schemas.microsoft.com/office/drawing/2014/main" id="{E4D1CBD8-FD8A-4CD6-883A-A4FB5275EBE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Arrow: Chevron 28">
                <a:extLst>
                  <a:ext uri="{FF2B5EF4-FFF2-40B4-BE49-F238E27FC236}">
                    <a16:creationId xmlns:a16="http://schemas.microsoft.com/office/drawing/2014/main" id="{96F898B1-B998-4739-9221-289137EA5FA4}"/>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42018734-1BC0-4113-815C-E6C560AC80B8}"/>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56">
              <a:extLst>
                <a:ext uri="{FF2B5EF4-FFF2-40B4-BE49-F238E27FC236}">
                  <a16:creationId xmlns:a16="http://schemas.microsoft.com/office/drawing/2014/main" id="{B63211C2-C699-4B0C-9934-389DE2ECEED8}"/>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Ví dụ 1.</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09189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up)">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up)">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wipe(up)">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wipe(up)">
                                      <p:cBhvr>
                                        <p:cTn id="3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33400" y="4971251"/>
                <a:ext cx="23518091" cy="53919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rPr>
                  <a:t>Giải</a:t>
                </a:r>
                <a:endParaRPr lang="vi-VN" b="1">
                  <a:solidFill>
                    <a:srgbClr val="FF0000"/>
                  </a:solidFill>
                </a:endParaRPr>
              </a:p>
              <a:p>
                <a:pPr marL="0" indent="0">
                  <a:buNone/>
                </a:pPr>
                <a:r>
                  <a:rPr lang="en-US" b="1"/>
                  <a:t>Chu vi của đường tròn bán kính </a:t>
                </a:r>
                <a14:m>
                  <m:oMath xmlns:m="http://schemas.openxmlformats.org/officeDocument/2006/math">
                    <m:r>
                      <a:rPr lang="en-US" b="1" i="1">
                        <a:latin typeface="Cambria Math" panose="02040503050406030204" pitchFamily="18" charset="0"/>
                      </a:rPr>
                      <m:t>𝟏</m:t>
                    </m:r>
                    <m:r>
                      <m:rPr>
                        <m:nor/>
                      </m:rPr>
                      <a:rPr lang="en-US" b="1"/>
                      <m:t>cm</m:t>
                    </m:r>
                  </m:oMath>
                </a14:m>
                <a:r>
                  <a:rPr lang="en-US" b="1"/>
                  <a:t> là </a:t>
                </a:r>
                <a14:m>
                  <m:oMath xmlns:m="http://schemas.openxmlformats.org/officeDocument/2006/math">
                    <m:r>
                      <a:rPr lang="en-US" b="1" i="1">
                        <a:latin typeface="Cambria Math" panose="02040503050406030204" pitchFamily="18" charset="0"/>
                      </a:rPr>
                      <m:t>𝑷</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𝝅</m:t>
                    </m:r>
                    <m:r>
                      <a:rPr lang="en-US" b="1" i="1">
                        <a:latin typeface="Cambria Math" panose="02040503050406030204" pitchFamily="18" charset="0"/>
                      </a:rPr>
                      <m:t>.</m:t>
                    </m:r>
                    <m:r>
                      <a:rPr lang="en-US" b="1" i="1">
                        <a:latin typeface="Cambria Math" panose="02040503050406030204" pitchFamily="18" charset="0"/>
                      </a:rPr>
                      <m:t>𝒓</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𝟏𝟒</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m:t>
                    </m:r>
                    <m:r>
                      <a:rPr lang="en-US" b="1" i="1">
                        <a:latin typeface="Cambria Math" panose="02040503050406030204" pitchFamily="18" charset="0"/>
                      </a:rPr>
                      <m:t>𝟐𝟖</m:t>
                    </m:r>
                    <m:d>
                      <m:dPr>
                        <m:ctrlPr>
                          <a:rPr lang="vi-VN" b="1" i="1">
                            <a:latin typeface="Cambria Math" panose="02040503050406030204" pitchFamily="18" charset="0"/>
                          </a:rPr>
                        </m:ctrlPr>
                      </m:dPr>
                      <m:e>
                        <m:r>
                          <m:rPr>
                            <m:nor/>
                          </m:rPr>
                          <a:rPr lang="en-US" b="1"/>
                          <m:t>cm</m:t>
                        </m:r>
                      </m:e>
                    </m:d>
                  </m:oMath>
                </a14:m>
                <a:r>
                  <a:rPr lang="en-US" b="1"/>
                  <a:t>. Vậy </a:t>
                </a:r>
                <a14:m>
                  <m:oMath xmlns:m="http://schemas.openxmlformats.org/officeDocument/2006/math">
                    <m:r>
                      <a:rPr lang="en-US" b="1" i="1">
                        <a:latin typeface="Cambria Math" panose="02040503050406030204" pitchFamily="18" charset="0"/>
                      </a:rPr>
                      <m:t>𝟔</m:t>
                    </m:r>
                    <m:r>
                      <a:rPr lang="en-US" b="1" i="1">
                        <a:latin typeface="Cambria Math" panose="02040503050406030204" pitchFamily="18" charset="0"/>
                      </a:rPr>
                      <m:t>,</m:t>
                    </m:r>
                    <m:r>
                      <a:rPr lang="en-US" b="1" i="1">
                        <a:latin typeface="Cambria Math" panose="02040503050406030204" pitchFamily="18" charset="0"/>
                      </a:rPr>
                      <m:t>𝟐𝟖</m:t>
                    </m:r>
                  </m:oMath>
                </a14:m>
                <a:r>
                  <a:rPr lang="en-US" b="1"/>
                  <a:t> là một giá trị gần đúng của </a:t>
                </a:r>
                <a14:m>
                  <m:oMath xmlns:m="http://schemas.openxmlformats.org/officeDocument/2006/math">
                    <m:r>
                      <a:rPr lang="en-US" b="1" i="1">
                        <a:latin typeface="Cambria Math" panose="02040503050406030204" pitchFamily="18" charset="0"/>
                      </a:rPr>
                      <m:t>𝑷</m:t>
                    </m:r>
                  </m:oMath>
                </a14:m>
                <a:r>
                  <a:rPr lang="en-US" b="1"/>
                  <a:t>.</a:t>
                </a:r>
                <a:endParaRPr lang="vi-VN" b="1"/>
              </a:p>
              <a:p>
                <a:pPr marL="0" indent="0">
                  <a:buNone/>
                </a:pPr>
                <a:r>
                  <a:rPr lang="en-US" b="1"/>
                  <a:t>Chú ý. Ta có thể sử dụng máy tính cầm tay để tìm giá trị gần đúng của các biểu thức chứa các số vô tỉ như </a:t>
                </a:r>
                <a14:m>
                  <m:oMath xmlns:m="http://schemas.openxmlformats.org/officeDocument/2006/math">
                    <m:r>
                      <a:rPr lang="en-US" b="1" i="1">
                        <a:latin typeface="Cambria Math" panose="02040503050406030204" pitchFamily="18" charset="0"/>
                      </a:rPr>
                      <m:t>𝝅</m:t>
                    </m:r>
                    <m:r>
                      <a:rPr lang="en-US" b="1" i="1">
                        <a:latin typeface="Cambria Math" panose="02040503050406030204" pitchFamily="18" charset="0"/>
                      </a:rPr>
                      <m:t>,</m:t>
                    </m:r>
                    <m:rad>
                      <m:radPr>
                        <m:degHide m:val="on"/>
                        <m:ctrlPr>
                          <a:rPr lang="vi-VN" b="1" i="1">
                            <a:latin typeface="Cambria Math" panose="02040503050406030204" pitchFamily="18" charset="0"/>
                          </a:rPr>
                        </m:ctrlPr>
                      </m:radPr>
                      <m:deg/>
                      <m:e>
                        <m:r>
                          <a:rPr lang="en-US" b="1" i="1">
                            <a:latin typeface="Cambria Math" panose="02040503050406030204" pitchFamily="18" charset="0"/>
                          </a:rPr>
                          <m:t>𝒂</m:t>
                        </m:r>
                      </m:e>
                    </m:rad>
                    <m:r>
                      <a:rPr lang="en-US" b="1" i="1">
                        <a:latin typeface="Cambria Math" panose="02040503050406030204" pitchFamily="18" charset="0"/>
                      </a:rPr>
                      <m:t>,</m:t>
                    </m:r>
                    <m:rad>
                      <m:radPr>
                        <m:ctrlPr>
                          <a:rPr lang="vi-VN" b="1" i="1">
                            <a:latin typeface="Cambria Math" panose="02040503050406030204" pitchFamily="18" charset="0"/>
                          </a:rPr>
                        </m:ctrlPr>
                      </m:radPr>
                      <m:deg>
                        <m:r>
                          <a:rPr lang="en-US" b="1" i="1">
                            <a:latin typeface="Cambria Math" panose="02040503050406030204" pitchFamily="18" charset="0"/>
                          </a:rPr>
                          <m:t>𝟑</m:t>
                        </m:r>
                      </m:deg>
                      <m:e>
                        <m:r>
                          <a:rPr lang="en-US" b="1" i="1">
                            <a:latin typeface="Cambria Math" panose="02040503050406030204" pitchFamily="18" charset="0"/>
                          </a:rPr>
                          <m:t>𝒂</m:t>
                        </m:r>
                      </m:e>
                    </m:rad>
                    <m:r>
                      <a:rPr lang="en-US" b="1" i="1">
                        <a:latin typeface="Cambria Math" panose="02040503050406030204" pitchFamily="18" charset="0"/>
                      </a:rPr>
                      <m:t>,…</m:t>
                    </m:r>
                  </m:oMath>
                </a14:m>
                <a:r>
                  <a:rPr lang="en-US" b="1"/>
                  <a:t> Chẳng hạn, dùng máy tính cầm tay để tính </a:t>
                </a:r>
                <a14:m>
                  <m:oMath xmlns:m="http://schemas.openxmlformats.org/officeDocument/2006/math">
                    <m:sSup>
                      <m:sSupPr>
                        <m:ctrlPr>
                          <a:rPr lang="vi-VN" b="1" i="1">
                            <a:latin typeface="Cambria Math" panose="02040503050406030204" pitchFamily="18" charset="0"/>
                          </a:rPr>
                        </m:ctrlPr>
                      </m:sSupPr>
                      <m:e>
                        <m:r>
                          <a:rPr lang="en-US" b="1" i="1">
                            <a:latin typeface="Cambria Math" panose="02040503050406030204" pitchFamily="18" charset="0"/>
                          </a:rPr>
                          <m:t>𝟐</m:t>
                        </m:r>
                      </m:e>
                      <m:sup>
                        <m:r>
                          <a:rPr lang="en-US" b="1" i="1">
                            <a:latin typeface="Cambria Math" panose="02040503050406030204" pitchFamily="18" charset="0"/>
                          </a:rPr>
                          <m:t>𝟗</m:t>
                        </m:r>
                      </m:sup>
                    </m:sSup>
                    <m:r>
                      <a:rPr lang="en-US" b="1" i="1">
                        <a:latin typeface="Cambria Math" panose="02040503050406030204" pitchFamily="18" charset="0"/>
                      </a:rPr>
                      <m:t>⋅</m:t>
                    </m:r>
                    <m:rad>
                      <m:radPr>
                        <m:degHide m:val="on"/>
                        <m:ctrlPr>
                          <a:rPr lang="vi-VN" b="1" i="1">
                            <a:latin typeface="Cambria Math" panose="02040503050406030204" pitchFamily="18" charset="0"/>
                          </a:rPr>
                        </m:ctrlPr>
                      </m:radPr>
                      <m:deg/>
                      <m:e>
                        <m:r>
                          <a:rPr lang="en-US" b="1" i="1">
                            <a:latin typeface="Cambria Math" panose="02040503050406030204" pitchFamily="18" charset="0"/>
                          </a:rPr>
                          <m:t>𝟑</m:t>
                        </m:r>
                      </m:e>
                    </m:rad>
                  </m:oMath>
                </a14:m>
                <a:r>
                  <a:rPr lang="en-US" b="1"/>
                  <a:t>, bấm các phím như sau:</a:t>
                </a:r>
                <a:endParaRPr lang="vi-VN" b="1"/>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33400" y="4971251"/>
                <a:ext cx="23518091" cy="5391949"/>
              </a:xfrm>
              <a:prstGeom prst="rect">
                <a:avLst/>
              </a:prstGeom>
              <a:blipFill>
                <a:blip r:embed="rId3"/>
                <a:stretch>
                  <a:fillRect l="-1166" t="-3720"/>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533400" y="2831763"/>
                <a:ext cx="23518091" cy="1156969"/>
              </a:xfrm>
              <a:prstGeom prst="rect">
                <a:avLst/>
              </a:prstGeom>
              <a:solidFill>
                <a:schemeClr val="accent4">
                  <a:lumMod val="20000"/>
                  <a:lumOff val="80000"/>
                </a:schemeClr>
              </a:solidFill>
              <a:ln>
                <a:solidFill>
                  <a:schemeClr val="accent4">
                    <a:lumMod val="20000"/>
                    <a:lumOff val="80000"/>
                  </a:schemeClr>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t>Gọi </a:t>
                </a:r>
                <a14:m>
                  <m:oMath xmlns:m="http://schemas.openxmlformats.org/officeDocument/2006/math">
                    <m:r>
                      <a:rPr lang="en-US" b="1" i="1">
                        <a:latin typeface="Cambria Math" panose="02040503050406030204" pitchFamily="18" charset="0"/>
                      </a:rPr>
                      <m:t>𝑷</m:t>
                    </m:r>
                  </m:oMath>
                </a14:m>
                <a:r>
                  <a:rPr lang="en-US" b="1"/>
                  <a:t> là chu vi của đường tròn bán kính </a:t>
                </a:r>
                <a14:m>
                  <m:oMath xmlns:m="http://schemas.openxmlformats.org/officeDocument/2006/math">
                    <m:r>
                      <a:rPr lang="en-US" b="1" i="1">
                        <a:latin typeface="Cambria Math" panose="02040503050406030204" pitchFamily="18" charset="0"/>
                      </a:rPr>
                      <m:t>𝟏</m:t>
                    </m:r>
                    <m:r>
                      <m:rPr>
                        <m:nor/>
                      </m:rPr>
                      <a:rPr lang="en-US" b="1"/>
                      <m:t>cm</m:t>
                    </m:r>
                  </m:oMath>
                </a14:m>
                <a:r>
                  <a:rPr lang="en-US" b="1"/>
                  <a:t>. Hãy tìm một giá trị gần đúng của </a:t>
                </a:r>
                <a14:m>
                  <m:oMath xmlns:m="http://schemas.openxmlformats.org/officeDocument/2006/math">
                    <m:r>
                      <a:rPr lang="en-US" b="1" i="1">
                        <a:latin typeface="Cambria Math" panose="02040503050406030204" pitchFamily="18" charset="0"/>
                      </a:rPr>
                      <m:t>𝑷</m:t>
                    </m:r>
                  </m:oMath>
                </a14:m>
                <a:r>
                  <a:rPr lang="en-US" b="1"/>
                  <a:t>.</a:t>
                </a:r>
                <a:endParaRPr lang="vi-VN" b="1"/>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533400" y="2831763"/>
                <a:ext cx="23518091" cy="1156969"/>
              </a:xfrm>
              <a:prstGeom prst="rect">
                <a:avLst/>
              </a:prstGeom>
              <a:blipFill>
                <a:blip r:embed="rId4"/>
                <a:stretch>
                  <a:fillRect l="-1166" t="-17277"/>
                </a:stretch>
              </a:blipFill>
              <a:ln>
                <a:solidFill>
                  <a:schemeClr val="accent4">
                    <a:lumMod val="20000"/>
                    <a:lumOff val="80000"/>
                  </a:schemeClr>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1F520273-9151-4593-9200-A322CB322A2E}"/>
              </a:ext>
            </a:extLst>
          </p:cNvPr>
          <p:cNvPicPr/>
          <p:nvPr/>
        </p:nvPicPr>
        <p:blipFill>
          <a:blip r:embed="rId5"/>
          <a:stretch>
            <a:fillRect/>
          </a:stretch>
        </p:blipFill>
        <p:spPr>
          <a:xfrm>
            <a:off x="2971800" y="10563821"/>
            <a:ext cx="15087600" cy="1563795"/>
          </a:xfrm>
          <a:prstGeom prst="rect">
            <a:avLst/>
          </a:prstGeom>
        </p:spPr>
      </p:pic>
      <p:grpSp>
        <p:nvGrpSpPr>
          <p:cNvPr id="8" name="Group 7">
            <a:extLst>
              <a:ext uri="{FF2B5EF4-FFF2-40B4-BE49-F238E27FC236}">
                <a16:creationId xmlns:a16="http://schemas.microsoft.com/office/drawing/2014/main" id="{C170679A-242B-4495-A6AA-87C2A490DEE2}"/>
              </a:ext>
            </a:extLst>
          </p:cNvPr>
          <p:cNvGrpSpPr/>
          <p:nvPr/>
        </p:nvGrpSpPr>
        <p:grpSpPr>
          <a:xfrm>
            <a:off x="76200" y="2057400"/>
            <a:ext cx="5105123" cy="838200"/>
            <a:chOff x="22440" y="16831"/>
            <a:chExt cx="850471" cy="230002"/>
          </a:xfrm>
        </p:grpSpPr>
        <p:grpSp>
          <p:nvGrpSpPr>
            <p:cNvPr id="9" name="Group 8">
              <a:extLst>
                <a:ext uri="{FF2B5EF4-FFF2-40B4-BE49-F238E27FC236}">
                  <a16:creationId xmlns:a16="http://schemas.microsoft.com/office/drawing/2014/main" id="{DC2BE062-D76F-484D-85A9-31A35614F0C2}"/>
                </a:ext>
              </a:extLst>
            </p:cNvPr>
            <p:cNvGrpSpPr/>
            <p:nvPr/>
          </p:nvGrpSpPr>
          <p:grpSpPr>
            <a:xfrm>
              <a:off x="22440" y="59287"/>
              <a:ext cx="850471" cy="159855"/>
              <a:chOff x="31572" y="60276"/>
              <a:chExt cx="1196628" cy="197828"/>
            </a:xfrm>
          </p:grpSpPr>
          <p:sp>
            <p:nvSpPr>
              <p:cNvPr id="11" name="Arrow: Pentagon 10">
                <a:extLst>
                  <a:ext uri="{FF2B5EF4-FFF2-40B4-BE49-F238E27FC236}">
                    <a16:creationId xmlns:a16="http://schemas.microsoft.com/office/drawing/2014/main" id="{DE96BE6A-257E-4F40-B7D9-B1D5135CB38A}"/>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E39EE14B-937A-449E-9477-E4B712882A71}"/>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3906BBB3-2A34-4CA8-A088-AFCF8F2E5C82}"/>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 name="TextBox 56">
              <a:extLst>
                <a:ext uri="{FF2B5EF4-FFF2-40B4-BE49-F238E27FC236}">
                  <a16:creationId xmlns:a16="http://schemas.microsoft.com/office/drawing/2014/main" id="{41372051-7E11-4D36-ADED-EADAABF9D935}"/>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a:solidFill>
                    <a:srgbClr val="0000CC"/>
                  </a:solidFill>
                  <a:latin typeface="Calibri" panose="020F0502020204030204" pitchFamily="34" charset="0"/>
                  <a:ea typeface="Calibri" panose="020F0502020204030204" pitchFamily="34" charset="0"/>
                  <a:cs typeface="Times New Roman" panose="02020603050405020304" pitchFamily="18" charset="0"/>
                </a:rPr>
                <a:t>Luyện tập</a:t>
              </a: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1.</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71062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MS.HUONG\Downloads\3ba5b13f3fa7f3f9aab6.jpg">
            <a:extLst>
              <a:ext uri="{FF2B5EF4-FFF2-40B4-BE49-F238E27FC236}">
                <a16:creationId xmlns:a16="http://schemas.microsoft.com/office/drawing/2014/main" id="{0FD881A3-76A2-4F96-8FB3-98B78E685B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469092" y="3407068"/>
            <a:ext cx="11353800" cy="10308932"/>
          </a:xfrm>
          <a:prstGeom prst="rect">
            <a:avLst/>
          </a:prstGeom>
          <a:noFill/>
          <a:ln>
            <a:noFill/>
          </a:ln>
        </p:spPr>
      </p:pic>
      <p:pic>
        <p:nvPicPr>
          <p:cNvPr id="11" name="Picture 10">
            <a:extLst>
              <a:ext uri="{FF2B5EF4-FFF2-40B4-BE49-F238E27FC236}">
                <a16:creationId xmlns:a16="http://schemas.microsoft.com/office/drawing/2014/main" id="{421FB6B3-10B9-4700-B262-ADBBBED6EB6E}"/>
              </a:ext>
            </a:extLst>
          </p:cNvPr>
          <p:cNvPicPr/>
          <p:nvPr/>
        </p:nvPicPr>
        <p:blipFill>
          <a:blip r:embed="rId4"/>
          <a:stretch>
            <a:fillRect/>
          </a:stretch>
        </p:blipFill>
        <p:spPr>
          <a:xfrm>
            <a:off x="15066821" y="1502068"/>
            <a:ext cx="9829799" cy="3810000"/>
          </a:xfrm>
          <a:prstGeom prst="rect">
            <a:avLst/>
          </a:prstGeom>
        </p:spPr>
      </p:pic>
      <p:sp>
        <p:nvSpPr>
          <p:cNvPr id="6" name="Rectangle 5">
            <a:extLst>
              <a:ext uri="{FF2B5EF4-FFF2-40B4-BE49-F238E27FC236}">
                <a16:creationId xmlns:a16="http://schemas.microsoft.com/office/drawing/2014/main" id="{C5D4DB8C-277E-424E-AFBF-F2F6EF6A1131}"/>
              </a:ext>
            </a:extLst>
          </p:cNvPr>
          <p:cNvSpPr/>
          <p:nvPr/>
        </p:nvSpPr>
        <p:spPr>
          <a:xfrm>
            <a:off x="124691" y="1728085"/>
            <a:ext cx="3927678" cy="754053"/>
          </a:xfrm>
          <a:prstGeom prst="rect">
            <a:avLst/>
          </a:prstGeom>
        </p:spPr>
        <p:txBody>
          <a:bodyPr wrap="none">
            <a:spAutoFit/>
          </a:bodyPr>
          <a:lstStyle/>
          <a:p>
            <a:r>
              <a:rPr lang="en-US" b="1" u="sng">
                <a:solidFill>
                  <a:srgbClr val="FF0000"/>
                </a:solidFill>
                <a:latin typeface="Tahoma" panose="020B0604030504040204" pitchFamily="34" charset="0"/>
                <a:ea typeface="Tahoma" panose="020B0604030504040204" pitchFamily="34" charset="0"/>
                <a:cs typeface="Tahoma" panose="020B0604030504040204" pitchFamily="34" charset="0"/>
              </a:rPr>
              <a:t>Hoạt động 3:</a:t>
            </a:r>
            <a:r>
              <a:rPr lang="en-US" b="1">
                <a:latin typeface="Tahoma" panose="020B0604030504040204" pitchFamily="34" charset="0"/>
                <a:ea typeface="Tahoma" panose="020B0604030504040204" pitchFamily="34" charset="0"/>
                <a:cs typeface="Tahoma" panose="020B0604030504040204" pitchFamily="34" charset="0"/>
              </a:rPr>
              <a:t> </a:t>
            </a:r>
            <a:endParaRPr lang="en-US"/>
          </a:p>
        </p:txBody>
      </p:sp>
      <p:sp>
        <p:nvSpPr>
          <p:cNvPr id="7" name="Rectangle 6">
            <a:extLst>
              <a:ext uri="{FF2B5EF4-FFF2-40B4-BE49-F238E27FC236}">
                <a16:creationId xmlns:a16="http://schemas.microsoft.com/office/drawing/2014/main" id="{761A438D-7B1F-4E82-822B-B740D6ACE32A}"/>
              </a:ext>
            </a:extLst>
          </p:cNvPr>
          <p:cNvSpPr/>
          <p:nvPr/>
        </p:nvSpPr>
        <p:spPr>
          <a:xfrm>
            <a:off x="574963" y="2634044"/>
            <a:ext cx="12427528" cy="3046988"/>
          </a:xfrm>
          <a:prstGeom prst="rect">
            <a:avLst/>
          </a:prstGeom>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Các nhóm đo thể tích của một cốc nước bằng hai ống đong có vạch chia như hình bên bằng kính lúp</a:t>
            </a:r>
          </a:p>
          <a:p>
            <a:r>
              <a:rPr lang="en-US" sz="4800" b="1">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D1ACE71-9137-40B2-AE26-1F0A85C3C9B7}"/>
                  </a:ext>
                </a:extLst>
              </p:cNvPr>
              <p:cNvGraphicFramePr>
                <a:graphicFrameLocks noGrp="1"/>
              </p:cNvGraphicFramePr>
              <p:nvPr>
                <p:extLst>
                  <p:ext uri="{D42A27DB-BD31-4B8C-83A1-F6EECF244321}">
                    <p14:modId xmlns:p14="http://schemas.microsoft.com/office/powerpoint/2010/main" val="485252461"/>
                  </p:ext>
                </p:extLst>
              </p:nvPr>
            </p:nvGraphicFramePr>
            <p:xfrm>
              <a:off x="131618" y="4953000"/>
              <a:ext cx="12870873" cy="8380322"/>
            </p:xfrm>
            <a:graphic>
              <a:graphicData uri="http://schemas.openxmlformats.org/drawingml/2006/table">
                <a:tbl>
                  <a:tblPr firstRow="1" firstCol="1" bandRow="1">
                    <a:tableStyleId>{5C22544A-7EE6-4342-B048-85BDC9FD1C3A}</a:tableStyleId>
                  </a:tblPr>
                  <a:tblGrid>
                    <a:gridCol w="2687782">
                      <a:extLst>
                        <a:ext uri="{9D8B030D-6E8A-4147-A177-3AD203B41FA5}">
                          <a16:colId xmlns:a16="http://schemas.microsoft.com/office/drawing/2014/main" val="247166625"/>
                        </a:ext>
                      </a:extLst>
                    </a:gridCol>
                    <a:gridCol w="3505200">
                      <a:extLst>
                        <a:ext uri="{9D8B030D-6E8A-4147-A177-3AD203B41FA5}">
                          <a16:colId xmlns:a16="http://schemas.microsoft.com/office/drawing/2014/main" val="1001499832"/>
                        </a:ext>
                      </a:extLst>
                    </a:gridCol>
                    <a:gridCol w="3924763">
                      <a:extLst>
                        <a:ext uri="{9D8B030D-6E8A-4147-A177-3AD203B41FA5}">
                          <a16:colId xmlns:a16="http://schemas.microsoft.com/office/drawing/2014/main" val="3424367553"/>
                        </a:ext>
                      </a:extLst>
                    </a:gridCol>
                    <a:gridCol w="2753128">
                      <a:extLst>
                        <a:ext uri="{9D8B030D-6E8A-4147-A177-3AD203B41FA5}">
                          <a16:colId xmlns:a16="http://schemas.microsoft.com/office/drawing/2014/main" val="192767460"/>
                        </a:ext>
                      </a:extLst>
                    </a:gridCol>
                  </a:tblGrid>
                  <a:tr h="2660663">
                    <a:tc>
                      <a:txBody>
                        <a:bodyPr/>
                        <a:lstStyle/>
                        <a:p>
                          <a:pPr algn="ct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STT</a:t>
                          </a:r>
                        </a:p>
                      </a:txBody>
                      <a:tcPr marL="68580" marR="68580" marT="0" marB="0" anchor="ctr"/>
                    </a:tc>
                    <a:tc>
                      <a:txBody>
                        <a:bodyPr/>
                        <a:lstStyle/>
                        <a:p>
                          <a:pPr algn="ct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Kết quả đo ban đầu a</a:t>
                          </a:r>
                        </a:p>
                        <a:p>
                          <a:pPr algn="ct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(số gần đúng)</a:t>
                          </a:r>
                        </a:p>
                      </a:txBody>
                      <a:tcPr marL="68580" marR="68580" marT="0" marB="0" anchor="ctr"/>
                    </a:tc>
                    <a:tc>
                      <a:txBody>
                        <a:bodyPr/>
                        <a:lstStyle/>
                        <a:p>
                          <a:pPr algn="ct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Kết quả đo sử dụng kính lúp </a:t>
                          </a:r>
                          <a14:m>
                            <m:oMath xmlns:m="http://schemas.openxmlformats.org/officeDocument/2006/math">
                              <m:acc>
                                <m:accPr>
                                  <m:chr m:val="̅"/>
                                  <m:ctrlPr>
                                    <a:rPr lang="en-US" sz="4800" b="1" i="1" kern="1200">
                                      <a:solidFill>
                                        <a:schemeClr val="tx1"/>
                                      </a:solidFill>
                                      <a:latin typeface="Cambria Math" panose="02040503050406030204" pitchFamily="18" charset="0"/>
                                    </a:rPr>
                                  </m:ctrlPr>
                                </m:accPr>
                                <m:e>
                                  <m:r>
                                    <a:rPr lang="en-US" sz="4800" b="1" kern="1200">
                                      <a:solidFill>
                                        <a:schemeClr val="tx1"/>
                                      </a:solidFill>
                                      <a:latin typeface="Cambria Math" panose="02040503050406030204" pitchFamily="18" charset="0"/>
                                    </a:rPr>
                                    <m:t>𝑎</m:t>
                                  </m:r>
                                </m:e>
                              </m:acc>
                            </m:oMath>
                          </a14:m>
                          <a:endPar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(số đúng)</a:t>
                          </a:r>
                        </a:p>
                      </a:txBody>
                      <a:tcPr marL="68580" marR="68580" marT="0" marB="0" anchor="ctr"/>
                    </a:tc>
                    <a:tc>
                      <a:txBody>
                        <a:bodyPr/>
                        <a:lstStyle/>
                        <a:p>
                          <a:pPr algn="just">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Tính </a:t>
                          </a:r>
                          <a14:m>
                            <m:oMath xmlns:m="http://schemas.openxmlformats.org/officeDocument/2006/math">
                              <m:d>
                                <m:dPr>
                                  <m:begChr m:val="|"/>
                                  <m:endChr m:val="|"/>
                                  <m:ctrlPr>
                                    <a:rPr lang="en-US" sz="4800" b="1" i="1" kern="1200">
                                      <a:solidFill>
                                        <a:schemeClr val="tx1"/>
                                      </a:solidFill>
                                      <a:latin typeface="Cambria Math" panose="02040503050406030204" pitchFamily="18" charset="0"/>
                                    </a:rPr>
                                  </m:ctrlPr>
                                </m:dPr>
                                <m:e>
                                  <m:r>
                                    <a:rPr lang="en-US" sz="4800" b="1" kern="1200">
                                      <a:solidFill>
                                        <a:schemeClr val="tx1"/>
                                      </a:solidFill>
                                      <a:latin typeface="Cambria Math" panose="02040503050406030204" pitchFamily="18" charset="0"/>
                                    </a:rPr>
                                    <m:t>𝑎</m:t>
                                  </m:r>
                                  <m:r>
                                    <a:rPr lang="en-US" sz="4800" b="1" kern="1200">
                                      <a:solidFill>
                                        <a:schemeClr val="tx1"/>
                                      </a:solidFill>
                                      <a:latin typeface="Cambria Math" panose="02040503050406030204" pitchFamily="18" charset="0"/>
                                    </a:rPr>
                                    <m:t>−</m:t>
                                  </m:r>
                                  <m:acc>
                                    <m:accPr>
                                      <m:chr m:val="̅"/>
                                      <m:ctrlPr>
                                        <a:rPr lang="en-US" sz="4800" b="1" i="1" kern="1200">
                                          <a:solidFill>
                                            <a:schemeClr val="tx1"/>
                                          </a:solidFill>
                                          <a:latin typeface="Cambria Math" panose="02040503050406030204" pitchFamily="18" charset="0"/>
                                        </a:rPr>
                                      </m:ctrlPr>
                                    </m:accPr>
                                    <m:e>
                                      <m:r>
                                        <a:rPr lang="en-US" sz="4800" b="1" kern="1200">
                                          <a:solidFill>
                                            <a:schemeClr val="tx1"/>
                                          </a:solidFill>
                                          <a:latin typeface="Cambria Math" panose="02040503050406030204" pitchFamily="18" charset="0"/>
                                        </a:rPr>
                                        <m:t>𝑎</m:t>
                                      </m:r>
                                    </m:e>
                                  </m:acc>
                                </m:e>
                              </m:d>
                            </m:oMath>
                          </a14:m>
                          <a:endPar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991198610"/>
                      </a:ext>
                    </a:extLst>
                  </a:tr>
                  <a:tr h="1429225">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Nhóm 1</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3095637380"/>
                      </a:ext>
                    </a:extLst>
                  </a:tr>
                  <a:tr h="1296926">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Nhóm 2</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922180849"/>
                      </a:ext>
                    </a:extLst>
                  </a:tr>
                  <a:tr h="1296926">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Nhóm 3</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2738483862"/>
                      </a:ext>
                    </a:extLst>
                  </a:tr>
                  <a:tr h="1296926">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Nhóm 4</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477516645"/>
                      </a:ext>
                    </a:extLst>
                  </a:tr>
                </a:tbl>
              </a:graphicData>
            </a:graphic>
          </p:graphicFrame>
        </mc:Choice>
        <mc:Fallback xmlns="">
          <p:graphicFrame>
            <p:nvGraphicFramePr>
              <p:cNvPr id="5" name="Table 4">
                <a:extLst>
                  <a:ext uri="{FF2B5EF4-FFF2-40B4-BE49-F238E27FC236}">
                    <a16:creationId xmlns:a16="http://schemas.microsoft.com/office/drawing/2014/main" id="{0D1ACE71-9137-40B2-AE26-1F0A85C3C9B7}"/>
                  </a:ext>
                </a:extLst>
              </p:cNvPr>
              <p:cNvGraphicFramePr>
                <a:graphicFrameLocks noGrp="1"/>
              </p:cNvGraphicFramePr>
              <p:nvPr>
                <p:extLst>
                  <p:ext uri="{D42A27DB-BD31-4B8C-83A1-F6EECF244321}">
                    <p14:modId xmlns:p14="http://schemas.microsoft.com/office/powerpoint/2010/main" val="485252461"/>
                  </p:ext>
                </p:extLst>
              </p:nvPr>
            </p:nvGraphicFramePr>
            <p:xfrm>
              <a:off x="131618" y="4953000"/>
              <a:ext cx="12870873" cy="8380322"/>
            </p:xfrm>
            <a:graphic>
              <a:graphicData uri="http://schemas.openxmlformats.org/drawingml/2006/table">
                <a:tbl>
                  <a:tblPr firstRow="1" firstCol="1" bandRow="1">
                    <a:tableStyleId>{5C22544A-7EE6-4342-B048-85BDC9FD1C3A}</a:tableStyleId>
                  </a:tblPr>
                  <a:tblGrid>
                    <a:gridCol w="2687782">
                      <a:extLst>
                        <a:ext uri="{9D8B030D-6E8A-4147-A177-3AD203B41FA5}">
                          <a16:colId xmlns:a16="http://schemas.microsoft.com/office/drawing/2014/main" val="247166625"/>
                        </a:ext>
                      </a:extLst>
                    </a:gridCol>
                    <a:gridCol w="3505200">
                      <a:extLst>
                        <a:ext uri="{9D8B030D-6E8A-4147-A177-3AD203B41FA5}">
                          <a16:colId xmlns:a16="http://schemas.microsoft.com/office/drawing/2014/main" val="1001499832"/>
                        </a:ext>
                      </a:extLst>
                    </a:gridCol>
                    <a:gridCol w="3924763">
                      <a:extLst>
                        <a:ext uri="{9D8B030D-6E8A-4147-A177-3AD203B41FA5}">
                          <a16:colId xmlns:a16="http://schemas.microsoft.com/office/drawing/2014/main" val="3424367553"/>
                        </a:ext>
                      </a:extLst>
                    </a:gridCol>
                    <a:gridCol w="2753128">
                      <a:extLst>
                        <a:ext uri="{9D8B030D-6E8A-4147-A177-3AD203B41FA5}">
                          <a16:colId xmlns:a16="http://schemas.microsoft.com/office/drawing/2014/main" val="192767460"/>
                        </a:ext>
                      </a:extLst>
                    </a:gridCol>
                  </a:tblGrid>
                  <a:tr h="3060319">
                    <a:tc>
                      <a:txBody>
                        <a:bodyPr/>
                        <a:lstStyle/>
                        <a:p>
                          <a:pPr algn="ct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STT</a:t>
                          </a:r>
                        </a:p>
                      </a:txBody>
                      <a:tcPr marL="68580" marR="68580" marT="0" marB="0" anchor="ctr"/>
                    </a:tc>
                    <a:tc>
                      <a:txBody>
                        <a:bodyPr/>
                        <a:lstStyle/>
                        <a:p>
                          <a:pPr algn="ct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Kết quả đo ban đầu a</a:t>
                          </a:r>
                        </a:p>
                        <a:p>
                          <a:pPr algn="ct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(số gần đúng)</a:t>
                          </a:r>
                        </a:p>
                      </a:txBody>
                      <a:tcPr marL="68580" marR="68580" marT="0" marB="0" anchor="ctr"/>
                    </a:tc>
                    <a:tc>
                      <a:txBody>
                        <a:bodyPr/>
                        <a:lstStyle/>
                        <a:p>
                          <a:endParaRPr lang="en-US"/>
                        </a:p>
                      </a:txBody>
                      <a:tcPr marL="68580" marR="68580" marT="0" marB="0" anchor="ctr">
                        <a:blipFill>
                          <a:blip r:embed="rId5"/>
                          <a:stretch>
                            <a:fillRect l="-157919" t="-6574" r="-70963" b="-174502"/>
                          </a:stretch>
                        </a:blipFill>
                      </a:tcPr>
                    </a:tc>
                    <a:tc>
                      <a:txBody>
                        <a:bodyPr/>
                        <a:lstStyle/>
                        <a:p>
                          <a:endParaRPr lang="en-US"/>
                        </a:p>
                      </a:txBody>
                      <a:tcPr marL="68580" marR="68580" marT="0" marB="0" anchor="ctr">
                        <a:blipFill>
                          <a:blip r:embed="rId5"/>
                          <a:stretch>
                            <a:fillRect l="-367478" t="-6574" r="-1106" b="-174502"/>
                          </a:stretch>
                        </a:blipFill>
                      </a:tcPr>
                    </a:tc>
                    <a:extLst>
                      <a:ext uri="{0D108BD9-81ED-4DB2-BD59-A6C34878D82A}">
                        <a16:rowId xmlns:a16="http://schemas.microsoft.com/office/drawing/2014/main" val="3991198610"/>
                      </a:ext>
                    </a:extLst>
                  </a:tr>
                  <a:tr h="1429225">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Nhóm 1</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3095637380"/>
                      </a:ext>
                    </a:extLst>
                  </a:tr>
                  <a:tr h="1296926">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Nhóm 2</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922180849"/>
                      </a:ext>
                    </a:extLst>
                  </a:tr>
                  <a:tr h="1296926">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Nhóm 3</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2738483862"/>
                      </a:ext>
                    </a:extLst>
                  </a:tr>
                  <a:tr h="1296926">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Nhóm 4</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0"/>
                            </a:spcAft>
                          </a:pPr>
                          <a:r>
                            <a:rPr lang="en-US" sz="4800" b="1" kern="1200">
                              <a:solidFill>
                                <a:schemeClr val="tx1"/>
                              </a:solidFill>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477516645"/>
                      </a:ext>
                    </a:extLst>
                  </a:tr>
                </a:tbl>
              </a:graphicData>
            </a:graphic>
          </p:graphicFrame>
        </mc:Fallback>
      </mc:AlternateContent>
    </p:spTree>
    <p:extLst>
      <p:ext uri="{BB962C8B-B14F-4D97-AF65-F5344CB8AC3E}">
        <p14:creationId xmlns:p14="http://schemas.microsoft.com/office/powerpoint/2010/main" val="3037198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3257</TotalTime>
  <Words>3115</Words>
  <PresentationFormat>Custom</PresentationFormat>
  <Paragraphs>467</Paragraphs>
  <Slides>36</Slides>
  <Notes>12</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9" baseType="lpstr">
      <vt:lpstr>Yu Gothic UI Semilight</vt:lpstr>
      <vt:lpstr>Arial</vt:lpstr>
      <vt:lpstr>Bahnschrift SemiBold SemiConden</vt:lpstr>
      <vt:lpstr>Calibri</vt:lpstr>
      <vt:lpstr>Calibri Light</vt:lpstr>
      <vt:lpstr>Cambria Math</vt:lpstr>
      <vt:lpstr>Symbol</vt:lpstr>
      <vt:lpstr>Tahoma</vt:lpstr>
      <vt:lpstr>Times New Roman</vt:lpstr>
      <vt:lpstr>Tomaho</vt:lpstr>
      <vt:lpstr>Office Theme</vt:lpstr>
      <vt:lpstr>1_Office Theme</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2022-08-15T01:24:10Z</dcterms:modified>
</cp:coreProperties>
</file>