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12"/>
  </p:notesMasterIdLst>
  <p:sldIdLst>
    <p:sldId id="261" r:id="rId3"/>
    <p:sldId id="303" r:id="rId4"/>
    <p:sldId id="304" r:id="rId5"/>
    <p:sldId id="309" r:id="rId6"/>
    <p:sldId id="311" r:id="rId7"/>
    <p:sldId id="312" r:id="rId8"/>
    <p:sldId id="314" r:id="rId9"/>
    <p:sldId id="315" r:id="rId10"/>
    <p:sldId id="260"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ambria Math" panose="02040503050406030204" pitchFamily="18"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883" autoAdjust="0"/>
  </p:normalViewPr>
  <p:slideViewPr>
    <p:cSldViewPr>
      <p:cViewPr varScale="1">
        <p:scale>
          <a:sx n="51" d="100"/>
          <a:sy n="51" d="100"/>
        </p:scale>
        <p:origin x="40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10/29/2023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2</a:t>
            </a:fld>
            <a:endParaRPr lang="en-US"/>
          </a:p>
        </p:txBody>
      </p:sp>
    </p:spTree>
    <p:extLst>
      <p:ext uri="{BB962C8B-B14F-4D97-AF65-F5344CB8AC3E}">
        <p14:creationId xmlns:p14="http://schemas.microsoft.com/office/powerpoint/2010/main" val="380740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34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099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29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81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14" name="Google Shape;14;p1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5" name="Google Shape;15;p1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6" name="Google Shape;16;p1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91817446"/>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1" name="Google Shape;21;p1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2" name="Google Shape;22;p1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7065440"/>
      </p:ext>
    </p:extLst>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rgbClr val="888888"/>
              </a:buClr>
              <a:buSzPts val="2400"/>
              <a:buNone/>
              <a:defRPr sz="3600">
                <a:solidFill>
                  <a:srgbClr val="888888"/>
                </a:solidFill>
              </a:defRPr>
            </a:lvl1pPr>
            <a:lvl2pPr marL="1371600" lvl="1" indent="-342900" algn="l">
              <a:lnSpc>
                <a:spcPct val="90000"/>
              </a:lnSpc>
              <a:spcBef>
                <a:spcPts val="750"/>
              </a:spcBef>
              <a:spcAft>
                <a:spcPts val="0"/>
              </a:spcAft>
              <a:buClr>
                <a:srgbClr val="888888"/>
              </a:buClr>
              <a:buSzPts val="2000"/>
              <a:buNone/>
              <a:defRPr sz="3000">
                <a:solidFill>
                  <a:srgbClr val="888888"/>
                </a:solidFill>
              </a:defRPr>
            </a:lvl2pPr>
            <a:lvl3pPr marL="2057400" lvl="2" indent="-342900" algn="l">
              <a:lnSpc>
                <a:spcPct val="90000"/>
              </a:lnSpc>
              <a:spcBef>
                <a:spcPts val="750"/>
              </a:spcBef>
              <a:spcAft>
                <a:spcPts val="0"/>
              </a:spcAft>
              <a:buClr>
                <a:srgbClr val="888888"/>
              </a:buClr>
              <a:buSzPts val="1800"/>
              <a:buNone/>
              <a:defRPr sz="2700">
                <a:solidFill>
                  <a:srgbClr val="888888"/>
                </a:solidFill>
              </a:defRPr>
            </a:lvl3pPr>
            <a:lvl4pPr marL="2743200" lvl="3" indent="-342900" algn="l">
              <a:lnSpc>
                <a:spcPct val="90000"/>
              </a:lnSpc>
              <a:spcBef>
                <a:spcPts val="750"/>
              </a:spcBef>
              <a:spcAft>
                <a:spcPts val="0"/>
              </a:spcAft>
              <a:buClr>
                <a:srgbClr val="888888"/>
              </a:buClr>
              <a:buSzPts val="1600"/>
              <a:buNone/>
              <a:defRPr sz="2400">
                <a:solidFill>
                  <a:srgbClr val="888888"/>
                </a:solidFill>
              </a:defRPr>
            </a:lvl4pPr>
            <a:lvl5pPr marL="3429000" lvl="4" indent="-342900" algn="l">
              <a:lnSpc>
                <a:spcPct val="90000"/>
              </a:lnSpc>
              <a:spcBef>
                <a:spcPts val="750"/>
              </a:spcBef>
              <a:spcAft>
                <a:spcPts val="0"/>
              </a:spcAft>
              <a:buClr>
                <a:srgbClr val="888888"/>
              </a:buClr>
              <a:buSzPts val="1600"/>
              <a:buNone/>
              <a:defRPr sz="2400">
                <a:solidFill>
                  <a:srgbClr val="888888"/>
                </a:solidFill>
              </a:defRPr>
            </a:lvl5pPr>
            <a:lvl6pPr marL="4114800" lvl="5" indent="-342900" algn="l">
              <a:lnSpc>
                <a:spcPct val="90000"/>
              </a:lnSpc>
              <a:spcBef>
                <a:spcPts val="750"/>
              </a:spcBef>
              <a:spcAft>
                <a:spcPts val="0"/>
              </a:spcAft>
              <a:buClr>
                <a:srgbClr val="888888"/>
              </a:buClr>
              <a:buSzPts val="1600"/>
              <a:buNone/>
              <a:defRPr sz="2400">
                <a:solidFill>
                  <a:srgbClr val="888888"/>
                </a:solidFill>
              </a:defRPr>
            </a:lvl6pPr>
            <a:lvl7pPr marL="4800600" lvl="6" indent="-342900" algn="l">
              <a:lnSpc>
                <a:spcPct val="90000"/>
              </a:lnSpc>
              <a:spcBef>
                <a:spcPts val="750"/>
              </a:spcBef>
              <a:spcAft>
                <a:spcPts val="0"/>
              </a:spcAft>
              <a:buClr>
                <a:srgbClr val="888888"/>
              </a:buClr>
              <a:buSzPts val="1600"/>
              <a:buNone/>
              <a:defRPr sz="2400">
                <a:solidFill>
                  <a:srgbClr val="888888"/>
                </a:solidFill>
              </a:defRPr>
            </a:lvl7pPr>
            <a:lvl8pPr marL="5486400" lvl="7" indent="-342900" algn="l">
              <a:lnSpc>
                <a:spcPct val="90000"/>
              </a:lnSpc>
              <a:spcBef>
                <a:spcPts val="750"/>
              </a:spcBef>
              <a:spcAft>
                <a:spcPts val="0"/>
              </a:spcAft>
              <a:buClr>
                <a:srgbClr val="888888"/>
              </a:buClr>
              <a:buSzPts val="1600"/>
              <a:buNone/>
              <a:defRPr sz="2400">
                <a:solidFill>
                  <a:srgbClr val="888888"/>
                </a:solidFill>
              </a:defRPr>
            </a:lvl8pPr>
            <a:lvl9pPr marL="6172200" lvl="8" indent="-342900" algn="l">
              <a:lnSpc>
                <a:spcPct val="90000"/>
              </a:lnSpc>
              <a:spcBef>
                <a:spcPts val="750"/>
              </a:spcBef>
              <a:spcAft>
                <a:spcPts val="0"/>
              </a:spcAft>
              <a:buClr>
                <a:srgbClr val="888888"/>
              </a:buClr>
              <a:buSzPts val="1600"/>
              <a:buNone/>
              <a:defRPr sz="2400">
                <a:solidFill>
                  <a:srgbClr val="888888"/>
                </a:solidFill>
              </a:defRPr>
            </a:lvl9pPr>
          </a:lstStyle>
          <a:p>
            <a:endParaRPr/>
          </a:p>
        </p:txBody>
      </p:sp>
      <p:sp>
        <p:nvSpPr>
          <p:cNvPr id="26" name="Google Shape;26;p1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7" name="Google Shape;27;p1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8" name="Google Shape;28;p1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50152368"/>
      </p:ext>
    </p:extLst>
  </p:cSld>
  <p:clrMapOvr>
    <a:masterClrMapping/>
  </p:clrMapOvr>
  <p:transition spd="med">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4" name="Google Shape;34;p1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5" name="Google Shape;35;p1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42642427"/>
      </p:ext>
    </p:extLst>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39" name="Google Shape;39;p14"/>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41" name="Google Shape;41;p14"/>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43" name="Google Shape;43;p1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44" name="Google Shape;44;p1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2498849"/>
      </p:ext>
    </p:extLst>
  </p:cSld>
  <p:clrMapOvr>
    <a:masterClrMapping/>
  </p:clrMapOvr>
  <p:transition spd="med">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48" name="Google Shape;48;p1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49" name="Google Shape;49;p1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06042184"/>
      </p:ext>
    </p:extLst>
  </p:cSld>
  <p:clrMapOvr>
    <a:masterClrMapping/>
  </p:clrMapOvr>
  <p:transition spd="med">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2" name="Google Shape;52;p1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3" name="Google Shape;53;p1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53780488"/>
      </p:ext>
    </p:extLst>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685800" lvl="0" indent="-647700" algn="l">
              <a:lnSpc>
                <a:spcPct val="90000"/>
              </a:lnSpc>
              <a:spcBef>
                <a:spcPts val="1500"/>
              </a:spcBef>
              <a:spcAft>
                <a:spcPts val="0"/>
              </a:spcAft>
              <a:buClr>
                <a:schemeClr val="dk1"/>
              </a:buClr>
              <a:buSzPts val="3200"/>
              <a:buChar char="•"/>
              <a:defRPr sz="4800"/>
            </a:lvl1pPr>
            <a:lvl2pPr marL="1371600" lvl="1" indent="-609600" algn="l">
              <a:lnSpc>
                <a:spcPct val="90000"/>
              </a:lnSpc>
              <a:spcBef>
                <a:spcPts val="750"/>
              </a:spcBef>
              <a:spcAft>
                <a:spcPts val="0"/>
              </a:spcAft>
              <a:buClr>
                <a:schemeClr val="dk1"/>
              </a:buClr>
              <a:buSzPts val="2800"/>
              <a:buChar char="•"/>
              <a:defRPr sz="4200"/>
            </a:lvl2pPr>
            <a:lvl3pPr marL="2057400" lvl="2" indent="-571500" algn="l">
              <a:lnSpc>
                <a:spcPct val="90000"/>
              </a:lnSpc>
              <a:spcBef>
                <a:spcPts val="750"/>
              </a:spcBef>
              <a:spcAft>
                <a:spcPts val="0"/>
              </a:spcAft>
              <a:buClr>
                <a:schemeClr val="dk1"/>
              </a:buClr>
              <a:buSzPts val="2400"/>
              <a:buChar char="•"/>
              <a:defRPr sz="3600"/>
            </a:lvl3pPr>
            <a:lvl4pPr marL="2743200" lvl="3" indent="-533400" algn="l">
              <a:lnSpc>
                <a:spcPct val="90000"/>
              </a:lnSpc>
              <a:spcBef>
                <a:spcPts val="750"/>
              </a:spcBef>
              <a:spcAft>
                <a:spcPts val="0"/>
              </a:spcAft>
              <a:buClr>
                <a:schemeClr val="dk1"/>
              </a:buClr>
              <a:buSzPts val="2000"/>
              <a:buChar char="•"/>
              <a:defRPr sz="3000"/>
            </a:lvl4pPr>
            <a:lvl5pPr marL="3429000" lvl="4" indent="-533400" algn="l">
              <a:lnSpc>
                <a:spcPct val="90000"/>
              </a:lnSpc>
              <a:spcBef>
                <a:spcPts val="750"/>
              </a:spcBef>
              <a:spcAft>
                <a:spcPts val="0"/>
              </a:spcAft>
              <a:buClr>
                <a:schemeClr val="dk1"/>
              </a:buClr>
              <a:buSzPts val="2000"/>
              <a:buChar char="•"/>
              <a:defRPr sz="3000"/>
            </a:lvl5pPr>
            <a:lvl6pPr marL="4114800" lvl="5" indent="-533400" algn="l">
              <a:lnSpc>
                <a:spcPct val="90000"/>
              </a:lnSpc>
              <a:spcBef>
                <a:spcPts val="750"/>
              </a:spcBef>
              <a:spcAft>
                <a:spcPts val="0"/>
              </a:spcAft>
              <a:buClr>
                <a:schemeClr val="dk1"/>
              </a:buClr>
              <a:buSzPts val="2000"/>
              <a:buChar char="•"/>
              <a:defRPr sz="3000"/>
            </a:lvl6pPr>
            <a:lvl7pPr marL="4800600" lvl="6" indent="-533400" algn="l">
              <a:lnSpc>
                <a:spcPct val="90000"/>
              </a:lnSpc>
              <a:spcBef>
                <a:spcPts val="750"/>
              </a:spcBef>
              <a:spcAft>
                <a:spcPts val="0"/>
              </a:spcAft>
              <a:buClr>
                <a:schemeClr val="dk1"/>
              </a:buClr>
              <a:buSzPts val="2000"/>
              <a:buChar char="•"/>
              <a:defRPr sz="3000"/>
            </a:lvl7pPr>
            <a:lvl8pPr marL="5486400" lvl="7" indent="-533400" algn="l">
              <a:lnSpc>
                <a:spcPct val="90000"/>
              </a:lnSpc>
              <a:spcBef>
                <a:spcPts val="750"/>
              </a:spcBef>
              <a:spcAft>
                <a:spcPts val="0"/>
              </a:spcAft>
              <a:buClr>
                <a:schemeClr val="dk1"/>
              </a:buClr>
              <a:buSzPts val="2000"/>
              <a:buChar char="•"/>
              <a:defRPr sz="3000"/>
            </a:lvl8pPr>
            <a:lvl9pPr marL="6172200" lvl="8" indent="-533400" algn="l">
              <a:lnSpc>
                <a:spcPct val="90000"/>
              </a:lnSpc>
              <a:spcBef>
                <a:spcPts val="750"/>
              </a:spcBef>
              <a:spcAft>
                <a:spcPts val="0"/>
              </a:spcAft>
              <a:buClr>
                <a:schemeClr val="dk1"/>
              </a:buClr>
              <a:buSzPts val="2000"/>
              <a:buChar char="•"/>
              <a:defRPr sz="3000"/>
            </a:lvl9pPr>
          </a:lstStyle>
          <a:p>
            <a:endParaRPr/>
          </a:p>
        </p:txBody>
      </p:sp>
      <p:sp>
        <p:nvSpPr>
          <p:cNvPr id="57" name="Google Shape;57;p17"/>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58" name="Google Shape;58;p1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9" name="Google Shape;59;p1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0" name="Google Shape;60;p1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57315435"/>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7774782" y="1481138"/>
            <a:ext cx="9258300" cy="7310438"/>
          </a:xfrm>
          <a:prstGeom prst="rect">
            <a:avLst/>
          </a:prstGeom>
          <a:noFill/>
          <a:ln>
            <a:noFill/>
          </a:ln>
        </p:spPr>
      </p:sp>
      <p:sp>
        <p:nvSpPr>
          <p:cNvPr id="64" name="Google Shape;64;p18"/>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65" name="Google Shape;65;p1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6" name="Google Shape;66;p1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7" name="Google Shape;67;p1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93711167"/>
      </p:ext>
    </p:extLst>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5880497" y="-1884759"/>
            <a:ext cx="6527007" cy="1577340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2" name="Google Shape;72;p1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3" name="Google Shape;73;p1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54265047"/>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10700147" y="2934891"/>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2699147" y="-894159"/>
            <a:ext cx="8717757" cy="1160145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8" name="Google Shape;78;p2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9" name="Google Shape;79;p2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262827"/>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pPr marL="0" marR="0" lvl="0" indent="0" algn="l"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9" name="Google Shape;9;p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lang="en-US"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0" name="Google Shape;10;p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marR="0" lvl="0" indent="0" algn="r" defTabSz="13716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vi-VN" sz="1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1371600" rtl="0" eaLnBrk="1" fontAlgn="auto" latinLnBrk="0" hangingPunct="1">
                <a:lnSpc>
                  <a:spcPct val="100000"/>
                </a:lnSpc>
                <a:spcBef>
                  <a:spcPts val="0"/>
                </a:spcBef>
                <a:spcAft>
                  <a:spcPts val="0"/>
                </a:spcAft>
                <a:buClr>
                  <a:srgbClr val="000000"/>
                </a:buClr>
                <a:buSzTx/>
                <a:buFontTx/>
                <a:buNone/>
                <a:tabLst/>
                <a:defRPr/>
              </a:pPr>
              <a:t>‹#›</a:t>
            </a:fld>
            <a:endParaRPr kumimoji="0" lang="vi-VN" sz="1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1848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0.png"/><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pic>
        <p:nvPicPr>
          <p:cNvPr id="3" name="Picture 3"/>
          <p:cNvPicPr>
            <a:picLocks noChangeAspect="1"/>
          </p:cNvPicPr>
          <p:nvPr/>
        </p:nvPicPr>
        <p:blipFill>
          <a:blip r:embed="rId3"/>
          <a:srcRect l="2888" r="2888"/>
          <a:stretch>
            <a:fillRect/>
          </a:stretch>
        </p:blipFill>
        <p:spPr>
          <a:xfrm rot="-5262563">
            <a:off x="4744216" y="-2050728"/>
            <a:ext cx="8351614" cy="13837663"/>
          </a:xfrm>
          <a:prstGeom prst="rect">
            <a:avLst/>
          </a:prstGeom>
        </p:spPr>
      </p:pic>
      <p:grpSp>
        <p:nvGrpSpPr>
          <p:cNvPr id="7" name="Group 7"/>
          <p:cNvGrpSpPr/>
          <p:nvPr/>
        </p:nvGrpSpPr>
        <p:grpSpPr>
          <a:xfrm rot="20503663">
            <a:off x="14821953" y="7894955"/>
            <a:ext cx="1821636" cy="1595851"/>
            <a:chOff x="82880" y="224668"/>
            <a:chExt cx="2819516" cy="2580382"/>
          </a:xfrm>
        </p:grpSpPr>
        <p:pic>
          <p:nvPicPr>
            <p:cNvPr id="8" name="Picture 8"/>
            <p:cNvPicPr>
              <a:picLocks noChangeAspect="1"/>
            </p:cNvPicPr>
            <p:nvPr/>
          </p:nvPicPr>
          <p:blipFill>
            <a:blip r:embed="rId4"/>
            <a:srcRect/>
            <a:stretch>
              <a:fillRect/>
            </a:stretch>
          </p:blipFill>
          <p:spPr>
            <a:xfrm rot="-228722">
              <a:off x="82880" y="224668"/>
              <a:ext cx="2618052" cy="2580382"/>
            </a:xfrm>
            <a:prstGeom prst="rect">
              <a:avLst/>
            </a:prstGeom>
          </p:spPr>
        </p:pic>
        <p:pic>
          <p:nvPicPr>
            <p:cNvPr id="9" name="Picture 9"/>
            <p:cNvPicPr>
              <a:picLocks noChangeAspect="1"/>
            </p:cNvPicPr>
            <p:nvPr/>
          </p:nvPicPr>
          <p:blipFill>
            <a:blip r:embed="rId5"/>
            <a:srcRect/>
            <a:stretch>
              <a:fillRect/>
            </a:stretch>
          </p:blipFill>
          <p:spPr>
            <a:xfrm rot="2107769">
              <a:off x="1722190" y="303061"/>
              <a:ext cx="1180206" cy="400778"/>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30706">
            <a:off x="13499850" y="-284234"/>
            <a:ext cx="5000753" cy="484618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30706">
            <a:off x="-983169" y="6610190"/>
            <a:ext cx="5000753" cy="4846184"/>
          </a:xfrm>
          <a:prstGeom prst="rect">
            <a:avLst/>
          </a:prstGeom>
        </p:spPr>
      </p:pic>
      <p:sp>
        <p:nvSpPr>
          <p:cNvPr id="10" name="Rectangle 9"/>
          <p:cNvSpPr/>
          <p:nvPr/>
        </p:nvSpPr>
        <p:spPr>
          <a:xfrm>
            <a:off x="3314700" y="3445471"/>
            <a:ext cx="11658600" cy="1407373"/>
          </a:xfrm>
          <a:prstGeom prst="rect">
            <a:avLst/>
          </a:prstGeom>
        </p:spPr>
        <p:txBody>
          <a:bodyPr wrap="square">
            <a:spAutoFit/>
          </a:bodyPr>
          <a:lstStyle/>
          <a:p>
            <a:pPr lvl="0" algn="ctr">
              <a:lnSpc>
                <a:spcPct val="150000"/>
              </a:lnSpc>
              <a:defRPr/>
            </a:pPr>
            <a:r>
              <a:rPr lang="en-US" sz="6500" b="1" kern="0" dirty="0">
                <a:latin typeface="Arial" panose="020B0604020202020204" pitchFamily="34" charset="0"/>
                <a:cs typeface="Arial"/>
                <a:sym typeface="Arial"/>
              </a:rPr>
              <a:t>ÔN TẬP KIỂM TRA GIỮA KÌ I</a:t>
            </a:r>
            <a:endParaRPr kumimoji="0" lang="vi-VN" sz="6500" b="1" i="0" u="none" strike="noStrike" kern="0" cap="none" spc="0" normalizeH="0" baseline="0" noProof="0" dirty="0">
              <a:ln>
                <a:noFill/>
              </a:ln>
              <a:effectLst/>
              <a:uLnTx/>
              <a:uFillTx/>
              <a:latin typeface="Arial" panose="020B0604020202020204" pitchFamily="34"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647700"/>
            <a:ext cx="4191000" cy="1015663"/>
          </a:xfrm>
          <a:prstGeom prst="rect">
            <a:avLst/>
          </a:prstGeom>
          <a:solidFill>
            <a:srgbClr val="00B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0" cap="none" spc="0" normalizeH="0" baseline="0" noProof="0">
                <a:ln>
                  <a:noFill/>
                </a:ln>
                <a:solidFill>
                  <a:srgbClr val="F3F3F3"/>
                </a:solidFill>
                <a:effectLst/>
                <a:uLnTx/>
                <a:uFillTx/>
                <a:latin typeface="Arial"/>
                <a:ea typeface="Calibri" panose="020F0502020204030204" pitchFamily="34" charset="0"/>
                <a:cs typeface="Times New Roman" panose="02020603050405020304" pitchFamily="18" charset="0"/>
                <a:sym typeface="Arial"/>
              </a:rPr>
              <a:t>Sơ đồ Nhóm 1</a:t>
            </a:r>
            <a:endParaRPr kumimoji="0" lang="en-US" sz="1800" b="0" i="0" u="none" strike="noStrike" kern="0" cap="none" spc="0" normalizeH="0" baseline="0" noProof="0" dirty="0">
              <a:ln>
                <a:noFill/>
              </a:ln>
              <a:solidFill>
                <a:srgbClr val="F3F3F3"/>
              </a:solidFill>
              <a:effectLst/>
              <a:uLnTx/>
              <a:uFillTx/>
              <a:latin typeface="Arial"/>
              <a:ea typeface="+mn-ea"/>
              <a:cs typeface="+mn-cs"/>
            </a:endParaRPr>
          </a:p>
        </p:txBody>
      </p:sp>
      <p:pic>
        <p:nvPicPr>
          <p:cNvPr id="5"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16400" y="419100"/>
            <a:ext cx="914400" cy="1687651"/>
          </a:xfrm>
          <a:prstGeom prst="rect">
            <a:avLst/>
          </a:prstGeom>
        </p:spPr>
      </p:pic>
      <p:pic>
        <p:nvPicPr>
          <p:cNvPr id="6" name="image166.png" descr="A picture containing text, diagram, line, screenshot&#10;&#10;Description automatically generated"/>
          <p:cNvPicPr/>
          <p:nvPr/>
        </p:nvPicPr>
        <p:blipFill>
          <a:blip r:embed="rId5"/>
          <a:srcRect/>
          <a:stretch>
            <a:fillRect/>
          </a:stretch>
        </p:blipFill>
        <p:spPr>
          <a:xfrm>
            <a:off x="533400" y="1689431"/>
            <a:ext cx="16840200" cy="6019800"/>
          </a:xfrm>
          <a:prstGeom prst="rect">
            <a:avLst/>
          </a:prstGeom>
          <a:ln/>
        </p:spPr>
      </p:pic>
      <p:pic>
        <p:nvPicPr>
          <p:cNvPr id="8" name="Picture 7"/>
          <p:cNvPicPr>
            <a:picLocks noChangeAspect="1"/>
          </p:cNvPicPr>
          <p:nvPr/>
        </p:nvPicPr>
        <p:blipFill>
          <a:blip r:embed="rId6"/>
          <a:stretch>
            <a:fillRect/>
          </a:stretch>
        </p:blipFill>
        <p:spPr>
          <a:xfrm>
            <a:off x="8305800" y="7505700"/>
            <a:ext cx="1647854" cy="2298144"/>
          </a:xfrm>
          <a:prstGeom prst="rect">
            <a:avLst/>
          </a:prstGeom>
        </p:spPr>
      </p:pic>
      <p:sp>
        <p:nvSpPr>
          <p:cNvPr id="9" name="AutoShape 3"/>
          <p:cNvSpPr/>
          <p:nvPr/>
        </p:nvSpPr>
        <p:spPr>
          <a:xfrm>
            <a:off x="-32084" y="9791700"/>
            <a:ext cx="19149227" cy="2668842"/>
          </a:xfrm>
          <a:prstGeom prst="rect">
            <a:avLst/>
          </a:prstGeom>
          <a:solidFill>
            <a:srgbClr val="E0D2EF"/>
          </a:solidFill>
        </p:spPr>
        <p:txBody>
          <a:bodyPr/>
          <a:lstStyle/>
          <a:p>
            <a:endParaRPr lang="en-US"/>
          </a:p>
        </p:txBody>
      </p:sp>
    </p:spTree>
    <p:extLst>
      <p:ext uri="{BB962C8B-B14F-4D97-AF65-F5344CB8AC3E}">
        <p14:creationId xmlns:p14="http://schemas.microsoft.com/office/powerpoint/2010/main" val="337261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495300"/>
            <a:ext cx="4267200" cy="1015663"/>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0" cap="none" spc="0" normalizeH="0" baseline="0" noProof="0">
                <a:ln>
                  <a:noFill/>
                </a:ln>
                <a:solidFill>
                  <a:srgbClr val="F3F3F3"/>
                </a:solidFill>
                <a:effectLst/>
                <a:uLnTx/>
                <a:uFillTx/>
                <a:latin typeface="Arial"/>
                <a:ea typeface="Calibri" panose="020F0502020204030204" pitchFamily="34" charset="0"/>
                <a:cs typeface="Times New Roman" panose="02020603050405020304" pitchFamily="18" charset="0"/>
                <a:sym typeface="Arial"/>
              </a:rPr>
              <a:t>Sơ đồ Nhóm 2</a:t>
            </a:r>
            <a:endParaRPr kumimoji="0" lang="en-US" sz="1800" b="0" i="0" u="none" strike="noStrike" kern="0" cap="none" spc="0" normalizeH="0" baseline="0" noProof="0" dirty="0">
              <a:ln>
                <a:noFill/>
              </a:ln>
              <a:solidFill>
                <a:srgbClr val="F3F3F3"/>
              </a:solidFill>
              <a:effectLst/>
              <a:uLnTx/>
              <a:uFillTx/>
              <a:latin typeface="Arial"/>
              <a:ea typeface="+mn-ea"/>
              <a:cs typeface="+mn-cs"/>
            </a:endParaRPr>
          </a:p>
        </p:txBody>
      </p:sp>
      <p:pic>
        <p:nvPicPr>
          <p:cNvPr id="5"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2158" y="369749"/>
            <a:ext cx="914400" cy="1687651"/>
          </a:xfrm>
          <a:prstGeom prst="rect">
            <a:avLst/>
          </a:prstGeom>
        </p:spPr>
      </p:pic>
      <p:pic>
        <p:nvPicPr>
          <p:cNvPr id="6" name="Picture 5"/>
          <p:cNvPicPr>
            <a:picLocks noChangeAspect="1"/>
          </p:cNvPicPr>
          <p:nvPr/>
        </p:nvPicPr>
        <p:blipFill>
          <a:blip r:embed="rId4"/>
          <a:stretch>
            <a:fillRect/>
          </a:stretch>
        </p:blipFill>
        <p:spPr>
          <a:xfrm flipH="1">
            <a:off x="14782800" y="6438900"/>
            <a:ext cx="2438400" cy="3524454"/>
          </a:xfrm>
          <a:prstGeom prst="rect">
            <a:avLst/>
          </a:prstGeom>
        </p:spPr>
      </p:pic>
      <p:sp>
        <p:nvSpPr>
          <p:cNvPr id="8" name="AutoShape 3"/>
          <p:cNvSpPr/>
          <p:nvPr/>
        </p:nvSpPr>
        <p:spPr>
          <a:xfrm rot="16200000">
            <a:off x="9157472" y="2639493"/>
            <a:ext cx="19149227" cy="2668842"/>
          </a:xfrm>
          <a:prstGeom prst="rect">
            <a:avLst/>
          </a:prstGeom>
          <a:solidFill>
            <a:srgbClr val="E0D2EF"/>
          </a:solidFill>
        </p:spPr>
        <p:txBody>
          <a:bodyPr/>
          <a:lstStyle/>
          <a:p>
            <a:endParaRPr lang="en-US"/>
          </a:p>
        </p:txBody>
      </p:sp>
      <p:pic>
        <p:nvPicPr>
          <p:cNvPr id="2" name="Picture 1"/>
          <p:cNvPicPr>
            <a:picLocks noChangeAspect="1"/>
          </p:cNvPicPr>
          <p:nvPr/>
        </p:nvPicPr>
        <p:blipFill>
          <a:blip r:embed="rId5"/>
          <a:stretch>
            <a:fillRect/>
          </a:stretch>
        </p:blipFill>
        <p:spPr>
          <a:xfrm>
            <a:off x="1295400" y="2476500"/>
            <a:ext cx="12474392" cy="5731056"/>
          </a:xfrm>
          <a:prstGeom prst="rect">
            <a:avLst/>
          </a:prstGeom>
        </p:spPr>
      </p:pic>
    </p:spTree>
    <p:extLst>
      <p:ext uri="{BB962C8B-B14F-4D97-AF65-F5344CB8AC3E}">
        <p14:creationId xmlns:p14="http://schemas.microsoft.com/office/powerpoint/2010/main" val="218777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1757178" y="1220366"/>
            <a:ext cx="14773644" cy="1988345"/>
          </a:xfrm>
          <a:prstGeom prst="rect">
            <a:avLst/>
          </a:prstGeom>
          <a:noFill/>
          <a:ln>
            <a:noFill/>
          </a:ln>
        </p:spPr>
        <p:txBody>
          <a:bodyPr spcFirstLastPara="1" wrap="square" lIns="137138" tIns="68550" rIns="137138" bIns="68550" anchor="b" anchorCtr="0">
            <a:noAutofit/>
          </a:bodyPr>
          <a:lstStyle/>
          <a:p>
            <a:pPr marL="0" marR="0" lvl="0" indent="0" algn="ctr" defTabSz="1371600" rtl="0" eaLnBrk="1" fontAlgn="auto" latinLnBrk="0" hangingPunct="1">
              <a:lnSpc>
                <a:spcPct val="90000"/>
              </a:lnSpc>
              <a:spcBef>
                <a:spcPts val="0"/>
              </a:spcBef>
              <a:spcAft>
                <a:spcPts val="0"/>
              </a:spcAft>
              <a:buClr>
                <a:srgbClr val="FFFF66"/>
              </a:buClr>
              <a:buSzPts val="7200"/>
              <a:buFontTx/>
              <a:buNone/>
              <a:tabLst/>
              <a:defRPr/>
            </a:pPr>
            <a:r>
              <a:rPr kumimoji="0" lang="vi-VN" sz="10800" b="1" i="0" u="none" strike="noStrike" kern="0" cap="none" spc="0" normalizeH="0" baseline="0" noProof="0">
                <a:ln>
                  <a:noFill/>
                </a:ln>
                <a:solidFill>
                  <a:srgbClr val="FFFF66"/>
                </a:solidFill>
                <a:effectLst/>
                <a:uLnTx/>
                <a:uFillTx/>
                <a:latin typeface="Arial"/>
                <a:ea typeface="Arial"/>
                <a:cs typeface="Arial"/>
                <a:sym typeface="Arial"/>
              </a:rPr>
              <a:t>NGÔI SAO MAY MẮN</a:t>
            </a:r>
            <a:endParaRPr kumimoji="0" sz="10800" b="1" i="0" u="none" strike="noStrike" kern="0" cap="none" spc="0" normalizeH="0" baseline="0" noProof="0">
              <a:ln>
                <a:noFill/>
              </a:ln>
              <a:solidFill>
                <a:srgbClr val="FFFF66"/>
              </a:solidFill>
              <a:effectLst/>
              <a:uLnTx/>
              <a:uFillTx/>
              <a:latin typeface="Arial"/>
              <a:ea typeface="Arial"/>
              <a:cs typeface="Arial"/>
              <a:sym typeface="Arial"/>
            </a:endParaRPr>
          </a:p>
        </p:txBody>
      </p:sp>
      <p:sp>
        <p:nvSpPr>
          <p:cNvPr id="4" name="Google Shape;90;p2"/>
          <p:cNvSpPr/>
          <p:nvPr/>
        </p:nvSpPr>
        <p:spPr>
          <a:xfrm>
            <a:off x="2697836" y="4114800"/>
            <a:ext cx="12892325" cy="12344400"/>
          </a:xfrm>
          <a:custGeom>
            <a:avLst/>
            <a:gdLst/>
            <a:ahLst/>
            <a:cxnLst/>
            <a:rect l="l" t="t" r="r" b="b"/>
            <a:pathLst>
              <a:path w="8594883" h="8229600" extrusionOk="0">
                <a:moveTo>
                  <a:pt x="0" y="0"/>
                </a:moveTo>
                <a:lnTo>
                  <a:pt x="8594882" y="0"/>
                </a:lnTo>
                <a:lnTo>
                  <a:pt x="8594882" y="8229600"/>
                </a:lnTo>
                <a:lnTo>
                  <a:pt x="0" y="8229600"/>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85;p1"/>
          <p:cNvSpPr/>
          <p:nvPr/>
        </p:nvSpPr>
        <p:spPr>
          <a:xfrm>
            <a:off x="6284481" y="3885095"/>
            <a:ext cx="5719038" cy="5181540"/>
          </a:xfrm>
          <a:custGeom>
            <a:avLst/>
            <a:gdLst/>
            <a:ahLst/>
            <a:cxnLst/>
            <a:rect l="l" t="t" r="r" b="b"/>
            <a:pathLst>
              <a:path w="2344441" h="2238941" extrusionOk="0">
                <a:moveTo>
                  <a:pt x="0" y="0"/>
                </a:moveTo>
                <a:lnTo>
                  <a:pt x="2344441" y="0"/>
                </a:lnTo>
                <a:lnTo>
                  <a:pt x="2344441" y="2238942"/>
                </a:lnTo>
                <a:lnTo>
                  <a:pt x="0" y="2238942"/>
                </a:lnTo>
                <a:lnTo>
                  <a:pt x="0" y="0"/>
                </a:lnTo>
                <a:close/>
              </a:path>
            </a:pathLst>
          </a:custGeom>
          <a:blipFill rotWithShape="1">
            <a:blip r:embed="rId5">
              <a:alphaModFix/>
            </a:blip>
            <a:stretch>
              <a:fillRect/>
            </a:stretch>
          </a:blipFill>
          <a:ln>
            <a:noFill/>
          </a:ln>
        </p:spPr>
        <p:txBody>
          <a:bodyPr/>
          <a:lstStyle/>
          <a:p>
            <a:endParaRPr lang="en-US"/>
          </a:p>
        </p:txBody>
      </p:sp>
    </p:spTree>
    <p:extLst>
      <p:ext uri="{BB962C8B-B14F-4D97-AF65-F5344CB8AC3E}">
        <p14:creationId xmlns:p14="http://schemas.microsoft.com/office/powerpoint/2010/main" val="877527641"/>
      </p:ext>
    </p:extLst>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marR="30480" lvl="0" algn="just">
              <a:lnSpc>
                <a:spcPct val="150000"/>
              </a:lnSpc>
            </a:pPr>
            <a:r>
              <a:rPr kumimoji="0" lang="vi-VN" sz="4000" b="1"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Câu 2:</a:t>
            </a:r>
            <a:r>
              <a:rPr kumimoji="0" lang="en-US" sz="4000" b="1"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Cho tứ diện ABCD. Gọi M, N lần lượt là trung điểm của AB và CD. Mặt phẳng (</a:t>
            </a:r>
            <a:r>
              <a:rPr lang="el-GR" sz="4000">
                <a:solidFill>
                  <a:srgbClr val="000000"/>
                </a:solidFill>
                <a:latin typeface="Arial" panose="020B0604020202020204" pitchFamily="34" charset="0"/>
                <a:ea typeface="Times New Roman" panose="02020603050405020304" pitchFamily="18" charset="0"/>
                <a:cs typeface="Arial" panose="020B0604020202020204" pitchFamily="34" charset="0"/>
              </a:rPr>
              <a:t>α) </a:t>
            </a:r>
            <a:r>
              <a:rPr lang="vi-VN" sz="4000">
                <a:solidFill>
                  <a:srgbClr val="000000"/>
                </a:solidFill>
                <a:latin typeface="Arial" panose="020B0604020202020204" pitchFamily="34" charset="0"/>
                <a:ea typeface="Times New Roman" panose="02020603050405020304" pitchFamily="18" charset="0"/>
                <a:cs typeface="Arial" panose="020B0604020202020204" pitchFamily="34" charset="0"/>
              </a:rPr>
              <a:t>qua MN cắt AD, BC lần lượt tại P và Q. Biết MP cắt NQ tại I. Ba điểm nào sau đây thẳng hàng?</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3" name="Google Shape;113;p4"/>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lvl="0" algn="just" defTabSz="1371600">
                  <a:buClr>
                    <a:srgbClr val="000000"/>
                  </a:buClr>
                </a:pPr>
                <a14:m>
                  <m:oMathPara xmlns:m="http://schemas.openxmlformats.org/officeDocument/2006/math">
                    <m:oMathParaPr>
                      <m:jc m:val="centerGroup"/>
                    </m:oMathParaPr>
                    <m:oMath xmlns:m="http://schemas.openxmlformats.org/officeDocument/2006/math">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A</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I</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A</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C</m:t>
                      </m:r>
                    </m:oMath>
                  </m:oMathPara>
                </a14:m>
                <a:endParaRPr kumimoji="0" sz="4000" b="0" i="0" u="none" strike="noStrike" kern="0" cap="none" spc="0" normalizeH="0" baseline="0" noProof="0">
                  <a:ln>
                    <a:noFill/>
                  </a:ln>
                  <a:solidFill>
                    <a:srgbClr val="000000"/>
                  </a:solidFill>
                  <a:effectLst/>
                  <a:uLnTx/>
                  <a:uFillTx/>
                  <a:latin typeface="Arial"/>
                  <a:ea typeface="Arial"/>
                  <a:cs typeface="Arial"/>
                  <a:sym typeface="Arial"/>
                </a:endParaRPr>
              </a:p>
            </p:txBody>
          </p:sp>
        </mc:Choice>
        <mc:Fallback xmlns="">
          <p:sp>
            <p:nvSpPr>
              <p:cNvPr id="113" name="Google Shape;113;p4"/>
              <p:cNvSpPr>
                <a:spLocks noRot="1" noChangeAspect="1" noMove="1" noResize="1" noEditPoints="1" noAdjustHandles="1" noChangeArrowheads="1" noChangeShapeType="1" noTextEdit="1"/>
              </p:cNvSpPr>
              <p:nvPr/>
            </p:nvSpPr>
            <p:spPr>
              <a:xfrm>
                <a:off x="1313282" y="4007500"/>
                <a:ext cx="7616114" cy="2472611"/>
              </a:xfrm>
              <a:prstGeom prst="roundRect">
                <a:avLst>
                  <a:gd name="adj" fmla="val 16667"/>
                </a:avLst>
              </a:prstGeom>
              <a:blipFill>
                <a:blip r:embed="rId3"/>
                <a:stretch>
                  <a:fillRect/>
                </a:stretch>
              </a:blipFill>
              <a:ln w="12700" cap="flat" cmpd="sng">
                <a:solidFill>
                  <a:schemeClr val="lt1"/>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Google Shape;114;p4"/>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lvl="0" algn="just" defTabSz="1371600">
                  <a:buClr>
                    <a:srgbClr val="000000"/>
                  </a:buClr>
                </a:pPr>
                <a14:m>
                  <m:oMathPara xmlns:m="http://schemas.openxmlformats.org/officeDocument/2006/math">
                    <m:oMathParaPr>
                      <m:jc m:val="centerGroup"/>
                    </m:oMathParaPr>
                    <m:oMath xmlns:m="http://schemas.openxmlformats.org/officeDocument/2006/math">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C</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I</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A</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B</m:t>
                      </m:r>
                    </m:oMath>
                  </m:oMathPara>
                </a14:m>
                <a:endParaRPr kumimoji="0" sz="4000" b="0" i="0" u="none" strike="noStrike" kern="0" cap="none" spc="0" normalizeH="0" baseline="0" noProof="0">
                  <a:ln>
                    <a:noFill/>
                  </a:ln>
                  <a:solidFill>
                    <a:srgbClr val="000000"/>
                  </a:solidFill>
                  <a:effectLst/>
                  <a:uLnTx/>
                  <a:uFillTx/>
                  <a:latin typeface="Arial"/>
                  <a:ea typeface="Arial"/>
                  <a:cs typeface="Arial"/>
                  <a:sym typeface="Arial"/>
                </a:endParaRPr>
              </a:p>
            </p:txBody>
          </p:sp>
        </mc:Choice>
        <mc:Fallback xmlns="">
          <p:sp>
            <p:nvSpPr>
              <p:cNvPr id="114" name="Google Shape;114;p4"/>
              <p:cNvSpPr>
                <a:spLocks noRot="1" noChangeAspect="1" noMove="1" noResize="1" noEditPoints="1" noAdjustHandles="1" noChangeArrowheads="1" noChangeShapeType="1" noTextEdit="1"/>
              </p:cNvSpPr>
              <p:nvPr/>
            </p:nvSpPr>
            <p:spPr>
              <a:xfrm>
                <a:off x="1313282" y="6806683"/>
                <a:ext cx="7616114" cy="2472611"/>
              </a:xfrm>
              <a:prstGeom prst="roundRect">
                <a:avLst>
                  <a:gd name="adj" fmla="val 16667"/>
                </a:avLst>
              </a:prstGeom>
              <a:blipFill>
                <a:blip r:embed="rId4"/>
                <a:stretch>
                  <a:fillRect/>
                </a:stretch>
              </a:blipFill>
              <a:ln w="12700" cap="flat" cmpd="sng">
                <a:solidFill>
                  <a:schemeClr val="lt1"/>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Google Shape;115;p4"/>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lvl="0" algn="just" defTabSz="1371600">
                  <a:buClr>
                    <a:srgbClr val="000000"/>
                  </a:buClr>
                </a:pPr>
                <a14:m>
                  <m:oMathPara xmlns:m="http://schemas.openxmlformats.org/officeDocument/2006/math">
                    <m:oMathParaPr>
                      <m:jc m:val="centerGroup"/>
                    </m:oMathParaPr>
                    <m:oMath xmlns:m="http://schemas.openxmlformats.org/officeDocument/2006/math">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B</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I</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B</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D</m:t>
                      </m:r>
                    </m:oMath>
                  </m:oMathPara>
                </a14:m>
                <a:endParaRPr kumimoji="0" sz="4000" b="0" i="0" u="none" strike="noStrike" kern="0" cap="none" spc="0" normalizeH="0" baseline="0" noProof="0">
                  <a:ln>
                    <a:noFill/>
                  </a:ln>
                  <a:solidFill>
                    <a:srgbClr val="000000"/>
                  </a:solidFill>
                  <a:effectLst/>
                  <a:uLnTx/>
                  <a:uFillTx/>
                  <a:latin typeface="Arial"/>
                  <a:ea typeface="Arial"/>
                  <a:cs typeface="Arial"/>
                  <a:sym typeface="Arial"/>
                </a:endParaRPr>
              </a:p>
            </p:txBody>
          </p:sp>
        </mc:Choice>
        <mc:Fallback xmlns="">
          <p:sp>
            <p:nvSpPr>
              <p:cNvPr id="115" name="Google Shape;115;p4"/>
              <p:cNvSpPr>
                <a:spLocks noRot="1" noChangeAspect="1" noMove="1" noResize="1" noEditPoints="1" noAdjustHandles="1" noChangeArrowheads="1" noChangeShapeType="1" noTextEdit="1"/>
              </p:cNvSpPr>
              <p:nvPr/>
            </p:nvSpPr>
            <p:spPr>
              <a:xfrm>
                <a:off x="9358609" y="4007500"/>
                <a:ext cx="7616114" cy="2472611"/>
              </a:xfrm>
              <a:prstGeom prst="roundRect">
                <a:avLst>
                  <a:gd name="adj" fmla="val 16667"/>
                </a:avLst>
              </a:prstGeom>
              <a:blipFill>
                <a:blip r:embed="rId5"/>
                <a:stretch>
                  <a:fillRect/>
                </a:stretch>
              </a:blipFill>
              <a:ln w="12700" cap="flat" cmpd="sng">
                <a:solidFill>
                  <a:schemeClr val="lt1"/>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Google Shape;116;p4"/>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lvl="0" algn="just" defTabSz="1371600">
                  <a:buClr>
                    <a:srgbClr val="000000"/>
                  </a:buClr>
                </a:pPr>
                <a14:m>
                  <m:oMathPara xmlns:m="http://schemas.openxmlformats.org/officeDocument/2006/math">
                    <m:oMathParaPr>
                      <m:jc m:val="centerGroup"/>
                    </m:oMathParaPr>
                    <m:oMath xmlns:m="http://schemas.openxmlformats.org/officeDocument/2006/math">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D</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I</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C</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D</m:t>
                      </m:r>
                    </m:oMath>
                  </m:oMathPara>
                </a14:m>
                <a:endParaRPr kumimoji="0" sz="4000" b="0" i="0" u="none" strike="noStrike" kern="0" cap="none" spc="0" normalizeH="0" baseline="0" noProof="0">
                  <a:ln>
                    <a:noFill/>
                  </a:ln>
                  <a:solidFill>
                    <a:srgbClr val="000000"/>
                  </a:solidFill>
                  <a:effectLst/>
                  <a:uLnTx/>
                  <a:uFillTx/>
                  <a:latin typeface="Arial"/>
                  <a:ea typeface="Arial"/>
                  <a:cs typeface="Arial"/>
                  <a:sym typeface="Arial"/>
                </a:endParaRPr>
              </a:p>
            </p:txBody>
          </p:sp>
        </mc:Choice>
        <mc:Fallback xmlns="">
          <p:sp>
            <p:nvSpPr>
              <p:cNvPr id="116" name="Google Shape;116;p4"/>
              <p:cNvSpPr>
                <a:spLocks noRot="1" noChangeAspect="1" noMove="1" noResize="1" noEditPoints="1" noAdjustHandles="1" noChangeArrowheads="1" noChangeShapeType="1" noTextEdit="1"/>
              </p:cNvSpPr>
              <p:nvPr/>
            </p:nvSpPr>
            <p:spPr>
              <a:xfrm>
                <a:off x="9358609" y="6806683"/>
                <a:ext cx="7616114" cy="2472611"/>
              </a:xfrm>
              <a:prstGeom prst="roundRect">
                <a:avLst>
                  <a:gd name="adj" fmla="val 16667"/>
                </a:avLst>
              </a:prstGeom>
              <a:blipFill>
                <a:blip r:embed="rId6"/>
                <a:stretch>
                  <a:fillRect/>
                </a:stretch>
              </a:blipFill>
              <a:ln w="12700" cap="flat" cmpd="sng">
                <a:solidFill>
                  <a:schemeClr val="lt1"/>
                </a:solidFill>
                <a:prstDash val="solid"/>
                <a:miter lim="800000"/>
                <a:headEnd type="none" w="sm" len="sm"/>
                <a:tailEnd type="none" w="sm" len="sm"/>
              </a:ln>
            </p:spPr>
            <p:txBody>
              <a:bodyPr/>
              <a:lstStyle/>
              <a:p>
                <a:r>
                  <a:rPr lang="en-US">
                    <a:noFill/>
                  </a:rPr>
                  <a:t> </a:t>
                </a:r>
              </a:p>
            </p:txBody>
          </p:sp>
        </mc:Fallback>
      </mc:AlternateContent>
      <p:pic>
        <p:nvPicPr>
          <p:cNvPr id="117" name="Google Shape;117;p4">
            <a:hlinkClick r:id="rId7" action="ppaction://hlinksldjump"/>
          </p:cNvPr>
          <p:cNvPicPr preferRelativeResize="0"/>
          <p:nvPr/>
        </p:nvPicPr>
        <p:blipFill rotWithShape="1">
          <a:blip r:embed="rId8">
            <a:alphaModFix/>
          </a:blip>
          <a:srcRect/>
          <a:stretch/>
        </p:blipFill>
        <p:spPr>
          <a:xfrm>
            <a:off x="16885355" y="8803433"/>
            <a:ext cx="1402646" cy="1483568"/>
          </a:xfrm>
          <a:prstGeom prst="rect">
            <a:avLst/>
          </a:prstGeom>
          <a:noFill/>
          <a:ln>
            <a:noFill/>
          </a:ln>
        </p:spPr>
      </p:pic>
      <mc:AlternateContent xmlns:mc="http://schemas.openxmlformats.org/markup-compatibility/2006" xmlns:a14="http://schemas.microsoft.com/office/drawing/2010/main">
        <mc:Choice Requires="a14">
          <p:sp>
            <p:nvSpPr>
              <p:cNvPr id="118" name="Google Shape;118;p4"/>
              <p:cNvSpPr/>
              <p:nvPr/>
            </p:nvSpPr>
            <p:spPr>
              <a:xfrm>
                <a:off x="9376486" y="4012329"/>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lvl="0" algn="just" defTabSz="1371600">
                  <a:buClr>
                    <a:srgbClr val="000000"/>
                  </a:buClr>
                </a:pPr>
                <a14:m>
                  <m:oMathPara xmlns:m="http://schemas.openxmlformats.org/officeDocument/2006/math">
                    <m:oMathParaPr>
                      <m:jc m:val="centerGroup"/>
                    </m:oMathParaPr>
                    <m:oMath xmlns:m="http://schemas.openxmlformats.org/officeDocument/2006/math">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B</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I</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B</m:t>
                      </m:r>
                      <m: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40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D</m:t>
                      </m:r>
                    </m:oMath>
                  </m:oMathPara>
                </a14:m>
                <a:endParaRPr kumimoji="0" lang="ar-AE" sz="4000" b="0" i="0" u="none" strike="noStrike" kern="0" cap="none" spc="0" normalizeH="0" baseline="0" noProof="0">
                  <a:ln>
                    <a:noFill/>
                  </a:ln>
                  <a:solidFill>
                    <a:srgbClr val="000000"/>
                  </a:solidFill>
                  <a:effectLst/>
                  <a:uLnTx/>
                  <a:uFillTx/>
                  <a:latin typeface="Arial"/>
                  <a:ea typeface="Arial"/>
                  <a:cs typeface="Arial"/>
                  <a:sym typeface="Arial"/>
                </a:endParaRPr>
              </a:p>
            </p:txBody>
          </p:sp>
        </mc:Choice>
        <mc:Fallback xmlns="">
          <p:sp>
            <p:nvSpPr>
              <p:cNvPr id="118" name="Google Shape;118;p4"/>
              <p:cNvSpPr>
                <a:spLocks noRot="1" noChangeAspect="1" noMove="1" noResize="1" noEditPoints="1" noAdjustHandles="1" noChangeArrowheads="1" noChangeShapeType="1" noTextEdit="1"/>
              </p:cNvSpPr>
              <p:nvPr/>
            </p:nvSpPr>
            <p:spPr>
              <a:xfrm>
                <a:off x="9376486" y="4012329"/>
                <a:ext cx="7616114" cy="2472611"/>
              </a:xfrm>
              <a:prstGeom prst="roundRect">
                <a:avLst>
                  <a:gd name="adj" fmla="val 16667"/>
                </a:avLst>
              </a:prstGeom>
              <a:blipFill>
                <a:blip r:embed="rId9"/>
                <a:stretch>
                  <a:fillRect/>
                </a:stretch>
              </a:blipFill>
              <a:ln w="12700" cap="flat" cmpd="sng">
                <a:solidFill>
                  <a:srgbClr val="FEE599"/>
                </a:solidFill>
                <a:prstDash val="solid"/>
                <a:miter lim="800000"/>
                <a:headEnd type="none" w="sm" len="sm"/>
                <a:tailEnd type="none" w="sm" len="sm"/>
              </a:ln>
            </p:spPr>
            <p:txBody>
              <a:bodyPr/>
              <a:lstStyle/>
              <a:p>
                <a:r>
                  <a:rPr lang="en-US">
                    <a:noFill/>
                  </a:rPr>
                  <a:t> </a:t>
                </a:r>
              </a:p>
            </p:txBody>
          </p:sp>
        </mc:Fallback>
      </mc:AlternateContent>
    </p:spTree>
    <p:extLst>
      <p:ext uri="{BB962C8B-B14F-4D97-AF65-F5344CB8AC3E}">
        <p14:creationId xmlns:p14="http://schemas.microsoft.com/office/powerpoint/2010/main" val="179076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fade">
                                      <p:cBhvr>
                                        <p:cTn id="11" dur="500"/>
                                        <p:tgtEl>
                                          <p:spTgt spid="113"/>
                                        </p:tgtEl>
                                      </p:cBhvr>
                                    </p:animEffect>
                                  </p:childTnLst>
                                </p:cTn>
                              </p:par>
                              <p:par>
                                <p:cTn id="12" presetID="10" presetClass="entr" presetSubtype="0" fill="hold" nodeType="with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fade">
                                      <p:cBhvr>
                                        <p:cTn id="14" dur="500"/>
                                        <p:tgtEl>
                                          <p:spTgt spid="115"/>
                                        </p:tgtEl>
                                      </p:cBhvr>
                                    </p:animEffect>
                                  </p:childTnLst>
                                </p:cTn>
                              </p:par>
                              <p:par>
                                <p:cTn id="15" presetID="10" presetClass="entr" presetSubtype="0" fill="hold" nodeType="with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500"/>
                                        <p:tgtEl>
                                          <p:spTgt spid="114"/>
                                        </p:tgtEl>
                                      </p:cBhvr>
                                    </p:animEffect>
                                  </p:childTnLst>
                                </p:cTn>
                              </p:par>
                              <p:par>
                                <p:cTn id="18" presetID="10" presetClass="entr" presetSubtype="0" fill="hold" nodeType="withEffect">
                                  <p:stCondLst>
                                    <p:cond delay="0"/>
                                  </p:stCondLst>
                                  <p:childTnLst>
                                    <p:set>
                                      <p:cBhvr>
                                        <p:cTn id="19" dur="1" fill="hold">
                                          <p:stCondLst>
                                            <p:cond delay="0"/>
                                          </p:stCondLst>
                                        </p:cTn>
                                        <p:tgtEl>
                                          <p:spTgt spid="116"/>
                                        </p:tgtEl>
                                        <p:attrNameLst>
                                          <p:attrName>style.visibility</p:attrName>
                                        </p:attrNameLst>
                                      </p:cBhvr>
                                      <p:to>
                                        <p:strVal val="visible"/>
                                      </p:to>
                                    </p:set>
                                    <p:animEffect transition="in" filter="fade">
                                      <p:cBhvr>
                                        <p:cTn id="20" dur="500"/>
                                        <p:tgtEl>
                                          <p:spTgt spid="1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marR="30480" lvl="0" algn="just">
              <a:lnSpc>
                <a:spcPct val="150000"/>
              </a:lnSpc>
            </a:pPr>
            <a:r>
              <a:rPr kumimoji="0" lang="en-US" sz="38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Câu 3. </a:t>
            </a:r>
            <a:r>
              <a:rPr lang="vi-VN" sz="3800">
                <a:solidFill>
                  <a:srgbClr val="000000"/>
                </a:solidFill>
                <a:latin typeface="Arial"/>
                <a:ea typeface="Times New Roman" panose="02020603050405020304" pitchFamily="18" charset="0"/>
                <a:cs typeface="Times New Roman" panose="02020603050405020304" pitchFamily="18" charset="0"/>
              </a:rPr>
              <a:t>Cho hình bình hành ABCD và một điểm S không nằm trong mặt phẳng (ABCD). Giao tuyến của hai mặt phẳng (SAB) và (SCD) là một đường thẳng song song với đường thẳng nào sau đây?</a:t>
            </a:r>
            <a:endParaRPr kumimoji="0" lang="en-US" sz="3800" b="0" i="0" u="none" strike="noStrike" kern="1200" cap="none" spc="0" normalizeH="0" baseline="0" noProof="0">
              <a:ln>
                <a:noFill/>
              </a:ln>
              <a:solidFill>
                <a:srgbClr val="000000"/>
              </a:solidFill>
              <a:effectLst/>
              <a:uLnTx/>
              <a:uFillTx/>
              <a:latin typeface="Arial"/>
              <a:ea typeface="Times New Roman" panose="02020603050405020304" pitchFamily="18" charset="0"/>
            </a:endParaRPr>
          </a:p>
        </p:txBody>
      </p:sp>
      <p:sp>
        <p:nvSpPr>
          <p:cNvPr id="124" name="Google Shape;124;p5"/>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marR="30480" lvl="0" algn="ctr">
              <a:lnSpc>
                <a:spcPct val="150000"/>
              </a:lnSpc>
            </a:pPr>
            <a:r>
              <a:rPr lang="en-US" sz="3800">
                <a:solidFill>
                  <a:srgbClr val="000000"/>
                </a:solidFill>
                <a:ea typeface="Times New Roman" panose="02020603050405020304" pitchFamily="18" charset="0"/>
                <a:cs typeface="Times New Roman" panose="02020603050405020304" pitchFamily="18" charset="0"/>
              </a:rPr>
              <a:t>A. AB</a:t>
            </a:r>
            <a:endParaRPr kumimoji="0" lang="en-US" sz="3800" b="0" i="0" u="none" strike="noStrike" kern="1200" cap="none" spc="0" normalizeH="0" baseline="0" noProof="0">
              <a:ln>
                <a:noFill/>
              </a:ln>
              <a:solidFill>
                <a:srgbClr val="000000"/>
              </a:solidFill>
              <a:effectLst/>
              <a:uLnTx/>
              <a:uFillTx/>
              <a:latin typeface="Arial"/>
              <a:ea typeface="Times New Roman" panose="02020603050405020304" pitchFamily="18" charset="0"/>
            </a:endParaRPr>
          </a:p>
        </p:txBody>
      </p:sp>
      <p:sp>
        <p:nvSpPr>
          <p:cNvPr id="125" name="Google Shape;125;p5"/>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marR="30480" lvl="0" algn="ctr">
              <a:lnSpc>
                <a:spcPct val="150000"/>
              </a:lnSpc>
            </a:pPr>
            <a:r>
              <a:rPr lang="en-US" sz="3800">
                <a:solidFill>
                  <a:srgbClr val="000000"/>
                </a:solidFill>
                <a:ea typeface="Times New Roman" panose="02020603050405020304" pitchFamily="18" charset="0"/>
                <a:cs typeface="Times New Roman" panose="02020603050405020304" pitchFamily="18" charset="0"/>
              </a:rPr>
              <a:t>C. BC</a:t>
            </a:r>
            <a:endParaRPr kumimoji="0" lang="en-US" sz="3800" b="0" i="0" u="none" strike="noStrike" kern="1200" cap="none" spc="0" normalizeH="0" baseline="0" noProof="0">
              <a:ln>
                <a:noFill/>
              </a:ln>
              <a:solidFill>
                <a:srgbClr val="000000"/>
              </a:solidFill>
              <a:effectLst/>
              <a:uLnTx/>
              <a:uFillTx/>
              <a:latin typeface="Arial"/>
              <a:ea typeface="Times New Roman" panose="02020603050405020304" pitchFamily="18" charset="0"/>
            </a:endParaRPr>
          </a:p>
        </p:txBody>
      </p:sp>
      <p:sp>
        <p:nvSpPr>
          <p:cNvPr id="126" name="Google Shape;126;p5"/>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marR="30480" lvl="0" algn="ctr">
              <a:lnSpc>
                <a:spcPct val="150000"/>
              </a:lnSpc>
            </a:pPr>
            <a:r>
              <a:rPr lang="en-US" sz="3800">
                <a:solidFill>
                  <a:srgbClr val="000000"/>
                </a:solidFill>
                <a:ea typeface="Times New Roman" panose="02020603050405020304" pitchFamily="18" charset="0"/>
                <a:cs typeface="Times New Roman" panose="02020603050405020304" pitchFamily="18" charset="0"/>
              </a:rPr>
              <a:t>B. AC</a:t>
            </a:r>
            <a:endParaRPr kumimoji="0" lang="en-US" sz="3800" b="0" i="0" u="none" strike="noStrike" kern="1200" cap="none" spc="0" normalizeH="0" baseline="0" noProof="0">
              <a:ln>
                <a:noFill/>
              </a:ln>
              <a:solidFill>
                <a:srgbClr val="000000"/>
              </a:solidFill>
              <a:effectLst/>
              <a:uLnTx/>
              <a:uFillTx/>
              <a:latin typeface="Arial"/>
              <a:ea typeface="Times New Roman" panose="02020603050405020304" pitchFamily="18" charset="0"/>
            </a:endParaRPr>
          </a:p>
        </p:txBody>
      </p:sp>
      <p:sp>
        <p:nvSpPr>
          <p:cNvPr id="127" name="Google Shape;127;p5"/>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marR="30480" lvl="0" algn="ctr">
              <a:lnSpc>
                <a:spcPct val="150000"/>
              </a:lnSpc>
            </a:pPr>
            <a:r>
              <a:rPr lang="en-US" sz="3800">
                <a:solidFill>
                  <a:srgbClr val="000000"/>
                </a:solidFill>
                <a:ea typeface="Times New Roman" panose="02020603050405020304" pitchFamily="18" charset="0"/>
                <a:cs typeface="Times New Roman" panose="02020603050405020304" pitchFamily="18" charset="0"/>
              </a:rPr>
              <a:t>D. SA</a:t>
            </a:r>
            <a:endParaRPr kumimoji="0" lang="en-US" sz="3800" b="0" i="0" u="none" strike="noStrike" kern="1200" cap="none" spc="0" normalizeH="0" baseline="0" noProof="0">
              <a:ln>
                <a:noFill/>
              </a:ln>
              <a:solidFill>
                <a:srgbClr val="000000"/>
              </a:solidFill>
              <a:effectLst/>
              <a:uLnTx/>
              <a:uFillTx/>
              <a:latin typeface="Arial"/>
              <a:ea typeface="Times New Roman" panose="02020603050405020304" pitchFamily="18" charset="0"/>
            </a:endParaRPr>
          </a:p>
        </p:txBody>
      </p:sp>
      <p:pic>
        <p:nvPicPr>
          <p:cNvPr id="128" name="Google Shape;128;p5">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29" name="Google Shape;129;p5"/>
          <p:cNvSpPr/>
          <p:nvPr/>
        </p:nvSpPr>
        <p:spPr>
          <a:xfrm>
            <a:off x="1325314" y="4007499"/>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marR="30480" lvl="0" algn="ctr">
              <a:lnSpc>
                <a:spcPct val="150000"/>
              </a:lnSpc>
            </a:pPr>
            <a:r>
              <a:rPr lang="en-US" sz="3800">
                <a:solidFill>
                  <a:srgbClr val="000000"/>
                </a:solidFill>
                <a:ea typeface="Times New Roman" panose="02020603050405020304" pitchFamily="18" charset="0"/>
                <a:cs typeface="Times New Roman" panose="02020603050405020304" pitchFamily="18" charset="0"/>
              </a:rPr>
              <a:t>A. AB</a:t>
            </a:r>
            <a:endParaRPr kumimoji="0" lang="en-US" sz="3800" b="0" i="0" u="none" strike="noStrike" kern="1200" cap="none" spc="0" normalizeH="0" baseline="0" noProof="0">
              <a:ln>
                <a:noFill/>
              </a:ln>
              <a:solidFill>
                <a:srgbClr val="000000"/>
              </a:solidFill>
              <a:effectLst/>
              <a:uLnTx/>
              <a:uFillTx/>
              <a:latin typeface="Arial"/>
              <a:ea typeface="Times New Roman" panose="02020603050405020304" pitchFamily="18" charset="0"/>
            </a:endParaRPr>
          </a:p>
        </p:txBody>
      </p:sp>
    </p:spTree>
    <p:extLst>
      <p:ext uri="{BB962C8B-B14F-4D97-AF65-F5344CB8AC3E}">
        <p14:creationId xmlns:p14="http://schemas.microsoft.com/office/powerpoint/2010/main" val="40566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fade">
                                      <p:cBhvr>
                                        <p:cTn id="11" dur="500"/>
                                        <p:tgtEl>
                                          <p:spTgt spid="124"/>
                                        </p:tgtEl>
                                      </p:cBhvr>
                                    </p:animEffect>
                                  </p:childTnLst>
                                </p:cTn>
                              </p:par>
                              <p:par>
                                <p:cTn id="12" presetID="10" presetClass="entr" presetSubtype="0" fill="hold" nodeType="with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500"/>
                                        <p:tgtEl>
                                          <p:spTgt spid="126"/>
                                        </p:tgtEl>
                                      </p:cBhvr>
                                    </p:animEffect>
                                  </p:childTnLst>
                                </p:cTn>
                              </p:par>
                              <p:par>
                                <p:cTn id="15" presetID="10" presetClass="entr" presetSubtype="0"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500"/>
                                        <p:tgtEl>
                                          <p:spTgt spid="125"/>
                                        </p:tgtEl>
                                      </p:cBhvr>
                                    </p:animEffect>
                                  </p:childTnLst>
                                </p:cTn>
                              </p:par>
                              <p:par>
                                <p:cTn id="18" presetID="10" presetClass="entr" presetSubtype="0" fill="hold" nodeType="with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fade">
                                      <p:cBhvr>
                                        <p:cTn id="20" dur="500"/>
                                        <p:tgtEl>
                                          <p:spTgt spid="1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p:nvPr/>
        </p:nvSpPr>
        <p:spPr>
          <a:xfrm>
            <a:off x="1313284" y="495300"/>
            <a:ext cx="15661433" cy="342900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marR="30480" lvl="0" algn="just">
              <a:lnSpc>
                <a:spcPct val="150000"/>
              </a:lnSpc>
            </a:pPr>
            <a:r>
              <a:rPr kumimoji="0" lang="en-US" sz="4200" b="1" i="0" u="none" strike="noStrike" kern="120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rPr>
              <a:t>Câu 4. </a:t>
            </a:r>
            <a:r>
              <a:rPr lang="vi-VN" sz="4200">
                <a:solidFill>
                  <a:srgbClr val="000000"/>
                </a:solidFill>
                <a:latin typeface="Arial"/>
                <a:ea typeface="Times New Roman" panose="02020603050405020304" pitchFamily="18" charset="0"/>
                <a:cs typeface="Times New Roman" panose="02020603050405020304" pitchFamily="18" charset="0"/>
              </a:rPr>
              <a:t>Cho hình chóp S.ABCD có đáy ABCD là một tứ giác lồi. Gọi M,N,E,F lần lượt là trung điểm của các cạnh bên SA, SB, SC và SD. Khẳng định nào sau đây là đúng?</a:t>
            </a:r>
            <a:endParaRPr kumimoji="0" lang="en-US" sz="4200" b="0" i="0" u="none" strike="noStrike" kern="1200" cap="none" spc="0" normalizeH="0" baseline="0" noProof="0">
              <a:ln>
                <a:noFill/>
              </a:ln>
              <a:solidFill>
                <a:srgbClr val="000000"/>
              </a:solidFill>
              <a:effectLst/>
              <a:uLnTx/>
              <a:uFillTx/>
              <a:latin typeface="Arial"/>
              <a:ea typeface="Times New Roman" panose="02020603050405020304" pitchFamily="18" charset="0"/>
            </a:endParaRPr>
          </a:p>
        </p:txBody>
      </p:sp>
      <p:sp>
        <p:nvSpPr>
          <p:cNvPr id="146" name="Google Shape;146;p7"/>
          <p:cNvSpPr/>
          <p:nvPr/>
        </p:nvSpPr>
        <p:spPr>
          <a:xfrm>
            <a:off x="1313282" y="4347289"/>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lvl="0" algn="just" defTabSz="1371600">
              <a:lnSpc>
                <a:spcPct val="150000"/>
              </a:lnSpc>
              <a:buClr>
                <a:srgbClr val="000000"/>
              </a:buClr>
            </a:pPr>
            <a:r>
              <a:rPr lang="en-US" sz="3800" kern="0">
                <a:solidFill>
                  <a:srgbClr val="000000"/>
                </a:solidFill>
                <a:ea typeface="Arial"/>
                <a:cs typeface="Arial"/>
                <a:sym typeface="Arial"/>
              </a:rPr>
              <a:t>A. ME, NF, SO đôi một song song (O là giao điểm của AC và BD)</a:t>
            </a:r>
            <a:endParaRPr kumimoji="0" sz="3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147;p7"/>
          <p:cNvSpPr/>
          <p:nvPr/>
        </p:nvSpPr>
        <p:spPr>
          <a:xfrm>
            <a:off x="1313282" y="7242889"/>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lvl="0" algn="just" defTabSz="1371600">
              <a:lnSpc>
                <a:spcPct val="150000"/>
              </a:lnSpc>
              <a:buClr>
                <a:srgbClr val="000000"/>
              </a:buClr>
            </a:pPr>
            <a:r>
              <a:rPr lang="en-US" sz="3800" kern="0">
                <a:solidFill>
                  <a:srgbClr val="000000"/>
                </a:solidFill>
                <a:ea typeface="Arial"/>
                <a:cs typeface="Arial"/>
                <a:sym typeface="Arial"/>
              </a:rPr>
              <a:t>C. ME, NF, SO đồng quy (O là giao điểm của AC và BD).</a:t>
            </a:r>
            <a:endParaRPr kumimoji="0" sz="3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148;p7"/>
          <p:cNvSpPr/>
          <p:nvPr/>
        </p:nvSpPr>
        <p:spPr>
          <a:xfrm>
            <a:off x="9358609" y="4347289"/>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lvl="0" algn="just" defTabSz="1371600">
              <a:lnSpc>
                <a:spcPct val="150000"/>
              </a:lnSpc>
              <a:buClr>
                <a:srgbClr val="000000"/>
              </a:buClr>
            </a:pPr>
            <a:r>
              <a:rPr lang="en-US" sz="3800" kern="0">
                <a:solidFill>
                  <a:srgbClr val="000000"/>
                </a:solidFill>
                <a:ea typeface="Arial"/>
                <a:cs typeface="Arial"/>
                <a:sym typeface="Arial"/>
              </a:rPr>
              <a:t>B. ME, NF, SO không đồng quy (O là giao điểm của AC và BD)</a:t>
            </a:r>
            <a:endParaRPr kumimoji="0" sz="3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 name="Google Shape;149;p7"/>
          <p:cNvSpPr/>
          <p:nvPr/>
        </p:nvSpPr>
        <p:spPr>
          <a:xfrm>
            <a:off x="9358609" y="7242889"/>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marR="30480" lvl="0" algn="just">
              <a:lnSpc>
                <a:spcPct val="150000"/>
              </a:lnSpc>
            </a:pPr>
            <a:r>
              <a:rPr lang="en-US" sz="4000">
                <a:solidFill>
                  <a:srgbClr val="000000"/>
                </a:solidFill>
                <a:latin typeface="+mj-lt"/>
                <a:ea typeface="Times New Roman" panose="02020603050405020304" pitchFamily="18" charset="0"/>
              </a:rPr>
              <a:t>D. ME, NF, SO đôi một chéo nhau (O là giao điểm của AC và BD)</a:t>
            </a:r>
            <a:endParaRPr kumimoji="0" lang="en-US" sz="4000" b="0" i="0" u="none" strike="noStrike" kern="1200" cap="none" spc="0" normalizeH="0" baseline="0" noProof="0">
              <a:ln>
                <a:noFill/>
              </a:ln>
              <a:solidFill>
                <a:srgbClr val="000000"/>
              </a:solidFill>
              <a:effectLst/>
              <a:uLnTx/>
              <a:uFillTx/>
              <a:latin typeface="+mj-lt"/>
              <a:ea typeface="Times New Roman" panose="02020603050405020304" pitchFamily="18" charset="0"/>
            </a:endParaRPr>
          </a:p>
        </p:txBody>
      </p:sp>
      <p:pic>
        <p:nvPicPr>
          <p:cNvPr id="150" name="Google Shape;150;p7">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51" name="Google Shape;151;p7"/>
          <p:cNvSpPr/>
          <p:nvPr/>
        </p:nvSpPr>
        <p:spPr>
          <a:xfrm>
            <a:off x="1327360" y="7242888"/>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lvl="0" algn="just" defTabSz="1371600">
              <a:lnSpc>
                <a:spcPct val="150000"/>
              </a:lnSpc>
              <a:buClr>
                <a:srgbClr val="000000"/>
              </a:buClr>
            </a:pPr>
            <a:r>
              <a:rPr lang="en-US" sz="3800" kern="0">
                <a:solidFill>
                  <a:srgbClr val="000000"/>
                </a:solidFill>
                <a:ea typeface="Arial"/>
                <a:cs typeface="Arial"/>
                <a:sym typeface="Arial"/>
              </a:rPr>
              <a:t>C. ME, NF, SO đồng quy (O là giao điểm của AC và BD)</a:t>
            </a:r>
            <a:endParaRPr kumimoji="0" sz="3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10600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par>
                                <p:cTn id="12" presetID="10" presetClass="entr" presetSubtype="0" fill="hold" nodeType="withEffect">
                                  <p:stCondLst>
                                    <p:cond delay="0"/>
                                  </p:stCondLst>
                                  <p:childTnLst>
                                    <p:set>
                                      <p:cBhvr>
                                        <p:cTn id="13" dur="1" fill="hold">
                                          <p:stCondLst>
                                            <p:cond delay="0"/>
                                          </p:stCondLst>
                                        </p:cTn>
                                        <p:tgtEl>
                                          <p:spTgt spid="148"/>
                                        </p:tgtEl>
                                        <p:attrNameLst>
                                          <p:attrName>style.visibility</p:attrName>
                                        </p:attrNameLst>
                                      </p:cBhvr>
                                      <p:to>
                                        <p:strVal val="visible"/>
                                      </p:to>
                                    </p:set>
                                    <p:animEffect transition="in" filter="fade">
                                      <p:cBhvr>
                                        <p:cTn id="14" dur="500"/>
                                        <p:tgtEl>
                                          <p:spTgt spid="148"/>
                                        </p:tgtEl>
                                      </p:cBhvr>
                                    </p:animEffect>
                                  </p:childTnLst>
                                </p:cTn>
                              </p:par>
                              <p:par>
                                <p:cTn id="15" presetID="10" presetClass="entr" presetSubtype="0" fill="hold" nodeType="with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par>
                                <p:cTn id="18" presetID="10" presetClass="entr" presetSubtype="0" fill="hold" nodeType="withEffect">
                                  <p:stCondLst>
                                    <p:cond delay="0"/>
                                  </p:stCondLst>
                                  <p:childTnLst>
                                    <p:set>
                                      <p:cBhvr>
                                        <p:cTn id="19" dur="1" fill="hold">
                                          <p:stCondLst>
                                            <p:cond delay="0"/>
                                          </p:stCondLst>
                                        </p:cTn>
                                        <p:tgtEl>
                                          <p:spTgt spid="149"/>
                                        </p:tgtEl>
                                        <p:attrNameLst>
                                          <p:attrName>style.visibility</p:attrName>
                                        </p:attrNameLst>
                                      </p:cBhvr>
                                      <p:to>
                                        <p:strVal val="visible"/>
                                      </p:to>
                                    </p:set>
                                    <p:animEffect transition="in" filter="fade">
                                      <p:cBhvr>
                                        <p:cTn id="20" dur="500"/>
                                        <p:tgtEl>
                                          <p:spTgt spid="1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96010" y="-2324100"/>
            <a:ext cx="19149227" cy="6553200"/>
          </a:xfrm>
          <a:prstGeom prst="rect">
            <a:avLst/>
          </a:prstGeom>
          <a:solidFill>
            <a:srgbClr val="E0D2EF"/>
          </a:solidFill>
        </p:spPr>
        <p:txBody>
          <a:bodyPr/>
          <a:lstStyle/>
          <a:p>
            <a:endParaRPr lang="en-US"/>
          </a:p>
        </p:txBody>
      </p:sp>
      <p:pic>
        <p:nvPicPr>
          <p:cNvPr id="14"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30706">
            <a:off x="14491523" y="-2423092"/>
            <a:ext cx="5000753" cy="4846184"/>
          </a:xfrm>
          <a:prstGeom prst="rect">
            <a:avLst/>
          </a:prstGeom>
        </p:spPr>
      </p:pic>
      <p:sp>
        <p:nvSpPr>
          <p:cNvPr id="4" name="Rectangle 3"/>
          <p:cNvSpPr/>
          <p:nvPr/>
        </p:nvSpPr>
        <p:spPr>
          <a:xfrm>
            <a:off x="685800" y="1181100"/>
            <a:ext cx="16840200" cy="2723823"/>
          </a:xfrm>
          <a:prstGeom prst="rect">
            <a:avLst/>
          </a:prstGeom>
        </p:spPr>
        <p:txBody>
          <a:bodyPr wrap="square">
            <a:spAutoFit/>
          </a:bodyPr>
          <a:lstStyle/>
          <a:p>
            <a:pPr marL="30480" marR="30480" algn="just">
              <a:lnSpc>
                <a:spcPct val="150000"/>
              </a:lnSpc>
            </a:pP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Cho hình chóp S.ABCD có đáy ABCD là hình thang, AB // CD và AB &lt; CD. Xác định giao tuyến của hai mặt phẳng sau:</a:t>
            </a:r>
          </a:p>
          <a:p>
            <a:pPr marL="30480" marR="30480" algn="ctr">
              <a:lnSpc>
                <a:spcPct val="150000"/>
              </a:lnSpc>
            </a:pP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a) (SAD) và (SBC)             b) (SAB) và (SCD)             c) (SAC) và (SBD)</a:t>
            </a:r>
          </a:p>
        </p:txBody>
      </p:sp>
      <p:sp>
        <p:nvSpPr>
          <p:cNvPr id="2" name="Rectangle 1"/>
          <p:cNvSpPr/>
          <p:nvPr/>
        </p:nvSpPr>
        <p:spPr>
          <a:xfrm>
            <a:off x="721895" y="419100"/>
            <a:ext cx="6572633" cy="707886"/>
          </a:xfrm>
          <a:prstGeom prst="rect">
            <a:avLst/>
          </a:prstGeom>
        </p:spPr>
        <p:txBody>
          <a:bodyPr wrap="none">
            <a:spAutoFit/>
          </a:bodyPr>
          <a:lstStyle/>
          <a:p>
            <a:pPr lvl="0">
              <a:defRPr/>
            </a:pPr>
            <a:r>
              <a:rPr lang="fr-FR" sz="4000" b="1">
                <a:solidFill>
                  <a:srgbClr val="C00000"/>
                </a:solidFill>
                <a:latin typeface="Arial" panose="020B0604020202020204" pitchFamily="34" charset="0"/>
                <a:ea typeface="Calibri" panose="020F0502020204030204" pitchFamily="34" charset="0"/>
              </a:rPr>
              <a:t>Bài 4.41 (SGK – trang 103)</a:t>
            </a:r>
            <a:endParaRPr lang="fr-FR" sz="4000" b="1" dirty="0" err="1">
              <a:solidFill>
                <a:srgbClr val="C00000"/>
              </a:solidFill>
              <a:latin typeface="Arial" panose="020B0604020202020204" pitchFamily="34" charset="0"/>
              <a:ea typeface="Calibri" panose="020F0502020204030204" pitchFamily="34" charset="0"/>
            </a:endParaRPr>
          </a:p>
        </p:txBody>
      </p:sp>
      <p:pic>
        <p:nvPicPr>
          <p:cNvPr id="6" name="Picture 5"/>
          <p:cNvPicPr>
            <a:picLocks noChangeAspect="1"/>
          </p:cNvPicPr>
          <p:nvPr/>
        </p:nvPicPr>
        <p:blipFill>
          <a:blip r:embed="rId4">
            <a:biLevel thresh="75000"/>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886199" y="4457700"/>
            <a:ext cx="9960099" cy="5676971"/>
          </a:xfrm>
          <a:prstGeom prst="rect">
            <a:avLst/>
          </a:prstGeom>
        </p:spPr>
      </p:pic>
      <p:pic>
        <p:nvPicPr>
          <p:cNvPr id="8" name="Picture 7"/>
          <p:cNvPicPr>
            <a:picLocks noChangeAspect="1"/>
          </p:cNvPicPr>
          <p:nvPr/>
        </p:nvPicPr>
        <p:blipFill>
          <a:blip r:embed="rId6"/>
          <a:stretch>
            <a:fillRect/>
          </a:stretch>
        </p:blipFill>
        <p:spPr>
          <a:xfrm>
            <a:off x="749969" y="8191500"/>
            <a:ext cx="723635" cy="1638371"/>
          </a:xfrm>
          <a:prstGeom prst="rect">
            <a:avLst/>
          </a:prstGeom>
        </p:spPr>
      </p:pic>
      <p:pic>
        <p:nvPicPr>
          <p:cNvPr id="10" name="Picture 9"/>
          <p:cNvPicPr>
            <a:picLocks noChangeAspect="1"/>
          </p:cNvPicPr>
          <p:nvPr/>
        </p:nvPicPr>
        <p:blipFill>
          <a:blip r:embed="rId7"/>
          <a:stretch>
            <a:fillRect/>
          </a:stretch>
        </p:blipFill>
        <p:spPr>
          <a:xfrm>
            <a:off x="16206984" y="7410123"/>
            <a:ext cx="1569830" cy="2553338"/>
          </a:xfrm>
          <a:prstGeom prst="rect">
            <a:avLst/>
          </a:prstGeom>
        </p:spPr>
      </p:pic>
    </p:spTree>
    <p:extLst>
      <p:ext uri="{BB962C8B-B14F-4D97-AF65-F5344CB8AC3E}">
        <p14:creationId xmlns:p14="http://schemas.microsoft.com/office/powerpoint/2010/main" val="445272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96010" y="-2324100"/>
            <a:ext cx="19149227" cy="6553200"/>
          </a:xfrm>
          <a:prstGeom prst="rect">
            <a:avLst/>
          </a:prstGeom>
          <a:solidFill>
            <a:srgbClr val="E0D2EF"/>
          </a:solidFill>
        </p:spPr>
        <p:txBody>
          <a:bodyPr/>
          <a:lstStyle/>
          <a:p>
            <a:endParaRPr lang="en-US"/>
          </a:p>
        </p:txBody>
      </p:sp>
      <p:pic>
        <p:nvPicPr>
          <p:cNvPr id="14"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30706">
            <a:off x="14491523" y="-2423092"/>
            <a:ext cx="5000753" cy="4846184"/>
          </a:xfrm>
          <a:prstGeom prst="rect">
            <a:avLst/>
          </a:prstGeom>
        </p:spPr>
      </p:pic>
      <p:sp>
        <p:nvSpPr>
          <p:cNvPr id="4" name="Rectangle 3"/>
          <p:cNvSpPr/>
          <p:nvPr/>
        </p:nvSpPr>
        <p:spPr>
          <a:xfrm>
            <a:off x="685800" y="1181100"/>
            <a:ext cx="16840200" cy="3492623"/>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Góc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a:t>
            </a:r>
            <a:endPar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máy</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tay</a:t>
            </a:r>
            <a:endPar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30480" marR="30480" algn="just">
              <a:lnSpc>
                <a:spcPct val="150000"/>
              </a:lnSpc>
            </a:pPr>
            <a:endPar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721895" y="419100"/>
            <a:ext cx="11635108" cy="707886"/>
          </a:xfrm>
          <a:prstGeom prst="rect">
            <a:avLst/>
          </a:prstGeom>
        </p:spPr>
        <p:txBody>
          <a:bodyPr wrap="none">
            <a:spAutoFit/>
          </a:bodyPr>
          <a:lstStyle/>
          <a:p>
            <a:pPr lvl="0">
              <a:defRPr/>
            </a:pPr>
            <a:r>
              <a:rPr lang="fr-FR" sz="4000" b="1" dirty="0">
                <a:solidFill>
                  <a:srgbClr val="C00000"/>
                </a:solidFill>
                <a:latin typeface="Arial" panose="020B0604020202020204" pitchFamily="34" charset="0"/>
                <a:ea typeface="Calibri" panose="020F0502020204030204" pitchFamily="34" charset="0"/>
              </a:rPr>
              <a:t>GIÁ TRỊ LƯỢNG GIÁC CỦA GÓC LƯỢNG GIÁC</a:t>
            </a:r>
          </a:p>
        </p:txBody>
      </p:sp>
      <p:pic>
        <p:nvPicPr>
          <p:cNvPr id="6" name="Picture 5"/>
          <p:cNvPicPr>
            <a:picLocks noChangeAspect="1"/>
          </p:cNvPicPr>
          <p:nvPr/>
        </p:nvPicPr>
        <p:blipFill>
          <a:blip r:embed="rId4">
            <a:biLevel thresh="75000"/>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886199" y="4457700"/>
            <a:ext cx="9960099" cy="5676971"/>
          </a:xfrm>
          <a:prstGeom prst="rect">
            <a:avLst/>
          </a:prstGeom>
        </p:spPr>
      </p:pic>
      <p:pic>
        <p:nvPicPr>
          <p:cNvPr id="8" name="Picture 7"/>
          <p:cNvPicPr>
            <a:picLocks noChangeAspect="1"/>
          </p:cNvPicPr>
          <p:nvPr/>
        </p:nvPicPr>
        <p:blipFill>
          <a:blip r:embed="rId6"/>
          <a:stretch>
            <a:fillRect/>
          </a:stretch>
        </p:blipFill>
        <p:spPr>
          <a:xfrm>
            <a:off x="749969" y="8191500"/>
            <a:ext cx="723635" cy="1638371"/>
          </a:xfrm>
          <a:prstGeom prst="rect">
            <a:avLst/>
          </a:prstGeom>
        </p:spPr>
      </p:pic>
      <p:pic>
        <p:nvPicPr>
          <p:cNvPr id="10" name="Picture 9"/>
          <p:cNvPicPr>
            <a:picLocks noChangeAspect="1"/>
          </p:cNvPicPr>
          <p:nvPr/>
        </p:nvPicPr>
        <p:blipFill>
          <a:blip r:embed="rId7"/>
          <a:stretch>
            <a:fillRect/>
          </a:stretch>
        </p:blipFill>
        <p:spPr>
          <a:xfrm>
            <a:off x="16206984" y="7410123"/>
            <a:ext cx="1569830" cy="25533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415</Words>
  <PresentationFormat>Custom</PresentationFormat>
  <Paragraphs>30</Paragraphs>
  <Slides>9</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Cambria Math</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2023-10-29T09:23:53Z</dcterms:modified>
  <dc:identifier>DAFI0KCJPXI</dc:identifier>
</cp:coreProperties>
</file>