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0" r:id="rId5"/>
    <p:sldId id="258"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50" d="100"/>
          <a:sy n="50" d="100"/>
        </p:scale>
        <p:origin x="72"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BC09A8-B5A9-4260-9D58-04AAF250426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284391838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BC09A8-B5A9-4260-9D58-04AAF250426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43131420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BC09A8-B5A9-4260-9D58-04AAF250426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59983833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BC09A8-B5A9-4260-9D58-04AAF250426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396157292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BC09A8-B5A9-4260-9D58-04AAF250426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8293149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BC09A8-B5A9-4260-9D58-04AAF2504266}"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53209607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BC09A8-B5A9-4260-9D58-04AAF2504266}"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228272774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BC09A8-B5A9-4260-9D58-04AAF2504266}"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70774399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C09A8-B5A9-4260-9D58-04AAF2504266}"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78649904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BC09A8-B5A9-4260-9D58-04AAF2504266}"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57862792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BC09A8-B5A9-4260-9D58-04AAF2504266}"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6492515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15/08/2021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Tiết 24: Luyện tập chung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7ACA3-1CD9-4DC2-B671-09E46BD3E799}" type="slidenum">
              <a:rPr lang="en-US" smtClean="0"/>
              <a:pPr/>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 y="365124"/>
            <a:ext cx="10515600" cy="5991225"/>
          </a:xfrm>
          <a:prstGeom prst="rect">
            <a:avLst/>
          </a:prstGeom>
        </p:spPr>
      </p:pic>
    </p:spTree>
    <p:extLst>
      <p:ext uri="{BB962C8B-B14F-4D97-AF65-F5344CB8AC3E}">
        <p14:creationId xmlns:p14="http://schemas.microsoft.com/office/powerpoint/2010/main" val="540287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8547" y="4509508"/>
            <a:ext cx="9144000" cy="925378"/>
          </a:xfrm>
        </p:spPr>
        <p:txBody>
          <a:bodyPr>
            <a:normAutofit fontScale="90000"/>
          </a:bodyPr>
          <a:lstStyle/>
          <a:p>
            <a:r>
              <a:rPr lang="en-US">
                <a:latin typeface="Times New Roman" panose="02020603050405020304" pitchFamily="18" charset="0"/>
                <a:cs typeface="Times New Roman" panose="02020603050405020304" pitchFamily="18" charset="0"/>
              </a:rPr>
              <a:t>Tiết 24: LUYỆN TẬP CHUNG</a:t>
            </a:r>
          </a:p>
        </p:txBody>
      </p:sp>
      <p:sp>
        <p:nvSpPr>
          <p:cNvPr id="3" name="Subtitle 2"/>
          <p:cNvSpPr>
            <a:spLocks noGrp="1"/>
          </p:cNvSpPr>
          <p:nvPr>
            <p:ph type="subTitle" idx="1"/>
          </p:nvPr>
        </p:nvSpPr>
        <p:spPr>
          <a:xfrm>
            <a:off x="1678547" y="1862072"/>
            <a:ext cx="9144000" cy="1655762"/>
          </a:xfrm>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4739" b="90995" l="1172" r="96875">
                        <a14:foregroundMark x1="21680" y1="53555" x2="22070" y2="47393"/>
                        <a14:foregroundMark x1="19922" y1="45024" x2="21484" y2="43602"/>
                        <a14:foregroundMark x1="30078" y1="50711" x2="30078" y2="50711"/>
                        <a14:foregroundMark x1="34766" y1="49763" x2="34766" y2="49763"/>
                        <a14:foregroundMark x1="34961" y1="50237" x2="33789" y2="50237"/>
                        <a14:foregroundMark x1="37500" y1="29858" x2="37500" y2="50711"/>
                        <a14:foregroundMark x1="44336" y1="41706" x2="41406" y2="44076"/>
                        <a14:foregroundMark x1="52344" y1="39810" x2="49805" y2="49289"/>
                        <a14:foregroundMark x1="60742" y1="44076" x2="60742" y2="56398"/>
                        <a14:foregroundMark x1="63477" y1="40758" x2="66211" y2="42180"/>
                        <a14:foregroundMark x1="69141" y1="40758" x2="66406" y2="46445"/>
                        <a14:foregroundMark x1="75977" y1="45498" x2="79102" y2="46445"/>
                        <a14:foregroundMark x1="43164" y1="29858" x2="47266" y2="27488"/>
                        <a14:foregroundMark x1="43164" y1="33175" x2="41602" y2="36493"/>
                        <a14:foregroundMark x1="41211" y1="50237" x2="42578" y2="57820"/>
                        <a14:foregroundMark x1="15039" y1="42180" x2="16016" y2="54028"/>
                      </a14:backgroundRemoval>
                    </a14:imgEffect>
                  </a14:imgLayer>
                </a14:imgProps>
              </a:ext>
              <a:ext uri="{28A0092B-C50C-407E-A947-70E740481C1C}">
                <a14:useLocalDpi xmlns:a14="http://schemas.microsoft.com/office/drawing/2010/main" val="0"/>
              </a:ext>
            </a:extLst>
          </a:blip>
          <a:stretch>
            <a:fillRect/>
          </a:stretch>
        </p:blipFill>
        <p:spPr>
          <a:xfrm>
            <a:off x="1150513" y="1416677"/>
            <a:ext cx="10554982" cy="3092831"/>
          </a:xfrm>
          <a:prstGeom prst="rect">
            <a:avLst/>
          </a:prstGeom>
        </p:spPr>
      </p:pic>
    </p:spTree>
    <p:extLst>
      <p:ext uri="{BB962C8B-B14F-4D97-AF65-F5344CB8AC3E}">
        <p14:creationId xmlns:p14="http://schemas.microsoft.com/office/powerpoint/2010/main" val="2003474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63699" y="11339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Times New Roman" panose="02020603050405020304" pitchFamily="18" charset="0"/>
                <a:cs typeface="Times New Roman" panose="02020603050405020304" pitchFamily="18" charset="0"/>
              </a:rPr>
              <a:t>Bài tập 2.49:</a:t>
            </a:r>
          </a:p>
        </p:txBody>
      </p:sp>
      <mc:AlternateContent xmlns:mc="http://schemas.openxmlformats.org/markup-compatibility/2006" xmlns:a14="http://schemas.microsoft.com/office/drawing/2010/main">
        <mc:Choice Requires="a14">
          <p:sp>
            <p:nvSpPr>
              <p:cNvPr id="5" name="Rounded Rectangle 4"/>
              <p:cNvSpPr/>
              <p:nvPr/>
            </p:nvSpPr>
            <p:spPr>
              <a:xfrm>
                <a:off x="1475014" y="1714500"/>
                <a:ext cx="8909957" cy="3918857"/>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latin typeface="Times New Roman" panose="02020603050405020304" pitchFamily="18" charset="0"/>
                  <a:cs typeface="Times New Roman" panose="02020603050405020304" pitchFamily="18" charset="0"/>
                </a:endParaRPr>
              </a:p>
              <a:p>
                <a:pPr algn="ctr"/>
                <a:r>
                  <a:rPr lang="en-US" sz="3200" b="1">
                    <a:solidFill>
                      <a:schemeClr val="tx1"/>
                    </a:solidFill>
                  </a:rPr>
                  <a:t>Quy đồng mẫu các phân số sau:</a:t>
                </a:r>
              </a:p>
              <a:p>
                <a:pPr marL="514350" indent="-514350" algn="ctr">
                  <a:spcBef>
                    <a:spcPts val="600"/>
                  </a:spcBef>
                  <a:buAutoNum type="alphaLcPeriod"/>
                </a:pP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𝟒</m:t>
                        </m:r>
                      </m:num>
                      <m:den>
                        <m:r>
                          <a:rPr lang="en-US" sz="3200" b="1" i="1" smtClean="0">
                            <a:solidFill>
                              <a:schemeClr val="tx1"/>
                            </a:solidFill>
                            <a:latin typeface="Cambria Math" panose="02040503050406030204" pitchFamily="18" charset="0"/>
                            <a:cs typeface="Times New Roman" panose="02020603050405020304" pitchFamily="18" charset="0"/>
                          </a:rPr>
                          <m:t>𝟗</m:t>
                        </m:r>
                      </m:den>
                    </m:f>
                  </m:oMath>
                </a14:m>
                <a:r>
                  <a:rPr lang="en-US" sz="3200" b="1">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𝟕</m:t>
                        </m:r>
                      </m:num>
                      <m:den>
                        <m:r>
                          <a:rPr lang="en-US" sz="3200" b="1" i="1" smtClean="0">
                            <a:solidFill>
                              <a:schemeClr val="tx1"/>
                            </a:solidFill>
                            <a:latin typeface="Cambria Math" panose="02040503050406030204" pitchFamily="18" charset="0"/>
                            <a:cs typeface="Times New Roman" panose="02020603050405020304" pitchFamily="18" charset="0"/>
                          </a:rPr>
                          <m:t>𝟏𝟓</m:t>
                        </m:r>
                      </m:den>
                    </m:f>
                  </m:oMath>
                </a14:m>
                <a:endParaRPr lang="en-US" sz="3200" b="1">
                  <a:solidFill>
                    <a:schemeClr val="tx1"/>
                  </a:solidFill>
                  <a:latin typeface="Times New Roman" panose="02020603050405020304" pitchFamily="18" charset="0"/>
                  <a:cs typeface="Times New Roman" panose="02020603050405020304" pitchFamily="18" charset="0"/>
                </a:endParaRPr>
              </a:p>
              <a:p>
                <a:pPr marL="514350" indent="-514350" algn="ctr">
                  <a:spcBef>
                    <a:spcPts val="600"/>
                  </a:spcBef>
                  <a:buAutoNum type="alphaLcPeriod"/>
                </a:pP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𝟓</m:t>
                        </m:r>
                      </m:num>
                      <m:den>
                        <m:r>
                          <a:rPr lang="en-US" sz="3200" b="1" i="1" smtClean="0">
                            <a:solidFill>
                              <a:schemeClr val="tx1"/>
                            </a:solidFill>
                            <a:latin typeface="Cambria Math" panose="02040503050406030204" pitchFamily="18" charset="0"/>
                            <a:cs typeface="Times New Roman" panose="02020603050405020304" pitchFamily="18" charset="0"/>
                          </a:rPr>
                          <m:t>𝟏𝟐</m:t>
                        </m:r>
                      </m:den>
                    </m:f>
                  </m:oMath>
                </a14:m>
                <a:r>
                  <a:rPr lang="en-US" sz="3200" b="1">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𝟕</m:t>
                        </m:r>
                      </m:num>
                      <m:den>
                        <m:r>
                          <a:rPr lang="en-US" sz="3200" b="1" i="1" smtClean="0">
                            <a:solidFill>
                              <a:schemeClr val="tx1"/>
                            </a:solidFill>
                            <a:latin typeface="Cambria Math" panose="02040503050406030204" pitchFamily="18" charset="0"/>
                            <a:cs typeface="Times New Roman" panose="02020603050405020304" pitchFamily="18" charset="0"/>
                          </a:rPr>
                          <m:t>𝟏𝟓</m:t>
                        </m:r>
                      </m:den>
                    </m:f>
                    <m:r>
                      <a:rPr lang="en-US" sz="3200" b="1" i="0" smtClean="0">
                        <a:solidFill>
                          <a:schemeClr val="tx1"/>
                        </a:solidFill>
                        <a:latin typeface="Cambria Math" panose="02040503050406030204" pitchFamily="18" charset="0"/>
                        <a:cs typeface="Times New Roman" panose="02020603050405020304" pitchFamily="18" charset="0"/>
                      </a:rPr>
                      <m:t> </m:t>
                    </m:r>
                  </m:oMath>
                </a14:m>
                <a:r>
                  <a:rPr lang="en-US" sz="3200" b="1">
                    <a:solidFill>
                      <a:schemeClr val="tx1"/>
                    </a:solidFill>
                    <a:latin typeface="Times New Roman" panose="02020603050405020304" pitchFamily="18" charset="0"/>
                    <a:cs typeface="Times New Roman" panose="02020603050405020304" pitchFamily="18" charset="0"/>
                  </a:rPr>
                  <a:t>và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𝟒</m:t>
                        </m:r>
                      </m:num>
                      <m:den>
                        <m:r>
                          <a:rPr lang="en-US" sz="3200" b="1" i="1" smtClean="0">
                            <a:solidFill>
                              <a:schemeClr val="tx1"/>
                            </a:solidFill>
                            <a:latin typeface="Cambria Math" panose="02040503050406030204" pitchFamily="18" charset="0"/>
                            <a:cs typeface="Times New Roman" panose="02020603050405020304" pitchFamily="18" charset="0"/>
                          </a:rPr>
                          <m:t>𝟐𝟕</m:t>
                        </m:r>
                      </m:den>
                    </m:f>
                  </m:oMath>
                </a14:m>
                <a:endParaRPr lang="en-US" sz="3200" b="1">
                  <a:latin typeface="Times New Roman" panose="02020603050405020304" pitchFamily="18" charset="0"/>
                  <a:cs typeface="Times New Roman" panose="02020603050405020304" pitchFamily="18" charset="0"/>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1475014" y="1714500"/>
                <a:ext cx="8909957" cy="3918857"/>
              </a:xfrm>
              <a:prstGeom prst="roundRect">
                <a:avLst/>
              </a:prstGeom>
              <a:blipFill rotWithShape="0">
                <a:blip r:embed="rId2"/>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1485899"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2800">
                    <a:solidFill>
                      <a:schemeClr val="tx1"/>
                    </a:solidFill>
                    <a:latin typeface="Times New Roman" panose="02020603050405020304" pitchFamily="18" charset="0"/>
                    <a:cs typeface="Times New Roman" panose="02020603050405020304" pitchFamily="18" charset="0"/>
                  </a:rPr>
                  <a:t>a)Ta có: 9 =3</a:t>
                </a:r>
                <a:r>
                  <a:rPr lang="en-US" sz="2800" baseline="30000">
                    <a:solidFill>
                      <a:schemeClr val="tx1"/>
                    </a:solidFill>
                    <a:latin typeface="Times New Roman" panose="02020603050405020304" pitchFamily="18" charset="0"/>
                    <a:cs typeface="Times New Roman" panose="02020603050405020304" pitchFamily="18" charset="0"/>
                  </a:rPr>
                  <a:t>2</a:t>
                </a:r>
                <a:r>
                  <a:rPr lang="en-US" sz="2800">
                    <a:solidFill>
                      <a:schemeClr val="tx1"/>
                    </a:solidFill>
                    <a:latin typeface="Times New Roman" panose="02020603050405020304" pitchFamily="18" charset="0"/>
                    <a:cs typeface="Times New Roman" panose="02020603050405020304" pitchFamily="18" charset="0"/>
                  </a:rPr>
                  <a:t>;15 = 3.5 nên BCNN(9, 15) = 3</a:t>
                </a:r>
                <a:r>
                  <a:rPr lang="en-US" sz="2800" baseline="30000">
                    <a:solidFill>
                      <a:schemeClr val="tx1"/>
                    </a:solidFill>
                    <a:latin typeface="Times New Roman" panose="02020603050405020304" pitchFamily="18" charset="0"/>
                    <a:cs typeface="Times New Roman" panose="02020603050405020304" pitchFamily="18" charset="0"/>
                  </a:rPr>
                  <a:t>2</a:t>
                </a:r>
                <a:r>
                  <a:rPr lang="en-US" sz="2800">
                    <a:solidFill>
                      <a:schemeClr val="tx1"/>
                    </a:solidFill>
                    <a:latin typeface="Times New Roman" panose="02020603050405020304" pitchFamily="18" charset="0"/>
                    <a:cs typeface="Times New Roman" panose="02020603050405020304" pitchFamily="18" charset="0"/>
                  </a:rPr>
                  <a:t>.5 = 45. Do đó ta có thể chọn mẫu chung là 45.</a:t>
                </a:r>
              </a:p>
              <a:p>
                <a:r>
                  <a:rPr lang="en-US" sz="2400">
                    <a:solidFill>
                      <a:schemeClr val="tx1"/>
                    </a:solidFill>
                    <a:cs typeface="Times New Roman" panose="02020603050405020304" pitchFamily="18" charset="0"/>
                  </a:rPr>
                  <a:t>        </a:t>
                </a:r>
                <a14:m>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m:t>
                        </m:r>
                      </m:num>
                      <m:den>
                        <m:r>
                          <a:rPr lang="en-US" sz="2800" b="0" i="1" smtClean="0">
                            <a:solidFill>
                              <a:schemeClr val="tx1"/>
                            </a:solidFill>
                            <a:latin typeface="Cambria Math" panose="02040503050406030204" pitchFamily="18" charset="0"/>
                            <a:cs typeface="Times New Roman" panose="02020603050405020304" pitchFamily="18" charset="0"/>
                          </a:rPr>
                          <m:t>9</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4.5</m:t>
                        </m:r>
                      </m:num>
                      <m:den>
                        <m:r>
                          <a:rPr lang="en-US" sz="2800" b="0" i="1" smtClean="0">
                            <a:solidFill>
                              <a:schemeClr val="tx1"/>
                            </a:solidFill>
                            <a:latin typeface="Cambria Math" panose="02040503050406030204" pitchFamily="18" charset="0"/>
                            <a:cs typeface="Times New Roman" panose="02020603050405020304" pitchFamily="18" charset="0"/>
                          </a:rPr>
                          <m:t>9.5</m:t>
                        </m:r>
                      </m:den>
                    </m:f>
                    <m:r>
                      <a:rPr lang="en-US" sz="2800" b="0" i="1" smtClean="0">
                        <a:solidFill>
                          <a:schemeClr val="tx1"/>
                        </a:solidFill>
                        <a:latin typeface="Cambria Math" panose="02040503050406030204" pitchFamily="18" charset="0"/>
                        <a:cs typeface="Times New Roman" panose="02020603050405020304" pitchFamily="18" charset="0"/>
                      </a:rPr>
                      <m:t>=</m:t>
                    </m:r>
                  </m:oMath>
                </a14:m>
                <a:r>
                  <a:rPr lang="en-US" sz="280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20</m:t>
                        </m:r>
                      </m:num>
                      <m:den>
                        <m:r>
                          <a:rPr lang="en-US" sz="2800" b="0" i="1" smtClean="0">
                            <a:solidFill>
                              <a:schemeClr val="tx1"/>
                            </a:solidFill>
                            <a:latin typeface="Cambria Math" panose="02040503050406030204" pitchFamily="18" charset="0"/>
                            <a:cs typeface="Times New Roman" panose="02020603050405020304" pitchFamily="18" charset="0"/>
                          </a:rPr>
                          <m:t>45</m:t>
                        </m:r>
                      </m:den>
                    </m:f>
                  </m:oMath>
                </a14:m>
                <a:r>
                  <a:rPr lang="en-US" sz="280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m:t>
                        </m:r>
                      </m:num>
                      <m:den>
                        <m:r>
                          <a:rPr lang="en-US" sz="2800" b="0" i="1" smtClean="0">
                            <a:solidFill>
                              <a:schemeClr val="tx1"/>
                            </a:solidFill>
                            <a:latin typeface="Cambria Math" panose="02040503050406030204" pitchFamily="18" charset="0"/>
                            <a:cs typeface="Times New Roman" panose="02020603050405020304" pitchFamily="18" charset="0"/>
                          </a:rPr>
                          <m:t>15</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7.3</m:t>
                        </m:r>
                      </m:num>
                      <m:den>
                        <m:r>
                          <a:rPr lang="en-US" sz="2800" b="0" i="1" smtClean="0">
                            <a:solidFill>
                              <a:schemeClr val="tx1"/>
                            </a:solidFill>
                            <a:latin typeface="Cambria Math" panose="02040503050406030204" pitchFamily="18" charset="0"/>
                            <a:cs typeface="Times New Roman" panose="02020603050405020304" pitchFamily="18" charset="0"/>
                          </a:rPr>
                          <m:t>15.3</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21</m:t>
                        </m:r>
                      </m:num>
                      <m:den>
                        <m:r>
                          <a:rPr lang="en-US" sz="2800" b="0" i="1" smtClean="0">
                            <a:solidFill>
                              <a:schemeClr val="tx1"/>
                            </a:solidFill>
                            <a:latin typeface="Cambria Math" panose="02040503050406030204" pitchFamily="18" charset="0"/>
                            <a:cs typeface="Times New Roman" panose="02020603050405020304" pitchFamily="18" charset="0"/>
                          </a:rPr>
                          <m:t>45</m:t>
                        </m:r>
                      </m:den>
                    </m:f>
                  </m:oMath>
                </a14:m>
                <a:endParaRPr lang="en-US" sz="280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1485899" y="1714500"/>
                <a:ext cx="8899072" cy="4408714"/>
              </a:xfrm>
              <a:prstGeom prst="roundRect">
                <a:avLst/>
              </a:prstGeom>
              <a:blipFill rotWithShape="0">
                <a:blip r:embed="rId3"/>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p:cNvSpPr/>
              <p:nvPr/>
            </p:nvSpPr>
            <p:spPr>
              <a:xfrm>
                <a:off x="1475014"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2800">
                    <a:solidFill>
                      <a:schemeClr val="tx1"/>
                    </a:solidFill>
                  </a:rPr>
                  <a:t>b) Ta có: 12 =2</a:t>
                </a:r>
                <a:r>
                  <a:rPr lang="en-US" sz="2800" baseline="30000">
                    <a:solidFill>
                      <a:schemeClr val="tx1"/>
                    </a:solidFill>
                  </a:rPr>
                  <a:t>2</a:t>
                </a:r>
                <a:r>
                  <a:rPr lang="en-US" sz="2800">
                    <a:solidFill>
                      <a:schemeClr val="tx1"/>
                    </a:solidFill>
                  </a:rPr>
                  <a:t>.3;   15 = 3.5 ; 27 = 3</a:t>
                </a:r>
                <a:r>
                  <a:rPr lang="en-US" sz="2800" baseline="30000">
                    <a:solidFill>
                      <a:schemeClr val="tx1"/>
                    </a:solidFill>
                  </a:rPr>
                  <a:t>3</a:t>
                </a:r>
                <a:r>
                  <a:rPr lang="en-US" sz="2800">
                    <a:solidFill>
                      <a:schemeClr val="tx1"/>
                    </a:solidFill>
                  </a:rPr>
                  <a:t> nên BCNN(12, 15, 27) = 2</a:t>
                </a:r>
                <a:r>
                  <a:rPr lang="en-US" sz="2800" baseline="30000">
                    <a:solidFill>
                      <a:schemeClr val="tx1"/>
                    </a:solidFill>
                  </a:rPr>
                  <a:t>2</a:t>
                </a:r>
                <a:r>
                  <a:rPr lang="en-US" sz="2800">
                    <a:solidFill>
                      <a:schemeClr val="tx1"/>
                    </a:solidFill>
                  </a:rPr>
                  <a:t>.3</a:t>
                </a:r>
                <a:r>
                  <a:rPr lang="en-US" sz="2800" baseline="30000">
                    <a:solidFill>
                      <a:schemeClr val="tx1"/>
                    </a:solidFill>
                  </a:rPr>
                  <a:t>3</a:t>
                </a:r>
                <a:r>
                  <a:rPr lang="en-US" sz="2800">
                    <a:solidFill>
                      <a:schemeClr val="tx1"/>
                    </a:solidFill>
                  </a:rPr>
                  <a:t>.5 = 540. Do đó ta có thể chọn mẫu chung là 540.</a:t>
                </a:r>
              </a:p>
              <a:p>
                <a:pP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5</m:t>
                          </m:r>
                        </m:num>
                        <m:den>
                          <m:r>
                            <a:rPr lang="en-US" sz="2800" b="0" i="1" smtClean="0">
                              <a:solidFill>
                                <a:schemeClr val="tx1"/>
                              </a:solidFill>
                              <a:latin typeface="Cambria Math" panose="02040503050406030204" pitchFamily="18" charset="0"/>
                              <a:cs typeface="Times New Roman" panose="02020603050405020304" pitchFamily="18" charset="0"/>
                            </a:rPr>
                            <m:t>12</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5.45</m:t>
                          </m:r>
                        </m:num>
                        <m:den>
                          <m:r>
                            <a:rPr lang="en-US" sz="2800" b="0" i="1" smtClean="0">
                              <a:solidFill>
                                <a:schemeClr val="tx1"/>
                              </a:solidFill>
                              <a:latin typeface="Cambria Math" panose="02040503050406030204" pitchFamily="18" charset="0"/>
                              <a:cs typeface="Times New Roman" panose="02020603050405020304" pitchFamily="18" charset="0"/>
                            </a:rPr>
                            <m:t>12.45</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225</m:t>
                          </m:r>
                        </m:num>
                        <m:den>
                          <m:r>
                            <a:rPr lang="en-US" sz="2800" b="0" i="1" smtClean="0">
                              <a:solidFill>
                                <a:schemeClr val="tx1"/>
                              </a:solidFill>
                              <a:latin typeface="Cambria Math" panose="02040503050406030204" pitchFamily="18" charset="0"/>
                              <a:cs typeface="Times New Roman" panose="02020603050405020304" pitchFamily="18" charset="0"/>
                            </a:rPr>
                            <m:t>540</m:t>
                          </m:r>
                        </m:den>
                      </m:f>
                    </m:oMath>
                  </m:oMathPara>
                </a14:m>
                <a:endParaRPr lang="en-US" sz="280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m:t>
                          </m:r>
                        </m:num>
                        <m:den>
                          <m:r>
                            <a:rPr lang="en-US" sz="2800" b="0" i="1" smtClean="0">
                              <a:solidFill>
                                <a:schemeClr val="tx1"/>
                              </a:solidFill>
                              <a:latin typeface="Cambria Math" panose="02040503050406030204" pitchFamily="18" charset="0"/>
                              <a:cs typeface="Times New Roman" panose="02020603050405020304" pitchFamily="18" charset="0"/>
                            </a:rPr>
                            <m:t>15</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7.36</m:t>
                          </m:r>
                        </m:num>
                        <m:den>
                          <m:r>
                            <a:rPr lang="en-US" sz="2800" b="0" i="1" smtClean="0">
                              <a:solidFill>
                                <a:schemeClr val="tx1"/>
                              </a:solidFill>
                              <a:latin typeface="Cambria Math" panose="02040503050406030204" pitchFamily="18" charset="0"/>
                              <a:cs typeface="Times New Roman" panose="02020603050405020304" pitchFamily="18" charset="0"/>
                            </a:rPr>
                            <m:t>15.36</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252</m:t>
                          </m:r>
                        </m:num>
                        <m:den>
                          <m:r>
                            <a:rPr lang="en-US" sz="2800" b="0" i="1" smtClean="0">
                              <a:solidFill>
                                <a:schemeClr val="tx1"/>
                              </a:solidFill>
                              <a:latin typeface="Cambria Math" panose="02040503050406030204" pitchFamily="18" charset="0"/>
                              <a:cs typeface="Times New Roman" panose="02020603050405020304" pitchFamily="18" charset="0"/>
                            </a:rPr>
                            <m:t>540</m:t>
                          </m:r>
                        </m:den>
                      </m:f>
                    </m:oMath>
                  </m:oMathPara>
                </a14:m>
                <a:endParaRPr lang="en-US" sz="280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m:t>
                          </m:r>
                        </m:num>
                        <m:den>
                          <m:r>
                            <a:rPr lang="en-US" sz="2800" b="0" i="1" smtClean="0">
                              <a:solidFill>
                                <a:schemeClr val="tx1"/>
                              </a:solidFill>
                              <a:latin typeface="Cambria Math" panose="02040503050406030204" pitchFamily="18" charset="0"/>
                              <a:cs typeface="Times New Roman" panose="02020603050405020304" pitchFamily="18" charset="0"/>
                            </a:rPr>
                            <m:t>27</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4.20</m:t>
                          </m:r>
                        </m:num>
                        <m:den>
                          <m:r>
                            <a:rPr lang="en-US" sz="2800" b="0" i="1" smtClean="0">
                              <a:solidFill>
                                <a:schemeClr val="tx1"/>
                              </a:solidFill>
                              <a:latin typeface="Cambria Math" panose="02040503050406030204" pitchFamily="18" charset="0"/>
                              <a:cs typeface="Times New Roman" panose="02020603050405020304" pitchFamily="18" charset="0"/>
                            </a:rPr>
                            <m:t>27.20</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80</m:t>
                          </m:r>
                        </m:num>
                        <m:den>
                          <m:r>
                            <a:rPr lang="en-US" sz="2800" b="0" i="1" smtClean="0">
                              <a:solidFill>
                                <a:schemeClr val="tx1"/>
                              </a:solidFill>
                              <a:latin typeface="Cambria Math" panose="02040503050406030204" pitchFamily="18" charset="0"/>
                              <a:cs typeface="Times New Roman" panose="02020603050405020304" pitchFamily="18" charset="0"/>
                            </a:rPr>
                            <m:t>540</m:t>
                          </m:r>
                        </m:den>
                      </m:f>
                    </m:oMath>
                  </m:oMathPara>
                </a14:m>
                <a:endParaRPr lang="en-US" sz="280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1475014" y="1714500"/>
                <a:ext cx="8899072" cy="4408714"/>
              </a:xfrm>
              <a:prstGeom prst="roundRect">
                <a:avLst/>
              </a:prstGeom>
              <a:blipFill rotWithShape="0">
                <a:blip r:embed="rId4"/>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p:sp>
        <p:nvSpPr>
          <p:cNvPr id="6" name="TextBox 5"/>
          <p:cNvSpPr txBox="1"/>
          <p:nvPr/>
        </p:nvSpPr>
        <p:spPr>
          <a:xfrm>
            <a:off x="1440493" y="736600"/>
            <a:ext cx="4489499" cy="523220"/>
          </a:xfrm>
          <a:prstGeom prst="rect">
            <a:avLst/>
          </a:prstGeom>
          <a:noFill/>
        </p:spPr>
        <p:txBody>
          <a:bodyPr wrap="none" rtlCol="0">
            <a:spAutoFit/>
          </a:bodyPr>
          <a:lstStyle/>
          <a:p>
            <a:r>
              <a:rPr lang="en-US" sz="2800" b="1">
                <a:solidFill>
                  <a:schemeClr val="accent5">
                    <a:lumMod val="75000"/>
                  </a:schemeClr>
                </a:solidFill>
              </a:rPr>
              <a:t>DẠNG 1: TÌM ƯCLN VÀ BCNN</a:t>
            </a:r>
          </a:p>
        </p:txBody>
      </p:sp>
      <p:sp>
        <p:nvSpPr>
          <p:cNvPr id="9" name="TextBox 8"/>
          <p:cNvSpPr txBox="1"/>
          <p:nvPr/>
        </p:nvSpPr>
        <p:spPr>
          <a:xfrm>
            <a:off x="5349377" y="1426314"/>
            <a:ext cx="1172116" cy="461665"/>
          </a:xfrm>
          <a:prstGeom prst="rect">
            <a:avLst/>
          </a:prstGeom>
          <a:noFill/>
        </p:spPr>
        <p:txBody>
          <a:bodyPr wrap="none" rtlCol="0">
            <a:spAutoFit/>
          </a:bodyPr>
          <a:lstStyle/>
          <a:p>
            <a:r>
              <a:rPr lang="en-US" sz="2400" b="1">
                <a:solidFill>
                  <a:srgbClr val="C00000"/>
                </a:solidFill>
              </a:rPr>
              <a:t>Lời giải </a:t>
            </a:r>
          </a:p>
        </p:txBody>
      </p:sp>
    </p:spTree>
    <p:extLst>
      <p:ext uri="{BB962C8B-B14F-4D97-AF65-F5344CB8AC3E}">
        <p14:creationId xmlns:p14="http://schemas.microsoft.com/office/powerpoint/2010/main" val="2283090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6828" y="11593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Times New Roman" panose="02020603050405020304" pitchFamily="18" charset="0"/>
                <a:cs typeface="Times New Roman" panose="02020603050405020304" pitchFamily="18" charset="0"/>
              </a:rPr>
              <a:t>Bài tập 2.50:</a:t>
            </a:r>
          </a:p>
        </p:txBody>
      </p:sp>
      <p:sp>
        <p:nvSpPr>
          <p:cNvPr id="5" name="Rounded Rectangle 4"/>
          <p:cNvSpPr/>
          <p:nvPr/>
        </p:nvSpPr>
        <p:spPr>
          <a:xfrm>
            <a:off x="1475014" y="1714500"/>
            <a:ext cx="8909957"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latin typeface="Times New Roman" panose="02020603050405020304" pitchFamily="18" charset="0"/>
              <a:cs typeface="Times New Roman" panose="02020603050405020304" pitchFamily="18" charset="0"/>
            </a:endParaRPr>
          </a:p>
          <a:p>
            <a:pPr algn="ctr"/>
            <a:r>
              <a:rPr lang="vi-VN" sz="3200">
                <a:solidFill>
                  <a:schemeClr val="tx1"/>
                </a:solidFill>
                <a:latin typeface="+mj-lt"/>
              </a:rPr>
              <a:t>Từ ba tấm gỗ có độ dài 56 dm, 48 dm và 40 dm, bác thợ mộc muốn cắt thành các thanh gỗ có độ dài như nhau mà không để thừa mẩu gỗ nào. Hỏi bác cắt như thế nào để được các thanh gỗ có độ dài lớn nhất có thể?</a:t>
            </a:r>
            <a:endParaRPr lang="en-US" sz="3200">
              <a:solidFill>
                <a:schemeClr val="tx1"/>
              </a:solidFill>
              <a:latin typeface="+mj-lt"/>
              <a:cs typeface="Times New Roman" panose="02020603050405020304" pitchFamily="18" charset="0"/>
            </a:endParaRPr>
          </a:p>
        </p:txBody>
      </p:sp>
      <p:sp>
        <p:nvSpPr>
          <p:cNvPr id="7" name="Rounded Rectangle 6"/>
          <p:cNvSpPr/>
          <p:nvPr/>
        </p:nvSpPr>
        <p:spPr>
          <a:xfrm>
            <a:off x="1475014"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mj-lt"/>
              </a:rPr>
              <a:t>Các thanh gỗ có độ dài lớn nhất được cắt ra là ƯCLN(56, 48, 40)</a:t>
            </a:r>
          </a:p>
          <a:p>
            <a:r>
              <a:rPr lang="vi-VN" sz="2800">
                <a:solidFill>
                  <a:schemeClr val="tx1"/>
                </a:solidFill>
                <a:latin typeface="+mj-lt"/>
              </a:rPr>
              <a:t>Ta có:  56 = 2</a:t>
            </a:r>
            <a:r>
              <a:rPr lang="vi-VN" sz="2800" baseline="30000">
                <a:solidFill>
                  <a:schemeClr val="tx1"/>
                </a:solidFill>
                <a:latin typeface="+mj-lt"/>
              </a:rPr>
              <a:t>3</a:t>
            </a:r>
            <a:r>
              <a:rPr lang="vi-VN" sz="2800">
                <a:solidFill>
                  <a:schemeClr val="tx1"/>
                </a:solidFill>
                <a:latin typeface="+mj-lt"/>
              </a:rPr>
              <a:t>.7   ;    48 = 2</a:t>
            </a:r>
            <a:r>
              <a:rPr lang="vi-VN" sz="2800" baseline="30000">
                <a:solidFill>
                  <a:schemeClr val="tx1"/>
                </a:solidFill>
                <a:latin typeface="+mj-lt"/>
              </a:rPr>
              <a:t>4</a:t>
            </a:r>
            <a:r>
              <a:rPr lang="vi-VN" sz="2800">
                <a:solidFill>
                  <a:schemeClr val="tx1"/>
                </a:solidFill>
                <a:latin typeface="+mj-lt"/>
              </a:rPr>
              <a:t>3  ;   40 = 2</a:t>
            </a:r>
            <a:r>
              <a:rPr lang="vi-VN" sz="2800" baseline="30000">
                <a:solidFill>
                  <a:schemeClr val="tx1"/>
                </a:solidFill>
                <a:latin typeface="+mj-lt"/>
              </a:rPr>
              <a:t>3</a:t>
            </a:r>
            <a:r>
              <a:rPr lang="vi-VN" sz="2800">
                <a:solidFill>
                  <a:schemeClr val="tx1"/>
                </a:solidFill>
                <a:latin typeface="+mj-lt"/>
              </a:rPr>
              <a:t>.5</a:t>
            </a:r>
          </a:p>
          <a:p>
            <a:r>
              <a:rPr lang="vi-VN" sz="2800">
                <a:solidFill>
                  <a:schemeClr val="tx1"/>
                </a:solidFill>
                <a:latin typeface="+mj-lt"/>
              </a:rPr>
              <a:t>Ta thấy thừa số nguyên tố chung là 2 và có số mũ nhỏ nhất là 3</a:t>
            </a:r>
          </a:p>
          <a:p>
            <a:r>
              <a:rPr lang="vi-VN" sz="2800">
                <a:solidFill>
                  <a:schemeClr val="tx1"/>
                </a:solidFill>
                <a:latin typeface="+mj-lt"/>
              </a:rPr>
              <a:t>Do đó ƯCLN(56, 48, 40) = 2</a:t>
            </a:r>
            <a:r>
              <a:rPr lang="vi-VN" sz="2800" baseline="30000">
                <a:solidFill>
                  <a:schemeClr val="tx1"/>
                </a:solidFill>
                <a:latin typeface="+mj-lt"/>
              </a:rPr>
              <a:t>3 </a:t>
            </a:r>
            <a:r>
              <a:rPr lang="vi-VN" sz="2800">
                <a:solidFill>
                  <a:schemeClr val="tx1"/>
                </a:solidFill>
                <a:latin typeface="+mj-lt"/>
              </a:rPr>
              <a:t>= 8</a:t>
            </a:r>
          </a:p>
          <a:p>
            <a:r>
              <a:rPr lang="vi-VN" sz="2800">
                <a:solidFill>
                  <a:schemeClr val="tx1"/>
                </a:solidFill>
                <a:latin typeface="+mj-lt"/>
              </a:rPr>
              <a:t>Vậy chiều dài các thanh gỗ lớn nhất có thể cắt là 8 dm.</a:t>
            </a:r>
          </a:p>
        </p:txBody>
      </p:sp>
      <p:sp>
        <p:nvSpPr>
          <p:cNvPr id="6" name="TextBox 5"/>
          <p:cNvSpPr txBox="1"/>
          <p:nvPr/>
        </p:nvSpPr>
        <p:spPr>
          <a:xfrm>
            <a:off x="1440493" y="736600"/>
            <a:ext cx="4363887" cy="523220"/>
          </a:xfrm>
          <a:prstGeom prst="rect">
            <a:avLst/>
          </a:prstGeom>
          <a:noFill/>
        </p:spPr>
        <p:txBody>
          <a:bodyPr wrap="none" rtlCol="0">
            <a:spAutoFit/>
          </a:bodyPr>
          <a:lstStyle/>
          <a:p>
            <a:r>
              <a:rPr lang="en-US" sz="2800" b="1">
                <a:solidFill>
                  <a:schemeClr val="accent5">
                    <a:lumMod val="75000"/>
                  </a:schemeClr>
                </a:solidFill>
              </a:rPr>
              <a:t>DẠNG 2: BÀI TOÁN THỰC TẾ</a:t>
            </a:r>
          </a:p>
        </p:txBody>
      </p:sp>
      <p:sp>
        <p:nvSpPr>
          <p:cNvPr id="8" name="TextBox 7"/>
          <p:cNvSpPr txBox="1"/>
          <p:nvPr/>
        </p:nvSpPr>
        <p:spPr>
          <a:xfrm>
            <a:off x="5218322" y="1922308"/>
            <a:ext cx="1172116" cy="461665"/>
          </a:xfrm>
          <a:prstGeom prst="rect">
            <a:avLst/>
          </a:prstGeom>
          <a:noFill/>
        </p:spPr>
        <p:txBody>
          <a:bodyPr wrap="none" rtlCol="0">
            <a:spAutoFit/>
          </a:bodyPr>
          <a:lstStyle/>
          <a:p>
            <a:r>
              <a:rPr lang="en-US" sz="2400" b="1">
                <a:solidFill>
                  <a:srgbClr val="C00000"/>
                </a:solidFill>
              </a:rPr>
              <a:t>Lời giải </a:t>
            </a:r>
          </a:p>
        </p:txBody>
      </p:sp>
    </p:spTree>
    <p:extLst>
      <p:ext uri="{BB962C8B-B14F-4D97-AF65-F5344CB8AC3E}">
        <p14:creationId xmlns:p14="http://schemas.microsoft.com/office/powerpoint/2010/main" val="2873345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6400" y="11720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Times New Roman" panose="02020603050405020304" pitchFamily="18" charset="0"/>
                <a:cs typeface="Times New Roman" panose="02020603050405020304" pitchFamily="18" charset="0"/>
              </a:rPr>
              <a:t>Bài tập 2.51:</a:t>
            </a:r>
          </a:p>
        </p:txBody>
      </p:sp>
      <p:sp>
        <p:nvSpPr>
          <p:cNvPr id="5" name="Rounded Rectangle 4"/>
          <p:cNvSpPr/>
          <p:nvPr/>
        </p:nvSpPr>
        <p:spPr>
          <a:xfrm>
            <a:off x="1563914" y="1689100"/>
            <a:ext cx="8909957"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latin typeface="Times New Roman" panose="02020603050405020304" pitchFamily="18" charset="0"/>
              <a:cs typeface="Times New Roman" panose="02020603050405020304" pitchFamily="18" charset="0"/>
            </a:endParaRPr>
          </a:p>
          <a:p>
            <a:pPr algn="ctr"/>
            <a:r>
              <a:rPr lang="vi-VN" sz="3200">
                <a:solidFill>
                  <a:schemeClr val="tx1"/>
                </a:solidFill>
                <a:latin typeface="+mj-lt"/>
              </a:rPr>
              <a:t>Học sinh lớp 6A khi xếp thành hàng 2, hàng 3, hàng 7 đều vừa đủ hàng. Hỏi số học sinh lớp 6A là bao nhiêu, biết rằng số học sinh nhỏ hơn 45.</a:t>
            </a:r>
            <a:endParaRPr lang="en-US" sz="3200">
              <a:solidFill>
                <a:schemeClr val="tx1"/>
              </a:solidFill>
              <a:latin typeface="+mj-lt"/>
              <a:cs typeface="Times New Roman" panose="02020603050405020304" pitchFamily="18" charset="0"/>
            </a:endParaRPr>
          </a:p>
        </p:txBody>
      </p:sp>
      <p:sp>
        <p:nvSpPr>
          <p:cNvPr id="7" name="Rounded Rectangle 6"/>
          <p:cNvSpPr/>
          <p:nvPr/>
        </p:nvSpPr>
        <p:spPr>
          <a:xfrm>
            <a:off x="1574799" y="16891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mj-lt"/>
              </a:rPr>
              <a:t>Học sinh lớp 6A khi xếp thành hàng 2, hàng 3, hàng 7 đều vừa đủ hàng.</a:t>
            </a:r>
          </a:p>
          <a:p>
            <a:r>
              <a:rPr lang="vi-VN" sz="2800">
                <a:solidFill>
                  <a:schemeClr val="tx1"/>
                </a:solidFill>
                <a:latin typeface="+mj-lt"/>
              </a:rPr>
              <a:t>Do đó số học sinh lớp 6A là BC(2, 3, 7)</a:t>
            </a:r>
          </a:p>
          <a:p>
            <a:r>
              <a:rPr lang="vi-VN" sz="2800">
                <a:solidFill>
                  <a:schemeClr val="tx1"/>
                </a:solidFill>
                <a:latin typeface="+mj-lt"/>
              </a:rPr>
              <a:t>BCNN(2, 3, 7) = 2.3.7 = 42 </a:t>
            </a:r>
            <a:endParaRPr lang="en-US" sz="2800">
              <a:solidFill>
                <a:schemeClr val="tx1"/>
              </a:solidFill>
              <a:latin typeface="+mj-lt"/>
            </a:endParaRPr>
          </a:p>
          <a:p>
            <a:r>
              <a:rPr lang="en-US" sz="2800">
                <a:solidFill>
                  <a:schemeClr val="tx1"/>
                </a:solidFill>
                <a:latin typeface="Times New Roman" panose="02020603050405020304" pitchFamily="18" charset="0"/>
                <a:cs typeface="Times New Roman" panose="02020603050405020304" pitchFamily="18" charset="0"/>
              </a:rPr>
              <a:t>N</a:t>
            </a:r>
            <a:r>
              <a:rPr lang="vi-VN" sz="2800">
                <a:solidFill>
                  <a:schemeClr val="tx1"/>
                </a:solidFill>
                <a:latin typeface="+mj-lt"/>
              </a:rPr>
              <a:t>ên BC(2, 3, 7) = B(42) = {0; 42; 84, ...}</a:t>
            </a:r>
          </a:p>
          <a:p>
            <a:r>
              <a:rPr lang="vi-VN" sz="2800">
                <a:solidFill>
                  <a:schemeClr val="tx1"/>
                </a:solidFill>
                <a:latin typeface="+mj-lt"/>
              </a:rPr>
              <a:t>Mà số học sinh nhỏ hơn 45 nên số học sinh lớp 6A là 42.</a:t>
            </a:r>
          </a:p>
          <a:p>
            <a:r>
              <a:rPr lang="vi-VN" sz="2800">
                <a:solidFill>
                  <a:schemeClr val="tx1"/>
                </a:solidFill>
                <a:latin typeface="+mj-lt"/>
              </a:rPr>
              <a:t>Vậy số học sinh lớp 6A là 42 học sinh.</a:t>
            </a:r>
          </a:p>
        </p:txBody>
      </p:sp>
      <p:sp>
        <p:nvSpPr>
          <p:cNvPr id="6" name="TextBox 5"/>
          <p:cNvSpPr txBox="1"/>
          <p:nvPr/>
        </p:nvSpPr>
        <p:spPr>
          <a:xfrm>
            <a:off x="1440493" y="736600"/>
            <a:ext cx="4363887" cy="523220"/>
          </a:xfrm>
          <a:prstGeom prst="rect">
            <a:avLst/>
          </a:prstGeom>
          <a:noFill/>
        </p:spPr>
        <p:txBody>
          <a:bodyPr wrap="none" rtlCol="0">
            <a:spAutoFit/>
          </a:bodyPr>
          <a:lstStyle/>
          <a:p>
            <a:r>
              <a:rPr lang="en-US" sz="2800" b="1">
                <a:solidFill>
                  <a:schemeClr val="accent5">
                    <a:lumMod val="75000"/>
                  </a:schemeClr>
                </a:solidFill>
              </a:rPr>
              <a:t>DẠNG 2: BÀI TOÁN THỰC TẾ</a:t>
            </a:r>
          </a:p>
        </p:txBody>
      </p:sp>
      <p:sp>
        <p:nvSpPr>
          <p:cNvPr id="8" name="TextBox 7"/>
          <p:cNvSpPr txBox="1"/>
          <p:nvPr/>
        </p:nvSpPr>
        <p:spPr>
          <a:xfrm>
            <a:off x="5218322" y="1841500"/>
            <a:ext cx="1172116" cy="461665"/>
          </a:xfrm>
          <a:prstGeom prst="rect">
            <a:avLst/>
          </a:prstGeom>
          <a:noFill/>
        </p:spPr>
        <p:txBody>
          <a:bodyPr wrap="none" rtlCol="0">
            <a:spAutoFit/>
          </a:bodyPr>
          <a:lstStyle/>
          <a:p>
            <a:r>
              <a:rPr lang="en-US" sz="2400" b="1">
                <a:solidFill>
                  <a:srgbClr val="C00000"/>
                </a:solidFill>
              </a:rPr>
              <a:t>Lời giải </a:t>
            </a:r>
          </a:p>
        </p:txBody>
      </p:sp>
    </p:spTree>
    <p:extLst>
      <p:ext uri="{BB962C8B-B14F-4D97-AF65-F5344CB8AC3E}">
        <p14:creationId xmlns:p14="http://schemas.microsoft.com/office/powerpoint/2010/main" val="1707636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5013" y="11339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Times New Roman" panose="02020603050405020304" pitchFamily="18" charset="0"/>
                <a:cs typeface="Times New Roman" panose="02020603050405020304" pitchFamily="18" charset="0"/>
              </a:rPr>
              <a:t>Bài tập 2.52:</a:t>
            </a:r>
          </a:p>
        </p:txBody>
      </p:sp>
      <p:sp>
        <p:nvSpPr>
          <p:cNvPr id="5" name="Rounded Rectangle 4"/>
          <p:cNvSpPr/>
          <p:nvPr/>
        </p:nvSpPr>
        <p:spPr>
          <a:xfrm>
            <a:off x="1475014" y="1714500"/>
            <a:ext cx="8909957" cy="4408714"/>
          </a:xfrm>
          <a:prstGeom prst="roundRect">
            <a:avLst/>
          </a:prstGeom>
          <a:solidFill>
            <a:schemeClr val="bg1"/>
          </a:solid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latin typeface="Times New Roman" panose="02020603050405020304" pitchFamily="18" charset="0"/>
              <a:cs typeface="Times New Roman" panose="02020603050405020304" pitchFamily="18" charset="0"/>
            </a:endParaRPr>
          </a:p>
          <a:p>
            <a:pPr algn="ctr"/>
            <a:r>
              <a:rPr lang="vi-VN" sz="3200">
                <a:solidFill>
                  <a:schemeClr val="tx1"/>
                </a:solidFill>
                <a:latin typeface="+mj-lt"/>
              </a:rPr>
              <a:t>Hai số có BCNN là 2</a:t>
            </a:r>
            <a:r>
              <a:rPr lang="vi-VN" sz="3200" baseline="30000">
                <a:solidFill>
                  <a:schemeClr val="tx1"/>
                </a:solidFill>
                <a:latin typeface="+mj-lt"/>
              </a:rPr>
              <a:t>3</a:t>
            </a:r>
            <a:r>
              <a:rPr lang="vi-VN" sz="3200">
                <a:solidFill>
                  <a:schemeClr val="tx1"/>
                </a:solidFill>
                <a:latin typeface="+mj-lt"/>
              </a:rPr>
              <a:t>.3.5</a:t>
            </a:r>
            <a:r>
              <a:rPr lang="vi-VN" sz="3200" baseline="30000">
                <a:solidFill>
                  <a:schemeClr val="tx1"/>
                </a:solidFill>
                <a:latin typeface="+mj-lt"/>
              </a:rPr>
              <a:t>3</a:t>
            </a:r>
            <a:r>
              <a:rPr lang="vi-VN" sz="3200">
                <a:solidFill>
                  <a:schemeClr val="tx1"/>
                </a:solidFill>
                <a:latin typeface="+mj-lt"/>
              </a:rPr>
              <a:t> và ƯCLN là 2</a:t>
            </a:r>
            <a:r>
              <a:rPr lang="vi-VN" sz="3200" baseline="30000">
                <a:solidFill>
                  <a:schemeClr val="tx1"/>
                </a:solidFill>
                <a:latin typeface="+mj-lt"/>
              </a:rPr>
              <a:t>2</a:t>
            </a:r>
            <a:r>
              <a:rPr lang="vi-VN" sz="3200">
                <a:solidFill>
                  <a:schemeClr val="tx1"/>
                </a:solidFill>
                <a:latin typeface="+mj-lt"/>
              </a:rPr>
              <a:t>.5. Biết một trong hai số bằng 2</a:t>
            </a:r>
            <a:r>
              <a:rPr lang="vi-VN" sz="3200" baseline="30000">
                <a:solidFill>
                  <a:schemeClr val="tx1"/>
                </a:solidFill>
                <a:latin typeface="+mj-lt"/>
              </a:rPr>
              <a:t>2</a:t>
            </a:r>
            <a:r>
              <a:rPr lang="vi-VN" sz="3200">
                <a:solidFill>
                  <a:schemeClr val="tx1"/>
                </a:solidFill>
                <a:latin typeface="+mj-lt"/>
              </a:rPr>
              <a:t>.3.5, tìm số còn lại.</a:t>
            </a:r>
            <a:endParaRPr lang="en-US" sz="3200">
              <a:solidFill>
                <a:schemeClr val="tx1"/>
              </a:solidFill>
              <a:latin typeface="+mj-lt"/>
              <a:cs typeface="Times New Roman" panose="02020603050405020304" pitchFamily="18" charset="0"/>
            </a:endParaRPr>
          </a:p>
        </p:txBody>
      </p:sp>
      <p:sp>
        <p:nvSpPr>
          <p:cNvPr id="7" name="Rounded Rectangle 6"/>
          <p:cNvSpPr/>
          <p:nvPr/>
        </p:nvSpPr>
        <p:spPr>
          <a:xfrm>
            <a:off x="1485899" y="1714500"/>
            <a:ext cx="8899072" cy="4408714"/>
          </a:xfrm>
          <a:prstGeom prst="roundRect">
            <a:avLst/>
          </a:prstGeom>
          <a:solidFill>
            <a:schemeClr val="bg1"/>
          </a:solidFill>
          <a:ln w="12700">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a:solidFill>
                  <a:schemeClr val="tx1"/>
                </a:solidFill>
                <a:latin typeface="Times New Roman" panose="02020603050405020304" pitchFamily="18" charset="0"/>
                <a:cs typeface="Times New Roman" panose="02020603050405020304" pitchFamily="18" charset="0"/>
              </a:rPr>
              <a:t>Gọi số cần tìm là x.</a:t>
            </a:r>
          </a:p>
          <a:p>
            <a:r>
              <a:rPr lang="vi-VN" sz="2000">
                <a:solidFill>
                  <a:schemeClr val="tx1"/>
                </a:solidFill>
                <a:latin typeface="Times New Roman" panose="02020603050405020304" pitchFamily="18" charset="0"/>
                <a:cs typeface="Times New Roman" panose="02020603050405020304" pitchFamily="18" charset="0"/>
              </a:rPr>
              <a:t>Tích của hai số đã cho là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.3.5).x</a:t>
            </a:r>
          </a:p>
          <a:p>
            <a:r>
              <a:rPr lang="vi-VN" sz="2000">
                <a:solidFill>
                  <a:schemeClr val="tx1"/>
                </a:solidFill>
                <a:latin typeface="Times New Roman" panose="02020603050405020304" pitchFamily="18" charset="0"/>
                <a:cs typeface="Times New Roman" panose="02020603050405020304" pitchFamily="18" charset="0"/>
              </a:rPr>
              <a:t>Tích của BCNN và ƯCLN của hai số đã cho là: </a:t>
            </a:r>
          </a:p>
          <a:p>
            <a:r>
              <a:rPr lang="vi-VN" sz="2000">
                <a:solidFill>
                  <a:schemeClr val="tx1"/>
                </a:solidFill>
                <a:latin typeface="Times New Roman" panose="02020603050405020304" pitchFamily="18" charset="0"/>
                <a:cs typeface="Times New Roman" panose="02020603050405020304" pitchFamily="18" charset="0"/>
              </a:rPr>
              <a:t>( 2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.5) = (2</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.5)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4</a:t>
            </a: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Theo Bài tập 2.45, ta có tích của BCNN và ƯCLN của hai số tự nhiên bất kì thì bằng tích của hai số đó.</a:t>
            </a:r>
          </a:p>
          <a:p>
            <a:r>
              <a:rPr lang="vi-VN" sz="2000">
                <a:solidFill>
                  <a:schemeClr val="tx1"/>
                </a:solidFill>
                <a:latin typeface="Times New Roman" panose="02020603050405020304" pitchFamily="18" charset="0"/>
                <a:cs typeface="Times New Roman" panose="02020603050405020304" pitchFamily="18" charset="0"/>
              </a:rPr>
              <a:t>Do đó: ( 2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 x =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4</a:t>
            </a:r>
            <a:r>
              <a:rPr lang="vi-VN" sz="2000">
                <a:solidFill>
                  <a:schemeClr val="tx1"/>
                </a:solidFill>
                <a:latin typeface="Times New Roman" panose="02020603050405020304" pitchFamily="18" charset="0"/>
                <a:cs typeface="Times New Roman" panose="02020603050405020304" pitchFamily="18" charset="0"/>
              </a:rPr>
              <a:t> </a:t>
            </a: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4</a:t>
            </a:r>
            <a:r>
              <a:rPr lang="vi-VN" sz="2000">
                <a:solidFill>
                  <a:schemeClr val="tx1"/>
                </a:solidFill>
                <a:latin typeface="Times New Roman" panose="02020603050405020304" pitchFamily="18" charset="0"/>
                <a:cs typeface="Times New Roman" panose="02020603050405020304" pitchFamily="18" charset="0"/>
              </a:rPr>
              <a:t>) :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a:t>
            </a: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 :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).(3:3).(5</a:t>
            </a:r>
            <a:r>
              <a:rPr lang="vi-VN" sz="2000" baseline="30000">
                <a:solidFill>
                  <a:schemeClr val="tx1"/>
                </a:solidFill>
                <a:latin typeface="Times New Roman" panose="02020603050405020304" pitchFamily="18" charset="0"/>
                <a:cs typeface="Times New Roman" panose="02020603050405020304" pitchFamily="18" charset="0"/>
              </a:rPr>
              <a:t>4</a:t>
            </a:r>
            <a:r>
              <a:rPr lang="vi-VN" sz="2000">
                <a:solidFill>
                  <a:schemeClr val="tx1"/>
                </a:solidFill>
                <a:latin typeface="Times New Roman" panose="02020603050405020304" pitchFamily="18" charset="0"/>
                <a:cs typeface="Times New Roman" panose="02020603050405020304" pitchFamily="18" charset="0"/>
              </a:rPr>
              <a:t> : 5)</a:t>
            </a: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5-2</a:t>
            </a:r>
            <a:r>
              <a:rPr lang="vi-VN" sz="2000">
                <a:solidFill>
                  <a:schemeClr val="tx1"/>
                </a:solidFill>
                <a:latin typeface="Times New Roman" panose="02020603050405020304" pitchFamily="18" charset="0"/>
                <a:cs typeface="Times New Roman" panose="02020603050405020304" pitchFamily="18" charset="0"/>
              </a:rPr>
              <a:t>).1.5</a:t>
            </a:r>
            <a:r>
              <a:rPr lang="vi-VN" sz="2000" baseline="30000">
                <a:solidFill>
                  <a:schemeClr val="tx1"/>
                </a:solidFill>
                <a:latin typeface="Times New Roman" panose="02020603050405020304" pitchFamily="18" charset="0"/>
                <a:cs typeface="Times New Roman" panose="02020603050405020304" pitchFamily="18" charset="0"/>
              </a:rPr>
              <a:t>4-1</a:t>
            </a: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.5</a:t>
            </a:r>
            <a:r>
              <a:rPr lang="vi-VN" sz="2000" baseline="30000">
                <a:solidFill>
                  <a:schemeClr val="tx1"/>
                </a:solidFill>
                <a:latin typeface="Times New Roman" panose="02020603050405020304" pitchFamily="18" charset="0"/>
                <a:cs typeface="Times New Roman" panose="02020603050405020304" pitchFamily="18" charset="0"/>
              </a:rPr>
              <a:t>3</a:t>
            </a: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Vậy số cần tìm là 2</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.5</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440493" y="736600"/>
            <a:ext cx="4489499" cy="523220"/>
          </a:xfrm>
          <a:prstGeom prst="rect">
            <a:avLst/>
          </a:prstGeom>
          <a:noFill/>
        </p:spPr>
        <p:txBody>
          <a:bodyPr wrap="none" rtlCol="0">
            <a:spAutoFit/>
          </a:bodyPr>
          <a:lstStyle/>
          <a:p>
            <a:r>
              <a:rPr lang="en-US" sz="2800" b="1">
                <a:solidFill>
                  <a:schemeClr val="accent5">
                    <a:lumMod val="75000"/>
                  </a:schemeClr>
                </a:solidFill>
              </a:rPr>
              <a:t>DẠNG 1: TÌM ƯCLN VÀ BCNN</a:t>
            </a:r>
          </a:p>
        </p:txBody>
      </p:sp>
      <p:sp>
        <p:nvSpPr>
          <p:cNvPr id="8" name="TextBox 7"/>
          <p:cNvSpPr txBox="1"/>
          <p:nvPr/>
        </p:nvSpPr>
        <p:spPr>
          <a:xfrm>
            <a:off x="5560697" y="1657147"/>
            <a:ext cx="1172116" cy="461665"/>
          </a:xfrm>
          <a:prstGeom prst="rect">
            <a:avLst/>
          </a:prstGeom>
          <a:noFill/>
        </p:spPr>
        <p:txBody>
          <a:bodyPr wrap="none" rtlCol="0">
            <a:spAutoFit/>
          </a:bodyPr>
          <a:lstStyle/>
          <a:p>
            <a:r>
              <a:rPr lang="en-US" sz="2400" b="1">
                <a:solidFill>
                  <a:srgbClr val="C00000"/>
                </a:solidFill>
              </a:rPr>
              <a:t>Lời giải </a:t>
            </a:r>
          </a:p>
        </p:txBody>
      </p:sp>
      <p:sp>
        <p:nvSpPr>
          <p:cNvPr id="3" name="TextBox 2">
            <a:extLst>
              <a:ext uri="{FF2B5EF4-FFF2-40B4-BE49-F238E27FC236}">
                <a16:creationId xmlns:a16="http://schemas.microsoft.com/office/drawing/2014/main" id="{E51F8D02-D645-4883-2965-D81EF2ACDE86}"/>
              </a:ext>
            </a:extLst>
          </p:cNvPr>
          <p:cNvSpPr txBox="1"/>
          <p:nvPr/>
        </p:nvSpPr>
        <p:spPr>
          <a:xfrm>
            <a:off x="4817747" y="5400907"/>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1930398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730" y="2848536"/>
            <a:ext cx="4822924" cy="3323663"/>
          </a:xfrm>
          <a:prstGeom prst="rect">
            <a:avLst/>
          </a:prstGeom>
          <a:ln>
            <a:noFill/>
          </a:ln>
          <a:effectLst>
            <a:softEdge rad="112500"/>
          </a:effectLst>
        </p:spPr>
      </p:pic>
      <p:sp>
        <p:nvSpPr>
          <p:cNvPr id="5" name="Rounded Rectangle 4"/>
          <p:cNvSpPr/>
          <p:nvPr/>
        </p:nvSpPr>
        <p:spPr>
          <a:xfrm>
            <a:off x="1828801" y="847165"/>
            <a:ext cx="8337176" cy="1452282"/>
          </a:xfrm>
          <a:prstGeom prst="roundRect">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HƯỚNG DẪN VỀ NHÀ</a:t>
            </a:r>
          </a:p>
        </p:txBody>
      </p:sp>
      <p:sp>
        <p:nvSpPr>
          <p:cNvPr id="6" name="TextBox 5"/>
          <p:cNvSpPr txBox="1"/>
          <p:nvPr/>
        </p:nvSpPr>
        <p:spPr>
          <a:xfrm>
            <a:off x="6642848" y="4625129"/>
            <a:ext cx="3792070" cy="1077218"/>
          </a:xfrm>
          <a:prstGeom prst="rect">
            <a:avLst/>
          </a:prstGeom>
          <a:noFill/>
          <a:ln w="28575">
            <a:solidFill>
              <a:schemeClr val="tx1"/>
            </a:solidFill>
            <a:prstDash val="sysDash"/>
          </a:ln>
        </p:spPr>
        <p:txBody>
          <a:bodyPr wrap="square" rtlCol="0">
            <a:spAutoFit/>
          </a:bodyPr>
          <a:lstStyle/>
          <a:p>
            <a:r>
              <a:rPr lang="en-US" sz="3200"/>
              <a:t>Chuẩn bị bài Ôn tập chương II</a:t>
            </a:r>
          </a:p>
        </p:txBody>
      </p:sp>
      <p:sp>
        <p:nvSpPr>
          <p:cNvPr id="7" name="TextBox 6"/>
          <p:cNvSpPr txBox="1"/>
          <p:nvPr/>
        </p:nvSpPr>
        <p:spPr>
          <a:xfrm>
            <a:off x="6642849" y="3223688"/>
            <a:ext cx="3792070" cy="1077218"/>
          </a:xfrm>
          <a:prstGeom prst="rect">
            <a:avLst/>
          </a:prstGeom>
          <a:noFill/>
          <a:ln w="28575">
            <a:solidFill>
              <a:schemeClr val="tx1"/>
            </a:solidFill>
            <a:prstDash val="sysDash"/>
          </a:ln>
        </p:spPr>
        <p:txBody>
          <a:bodyPr wrap="square" rtlCol="0">
            <a:spAutoFit/>
          </a:bodyPr>
          <a:lstStyle/>
          <a:p>
            <a:r>
              <a:rPr lang="en-US" sz="3200"/>
              <a:t>Ôn lại kiến thức đã học ở bài 11 và 12</a:t>
            </a:r>
          </a:p>
        </p:txBody>
      </p:sp>
    </p:spTree>
    <p:extLst>
      <p:ext uri="{BB962C8B-B14F-4D97-AF65-F5344CB8AC3E}">
        <p14:creationId xmlns:p14="http://schemas.microsoft.com/office/powerpoint/2010/main" val="2685629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224" y="257547"/>
            <a:ext cx="11026588" cy="6183593"/>
          </a:xfrm>
          <a:prstGeom prst="rect">
            <a:avLst/>
          </a:prstGeom>
          <a:ln>
            <a:noFill/>
          </a:ln>
          <a:effectLst>
            <a:softEdge rad="112500"/>
          </a:effectLst>
        </p:spPr>
      </p:pic>
    </p:spTree>
    <p:extLst>
      <p:ext uri="{BB962C8B-B14F-4D97-AF65-F5344CB8AC3E}">
        <p14:creationId xmlns:p14="http://schemas.microsoft.com/office/powerpoint/2010/main" val="179080187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3" y="563909"/>
            <a:ext cx="10515600" cy="946840"/>
          </a:xfrm>
        </p:spPr>
        <p:txBody>
          <a:bodyPr/>
          <a:lstStyle/>
          <a:p>
            <a:r>
              <a:rPr lang="en-US">
                <a:latin typeface="Times New Roman" panose="02020603050405020304" pitchFamily="18" charset="0"/>
                <a:cs typeface="Times New Roman" panose="02020603050405020304" pitchFamily="18" charset="0"/>
              </a:rPr>
              <a:t>KIỂM TRA BÀI CŨ</a:t>
            </a:r>
          </a:p>
        </p:txBody>
      </p:sp>
      <p:sp>
        <p:nvSpPr>
          <p:cNvPr id="3" name="Content Placeholder 2"/>
          <p:cNvSpPr>
            <a:spLocks noGrp="1"/>
          </p:cNvSpPr>
          <p:nvPr>
            <p:ph idx="1"/>
          </p:nvPr>
        </p:nvSpPr>
        <p:spPr>
          <a:xfrm>
            <a:off x="1461053" y="1626843"/>
            <a:ext cx="9114182" cy="4935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rgbClr val="00B0F0"/>
            </a:solidFill>
          </a:ln>
        </p:spPr>
        <p:txBody>
          <a:bodyPr/>
          <a:lstStyle/>
          <a:p>
            <a:r>
              <a:rPr lang="en-US"/>
              <a:t>Bài 1: Thế nào là “ước chung”, “ước chung lớn nhất” ?</a:t>
            </a:r>
          </a:p>
        </p:txBody>
      </p:sp>
      <p:sp>
        <p:nvSpPr>
          <p:cNvPr id="5" name="Rounded Rectangle 4"/>
          <p:cNvSpPr/>
          <p:nvPr/>
        </p:nvSpPr>
        <p:spPr>
          <a:xfrm>
            <a:off x="1368288" y="2612571"/>
            <a:ext cx="9206947" cy="3118758"/>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a:solidFill>
                  <a:srgbClr val="C00000"/>
                </a:solidFill>
              </a:rPr>
              <a:t>Ước chung </a:t>
            </a:r>
            <a:r>
              <a:rPr lang="en-US" sz="2800">
                <a:solidFill>
                  <a:schemeClr val="tx1"/>
                </a:solidFill>
              </a:rPr>
              <a:t>của  hai hay nhiều số là ước của tất cả các số đó.</a:t>
            </a:r>
          </a:p>
          <a:p>
            <a:pPr marL="342900" indent="-342900">
              <a:buAutoNum type="arabicPeriod"/>
            </a:pPr>
            <a:r>
              <a:rPr lang="en-US" sz="2800">
                <a:solidFill>
                  <a:srgbClr val="C00000"/>
                </a:solidFill>
              </a:rPr>
              <a:t>Ước chung lớn nhất </a:t>
            </a:r>
            <a:r>
              <a:rPr lang="en-US" sz="2800">
                <a:solidFill>
                  <a:schemeClr val="tx1"/>
                </a:solidFill>
              </a:rPr>
              <a:t>của hai hay nhiều số là số lớn nhất tring tập hợp các ước chung của các số đó.</a:t>
            </a:r>
          </a:p>
        </p:txBody>
      </p:sp>
    </p:spTree>
    <p:extLst>
      <p:ext uri="{BB962C8B-B14F-4D97-AF65-F5344CB8AC3E}">
        <p14:creationId xmlns:p14="http://schemas.microsoft.com/office/powerpoint/2010/main" val="992931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3" y="563909"/>
            <a:ext cx="10515600" cy="946840"/>
          </a:xfrm>
        </p:spPr>
        <p:txBody>
          <a:bodyPr/>
          <a:lstStyle/>
          <a:p>
            <a:r>
              <a:rPr lang="en-US">
                <a:latin typeface="Times New Roman" panose="02020603050405020304" pitchFamily="18" charset="0"/>
                <a:cs typeface="Times New Roman" panose="02020603050405020304" pitchFamily="18" charset="0"/>
              </a:rPr>
              <a:t>KIỂM TRA BÀI CŨ</a:t>
            </a:r>
          </a:p>
        </p:txBody>
      </p:sp>
      <p:sp>
        <p:nvSpPr>
          <p:cNvPr id="3" name="Content Placeholder 2"/>
          <p:cNvSpPr>
            <a:spLocks noGrp="1"/>
          </p:cNvSpPr>
          <p:nvPr>
            <p:ph idx="1"/>
          </p:nvPr>
        </p:nvSpPr>
        <p:spPr>
          <a:xfrm>
            <a:off x="1461053" y="1626843"/>
            <a:ext cx="9114182" cy="4935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rgbClr val="00B0F0"/>
            </a:solidFill>
          </a:ln>
        </p:spPr>
        <p:txBody>
          <a:bodyPr/>
          <a:lstStyle/>
          <a:p>
            <a:r>
              <a:rPr lang="en-US"/>
              <a:t>Bài 2: Thế nào là “bội chung”, “bội chung nhỏ nhất”?</a:t>
            </a:r>
          </a:p>
        </p:txBody>
      </p:sp>
      <p:sp>
        <p:nvSpPr>
          <p:cNvPr id="5" name="Rounded Rectangle 4"/>
          <p:cNvSpPr/>
          <p:nvPr/>
        </p:nvSpPr>
        <p:spPr>
          <a:xfrm>
            <a:off x="1368288" y="2612571"/>
            <a:ext cx="9206947" cy="3118758"/>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a:solidFill>
                  <a:srgbClr val="C00000"/>
                </a:solidFill>
              </a:rPr>
              <a:t>Bội chung </a:t>
            </a:r>
            <a:r>
              <a:rPr lang="en-US" sz="2800">
                <a:solidFill>
                  <a:schemeClr val="tx1"/>
                </a:solidFill>
              </a:rPr>
              <a:t>của hai hay nhiều số là bội của tất cả các số đó. </a:t>
            </a:r>
          </a:p>
          <a:p>
            <a:r>
              <a:rPr lang="en-US" sz="2800">
                <a:solidFill>
                  <a:srgbClr val="C00000"/>
                </a:solidFill>
              </a:rPr>
              <a:t>2. Bội chung nhỏ nhất </a:t>
            </a:r>
            <a:r>
              <a:rPr lang="en-US" sz="2800">
                <a:solidFill>
                  <a:schemeClr val="tx1"/>
                </a:solidFill>
              </a:rPr>
              <a:t>của hai hay nhiều số là số nhỏ nhất khác 0 trong tâp hợp các bội chung của các số đó.</a:t>
            </a:r>
            <a:endParaRPr lang="en-US" sz="2800">
              <a:solidFill>
                <a:srgbClr val="C00000"/>
              </a:solidFill>
            </a:endParaRPr>
          </a:p>
        </p:txBody>
      </p:sp>
    </p:spTree>
    <p:extLst>
      <p:ext uri="{BB962C8B-B14F-4D97-AF65-F5344CB8AC3E}">
        <p14:creationId xmlns:p14="http://schemas.microsoft.com/office/powerpoint/2010/main" val="190932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1000"/>
                                        <p:tgtEl>
                                          <p:spTgt spid="3">
                                            <p:bg/>
                                          </p:spTgt>
                                        </p:tgtEl>
                                      </p:cBhvr>
                                    </p:animEffect>
                                    <p:anim calcmode="lin" valueType="num">
                                      <p:cBhvr>
                                        <p:cTn id="11" dur="1000" fill="hold"/>
                                        <p:tgtEl>
                                          <p:spTgt spid="3">
                                            <p:bg/>
                                          </p:spTgt>
                                        </p:tgtEl>
                                        <p:attrNameLst>
                                          <p:attrName>ppt_x</p:attrName>
                                        </p:attrNameLst>
                                      </p:cBhvr>
                                      <p:tavLst>
                                        <p:tav tm="0">
                                          <p:val>
                                            <p:strVal val="#ppt_x"/>
                                          </p:val>
                                        </p:tav>
                                        <p:tav tm="100000">
                                          <p:val>
                                            <p:strVal val="#ppt_x"/>
                                          </p:val>
                                        </p:tav>
                                      </p:tavLst>
                                    </p:anim>
                                    <p:anim calcmode="lin" valueType="num">
                                      <p:cBhvr>
                                        <p:cTn id="12" dur="1000" fill="hold"/>
                                        <p:tgtEl>
                                          <p:spTgt spid="3">
                                            <p:bg/>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299" y="263525"/>
            <a:ext cx="10910711" cy="6137275"/>
          </a:xfrm>
          <a:prstGeom prst="rect">
            <a:avLst/>
          </a:prstGeom>
          <a:ln>
            <a:noFill/>
          </a:ln>
          <a:effectLst>
            <a:softEdge rad="112500"/>
          </a:effectLst>
        </p:spPr>
      </p:pic>
      <p:sp>
        <p:nvSpPr>
          <p:cNvPr id="5" name="TextBox 4"/>
          <p:cNvSpPr txBox="1"/>
          <p:nvPr/>
        </p:nvSpPr>
        <p:spPr>
          <a:xfrm>
            <a:off x="4434648" y="1690688"/>
            <a:ext cx="3322704" cy="1200329"/>
          </a:xfrm>
          <a:prstGeom prst="rect">
            <a:avLst/>
          </a:prstGeom>
          <a:noFill/>
        </p:spPr>
        <p:txBody>
          <a:bodyPr wrap="none" rtlCol="0">
            <a:spAutoFit/>
          </a:bodyPr>
          <a:lstStyle/>
          <a:p>
            <a:r>
              <a:rPr lang="en-US" sz="7200">
                <a:latin typeface="Times New Roman" panose="02020603050405020304" pitchFamily="18" charset="0"/>
                <a:cs typeface="Times New Roman" panose="02020603050405020304" pitchFamily="18" charset="0"/>
              </a:rPr>
              <a:t>TIẾT 24</a:t>
            </a:r>
          </a:p>
        </p:txBody>
      </p:sp>
      <p:sp>
        <p:nvSpPr>
          <p:cNvPr id="6" name="TextBox 5"/>
          <p:cNvSpPr txBox="1"/>
          <p:nvPr/>
        </p:nvSpPr>
        <p:spPr>
          <a:xfrm>
            <a:off x="3014663" y="3260913"/>
            <a:ext cx="6866560" cy="923330"/>
          </a:xfrm>
          <a:prstGeom prst="rect">
            <a:avLst/>
          </a:prstGeom>
          <a:noFill/>
        </p:spPr>
        <p:txBody>
          <a:bodyPr wrap="none" rtlCol="0">
            <a:spAutoFit/>
          </a:bodyPr>
          <a:lstStyle/>
          <a:p>
            <a:r>
              <a:rPr lang="en-US" sz="5400" b="1">
                <a:latin typeface="Times New Roman" panose="02020603050405020304" pitchFamily="18" charset="0"/>
                <a:cs typeface="Times New Roman" panose="02020603050405020304" pitchFamily="18" charset="0"/>
              </a:rPr>
              <a:t>LUYỆN TẬP CHUNG</a:t>
            </a:r>
          </a:p>
        </p:txBody>
      </p:sp>
    </p:spTree>
    <p:extLst>
      <p:ext uri="{BB962C8B-B14F-4D97-AF65-F5344CB8AC3E}">
        <p14:creationId xmlns:p14="http://schemas.microsoft.com/office/powerpoint/2010/main" val="2203464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014" y="1159327"/>
            <a:ext cx="10515600" cy="669473"/>
          </a:xfrm>
        </p:spPr>
        <p:txBody>
          <a:bodyPr>
            <a:normAutofit/>
          </a:bodyPr>
          <a:lstStyle/>
          <a:p>
            <a:r>
              <a:rPr lang="en-US" sz="2400">
                <a:latin typeface="Times New Roman" panose="02020603050405020304" pitchFamily="18" charset="0"/>
                <a:cs typeface="Times New Roman" panose="02020603050405020304" pitchFamily="18" charset="0"/>
              </a:rPr>
              <a:t>Bài tập 2.45: Cho bảng sau:</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45155929"/>
              </p:ext>
            </p:extLst>
          </p:nvPr>
        </p:nvGraphicFramePr>
        <p:xfrm>
          <a:off x="1474788" y="1792288"/>
          <a:ext cx="8585687" cy="2600100"/>
        </p:xfrm>
        <a:graphic>
          <a:graphicData uri="http://schemas.openxmlformats.org/drawingml/2006/table">
            <a:tbl>
              <a:tblPr firstCol="1">
                <a:effectLst>
                  <a:outerShdw blurRad="50800" dist="38100" dir="5400000" algn="t" rotWithShape="0">
                    <a:prstClr val="black">
                      <a:alpha val="40000"/>
                    </a:prstClr>
                  </a:outerShdw>
                </a:effectLst>
                <a:tableStyleId>{5C22544A-7EE6-4342-B048-85BDC9FD1C3A}</a:tableStyleId>
              </a:tblPr>
              <a:tblGrid>
                <a:gridCol w="4085353">
                  <a:extLst>
                    <a:ext uri="{9D8B030D-6E8A-4147-A177-3AD203B41FA5}">
                      <a16:colId xmlns:a16="http://schemas.microsoft.com/office/drawing/2014/main" val="20000"/>
                    </a:ext>
                  </a:extLst>
                </a:gridCol>
                <a:gridCol w="1008323">
                  <a:extLst>
                    <a:ext uri="{9D8B030D-6E8A-4147-A177-3AD203B41FA5}">
                      <a16:colId xmlns:a16="http://schemas.microsoft.com/office/drawing/2014/main" val="20001"/>
                    </a:ext>
                  </a:extLst>
                </a:gridCol>
                <a:gridCol w="467042">
                  <a:extLst>
                    <a:ext uri="{9D8B030D-6E8A-4147-A177-3AD203B41FA5}">
                      <a16:colId xmlns:a16="http://schemas.microsoft.com/office/drawing/2014/main" val="20002"/>
                    </a:ext>
                  </a:extLst>
                </a:gridCol>
                <a:gridCol w="1008323">
                  <a:extLst>
                    <a:ext uri="{9D8B030D-6E8A-4147-A177-3AD203B41FA5}">
                      <a16:colId xmlns:a16="http://schemas.microsoft.com/office/drawing/2014/main" val="20003"/>
                    </a:ext>
                  </a:extLst>
                </a:gridCol>
                <a:gridCol w="807867">
                  <a:extLst>
                    <a:ext uri="{9D8B030D-6E8A-4147-A177-3AD203B41FA5}">
                      <a16:colId xmlns:a16="http://schemas.microsoft.com/office/drawing/2014/main" val="20004"/>
                    </a:ext>
                  </a:extLst>
                </a:gridCol>
                <a:gridCol w="1208779">
                  <a:extLst>
                    <a:ext uri="{9D8B030D-6E8A-4147-A177-3AD203B41FA5}">
                      <a16:colId xmlns:a16="http://schemas.microsoft.com/office/drawing/2014/main" val="20005"/>
                    </a:ext>
                  </a:extLst>
                </a:gridCol>
              </a:tblGrid>
              <a:tr h="433350">
                <a:tc>
                  <a:txBody>
                    <a:bodyPr/>
                    <a:lstStyle/>
                    <a:p>
                      <a:pPr algn="ctr"/>
                      <a:r>
                        <a:rPr lang="en-US">
                          <a:solidFill>
                            <a:schemeClr val="tx1"/>
                          </a:solidFill>
                        </a:rPr>
                        <a:t>a</a:t>
                      </a:r>
                    </a:p>
                  </a:txBody>
                  <a:tcPr anchor="ctr"/>
                </a:tc>
                <a:tc>
                  <a:txBody>
                    <a:bodyPr/>
                    <a:lstStyle/>
                    <a:p>
                      <a:pPr algn="ctr"/>
                      <a:r>
                        <a:rPr lang="en-US"/>
                        <a:t>9</a:t>
                      </a:r>
                    </a:p>
                  </a:txBody>
                  <a:tcPr anchor="ctr"/>
                </a:tc>
                <a:tc>
                  <a:txBody>
                    <a:bodyPr/>
                    <a:lstStyle/>
                    <a:p>
                      <a:pPr algn="ctr"/>
                      <a:r>
                        <a:rPr lang="en-US"/>
                        <a:t>34</a:t>
                      </a:r>
                    </a:p>
                  </a:txBody>
                  <a:tcPr anchor="ctr">
                    <a:solidFill>
                      <a:schemeClr val="accent1">
                        <a:lumMod val="60000"/>
                        <a:lumOff val="40000"/>
                      </a:schemeClr>
                    </a:solidFill>
                  </a:tcPr>
                </a:tc>
                <a:tc>
                  <a:txBody>
                    <a:bodyPr/>
                    <a:lstStyle/>
                    <a:p>
                      <a:pPr algn="ctr"/>
                      <a:r>
                        <a:rPr lang="en-US"/>
                        <a:t>120</a:t>
                      </a:r>
                    </a:p>
                  </a:txBody>
                  <a:tcPr anchor="ctr"/>
                </a:tc>
                <a:tc>
                  <a:txBody>
                    <a:bodyPr/>
                    <a:lstStyle/>
                    <a:p>
                      <a:pPr algn="ctr"/>
                      <a:r>
                        <a:rPr lang="en-US"/>
                        <a:t>15</a:t>
                      </a:r>
                    </a:p>
                  </a:txBody>
                  <a:tcPr anchor="ctr">
                    <a:solidFill>
                      <a:schemeClr val="accent1">
                        <a:lumMod val="60000"/>
                        <a:lumOff val="40000"/>
                      </a:schemeClr>
                    </a:solidFill>
                  </a:tcPr>
                </a:tc>
                <a:tc>
                  <a:txBody>
                    <a:bodyPr/>
                    <a:lstStyle/>
                    <a:p>
                      <a:pPr algn="ctr"/>
                      <a:r>
                        <a:rPr lang="en-US"/>
                        <a:t>2987</a:t>
                      </a:r>
                    </a:p>
                  </a:txBody>
                  <a:tcPr anchor="ctr">
                    <a:solidFill>
                      <a:schemeClr val="accent1">
                        <a:lumMod val="60000"/>
                        <a:lumOff val="40000"/>
                      </a:schemeClr>
                    </a:solidFill>
                  </a:tcPr>
                </a:tc>
                <a:extLst>
                  <a:ext uri="{0D108BD9-81ED-4DB2-BD59-A6C34878D82A}">
                    <a16:rowId xmlns:a16="http://schemas.microsoft.com/office/drawing/2014/main" val="10000"/>
                  </a:ext>
                </a:extLst>
              </a:tr>
              <a:tr h="433350">
                <a:tc>
                  <a:txBody>
                    <a:bodyPr/>
                    <a:lstStyle/>
                    <a:p>
                      <a:pPr algn="ctr"/>
                      <a:r>
                        <a:rPr lang="en-US">
                          <a:solidFill>
                            <a:schemeClr val="tx1"/>
                          </a:solidFill>
                        </a:rPr>
                        <a:t>b</a:t>
                      </a:r>
                    </a:p>
                  </a:txBody>
                  <a:tcPr anchor="ctr"/>
                </a:tc>
                <a:tc>
                  <a:txBody>
                    <a:bodyPr/>
                    <a:lstStyle/>
                    <a:p>
                      <a:pPr algn="ctr"/>
                      <a:r>
                        <a:rPr lang="en-US"/>
                        <a:t>12</a:t>
                      </a:r>
                    </a:p>
                  </a:txBody>
                  <a:tcPr anchor="ctr"/>
                </a:tc>
                <a:tc>
                  <a:txBody>
                    <a:bodyPr/>
                    <a:lstStyle/>
                    <a:p>
                      <a:pPr algn="ctr"/>
                      <a:r>
                        <a:rPr lang="en-US"/>
                        <a:t>51</a:t>
                      </a:r>
                    </a:p>
                  </a:txBody>
                  <a:tcPr anchor="ctr">
                    <a:solidFill>
                      <a:schemeClr val="accent1">
                        <a:lumMod val="60000"/>
                        <a:lumOff val="40000"/>
                      </a:schemeClr>
                    </a:solidFill>
                  </a:tcPr>
                </a:tc>
                <a:tc>
                  <a:txBody>
                    <a:bodyPr/>
                    <a:lstStyle/>
                    <a:p>
                      <a:pPr algn="ctr"/>
                      <a:r>
                        <a:rPr lang="en-US"/>
                        <a:t>70</a:t>
                      </a:r>
                    </a:p>
                  </a:txBody>
                  <a:tcPr anchor="ctr"/>
                </a:tc>
                <a:tc>
                  <a:txBody>
                    <a:bodyPr/>
                    <a:lstStyle/>
                    <a:p>
                      <a:pPr algn="ctr"/>
                      <a:r>
                        <a:rPr lang="en-US"/>
                        <a:t>28</a:t>
                      </a:r>
                    </a:p>
                  </a:txBody>
                  <a:tcPr anchor="ctr">
                    <a:solidFill>
                      <a:schemeClr val="accent1">
                        <a:lumMod val="60000"/>
                        <a:lumOff val="40000"/>
                      </a:schemeClr>
                    </a:solidFill>
                  </a:tcPr>
                </a:tc>
                <a:tc>
                  <a:txBody>
                    <a:bodyPr/>
                    <a:lstStyle/>
                    <a:p>
                      <a:pPr algn="ctr"/>
                      <a:r>
                        <a:rPr lang="en-US"/>
                        <a:t>1</a:t>
                      </a:r>
                    </a:p>
                  </a:txBody>
                  <a:tcPr anchor="ctr">
                    <a:solidFill>
                      <a:schemeClr val="accent1">
                        <a:lumMod val="60000"/>
                        <a:lumOff val="40000"/>
                      </a:schemeClr>
                    </a:solidFill>
                  </a:tcPr>
                </a:tc>
                <a:extLst>
                  <a:ext uri="{0D108BD9-81ED-4DB2-BD59-A6C34878D82A}">
                    <a16:rowId xmlns:a16="http://schemas.microsoft.com/office/drawing/2014/main" val="10001"/>
                  </a:ext>
                </a:extLst>
              </a:tr>
              <a:tr h="433350">
                <a:tc>
                  <a:txBody>
                    <a:bodyPr/>
                    <a:lstStyle/>
                    <a:p>
                      <a:pPr algn="ctr"/>
                      <a:r>
                        <a:rPr lang="en-US">
                          <a:solidFill>
                            <a:schemeClr val="tx1"/>
                          </a:solidFill>
                        </a:rPr>
                        <a:t>ƯCLN(a,b) </a:t>
                      </a:r>
                    </a:p>
                  </a:txBody>
                  <a:tcPr anchor="ctr"/>
                </a:tc>
                <a:tc>
                  <a:txBody>
                    <a:bodyPr/>
                    <a:lstStyle/>
                    <a:p>
                      <a:pPr algn="ctr"/>
                      <a:r>
                        <a:rPr lang="en-US"/>
                        <a:t>3</a:t>
                      </a:r>
                    </a:p>
                  </a:txBody>
                  <a:tcPr anchor="ctr"/>
                </a:tc>
                <a:tc>
                  <a:txBody>
                    <a:bodyPr/>
                    <a:lstStyle/>
                    <a:p>
                      <a:pPr algn="ctr"/>
                      <a:r>
                        <a:rPr lang="en-US"/>
                        <a:t>?</a:t>
                      </a:r>
                    </a:p>
                  </a:txBody>
                  <a:tcPr anchor="ctr">
                    <a:solidFill>
                      <a:schemeClr val="accent1">
                        <a:lumMod val="60000"/>
                        <a:lumOff val="40000"/>
                      </a:schemeClr>
                    </a:solidFill>
                  </a:tcPr>
                </a:tc>
                <a:tc>
                  <a:txBody>
                    <a:bodyPr/>
                    <a:lstStyle/>
                    <a:p>
                      <a:pPr algn="ctr"/>
                      <a:r>
                        <a:rPr lang="en-US"/>
                        <a:t>?</a:t>
                      </a:r>
                    </a:p>
                  </a:txBody>
                  <a:tcPr anchor="ctr"/>
                </a:tc>
                <a:tc>
                  <a:txBody>
                    <a:bodyPr/>
                    <a:lstStyle/>
                    <a:p>
                      <a:pPr algn="ctr"/>
                      <a:r>
                        <a:rPr lang="en-US"/>
                        <a:t>?</a:t>
                      </a:r>
                    </a:p>
                  </a:txBody>
                  <a:tcPr anchor="ctr">
                    <a:solidFill>
                      <a:schemeClr val="accent1">
                        <a:lumMod val="60000"/>
                        <a:lumOff val="40000"/>
                      </a:schemeClr>
                    </a:solidFill>
                  </a:tcPr>
                </a:tc>
                <a:tc>
                  <a:txBody>
                    <a:bodyPr/>
                    <a:lstStyle/>
                    <a:p>
                      <a:pPr algn="ctr"/>
                      <a:r>
                        <a:rPr lang="en-US"/>
                        <a:t>?</a:t>
                      </a:r>
                    </a:p>
                  </a:txBody>
                  <a:tcPr anchor="ctr">
                    <a:solidFill>
                      <a:schemeClr val="accent1">
                        <a:lumMod val="60000"/>
                        <a:lumOff val="40000"/>
                      </a:schemeClr>
                    </a:solidFill>
                  </a:tcPr>
                </a:tc>
                <a:extLst>
                  <a:ext uri="{0D108BD9-81ED-4DB2-BD59-A6C34878D82A}">
                    <a16:rowId xmlns:a16="http://schemas.microsoft.com/office/drawing/2014/main" val="10002"/>
                  </a:ext>
                </a:extLst>
              </a:tr>
              <a:tr h="433350">
                <a:tc>
                  <a:txBody>
                    <a:bodyPr/>
                    <a:lstStyle/>
                    <a:p>
                      <a:pPr algn="ctr"/>
                      <a:r>
                        <a:rPr lang="en-US">
                          <a:solidFill>
                            <a:schemeClr val="tx1"/>
                          </a:solidFill>
                        </a:rPr>
                        <a:t>BCNN(a,b)</a:t>
                      </a:r>
                    </a:p>
                  </a:txBody>
                  <a:tcPr anchor="ctr"/>
                </a:tc>
                <a:tc>
                  <a:txBody>
                    <a:bodyPr/>
                    <a:lstStyle/>
                    <a:p>
                      <a:pPr algn="ctr"/>
                      <a:r>
                        <a:rPr lang="en-US"/>
                        <a:t>36</a:t>
                      </a:r>
                    </a:p>
                  </a:txBody>
                  <a:tcPr anchor="ctr"/>
                </a:tc>
                <a:tc>
                  <a:txBody>
                    <a:bodyPr/>
                    <a:lstStyle/>
                    <a:p>
                      <a:pPr algn="ctr"/>
                      <a:r>
                        <a:rPr lang="en-US"/>
                        <a:t>?</a:t>
                      </a:r>
                    </a:p>
                  </a:txBody>
                  <a:tcPr anchor="ctr">
                    <a:solidFill>
                      <a:schemeClr val="accent1">
                        <a:lumMod val="60000"/>
                        <a:lumOff val="40000"/>
                      </a:schemeClr>
                    </a:solidFill>
                  </a:tcPr>
                </a:tc>
                <a:tc>
                  <a:txBody>
                    <a:bodyPr/>
                    <a:lstStyle/>
                    <a:p>
                      <a:pPr algn="ctr"/>
                      <a:r>
                        <a:rPr lang="en-US"/>
                        <a:t>?</a:t>
                      </a:r>
                    </a:p>
                  </a:txBody>
                  <a:tcPr anchor="ctr"/>
                </a:tc>
                <a:tc>
                  <a:txBody>
                    <a:bodyPr/>
                    <a:lstStyle/>
                    <a:p>
                      <a:pPr algn="ctr"/>
                      <a:r>
                        <a:rPr lang="en-US"/>
                        <a:t>?</a:t>
                      </a:r>
                    </a:p>
                  </a:txBody>
                  <a:tcPr anchor="ctr">
                    <a:solidFill>
                      <a:schemeClr val="accent1">
                        <a:lumMod val="60000"/>
                        <a:lumOff val="40000"/>
                      </a:schemeClr>
                    </a:solidFill>
                  </a:tcPr>
                </a:tc>
                <a:tc>
                  <a:txBody>
                    <a:bodyPr/>
                    <a:lstStyle/>
                    <a:p>
                      <a:pPr algn="ctr"/>
                      <a:r>
                        <a:rPr lang="en-US"/>
                        <a:t>?</a:t>
                      </a:r>
                    </a:p>
                  </a:txBody>
                  <a:tcPr anchor="ctr">
                    <a:solidFill>
                      <a:schemeClr val="accent1">
                        <a:lumMod val="60000"/>
                        <a:lumOff val="40000"/>
                      </a:schemeClr>
                    </a:solidFill>
                  </a:tcPr>
                </a:tc>
                <a:extLst>
                  <a:ext uri="{0D108BD9-81ED-4DB2-BD59-A6C34878D82A}">
                    <a16:rowId xmlns:a16="http://schemas.microsoft.com/office/drawing/2014/main" val="10003"/>
                  </a:ext>
                </a:extLst>
              </a:tr>
              <a:tr h="433350">
                <a:tc>
                  <a:txBody>
                    <a:bodyPr/>
                    <a:lstStyle/>
                    <a:p>
                      <a:pPr algn="ctr"/>
                      <a:r>
                        <a:rPr lang="en-US">
                          <a:solidFill>
                            <a:schemeClr val="tx1"/>
                          </a:solidFill>
                        </a:rPr>
                        <a:t>ƯCLN(a,b)</a:t>
                      </a:r>
                      <a:r>
                        <a:rPr lang="en-US" baseline="0">
                          <a:solidFill>
                            <a:schemeClr val="tx1"/>
                          </a:solidFill>
                        </a:rPr>
                        <a:t> . BCNN(a,b)</a:t>
                      </a:r>
                      <a:endParaRPr lang="en-US">
                        <a:solidFill>
                          <a:schemeClr val="tx1"/>
                        </a:solidFill>
                      </a:endParaRPr>
                    </a:p>
                  </a:txBody>
                  <a:tcPr anchor="ctr"/>
                </a:tc>
                <a:tc>
                  <a:txBody>
                    <a:bodyPr/>
                    <a:lstStyle/>
                    <a:p>
                      <a:pPr algn="ctr"/>
                      <a:r>
                        <a:rPr lang="en-US"/>
                        <a:t>108</a:t>
                      </a:r>
                    </a:p>
                  </a:txBody>
                  <a:tcPr anchor="ctr"/>
                </a:tc>
                <a:tc>
                  <a:txBody>
                    <a:bodyPr/>
                    <a:lstStyle/>
                    <a:p>
                      <a:pPr algn="ctr"/>
                      <a:r>
                        <a:rPr lang="en-US"/>
                        <a:t>?</a:t>
                      </a:r>
                    </a:p>
                  </a:txBody>
                  <a:tcPr anchor="ctr">
                    <a:solidFill>
                      <a:schemeClr val="accent1">
                        <a:lumMod val="60000"/>
                        <a:lumOff val="40000"/>
                      </a:schemeClr>
                    </a:solidFill>
                  </a:tcPr>
                </a:tc>
                <a:tc>
                  <a:txBody>
                    <a:bodyPr/>
                    <a:lstStyle/>
                    <a:p>
                      <a:pPr algn="ctr"/>
                      <a:r>
                        <a:rPr lang="en-US"/>
                        <a:t>?</a:t>
                      </a:r>
                    </a:p>
                  </a:txBody>
                  <a:tcPr anchor="ctr"/>
                </a:tc>
                <a:tc>
                  <a:txBody>
                    <a:bodyPr/>
                    <a:lstStyle/>
                    <a:p>
                      <a:pPr algn="ctr"/>
                      <a:r>
                        <a:rPr lang="en-US"/>
                        <a:t>?</a:t>
                      </a:r>
                    </a:p>
                  </a:txBody>
                  <a:tcPr anchor="ctr">
                    <a:solidFill>
                      <a:schemeClr val="accent1">
                        <a:lumMod val="60000"/>
                        <a:lumOff val="40000"/>
                      </a:schemeClr>
                    </a:solidFill>
                  </a:tcPr>
                </a:tc>
                <a:tc>
                  <a:txBody>
                    <a:bodyPr/>
                    <a:lstStyle/>
                    <a:p>
                      <a:pPr algn="ctr"/>
                      <a:r>
                        <a:rPr lang="en-US"/>
                        <a:t>?</a:t>
                      </a:r>
                    </a:p>
                  </a:txBody>
                  <a:tcPr anchor="ctr">
                    <a:solidFill>
                      <a:schemeClr val="accent1">
                        <a:lumMod val="60000"/>
                        <a:lumOff val="40000"/>
                      </a:schemeClr>
                    </a:solidFill>
                  </a:tcPr>
                </a:tc>
                <a:extLst>
                  <a:ext uri="{0D108BD9-81ED-4DB2-BD59-A6C34878D82A}">
                    <a16:rowId xmlns:a16="http://schemas.microsoft.com/office/drawing/2014/main" val="10004"/>
                  </a:ext>
                </a:extLst>
              </a:tr>
              <a:tr h="433350">
                <a:tc>
                  <a:txBody>
                    <a:bodyPr/>
                    <a:lstStyle/>
                    <a:p>
                      <a:pPr algn="ctr"/>
                      <a:r>
                        <a:rPr lang="en-US">
                          <a:solidFill>
                            <a:schemeClr val="tx1"/>
                          </a:solidFill>
                        </a:rPr>
                        <a:t>a.b</a:t>
                      </a:r>
                    </a:p>
                  </a:txBody>
                  <a:tcPr anchor="ctr"/>
                </a:tc>
                <a:tc>
                  <a:txBody>
                    <a:bodyPr/>
                    <a:lstStyle/>
                    <a:p>
                      <a:pPr algn="ctr"/>
                      <a:r>
                        <a:rPr lang="en-US"/>
                        <a:t>108</a:t>
                      </a:r>
                    </a:p>
                  </a:txBody>
                  <a:tcPr anchor="ctr"/>
                </a:tc>
                <a:tc>
                  <a:txBody>
                    <a:bodyPr/>
                    <a:lstStyle/>
                    <a:p>
                      <a:pPr algn="ctr"/>
                      <a:r>
                        <a:rPr lang="en-US"/>
                        <a:t>?</a:t>
                      </a:r>
                    </a:p>
                  </a:txBody>
                  <a:tcPr anchor="ctr">
                    <a:solidFill>
                      <a:schemeClr val="accent1">
                        <a:lumMod val="60000"/>
                        <a:lumOff val="40000"/>
                      </a:schemeClr>
                    </a:solidFill>
                  </a:tcPr>
                </a:tc>
                <a:tc>
                  <a:txBody>
                    <a:bodyPr/>
                    <a:lstStyle/>
                    <a:p>
                      <a:pPr algn="ctr"/>
                      <a:r>
                        <a:rPr lang="en-US"/>
                        <a:t>?</a:t>
                      </a:r>
                    </a:p>
                  </a:txBody>
                  <a:tcPr anchor="ctr"/>
                </a:tc>
                <a:tc>
                  <a:txBody>
                    <a:bodyPr/>
                    <a:lstStyle/>
                    <a:p>
                      <a:pPr algn="ctr"/>
                      <a:r>
                        <a:rPr lang="en-US"/>
                        <a:t>?</a:t>
                      </a:r>
                    </a:p>
                  </a:txBody>
                  <a:tcPr anchor="ctr">
                    <a:solidFill>
                      <a:schemeClr val="accent1">
                        <a:lumMod val="60000"/>
                        <a:lumOff val="40000"/>
                      </a:schemeClr>
                    </a:solidFill>
                  </a:tcPr>
                </a:tc>
                <a:tc>
                  <a:txBody>
                    <a:bodyPr/>
                    <a:lstStyle/>
                    <a:p>
                      <a:pPr algn="ctr"/>
                      <a:r>
                        <a:rPr lang="en-US"/>
                        <a:t>?</a:t>
                      </a:r>
                    </a:p>
                  </a:txBody>
                  <a:tcPr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8" name="Rounded Rectangle 7"/>
          <p:cNvSpPr/>
          <p:nvPr/>
        </p:nvSpPr>
        <p:spPr>
          <a:xfrm>
            <a:off x="1475014" y="4718957"/>
            <a:ext cx="8909957" cy="119198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marL="342900" indent="-342900">
              <a:buAutoNum type="alphaLcParenR"/>
            </a:pPr>
            <a:r>
              <a:rPr lang="en-US" sz="2400">
                <a:solidFill>
                  <a:schemeClr val="tx1"/>
                </a:solidFill>
                <a:latin typeface="Times New Roman" panose="02020603050405020304" pitchFamily="18" charset="0"/>
                <a:cs typeface="Times New Roman" panose="02020603050405020304" pitchFamily="18" charset="0"/>
              </a:rPr>
              <a:t>Tìm các số thích hợp thay vào ô trống của bảng.</a:t>
            </a:r>
          </a:p>
          <a:p>
            <a:pPr marL="342900" indent="-342900">
              <a:buAutoNum type="alphaLcParenR"/>
            </a:pPr>
            <a:r>
              <a:rPr lang="en-US" sz="2400">
                <a:solidFill>
                  <a:schemeClr val="tx1"/>
                </a:solidFill>
                <a:latin typeface="Times New Roman" panose="02020603050405020304" pitchFamily="18" charset="0"/>
                <a:cs typeface="Times New Roman" panose="02020603050405020304" pitchFamily="18" charset="0"/>
              </a:rPr>
              <a:t>So sánh tích ƯCLN(a,b).BCNN(a,b) và a.b</a:t>
            </a:r>
          </a:p>
        </p:txBody>
      </p:sp>
      <p:sp>
        <p:nvSpPr>
          <p:cNvPr id="3" name="TextBox 2"/>
          <p:cNvSpPr txBox="1"/>
          <p:nvPr/>
        </p:nvSpPr>
        <p:spPr>
          <a:xfrm>
            <a:off x="1440493" y="736600"/>
            <a:ext cx="4489499" cy="523220"/>
          </a:xfrm>
          <a:prstGeom prst="rect">
            <a:avLst/>
          </a:prstGeom>
          <a:noFill/>
        </p:spPr>
        <p:txBody>
          <a:bodyPr wrap="none" rtlCol="0">
            <a:spAutoFit/>
          </a:bodyPr>
          <a:lstStyle/>
          <a:p>
            <a:r>
              <a:rPr lang="en-US" sz="2800" b="1">
                <a:solidFill>
                  <a:schemeClr val="accent5">
                    <a:lumMod val="75000"/>
                  </a:schemeClr>
                </a:solidFill>
              </a:rPr>
              <a:t>DẠNG 1: TÌM ƯCLN VÀ BCNN</a:t>
            </a:r>
          </a:p>
        </p:txBody>
      </p:sp>
    </p:spTree>
    <p:extLst>
      <p:ext uri="{BB962C8B-B14F-4D97-AF65-F5344CB8AC3E}">
        <p14:creationId xmlns:p14="http://schemas.microsoft.com/office/powerpoint/2010/main" val="1906739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30829" y="4310743"/>
            <a:ext cx="8768442" cy="14369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Ta thấy :</a:t>
            </a:r>
          </a:p>
          <a:p>
            <a:pPr algn="ctr"/>
            <a:r>
              <a:rPr lang="en-US" sz="3200">
                <a:solidFill>
                  <a:schemeClr val="tx1"/>
                </a:solidFill>
                <a:latin typeface="Times New Roman" panose="02020603050405020304" pitchFamily="18" charset="0"/>
                <a:cs typeface="Times New Roman" panose="02020603050405020304" pitchFamily="18" charset="0"/>
              </a:rPr>
              <a:t>Tích ƯCLN(a,b) . BCNN(a,b) = a.b</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4275770680"/>
              </p:ext>
            </p:extLst>
          </p:nvPr>
        </p:nvGraphicFramePr>
        <p:xfrm>
          <a:off x="1572759" y="1351417"/>
          <a:ext cx="8926512" cy="2600100"/>
        </p:xfrm>
        <a:graphic>
          <a:graphicData uri="http://schemas.openxmlformats.org/drawingml/2006/table">
            <a:tbl>
              <a:tblPr firstCol="1">
                <a:effectLst>
                  <a:outerShdw blurRad="50800" dist="38100" dir="5400000" algn="t" rotWithShape="0">
                    <a:prstClr val="black">
                      <a:alpha val="40000"/>
                    </a:prstClr>
                  </a:outerShdw>
                </a:effectLst>
                <a:tableStyleId>{5C22544A-7EE6-4342-B048-85BDC9FD1C3A}</a:tableStyleId>
              </a:tblPr>
              <a:tblGrid>
                <a:gridCol w="4085353">
                  <a:extLst>
                    <a:ext uri="{9D8B030D-6E8A-4147-A177-3AD203B41FA5}">
                      <a16:colId xmlns:a16="http://schemas.microsoft.com/office/drawing/2014/main" val="20000"/>
                    </a:ext>
                  </a:extLst>
                </a:gridCol>
                <a:gridCol w="1008323">
                  <a:extLst>
                    <a:ext uri="{9D8B030D-6E8A-4147-A177-3AD203B41FA5}">
                      <a16:colId xmlns:a16="http://schemas.microsoft.com/office/drawing/2014/main" val="20001"/>
                    </a:ext>
                  </a:extLst>
                </a:gridCol>
                <a:gridCol w="807867">
                  <a:extLst>
                    <a:ext uri="{9D8B030D-6E8A-4147-A177-3AD203B41FA5}">
                      <a16:colId xmlns:a16="http://schemas.microsoft.com/office/drawing/2014/main" val="20002"/>
                    </a:ext>
                  </a:extLst>
                </a:gridCol>
                <a:gridCol w="1008323">
                  <a:extLst>
                    <a:ext uri="{9D8B030D-6E8A-4147-A177-3AD203B41FA5}">
                      <a16:colId xmlns:a16="http://schemas.microsoft.com/office/drawing/2014/main" val="20003"/>
                    </a:ext>
                  </a:extLst>
                </a:gridCol>
                <a:gridCol w="807867">
                  <a:extLst>
                    <a:ext uri="{9D8B030D-6E8A-4147-A177-3AD203B41FA5}">
                      <a16:colId xmlns:a16="http://schemas.microsoft.com/office/drawing/2014/main" val="20004"/>
                    </a:ext>
                  </a:extLst>
                </a:gridCol>
                <a:gridCol w="1208779">
                  <a:extLst>
                    <a:ext uri="{9D8B030D-6E8A-4147-A177-3AD203B41FA5}">
                      <a16:colId xmlns:a16="http://schemas.microsoft.com/office/drawing/2014/main" val="20005"/>
                    </a:ext>
                  </a:extLst>
                </a:gridCol>
              </a:tblGrid>
              <a:tr h="433350">
                <a:tc>
                  <a:txBody>
                    <a:bodyPr/>
                    <a:lstStyle/>
                    <a:p>
                      <a:pPr algn="ctr"/>
                      <a:r>
                        <a:rPr lang="en-US">
                          <a:solidFill>
                            <a:schemeClr val="tx1"/>
                          </a:solidFill>
                        </a:rPr>
                        <a:t>a</a:t>
                      </a:r>
                    </a:p>
                  </a:txBody>
                  <a:tcPr anchor="ctr"/>
                </a:tc>
                <a:tc>
                  <a:txBody>
                    <a:bodyPr/>
                    <a:lstStyle/>
                    <a:p>
                      <a:pPr algn="ctr"/>
                      <a:r>
                        <a:rPr lang="en-US"/>
                        <a:t>9</a:t>
                      </a:r>
                    </a:p>
                  </a:txBody>
                  <a:tcPr anchor="ctr"/>
                </a:tc>
                <a:tc>
                  <a:txBody>
                    <a:bodyPr/>
                    <a:lstStyle/>
                    <a:p>
                      <a:pPr algn="ctr"/>
                      <a:r>
                        <a:rPr lang="en-US"/>
                        <a:t>34</a:t>
                      </a:r>
                    </a:p>
                  </a:txBody>
                  <a:tcPr anchor="ctr">
                    <a:solidFill>
                      <a:schemeClr val="accent1">
                        <a:lumMod val="60000"/>
                        <a:lumOff val="40000"/>
                      </a:schemeClr>
                    </a:solidFill>
                  </a:tcPr>
                </a:tc>
                <a:tc>
                  <a:txBody>
                    <a:bodyPr/>
                    <a:lstStyle/>
                    <a:p>
                      <a:pPr algn="ctr"/>
                      <a:r>
                        <a:rPr lang="en-US"/>
                        <a:t>120</a:t>
                      </a:r>
                    </a:p>
                  </a:txBody>
                  <a:tcPr anchor="ctr"/>
                </a:tc>
                <a:tc>
                  <a:txBody>
                    <a:bodyPr/>
                    <a:lstStyle/>
                    <a:p>
                      <a:pPr algn="ctr"/>
                      <a:r>
                        <a:rPr lang="en-US"/>
                        <a:t>15</a:t>
                      </a:r>
                    </a:p>
                  </a:txBody>
                  <a:tcPr anchor="ctr">
                    <a:solidFill>
                      <a:schemeClr val="accent1">
                        <a:lumMod val="60000"/>
                        <a:lumOff val="40000"/>
                      </a:schemeClr>
                    </a:solidFill>
                  </a:tcPr>
                </a:tc>
                <a:tc>
                  <a:txBody>
                    <a:bodyPr/>
                    <a:lstStyle/>
                    <a:p>
                      <a:pPr algn="ctr"/>
                      <a:r>
                        <a:rPr lang="en-US"/>
                        <a:t>2987</a:t>
                      </a:r>
                    </a:p>
                  </a:txBody>
                  <a:tcPr anchor="ctr">
                    <a:solidFill>
                      <a:schemeClr val="accent1">
                        <a:lumMod val="60000"/>
                        <a:lumOff val="40000"/>
                      </a:schemeClr>
                    </a:solidFill>
                  </a:tcPr>
                </a:tc>
                <a:extLst>
                  <a:ext uri="{0D108BD9-81ED-4DB2-BD59-A6C34878D82A}">
                    <a16:rowId xmlns:a16="http://schemas.microsoft.com/office/drawing/2014/main" val="10000"/>
                  </a:ext>
                </a:extLst>
              </a:tr>
              <a:tr h="433350">
                <a:tc>
                  <a:txBody>
                    <a:bodyPr/>
                    <a:lstStyle/>
                    <a:p>
                      <a:pPr algn="ctr"/>
                      <a:r>
                        <a:rPr lang="en-US">
                          <a:solidFill>
                            <a:schemeClr val="tx1"/>
                          </a:solidFill>
                        </a:rPr>
                        <a:t>b</a:t>
                      </a:r>
                    </a:p>
                  </a:txBody>
                  <a:tcPr anchor="ctr"/>
                </a:tc>
                <a:tc>
                  <a:txBody>
                    <a:bodyPr/>
                    <a:lstStyle/>
                    <a:p>
                      <a:pPr algn="ctr"/>
                      <a:r>
                        <a:rPr lang="en-US"/>
                        <a:t>12</a:t>
                      </a:r>
                    </a:p>
                  </a:txBody>
                  <a:tcPr anchor="ctr"/>
                </a:tc>
                <a:tc>
                  <a:txBody>
                    <a:bodyPr/>
                    <a:lstStyle/>
                    <a:p>
                      <a:pPr algn="ctr"/>
                      <a:r>
                        <a:rPr lang="en-US"/>
                        <a:t>51</a:t>
                      </a:r>
                    </a:p>
                  </a:txBody>
                  <a:tcPr anchor="ctr">
                    <a:solidFill>
                      <a:schemeClr val="accent1">
                        <a:lumMod val="60000"/>
                        <a:lumOff val="40000"/>
                      </a:schemeClr>
                    </a:solidFill>
                  </a:tcPr>
                </a:tc>
                <a:tc>
                  <a:txBody>
                    <a:bodyPr/>
                    <a:lstStyle/>
                    <a:p>
                      <a:pPr algn="ctr"/>
                      <a:r>
                        <a:rPr lang="en-US"/>
                        <a:t>70</a:t>
                      </a:r>
                    </a:p>
                  </a:txBody>
                  <a:tcPr anchor="ctr"/>
                </a:tc>
                <a:tc>
                  <a:txBody>
                    <a:bodyPr/>
                    <a:lstStyle/>
                    <a:p>
                      <a:pPr algn="ctr"/>
                      <a:r>
                        <a:rPr lang="en-US"/>
                        <a:t>28</a:t>
                      </a:r>
                    </a:p>
                  </a:txBody>
                  <a:tcPr anchor="ctr">
                    <a:solidFill>
                      <a:schemeClr val="accent1">
                        <a:lumMod val="60000"/>
                        <a:lumOff val="40000"/>
                      </a:schemeClr>
                    </a:solidFill>
                  </a:tcPr>
                </a:tc>
                <a:tc>
                  <a:txBody>
                    <a:bodyPr/>
                    <a:lstStyle/>
                    <a:p>
                      <a:pPr algn="ctr"/>
                      <a:r>
                        <a:rPr lang="en-US"/>
                        <a:t>1</a:t>
                      </a:r>
                    </a:p>
                  </a:txBody>
                  <a:tcPr anchor="ctr">
                    <a:solidFill>
                      <a:schemeClr val="accent1">
                        <a:lumMod val="60000"/>
                        <a:lumOff val="40000"/>
                      </a:schemeClr>
                    </a:solidFill>
                  </a:tcPr>
                </a:tc>
                <a:extLst>
                  <a:ext uri="{0D108BD9-81ED-4DB2-BD59-A6C34878D82A}">
                    <a16:rowId xmlns:a16="http://schemas.microsoft.com/office/drawing/2014/main" val="10001"/>
                  </a:ext>
                </a:extLst>
              </a:tr>
              <a:tr h="433350">
                <a:tc>
                  <a:txBody>
                    <a:bodyPr/>
                    <a:lstStyle/>
                    <a:p>
                      <a:pPr algn="ctr"/>
                      <a:r>
                        <a:rPr lang="en-US">
                          <a:solidFill>
                            <a:schemeClr val="tx1"/>
                          </a:solidFill>
                        </a:rPr>
                        <a:t>ƯCLN(a,b) </a:t>
                      </a:r>
                    </a:p>
                  </a:txBody>
                  <a:tcPr anchor="ctr"/>
                </a:tc>
                <a:tc>
                  <a:txBody>
                    <a:bodyPr/>
                    <a:lstStyle/>
                    <a:p>
                      <a:pPr algn="ctr"/>
                      <a:r>
                        <a:rPr lang="en-US"/>
                        <a:t>3</a:t>
                      </a:r>
                    </a:p>
                  </a:txBody>
                  <a:tcPr anchor="ctr"/>
                </a:tc>
                <a:tc>
                  <a:txBody>
                    <a:bodyPr/>
                    <a:lstStyle/>
                    <a:p>
                      <a:pPr algn="ctr"/>
                      <a:r>
                        <a:rPr lang="en-US"/>
                        <a:t>17</a:t>
                      </a:r>
                    </a:p>
                  </a:txBody>
                  <a:tcPr anchor="ctr">
                    <a:solidFill>
                      <a:schemeClr val="accent1">
                        <a:lumMod val="60000"/>
                        <a:lumOff val="40000"/>
                      </a:schemeClr>
                    </a:solidFill>
                  </a:tcPr>
                </a:tc>
                <a:tc>
                  <a:txBody>
                    <a:bodyPr/>
                    <a:lstStyle/>
                    <a:p>
                      <a:pPr algn="ctr"/>
                      <a:r>
                        <a:rPr lang="en-US"/>
                        <a:t>10</a:t>
                      </a:r>
                    </a:p>
                  </a:txBody>
                  <a:tcPr anchor="ctr"/>
                </a:tc>
                <a:tc>
                  <a:txBody>
                    <a:bodyPr/>
                    <a:lstStyle/>
                    <a:p>
                      <a:pPr algn="ctr"/>
                      <a:r>
                        <a:rPr lang="en-US"/>
                        <a:t>1</a:t>
                      </a:r>
                    </a:p>
                  </a:txBody>
                  <a:tcPr anchor="ctr">
                    <a:solidFill>
                      <a:schemeClr val="accent1">
                        <a:lumMod val="60000"/>
                        <a:lumOff val="40000"/>
                      </a:schemeClr>
                    </a:solidFill>
                  </a:tcPr>
                </a:tc>
                <a:tc>
                  <a:txBody>
                    <a:bodyPr/>
                    <a:lstStyle/>
                    <a:p>
                      <a:pPr algn="ctr"/>
                      <a:r>
                        <a:rPr lang="en-US"/>
                        <a:t>1</a:t>
                      </a:r>
                    </a:p>
                  </a:txBody>
                  <a:tcPr anchor="ctr">
                    <a:solidFill>
                      <a:schemeClr val="accent1">
                        <a:lumMod val="60000"/>
                        <a:lumOff val="40000"/>
                      </a:schemeClr>
                    </a:solidFill>
                  </a:tcPr>
                </a:tc>
                <a:extLst>
                  <a:ext uri="{0D108BD9-81ED-4DB2-BD59-A6C34878D82A}">
                    <a16:rowId xmlns:a16="http://schemas.microsoft.com/office/drawing/2014/main" val="10002"/>
                  </a:ext>
                </a:extLst>
              </a:tr>
              <a:tr h="433350">
                <a:tc>
                  <a:txBody>
                    <a:bodyPr/>
                    <a:lstStyle/>
                    <a:p>
                      <a:pPr algn="ctr"/>
                      <a:r>
                        <a:rPr lang="en-US">
                          <a:solidFill>
                            <a:schemeClr val="tx1"/>
                          </a:solidFill>
                        </a:rPr>
                        <a:t>BCNN(a,b)</a:t>
                      </a:r>
                    </a:p>
                  </a:txBody>
                  <a:tcPr anchor="ctr"/>
                </a:tc>
                <a:tc>
                  <a:txBody>
                    <a:bodyPr/>
                    <a:lstStyle/>
                    <a:p>
                      <a:pPr algn="ctr"/>
                      <a:r>
                        <a:rPr lang="en-US"/>
                        <a:t>36</a:t>
                      </a:r>
                    </a:p>
                  </a:txBody>
                  <a:tcPr anchor="ctr"/>
                </a:tc>
                <a:tc>
                  <a:txBody>
                    <a:bodyPr/>
                    <a:lstStyle/>
                    <a:p>
                      <a:pPr algn="ctr"/>
                      <a:r>
                        <a:rPr lang="en-US"/>
                        <a:t>102</a:t>
                      </a:r>
                    </a:p>
                  </a:txBody>
                  <a:tcPr anchor="ctr">
                    <a:solidFill>
                      <a:schemeClr val="accent1">
                        <a:lumMod val="60000"/>
                        <a:lumOff val="40000"/>
                      </a:schemeClr>
                    </a:solidFill>
                  </a:tcPr>
                </a:tc>
                <a:tc>
                  <a:txBody>
                    <a:bodyPr/>
                    <a:lstStyle/>
                    <a:p>
                      <a:pPr algn="ctr"/>
                      <a:r>
                        <a:rPr lang="en-US"/>
                        <a:t>840</a:t>
                      </a:r>
                    </a:p>
                  </a:txBody>
                  <a:tcPr anchor="ctr"/>
                </a:tc>
                <a:tc>
                  <a:txBody>
                    <a:bodyPr/>
                    <a:lstStyle/>
                    <a:p>
                      <a:pPr algn="ctr"/>
                      <a:r>
                        <a:rPr lang="en-US"/>
                        <a:t>420</a:t>
                      </a:r>
                    </a:p>
                  </a:txBody>
                  <a:tcPr anchor="ctr">
                    <a:solidFill>
                      <a:schemeClr val="accent1">
                        <a:lumMod val="60000"/>
                        <a:lumOff val="40000"/>
                      </a:schemeClr>
                    </a:solidFill>
                  </a:tcPr>
                </a:tc>
                <a:tc>
                  <a:txBody>
                    <a:bodyPr/>
                    <a:lstStyle/>
                    <a:p>
                      <a:pPr algn="ctr"/>
                      <a:r>
                        <a:rPr lang="en-US"/>
                        <a:t>2987</a:t>
                      </a:r>
                    </a:p>
                  </a:txBody>
                  <a:tcPr anchor="ctr">
                    <a:solidFill>
                      <a:schemeClr val="accent1">
                        <a:lumMod val="60000"/>
                        <a:lumOff val="40000"/>
                      </a:schemeClr>
                    </a:solidFill>
                  </a:tcPr>
                </a:tc>
                <a:extLst>
                  <a:ext uri="{0D108BD9-81ED-4DB2-BD59-A6C34878D82A}">
                    <a16:rowId xmlns:a16="http://schemas.microsoft.com/office/drawing/2014/main" val="10003"/>
                  </a:ext>
                </a:extLst>
              </a:tr>
              <a:tr h="433350">
                <a:tc>
                  <a:txBody>
                    <a:bodyPr/>
                    <a:lstStyle/>
                    <a:p>
                      <a:pPr algn="ctr"/>
                      <a:r>
                        <a:rPr lang="en-US">
                          <a:solidFill>
                            <a:schemeClr val="tx1"/>
                          </a:solidFill>
                        </a:rPr>
                        <a:t>ƯCLN(a,b)</a:t>
                      </a:r>
                      <a:r>
                        <a:rPr lang="en-US" baseline="0">
                          <a:solidFill>
                            <a:schemeClr val="tx1"/>
                          </a:solidFill>
                        </a:rPr>
                        <a:t> . BCNN(a,b)</a:t>
                      </a:r>
                      <a:endParaRPr lang="en-US">
                        <a:solidFill>
                          <a:schemeClr val="tx1"/>
                        </a:solidFill>
                      </a:endParaRPr>
                    </a:p>
                  </a:txBody>
                  <a:tcPr anchor="ctr"/>
                </a:tc>
                <a:tc>
                  <a:txBody>
                    <a:bodyPr/>
                    <a:lstStyle/>
                    <a:p>
                      <a:pPr algn="ctr"/>
                      <a:r>
                        <a:rPr lang="en-US"/>
                        <a:t>108</a:t>
                      </a:r>
                    </a:p>
                  </a:txBody>
                  <a:tcPr anchor="ctr"/>
                </a:tc>
                <a:tc>
                  <a:txBody>
                    <a:bodyPr/>
                    <a:lstStyle/>
                    <a:p>
                      <a:pPr algn="ctr"/>
                      <a:r>
                        <a:rPr lang="en-US"/>
                        <a:t>1734</a:t>
                      </a:r>
                    </a:p>
                  </a:txBody>
                  <a:tcPr anchor="ctr">
                    <a:solidFill>
                      <a:schemeClr val="accent1">
                        <a:lumMod val="60000"/>
                        <a:lumOff val="40000"/>
                      </a:schemeClr>
                    </a:solidFill>
                  </a:tcPr>
                </a:tc>
                <a:tc>
                  <a:txBody>
                    <a:bodyPr/>
                    <a:lstStyle/>
                    <a:p>
                      <a:pPr algn="ctr"/>
                      <a:r>
                        <a:rPr lang="en-US"/>
                        <a:t>8400</a:t>
                      </a:r>
                    </a:p>
                  </a:txBody>
                  <a:tcPr anchor="ctr"/>
                </a:tc>
                <a:tc>
                  <a:txBody>
                    <a:bodyPr/>
                    <a:lstStyle/>
                    <a:p>
                      <a:pPr algn="ctr"/>
                      <a:r>
                        <a:rPr lang="en-US"/>
                        <a:t>420</a:t>
                      </a:r>
                    </a:p>
                  </a:txBody>
                  <a:tcPr anchor="ctr">
                    <a:solidFill>
                      <a:schemeClr val="accent1">
                        <a:lumMod val="60000"/>
                        <a:lumOff val="40000"/>
                      </a:schemeClr>
                    </a:solidFill>
                  </a:tcPr>
                </a:tc>
                <a:tc>
                  <a:txBody>
                    <a:bodyPr/>
                    <a:lstStyle/>
                    <a:p>
                      <a:pPr algn="ctr"/>
                      <a:r>
                        <a:rPr lang="en-US"/>
                        <a:t>2987</a:t>
                      </a:r>
                    </a:p>
                  </a:txBody>
                  <a:tcPr anchor="ctr">
                    <a:solidFill>
                      <a:schemeClr val="accent1">
                        <a:lumMod val="60000"/>
                        <a:lumOff val="40000"/>
                      </a:schemeClr>
                    </a:solidFill>
                  </a:tcPr>
                </a:tc>
                <a:extLst>
                  <a:ext uri="{0D108BD9-81ED-4DB2-BD59-A6C34878D82A}">
                    <a16:rowId xmlns:a16="http://schemas.microsoft.com/office/drawing/2014/main" val="10004"/>
                  </a:ext>
                </a:extLst>
              </a:tr>
              <a:tr h="433350">
                <a:tc>
                  <a:txBody>
                    <a:bodyPr/>
                    <a:lstStyle/>
                    <a:p>
                      <a:pPr algn="ctr"/>
                      <a:r>
                        <a:rPr lang="en-US">
                          <a:solidFill>
                            <a:schemeClr val="tx1"/>
                          </a:solidFill>
                        </a:rPr>
                        <a:t>a.b</a:t>
                      </a:r>
                    </a:p>
                  </a:txBody>
                  <a:tcPr anchor="ctr"/>
                </a:tc>
                <a:tc>
                  <a:txBody>
                    <a:bodyPr/>
                    <a:lstStyle/>
                    <a:p>
                      <a:pPr algn="ctr"/>
                      <a:r>
                        <a:rPr lang="en-US"/>
                        <a:t>108</a:t>
                      </a:r>
                    </a:p>
                  </a:txBody>
                  <a:tcPr anchor="ctr"/>
                </a:tc>
                <a:tc>
                  <a:txBody>
                    <a:bodyPr/>
                    <a:lstStyle/>
                    <a:p>
                      <a:pPr algn="ctr"/>
                      <a:r>
                        <a:rPr lang="en-US"/>
                        <a:t>1734</a:t>
                      </a:r>
                    </a:p>
                  </a:txBody>
                  <a:tcPr anchor="ctr">
                    <a:solidFill>
                      <a:schemeClr val="accent1">
                        <a:lumMod val="60000"/>
                        <a:lumOff val="40000"/>
                      </a:schemeClr>
                    </a:solidFill>
                  </a:tcPr>
                </a:tc>
                <a:tc>
                  <a:txBody>
                    <a:bodyPr/>
                    <a:lstStyle/>
                    <a:p>
                      <a:pPr algn="ctr"/>
                      <a:r>
                        <a:rPr lang="en-US"/>
                        <a:t>8400</a:t>
                      </a:r>
                    </a:p>
                  </a:txBody>
                  <a:tcPr anchor="ctr"/>
                </a:tc>
                <a:tc>
                  <a:txBody>
                    <a:bodyPr/>
                    <a:lstStyle/>
                    <a:p>
                      <a:pPr algn="ctr"/>
                      <a:r>
                        <a:rPr lang="en-US"/>
                        <a:t>420</a:t>
                      </a:r>
                    </a:p>
                  </a:txBody>
                  <a:tcPr anchor="ctr">
                    <a:solidFill>
                      <a:schemeClr val="accent1">
                        <a:lumMod val="60000"/>
                        <a:lumOff val="40000"/>
                      </a:schemeClr>
                    </a:solidFill>
                  </a:tcPr>
                </a:tc>
                <a:tc>
                  <a:txBody>
                    <a:bodyPr/>
                    <a:lstStyle/>
                    <a:p>
                      <a:pPr algn="ctr"/>
                      <a:r>
                        <a:rPr lang="en-US"/>
                        <a:t>2987</a:t>
                      </a:r>
                    </a:p>
                  </a:txBody>
                  <a:tcPr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2" name="TextBox 1"/>
          <p:cNvSpPr txBox="1"/>
          <p:nvPr/>
        </p:nvSpPr>
        <p:spPr>
          <a:xfrm>
            <a:off x="1905000" y="889000"/>
            <a:ext cx="1172116" cy="461665"/>
          </a:xfrm>
          <a:prstGeom prst="rect">
            <a:avLst/>
          </a:prstGeom>
          <a:noFill/>
        </p:spPr>
        <p:txBody>
          <a:bodyPr wrap="none" rtlCol="0">
            <a:spAutoFit/>
          </a:bodyPr>
          <a:lstStyle/>
          <a:p>
            <a:r>
              <a:rPr lang="en-US" sz="2400" b="1">
                <a:solidFill>
                  <a:srgbClr val="C00000"/>
                </a:solidFill>
              </a:rPr>
              <a:t>Lời giải </a:t>
            </a:r>
          </a:p>
        </p:txBody>
      </p:sp>
    </p:spTree>
    <p:extLst>
      <p:ext uri="{BB962C8B-B14F-4D97-AF65-F5344CB8AC3E}">
        <p14:creationId xmlns:p14="http://schemas.microsoft.com/office/powerpoint/2010/main" val="2368069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014" y="1055913"/>
            <a:ext cx="10515600" cy="669473"/>
          </a:xfrm>
        </p:spPr>
        <p:txBody>
          <a:bodyPr>
            <a:normAutofit/>
          </a:bodyPr>
          <a:lstStyle/>
          <a:p>
            <a:r>
              <a:rPr lang="en-US" sz="2800">
                <a:latin typeface="Times New Roman" panose="02020603050405020304" pitchFamily="18" charset="0"/>
                <a:cs typeface="Times New Roman" panose="02020603050405020304" pitchFamily="18" charset="0"/>
              </a:rPr>
              <a:t>Bài tập 2.46:</a:t>
            </a:r>
          </a:p>
        </p:txBody>
      </p:sp>
      <p:sp>
        <p:nvSpPr>
          <p:cNvPr id="8" name="Rounded Rectangle 7"/>
          <p:cNvSpPr/>
          <p:nvPr/>
        </p:nvSpPr>
        <p:spPr>
          <a:xfrm>
            <a:off x="1475014" y="1714500"/>
            <a:ext cx="8909957" cy="1926772"/>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latin typeface="Times New Roman" panose="02020603050405020304" pitchFamily="18" charset="0"/>
              <a:cs typeface="Times New Roman" panose="02020603050405020304" pitchFamily="18" charset="0"/>
            </a:endParaRPr>
          </a:p>
          <a:p>
            <a:r>
              <a:rPr lang="en-US" sz="2400" b="1">
                <a:solidFill>
                  <a:schemeClr val="tx1"/>
                </a:solidFill>
                <a:latin typeface="Times New Roman" panose="02020603050405020304" pitchFamily="18" charset="0"/>
                <a:cs typeface="Times New Roman" panose="02020603050405020304" pitchFamily="18" charset="0"/>
              </a:rPr>
              <a:t>Tìm ƯCLN và BCNN của:</a:t>
            </a:r>
          </a:p>
          <a:p>
            <a:pPr marL="457200" indent="-457200">
              <a:spcBef>
                <a:spcPts val="1800"/>
              </a:spcBef>
              <a:buAutoNum type="alphaLcPeriod"/>
            </a:pPr>
            <a:r>
              <a:rPr lang="en-US" sz="2400" b="1">
                <a:solidFill>
                  <a:schemeClr val="tx1"/>
                </a:solidFill>
                <a:latin typeface="Times New Roman" panose="02020603050405020304" pitchFamily="18" charset="0"/>
                <a:cs typeface="Times New Roman" panose="02020603050405020304" pitchFamily="18" charset="0"/>
              </a:rPr>
              <a:t>3.5</a:t>
            </a:r>
            <a:r>
              <a:rPr lang="en-US" sz="2400" b="1" baseline="30000">
                <a:solidFill>
                  <a:schemeClr val="tx1"/>
                </a:solidFill>
                <a:latin typeface="Times New Roman" panose="02020603050405020304" pitchFamily="18" charset="0"/>
                <a:cs typeface="Times New Roman" panose="02020603050405020304" pitchFamily="18" charset="0"/>
              </a:rPr>
              <a:t>2 </a:t>
            </a:r>
            <a:r>
              <a:rPr lang="en-US" sz="2400" b="1">
                <a:solidFill>
                  <a:schemeClr val="tx1"/>
                </a:solidFill>
                <a:latin typeface="Times New Roman" panose="02020603050405020304" pitchFamily="18" charset="0"/>
                <a:cs typeface="Times New Roman" panose="02020603050405020304" pitchFamily="18" charset="0"/>
              </a:rPr>
              <a:t>và 5</a:t>
            </a:r>
            <a:r>
              <a:rPr lang="en-US" sz="2400" b="1" baseline="30000">
                <a:solidFill>
                  <a:schemeClr val="tx1"/>
                </a:solidFill>
                <a:latin typeface="Times New Roman" panose="02020603050405020304" pitchFamily="18" charset="0"/>
                <a:cs typeface="Times New Roman" panose="02020603050405020304" pitchFamily="18" charset="0"/>
              </a:rPr>
              <a:t>2</a:t>
            </a:r>
            <a:r>
              <a:rPr lang="en-US" sz="2400" b="1">
                <a:solidFill>
                  <a:schemeClr val="tx1"/>
                </a:solidFill>
                <a:latin typeface="Times New Roman" panose="02020603050405020304" pitchFamily="18" charset="0"/>
                <a:cs typeface="Times New Roman" panose="02020603050405020304" pitchFamily="18" charset="0"/>
              </a:rPr>
              <a:t>.7</a:t>
            </a:r>
          </a:p>
          <a:p>
            <a:pPr marL="457200" indent="-457200">
              <a:buAutoNum type="alphaLcPeriod"/>
            </a:pPr>
            <a:r>
              <a:rPr lang="en-US" sz="2400" b="1">
                <a:solidFill>
                  <a:schemeClr val="tx1"/>
                </a:solidFill>
                <a:latin typeface="Times New Roman" panose="02020603050405020304" pitchFamily="18" charset="0"/>
                <a:cs typeface="Times New Roman" panose="02020603050405020304" pitchFamily="18" charset="0"/>
              </a:rPr>
              <a:t>2</a:t>
            </a:r>
            <a:r>
              <a:rPr lang="en-US" sz="2400" b="1" baseline="30000">
                <a:solidFill>
                  <a:schemeClr val="tx1"/>
                </a:solidFill>
                <a:latin typeface="Times New Roman" panose="02020603050405020304" pitchFamily="18" charset="0"/>
                <a:cs typeface="Times New Roman" panose="02020603050405020304" pitchFamily="18" charset="0"/>
              </a:rPr>
              <a:t>2</a:t>
            </a:r>
            <a:r>
              <a:rPr lang="en-US" sz="2400" b="1">
                <a:solidFill>
                  <a:schemeClr val="tx1"/>
                </a:solidFill>
                <a:latin typeface="Times New Roman" panose="02020603050405020304" pitchFamily="18" charset="0"/>
                <a:cs typeface="Times New Roman" panose="02020603050405020304" pitchFamily="18" charset="0"/>
              </a:rPr>
              <a:t>.3.5, 3</a:t>
            </a:r>
            <a:r>
              <a:rPr lang="en-US" sz="2400" b="1" baseline="30000">
                <a:solidFill>
                  <a:schemeClr val="tx1"/>
                </a:solidFill>
                <a:latin typeface="Times New Roman" panose="02020603050405020304" pitchFamily="18" charset="0"/>
                <a:cs typeface="Times New Roman" panose="02020603050405020304" pitchFamily="18" charset="0"/>
              </a:rPr>
              <a:t>2</a:t>
            </a:r>
            <a:r>
              <a:rPr lang="en-US" sz="2400" b="1">
                <a:solidFill>
                  <a:schemeClr val="tx1"/>
                </a:solidFill>
                <a:latin typeface="Times New Roman" panose="02020603050405020304" pitchFamily="18" charset="0"/>
                <a:cs typeface="Times New Roman" panose="02020603050405020304" pitchFamily="18" charset="0"/>
              </a:rPr>
              <a:t>.7 và 3.5.11</a:t>
            </a:r>
          </a:p>
          <a:p>
            <a:r>
              <a:rPr lang="en-US" sz="2400">
                <a:solidFill>
                  <a:schemeClr val="tx1"/>
                </a:solidFill>
                <a:latin typeface="Times New Roman" panose="02020603050405020304" pitchFamily="18" charset="0"/>
                <a:cs typeface="Times New Roman" panose="02020603050405020304" pitchFamily="18" charset="0"/>
              </a:rPr>
              <a:t> </a:t>
            </a:r>
          </a:p>
        </p:txBody>
      </p:sp>
      <p:sp>
        <p:nvSpPr>
          <p:cNvPr id="4" name="Rounded Rectangle 3"/>
          <p:cNvSpPr/>
          <p:nvPr/>
        </p:nvSpPr>
        <p:spPr>
          <a:xfrm>
            <a:off x="1475014" y="4016828"/>
            <a:ext cx="4207329" cy="215537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chemeClr val="tx1"/>
                </a:solidFill>
              </a:rPr>
              <a:t>a. ƯCLN = 25                                                                                      </a:t>
            </a:r>
          </a:p>
          <a:p>
            <a:r>
              <a:rPr lang="en-US" sz="3600">
                <a:solidFill>
                  <a:schemeClr val="tx1"/>
                </a:solidFill>
              </a:rPr>
              <a:t>    BCNN = 525</a:t>
            </a:r>
          </a:p>
        </p:txBody>
      </p:sp>
      <p:sp>
        <p:nvSpPr>
          <p:cNvPr id="5" name="Rounded Rectangle 4"/>
          <p:cNvSpPr/>
          <p:nvPr/>
        </p:nvSpPr>
        <p:spPr>
          <a:xfrm>
            <a:off x="6237514" y="4016828"/>
            <a:ext cx="4147457" cy="215537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chemeClr val="tx1"/>
                </a:solidFill>
              </a:rPr>
              <a:t>b. ƯCLN = 3</a:t>
            </a:r>
          </a:p>
          <a:p>
            <a:r>
              <a:rPr lang="en-US" sz="3600">
                <a:solidFill>
                  <a:schemeClr val="tx1"/>
                </a:solidFill>
              </a:rPr>
              <a:t>    BCNN = 13860 </a:t>
            </a:r>
          </a:p>
        </p:txBody>
      </p:sp>
      <p:sp>
        <p:nvSpPr>
          <p:cNvPr id="6" name="TextBox 5"/>
          <p:cNvSpPr txBox="1"/>
          <p:nvPr/>
        </p:nvSpPr>
        <p:spPr>
          <a:xfrm>
            <a:off x="1440493" y="736600"/>
            <a:ext cx="4489499" cy="523220"/>
          </a:xfrm>
          <a:prstGeom prst="rect">
            <a:avLst/>
          </a:prstGeom>
          <a:noFill/>
        </p:spPr>
        <p:txBody>
          <a:bodyPr wrap="none" rtlCol="0">
            <a:spAutoFit/>
          </a:bodyPr>
          <a:lstStyle/>
          <a:p>
            <a:r>
              <a:rPr lang="en-US" sz="2800" b="1">
                <a:solidFill>
                  <a:schemeClr val="accent5">
                    <a:lumMod val="75000"/>
                  </a:schemeClr>
                </a:solidFill>
              </a:rPr>
              <a:t>DẠNG 1: TÌM ƯCLN VÀ BCNN</a:t>
            </a:r>
          </a:p>
        </p:txBody>
      </p:sp>
      <p:sp>
        <p:nvSpPr>
          <p:cNvPr id="7" name="TextBox 6"/>
          <p:cNvSpPr txBox="1"/>
          <p:nvPr/>
        </p:nvSpPr>
        <p:spPr>
          <a:xfrm>
            <a:off x="5232400" y="3179607"/>
            <a:ext cx="1172116" cy="461665"/>
          </a:xfrm>
          <a:prstGeom prst="rect">
            <a:avLst/>
          </a:prstGeom>
          <a:noFill/>
        </p:spPr>
        <p:txBody>
          <a:bodyPr wrap="none" rtlCol="0">
            <a:spAutoFit/>
          </a:bodyPr>
          <a:lstStyle/>
          <a:p>
            <a:r>
              <a:rPr lang="en-US" sz="2400" b="1">
                <a:solidFill>
                  <a:srgbClr val="C00000"/>
                </a:solidFill>
              </a:rPr>
              <a:t>Lời giải </a:t>
            </a:r>
          </a:p>
        </p:txBody>
      </p:sp>
    </p:spTree>
    <p:extLst>
      <p:ext uri="{BB962C8B-B14F-4D97-AF65-F5344CB8AC3E}">
        <p14:creationId xmlns:p14="http://schemas.microsoft.com/office/powerpoint/2010/main" val="2701779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4" grpId="0" animBg="1"/>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62314" y="11466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Times New Roman" panose="02020603050405020304" pitchFamily="18" charset="0"/>
                <a:cs typeface="Times New Roman" panose="02020603050405020304" pitchFamily="18" charset="0"/>
              </a:rPr>
              <a:t>Bài tập 2.47:</a:t>
            </a:r>
          </a:p>
        </p:txBody>
      </p:sp>
      <mc:AlternateContent xmlns:mc="http://schemas.openxmlformats.org/markup-compatibility/2006" xmlns:a14="http://schemas.microsoft.com/office/drawing/2010/main">
        <mc:Choice Requires="a14">
          <p:sp>
            <p:nvSpPr>
              <p:cNvPr id="5" name="Rounded Rectangle 4"/>
              <p:cNvSpPr/>
              <p:nvPr/>
            </p:nvSpPr>
            <p:spPr>
              <a:xfrm>
                <a:off x="1698171" y="1714499"/>
                <a:ext cx="8719458" cy="181247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Các phân số sau đã tối giản chưa? Nếu chưa, rút gọn về phân số tối giản.</a:t>
                </a:r>
              </a:p>
              <a:p>
                <a:pPr algn="ctr"/>
                <a:r>
                  <a:rPr lang="en-US" sz="2800">
                    <a:solidFill>
                      <a:schemeClr val="tx1"/>
                    </a:solidFill>
                  </a:rPr>
                  <a:t>a, </a:t>
                </a:r>
                <a14:m>
                  <m:oMath xmlns:m="http://schemas.openxmlformats.org/officeDocument/2006/math">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15</m:t>
                        </m:r>
                      </m:num>
                      <m:den>
                        <m:r>
                          <a:rPr lang="en-US" sz="2800" b="0" i="1" smtClean="0">
                            <a:solidFill>
                              <a:schemeClr val="tx1"/>
                            </a:solidFill>
                            <a:latin typeface="Cambria Math" panose="02040503050406030204" pitchFamily="18" charset="0"/>
                          </a:rPr>
                          <m:t>17</m:t>
                        </m:r>
                      </m:den>
                    </m:f>
                  </m:oMath>
                </a14:m>
                <a:r>
                  <a:rPr lang="en-US" sz="2800">
                    <a:solidFill>
                      <a:schemeClr val="tx1"/>
                    </a:solidFill>
                  </a:rPr>
                  <a:t>                                        b, </a:t>
                </a:r>
                <a14:m>
                  <m:oMath xmlns:m="http://schemas.openxmlformats.org/officeDocument/2006/math">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70</m:t>
                        </m:r>
                      </m:num>
                      <m:den>
                        <m:r>
                          <a:rPr lang="en-US" sz="2800" b="0" i="1" smtClean="0">
                            <a:solidFill>
                              <a:schemeClr val="tx1"/>
                            </a:solidFill>
                            <a:latin typeface="Cambria Math" panose="02040503050406030204" pitchFamily="18" charset="0"/>
                          </a:rPr>
                          <m:t>105</m:t>
                        </m:r>
                      </m:den>
                    </m:f>
                  </m:oMath>
                </a14:m>
                <a:endParaRPr lang="en-US" sz="2800"/>
              </a:p>
            </p:txBody>
          </p:sp>
        </mc:Choice>
        <mc:Fallback xmlns="">
          <p:sp>
            <p:nvSpPr>
              <p:cNvPr id="5" name="Rounded Rectangle 4"/>
              <p:cNvSpPr>
                <a:spLocks noRot="1" noChangeAspect="1" noMove="1" noResize="1" noEditPoints="1" noAdjustHandles="1" noChangeArrowheads="1" noChangeShapeType="1" noTextEdit="1"/>
              </p:cNvSpPr>
              <p:nvPr/>
            </p:nvSpPr>
            <p:spPr>
              <a:xfrm>
                <a:off x="1698171" y="1714499"/>
                <a:ext cx="8719458" cy="1812471"/>
              </a:xfrm>
              <a:prstGeom prst="roundRect">
                <a:avLst/>
              </a:prstGeom>
              <a:blipFill rotWithShape="0">
                <a:blip r:embed="rId2"/>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p:cNvSpPr/>
              <p:nvPr/>
            </p:nvSpPr>
            <p:spPr>
              <a:xfrm>
                <a:off x="1698171" y="1714499"/>
                <a:ext cx="8719458" cy="4261758"/>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buAutoNum type="alphaLcParenR"/>
                </a:pPr>
                <a:r>
                  <a:rPr lang="vi-VN" sz="4000">
                    <a:solidFill>
                      <a:schemeClr val="tx1"/>
                    </a:solidFill>
                    <a:latin typeface="Times New Roman" panose="02020603050405020304" pitchFamily="18" charset="0"/>
                    <a:cs typeface="Times New Roman" panose="02020603050405020304" pitchFamily="18" charset="0"/>
                  </a:rPr>
                  <a:t>Vì ƯCLN(15, 17) = 1</a:t>
                </a:r>
                <a:endParaRPr lang="en-US" sz="4000">
                  <a:solidFill>
                    <a:schemeClr val="tx1"/>
                  </a:solidFill>
                  <a:latin typeface="Times New Roman" panose="02020603050405020304" pitchFamily="18" charset="0"/>
                  <a:cs typeface="Times New Roman" panose="02020603050405020304" pitchFamily="18" charset="0"/>
                </a:endParaRPr>
              </a:p>
              <a:p>
                <a:pPr algn="ctr"/>
                <a:r>
                  <a:rPr lang="vi-VN" sz="4000">
                    <a:solidFill>
                      <a:schemeClr val="tx1"/>
                    </a:solidFill>
                    <a:latin typeface="Times New Roman" panose="02020603050405020304" pitchFamily="18" charset="0"/>
                    <a:cs typeface="Times New Roman" panose="02020603050405020304" pitchFamily="18" charset="0"/>
                  </a:rPr>
                  <a:t> nên phân</a:t>
                </a:r>
                <a:r>
                  <a:rPr lang="en-US" sz="4000">
                    <a:solidFill>
                      <a:schemeClr val="tx1"/>
                    </a:solidFill>
                    <a:latin typeface="Times New Roman" panose="02020603050405020304" pitchFamily="18" charset="0"/>
                    <a:cs typeface="Times New Roman" panose="02020603050405020304" pitchFamily="18" charset="0"/>
                  </a:rPr>
                  <a:t> số </a:t>
                </a:r>
                <a14:m>
                  <m:oMath xmlns:m="http://schemas.openxmlformats.org/officeDocument/2006/math">
                    <m:f>
                      <m:fPr>
                        <m:ctrlPr>
                          <a:rPr lang="en-US" sz="4000" i="1" smtClean="0">
                            <a:solidFill>
                              <a:schemeClr val="tx1"/>
                            </a:solidFill>
                            <a:latin typeface="Cambria Math" panose="02040503050406030204" pitchFamily="18" charset="0"/>
                            <a:cs typeface="Times New Roman" panose="02020603050405020304" pitchFamily="18" charset="0"/>
                          </a:rPr>
                        </m:ctrlPr>
                      </m:fPr>
                      <m:num>
                        <m:r>
                          <a:rPr lang="en-US" sz="4000" b="0" i="1" smtClean="0">
                            <a:solidFill>
                              <a:schemeClr val="tx1"/>
                            </a:solidFill>
                            <a:latin typeface="Cambria Math" panose="02040503050406030204" pitchFamily="18" charset="0"/>
                            <a:cs typeface="Times New Roman" panose="02020603050405020304" pitchFamily="18" charset="0"/>
                          </a:rPr>
                          <m:t>15</m:t>
                        </m:r>
                      </m:num>
                      <m:den>
                        <m:r>
                          <a:rPr lang="en-US" sz="4000" b="0" i="1" smtClean="0">
                            <a:solidFill>
                              <a:schemeClr val="tx1"/>
                            </a:solidFill>
                            <a:latin typeface="Cambria Math" panose="02040503050406030204" pitchFamily="18" charset="0"/>
                            <a:cs typeface="Times New Roman" panose="02020603050405020304" pitchFamily="18" charset="0"/>
                          </a:rPr>
                          <m:t>17</m:t>
                        </m:r>
                      </m:den>
                    </m:f>
                  </m:oMath>
                </a14:m>
                <a:r>
                  <a:rPr lang="en-US" sz="4000">
                    <a:solidFill>
                      <a:schemeClr val="tx1"/>
                    </a:solidFill>
                    <a:latin typeface="Times New Roman" panose="02020603050405020304" pitchFamily="18" charset="0"/>
                    <a:cs typeface="Times New Roman" panose="02020603050405020304" pitchFamily="18" charset="0"/>
                  </a:rPr>
                  <a:t> là phân số tối giản</a:t>
                </a:r>
                <a:endParaRPr lang="vi-VN" sz="4000">
                  <a:solidFill>
                    <a:schemeClr val="tx1"/>
                  </a:solidFill>
                  <a:latin typeface="Times New Roman" panose="02020603050405020304" pitchFamily="18" charset="0"/>
                  <a:cs typeface="Times New Roman" panose="02020603050405020304" pitchFamily="18" charset="0"/>
                </a:endParaRPr>
              </a:p>
            </p:txBody>
          </p:sp>
        </mc:Choice>
        <mc:Fallback xmlns="">
          <p:sp>
            <p:nvSpPr>
              <p:cNvPr id="9" name="Rounded Rectangle 8"/>
              <p:cNvSpPr>
                <a:spLocks noRot="1" noChangeAspect="1" noMove="1" noResize="1" noEditPoints="1" noAdjustHandles="1" noChangeArrowheads="1" noChangeShapeType="1" noTextEdit="1"/>
              </p:cNvSpPr>
              <p:nvPr/>
            </p:nvSpPr>
            <p:spPr>
              <a:xfrm>
                <a:off x="1698171" y="1714499"/>
                <a:ext cx="8719458" cy="4261758"/>
              </a:xfrm>
              <a:prstGeom prst="roundRect">
                <a:avLst/>
              </a:prstGeom>
              <a:blipFill rotWithShape="0">
                <a:blip r:embed="rId3"/>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p:cNvSpPr/>
              <p:nvPr/>
            </p:nvSpPr>
            <p:spPr>
              <a:xfrm>
                <a:off x="1608364" y="1714499"/>
                <a:ext cx="8899072" cy="4261758"/>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a:solidFill>
                      <a:schemeClr val="tx1"/>
                    </a:solidFill>
                    <a:latin typeface="Times New Roman" panose="02020603050405020304" pitchFamily="18" charset="0"/>
                    <a:cs typeface="Times New Roman" panose="02020603050405020304" pitchFamily="18" charset="0"/>
                  </a:rPr>
                  <a:t>b) Ta có: 70 = 2.7.5;    105= 3.5.7</a:t>
                </a:r>
              </a:p>
              <a:p>
                <a:pPr algn="ct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 Thừa số nguyên tố chung là 5 và 7</a:t>
                </a:r>
              </a:p>
              <a:p>
                <a:pPr algn="ct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 Số mũ nhỏ nhất của 5 là 1, số mũ nhỏ nhất của 7 là 1 nên ƯCLN(70, 105) = 35. </a:t>
                </a:r>
              </a:p>
              <a:p>
                <a:pPr algn="ct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Do đó</a:t>
                </a:r>
                <a:r>
                  <a:rPr lang="en-US" sz="200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70</m:t>
                        </m:r>
                      </m:num>
                      <m:den>
                        <m:r>
                          <a:rPr lang="en-US" sz="2000" b="0" i="1" smtClean="0">
                            <a:solidFill>
                              <a:schemeClr val="tx1"/>
                            </a:solidFill>
                            <a:latin typeface="Cambria Math" panose="02040503050406030204" pitchFamily="18" charset="0"/>
                          </a:rPr>
                          <m:t>105</m:t>
                        </m:r>
                      </m:den>
                    </m:f>
                  </m:oMath>
                </a14:m>
                <a:r>
                  <a:rPr lang="vi-VN" sz="2000">
                    <a:solidFill>
                      <a:schemeClr val="tx1"/>
                    </a:solidFill>
                    <a:latin typeface="Times New Roman" panose="02020603050405020304" pitchFamily="18" charset="0"/>
                    <a:cs typeface="Times New Roman" panose="02020603050405020304" pitchFamily="18" charset="0"/>
                  </a:rPr>
                  <a:t> không</a:t>
                </a:r>
                <a:r>
                  <a:rPr lang="en-US" sz="2000">
                    <a:solidFill>
                      <a:schemeClr val="tx1"/>
                    </a:solidFill>
                    <a:latin typeface="Times New Roman" panose="02020603050405020304" pitchFamily="18" charset="0"/>
                    <a:cs typeface="Times New Roman" panose="02020603050405020304" pitchFamily="18" charset="0"/>
                  </a:rPr>
                  <a:t> phải </a:t>
                </a:r>
                <a:r>
                  <a:rPr lang="vi-VN" sz="2000">
                    <a:solidFill>
                      <a:schemeClr val="tx1"/>
                    </a:solidFill>
                    <a:latin typeface="Times New Roman" panose="02020603050405020304" pitchFamily="18" charset="0"/>
                    <a:cs typeface="Times New Roman" panose="02020603050405020304" pitchFamily="18" charset="0"/>
                  </a:rPr>
                  <a:t> là phân số tối giản</a:t>
                </a:r>
              </a:p>
              <a:p>
                <a:pPr algn="ct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Ta có</a:t>
                </a:r>
                <a:r>
                  <a:rPr lang="en-US" sz="200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70</m:t>
                        </m:r>
                      </m:num>
                      <m:den>
                        <m:r>
                          <a:rPr lang="en-US" sz="2000" b="0" i="1" smtClean="0">
                            <a:solidFill>
                              <a:schemeClr val="tx1"/>
                            </a:solidFill>
                            <a:latin typeface="Cambria Math" panose="02040503050406030204" pitchFamily="18" charset="0"/>
                          </a:rPr>
                          <m:t>105</m:t>
                        </m:r>
                      </m:den>
                    </m:f>
                  </m:oMath>
                </a14:m>
                <a:r>
                  <a:rPr lang="en-US" sz="200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Times New Roman" panose="02020603050405020304" pitchFamily="18" charset="0"/>
                          </a:rPr>
                        </m:ctrlPr>
                      </m:fPr>
                      <m:num>
                        <m:r>
                          <a:rPr lang="en-US" sz="2000" b="0" i="1" smtClean="0">
                            <a:solidFill>
                              <a:schemeClr val="tx1"/>
                            </a:solidFill>
                            <a:latin typeface="Cambria Math" panose="02040503050406030204" pitchFamily="18" charset="0"/>
                            <a:cs typeface="Times New Roman" panose="02020603050405020304" pitchFamily="18" charset="0"/>
                          </a:rPr>
                          <m:t>70 : 35</m:t>
                        </m:r>
                      </m:num>
                      <m:den>
                        <m:r>
                          <a:rPr lang="en-US" sz="2000" b="0" i="1" smtClean="0">
                            <a:solidFill>
                              <a:schemeClr val="tx1"/>
                            </a:solidFill>
                            <a:latin typeface="Cambria Math" panose="02040503050406030204" pitchFamily="18" charset="0"/>
                            <a:cs typeface="Times New Roman" panose="02020603050405020304" pitchFamily="18" charset="0"/>
                          </a:rPr>
                          <m:t>105 :35</m:t>
                        </m:r>
                      </m:den>
                    </m:f>
                  </m:oMath>
                </a14:m>
                <a:r>
                  <a:rPr lang="en-US" sz="200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Times New Roman" panose="02020603050405020304" pitchFamily="18" charset="0"/>
                          </a:rPr>
                        </m:ctrlPr>
                      </m:fPr>
                      <m:num>
                        <m:r>
                          <a:rPr lang="en-US" sz="2000" b="0" i="1" smtClean="0">
                            <a:solidFill>
                              <a:schemeClr val="tx1"/>
                            </a:solidFill>
                            <a:latin typeface="Cambria Math" panose="02040503050406030204" pitchFamily="18" charset="0"/>
                            <a:cs typeface="Times New Roman" panose="02020603050405020304" pitchFamily="18" charset="0"/>
                          </a:rPr>
                          <m:t>2</m:t>
                        </m:r>
                      </m:num>
                      <m:den>
                        <m:r>
                          <a:rPr lang="en-US" sz="2000" b="0" i="1" smtClean="0">
                            <a:solidFill>
                              <a:schemeClr val="tx1"/>
                            </a:solidFill>
                            <a:latin typeface="Cambria Math" panose="02040503050406030204" pitchFamily="18" charset="0"/>
                            <a:cs typeface="Times New Roman" panose="02020603050405020304" pitchFamily="18" charset="0"/>
                          </a:rPr>
                          <m:t>3</m:t>
                        </m:r>
                      </m:den>
                    </m:f>
                  </m:oMath>
                </a14:m>
                <a:r>
                  <a:rPr lang="en-US" sz="2000">
                    <a:solidFill>
                      <a:schemeClr val="tx1"/>
                    </a:solidFill>
                    <a:latin typeface="Times New Roman" panose="02020603050405020304" pitchFamily="18" charset="0"/>
                    <a:cs typeface="Times New Roman" panose="02020603050405020304" pitchFamily="18" charset="0"/>
                  </a:rPr>
                  <a:t> </a:t>
                </a:r>
                <a:r>
                  <a:rPr lang="vi-VN" sz="2000">
                    <a:solidFill>
                      <a:schemeClr val="tx1"/>
                    </a:solidFill>
                    <a:latin typeface="Times New Roman" panose="02020603050405020304" pitchFamily="18" charset="0"/>
                    <a:cs typeface="Times New Roman" panose="02020603050405020304" pitchFamily="18" charset="0"/>
                  </a:rPr>
                  <a:t>là phân số tối giản vì ƯCLN(2, 3) = 1.</a:t>
                </a:r>
              </a:p>
            </p:txBody>
          </p:sp>
        </mc:Choice>
        <mc:Fallback xmlns="">
          <p:sp>
            <p:nvSpPr>
              <p:cNvPr id="10" name="Rounded Rectangle 9"/>
              <p:cNvSpPr>
                <a:spLocks noRot="1" noChangeAspect="1" noMove="1" noResize="1" noEditPoints="1" noAdjustHandles="1" noChangeArrowheads="1" noChangeShapeType="1" noTextEdit="1"/>
              </p:cNvSpPr>
              <p:nvPr/>
            </p:nvSpPr>
            <p:spPr>
              <a:xfrm>
                <a:off x="1608364" y="1714499"/>
                <a:ext cx="8899072" cy="4261758"/>
              </a:xfrm>
              <a:prstGeom prst="roundRect">
                <a:avLst/>
              </a:prstGeom>
              <a:blipFill rotWithShape="0">
                <a:blip r:embed="rId4"/>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p:sp>
        <p:nvSpPr>
          <p:cNvPr id="6" name="TextBox 5"/>
          <p:cNvSpPr txBox="1"/>
          <p:nvPr/>
        </p:nvSpPr>
        <p:spPr>
          <a:xfrm>
            <a:off x="1440493" y="736600"/>
            <a:ext cx="4489499" cy="523220"/>
          </a:xfrm>
          <a:prstGeom prst="rect">
            <a:avLst/>
          </a:prstGeom>
          <a:noFill/>
        </p:spPr>
        <p:txBody>
          <a:bodyPr wrap="none" rtlCol="0">
            <a:spAutoFit/>
          </a:bodyPr>
          <a:lstStyle/>
          <a:p>
            <a:r>
              <a:rPr lang="en-US" sz="2800" b="1">
                <a:solidFill>
                  <a:schemeClr val="accent5">
                    <a:lumMod val="75000"/>
                  </a:schemeClr>
                </a:solidFill>
              </a:rPr>
              <a:t>DẠNG 1: TÌM ƯCLN VÀ BCNN</a:t>
            </a:r>
          </a:p>
        </p:txBody>
      </p:sp>
      <p:sp>
        <p:nvSpPr>
          <p:cNvPr id="7" name="TextBox 6"/>
          <p:cNvSpPr txBox="1"/>
          <p:nvPr/>
        </p:nvSpPr>
        <p:spPr>
          <a:xfrm>
            <a:off x="5471842" y="1307127"/>
            <a:ext cx="1172116" cy="461665"/>
          </a:xfrm>
          <a:prstGeom prst="rect">
            <a:avLst/>
          </a:prstGeom>
          <a:noFill/>
        </p:spPr>
        <p:txBody>
          <a:bodyPr wrap="none" rtlCol="0">
            <a:spAutoFit/>
          </a:bodyPr>
          <a:lstStyle/>
          <a:p>
            <a:r>
              <a:rPr lang="en-US" sz="2400" b="1">
                <a:solidFill>
                  <a:srgbClr val="C00000"/>
                </a:solidFill>
              </a:rPr>
              <a:t>Lời giải </a:t>
            </a:r>
          </a:p>
        </p:txBody>
      </p:sp>
    </p:spTree>
    <p:extLst>
      <p:ext uri="{BB962C8B-B14F-4D97-AF65-F5344CB8AC3E}">
        <p14:creationId xmlns:p14="http://schemas.microsoft.com/office/powerpoint/2010/main" val="28006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9" grpId="0" animBg="1"/>
      <p:bldP spid="10"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491" y="1632857"/>
            <a:ext cx="3390900" cy="4572000"/>
          </a:xfrm>
          <a:prstGeom prst="rect">
            <a:avLst/>
          </a:prstGeom>
          <a:ln>
            <a:noFill/>
          </a:ln>
          <a:effectLst>
            <a:softEdge rad="112500"/>
          </a:effectLst>
        </p:spPr>
      </p:pic>
      <p:sp>
        <p:nvSpPr>
          <p:cNvPr id="4" name="Title 1"/>
          <p:cNvSpPr txBox="1">
            <a:spLocks/>
          </p:cNvSpPr>
          <p:nvPr/>
        </p:nvSpPr>
        <p:spPr>
          <a:xfrm>
            <a:off x="1487714" y="11847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Bài tập 2.48:</a:t>
            </a:r>
          </a:p>
        </p:txBody>
      </p:sp>
      <p:sp>
        <p:nvSpPr>
          <p:cNvPr id="5" name="Rounded Rectangle 4"/>
          <p:cNvSpPr/>
          <p:nvPr/>
        </p:nvSpPr>
        <p:spPr>
          <a:xfrm>
            <a:off x="4631390" y="1714500"/>
            <a:ext cx="6112809"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latin typeface="Times New Roman" panose="02020603050405020304" pitchFamily="18" charset="0"/>
              <a:cs typeface="Times New Roman" panose="02020603050405020304" pitchFamily="18" charset="0"/>
            </a:endParaRPr>
          </a:p>
          <a:p>
            <a:pPr algn="ctr"/>
            <a:r>
              <a:rPr lang="en-US" sz="2400">
                <a:solidFill>
                  <a:schemeClr val="tx1"/>
                </a:solidFill>
                <a:latin typeface="Times New Roman" panose="02020603050405020304" pitchFamily="18" charset="0"/>
                <a:cs typeface="Times New Roman" panose="02020603050405020304" pitchFamily="18" charset="0"/>
              </a:rPr>
              <a:t>Hai vận động viên chạy xung quanh một sân vận động. Hai vận động viên xuất phát tại cùng một thời điểm, cùng vị trí và chạy cùng chiều. Vận động viên thứ nhất chạy một vòng sân hết 360 giây, vận động viên thứ hai chạy một vòng sân mất 420 giây. Hỏi sau bao nhiêu phút họ lại gặp nhau, biết tốc độ di chuyển của họ không đổi? </a:t>
            </a:r>
          </a:p>
        </p:txBody>
      </p:sp>
      <p:sp>
        <p:nvSpPr>
          <p:cNvPr id="7" name="Rounded Rectangle 6"/>
          <p:cNvSpPr/>
          <p:nvPr/>
        </p:nvSpPr>
        <p:spPr>
          <a:xfrm>
            <a:off x="1845127"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Đổi 360 giây = 6 phút, 420 giây = 7 phút</a:t>
            </a:r>
          </a:p>
          <a:p>
            <a:r>
              <a:rPr lang="en-US" sz="2400">
                <a:solidFill>
                  <a:schemeClr val="tx1"/>
                </a:solidFill>
                <a:latin typeface="Times New Roman" panose="02020603050405020304" pitchFamily="18" charset="0"/>
                <a:cs typeface="Times New Roman" panose="02020603050405020304" pitchFamily="18" charset="0"/>
              </a:rPr>
              <a:t>Giả sử sau x phút họ lại gặp nhau.</a:t>
            </a:r>
          </a:p>
          <a:p>
            <a:r>
              <a:rPr lang="en-US" sz="2400">
                <a:solidFill>
                  <a:schemeClr val="tx1"/>
                </a:solidFill>
                <a:latin typeface="Times New Roman" panose="02020603050405020304" pitchFamily="18" charset="0"/>
                <a:cs typeface="Times New Roman" panose="02020603050405020304" pitchFamily="18" charset="0"/>
              </a:rPr>
              <a:t>Vận động viên thứ nhất chạy một vòng sân hết 6 phút nên x là bội của 6.</a:t>
            </a:r>
          </a:p>
          <a:p>
            <a:r>
              <a:rPr lang="en-US" sz="2400">
                <a:solidFill>
                  <a:schemeClr val="tx1"/>
                </a:solidFill>
                <a:latin typeface="Times New Roman" panose="02020603050405020304" pitchFamily="18" charset="0"/>
                <a:cs typeface="Times New Roman" panose="02020603050405020304" pitchFamily="18" charset="0"/>
              </a:rPr>
              <a:t>Vận động viên thứ hai chạy một vòng sân hết 7 phút nên x là bội của 7.</a:t>
            </a:r>
          </a:p>
          <a:p>
            <a:r>
              <a:rPr lang="en-US" sz="2400">
                <a:solidFill>
                  <a:schemeClr val="tx1"/>
                </a:solidFill>
                <a:latin typeface="Times New Roman" panose="02020603050405020304" pitchFamily="18" charset="0"/>
                <a:cs typeface="Times New Roman" panose="02020603050405020304" pitchFamily="18" charset="0"/>
              </a:rPr>
              <a:t>Suy ra x ∈ BC(6; 7).</a:t>
            </a:r>
          </a:p>
          <a:p>
            <a:r>
              <a:rPr lang="en-US" sz="2400">
                <a:solidFill>
                  <a:schemeClr val="tx1"/>
                </a:solidFill>
                <a:latin typeface="Times New Roman" panose="02020603050405020304" pitchFamily="18" charset="0"/>
                <a:cs typeface="Times New Roman" panose="02020603050405020304" pitchFamily="18" charset="0"/>
              </a:rPr>
              <a:t>Mà x ít nhất nên x = BCNN(6; 7).</a:t>
            </a:r>
          </a:p>
          <a:p>
            <a:r>
              <a:rPr lang="en-US" sz="2400">
                <a:solidFill>
                  <a:schemeClr val="tx1"/>
                </a:solidFill>
                <a:latin typeface="Times New Roman" panose="02020603050405020304" pitchFamily="18" charset="0"/>
                <a:cs typeface="Times New Roman" panose="02020603050405020304" pitchFamily="18" charset="0"/>
              </a:rPr>
              <a:t>6 = 2.3;   7 = 7</a:t>
            </a:r>
          </a:p>
          <a:p>
            <a:r>
              <a:rPr lang="en-US" sz="2400">
                <a:solidFill>
                  <a:schemeClr val="tx1"/>
                </a:solidFill>
                <a:latin typeface="Times New Roman" panose="02020603050405020304" pitchFamily="18" charset="0"/>
                <a:cs typeface="Times New Roman" panose="02020603050405020304" pitchFamily="18" charset="0"/>
              </a:rPr>
              <a:t> x = BCNN(6; 7) = 2.3.7 = 42</a:t>
            </a:r>
          </a:p>
          <a:p>
            <a:r>
              <a:rPr lang="en-US" sz="2400">
                <a:solidFill>
                  <a:schemeClr val="tx1"/>
                </a:solidFill>
                <a:latin typeface="Times New Roman" panose="02020603050405020304" pitchFamily="18" charset="0"/>
                <a:cs typeface="Times New Roman" panose="02020603050405020304" pitchFamily="18" charset="0"/>
              </a:rPr>
              <a:t>Vậy sau 42 phút họ lại gặp nhau.</a:t>
            </a:r>
          </a:p>
        </p:txBody>
      </p:sp>
      <p:sp>
        <p:nvSpPr>
          <p:cNvPr id="6" name="TextBox 5"/>
          <p:cNvSpPr txBox="1"/>
          <p:nvPr/>
        </p:nvSpPr>
        <p:spPr>
          <a:xfrm>
            <a:off x="1440493" y="736600"/>
            <a:ext cx="4363887" cy="523220"/>
          </a:xfrm>
          <a:prstGeom prst="rect">
            <a:avLst/>
          </a:prstGeom>
          <a:noFill/>
        </p:spPr>
        <p:txBody>
          <a:bodyPr wrap="none" rtlCol="0">
            <a:spAutoFit/>
          </a:bodyPr>
          <a:lstStyle/>
          <a:p>
            <a:r>
              <a:rPr lang="en-US" sz="2800" b="1">
                <a:solidFill>
                  <a:schemeClr val="accent5">
                    <a:lumMod val="75000"/>
                  </a:schemeClr>
                </a:solidFill>
              </a:rPr>
              <a:t>DẠNG 2: BÀI TOÁN THỰC TẾ</a:t>
            </a:r>
          </a:p>
        </p:txBody>
      </p:sp>
      <p:sp>
        <p:nvSpPr>
          <p:cNvPr id="8" name="TextBox 7"/>
          <p:cNvSpPr txBox="1"/>
          <p:nvPr/>
        </p:nvSpPr>
        <p:spPr>
          <a:xfrm>
            <a:off x="5708605" y="1483667"/>
            <a:ext cx="1172116" cy="461665"/>
          </a:xfrm>
          <a:prstGeom prst="rect">
            <a:avLst/>
          </a:prstGeom>
          <a:noFill/>
        </p:spPr>
        <p:txBody>
          <a:bodyPr wrap="none" rtlCol="0">
            <a:spAutoFit/>
          </a:bodyPr>
          <a:lstStyle/>
          <a:p>
            <a:r>
              <a:rPr lang="en-US" sz="2400" b="1">
                <a:solidFill>
                  <a:srgbClr val="C00000"/>
                </a:solidFill>
              </a:rPr>
              <a:t>Lời giải </a:t>
            </a:r>
          </a:p>
        </p:txBody>
      </p:sp>
    </p:spTree>
    <p:extLst>
      <p:ext uri="{BB962C8B-B14F-4D97-AF65-F5344CB8AC3E}">
        <p14:creationId xmlns:p14="http://schemas.microsoft.com/office/powerpoint/2010/main" val="1103049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1344</Words>
  <Application>Microsoft Office PowerPoint</Application>
  <PresentationFormat>Widescreen</PresentationFormat>
  <Paragraphs>187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Times New Roman</vt:lpstr>
      <vt:lpstr>Office Theme</vt:lpstr>
      <vt:lpstr>Tiết 24: LUYỆN TẬP CHUNG</vt:lpstr>
      <vt:lpstr>KIỂM TRA BÀI CŨ</vt:lpstr>
      <vt:lpstr>KIỂM TRA BÀI CŨ</vt:lpstr>
      <vt:lpstr>PowerPoint Presentation</vt:lpstr>
      <vt:lpstr>Bài tập 2.45: Cho bảng sau:</vt:lpstr>
      <vt:lpstr>PowerPoint Presentation</vt:lpstr>
      <vt:lpstr>Bài tập 2.46: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24: LUYỆN TẬP CHUNG</dc:title>
  <dc:creator>VnTeach.Com</dc:creator>
  <cp:keywords>VnTeach.Com</cp:keywords>
  <cp:lastModifiedBy>Admin</cp:lastModifiedBy>
  <cp:revision>1</cp:revision>
  <dcterms:created xsi:type="dcterms:W3CDTF">2021-08-15T01:45:33Z</dcterms:created>
  <dcterms:modified xsi:type="dcterms:W3CDTF">2023-10-11T18:14:48Z</dcterms:modified>
</cp:coreProperties>
</file>