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5"/>
  </p:notesMasterIdLst>
  <p:sldIdLst>
    <p:sldId id="271" r:id="rId2"/>
    <p:sldId id="323" r:id="rId3"/>
    <p:sldId id="324" r:id="rId4"/>
    <p:sldId id="316" r:id="rId5"/>
    <p:sldId id="343" r:id="rId6"/>
    <p:sldId id="344" r:id="rId7"/>
    <p:sldId id="345" r:id="rId8"/>
    <p:sldId id="346" r:id="rId9"/>
    <p:sldId id="347" r:id="rId10"/>
    <p:sldId id="332" r:id="rId11"/>
    <p:sldId id="337" r:id="rId12"/>
    <p:sldId id="339" r:id="rId13"/>
    <p:sldId id="340" r:id="rId14"/>
    <p:sldId id="341" r:id="rId15"/>
    <p:sldId id="348" r:id="rId16"/>
    <p:sldId id="311" r:id="rId17"/>
    <p:sldId id="310" r:id="rId18"/>
    <p:sldId id="314" r:id="rId19"/>
    <p:sldId id="322" r:id="rId20"/>
    <p:sldId id="331" r:id="rId21"/>
    <p:sldId id="325" r:id="rId22"/>
    <p:sldId id="317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000000"/>
    <a:srgbClr val="E0A4A5"/>
    <a:srgbClr val="61953D"/>
    <a:srgbClr val="5E913B"/>
    <a:srgbClr val="5C8E3A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4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3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1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4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4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5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32729" y="1475088"/>
            <a:ext cx="6545359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b="1" dirty="0">
                <a:solidFill>
                  <a:srgbClr val="E36427"/>
                </a:solidFill>
              </a:rPr>
              <a:t>(university) entrance exam </a:t>
            </a:r>
            <a:endParaRPr lang="en-GB" sz="4400" b="1" dirty="0" smtClean="0">
              <a:solidFill>
                <a:srgbClr val="E3642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730" y="4503508"/>
            <a:ext cx="6545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an exam that you take to be accepted into a</a:t>
            </a:r>
            <a:r>
              <a:rPr lang="en-GB" sz="3600" dirty="0"/>
              <a:t> university </a:t>
            </a:r>
            <a:endParaRPr lang="x-none" sz="3600" dirty="0"/>
          </a:p>
        </p:txBody>
      </p:sp>
      <p:sp>
        <p:nvSpPr>
          <p:cNvPr id="2" name="Rectangle 1"/>
          <p:cNvSpPr/>
          <p:nvPr/>
        </p:nvSpPr>
        <p:spPr>
          <a:xfrm>
            <a:off x="1822472" y="2635463"/>
            <a:ext cx="4081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40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entrəns 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ɪɡˌ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zæm/</a:t>
            </a:r>
            <a:endParaRPr lang="x-none" sz="40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146" name="Picture 2" descr="Over 93,000 students enter 10th grade entrance exam in Hanoi">
            <a:extLst>
              <a:ext uri="{FF2B5EF4-FFF2-40B4-BE49-F238E27FC236}">
                <a16:creationId xmlns:a16="http://schemas.microsoft.com/office/drawing/2014/main" id="{7526B06C-5A4E-BD4A-9C1A-8AA67794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9" y="1699550"/>
            <a:ext cx="4830356" cy="32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usa32728" descr="usa32728">
            <a:hlinkClick r:id="" action="ppaction://media"/>
            <a:extLst>
              <a:ext uri="{FF2B5EF4-FFF2-40B4-BE49-F238E27FC236}">
                <a16:creationId xmlns:a16="http://schemas.microsoft.com/office/drawing/2014/main" id="{2FDCD1AD-B7B7-BC47-98BA-9BAC13ECD8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1602" y="34661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553059"/>
            <a:ext cx="4861635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5400" b="1" dirty="0">
                <a:solidFill>
                  <a:srgbClr val="E36427"/>
                </a:solidFill>
              </a:rPr>
              <a:t>option (n) </a:t>
            </a:r>
            <a:endParaRPr lang="en-US" sz="54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890" y="4584982"/>
            <a:ext cx="59911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one thing that can be chosen from a set of possibility, or the freedom to make a choice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7496" y="2651306"/>
            <a:ext cx="1861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40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ɒ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ʃ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ən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x-none" sz="40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eus75260" descr="eus75260">
            <a:hlinkClick r:id="" action="ppaction://media"/>
            <a:extLst>
              <a:ext uri="{FF2B5EF4-FFF2-40B4-BE49-F238E27FC236}">
                <a16:creationId xmlns:a16="http://schemas.microsoft.com/office/drawing/2014/main" id="{8F997CBD-D858-9846-B538-949F403EBD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6722" y="3561180"/>
            <a:ext cx="812800" cy="812800"/>
          </a:xfrm>
          <a:prstGeom prst="rect">
            <a:avLst/>
          </a:prstGeom>
        </p:spPr>
      </p:pic>
      <p:pic>
        <p:nvPicPr>
          <p:cNvPr id="7170" name="Picture 2" descr="What is the difference between option and choice? – The boring bug">
            <a:extLst>
              <a:ext uri="{FF2B5EF4-FFF2-40B4-BE49-F238E27FC236}">
                <a16:creationId xmlns:a16="http://schemas.microsoft.com/office/drawing/2014/main" id="{DEEF63DD-7234-8247-AC9F-B5F1ACF6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45" y="1608932"/>
            <a:ext cx="4396587" cy="35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8544" y="1545129"/>
            <a:ext cx="6008301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5400" b="1" dirty="0">
                <a:solidFill>
                  <a:srgbClr val="E36427"/>
                </a:solidFill>
              </a:rPr>
              <a:t>academic (adj) </a:t>
            </a:r>
            <a:endParaRPr lang="en-US" sz="54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8916" y="2824582"/>
            <a:ext cx="2504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ˌ</a:t>
            </a:r>
            <a:r>
              <a:rPr lang="x-none" sz="32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ækə</a:t>
            </a:r>
            <a:r>
              <a:rPr lang="x-none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32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dem</a:t>
            </a:r>
            <a:r>
              <a:rPr lang="x-none" sz="32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ɪ</a:t>
            </a:r>
            <a:r>
              <a:rPr lang="x-none" sz="32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x-none" sz="32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FAC244-1230-A345-89FF-C5E5EEC93DF7}"/>
              </a:ext>
            </a:extLst>
          </p:cNvPr>
          <p:cNvSpPr txBox="1"/>
          <p:nvPr/>
        </p:nvSpPr>
        <p:spPr>
          <a:xfrm>
            <a:off x="0" y="4688810"/>
            <a:ext cx="68192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connected with education, especially studying in schools and universities</a:t>
            </a:r>
            <a:endParaRPr lang="x-non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Natural Hazards | Pros &amp; cons of an academic life">
            <a:extLst>
              <a:ext uri="{FF2B5EF4-FFF2-40B4-BE49-F238E27FC236}">
                <a16:creationId xmlns:a16="http://schemas.microsoft.com/office/drawing/2014/main" id="{392692CA-1A35-F74B-8D9B-26C4924FB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4" y="1651661"/>
            <a:ext cx="5128577" cy="29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cademic" descr="academic">
            <a:hlinkClick r:id="" action="ppaction://media"/>
            <a:extLst>
              <a:ext uri="{FF2B5EF4-FFF2-40B4-BE49-F238E27FC236}">
                <a16:creationId xmlns:a16="http://schemas.microsoft.com/office/drawing/2014/main" id="{64387833-C569-A941-B068-46E81D18DB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1491" y="36843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83413" y="1556125"/>
            <a:ext cx="702495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5400" b="1" dirty="0">
                <a:solidFill>
                  <a:srgbClr val="E36427"/>
                </a:solidFill>
              </a:rPr>
              <a:t>vocational (adj) </a:t>
            </a:r>
            <a:endParaRPr lang="en-US" sz="54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413" y="4426228"/>
            <a:ext cx="7024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connected with the skills, knowledge, etc. that you need to have in order to do a particular job</a:t>
            </a:r>
            <a:endParaRPr lang="x-none" sz="3200" dirty="0"/>
          </a:p>
        </p:txBody>
      </p:sp>
      <p:sp>
        <p:nvSpPr>
          <p:cNvPr id="2" name="Rectangle 1"/>
          <p:cNvSpPr/>
          <p:nvPr/>
        </p:nvSpPr>
        <p:spPr>
          <a:xfrm>
            <a:off x="2029573" y="2767695"/>
            <a:ext cx="2848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vəʊˈ</a:t>
            </a:r>
            <a:r>
              <a:rPr lang="x-none" sz="36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x-none" sz="36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ɪʃ</a:t>
            </a:r>
            <a:r>
              <a:rPr lang="x-none" sz="36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ənəl</a:t>
            </a:r>
            <a:r>
              <a:rPr lang="x-none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x-none" sz="36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9218" name="Picture 2" descr="Bằng đào tạo nghề (Vocational Degree) là gì? Những yêu cầu về bằng đào tạo  nghề">
            <a:extLst>
              <a:ext uri="{FF2B5EF4-FFF2-40B4-BE49-F238E27FC236}">
                <a16:creationId xmlns:a16="http://schemas.microsoft.com/office/drawing/2014/main" id="{62AD22D8-AB32-DB43-8146-2466DACA9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75" y="1309177"/>
            <a:ext cx="5430991" cy="29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ocational" descr="vocational">
            <a:hlinkClick r:id="" action="ppaction://media"/>
            <a:extLst>
              <a:ext uri="{FF2B5EF4-FFF2-40B4-BE49-F238E27FC236}">
                <a16:creationId xmlns:a16="http://schemas.microsoft.com/office/drawing/2014/main" id="{F3D1E68A-4911-A640-BC8F-6C15A1BD9C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68253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34329" y="1549671"/>
            <a:ext cx="7247066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000" b="1" dirty="0">
                <a:solidFill>
                  <a:srgbClr val="E36427"/>
                </a:solidFill>
              </a:rPr>
              <a:t>mechanic (n)</a:t>
            </a:r>
            <a:r>
              <a:rPr lang="x-none" sz="6000" b="1" dirty="0">
                <a:solidFill>
                  <a:srgbClr val="E36427"/>
                </a:solidFill>
              </a:rPr>
              <a:t> </a:t>
            </a:r>
            <a:endParaRPr lang="en-US" sz="60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146" y="4578622"/>
            <a:ext cx="59761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someone whose job is repairing the engines of vehicles and other engines</a:t>
            </a:r>
            <a:r>
              <a:rPr lang="x-none" sz="4000" dirty="0"/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DD292-9AB4-E541-9DED-20E684B0BFD7}"/>
              </a:ext>
            </a:extLst>
          </p:cNvPr>
          <p:cNvSpPr txBox="1"/>
          <p:nvPr/>
        </p:nvSpPr>
        <p:spPr>
          <a:xfrm>
            <a:off x="2146855" y="2587246"/>
            <a:ext cx="33050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məˈ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kæn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ɪ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x-none" sz="40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0242" name="Picture 2" descr="How to become a car mechanic | The CPD Certification Service">
            <a:extLst>
              <a:ext uri="{FF2B5EF4-FFF2-40B4-BE49-F238E27FC236}">
                <a16:creationId xmlns:a16="http://schemas.microsoft.com/office/drawing/2014/main" id="{4CEFED07-3D1D-764B-81D8-DD24459EA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65" y="1256084"/>
            <a:ext cx="4866140" cy="32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echanic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1611" y="3503607"/>
            <a:ext cx="866540" cy="86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5864" y="1461424"/>
            <a:ext cx="6387582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 b="1" dirty="0">
                <a:solidFill>
                  <a:srgbClr val="E36427"/>
                </a:solidFill>
              </a:rPr>
              <a:t>sensible (</a:t>
            </a:r>
            <a:r>
              <a:rPr lang="en-GB" sz="5400" b="1" dirty="0" err="1">
                <a:solidFill>
                  <a:srgbClr val="E36427"/>
                </a:solidFill>
              </a:rPr>
              <a:t>adj</a:t>
            </a:r>
            <a:r>
              <a:rPr lang="en-GB" sz="5400" b="1" dirty="0">
                <a:solidFill>
                  <a:srgbClr val="E36427"/>
                </a:solidFill>
              </a:rPr>
              <a:t>)</a:t>
            </a:r>
            <a:r>
              <a:rPr lang="x-none" sz="5400" b="1" dirty="0">
                <a:solidFill>
                  <a:srgbClr val="E36427"/>
                </a:solidFill>
              </a:rPr>
              <a:t> </a:t>
            </a:r>
            <a:endParaRPr lang="en-US" sz="54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330" y="4504290"/>
            <a:ext cx="6499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able to make good </a:t>
            </a:r>
            <a:r>
              <a:rPr lang="en-US" sz="3600" dirty="0" err="1"/>
              <a:t>judgements</a:t>
            </a:r>
            <a:r>
              <a:rPr lang="en-US" sz="3600" dirty="0"/>
              <a:t> based on reason and experience rather than emotion</a:t>
            </a:r>
            <a:endParaRPr lang="x-none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DD292-9AB4-E541-9DED-20E684B0BFD7}"/>
              </a:ext>
            </a:extLst>
          </p:cNvPr>
          <p:cNvSpPr txBox="1"/>
          <p:nvPr/>
        </p:nvSpPr>
        <p:spPr>
          <a:xfrm>
            <a:off x="1962291" y="2689545"/>
            <a:ext cx="3104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sensəbəl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x-none" sz="40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sensible" descr="sensible">
            <a:hlinkClick r:id="" action="ppaction://media"/>
            <a:extLst>
              <a:ext uri="{FF2B5EF4-FFF2-40B4-BE49-F238E27FC236}">
                <a16:creationId xmlns:a16="http://schemas.microsoft.com/office/drawing/2014/main" id="{579178A3-2518-1E4E-A026-F8B166DBC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0438" y="3482905"/>
            <a:ext cx="812800" cy="81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2020" y="1704659"/>
            <a:ext cx="51528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000" i="1" dirty="0" smtClean="0">
                <a:solidFill>
                  <a:srgbClr val="E36427"/>
                </a:solidFill>
              </a:rPr>
              <a:t>Example:</a:t>
            </a:r>
          </a:p>
          <a:p>
            <a:pPr fontAlgn="base"/>
            <a:r>
              <a:rPr lang="en-US" sz="4000" i="1" dirty="0" smtClean="0">
                <a:solidFill>
                  <a:srgbClr val="333333"/>
                </a:solidFill>
              </a:rPr>
              <a:t>It </a:t>
            </a:r>
            <a:r>
              <a:rPr lang="en-US" sz="4000" i="1" dirty="0">
                <a:solidFill>
                  <a:srgbClr val="333333"/>
                </a:solidFill>
              </a:rPr>
              <a:t>wasn’t very sensible to go out on your own so late at night.</a:t>
            </a:r>
            <a:endParaRPr lang="en-US" sz="4000" b="0" i="1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62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Track 51">
            <a:hlinkClick r:id="" action="ppaction://media"/>
            <a:extLst>
              <a:ext uri="{FF2B5EF4-FFF2-40B4-BE49-F238E27FC236}">
                <a16:creationId xmlns:a16="http://schemas.microsoft.com/office/drawing/2014/main" id="{E00C85A5-9EBD-1FF6-2F01-EBD636E71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6094" y="123935"/>
            <a:ext cx="688753" cy="688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630" t="10497" r="3906" b="13715"/>
          <a:stretch/>
        </p:blipFill>
        <p:spPr>
          <a:xfrm rot="21099014">
            <a:off x="732375" y="2709595"/>
            <a:ext cx="6120244" cy="3723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4849" b="4614"/>
          <a:stretch/>
        </p:blipFill>
        <p:spPr>
          <a:xfrm>
            <a:off x="6763627" y="893201"/>
            <a:ext cx="5225860" cy="3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1240" y="1034481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conversation again. Decide whether the following statements are true (T) or false (F).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48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B287D7-8A20-9940-B357-5A8FF5E38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891078"/>
              </p:ext>
            </p:extLst>
          </p:nvPr>
        </p:nvGraphicFramePr>
        <p:xfrm>
          <a:off x="494438" y="1973334"/>
          <a:ext cx="11264424" cy="4806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4030">
                  <a:extLst>
                    <a:ext uri="{9D8B030D-6E8A-4147-A177-3AD203B41FA5}">
                      <a16:colId xmlns:a16="http://schemas.microsoft.com/office/drawing/2014/main" val="4062035241"/>
                    </a:ext>
                  </a:extLst>
                </a:gridCol>
                <a:gridCol w="7919049">
                  <a:extLst>
                    <a:ext uri="{9D8B030D-6E8A-4147-A177-3AD203B41FA5}">
                      <a16:colId xmlns:a16="http://schemas.microsoft.com/office/drawing/2014/main" val="1362306205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val="1302487036"/>
                    </a:ext>
                  </a:extLst>
                </a:gridCol>
                <a:gridCol w="1234636">
                  <a:extLst>
                    <a:ext uri="{9D8B030D-6E8A-4147-A177-3AD203B41FA5}">
                      <a16:colId xmlns:a16="http://schemas.microsoft.com/office/drawing/2014/main" val="3262723500"/>
                    </a:ext>
                  </a:extLst>
                </a:gridCol>
              </a:tblGrid>
              <a:tr h="462099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6313203"/>
                  </a:ext>
                </a:extLst>
              </a:tr>
              <a:tr h="948088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1.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School-leavers only have the option of academic education.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826673"/>
                  </a:ext>
                </a:extLst>
              </a:tr>
              <a:tr h="859019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2.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grades at school can help students get into university.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297445"/>
                  </a:ext>
                </a:extLst>
              </a:tr>
              <a:tr h="808673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3. 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Vocational schools are for those who want to develop job skills.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315846"/>
                  </a:ext>
                </a:extLst>
              </a:tr>
              <a:tr h="1210207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smtClean="0">
                          <a:effectLst/>
                        </a:rPr>
                        <a:t>4</a:t>
                      </a:r>
                      <a:r>
                        <a:rPr lang="en-US" sz="3200" dirty="0" smtClean="0">
                          <a:effectLst/>
                        </a:rPr>
                        <a:t>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 wants to work at his father’s car repair shop after leaving school.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67677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43ACD85-F154-F547-80A8-CD0DEA6CB7F3}"/>
              </a:ext>
            </a:extLst>
          </p:cNvPr>
          <p:cNvSpPr txBox="1"/>
          <p:nvPr/>
        </p:nvSpPr>
        <p:spPr>
          <a:xfrm>
            <a:off x="10798415" y="2674420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C14491-5CC8-2D43-AB63-BD63E849F2D3}"/>
              </a:ext>
            </a:extLst>
          </p:cNvPr>
          <p:cNvSpPr txBox="1"/>
          <p:nvPr/>
        </p:nvSpPr>
        <p:spPr>
          <a:xfrm>
            <a:off x="9583492" y="3683256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714D03-D1BF-1445-9050-BB301AC1C53E}"/>
              </a:ext>
            </a:extLst>
          </p:cNvPr>
          <p:cNvSpPr txBox="1"/>
          <p:nvPr/>
        </p:nvSpPr>
        <p:spPr>
          <a:xfrm>
            <a:off x="9583491" y="4612722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6DE91C-3196-4841-81A9-F87341B6241C}"/>
              </a:ext>
            </a:extLst>
          </p:cNvPr>
          <p:cNvSpPr txBox="1"/>
          <p:nvPr/>
        </p:nvSpPr>
        <p:spPr>
          <a:xfrm>
            <a:off x="10741621" y="5759956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0241" y="1008934"/>
            <a:ext cx="558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36247" y="1111574"/>
            <a:ext cx="10700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Find phrases in the conversation that mean the following.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C87D0F-5676-0646-9AE9-828A631C3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59995"/>
              </p:ext>
            </p:extLst>
          </p:nvPr>
        </p:nvGraphicFramePr>
        <p:xfrm>
          <a:off x="425662" y="1904713"/>
          <a:ext cx="11710737" cy="487564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235923">
                  <a:extLst>
                    <a:ext uri="{9D8B030D-6E8A-4147-A177-3AD203B41FA5}">
                      <a16:colId xmlns:a16="http://schemas.microsoft.com/office/drawing/2014/main" val="52605744"/>
                    </a:ext>
                  </a:extLst>
                </a:gridCol>
                <a:gridCol w="2474814">
                  <a:extLst>
                    <a:ext uri="{9D8B030D-6E8A-4147-A177-3AD203B41FA5}">
                      <a16:colId xmlns:a16="http://schemas.microsoft.com/office/drawing/2014/main" val="478649636"/>
                    </a:ext>
                  </a:extLst>
                </a:gridCol>
              </a:tblGrid>
              <a:tr h="1528600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an event at which students can talk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representatives 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universities or vocational schools about their study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options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45032"/>
                  </a:ext>
                </a:extLst>
              </a:tr>
              <a:tr h="1112807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an exam that someone takes to be accepted into a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en-US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university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292537"/>
                  </a:ext>
                </a:extLst>
              </a:tr>
              <a:tr h="1045521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studying at school or university to gain knowledge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develop 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thinking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041829"/>
                  </a:ext>
                </a:extLst>
              </a:tr>
              <a:tr h="943729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 place that teaches skills needed for particular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jobs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2325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5378035-432E-5E44-9048-84BF43911452}"/>
              </a:ext>
            </a:extLst>
          </p:cNvPr>
          <p:cNvSpPr txBox="1"/>
          <p:nvPr/>
        </p:nvSpPr>
        <p:spPr>
          <a:xfrm>
            <a:off x="9776226" y="1998330"/>
            <a:ext cx="2128227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600" dirty="0"/>
              <a:t>e</a:t>
            </a:r>
            <a:r>
              <a:rPr lang="en-SG" sz="3600" dirty="0">
                <a:solidFill>
                  <a:srgbClr val="FF0000"/>
                </a:solidFill>
              </a:rPr>
              <a:t>ducation </a:t>
            </a:r>
            <a:r>
              <a:rPr lang="en-SG" sz="3600" dirty="0"/>
              <a:t>f</a:t>
            </a:r>
            <a:r>
              <a:rPr lang="en-SG" sz="3600" dirty="0">
                <a:solidFill>
                  <a:srgbClr val="FF0000"/>
                </a:solidFill>
              </a:rPr>
              <a:t>air</a:t>
            </a:r>
            <a:r>
              <a:rPr lang="x-none" sz="3600" dirty="0">
                <a:solidFill>
                  <a:srgbClr val="FF0000"/>
                </a:solidFill>
              </a:rPr>
              <a:t> </a:t>
            </a:r>
            <a:endParaRPr lang="x-none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35004-A9A8-8A41-A235-E21AD2763C7F}"/>
              </a:ext>
            </a:extLst>
          </p:cNvPr>
          <p:cNvSpPr txBox="1"/>
          <p:nvPr/>
        </p:nvSpPr>
        <p:spPr>
          <a:xfrm>
            <a:off x="9727421" y="3379762"/>
            <a:ext cx="2280549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600" dirty="0"/>
              <a:t>e</a:t>
            </a:r>
            <a:r>
              <a:rPr lang="en-SG" sz="3600" dirty="0">
                <a:solidFill>
                  <a:srgbClr val="FF0000"/>
                </a:solidFill>
              </a:rPr>
              <a:t>ntrance </a:t>
            </a:r>
            <a:r>
              <a:rPr lang="en-SG" sz="3600" dirty="0"/>
              <a:t>e</a:t>
            </a:r>
            <a:r>
              <a:rPr lang="en-SG" sz="3600" dirty="0">
                <a:solidFill>
                  <a:srgbClr val="FF0000"/>
                </a:solidFill>
              </a:rPr>
              <a:t>xam</a:t>
            </a:r>
            <a:r>
              <a:rPr lang="x-none" sz="3600" dirty="0">
                <a:solidFill>
                  <a:srgbClr val="FF0000"/>
                </a:solidFill>
              </a:rPr>
              <a:t> </a:t>
            </a:r>
            <a:endParaRPr lang="x-none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7E37A3-7329-A345-8FD2-4DE8FD72083A}"/>
              </a:ext>
            </a:extLst>
          </p:cNvPr>
          <p:cNvSpPr txBox="1"/>
          <p:nvPr/>
        </p:nvSpPr>
        <p:spPr>
          <a:xfrm>
            <a:off x="9727421" y="4527275"/>
            <a:ext cx="3068052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600" dirty="0"/>
              <a:t>a</a:t>
            </a:r>
            <a:r>
              <a:rPr lang="en-SG" sz="3600" dirty="0">
                <a:solidFill>
                  <a:srgbClr val="FF0000"/>
                </a:solidFill>
              </a:rPr>
              <a:t>cademic </a:t>
            </a:r>
            <a:r>
              <a:rPr lang="en-SG" sz="3600" dirty="0"/>
              <a:t>e</a:t>
            </a:r>
            <a:r>
              <a:rPr lang="en-SG" sz="3600" dirty="0">
                <a:solidFill>
                  <a:srgbClr val="FF0000"/>
                </a:solidFill>
              </a:rPr>
              <a:t>ducation</a:t>
            </a:r>
            <a:r>
              <a:rPr lang="x-none" sz="3600" dirty="0">
                <a:solidFill>
                  <a:srgbClr val="FF0000"/>
                </a:solidFill>
              </a:rPr>
              <a:t> </a:t>
            </a:r>
            <a:endParaRPr lang="x-none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493800-64DD-A746-967D-C0612835903B}"/>
              </a:ext>
            </a:extLst>
          </p:cNvPr>
          <p:cNvSpPr txBox="1"/>
          <p:nvPr/>
        </p:nvSpPr>
        <p:spPr>
          <a:xfrm>
            <a:off x="9727422" y="5674788"/>
            <a:ext cx="24089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SG" sz="3600" dirty="0"/>
              <a:t>v</a:t>
            </a:r>
            <a:r>
              <a:rPr lang="en-SG" sz="3600" dirty="0">
                <a:solidFill>
                  <a:srgbClr val="FF0000"/>
                </a:solidFill>
              </a:rPr>
              <a:t>ocational </a:t>
            </a:r>
            <a:r>
              <a:rPr lang="en-SG" sz="3600" dirty="0"/>
              <a:t>s</a:t>
            </a:r>
            <a:r>
              <a:rPr lang="en-SG" sz="3600" dirty="0">
                <a:solidFill>
                  <a:srgbClr val="FF0000"/>
                </a:solidFill>
              </a:rPr>
              <a:t>chool</a:t>
            </a:r>
            <a:r>
              <a:rPr lang="x-none" sz="3600" dirty="0">
                <a:solidFill>
                  <a:srgbClr val="FF0000"/>
                </a:solidFill>
              </a:rPr>
              <a:t> </a:t>
            </a:r>
            <a:r>
              <a:rPr lang="x-none" sz="3600" b="1" dirty="0">
                <a:solidFill>
                  <a:srgbClr val="FF0000"/>
                </a:solidFill>
                <a:effectLst/>
              </a:rPr>
              <a:t> </a:t>
            </a:r>
            <a:endParaRPr lang="x-none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Complete the sentences using phrases from the conversation.</a:t>
            </a: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2AEAB-7C29-C141-8234-777BA24AD663}"/>
              </a:ext>
            </a:extLst>
          </p:cNvPr>
          <p:cNvSpPr txBox="1"/>
          <p:nvPr/>
        </p:nvSpPr>
        <p:spPr>
          <a:xfrm>
            <a:off x="681114" y="1819460"/>
            <a:ext cx="112202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1. ______________ several biology competitions, Mai wants to study biology and become a scientist.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2. Mai's mum still regrets not ______________ to university.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3. _______________ his father work very hard for many </a:t>
            </a:r>
            <a:r>
              <a:rPr lang="en-US" sz="3600" dirty="0" smtClean="0">
                <a:effectLst/>
              </a:rPr>
              <a:t>years helped Nam make his decision.</a:t>
            </a:r>
            <a:endParaRPr lang="en-US" sz="3600" dirty="0"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65D69A-C1EC-8B4C-A64F-BE01675D2774}"/>
              </a:ext>
            </a:extLst>
          </p:cNvPr>
          <p:cNvSpPr txBox="1"/>
          <p:nvPr/>
        </p:nvSpPr>
        <p:spPr>
          <a:xfrm>
            <a:off x="1555120" y="1942762"/>
            <a:ext cx="6136104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4000" dirty="0">
                <a:solidFill>
                  <a:srgbClr val="FF0000"/>
                </a:solidFill>
              </a:rPr>
              <a:t>Having won </a:t>
            </a:r>
            <a:endParaRPr lang="x-none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585DC8-2AB9-9649-B1CB-4D81E16801FB}"/>
              </a:ext>
            </a:extLst>
          </p:cNvPr>
          <p:cNvSpPr txBox="1"/>
          <p:nvPr/>
        </p:nvSpPr>
        <p:spPr>
          <a:xfrm>
            <a:off x="6458310" y="3587487"/>
            <a:ext cx="3134264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4000" dirty="0">
                <a:solidFill>
                  <a:srgbClr val="FF0000"/>
                </a:solidFill>
              </a:rPr>
              <a:t>having gone </a:t>
            </a:r>
            <a:endParaRPr lang="x-none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85AB5F-2EE4-CD47-A966-B0E7CAAE2779}"/>
              </a:ext>
            </a:extLst>
          </p:cNvPr>
          <p:cNvSpPr txBox="1"/>
          <p:nvPr/>
        </p:nvSpPr>
        <p:spPr>
          <a:xfrm>
            <a:off x="1129344" y="5236669"/>
            <a:ext cx="3728465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4000" dirty="0">
                <a:solidFill>
                  <a:srgbClr val="FF0000"/>
                </a:solidFill>
              </a:rPr>
              <a:t>Having watched </a:t>
            </a:r>
            <a:endParaRPr lang="x-none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528095" y="3717138"/>
            <a:ext cx="594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Planning our education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010666" y="47212"/>
            <a:ext cx="7254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</a:t>
            </a:r>
            <a:endParaRPr lang="en-US" sz="48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school-leavers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  <a:endParaRPr lang="en-US" sz="4400" b="1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839" y="1901973"/>
            <a:ext cx="79862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- Ss work in groups of 4.</a:t>
            </a:r>
          </a:p>
          <a:p>
            <a:pPr algn="just"/>
            <a:r>
              <a:rPr lang="en-US" sz="3600" dirty="0"/>
              <a:t>- In each group, one student plays the role of teacher, other students play the roles </a:t>
            </a:r>
            <a:r>
              <a:rPr lang="en-US" sz="3600"/>
              <a:t>of </a:t>
            </a:r>
            <a:r>
              <a:rPr lang="en-US" sz="3600" smtClean="0"/>
              <a:t>students.</a:t>
            </a:r>
            <a:endParaRPr lang="en-US" sz="3600" dirty="0"/>
          </a:p>
          <a:p>
            <a:pPr algn="just"/>
            <a:r>
              <a:rPr lang="en-GB" sz="3600" dirty="0">
                <a:effectLst/>
                <a:ea typeface="Times New Roman" panose="02020603050405020304" pitchFamily="18" charset="0"/>
              </a:rPr>
              <a:t>- Teacher </a:t>
            </a:r>
            <a:r>
              <a:rPr lang="en-GB" sz="3600" dirty="0">
                <a:ea typeface="Times New Roman" panose="02020603050405020304" pitchFamily="18" charset="0"/>
              </a:rPr>
              <a:t>asks students to share their plans </a:t>
            </a:r>
            <a:r>
              <a:rPr lang="en-GB" sz="3600">
                <a:ea typeface="Times New Roman" panose="02020603050405020304" pitchFamily="18" charset="0"/>
              </a:rPr>
              <a:t>after </a:t>
            </a:r>
            <a:r>
              <a:rPr lang="en-GB" sz="3600" smtClean="0">
                <a:ea typeface="Times New Roman" panose="02020603050405020304" pitchFamily="18" charset="0"/>
              </a:rPr>
              <a:t>school.</a:t>
            </a:r>
            <a:endParaRPr lang="x-none" sz="3600" dirty="0">
              <a:effectLst/>
            </a:endParaRPr>
          </a:p>
          <a:p>
            <a:pPr algn="just"/>
            <a:r>
              <a:rPr lang="en-US" sz="3600" dirty="0"/>
              <a:t>- 3 minutes to prepare for the </a:t>
            </a:r>
            <a:r>
              <a:rPr lang="en-US" sz="3600" dirty="0" smtClean="0"/>
              <a:t>role-play</a:t>
            </a:r>
            <a:r>
              <a:rPr lang="en-US" sz="3600" dirty="0"/>
              <a:t>.</a:t>
            </a:r>
          </a:p>
          <a:p>
            <a:pPr algn="just"/>
            <a:r>
              <a:rPr lang="en-US" sz="3600" dirty="0"/>
              <a:t>- 2 minutes for a performance.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4338" name="Picture 2" descr="School Choice - Montana Family Foundation - Montana Family Foundation">
            <a:extLst>
              <a:ext uri="{FF2B5EF4-FFF2-40B4-BE49-F238E27FC236}">
                <a16:creationId xmlns:a16="http://schemas.microsoft.com/office/drawing/2014/main" id="{FCD289C7-01A4-A742-A9AA-BB5EFE3A3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24" y="2197100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options.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perfect gerunds and perfect participle clauses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732" y="2348011"/>
            <a:ext cx="9938247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7.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148669" y="1094649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6878" y="2100302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48669" y="341404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76818" y="1147818"/>
            <a:ext cx="5530488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GAME: Guessing game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76812" y="1946316"/>
            <a:ext cx="5530491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Vocabulary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76812" y="2755705"/>
            <a:ext cx="5530488" cy="1771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1: Listen and read</a:t>
            </a: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x-none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GB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2: True </a:t>
            </a:r>
            <a:r>
              <a:rPr lang="en-GB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or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3: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Find phrases in the conversation that mean the following.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x-none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x-none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lang="x-none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Complete </a:t>
            </a:r>
            <a:r>
              <a:rPr lang="en-US" sz="20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</a:t>
            </a:r>
            <a:r>
              <a:rPr lang="en-US" sz="200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sentences.</a:t>
            </a:r>
            <a:endParaRPr lang="x-none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32436" y="1422351"/>
            <a:ext cx="689809" cy="67795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24036" y="2428003"/>
            <a:ext cx="622842" cy="98604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60168" y="4647816"/>
            <a:ext cx="2124152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6811" y="5509903"/>
            <a:ext cx="5530489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cxnSpLocks/>
            <a:stCxn id="31" idx="1"/>
            <a:endCxn id="34" idx="0"/>
          </p:cNvCxnSpPr>
          <p:nvPr/>
        </p:nvCxnSpPr>
        <p:spPr>
          <a:xfrm rot="10800000" flipV="1">
            <a:off x="2240170" y="4980890"/>
            <a:ext cx="419999" cy="54558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148669" y="552648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cxnSpLocks/>
            <a:stCxn id="24" idx="3"/>
            <a:endCxn id="31" idx="0"/>
          </p:cNvCxnSpPr>
          <p:nvPr/>
        </p:nvCxnSpPr>
        <p:spPr>
          <a:xfrm>
            <a:off x="3099402" y="3769152"/>
            <a:ext cx="622842" cy="87866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476811" y="4691925"/>
            <a:ext cx="5530489" cy="653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Role play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74716" y="2318056"/>
            <a:ext cx="9794567" cy="3837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Work in 4 groups.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Look at </a:t>
            </a:r>
            <a:r>
              <a:rPr lang="en-US" sz="4000"/>
              <a:t>the </a:t>
            </a:r>
            <a:r>
              <a:rPr lang="en-US" sz="4000" smtClean="0"/>
              <a:t>pictures.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Guess the </a:t>
            </a:r>
            <a:r>
              <a:rPr lang="en-GB" sz="4000" dirty="0" smtClean="0"/>
              <a:t>name </a:t>
            </a:r>
            <a:r>
              <a:rPr lang="en-GB" sz="4000" dirty="0"/>
              <a:t>of the famous </a:t>
            </a:r>
            <a:r>
              <a:rPr lang="en-GB" sz="4000" dirty="0" smtClean="0"/>
              <a:t>universities </a:t>
            </a:r>
            <a:r>
              <a:rPr lang="en-GB" sz="4000"/>
              <a:t>in </a:t>
            </a:r>
            <a:r>
              <a:rPr lang="en-GB" sz="4000" smtClean="0"/>
              <a:t>Viet Nam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The </a:t>
            </a:r>
            <a:r>
              <a:rPr lang="en-US" sz="4000" dirty="0"/>
              <a:t>team with more correct answers is </a:t>
            </a:r>
            <a:r>
              <a:rPr lang="en-US" sz="4000"/>
              <a:t>the </a:t>
            </a:r>
            <a:r>
              <a:rPr lang="en-US" sz="4000" smtClean="0"/>
              <a:t>winner.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pic>
        <p:nvPicPr>
          <p:cNvPr id="1026" name="Picture 2" descr="Tranh cãi việc lấy sinh viên Ngoại thương ra làm thước đo mức lương: Cứ học  FTU là &quot;chảnh chọe&quot;, dưới 1.000 USD là không làm?">
            <a:extLst>
              <a:ext uri="{FF2B5EF4-FFF2-40B4-BE49-F238E27FC236}">
                <a16:creationId xmlns:a16="http://schemas.microsoft.com/office/drawing/2014/main" id="{15A2CEC2-9CEF-AC43-B87A-B8C30E42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71" y="1130328"/>
            <a:ext cx="6503737" cy="47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1CE79E-C836-BC46-834F-A4E50D3FE283}"/>
              </a:ext>
            </a:extLst>
          </p:cNvPr>
          <p:cNvSpPr txBox="1"/>
          <p:nvPr/>
        </p:nvSpPr>
        <p:spPr>
          <a:xfrm>
            <a:off x="3318510" y="5919794"/>
            <a:ext cx="5989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Foreign Trade University</a:t>
            </a:r>
            <a:r>
              <a:rPr lang="x-none" sz="4400" b="1" dirty="0">
                <a:solidFill>
                  <a:srgbClr val="FF0000"/>
                </a:solidFill>
                <a:effectLst/>
              </a:rPr>
              <a:t> </a:t>
            </a:r>
            <a:endParaRPr lang="x-non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CE79E-C836-BC46-834F-A4E50D3FE283}"/>
              </a:ext>
            </a:extLst>
          </p:cNvPr>
          <p:cNvSpPr txBox="1"/>
          <p:nvPr/>
        </p:nvSpPr>
        <p:spPr>
          <a:xfrm>
            <a:off x="1165020" y="6006383"/>
            <a:ext cx="10842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University of Languages and International Studies</a:t>
            </a:r>
            <a:r>
              <a:rPr lang="x-none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50" name="Picture 2" descr="Review Đại học Ngoại ngữ Đại học Quốc gia Hà Nội (ULIS): Thiên đường của  các loại ngôn ngữ – huongnghiep.hocmai.vn">
            <a:extLst>
              <a:ext uri="{FF2B5EF4-FFF2-40B4-BE49-F238E27FC236}">
                <a16:creationId xmlns:a16="http://schemas.microsoft.com/office/drawing/2014/main" id="{34FD5953-DF03-A041-9C53-12DEE193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69" y="1034716"/>
            <a:ext cx="7204466" cy="48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CE79E-C836-BC46-834F-A4E50D3FE283}"/>
              </a:ext>
            </a:extLst>
          </p:cNvPr>
          <p:cNvSpPr txBox="1"/>
          <p:nvPr/>
        </p:nvSpPr>
        <p:spPr>
          <a:xfrm>
            <a:off x="2987658" y="5844296"/>
            <a:ext cx="6762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National Economics University</a:t>
            </a:r>
            <a:r>
              <a:rPr lang="x-none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4" name="Picture 2" descr="National Economics University (NEU) – AICe">
            <a:extLst>
              <a:ext uri="{FF2B5EF4-FFF2-40B4-BE49-F238E27FC236}">
                <a16:creationId xmlns:a16="http://schemas.microsoft.com/office/drawing/2014/main" id="{BE2C9901-63E8-AC47-9C68-4A8C6958A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39850"/>
            <a:ext cx="81280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CE79E-C836-BC46-834F-A4E50D3FE283}"/>
              </a:ext>
            </a:extLst>
          </p:cNvPr>
          <p:cNvSpPr txBox="1"/>
          <p:nvPr/>
        </p:nvSpPr>
        <p:spPr>
          <a:xfrm>
            <a:off x="2652207" y="6105430"/>
            <a:ext cx="7653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Hanoi University of Science and Technology</a:t>
            </a:r>
            <a:r>
              <a:rPr lang="x-none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098" name="Picture 2" descr="Hanoi university earns world rankings">
            <a:extLst>
              <a:ext uri="{FF2B5EF4-FFF2-40B4-BE49-F238E27FC236}">
                <a16:creationId xmlns:a16="http://schemas.microsoft.com/office/drawing/2014/main" id="{77D87082-BA0F-D245-8165-72CB48C2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16" y="1113754"/>
            <a:ext cx="7758221" cy="48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CE79E-C836-BC46-834F-A4E50D3FE283}"/>
              </a:ext>
            </a:extLst>
          </p:cNvPr>
          <p:cNvSpPr txBox="1"/>
          <p:nvPr/>
        </p:nvSpPr>
        <p:spPr>
          <a:xfrm>
            <a:off x="4144828" y="5977823"/>
            <a:ext cx="4316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</a:rPr>
              <a:t>University of Trade</a:t>
            </a:r>
            <a:r>
              <a:rPr lang="x-none" sz="4000" b="1" smtClean="0">
                <a:solidFill>
                  <a:srgbClr val="FF0000"/>
                </a:solidFill>
              </a:rPr>
              <a:t> 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Trường Đại học Thương mại | tmu.edu.vn">
            <a:extLst>
              <a:ext uri="{FF2B5EF4-FFF2-40B4-BE49-F238E27FC236}">
                <a16:creationId xmlns:a16="http://schemas.microsoft.com/office/drawing/2014/main" id="{D92734DF-ADE7-D941-BE00-03DC46CE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07" y="1017136"/>
            <a:ext cx="7445684" cy="4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3595</TotalTime>
  <Words>627</Words>
  <PresentationFormat>Widescreen</PresentationFormat>
  <Paragraphs>148</Paragraphs>
  <Slides>23</Slides>
  <Notes>12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2023-08-10T08:03:00Z</dcterms:modified>
</cp:coreProperties>
</file>