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29" roundtripDataSignature="AMtx7mj//bNnT9JLkpEPIKvjwLsShuk+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7971B9-96D1-4DD8-B56A-E9E08F148CB3}">
  <a:tblStyle styleId="{CF7971B9-96D1-4DD8-B56A-E9E08F148CB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E9EFF7"/>
          </a:solidFill>
        </a:fill>
      </a:tcStyle>
    </a:lastRow>
    <a:seCell>
      <a:tcTxStyle/>
    </a:seCell>
    <a:swCell>
      <a:tcTxStyle/>
    </a:swCell>
    <a:firstRow>
      <a:tcTxStyle b="on" i="off">
        <a:font>
          <a:latin typeface="Calibri"/>
          <a:ea typeface="Calibri"/>
          <a:cs typeface="Calibri"/>
        </a:font>
        <a:schemeClr val="lt1"/>
      </a:tcTxStyle>
      <a:tcStyle>
        <a:fill>
          <a:solidFill>
            <a:schemeClr val="accent6"/>
          </a:solidFill>
        </a:fill>
      </a:tcStyle>
    </a:firstRow>
    <a:neCell>
      <a:tcTxStyle/>
    </a:neCell>
    <a:nwCell>
      <a:tcTxStyle/>
    </a:nwCell>
  </a:tblStyle>
  <a:tblStyle styleId="{0C8146F2-DED3-4A03-84FB-169C718E4E13}"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a:tcStyle>
        <a:fill>
          <a:solidFill>
            <a:srgbClr val="FFE8CA"/>
          </a:solidFill>
        </a:fill>
      </a:tcStyle>
    </a:band1H>
    <a:band2H>
      <a:tcTxStyle/>
    </a:band2H>
    <a:band1V>
      <a:tcTxStyle/>
      <a:tcStyle>
        <a:fill>
          <a:solidFill>
            <a:srgbClr val="FFE8CA"/>
          </a:solidFill>
        </a:fill>
      </a:tcStyle>
    </a:band1V>
    <a:band2V>
      <a:tcTxStyle/>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customschemas.google.com/relationships/presentationmetadata" Target="metadata"/><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8" name="Shape 78"/>
        <p:cNvGrpSpPr/>
        <p:nvPr/>
      </p:nvGrpSpPr>
      <p:grpSpPr>
        <a:xfrm>
          <a:off x="0" y="0"/>
          <a:ext cx="0" cy="0"/>
          <a:chOff x="0" y="0"/>
          <a:chExt cx="0" cy="0"/>
        </a:xfrm>
      </p:grpSpPr>
      <p:sp>
        <p:nvSpPr>
          <p:cNvPr id="79" name="Google Shape;79;p45"/>
          <p:cNvSpPr txBox="1"/>
          <p:nvPr>
            <p:ph type="title"/>
          </p:nvPr>
        </p:nvSpPr>
        <p:spPr>
          <a:xfrm>
            <a:off x="1066800" y="-144780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5"/>
          <p:cNvSpPr txBox="1"/>
          <p:nvPr>
            <p:ph idx="10" type="dt"/>
          </p:nvPr>
        </p:nvSpPr>
        <p:spPr>
          <a:xfrm>
            <a:off x="838200" y="76962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5"/>
          <p:cNvSpPr txBox="1"/>
          <p:nvPr>
            <p:ph idx="11" type="ftr"/>
          </p:nvPr>
        </p:nvSpPr>
        <p:spPr>
          <a:xfrm>
            <a:off x="4038600" y="76962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5"/>
          <p:cNvSpPr txBox="1"/>
          <p:nvPr>
            <p:ph idx="12" type="sldNum"/>
          </p:nvPr>
        </p:nvSpPr>
        <p:spPr>
          <a:xfrm>
            <a:off x="8610600" y="76962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83" name="Google Shape;83;p45"/>
          <p:cNvSpPr/>
          <p:nvPr>
            <p:ph idx="2" type="pic"/>
          </p:nvPr>
        </p:nvSpPr>
        <p:spPr>
          <a:xfrm>
            <a:off x="5867400" y="0"/>
            <a:ext cx="6324600" cy="6858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4" name="Shape 84"/>
        <p:cNvGrpSpPr/>
        <p:nvPr/>
      </p:nvGrpSpPr>
      <p:grpSpPr>
        <a:xfrm>
          <a:off x="0" y="0"/>
          <a:ext cx="0" cy="0"/>
          <a:chOff x="0" y="0"/>
          <a:chExt cx="0" cy="0"/>
        </a:xfrm>
      </p:grpSpPr>
      <p:sp>
        <p:nvSpPr>
          <p:cNvPr id="85" name="Google Shape;85;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9" name="Shape 89"/>
        <p:cNvGrpSpPr/>
        <p:nvPr/>
      </p:nvGrpSpPr>
      <p:grpSpPr>
        <a:xfrm>
          <a:off x="0" y="0"/>
          <a:ext cx="0" cy="0"/>
          <a:chOff x="0" y="0"/>
          <a:chExt cx="0" cy="0"/>
        </a:xfrm>
      </p:grpSpPr>
      <p:sp>
        <p:nvSpPr>
          <p:cNvPr id="90" name="Google Shape;90;p47"/>
          <p:cNvSpPr txBox="1"/>
          <p:nvPr>
            <p:ph type="title"/>
          </p:nvPr>
        </p:nvSpPr>
        <p:spPr>
          <a:xfrm>
            <a:off x="851647" y="-190500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47"/>
          <p:cNvSpPr txBox="1"/>
          <p:nvPr>
            <p:ph idx="10" type="dt"/>
          </p:nvPr>
        </p:nvSpPr>
        <p:spPr>
          <a:xfrm>
            <a:off x="833718" y="81534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7"/>
          <p:cNvSpPr txBox="1"/>
          <p:nvPr>
            <p:ph idx="11" type="ftr"/>
          </p:nvPr>
        </p:nvSpPr>
        <p:spPr>
          <a:xfrm>
            <a:off x="4034118" y="81534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7"/>
          <p:cNvSpPr txBox="1"/>
          <p:nvPr>
            <p:ph idx="12" type="sldNum"/>
          </p:nvPr>
        </p:nvSpPr>
        <p:spPr>
          <a:xfrm>
            <a:off x="8606118" y="81534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47"/>
          <p:cNvSpPr/>
          <p:nvPr>
            <p:ph idx="2" type="pic"/>
          </p:nvPr>
        </p:nvSpPr>
        <p:spPr>
          <a:xfrm>
            <a:off x="0" y="0"/>
            <a:ext cx="12192000" cy="6858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5" name="Shape 95"/>
        <p:cNvGrpSpPr/>
        <p:nvPr/>
      </p:nvGrpSpPr>
      <p:grpSpPr>
        <a:xfrm>
          <a:off x="0" y="0"/>
          <a:ext cx="0" cy="0"/>
          <a:chOff x="0" y="0"/>
          <a:chExt cx="0" cy="0"/>
        </a:xfrm>
      </p:grpSpPr>
      <p:sp>
        <p:nvSpPr>
          <p:cNvPr id="96" name="Google Shape;9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8" name="Google Shape;98;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2" name="Shape 102"/>
        <p:cNvGrpSpPr/>
        <p:nvPr/>
      </p:nvGrpSpPr>
      <p:grpSpPr>
        <a:xfrm>
          <a:off x="0" y="0"/>
          <a:ext cx="0" cy="0"/>
          <a:chOff x="0" y="0"/>
          <a:chExt cx="0" cy="0"/>
        </a:xfrm>
      </p:grpSpPr>
      <p:sp>
        <p:nvSpPr>
          <p:cNvPr id="103" name="Google Shape;103;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49"/>
          <p:cNvSpPr/>
          <p:nvPr>
            <p:ph idx="2" type="pic"/>
          </p:nvPr>
        </p:nvSpPr>
        <p:spPr>
          <a:xfrm>
            <a:off x="5183188" y="987425"/>
            <a:ext cx="6172200" cy="4873625"/>
          </a:xfrm>
          <a:prstGeom prst="rect">
            <a:avLst/>
          </a:prstGeom>
          <a:noFill/>
          <a:ln>
            <a:noFill/>
          </a:ln>
        </p:spPr>
      </p:sp>
      <p:sp>
        <p:nvSpPr>
          <p:cNvPr id="105" name="Google Shape;105;p4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 name="Shape 109"/>
        <p:cNvGrpSpPr/>
        <p:nvPr/>
      </p:nvGrpSpPr>
      <p:grpSpPr>
        <a:xfrm>
          <a:off x="0" y="0"/>
          <a:ext cx="0" cy="0"/>
          <a:chOff x="0" y="0"/>
          <a:chExt cx="0" cy="0"/>
        </a:xfrm>
      </p:grpSpPr>
      <p:sp>
        <p:nvSpPr>
          <p:cNvPr id="110" name="Google Shape;1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5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5" name="Shape 115"/>
        <p:cNvGrpSpPr/>
        <p:nvPr/>
      </p:nvGrpSpPr>
      <p:grpSpPr>
        <a:xfrm>
          <a:off x="0" y="0"/>
          <a:ext cx="0" cy="0"/>
          <a:chOff x="0" y="0"/>
          <a:chExt cx="0" cy="0"/>
        </a:xfrm>
      </p:grpSpPr>
      <p:sp>
        <p:nvSpPr>
          <p:cNvPr id="116" name="Google Shape;116;p5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5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1" name="Shape 121"/>
        <p:cNvGrpSpPr/>
        <p:nvPr/>
      </p:nvGrpSpPr>
      <p:grpSpPr>
        <a:xfrm>
          <a:off x="0" y="0"/>
          <a:ext cx="0" cy="0"/>
          <a:chOff x="0" y="0"/>
          <a:chExt cx="0" cy="0"/>
        </a:xfrm>
      </p:grpSpPr>
      <p:sp>
        <p:nvSpPr>
          <p:cNvPr id="122" name="Google Shape;122;p52"/>
          <p:cNvSpPr txBox="1"/>
          <p:nvPr>
            <p:ph type="title"/>
          </p:nvPr>
        </p:nvSpPr>
        <p:spPr>
          <a:xfrm>
            <a:off x="838200" y="-304800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52"/>
          <p:cNvSpPr txBox="1"/>
          <p:nvPr>
            <p:ph idx="10" type="dt"/>
          </p:nvPr>
        </p:nvSpPr>
        <p:spPr>
          <a:xfrm>
            <a:off x="609600" y="81534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52"/>
          <p:cNvSpPr txBox="1"/>
          <p:nvPr>
            <p:ph idx="11" type="ftr"/>
          </p:nvPr>
        </p:nvSpPr>
        <p:spPr>
          <a:xfrm>
            <a:off x="3810000" y="81534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52"/>
          <p:cNvSpPr txBox="1"/>
          <p:nvPr>
            <p:ph idx="12" type="sldNum"/>
          </p:nvPr>
        </p:nvSpPr>
        <p:spPr>
          <a:xfrm>
            <a:off x="8382000" y="81534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126" name="Google Shape;126;p52"/>
          <p:cNvSpPr/>
          <p:nvPr>
            <p:ph idx="2" type="pic"/>
          </p:nvPr>
        </p:nvSpPr>
        <p:spPr>
          <a:xfrm>
            <a:off x="304800" y="914400"/>
            <a:ext cx="11506200" cy="56388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6" name="Google Shape;13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9" name="Shape 139"/>
        <p:cNvGrpSpPr/>
        <p:nvPr/>
      </p:nvGrpSpPr>
      <p:grpSpPr>
        <a:xfrm>
          <a:off x="0" y="0"/>
          <a:ext cx="0" cy="0"/>
          <a:chOff x="0" y="0"/>
          <a:chExt cx="0" cy="0"/>
        </a:xfrm>
      </p:grpSpPr>
      <p:sp>
        <p:nvSpPr>
          <p:cNvPr id="140" name="Google Shape;14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49" name="Shape 149"/>
        <p:cNvGrpSpPr/>
        <p:nvPr/>
      </p:nvGrpSpPr>
      <p:grpSpPr>
        <a:xfrm>
          <a:off x="0" y="0"/>
          <a:ext cx="0" cy="0"/>
          <a:chOff x="0" y="0"/>
          <a:chExt cx="0" cy="0"/>
        </a:xfrm>
      </p:grpSpPr>
      <p:sp>
        <p:nvSpPr>
          <p:cNvPr id="150" name="Google Shape;150;p29"/>
          <p:cNvSpPr txBox="1"/>
          <p:nvPr>
            <p:ph idx="1" type="body"/>
          </p:nvPr>
        </p:nvSpPr>
        <p:spPr>
          <a:xfrm>
            <a:off x="609600" y="274639"/>
            <a:ext cx="10972800" cy="58515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9"/>
          <p:cNvSpPr txBox="1"/>
          <p:nvPr>
            <p:ph idx="10" type="dt"/>
          </p:nvPr>
        </p:nvSpPr>
        <p:spPr>
          <a:xfrm>
            <a:off x="609600" y="6245225"/>
            <a:ext cx="2844800" cy="4762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9"/>
          <p:cNvSpPr txBox="1"/>
          <p:nvPr>
            <p:ph idx="11" type="ftr"/>
          </p:nvPr>
        </p:nvSpPr>
        <p:spPr>
          <a:xfrm>
            <a:off x="4165600" y="6245225"/>
            <a:ext cx="3860800" cy="4762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9"/>
          <p:cNvSpPr txBox="1"/>
          <p:nvPr>
            <p:ph idx="12" type="sldNum"/>
          </p:nvPr>
        </p:nvSpPr>
        <p:spPr>
          <a:xfrm>
            <a:off x="8737600" y="6245225"/>
            <a:ext cx="2844800" cy="47625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rgbClr val="888888"/>
                </a:solidFill>
                <a:latin typeface="Calibri"/>
                <a:ea typeface="Calibri"/>
                <a:cs typeface="Calibri"/>
                <a:sym typeface="Calibri"/>
              </a:defRPr>
            </a:lvl1pPr>
            <a:lvl2pPr indent="0" lvl="1" marL="0" algn="r">
              <a:spcBef>
                <a:spcPts val="0"/>
              </a:spcBef>
              <a:buNone/>
              <a:defRPr sz="1200">
                <a:solidFill>
                  <a:srgbClr val="888888"/>
                </a:solidFill>
                <a:latin typeface="Calibri"/>
                <a:ea typeface="Calibri"/>
                <a:cs typeface="Calibri"/>
                <a:sym typeface="Calibri"/>
              </a:defRPr>
            </a:lvl2pPr>
            <a:lvl3pPr indent="0" lvl="2" marL="0" algn="r">
              <a:spcBef>
                <a:spcPts val="0"/>
              </a:spcBef>
              <a:buNone/>
              <a:defRPr sz="1200">
                <a:solidFill>
                  <a:srgbClr val="888888"/>
                </a:solidFill>
                <a:latin typeface="Calibri"/>
                <a:ea typeface="Calibri"/>
                <a:cs typeface="Calibri"/>
                <a:sym typeface="Calibri"/>
              </a:defRPr>
            </a:lvl3pPr>
            <a:lvl4pPr indent="0" lvl="3" marL="0" algn="r">
              <a:spcBef>
                <a:spcPts val="0"/>
              </a:spcBef>
              <a:buNone/>
              <a:defRPr sz="1200">
                <a:solidFill>
                  <a:srgbClr val="888888"/>
                </a:solidFill>
                <a:latin typeface="Calibri"/>
                <a:ea typeface="Calibri"/>
                <a:cs typeface="Calibri"/>
                <a:sym typeface="Calibri"/>
              </a:defRPr>
            </a:lvl4pPr>
            <a:lvl5pPr indent="0" lvl="4" marL="0" algn="r">
              <a:spcBef>
                <a:spcPts val="0"/>
              </a:spcBef>
              <a:buNone/>
              <a:defRPr sz="1200">
                <a:solidFill>
                  <a:srgbClr val="888888"/>
                </a:solidFill>
                <a:latin typeface="Calibri"/>
                <a:ea typeface="Calibri"/>
                <a:cs typeface="Calibri"/>
                <a:sym typeface="Calibri"/>
              </a:defRPr>
            </a:lvl5pPr>
            <a:lvl6pPr indent="0" lvl="5" marL="0" algn="r">
              <a:spcBef>
                <a:spcPts val="0"/>
              </a:spcBef>
              <a:buNone/>
              <a:defRPr sz="1200">
                <a:solidFill>
                  <a:srgbClr val="888888"/>
                </a:solidFill>
                <a:latin typeface="Calibri"/>
                <a:ea typeface="Calibri"/>
                <a:cs typeface="Calibri"/>
                <a:sym typeface="Calibri"/>
              </a:defRPr>
            </a:lvl6pPr>
            <a:lvl7pPr indent="0" lvl="6" marL="0" algn="r">
              <a:spcBef>
                <a:spcPts val="0"/>
              </a:spcBef>
              <a:buNone/>
              <a:defRPr sz="1200">
                <a:solidFill>
                  <a:srgbClr val="888888"/>
                </a:solidFill>
                <a:latin typeface="Calibri"/>
                <a:ea typeface="Calibri"/>
                <a:cs typeface="Calibri"/>
                <a:sym typeface="Calibri"/>
              </a:defRPr>
            </a:lvl7pPr>
            <a:lvl8pPr indent="0" lvl="7" marL="0" algn="r">
              <a:spcBef>
                <a:spcPts val="0"/>
              </a:spcBef>
              <a:buNone/>
              <a:defRPr sz="1200">
                <a:solidFill>
                  <a:srgbClr val="888888"/>
                </a:solidFill>
                <a:latin typeface="Calibri"/>
                <a:ea typeface="Calibri"/>
                <a:cs typeface="Calibri"/>
                <a:sym typeface="Calibri"/>
              </a:defRPr>
            </a:lvl8pPr>
            <a:lvl9pPr indent="0" lvl="8" mar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 name="Shape 154"/>
        <p:cNvGrpSpPr/>
        <p:nvPr/>
      </p:nvGrpSpPr>
      <p:grpSpPr>
        <a:xfrm>
          <a:off x="0" y="0"/>
          <a:ext cx="0" cy="0"/>
          <a:chOff x="0" y="0"/>
          <a:chExt cx="0" cy="0"/>
        </a:xfrm>
      </p:grpSpPr>
      <p:sp>
        <p:nvSpPr>
          <p:cNvPr id="155" name="Google Shape;155;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7" name="Google Shape;15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7" name="Shape 167"/>
        <p:cNvGrpSpPr/>
        <p:nvPr/>
      </p:nvGrpSpPr>
      <p:grpSpPr>
        <a:xfrm>
          <a:off x="0" y="0"/>
          <a:ext cx="0" cy="0"/>
          <a:chOff x="0" y="0"/>
          <a:chExt cx="0" cy="0"/>
        </a:xfrm>
      </p:grpSpPr>
      <p:sp>
        <p:nvSpPr>
          <p:cNvPr id="168" name="Google Shape;168;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0" name="Google Shape;170;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2" name="Google Shape;172;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1" name="Shape 181"/>
        <p:cNvGrpSpPr/>
        <p:nvPr/>
      </p:nvGrpSpPr>
      <p:grpSpPr>
        <a:xfrm>
          <a:off x="0" y="0"/>
          <a:ext cx="0" cy="0"/>
          <a:chOff x="0" y="0"/>
          <a:chExt cx="0" cy="0"/>
        </a:xfrm>
      </p:grpSpPr>
      <p:sp>
        <p:nvSpPr>
          <p:cNvPr id="182" name="Google Shape;182;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84" name="Google Shape;184;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5" name="Google Shape;18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8" name="Shape 188"/>
        <p:cNvGrpSpPr/>
        <p:nvPr/>
      </p:nvGrpSpPr>
      <p:grpSpPr>
        <a:xfrm>
          <a:off x="0" y="0"/>
          <a:ext cx="0" cy="0"/>
          <a:chOff x="0" y="0"/>
          <a:chExt cx="0" cy="0"/>
        </a:xfrm>
      </p:grpSpPr>
      <p:sp>
        <p:nvSpPr>
          <p:cNvPr id="189" name="Google Shape;18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5"/>
          <p:cNvSpPr/>
          <p:nvPr>
            <p:ph idx="2" type="pic"/>
          </p:nvPr>
        </p:nvSpPr>
        <p:spPr>
          <a:xfrm>
            <a:off x="5183188" y="987425"/>
            <a:ext cx="6172200" cy="4873625"/>
          </a:xfrm>
          <a:prstGeom prst="rect">
            <a:avLst/>
          </a:prstGeom>
          <a:noFill/>
          <a:ln>
            <a:noFill/>
          </a:ln>
        </p:spPr>
      </p:sp>
      <p:sp>
        <p:nvSpPr>
          <p:cNvPr id="191" name="Google Shape;191;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2" name="Google Shape;19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5" name="Shape 195"/>
        <p:cNvGrpSpPr/>
        <p:nvPr/>
      </p:nvGrpSpPr>
      <p:grpSpPr>
        <a:xfrm>
          <a:off x="0" y="0"/>
          <a:ext cx="0" cy="0"/>
          <a:chOff x="0" y="0"/>
          <a:chExt cx="0" cy="0"/>
        </a:xfrm>
      </p:grpSpPr>
      <p:sp>
        <p:nvSpPr>
          <p:cNvPr id="196" name="Google Shape;19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1" name="Shape 201"/>
        <p:cNvGrpSpPr/>
        <p:nvPr/>
      </p:nvGrpSpPr>
      <p:grpSpPr>
        <a:xfrm>
          <a:off x="0" y="0"/>
          <a:ext cx="0" cy="0"/>
          <a:chOff x="0" y="0"/>
          <a:chExt cx="0" cy="0"/>
        </a:xfrm>
      </p:grpSpPr>
      <p:sp>
        <p:nvSpPr>
          <p:cNvPr id="202" name="Google Shape;202;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 name="Google Shape;20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4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58" name="Shape 58"/>
        <p:cNvGrpSpPr/>
        <p:nvPr/>
      </p:nvGrpSpPr>
      <p:grpSpPr>
        <a:xfrm>
          <a:off x="0" y="0"/>
          <a:ext cx="0" cy="0"/>
          <a:chOff x="0" y="0"/>
          <a:chExt cx="0" cy="0"/>
        </a:xfrm>
      </p:grpSpPr>
      <p:sp>
        <p:nvSpPr>
          <p:cNvPr id="59" name="Google Shape;59;p43"/>
          <p:cNvSpPr txBox="1"/>
          <p:nvPr>
            <p:ph type="title"/>
          </p:nvPr>
        </p:nvSpPr>
        <p:spPr>
          <a:xfrm>
            <a:off x="835617" y="-175260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3"/>
          <p:cNvSpPr txBox="1"/>
          <p:nvPr>
            <p:ph idx="10" type="dt"/>
          </p:nvPr>
        </p:nvSpPr>
        <p:spPr>
          <a:xfrm>
            <a:off x="835617" y="78486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3"/>
          <p:cNvSpPr txBox="1"/>
          <p:nvPr>
            <p:ph idx="11" type="ftr"/>
          </p:nvPr>
        </p:nvSpPr>
        <p:spPr>
          <a:xfrm>
            <a:off x="4036017" y="78486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3"/>
          <p:cNvSpPr txBox="1"/>
          <p:nvPr>
            <p:ph idx="12" type="sldNum"/>
          </p:nvPr>
        </p:nvSpPr>
        <p:spPr>
          <a:xfrm>
            <a:off x="8608017" y="78486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43"/>
          <p:cNvSpPr/>
          <p:nvPr>
            <p:ph idx="2" type="pic"/>
          </p:nvPr>
        </p:nvSpPr>
        <p:spPr>
          <a:xfrm>
            <a:off x="449451" y="228600"/>
            <a:ext cx="5486400" cy="3124200"/>
          </a:xfrm>
          <a:prstGeom prst="rect">
            <a:avLst/>
          </a:prstGeom>
          <a:noFill/>
          <a:ln>
            <a:noFill/>
          </a:ln>
        </p:spPr>
      </p:sp>
      <p:sp>
        <p:nvSpPr>
          <p:cNvPr id="64" name="Google Shape;64;p43"/>
          <p:cNvSpPr/>
          <p:nvPr>
            <p:ph idx="3" type="pic"/>
          </p:nvPr>
        </p:nvSpPr>
        <p:spPr>
          <a:xfrm>
            <a:off x="6316851" y="228600"/>
            <a:ext cx="5410200" cy="3124200"/>
          </a:xfrm>
          <a:prstGeom prst="rect">
            <a:avLst/>
          </a:prstGeom>
          <a:noFill/>
          <a:ln>
            <a:noFill/>
          </a:ln>
        </p:spPr>
      </p:sp>
      <p:sp>
        <p:nvSpPr>
          <p:cNvPr id="65" name="Google Shape;65;p43"/>
          <p:cNvSpPr/>
          <p:nvPr>
            <p:ph idx="4" type="pic"/>
          </p:nvPr>
        </p:nvSpPr>
        <p:spPr>
          <a:xfrm>
            <a:off x="449451" y="3582692"/>
            <a:ext cx="5486400" cy="3124200"/>
          </a:xfrm>
          <a:prstGeom prst="rect">
            <a:avLst/>
          </a:prstGeom>
          <a:noFill/>
          <a:ln>
            <a:noFill/>
          </a:ln>
        </p:spPr>
      </p:sp>
      <p:sp>
        <p:nvSpPr>
          <p:cNvPr id="66" name="Google Shape;66;p43"/>
          <p:cNvSpPr/>
          <p:nvPr>
            <p:ph idx="5" type="pic"/>
          </p:nvPr>
        </p:nvSpPr>
        <p:spPr>
          <a:xfrm>
            <a:off x="6316851" y="3581400"/>
            <a:ext cx="5410200" cy="31242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67" name="Shape 67"/>
        <p:cNvGrpSpPr/>
        <p:nvPr/>
      </p:nvGrpSpPr>
      <p:grpSpPr>
        <a:xfrm>
          <a:off x="0" y="0"/>
          <a:ext cx="0" cy="0"/>
          <a:chOff x="0" y="0"/>
          <a:chExt cx="0" cy="0"/>
        </a:xfrm>
      </p:grpSpPr>
      <p:sp>
        <p:nvSpPr>
          <p:cNvPr id="68" name="Google Shape;68;p44"/>
          <p:cNvSpPr txBox="1"/>
          <p:nvPr>
            <p:ph type="title"/>
          </p:nvPr>
        </p:nvSpPr>
        <p:spPr>
          <a:xfrm>
            <a:off x="838200" y="-160020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44"/>
          <p:cNvSpPr txBox="1"/>
          <p:nvPr>
            <p:ph idx="10" type="dt"/>
          </p:nvPr>
        </p:nvSpPr>
        <p:spPr>
          <a:xfrm>
            <a:off x="533400" y="807720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4"/>
          <p:cNvSpPr txBox="1"/>
          <p:nvPr>
            <p:ph idx="11" type="ftr"/>
          </p:nvPr>
        </p:nvSpPr>
        <p:spPr>
          <a:xfrm>
            <a:off x="3733800" y="807720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4"/>
          <p:cNvSpPr txBox="1"/>
          <p:nvPr>
            <p:ph idx="12" type="sldNum"/>
          </p:nvPr>
        </p:nvSpPr>
        <p:spPr>
          <a:xfrm>
            <a:off x="8305800" y="80772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44"/>
          <p:cNvSpPr/>
          <p:nvPr>
            <p:ph idx="2" type="pic"/>
          </p:nvPr>
        </p:nvSpPr>
        <p:spPr>
          <a:xfrm>
            <a:off x="8281416" y="153765"/>
            <a:ext cx="3733800" cy="2683922"/>
          </a:xfrm>
          <a:prstGeom prst="rect">
            <a:avLst/>
          </a:prstGeom>
          <a:noFill/>
          <a:ln>
            <a:noFill/>
          </a:ln>
        </p:spPr>
      </p:sp>
      <p:sp>
        <p:nvSpPr>
          <p:cNvPr id="73" name="Google Shape;73;p44"/>
          <p:cNvSpPr/>
          <p:nvPr>
            <p:ph idx="3" type="pic"/>
          </p:nvPr>
        </p:nvSpPr>
        <p:spPr>
          <a:xfrm>
            <a:off x="4229100" y="172053"/>
            <a:ext cx="3733800" cy="2665634"/>
          </a:xfrm>
          <a:prstGeom prst="rect">
            <a:avLst/>
          </a:prstGeom>
          <a:noFill/>
          <a:ln>
            <a:noFill/>
          </a:ln>
        </p:spPr>
      </p:sp>
      <p:sp>
        <p:nvSpPr>
          <p:cNvPr id="74" name="Google Shape;74;p44"/>
          <p:cNvSpPr/>
          <p:nvPr>
            <p:ph idx="4" type="pic"/>
          </p:nvPr>
        </p:nvSpPr>
        <p:spPr>
          <a:xfrm>
            <a:off x="176784" y="129380"/>
            <a:ext cx="3733800" cy="2690019"/>
          </a:xfrm>
          <a:prstGeom prst="rect">
            <a:avLst/>
          </a:prstGeom>
          <a:noFill/>
          <a:ln>
            <a:noFill/>
          </a:ln>
        </p:spPr>
      </p:sp>
      <p:sp>
        <p:nvSpPr>
          <p:cNvPr id="75" name="Google Shape;75;p44"/>
          <p:cNvSpPr/>
          <p:nvPr>
            <p:ph idx="5" type="pic"/>
          </p:nvPr>
        </p:nvSpPr>
        <p:spPr>
          <a:xfrm>
            <a:off x="8281416" y="3962400"/>
            <a:ext cx="3733800" cy="2683922"/>
          </a:xfrm>
          <a:prstGeom prst="rect">
            <a:avLst/>
          </a:prstGeom>
          <a:noFill/>
          <a:ln>
            <a:noFill/>
          </a:ln>
        </p:spPr>
      </p:sp>
      <p:sp>
        <p:nvSpPr>
          <p:cNvPr id="76" name="Google Shape;76;p44"/>
          <p:cNvSpPr/>
          <p:nvPr>
            <p:ph idx="6" type="pic"/>
          </p:nvPr>
        </p:nvSpPr>
        <p:spPr>
          <a:xfrm>
            <a:off x="4229100" y="3980688"/>
            <a:ext cx="3733800" cy="2665634"/>
          </a:xfrm>
          <a:prstGeom prst="rect">
            <a:avLst/>
          </a:prstGeom>
          <a:noFill/>
          <a:ln>
            <a:noFill/>
          </a:ln>
        </p:spPr>
      </p:sp>
      <p:sp>
        <p:nvSpPr>
          <p:cNvPr id="77" name="Google Shape;77;p44"/>
          <p:cNvSpPr/>
          <p:nvPr>
            <p:ph idx="7" type="pic"/>
          </p:nvPr>
        </p:nvSpPr>
        <p:spPr>
          <a:xfrm>
            <a:off x="176784" y="3938015"/>
            <a:ext cx="3733800" cy="269001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1.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9" name="Google Shape;129;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1" name="Google Shape;1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 name="Google Shape;1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0.png"/><Relationship Id="rId5"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17.jpg"/><Relationship Id="rId5" Type="http://schemas.openxmlformats.org/officeDocument/2006/relationships/image" Target="../media/image27.jpg"/><Relationship Id="rId6"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1"/>
          <p:cNvSpPr txBox="1"/>
          <p:nvPr>
            <p:ph idx="12" type="sldNum"/>
          </p:nvPr>
        </p:nvSpPr>
        <p:spPr>
          <a:xfrm>
            <a:off x="11363696" y="6455739"/>
            <a:ext cx="294460" cy="187367"/>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212" name="Google Shape;212;p1"/>
          <p:cNvSpPr/>
          <p:nvPr/>
        </p:nvSpPr>
        <p:spPr>
          <a:xfrm>
            <a:off x="2667000" y="633726"/>
            <a:ext cx="6858000"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7200" u="none" cap="none" strike="noStrike">
                <a:solidFill>
                  <a:srgbClr val="FF0000"/>
                </a:solidFill>
                <a:latin typeface="Cambria"/>
                <a:ea typeface="Cambria"/>
                <a:cs typeface="Cambria"/>
                <a:sym typeface="Cambria"/>
              </a:rPr>
              <a:t>KHỞI ĐỘNG</a:t>
            </a:r>
            <a:endParaRPr/>
          </a:p>
        </p:txBody>
      </p:sp>
      <p:pic>
        <p:nvPicPr>
          <p:cNvPr id="213" name="Google Shape;213;p1"/>
          <p:cNvPicPr preferRelativeResize="0"/>
          <p:nvPr/>
        </p:nvPicPr>
        <p:blipFill rotWithShape="1">
          <a:blip r:embed="rId4">
            <a:alphaModFix/>
          </a:blip>
          <a:srcRect b="0" l="0" r="0" t="0"/>
          <a:stretch/>
        </p:blipFill>
        <p:spPr>
          <a:xfrm>
            <a:off x="11954922" y="6524385"/>
            <a:ext cx="184220" cy="184220"/>
          </a:xfrm>
          <a:prstGeom prst="rect">
            <a:avLst/>
          </a:prstGeom>
          <a:noFill/>
          <a:ln>
            <a:noFill/>
          </a:ln>
        </p:spPr>
      </p:pic>
      <p:sp>
        <p:nvSpPr>
          <p:cNvPr id="214" name="Google Shape;214;p1"/>
          <p:cNvSpPr/>
          <p:nvPr/>
        </p:nvSpPr>
        <p:spPr>
          <a:xfrm>
            <a:off x="228600" y="2971800"/>
            <a:ext cx="1173480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600" u="none" cap="none" strike="noStrike">
                <a:solidFill>
                  <a:srgbClr val="00B050"/>
                </a:solidFill>
                <a:latin typeface="Cambria"/>
                <a:ea typeface="Cambria"/>
                <a:cs typeface="Cambria"/>
                <a:sym typeface="Cambria"/>
              </a:rPr>
              <a:t>ĐÂY LÀ GÌ?</a:t>
            </a:r>
            <a:endParaRPr b="1" i="0" sz="6600" u="none" cap="none" strike="noStrike">
              <a:solidFill>
                <a:srgbClr val="00B050"/>
              </a:solidFill>
              <a:latin typeface="Cambria"/>
              <a:ea typeface="Cambria"/>
              <a:cs typeface="Cambria"/>
              <a:sym typeface="Cambria"/>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0"/>
          <p:cNvSpPr/>
          <p:nvPr/>
        </p:nvSpPr>
        <p:spPr>
          <a:xfrm>
            <a:off x="0" y="7031"/>
            <a:ext cx="6343424" cy="602570"/>
          </a:xfrm>
          <a:prstGeom prst="roundRect">
            <a:avLst>
              <a:gd fmla="val 16667" name="adj"/>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II. MÔI</a:t>
            </a:r>
            <a:r>
              <a:rPr b="0" i="0" lang="en-US" sz="2800" u="none" cap="none" strike="noStrike">
                <a:solidFill>
                  <a:srgbClr val="000000"/>
                </a:solidFill>
                <a:latin typeface="Times New Roman"/>
                <a:ea typeface="Times New Roman"/>
                <a:cs typeface="Times New Roman"/>
                <a:sym typeface="Times New Roman"/>
              </a:rPr>
              <a:t> TRƯỜNG XÍCH ĐẠO ẨM</a:t>
            </a:r>
            <a:endParaRPr b="0" i="0" sz="2800" u="none" cap="none" strike="noStrike">
              <a:solidFill>
                <a:srgbClr val="000000"/>
              </a:solidFill>
              <a:latin typeface="Times New Roman"/>
              <a:ea typeface="Times New Roman"/>
              <a:cs typeface="Times New Roman"/>
              <a:sym typeface="Times New Roman"/>
            </a:endParaRPr>
          </a:p>
        </p:txBody>
      </p:sp>
      <p:sp>
        <p:nvSpPr>
          <p:cNvPr id="319" name="Google Shape;319;p10"/>
          <p:cNvSpPr/>
          <p:nvPr/>
        </p:nvSpPr>
        <p:spPr>
          <a:xfrm>
            <a:off x="261257" y="1480569"/>
            <a:ext cx="3744686" cy="633753"/>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1. Khí</a:t>
            </a:r>
            <a:r>
              <a:rPr b="0" i="0" lang="en-US" sz="3200" u="none" cap="none" strike="noStrike">
                <a:solidFill>
                  <a:srgbClr val="000000"/>
                </a:solidFill>
                <a:latin typeface="Times New Roman"/>
                <a:ea typeface="Times New Roman"/>
                <a:cs typeface="Times New Roman"/>
                <a:sym typeface="Times New Roman"/>
              </a:rPr>
              <a:t> hậu</a:t>
            </a:r>
            <a:endParaRPr b="0" i="0" sz="3200" u="none" cap="none" strike="noStrike">
              <a:solidFill>
                <a:srgbClr val="000000"/>
              </a:solidFill>
              <a:latin typeface="Times New Roman"/>
              <a:ea typeface="Times New Roman"/>
              <a:cs typeface="Times New Roman"/>
              <a:sym typeface="Times New Roman"/>
            </a:endParaRPr>
          </a:p>
        </p:txBody>
      </p:sp>
      <p:pic>
        <p:nvPicPr>
          <p:cNvPr descr="20" id="320" name="Google Shape;320;p10"/>
          <p:cNvPicPr preferRelativeResize="0"/>
          <p:nvPr/>
        </p:nvPicPr>
        <p:blipFill rotWithShape="1">
          <a:blip r:embed="rId3">
            <a:alphaModFix/>
          </a:blip>
          <a:srcRect b="0" l="0" r="0" t="0"/>
          <a:stretch/>
        </p:blipFill>
        <p:spPr>
          <a:xfrm>
            <a:off x="4487231" y="1454249"/>
            <a:ext cx="7704769" cy="5149752"/>
          </a:xfrm>
          <a:prstGeom prst="rect">
            <a:avLst/>
          </a:prstGeom>
          <a:noFill/>
          <a:ln cap="flat" cmpd="sng" w="28575">
            <a:solidFill>
              <a:srgbClr val="0000FF"/>
            </a:solidFill>
            <a:prstDash val="solid"/>
            <a:miter lim="800000"/>
            <a:headEnd len="sm" w="sm" type="none"/>
            <a:tailEnd len="sm" w="sm" type="none"/>
          </a:ln>
        </p:spPr>
      </p:pic>
      <p:sp>
        <p:nvSpPr>
          <p:cNvPr id="321" name="Google Shape;321;p10"/>
          <p:cNvSpPr/>
          <p:nvPr/>
        </p:nvSpPr>
        <p:spPr>
          <a:xfrm>
            <a:off x="158677" y="805933"/>
            <a:ext cx="1015342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Times New Roman"/>
                <a:ea typeface="Times New Roman"/>
                <a:cs typeface="Times New Roman"/>
                <a:sym typeface="Times New Roman"/>
              </a:rPr>
              <a:t>* Vị trí địa lí: nằm chủ yếu trong khoảng 5</a:t>
            </a:r>
            <a:r>
              <a:rPr baseline="30000" lang="en-US" sz="3600">
                <a:solidFill>
                  <a:schemeClr val="dk1"/>
                </a:solidFill>
                <a:latin typeface="Times New Roman"/>
                <a:ea typeface="Times New Roman"/>
                <a:cs typeface="Times New Roman"/>
                <a:sym typeface="Times New Roman"/>
              </a:rPr>
              <a:t>0</a:t>
            </a:r>
            <a:r>
              <a:rPr lang="en-US" sz="3600">
                <a:solidFill>
                  <a:schemeClr val="dk1"/>
                </a:solidFill>
                <a:latin typeface="Times New Roman"/>
                <a:ea typeface="Times New Roman"/>
                <a:cs typeface="Times New Roman"/>
                <a:sym typeface="Times New Roman"/>
              </a:rPr>
              <a:t>B đến 5</a:t>
            </a:r>
            <a:r>
              <a:rPr baseline="30000" lang="en-US" sz="3600">
                <a:solidFill>
                  <a:schemeClr val="dk1"/>
                </a:solidFill>
                <a:latin typeface="Times New Roman"/>
                <a:ea typeface="Times New Roman"/>
                <a:cs typeface="Times New Roman"/>
                <a:sym typeface="Times New Roman"/>
              </a:rPr>
              <a:t>0</a:t>
            </a:r>
            <a:r>
              <a:rPr lang="en-US" sz="3600">
                <a:solidFill>
                  <a:schemeClr val="dk1"/>
                </a:solidFill>
                <a:latin typeface="Times New Roman"/>
                <a:ea typeface="Times New Roman"/>
                <a:cs typeface="Times New Roman"/>
                <a:sym typeface="Times New Roman"/>
              </a:rPr>
              <a:t>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8" name="Google Shape;328;p11"/>
          <p:cNvSpPr txBox="1"/>
          <p:nvPr/>
        </p:nvSpPr>
        <p:spPr>
          <a:xfrm>
            <a:off x="217025" y="1941873"/>
            <a:ext cx="5432732" cy="2677656"/>
          </a:xfrm>
          <a:prstGeom prst="rect">
            <a:avLst/>
          </a:prstGeom>
          <a:gradFill>
            <a:gsLst>
              <a:gs pos="0">
                <a:srgbClr val="B4D4A5"/>
              </a:gs>
              <a:gs pos="50000">
                <a:srgbClr val="A8CD97"/>
              </a:gs>
              <a:gs pos="100000">
                <a:srgbClr val="9BC985"/>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2060"/>
                </a:solidFill>
                <a:latin typeface="Calibri"/>
                <a:ea typeface="Calibri"/>
                <a:cs typeface="Calibri"/>
                <a:sym typeface="Calibri"/>
              </a:rPr>
              <a:t>+ </a:t>
            </a:r>
            <a:r>
              <a:rPr lang="en-US" sz="2800">
                <a:solidFill>
                  <a:srgbClr val="002060"/>
                </a:solidFill>
                <a:latin typeface="Cambria"/>
                <a:ea typeface="Cambria"/>
                <a:cs typeface="Cambria"/>
                <a:sym typeface="Cambria"/>
              </a:rPr>
              <a:t>HS thảo luận trong thời gian 3 phút. </a:t>
            </a:r>
            <a:endParaRPr sz="2800">
              <a:solidFill>
                <a:srgbClr val="002060"/>
              </a:solidFill>
              <a:latin typeface="Cambria"/>
              <a:ea typeface="Cambria"/>
              <a:cs typeface="Cambria"/>
              <a:sym typeface="Cambria"/>
            </a:endParaRPr>
          </a:p>
          <a:p>
            <a:pPr indent="0" lvl="0" marL="0" marR="0" rtl="0" algn="l">
              <a:spcBef>
                <a:spcPts val="0"/>
              </a:spcBef>
              <a:spcAft>
                <a:spcPts val="0"/>
              </a:spcAft>
              <a:buNone/>
            </a:pPr>
            <a:r>
              <a:rPr lang="en-US" sz="2800">
                <a:solidFill>
                  <a:srgbClr val="002060"/>
                </a:solidFill>
                <a:latin typeface="Cambria"/>
                <a:ea typeface="Cambria"/>
                <a:cs typeface="Cambria"/>
                <a:sym typeface="Cambria"/>
              </a:rPr>
              <a:t>+ Các nhóm trình bày, nhóm cùng nội dung bổ sung; nhóm khác nội dung tham gia góp ý, phản biện,…;  </a:t>
            </a:r>
            <a:endParaRPr sz="2800">
              <a:solidFill>
                <a:srgbClr val="002060"/>
              </a:solidFill>
              <a:latin typeface="Cambria"/>
              <a:ea typeface="Cambria"/>
              <a:cs typeface="Cambria"/>
              <a:sym typeface="Cambria"/>
            </a:endParaRPr>
          </a:p>
        </p:txBody>
      </p:sp>
      <p:sp>
        <p:nvSpPr>
          <p:cNvPr id="329" name="Google Shape;329;p11"/>
          <p:cNvSpPr txBox="1"/>
          <p:nvPr/>
        </p:nvSpPr>
        <p:spPr>
          <a:xfrm>
            <a:off x="3873180" y="1169808"/>
            <a:ext cx="3553153" cy="584775"/>
          </a:xfrm>
          <a:prstGeom prst="rect">
            <a:avLst/>
          </a:prstGeom>
          <a:solidFill>
            <a:srgbClr val="FFFF00"/>
          </a:soli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 </a:t>
            </a:r>
            <a:r>
              <a:rPr b="1" lang="en-US" sz="3200">
                <a:solidFill>
                  <a:srgbClr val="000000"/>
                </a:solidFill>
                <a:latin typeface="Calibri"/>
                <a:ea typeface="Calibri"/>
                <a:cs typeface="Calibri"/>
                <a:sym typeface="Calibri"/>
              </a:rPr>
              <a:t>THẢO LUẬN NHÓM</a:t>
            </a:r>
            <a:endParaRPr b="1" i="0" sz="3200" u="none" cap="none" strike="noStrike">
              <a:solidFill>
                <a:srgbClr val="000000"/>
              </a:solidFill>
              <a:latin typeface="Calibri"/>
              <a:ea typeface="Calibri"/>
              <a:cs typeface="Calibri"/>
              <a:sym typeface="Calibri"/>
            </a:endParaRPr>
          </a:p>
        </p:txBody>
      </p:sp>
      <p:pic>
        <p:nvPicPr>
          <p:cNvPr id="330" name="Google Shape;330;p11"/>
          <p:cNvPicPr preferRelativeResize="0"/>
          <p:nvPr/>
        </p:nvPicPr>
        <p:blipFill rotWithShape="1">
          <a:blip r:embed="rId3">
            <a:alphaModFix/>
          </a:blip>
          <a:srcRect b="0" l="0" r="0" t="0"/>
          <a:stretch/>
        </p:blipFill>
        <p:spPr>
          <a:xfrm>
            <a:off x="6096000" y="1981201"/>
            <a:ext cx="5852160" cy="3176966"/>
          </a:xfrm>
          <a:prstGeom prst="rect">
            <a:avLst/>
          </a:prstGeom>
          <a:noFill/>
          <a:ln>
            <a:noFill/>
          </a:ln>
        </p:spPr>
      </p:pic>
      <p:pic>
        <p:nvPicPr>
          <p:cNvPr id="331" name="Google Shape;331;p11"/>
          <p:cNvPicPr preferRelativeResize="0"/>
          <p:nvPr/>
        </p:nvPicPr>
        <p:blipFill rotWithShape="1">
          <a:blip r:embed="rId4">
            <a:alphaModFix/>
          </a:blip>
          <a:srcRect b="0" l="0" r="0" t="0"/>
          <a:stretch/>
        </p:blipFill>
        <p:spPr>
          <a:xfrm flipH="1">
            <a:off x="9659648" y="8811"/>
            <a:ext cx="2239163" cy="1549921"/>
          </a:xfrm>
          <a:prstGeom prst="rect">
            <a:avLst/>
          </a:prstGeom>
          <a:noFill/>
          <a:ln>
            <a:noFill/>
          </a:ln>
        </p:spPr>
      </p:pic>
      <p:pic>
        <p:nvPicPr>
          <p:cNvPr id="332" name="Google Shape;332;p11"/>
          <p:cNvPicPr preferRelativeResize="0"/>
          <p:nvPr/>
        </p:nvPicPr>
        <p:blipFill rotWithShape="1">
          <a:blip r:embed="rId5">
            <a:alphaModFix/>
          </a:blip>
          <a:srcRect b="0" l="0" r="0" t="0"/>
          <a:stretch/>
        </p:blipFill>
        <p:spPr>
          <a:xfrm>
            <a:off x="0" y="5412658"/>
            <a:ext cx="12191999" cy="1445342"/>
          </a:xfrm>
          <a:prstGeom prst="rect">
            <a:avLst/>
          </a:prstGeom>
          <a:noFill/>
          <a:ln>
            <a:noFill/>
          </a:ln>
        </p:spPr>
      </p:pic>
      <p:sp>
        <p:nvSpPr>
          <p:cNvPr id="333" name="Google Shape;333;p11"/>
          <p:cNvSpPr/>
          <p:nvPr/>
        </p:nvSpPr>
        <p:spPr>
          <a:xfrm>
            <a:off x="2267176" y="115661"/>
            <a:ext cx="6343424" cy="602570"/>
          </a:xfrm>
          <a:prstGeom prst="roundRect">
            <a:avLst>
              <a:gd fmla="val 16667" name="adj"/>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II. MÔI</a:t>
            </a:r>
            <a:r>
              <a:rPr b="0" i="0" lang="en-US" sz="2800" u="none" cap="none" strike="noStrike">
                <a:solidFill>
                  <a:srgbClr val="000000"/>
                </a:solidFill>
                <a:latin typeface="Times New Roman"/>
                <a:ea typeface="Times New Roman"/>
                <a:cs typeface="Times New Roman"/>
                <a:sym typeface="Times New Roman"/>
              </a:rPr>
              <a:t> TRƯỜNG XÍCH ĐẠO ẨM</a:t>
            </a:r>
            <a:endParaRPr b="0" i="0" sz="2800" u="none" cap="none" strike="noStrike">
              <a:solidFill>
                <a:srgbClr val="000000"/>
              </a:solidFill>
              <a:latin typeface="Times New Roman"/>
              <a:ea typeface="Times New Roman"/>
              <a:cs typeface="Times New Roman"/>
              <a:sym typeface="Times New Roman"/>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graphicFrame>
        <p:nvGraphicFramePr>
          <p:cNvPr id="338" name="Google Shape;338;p12"/>
          <p:cNvGraphicFramePr/>
          <p:nvPr/>
        </p:nvGraphicFramePr>
        <p:xfrm>
          <a:off x="391886" y="1291771"/>
          <a:ext cx="3000000" cy="3000000"/>
        </p:xfrm>
        <a:graphic>
          <a:graphicData uri="http://schemas.openxmlformats.org/drawingml/2006/table">
            <a:tbl>
              <a:tblPr bandRow="1">
                <a:noFill/>
                <a:tableStyleId>{0C8146F2-DED3-4A03-84FB-169C718E4E13}</a:tableStyleId>
              </a:tblPr>
              <a:tblGrid>
                <a:gridCol w="5704125"/>
                <a:gridCol w="5863775"/>
              </a:tblGrid>
              <a:tr h="1161150">
                <a:tc>
                  <a:txBody>
                    <a:bodyPr/>
                    <a:lstStyle/>
                    <a:p>
                      <a:pPr indent="114300" lvl="0" marL="57150" marR="0" rtl="0" algn="l">
                        <a:lnSpc>
                          <a:spcPct val="120000"/>
                        </a:lnSpc>
                        <a:spcBef>
                          <a:spcPts val="0"/>
                        </a:spcBef>
                        <a:spcAft>
                          <a:spcPts val="0"/>
                        </a:spcAft>
                        <a:buNone/>
                      </a:pPr>
                      <a:r>
                        <a:rPr b="1" lang="en-US" sz="2800" u="none" cap="none" strike="noStrike">
                          <a:latin typeface="Times New Roman"/>
                          <a:ea typeface="Times New Roman"/>
                          <a:cs typeface="Times New Roman"/>
                          <a:sym typeface="Times New Roman"/>
                        </a:rPr>
                        <a:t>Nhóm 1,3: Nhận xét diễn biến nhiệt độ trong năm ( hình 5.2)</a:t>
                      </a:r>
                      <a:endParaRPr b="1" sz="32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c>
                  <a:txBody>
                    <a:bodyPr/>
                    <a:lstStyle/>
                    <a:p>
                      <a:pPr indent="114300" lvl="0" marL="57150" marR="0" rtl="0" algn="l">
                        <a:lnSpc>
                          <a:spcPct val="120000"/>
                        </a:lnSpc>
                        <a:spcBef>
                          <a:spcPts val="0"/>
                        </a:spcBef>
                        <a:spcAft>
                          <a:spcPts val="0"/>
                        </a:spcAft>
                        <a:buClr>
                          <a:schemeClr val="dk1"/>
                        </a:buClr>
                        <a:buSzPts val="2800"/>
                        <a:buFont typeface="Times New Roman"/>
                        <a:buNone/>
                      </a:pPr>
                      <a:r>
                        <a:rPr b="1" lang="en-US" sz="2800" u="none" cap="none" strike="noStrike">
                          <a:latin typeface="Times New Roman"/>
                          <a:ea typeface="Times New Roman"/>
                          <a:cs typeface="Times New Roman"/>
                          <a:sym typeface="Times New Roman"/>
                        </a:rPr>
                        <a:t>Nhóm 2,4: Nhận xét diễn biến lượng mưa trong năm </a:t>
                      </a:r>
                      <a:r>
                        <a:rPr b="1" lang="en-US" sz="3200" u="none" cap="none" strike="noStrike">
                          <a:latin typeface="Times New Roman"/>
                          <a:ea typeface="Times New Roman"/>
                          <a:cs typeface="Times New Roman"/>
                          <a:sym typeface="Times New Roman"/>
                        </a:rPr>
                        <a:t>( hình 5.2)</a:t>
                      </a:r>
                      <a:endParaRPr b="1" sz="36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2D050"/>
                    </a:solidFill>
                  </a:tcPr>
                </a:tc>
              </a:tr>
              <a:tr h="355600">
                <a:tc>
                  <a:txBody>
                    <a:bodyPr/>
                    <a:lstStyle/>
                    <a:p>
                      <a:pPr indent="-342900" lvl="0" marL="342900" marR="0" rtl="0" algn="just">
                        <a:lnSpc>
                          <a:spcPct val="120000"/>
                        </a:lnSpc>
                        <a:spcBef>
                          <a:spcPts val="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Nhiệt độ tháng cao nhất, thấp nhất. Chênh lệch bao nhiêu?</a:t>
                      </a:r>
                      <a:endParaRPr sz="3200" u="none" cap="none" strike="noStrike">
                        <a:latin typeface="Times New Roman"/>
                        <a:ea typeface="Times New Roman"/>
                        <a:cs typeface="Times New Roman"/>
                        <a:sym typeface="Times New Roman"/>
                      </a:endParaRPr>
                    </a:p>
                    <a:p>
                      <a:pPr indent="-342900" lvl="0" marL="342900" marR="0" rtl="0" algn="just">
                        <a:lnSpc>
                          <a:spcPct val="120000"/>
                        </a:lnSpc>
                        <a:spcBef>
                          <a:spcPts val="60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Đường biểu diễn nhiệt độ TB tháng có đặc điểm gì?</a:t>
                      </a:r>
                      <a:endParaRPr sz="3200" u="none" cap="none" strike="noStrike">
                        <a:latin typeface="Times New Roman"/>
                        <a:ea typeface="Times New Roman"/>
                        <a:cs typeface="Times New Roman"/>
                        <a:sym typeface="Times New Roman"/>
                      </a:endParaRPr>
                    </a:p>
                    <a:p>
                      <a:pPr indent="-342900" lvl="0" marL="342900" marR="0" rtl="0" algn="just">
                        <a:lnSpc>
                          <a:spcPct val="120000"/>
                        </a:lnSpc>
                        <a:spcBef>
                          <a:spcPts val="60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Nhiệt độ TB năm?</a:t>
                      </a:r>
                      <a:endParaRPr sz="32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342900" lvl="0" marL="342900" marR="0" rtl="0" algn="just">
                        <a:lnSpc>
                          <a:spcPct val="120000"/>
                        </a:lnSpc>
                        <a:spcBef>
                          <a:spcPts val="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Tháng nào không mưa</a:t>
                      </a:r>
                      <a:endParaRPr sz="3200" u="none" cap="none" strike="noStrike">
                        <a:latin typeface="Times New Roman"/>
                        <a:ea typeface="Times New Roman"/>
                        <a:cs typeface="Times New Roman"/>
                        <a:sym typeface="Times New Roman"/>
                      </a:endParaRPr>
                    </a:p>
                    <a:p>
                      <a:pPr indent="-342900" lvl="0" marL="342900" marR="0" rtl="0" algn="just">
                        <a:lnSpc>
                          <a:spcPct val="120000"/>
                        </a:lnSpc>
                        <a:spcBef>
                          <a:spcPts val="60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Đặc điểm lượng mưa các tháng</a:t>
                      </a:r>
                      <a:endParaRPr sz="3200" u="none" cap="none" strike="noStrike">
                        <a:latin typeface="Times New Roman"/>
                        <a:ea typeface="Times New Roman"/>
                        <a:cs typeface="Times New Roman"/>
                        <a:sym typeface="Times New Roman"/>
                      </a:endParaRPr>
                    </a:p>
                    <a:p>
                      <a:pPr indent="-342900" lvl="0" marL="342900" marR="0" rtl="0" algn="just">
                        <a:lnSpc>
                          <a:spcPct val="120000"/>
                        </a:lnSpc>
                        <a:spcBef>
                          <a:spcPts val="600"/>
                        </a:spcBef>
                        <a:spcAft>
                          <a:spcPts val="0"/>
                        </a:spcAft>
                        <a:buClr>
                          <a:schemeClr val="dk1"/>
                        </a:buClr>
                        <a:buSzPts val="2800"/>
                        <a:buFont typeface="Calibri"/>
                        <a:buAutoNum type="arabicPeriod"/>
                      </a:pPr>
                      <a:r>
                        <a:rPr lang="en-US" sz="2800" u="none" cap="none" strike="noStrike">
                          <a:latin typeface="Times New Roman"/>
                          <a:ea typeface="Times New Roman"/>
                          <a:cs typeface="Times New Roman"/>
                          <a:sym typeface="Times New Roman"/>
                        </a:rPr>
                        <a:t>Lượng mưa TB năm?</a:t>
                      </a:r>
                      <a:endParaRPr sz="32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55600">
                <a:tc>
                  <a:txBody>
                    <a:bodyPr/>
                    <a:lstStyle/>
                    <a:p>
                      <a:pPr indent="-342900" lvl="0" marL="342900" marR="0" rtl="0" algn="just">
                        <a:lnSpc>
                          <a:spcPct val="120000"/>
                        </a:lnSpc>
                        <a:spcBef>
                          <a:spcPts val="0"/>
                        </a:spcBef>
                        <a:spcAft>
                          <a:spcPts val="0"/>
                        </a:spcAft>
                        <a:buClr>
                          <a:schemeClr val="dk1"/>
                        </a:buClr>
                        <a:buSzPts val="2800"/>
                        <a:buFont typeface="Noto Sans Symbols"/>
                        <a:buChar char="−"/>
                      </a:pPr>
                      <a:r>
                        <a:rPr lang="en-US" sz="2800" u="none" cap="none" strike="noStrike">
                          <a:latin typeface="Times New Roman"/>
                          <a:ea typeface="Times New Roman"/>
                          <a:cs typeface="Times New Roman"/>
                          <a:sym typeface="Times New Roman"/>
                        </a:rPr>
                        <a:t>Kết luận chung về nhiệt độ?</a:t>
                      </a:r>
                      <a:endParaRPr sz="32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342900" lvl="0" marL="342900" marR="0" rtl="0" algn="just">
                        <a:lnSpc>
                          <a:spcPct val="120000"/>
                        </a:lnSpc>
                        <a:spcBef>
                          <a:spcPts val="0"/>
                        </a:spcBef>
                        <a:spcAft>
                          <a:spcPts val="0"/>
                        </a:spcAft>
                        <a:buClr>
                          <a:schemeClr val="dk1"/>
                        </a:buClr>
                        <a:buSzPts val="2800"/>
                        <a:buFont typeface="Noto Sans Symbols"/>
                        <a:buChar char="−"/>
                      </a:pPr>
                      <a:r>
                        <a:rPr lang="en-US" sz="2800" u="none" cap="none" strike="noStrike">
                          <a:latin typeface="Times New Roman"/>
                          <a:ea typeface="Times New Roman"/>
                          <a:cs typeface="Times New Roman"/>
                          <a:sym typeface="Times New Roman"/>
                        </a:rPr>
                        <a:t>Kết luận chung về lượng mưa?</a:t>
                      </a:r>
                      <a:endParaRPr sz="32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339" name="Google Shape;339;p12"/>
          <p:cNvSpPr txBox="1"/>
          <p:nvPr/>
        </p:nvSpPr>
        <p:spPr>
          <a:xfrm>
            <a:off x="3952794" y="177082"/>
            <a:ext cx="3927423" cy="584775"/>
          </a:xfrm>
          <a:prstGeom prst="rect">
            <a:avLst/>
          </a:prstGeom>
          <a:solidFill>
            <a:srgbClr val="FFC000"/>
          </a:soli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HOẠT ĐỘNG NHÓM</a:t>
            </a:r>
            <a:endParaRPr b="1" sz="3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3"/>
          <p:cNvSpPr txBox="1"/>
          <p:nvPr/>
        </p:nvSpPr>
        <p:spPr>
          <a:xfrm>
            <a:off x="8445500" y="1585913"/>
            <a:ext cx="1422400" cy="519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25</a:t>
            </a:r>
            <a:r>
              <a:rPr baseline="30000" lang="en-US" sz="2800">
                <a:solidFill>
                  <a:srgbClr val="CC0000"/>
                </a:solidFill>
                <a:latin typeface="Times New Roman"/>
                <a:ea typeface="Times New Roman"/>
                <a:cs typeface="Times New Roman"/>
                <a:sym typeface="Times New Roman"/>
              </a:rPr>
              <a:t>oC</a:t>
            </a:r>
            <a:endParaRPr sz="2800">
              <a:solidFill>
                <a:srgbClr val="CC0000"/>
              </a:solidFill>
              <a:latin typeface="Times New Roman"/>
              <a:ea typeface="Times New Roman"/>
              <a:cs typeface="Times New Roman"/>
              <a:sym typeface="Times New Roman"/>
            </a:endParaRPr>
          </a:p>
        </p:txBody>
      </p:sp>
      <p:sp>
        <p:nvSpPr>
          <p:cNvPr id="345" name="Google Shape;345;p13"/>
          <p:cNvSpPr txBox="1"/>
          <p:nvPr/>
        </p:nvSpPr>
        <p:spPr>
          <a:xfrm>
            <a:off x="8432800" y="1981201"/>
            <a:ext cx="11176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27</a:t>
            </a:r>
            <a:r>
              <a:rPr baseline="30000" lang="en-US" sz="2800">
                <a:solidFill>
                  <a:srgbClr val="CC0000"/>
                </a:solidFill>
                <a:latin typeface="Times New Roman"/>
                <a:ea typeface="Times New Roman"/>
                <a:cs typeface="Times New Roman"/>
                <a:sym typeface="Times New Roman"/>
              </a:rPr>
              <a:t>oC</a:t>
            </a:r>
            <a:endParaRPr sz="2800">
              <a:solidFill>
                <a:srgbClr val="CC0000"/>
              </a:solidFill>
              <a:latin typeface="Times New Roman"/>
              <a:ea typeface="Times New Roman"/>
              <a:cs typeface="Times New Roman"/>
              <a:sym typeface="Times New Roman"/>
            </a:endParaRPr>
          </a:p>
        </p:txBody>
      </p:sp>
      <p:sp>
        <p:nvSpPr>
          <p:cNvPr id="346" name="Google Shape;346;p13"/>
          <p:cNvSpPr txBox="1"/>
          <p:nvPr/>
        </p:nvSpPr>
        <p:spPr>
          <a:xfrm>
            <a:off x="8432800" y="2400301"/>
            <a:ext cx="914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2</a:t>
            </a:r>
            <a:r>
              <a:rPr baseline="30000" lang="en-US" sz="2800">
                <a:solidFill>
                  <a:srgbClr val="CC0000"/>
                </a:solidFill>
                <a:latin typeface="Times New Roman"/>
                <a:ea typeface="Times New Roman"/>
                <a:cs typeface="Times New Roman"/>
                <a:sym typeface="Times New Roman"/>
              </a:rPr>
              <a:t>oC</a:t>
            </a:r>
            <a:endParaRPr sz="2800">
              <a:solidFill>
                <a:srgbClr val="CC0000"/>
              </a:solidFill>
              <a:latin typeface="Times New Roman"/>
              <a:ea typeface="Times New Roman"/>
              <a:cs typeface="Times New Roman"/>
              <a:sym typeface="Times New Roman"/>
            </a:endParaRPr>
          </a:p>
        </p:txBody>
      </p:sp>
      <p:sp>
        <p:nvSpPr>
          <p:cNvPr id="347" name="Google Shape;347;p13"/>
          <p:cNvSpPr txBox="1"/>
          <p:nvPr/>
        </p:nvSpPr>
        <p:spPr>
          <a:xfrm>
            <a:off x="9550400" y="2819401"/>
            <a:ext cx="17272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&gt; 25</a:t>
            </a:r>
            <a:r>
              <a:rPr baseline="30000" lang="en-US" sz="2800">
                <a:solidFill>
                  <a:srgbClr val="CC0000"/>
                </a:solidFill>
                <a:latin typeface="Times New Roman"/>
                <a:ea typeface="Times New Roman"/>
                <a:cs typeface="Times New Roman"/>
                <a:sym typeface="Times New Roman"/>
              </a:rPr>
              <a:t>oC</a:t>
            </a:r>
            <a:endParaRPr sz="2800">
              <a:solidFill>
                <a:srgbClr val="CC0000"/>
              </a:solidFill>
              <a:latin typeface="Times New Roman"/>
              <a:ea typeface="Times New Roman"/>
              <a:cs typeface="Times New Roman"/>
              <a:sym typeface="Times New Roman"/>
            </a:endParaRPr>
          </a:p>
        </p:txBody>
      </p:sp>
      <p:sp>
        <p:nvSpPr>
          <p:cNvPr id="348" name="Google Shape;348;p13"/>
          <p:cNvSpPr txBox="1"/>
          <p:nvPr/>
        </p:nvSpPr>
        <p:spPr>
          <a:xfrm>
            <a:off x="6807200" y="3263901"/>
            <a:ext cx="37592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Nóng quanh năm</a:t>
            </a:r>
            <a:endParaRPr/>
          </a:p>
        </p:txBody>
      </p:sp>
      <p:sp>
        <p:nvSpPr>
          <p:cNvPr id="349" name="Google Shape;349;p13"/>
          <p:cNvSpPr txBox="1"/>
          <p:nvPr/>
        </p:nvSpPr>
        <p:spPr>
          <a:xfrm>
            <a:off x="8839200" y="4114801"/>
            <a:ext cx="19304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12 tháng</a:t>
            </a:r>
            <a:endParaRPr/>
          </a:p>
        </p:txBody>
      </p:sp>
      <p:sp>
        <p:nvSpPr>
          <p:cNvPr id="350" name="Google Shape;350;p13"/>
          <p:cNvSpPr txBox="1"/>
          <p:nvPr/>
        </p:nvSpPr>
        <p:spPr>
          <a:xfrm>
            <a:off x="8940800" y="4572001"/>
            <a:ext cx="2235200" cy="519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Không có</a:t>
            </a:r>
            <a:endParaRPr/>
          </a:p>
        </p:txBody>
      </p:sp>
      <p:sp>
        <p:nvSpPr>
          <p:cNvPr id="351" name="Google Shape;351;p13"/>
          <p:cNvSpPr txBox="1"/>
          <p:nvPr/>
        </p:nvSpPr>
        <p:spPr>
          <a:xfrm>
            <a:off x="9779000" y="4981575"/>
            <a:ext cx="2616200" cy="4889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600">
                <a:solidFill>
                  <a:srgbClr val="CC0000"/>
                </a:solidFill>
                <a:latin typeface="Times New Roman"/>
                <a:ea typeface="Times New Roman"/>
                <a:cs typeface="Times New Roman"/>
                <a:sym typeface="Times New Roman"/>
              </a:rPr>
              <a:t>2250 mm</a:t>
            </a:r>
            <a:endParaRPr sz="2600">
              <a:solidFill>
                <a:srgbClr val="CC0000"/>
              </a:solidFill>
              <a:latin typeface="Times New Roman"/>
              <a:ea typeface="Times New Roman"/>
              <a:cs typeface="Times New Roman"/>
              <a:sym typeface="Times New Roman"/>
            </a:endParaRPr>
          </a:p>
        </p:txBody>
      </p:sp>
      <p:sp>
        <p:nvSpPr>
          <p:cNvPr id="352" name="Google Shape;352;p13"/>
          <p:cNvSpPr txBox="1"/>
          <p:nvPr/>
        </p:nvSpPr>
        <p:spPr>
          <a:xfrm>
            <a:off x="7112000" y="5376863"/>
            <a:ext cx="3454400" cy="5191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C0000"/>
                </a:solidFill>
                <a:latin typeface="Times New Roman"/>
                <a:ea typeface="Times New Roman"/>
                <a:cs typeface="Times New Roman"/>
                <a:sym typeface="Times New Roman"/>
              </a:rPr>
              <a:t>Mưa quanh năm</a:t>
            </a:r>
            <a:r>
              <a:rPr lang="en-US" sz="2600">
                <a:solidFill>
                  <a:srgbClr val="CC0000"/>
                </a:solidFill>
                <a:latin typeface="Times New Roman"/>
                <a:ea typeface="Times New Roman"/>
                <a:cs typeface="Times New Roman"/>
                <a:sym typeface="Times New Roman"/>
              </a:rPr>
              <a:t>     </a:t>
            </a:r>
            <a:endParaRPr/>
          </a:p>
        </p:txBody>
      </p:sp>
      <p:pic>
        <p:nvPicPr>
          <p:cNvPr id="353" name="Google Shape;353;p13"/>
          <p:cNvPicPr preferRelativeResize="0"/>
          <p:nvPr/>
        </p:nvPicPr>
        <p:blipFill rotWithShape="1">
          <a:blip r:embed="rId3">
            <a:alphaModFix/>
          </a:blip>
          <a:srcRect b="0" l="7571" r="4102" t="0"/>
          <a:stretch/>
        </p:blipFill>
        <p:spPr>
          <a:xfrm>
            <a:off x="1" y="1021557"/>
            <a:ext cx="3951817" cy="3810000"/>
          </a:xfrm>
          <a:prstGeom prst="rect">
            <a:avLst/>
          </a:prstGeom>
          <a:noFill/>
          <a:ln cap="flat" cmpd="sng" w="28575">
            <a:solidFill>
              <a:srgbClr val="000099"/>
            </a:solidFill>
            <a:prstDash val="solid"/>
            <a:miter lim="800000"/>
            <a:headEnd len="sm" w="sm" type="none"/>
            <a:tailEnd len="sm" w="sm" type="none"/>
          </a:ln>
        </p:spPr>
      </p:pic>
      <p:sp>
        <p:nvSpPr>
          <p:cNvPr id="354" name="Google Shape;354;p13"/>
          <p:cNvSpPr txBox="1"/>
          <p:nvPr/>
        </p:nvSpPr>
        <p:spPr>
          <a:xfrm>
            <a:off x="4673600" y="6110288"/>
            <a:ext cx="75184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600">
                <a:solidFill>
                  <a:srgbClr val="002060"/>
                </a:solidFill>
                <a:latin typeface="Times New Roman"/>
                <a:ea typeface="Times New Roman"/>
                <a:cs typeface="Times New Roman"/>
                <a:sym typeface="Times New Roman"/>
              </a:rPr>
              <a:t>       Khí hậu nóng ẩm quanh năm</a:t>
            </a:r>
            <a:endParaRPr b="1" i="1" sz="3600">
              <a:solidFill>
                <a:srgbClr val="002060"/>
              </a:solidFill>
              <a:latin typeface="Times New Roman"/>
              <a:ea typeface="Times New Roman"/>
              <a:cs typeface="Times New Roman"/>
              <a:sym typeface="Times New Roman"/>
            </a:endParaRPr>
          </a:p>
        </p:txBody>
      </p:sp>
      <p:sp>
        <p:nvSpPr>
          <p:cNvPr id="355" name="Google Shape;355;p13"/>
          <p:cNvSpPr/>
          <p:nvPr/>
        </p:nvSpPr>
        <p:spPr>
          <a:xfrm>
            <a:off x="4114800" y="6248400"/>
            <a:ext cx="711200" cy="381000"/>
          </a:xfrm>
          <a:prstGeom prst="rightArrow">
            <a:avLst>
              <a:gd fmla="val 50000" name="adj1"/>
              <a:gd fmla="val 35000" name="adj2"/>
            </a:avLst>
          </a:prstGeom>
          <a:solidFill>
            <a:srgbClr val="CC0000"/>
          </a:solidFill>
          <a:ln cap="flat" cmpd="sng" w="9525">
            <a:solidFill>
              <a:srgbClr val="99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3"/>
          <p:cNvSpPr txBox="1"/>
          <p:nvPr/>
        </p:nvSpPr>
        <p:spPr>
          <a:xfrm>
            <a:off x="4051300" y="228600"/>
            <a:ext cx="8026400" cy="838200"/>
          </a:xfrm>
          <a:prstGeom prst="rect">
            <a:avLst/>
          </a:prstGeom>
          <a:noFill/>
          <a:ln cap="flat" cmpd="sng" w="9525">
            <a:solidFill>
              <a:srgbClr val="99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2800">
                <a:solidFill>
                  <a:srgbClr val="FF0000"/>
                </a:solidFill>
                <a:latin typeface="Times New Roman"/>
                <a:ea typeface="Times New Roman"/>
                <a:cs typeface="Times New Roman"/>
                <a:sym typeface="Times New Roman"/>
              </a:rPr>
              <a:t>Phân tích biểu đồ khí hậu Xin-ga-po</a:t>
            </a:r>
            <a:r>
              <a:rPr lang="en-US" sz="2800">
                <a:solidFill>
                  <a:srgbClr val="FF0000"/>
                </a:solidFill>
                <a:latin typeface="Times New Roman"/>
                <a:ea typeface="Times New Roman"/>
                <a:cs typeface="Times New Roman"/>
                <a:sym typeface="Times New Roman"/>
              </a:rPr>
              <a:t>:</a:t>
            </a:r>
            <a:endParaRPr sz="2800">
              <a:solidFill>
                <a:srgbClr val="FF0000"/>
              </a:solidFill>
              <a:latin typeface="Times New Roman"/>
              <a:ea typeface="Times New Roman"/>
              <a:cs typeface="Times New Roman"/>
              <a:sym typeface="Times New Roman"/>
            </a:endParaRPr>
          </a:p>
        </p:txBody>
      </p:sp>
      <p:sp>
        <p:nvSpPr>
          <p:cNvPr id="357" name="Google Shape;357;p13"/>
          <p:cNvSpPr txBox="1"/>
          <p:nvPr/>
        </p:nvSpPr>
        <p:spPr>
          <a:xfrm>
            <a:off x="4064000" y="1143000"/>
            <a:ext cx="7823200" cy="4800600"/>
          </a:xfrm>
          <a:prstGeom prst="rect">
            <a:avLst/>
          </a:prstGeom>
          <a:noFill/>
          <a:ln cap="flat" cmpd="sng" w="9525">
            <a:solidFill>
              <a:srgbClr val="9900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9900FF"/>
              </a:buClr>
              <a:buSzPts val="2000"/>
              <a:buFont typeface="Noto Sans Symbols"/>
              <a:buNone/>
            </a:pPr>
            <a:r>
              <a:rPr lang="en-US" sz="2800">
                <a:solidFill>
                  <a:srgbClr val="9900FF"/>
                </a:solidFill>
                <a:latin typeface="Times New Roman"/>
                <a:ea typeface="Times New Roman"/>
                <a:cs typeface="Times New Roman"/>
                <a:sym typeface="Times New Roman"/>
              </a:rPr>
              <a:t>* Nhiệt độ</a:t>
            </a:r>
            <a:endParaRPr sz="2800">
              <a:solidFill>
                <a:srgbClr val="9900FF"/>
              </a:solidFill>
              <a:latin typeface="Times New Roman"/>
              <a:ea typeface="Times New Roman"/>
              <a:cs typeface="Times New Roman"/>
              <a:sym typeface="Times New Roman"/>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Nhiệt độ tháng 1: ………………… </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Nhiệt độ tháng 4: …………………</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Biên độ nhiệt: …………………….</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Nhiệt độ trung bình năm:………….</a:t>
            </a:r>
            <a:endParaRPr/>
          </a:p>
          <a:p>
            <a:pPr indent="0" lvl="0" marL="0" marR="0" rtl="0" algn="l">
              <a:spcBef>
                <a:spcPts val="0"/>
              </a:spcBef>
              <a:spcAft>
                <a:spcPts val="0"/>
              </a:spcAft>
              <a:buClr>
                <a:srgbClr val="000066"/>
              </a:buClr>
              <a:buSzPts val="2800"/>
              <a:buFont typeface="Noto Sans Symbols"/>
              <a:buNone/>
            </a:pPr>
            <a:r>
              <a:rPr lang="en-US" sz="2800">
                <a:solidFill>
                  <a:srgbClr val="000066"/>
                </a:solidFill>
                <a:latin typeface="Times New Roman"/>
                <a:ea typeface="Times New Roman"/>
                <a:cs typeface="Times New Roman"/>
                <a:sym typeface="Times New Roman"/>
              </a:rPr>
              <a:t>=&gt;Kết luận: ………………………..</a:t>
            </a:r>
            <a:r>
              <a:rPr lang="en-US" sz="2800">
                <a:solidFill>
                  <a:srgbClr val="CC0000"/>
                </a:solidFill>
                <a:latin typeface="Times New Roman"/>
                <a:ea typeface="Times New Roman"/>
                <a:cs typeface="Times New Roman"/>
                <a:sym typeface="Times New Roman"/>
              </a:rPr>
              <a:t> </a:t>
            </a:r>
            <a:endParaRPr/>
          </a:p>
          <a:p>
            <a:pPr indent="0" lvl="0" marL="0" marR="0" rtl="0" algn="l">
              <a:spcBef>
                <a:spcPts val="0"/>
              </a:spcBef>
              <a:spcAft>
                <a:spcPts val="0"/>
              </a:spcAft>
              <a:buClr>
                <a:srgbClr val="9900FF"/>
              </a:buClr>
              <a:buSzPts val="2800"/>
              <a:buFont typeface="Noto Sans Symbols"/>
              <a:buNone/>
            </a:pPr>
            <a:r>
              <a:rPr lang="en-US" sz="2800">
                <a:solidFill>
                  <a:srgbClr val="9900FF"/>
                </a:solidFill>
                <a:latin typeface="Times New Roman"/>
                <a:ea typeface="Times New Roman"/>
                <a:cs typeface="Times New Roman"/>
                <a:sym typeface="Times New Roman"/>
              </a:rPr>
              <a:t>* Lượng mưa </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Các tháng có mưa:…………………</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Các tháng không mưa:……………..</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 Lượng mưa trung bình năm: ………</a:t>
            </a:r>
            <a:endParaRPr/>
          </a:p>
          <a:p>
            <a:pPr indent="0" lvl="0" marL="0" marR="0" rtl="0" algn="l">
              <a:spcBef>
                <a:spcPts val="0"/>
              </a:spcBef>
              <a:spcAft>
                <a:spcPts val="0"/>
              </a:spcAft>
              <a:buNone/>
            </a:pPr>
            <a:r>
              <a:rPr lang="en-US" sz="2800">
                <a:solidFill>
                  <a:srgbClr val="000066"/>
                </a:solidFill>
                <a:latin typeface="Times New Roman"/>
                <a:ea typeface="Times New Roman"/>
                <a:cs typeface="Times New Roman"/>
                <a:sym typeface="Times New Roman"/>
              </a:rPr>
              <a:t>=&gt;Kết luận: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ppt_w</p:attrName>
                                        </p:attrNameLst>
                                      </p:cBhvr>
                                      <p:tavLst>
                                        <p:tav fmla="" tm="0">
                                          <p:val>
                                            <p:strVal val="0"/>
                                          </p:val>
                                        </p:tav>
                                        <p:tav fmla="" tm="100000">
                                          <p:val>
                                            <p:strVal val="#ppt_w"/>
                                          </p:val>
                                        </p:tav>
                                      </p:tavLst>
                                    </p:anim>
                                    <p:anim calcmode="lin" valueType="num">
                                      <p:cBhvr additive="base">
                                        <p:cTn dur="500"/>
                                        <p:tgtEl>
                                          <p:spTgt spid="35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14"/>
          <p:cNvSpPr/>
          <p:nvPr/>
        </p:nvSpPr>
        <p:spPr>
          <a:xfrm>
            <a:off x="0" y="7031"/>
            <a:ext cx="6343424" cy="602570"/>
          </a:xfrm>
          <a:prstGeom prst="roundRect">
            <a:avLst>
              <a:gd fmla="val 16667" name="adj"/>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II. MÔI</a:t>
            </a:r>
            <a:r>
              <a:rPr b="0" i="0" lang="en-US" sz="2800" u="none" cap="none" strike="noStrike">
                <a:solidFill>
                  <a:srgbClr val="000000"/>
                </a:solidFill>
                <a:latin typeface="Times New Roman"/>
                <a:ea typeface="Times New Roman"/>
                <a:cs typeface="Times New Roman"/>
                <a:sym typeface="Times New Roman"/>
              </a:rPr>
              <a:t> TRƯỜNG XÍCH ĐẠO ẨM</a:t>
            </a:r>
            <a:endParaRPr b="0" i="0" sz="2800" u="none" cap="none" strike="noStrike">
              <a:solidFill>
                <a:srgbClr val="000000"/>
              </a:solidFill>
              <a:latin typeface="Times New Roman"/>
              <a:ea typeface="Times New Roman"/>
              <a:cs typeface="Times New Roman"/>
              <a:sym typeface="Times New Roman"/>
            </a:endParaRPr>
          </a:p>
        </p:txBody>
      </p:sp>
      <p:sp>
        <p:nvSpPr>
          <p:cNvPr id="363" name="Google Shape;363;p14"/>
          <p:cNvSpPr/>
          <p:nvPr/>
        </p:nvSpPr>
        <p:spPr>
          <a:xfrm>
            <a:off x="261257" y="1480569"/>
            <a:ext cx="3744686" cy="633753"/>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1. Khí</a:t>
            </a:r>
            <a:r>
              <a:rPr b="0" i="0" lang="en-US" sz="3200" u="none" cap="none" strike="noStrike">
                <a:solidFill>
                  <a:srgbClr val="000000"/>
                </a:solidFill>
                <a:latin typeface="Times New Roman"/>
                <a:ea typeface="Times New Roman"/>
                <a:cs typeface="Times New Roman"/>
                <a:sym typeface="Times New Roman"/>
              </a:rPr>
              <a:t> hậu</a:t>
            </a:r>
            <a:endParaRPr b="0" i="0" sz="3200" u="none" cap="none" strike="noStrike">
              <a:solidFill>
                <a:srgbClr val="000000"/>
              </a:solidFill>
              <a:latin typeface="Times New Roman"/>
              <a:ea typeface="Times New Roman"/>
              <a:cs typeface="Times New Roman"/>
              <a:sym typeface="Times New Roman"/>
            </a:endParaRPr>
          </a:p>
        </p:txBody>
      </p:sp>
      <p:pic>
        <p:nvPicPr>
          <p:cNvPr descr="20" id="364" name="Google Shape;364;p14"/>
          <p:cNvPicPr preferRelativeResize="0"/>
          <p:nvPr/>
        </p:nvPicPr>
        <p:blipFill rotWithShape="1">
          <a:blip r:embed="rId3">
            <a:alphaModFix/>
          </a:blip>
          <a:srcRect b="0" l="0" r="0" t="0"/>
          <a:stretch/>
        </p:blipFill>
        <p:spPr>
          <a:xfrm>
            <a:off x="4487231" y="1454249"/>
            <a:ext cx="7704769" cy="5149752"/>
          </a:xfrm>
          <a:prstGeom prst="rect">
            <a:avLst/>
          </a:prstGeom>
          <a:noFill/>
          <a:ln cap="flat" cmpd="sng" w="28575">
            <a:solidFill>
              <a:srgbClr val="0000FF"/>
            </a:solidFill>
            <a:prstDash val="solid"/>
            <a:miter lim="800000"/>
            <a:headEnd len="sm" w="sm" type="none"/>
            <a:tailEnd len="sm" w="sm" type="none"/>
          </a:ln>
        </p:spPr>
      </p:pic>
      <p:sp>
        <p:nvSpPr>
          <p:cNvPr id="365" name="Google Shape;365;p14"/>
          <p:cNvSpPr/>
          <p:nvPr/>
        </p:nvSpPr>
        <p:spPr>
          <a:xfrm>
            <a:off x="158677" y="805933"/>
            <a:ext cx="1015342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Times New Roman"/>
                <a:ea typeface="Times New Roman"/>
                <a:cs typeface="Times New Roman"/>
                <a:sym typeface="Times New Roman"/>
              </a:rPr>
              <a:t>* Vị trí địa lí: nằm chủ yếu trong khoảng 5</a:t>
            </a:r>
            <a:r>
              <a:rPr baseline="30000" lang="en-US" sz="3600">
                <a:solidFill>
                  <a:schemeClr val="dk1"/>
                </a:solidFill>
                <a:latin typeface="Times New Roman"/>
                <a:ea typeface="Times New Roman"/>
                <a:cs typeface="Times New Roman"/>
                <a:sym typeface="Times New Roman"/>
              </a:rPr>
              <a:t>0</a:t>
            </a:r>
            <a:r>
              <a:rPr lang="en-US" sz="3600">
                <a:solidFill>
                  <a:schemeClr val="dk1"/>
                </a:solidFill>
                <a:latin typeface="Times New Roman"/>
                <a:ea typeface="Times New Roman"/>
                <a:cs typeface="Times New Roman"/>
                <a:sym typeface="Times New Roman"/>
              </a:rPr>
              <a:t>B đến 5</a:t>
            </a:r>
            <a:r>
              <a:rPr baseline="30000" lang="en-US" sz="3600">
                <a:solidFill>
                  <a:schemeClr val="dk1"/>
                </a:solidFill>
                <a:latin typeface="Times New Roman"/>
                <a:ea typeface="Times New Roman"/>
                <a:cs typeface="Times New Roman"/>
                <a:sym typeface="Times New Roman"/>
              </a:rPr>
              <a:t>0</a:t>
            </a:r>
            <a:r>
              <a:rPr lang="en-US" sz="3600">
                <a:solidFill>
                  <a:schemeClr val="dk1"/>
                </a:solidFill>
                <a:latin typeface="Times New Roman"/>
                <a:ea typeface="Times New Roman"/>
                <a:cs typeface="Times New Roman"/>
                <a:sym typeface="Times New Roman"/>
              </a:rPr>
              <a:t>N</a:t>
            </a:r>
            <a:endParaRPr/>
          </a:p>
        </p:txBody>
      </p:sp>
      <p:sp>
        <p:nvSpPr>
          <p:cNvPr id="366" name="Google Shape;366;p14"/>
          <p:cNvSpPr/>
          <p:nvPr/>
        </p:nvSpPr>
        <p:spPr>
          <a:xfrm>
            <a:off x="36286" y="2474853"/>
            <a:ext cx="4194628" cy="32316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 Nhiệt độ cao quanh năm(trung bình trên 25</a:t>
            </a:r>
            <a:r>
              <a:rPr baseline="30000" lang="en-US" sz="2800">
                <a:solidFill>
                  <a:schemeClr val="dk1"/>
                </a:solidFill>
                <a:latin typeface="Times New Roman"/>
                <a:ea typeface="Times New Roman"/>
                <a:cs typeface="Times New Roman"/>
                <a:sym typeface="Times New Roman"/>
              </a:rPr>
              <a:t>0</a:t>
            </a:r>
            <a:r>
              <a:rPr lang="en-US" sz="2800">
                <a:solidFill>
                  <a:schemeClr val="dk1"/>
                </a:solidFill>
                <a:latin typeface="Times New Roman"/>
                <a:ea typeface="Times New Roman"/>
                <a:cs typeface="Times New Roman"/>
                <a:sym typeface="Times New Roman"/>
              </a:rPr>
              <a:t>C).</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Lượng mưa nhiều quanh năm(từ 1500-&gt; 2000mm).</a:t>
            </a:r>
            <a:endParaRPr/>
          </a:p>
          <a:p>
            <a:pPr indent="-177800" lvl="0" marL="0" marR="0" rtl="0" algn="just">
              <a:spcBef>
                <a:spcPts val="0"/>
              </a:spcBef>
              <a:spcAft>
                <a:spcPts val="0"/>
              </a:spcAft>
              <a:buClr>
                <a:schemeClr val="dk1"/>
              </a:buClr>
              <a:buSzPts val="2800"/>
              <a:buFont typeface="Times New Roman"/>
              <a:buChar char="-"/>
            </a:pPr>
            <a:r>
              <a:rPr lang="en-US" sz="2800">
                <a:solidFill>
                  <a:schemeClr val="dk1"/>
                </a:solidFill>
                <a:latin typeface="Times New Roman"/>
                <a:ea typeface="Times New Roman"/>
                <a:cs typeface="Times New Roman"/>
                <a:sym typeface="Times New Roman"/>
              </a:rPr>
              <a:t> Độ ẩm cao &gt; 80%.</a:t>
            </a:r>
            <a:endParaRPr sz="28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3200">
                <a:solidFill>
                  <a:srgbClr val="FF0000"/>
                </a:solidFill>
                <a:latin typeface="Times New Roman"/>
                <a:ea typeface="Times New Roman"/>
                <a:cs typeface="Times New Roman"/>
                <a:sym typeface="Times New Roman"/>
              </a:rPr>
              <a:t>=&gt; Nắng nóng, mưa nhiều quanh năm</a:t>
            </a:r>
            <a:endParaRPr b="1" sz="32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15"/>
          <p:cNvSpPr/>
          <p:nvPr/>
        </p:nvSpPr>
        <p:spPr>
          <a:xfrm>
            <a:off x="0" y="0"/>
            <a:ext cx="5747657" cy="773339"/>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2. Rừng</a:t>
            </a:r>
            <a:r>
              <a:rPr b="0" i="0" lang="en-US" sz="3200" u="none" cap="none" strike="noStrike">
                <a:solidFill>
                  <a:srgbClr val="000000"/>
                </a:solidFill>
                <a:latin typeface="Times New Roman"/>
                <a:ea typeface="Times New Roman"/>
                <a:cs typeface="Times New Roman"/>
                <a:sym typeface="Times New Roman"/>
              </a:rPr>
              <a:t> rậm xanh quanh năm</a:t>
            </a:r>
            <a:endParaRPr b="0" i="0" sz="3200" u="none" cap="none" strike="noStrike">
              <a:solidFill>
                <a:srgbClr val="000000"/>
              </a:solidFill>
              <a:latin typeface="Times New Roman"/>
              <a:ea typeface="Times New Roman"/>
              <a:cs typeface="Times New Roman"/>
              <a:sym typeface="Times New Roman"/>
            </a:endParaRPr>
          </a:p>
        </p:txBody>
      </p:sp>
      <p:pic>
        <p:nvPicPr>
          <p:cNvPr id="372" name="Google Shape;372;p15"/>
          <p:cNvPicPr preferRelativeResize="0"/>
          <p:nvPr/>
        </p:nvPicPr>
        <p:blipFill rotWithShape="1">
          <a:blip r:embed="rId3">
            <a:alphaModFix/>
          </a:blip>
          <a:srcRect b="0" l="0" r="0" t="0"/>
          <a:stretch/>
        </p:blipFill>
        <p:spPr>
          <a:xfrm>
            <a:off x="508001" y="1524001"/>
            <a:ext cx="11222567" cy="4899025"/>
          </a:xfrm>
          <a:prstGeom prst="rect">
            <a:avLst/>
          </a:prstGeom>
          <a:noFill/>
          <a:ln>
            <a:noFill/>
          </a:ln>
        </p:spPr>
      </p:pic>
      <p:sp>
        <p:nvSpPr>
          <p:cNvPr id="373" name="Google Shape;373;p15"/>
          <p:cNvSpPr txBox="1"/>
          <p:nvPr/>
        </p:nvSpPr>
        <p:spPr>
          <a:xfrm>
            <a:off x="241300" y="798740"/>
            <a:ext cx="11684000" cy="523220"/>
          </a:xfrm>
          <a:prstGeom prst="rect">
            <a:avLst/>
          </a:prstGeom>
          <a:noFill/>
          <a:ln cap="flat" cmpd="sng" w="9525">
            <a:solidFill>
              <a:srgbClr val="0000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FF"/>
                </a:solidFill>
                <a:latin typeface="Times New Roman"/>
                <a:ea typeface="Times New Roman"/>
                <a:cs typeface="Times New Roman"/>
                <a:sym typeface="Times New Roman"/>
              </a:rPr>
              <a:t>- Rừng có mấy tầng chính? Tại sao rừng ở đây lại có nhiều tầng?</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16"/>
          <p:cNvSpPr txBox="1"/>
          <p:nvPr/>
        </p:nvSpPr>
        <p:spPr>
          <a:xfrm>
            <a:off x="1117600" y="3962400"/>
            <a:ext cx="91440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6"/>
          <p:cNvSpPr txBox="1"/>
          <p:nvPr/>
        </p:nvSpPr>
        <p:spPr>
          <a:xfrm>
            <a:off x="1016000" y="3962400"/>
            <a:ext cx="975360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0" name="Google Shape;380;p16"/>
          <p:cNvPicPr preferRelativeResize="0"/>
          <p:nvPr/>
        </p:nvPicPr>
        <p:blipFill rotWithShape="1">
          <a:blip r:embed="rId3">
            <a:alphaModFix/>
          </a:blip>
          <a:srcRect b="0" l="0" r="0" t="0"/>
          <a:stretch/>
        </p:blipFill>
        <p:spPr>
          <a:xfrm>
            <a:off x="6197600" y="3048000"/>
            <a:ext cx="5994400" cy="3124200"/>
          </a:xfrm>
          <a:prstGeom prst="rect">
            <a:avLst/>
          </a:prstGeom>
          <a:noFill/>
          <a:ln>
            <a:noFill/>
          </a:ln>
        </p:spPr>
      </p:pic>
      <p:pic>
        <p:nvPicPr>
          <p:cNvPr descr="borneo6" id="381" name="Google Shape;381;p16"/>
          <p:cNvPicPr preferRelativeResize="0"/>
          <p:nvPr/>
        </p:nvPicPr>
        <p:blipFill rotWithShape="1">
          <a:blip r:embed="rId4">
            <a:alphaModFix/>
          </a:blip>
          <a:srcRect b="0" l="0" r="0" t="0"/>
          <a:stretch/>
        </p:blipFill>
        <p:spPr>
          <a:xfrm>
            <a:off x="6197600" y="1"/>
            <a:ext cx="5994400" cy="3008313"/>
          </a:xfrm>
          <a:prstGeom prst="rect">
            <a:avLst/>
          </a:prstGeom>
          <a:noFill/>
          <a:ln>
            <a:noFill/>
          </a:ln>
        </p:spPr>
      </p:pic>
      <p:pic>
        <p:nvPicPr>
          <p:cNvPr descr="rừng rậm1" id="382" name="Google Shape;382;p16"/>
          <p:cNvPicPr preferRelativeResize="0"/>
          <p:nvPr/>
        </p:nvPicPr>
        <p:blipFill rotWithShape="1">
          <a:blip r:embed="rId5">
            <a:alphaModFix/>
          </a:blip>
          <a:srcRect b="0" l="0" r="0" t="0"/>
          <a:stretch/>
        </p:blipFill>
        <p:spPr>
          <a:xfrm>
            <a:off x="0" y="3048000"/>
            <a:ext cx="6096000" cy="3124200"/>
          </a:xfrm>
          <a:prstGeom prst="rect">
            <a:avLst/>
          </a:prstGeom>
          <a:noFill/>
          <a:ln>
            <a:noFill/>
          </a:ln>
        </p:spPr>
      </p:pic>
      <p:sp>
        <p:nvSpPr>
          <p:cNvPr id="383" name="Google Shape;383;p16"/>
          <p:cNvSpPr txBox="1"/>
          <p:nvPr/>
        </p:nvSpPr>
        <p:spPr>
          <a:xfrm>
            <a:off x="0" y="6253164"/>
            <a:ext cx="12192000" cy="528637"/>
          </a:xfrm>
          <a:prstGeom prst="rect">
            <a:avLst/>
          </a:prstGeom>
          <a:noFill/>
          <a:ln cap="flat" cmpd="sng" w="9525">
            <a:solidFill>
              <a:srgbClr val="0000FF"/>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00FF"/>
                </a:solidFill>
                <a:latin typeface="Times New Roman"/>
                <a:ea typeface="Times New Roman"/>
                <a:cs typeface="Times New Roman"/>
                <a:sym typeface="Times New Roman"/>
              </a:rPr>
              <a:t>Em có nhận xét gì về giới sinh vật ở môi trường xích đạo ẩm?</a:t>
            </a:r>
            <a:endParaRPr/>
          </a:p>
        </p:txBody>
      </p:sp>
      <p:pic>
        <p:nvPicPr>
          <p:cNvPr descr="rung_nhietdoi2" id="384" name="Google Shape;384;p16"/>
          <p:cNvPicPr preferRelativeResize="0"/>
          <p:nvPr/>
        </p:nvPicPr>
        <p:blipFill rotWithShape="1">
          <a:blip r:embed="rId6">
            <a:alphaModFix/>
          </a:blip>
          <a:srcRect b="0" l="0" r="0" t="0"/>
          <a:stretch/>
        </p:blipFill>
        <p:spPr>
          <a:xfrm>
            <a:off x="0" y="0"/>
            <a:ext cx="6096000" cy="3022600"/>
          </a:xfrm>
          <a:prstGeom prst="rect">
            <a:avLst/>
          </a:prstGeom>
          <a:noFill/>
          <a:ln>
            <a:noFill/>
          </a:ln>
        </p:spPr>
      </p:pic>
      <p:sp>
        <p:nvSpPr>
          <p:cNvPr id="385" name="Google Shape;385;p16"/>
          <p:cNvSpPr/>
          <p:nvPr/>
        </p:nvSpPr>
        <p:spPr>
          <a:xfrm>
            <a:off x="0" y="3468122"/>
            <a:ext cx="12192000" cy="2677656"/>
          </a:xfrm>
          <a:prstGeom prst="rect">
            <a:avLst/>
          </a:prstGeom>
          <a:solidFill>
            <a:srgbClr val="00FFFF"/>
          </a:solidFill>
          <a:ln cap="flat" cmpd="sng" w="9525">
            <a:solidFill>
              <a:srgbClr val="00FFFF"/>
            </a:solidFill>
            <a:prstDash val="solid"/>
            <a:miter lim="800000"/>
            <a:headEnd len="sm" w="sm" type="none"/>
            <a:tailEnd len="sm" w="sm" type="none"/>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800">
                <a:solidFill>
                  <a:srgbClr val="9900FF"/>
                </a:solidFill>
                <a:latin typeface="Times New Roman"/>
                <a:ea typeface="Times New Roman"/>
                <a:cs typeface="Times New Roman"/>
                <a:sym typeface="Times New Roman"/>
              </a:rPr>
              <a:t>“ Cả tuần nay, chúng tôi len lỏi trong rừng cây rậm rạp, phải dùng dao vất vả lắm mới mở được một lối đi nhỏ hẹp. Những con kiến càng rơi từ trên cành lá xuống để lại trên da thịt chúng tôi những vết cắn rát bỏng. Trên đầu, chung quanh và dưới chân, cây cối và dây leo bao quanh bốn phía. Chúng tôi chỉ có mỗi một khát khao cháy bỏng: được nhìn thấy trời xanh, mây trắng và thoát khỏi bầu không khí ngột ngạt, oi bức này.”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ppt_w</p:attrName>
                                        </p:attrNameLst>
                                      </p:cBhvr>
                                      <p:tavLst>
                                        <p:tav fmla="" tm="0">
                                          <p:val>
                                            <p:strVal val="0"/>
                                          </p:val>
                                        </p:tav>
                                        <p:tav fmla="" tm="100000">
                                          <p:val>
                                            <p:strVal val="#ppt_w"/>
                                          </p:val>
                                        </p:tav>
                                      </p:tavLst>
                                    </p:anim>
                                    <p:anim calcmode="lin" valueType="num">
                                      <p:cBhvr additive="base">
                                        <p:cTn dur="1000"/>
                                        <p:tgtEl>
                                          <p:spTgt spid="384"/>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ppt_w</p:attrName>
                                        </p:attrNameLst>
                                      </p:cBhvr>
                                      <p:tavLst>
                                        <p:tav fmla="" tm="0">
                                          <p:val>
                                            <p:strVal val="0"/>
                                          </p:val>
                                        </p:tav>
                                        <p:tav fmla="" tm="100000">
                                          <p:val>
                                            <p:strVal val="#ppt_w"/>
                                          </p:val>
                                        </p:tav>
                                      </p:tavLst>
                                    </p:anim>
                                    <p:anim calcmode="lin" valueType="num">
                                      <p:cBhvr additive="base">
                                        <p:cTn dur="1000"/>
                                        <p:tgtEl>
                                          <p:spTgt spid="381"/>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ppt_w</p:attrName>
                                        </p:attrNameLst>
                                      </p:cBhvr>
                                      <p:tavLst>
                                        <p:tav fmla="" tm="0">
                                          <p:val>
                                            <p:strVal val="0"/>
                                          </p:val>
                                        </p:tav>
                                        <p:tav fmla="" tm="100000">
                                          <p:val>
                                            <p:strVal val="#ppt_w"/>
                                          </p:val>
                                        </p:tav>
                                      </p:tavLst>
                                    </p:anim>
                                    <p:anim calcmode="lin" valueType="num">
                                      <p:cBhvr additive="base">
                                        <p:cTn dur="1000"/>
                                        <p:tgtEl>
                                          <p:spTgt spid="382"/>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1000"/>
                                        <p:tgtEl>
                                          <p:spTgt spid="380"/>
                                        </p:tgtEl>
                                        <p:attrNameLst>
                                          <p:attrName>ppt_w</p:attrName>
                                        </p:attrNameLst>
                                      </p:cBhvr>
                                      <p:tavLst>
                                        <p:tav fmla="" tm="0">
                                          <p:val>
                                            <p:strVal val="0"/>
                                          </p:val>
                                        </p:tav>
                                        <p:tav fmla="" tm="100000">
                                          <p:val>
                                            <p:strVal val="#ppt_w"/>
                                          </p:val>
                                        </p:tav>
                                      </p:tavLst>
                                    </p:anim>
                                    <p:anim calcmode="lin" valueType="num">
                                      <p:cBhvr additive="base">
                                        <p:cTn dur="1000"/>
                                        <p:tgtEl>
                                          <p:spTgt spid="380"/>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83"/>
                                        </p:tgtEl>
                                      </p:cBhvr>
                                    </p:animEffect>
                                    <p:set>
                                      <p:cBhvr>
                                        <p:cTn dur="1" fill="hold">
                                          <p:stCondLst>
                                            <p:cond delay="1000"/>
                                          </p:stCondLst>
                                        </p:cTn>
                                        <p:tgtEl>
                                          <p:spTgt spid="38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7"/>
          <p:cNvSpPr/>
          <p:nvPr/>
        </p:nvSpPr>
        <p:spPr>
          <a:xfrm>
            <a:off x="3627" y="937180"/>
            <a:ext cx="12587514" cy="523220"/>
          </a:xfrm>
          <a:prstGeom prst="rect">
            <a:avLst/>
          </a:prstGeom>
          <a:noFill/>
          <a:ln>
            <a:noFill/>
          </a:ln>
        </p:spPr>
        <p:txBody>
          <a:bodyPr anchorCtr="0" anchor="ctr"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Times New Roman"/>
                <a:ea typeface="Times New Roman"/>
                <a:cs typeface="Times New Roman"/>
                <a:sym typeface="Times New Roman"/>
              </a:rPr>
              <a:t>- Độ ẩm và nhiệt độ cao tạo điều kiện cho rừng rậm xanh quanh năm phát triển.</a:t>
            </a:r>
            <a:r>
              <a:rPr lang="en-US" sz="1800">
                <a:solidFill>
                  <a:schemeClr val="dk1"/>
                </a:solidFill>
                <a:latin typeface="Calibri"/>
                <a:ea typeface="Calibri"/>
                <a:cs typeface="Calibri"/>
                <a:sym typeface="Calibri"/>
              </a:rPr>
              <a:t> </a:t>
            </a:r>
            <a:endParaRPr/>
          </a:p>
        </p:txBody>
      </p:sp>
      <p:sp>
        <p:nvSpPr>
          <p:cNvPr id="391" name="Google Shape;391;p17"/>
          <p:cNvSpPr/>
          <p:nvPr/>
        </p:nvSpPr>
        <p:spPr>
          <a:xfrm>
            <a:off x="54429" y="1465153"/>
            <a:ext cx="12137571" cy="95410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Cây rừng rậm rạp, xanh tốt quanh năm, nhiều tầng, nhiều dây leo; động vật phong phú, đa dạng, sống trên khắp các tầng rừng rậm.</a:t>
            </a:r>
            <a:endParaRPr/>
          </a:p>
        </p:txBody>
      </p:sp>
      <p:sp>
        <p:nvSpPr>
          <p:cNvPr id="392" name="Google Shape;392;p17"/>
          <p:cNvSpPr/>
          <p:nvPr/>
        </p:nvSpPr>
        <p:spPr>
          <a:xfrm>
            <a:off x="0" y="0"/>
            <a:ext cx="5747657" cy="773339"/>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2. Rừng</a:t>
            </a:r>
            <a:r>
              <a:rPr b="0" i="0" lang="en-US" sz="3200" u="none" cap="none" strike="noStrike">
                <a:solidFill>
                  <a:srgbClr val="000000"/>
                </a:solidFill>
                <a:latin typeface="Times New Roman"/>
                <a:ea typeface="Times New Roman"/>
                <a:cs typeface="Times New Roman"/>
                <a:sym typeface="Times New Roman"/>
              </a:rPr>
              <a:t> rậm xanh quanh năm</a:t>
            </a:r>
            <a:endParaRPr b="0" i="0" sz="3200" u="none" cap="none" strike="noStrike">
              <a:solidFill>
                <a:srgbClr val="000000"/>
              </a:solidFill>
              <a:latin typeface="Times New Roman"/>
              <a:ea typeface="Times New Roman"/>
              <a:cs typeface="Times New Roman"/>
              <a:sym typeface="Times New Roman"/>
            </a:endParaRPr>
          </a:p>
        </p:txBody>
      </p:sp>
      <p:pic>
        <p:nvPicPr>
          <p:cNvPr id="393" name="Google Shape;393;p17"/>
          <p:cNvPicPr preferRelativeResize="0"/>
          <p:nvPr/>
        </p:nvPicPr>
        <p:blipFill rotWithShape="1">
          <a:blip r:embed="rId3">
            <a:alphaModFix/>
          </a:blip>
          <a:srcRect b="0" l="0" r="0" t="0"/>
          <a:stretch/>
        </p:blipFill>
        <p:spPr>
          <a:xfrm>
            <a:off x="592818" y="2992210"/>
            <a:ext cx="5148792" cy="3089275"/>
          </a:xfrm>
          <a:prstGeom prst="rect">
            <a:avLst/>
          </a:prstGeom>
          <a:noFill/>
          <a:ln>
            <a:noFill/>
          </a:ln>
        </p:spPr>
      </p:pic>
      <p:pic>
        <p:nvPicPr>
          <p:cNvPr id="394" name="Google Shape;394;p17"/>
          <p:cNvPicPr preferRelativeResize="0"/>
          <p:nvPr/>
        </p:nvPicPr>
        <p:blipFill rotWithShape="1">
          <a:blip r:embed="rId4">
            <a:alphaModFix/>
          </a:blip>
          <a:srcRect b="0" l="0" r="0" t="0"/>
          <a:stretch/>
        </p:blipFill>
        <p:spPr>
          <a:xfrm>
            <a:off x="5963785" y="2882217"/>
            <a:ext cx="5693934" cy="3199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18"/>
          <p:cNvPicPr preferRelativeResize="0"/>
          <p:nvPr/>
        </p:nvPicPr>
        <p:blipFill rotWithShape="1">
          <a:blip r:embed="rId3">
            <a:alphaModFix/>
          </a:blip>
          <a:srcRect b="0" l="0" r="0" t="0"/>
          <a:stretch/>
        </p:blipFill>
        <p:spPr>
          <a:xfrm flipH="1" rot="10800000">
            <a:off x="-152400" y="36096"/>
            <a:ext cx="12344400" cy="7010400"/>
          </a:xfrm>
          <a:prstGeom prst="rect">
            <a:avLst/>
          </a:prstGeom>
          <a:noFill/>
          <a:ln>
            <a:noFill/>
          </a:ln>
        </p:spPr>
      </p:pic>
      <p:sp>
        <p:nvSpPr>
          <p:cNvPr id="400" name="Google Shape;400;p18"/>
          <p:cNvSpPr txBox="1"/>
          <p:nvPr>
            <p:ph idx="12" type="sldNum"/>
          </p:nvPr>
        </p:nvSpPr>
        <p:spPr>
          <a:xfrm>
            <a:off x="11363696" y="6455739"/>
            <a:ext cx="294460" cy="18736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01" name="Google Shape;401;p18"/>
          <p:cNvSpPr/>
          <p:nvPr/>
        </p:nvSpPr>
        <p:spPr>
          <a:xfrm>
            <a:off x="1524000" y="1086788"/>
            <a:ext cx="87630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6000"/>
              <a:buFont typeface="Cambria"/>
              <a:buNone/>
            </a:pPr>
            <a:r>
              <a:rPr b="1" i="0" lang="en-US" sz="6000" u="none" cap="none" strike="noStrike">
                <a:solidFill>
                  <a:srgbClr val="FF0000"/>
                </a:solidFill>
                <a:latin typeface="Cambria"/>
                <a:ea typeface="Cambria"/>
                <a:cs typeface="Cambria"/>
                <a:sym typeface="Cambria"/>
              </a:rPr>
              <a:t>HOẠT ĐỘNG LUYỆN TẬP</a:t>
            </a:r>
            <a:endParaRPr/>
          </a:p>
        </p:txBody>
      </p:sp>
      <p:pic>
        <p:nvPicPr>
          <p:cNvPr id="402" name="Google Shape;402;p18"/>
          <p:cNvPicPr preferRelativeResize="0"/>
          <p:nvPr/>
        </p:nvPicPr>
        <p:blipFill rotWithShape="1">
          <a:blip r:embed="rId4">
            <a:alphaModFix/>
          </a:blip>
          <a:srcRect b="0" l="0" r="0" t="0"/>
          <a:stretch/>
        </p:blipFill>
        <p:spPr>
          <a:xfrm>
            <a:off x="11954922" y="6524385"/>
            <a:ext cx="184220" cy="184220"/>
          </a:xfrm>
          <a:prstGeom prst="rect">
            <a:avLst/>
          </a:prstGeom>
          <a:noFill/>
          <a:ln>
            <a:noFill/>
          </a:ln>
        </p:spPr>
      </p:pic>
      <p:sp>
        <p:nvSpPr>
          <p:cNvPr id="403" name="Google Shape;403;p18"/>
          <p:cNvSpPr/>
          <p:nvPr/>
        </p:nvSpPr>
        <p:spPr>
          <a:xfrm>
            <a:off x="914400" y="3189238"/>
            <a:ext cx="9067800"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6600"/>
              <a:buFont typeface="Cambria"/>
              <a:buNone/>
            </a:pPr>
            <a:r>
              <a:rPr b="1" lang="en-US" sz="6600">
                <a:solidFill>
                  <a:srgbClr val="002060"/>
                </a:solidFill>
                <a:latin typeface="Cambria"/>
                <a:ea typeface="Cambria"/>
                <a:cs typeface="Cambria"/>
                <a:sym typeface="Cambria"/>
              </a:rPr>
              <a:t>GHÉP CÂU</a:t>
            </a:r>
            <a:endParaRPr b="1" i="0" sz="6600" u="none" cap="none" strike="noStrike">
              <a:solidFill>
                <a:srgbClr val="002060"/>
              </a:solidFill>
              <a:latin typeface="Cambria"/>
              <a:ea typeface="Cambria"/>
              <a:cs typeface="Cambria"/>
              <a:sym typeface="Cambria"/>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0"/>
                                        <p:tgtEl>
                                          <p:spTgt spid="4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BD21318_" id="408" name="Google Shape;408;p19"/>
          <p:cNvPicPr preferRelativeResize="0"/>
          <p:nvPr/>
        </p:nvPicPr>
        <p:blipFill rotWithShape="1">
          <a:blip r:embed="rId3">
            <a:alphaModFix/>
          </a:blip>
          <a:srcRect b="0" l="0" r="0" t="0"/>
          <a:stretch/>
        </p:blipFill>
        <p:spPr>
          <a:xfrm flipH="1">
            <a:off x="3535446" y="1504950"/>
            <a:ext cx="114769" cy="3729990"/>
          </a:xfrm>
          <a:prstGeom prst="rect">
            <a:avLst/>
          </a:prstGeom>
          <a:solidFill>
            <a:srgbClr val="000099"/>
          </a:solidFill>
          <a:ln cap="flat" cmpd="sng" w="9525">
            <a:solidFill>
              <a:srgbClr val="000066"/>
            </a:solidFill>
            <a:prstDash val="solid"/>
            <a:miter lim="800000"/>
            <a:headEnd len="sm" w="sm" type="none"/>
            <a:tailEnd len="sm" w="sm" type="none"/>
          </a:ln>
        </p:spPr>
      </p:pic>
      <p:sp>
        <p:nvSpPr>
          <p:cNvPr id="409" name="Google Shape;409;p19"/>
          <p:cNvSpPr/>
          <p:nvPr/>
        </p:nvSpPr>
        <p:spPr>
          <a:xfrm>
            <a:off x="3135630" y="784860"/>
            <a:ext cx="914400" cy="914400"/>
          </a:xfrm>
          <a:prstGeom prst="ellipse">
            <a:avLst/>
          </a:prstGeom>
          <a:solidFill>
            <a:srgbClr val="000099"/>
          </a:solidFill>
          <a:ln cap="flat" cmpd="sng" w="9525">
            <a:solidFill>
              <a:srgbClr val="00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A</a:t>
            </a:r>
            <a:endParaRPr/>
          </a:p>
        </p:txBody>
      </p:sp>
      <p:pic>
        <p:nvPicPr>
          <p:cNvPr descr="BD21318_" id="410" name="Google Shape;410;p19"/>
          <p:cNvPicPr preferRelativeResize="0"/>
          <p:nvPr/>
        </p:nvPicPr>
        <p:blipFill rotWithShape="1">
          <a:blip r:embed="rId3">
            <a:alphaModFix/>
          </a:blip>
          <a:srcRect b="0" l="0" r="0" t="0"/>
          <a:stretch/>
        </p:blipFill>
        <p:spPr>
          <a:xfrm>
            <a:off x="8686800" y="1337310"/>
            <a:ext cx="118110" cy="3897630"/>
          </a:xfrm>
          <a:prstGeom prst="rect">
            <a:avLst/>
          </a:prstGeom>
          <a:noFill/>
          <a:ln>
            <a:noFill/>
          </a:ln>
        </p:spPr>
      </p:pic>
      <p:sp>
        <p:nvSpPr>
          <p:cNvPr id="411" name="Google Shape;411;p19"/>
          <p:cNvSpPr/>
          <p:nvPr/>
        </p:nvSpPr>
        <p:spPr>
          <a:xfrm>
            <a:off x="8288655" y="784860"/>
            <a:ext cx="914400" cy="914400"/>
          </a:xfrm>
          <a:prstGeom prst="ellipse">
            <a:avLst/>
          </a:prstGeom>
          <a:solidFill>
            <a:srgbClr val="CC0000"/>
          </a:solidFill>
          <a:ln cap="flat" cmpd="sng" w="9525">
            <a:solidFill>
              <a:srgbClr val="00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Calibri"/>
                <a:ea typeface="Calibri"/>
                <a:cs typeface="Calibri"/>
                <a:sym typeface="Calibri"/>
              </a:rPr>
              <a:t>B</a:t>
            </a:r>
            <a:endParaRPr/>
          </a:p>
        </p:txBody>
      </p:sp>
      <p:sp>
        <p:nvSpPr>
          <p:cNvPr id="412" name="Google Shape;412;p19"/>
          <p:cNvSpPr/>
          <p:nvPr/>
        </p:nvSpPr>
        <p:spPr>
          <a:xfrm>
            <a:off x="1562100" y="2324100"/>
            <a:ext cx="4038600" cy="609600"/>
          </a:xfrm>
          <a:prstGeom prst="flowChartTerminator">
            <a:avLst/>
          </a:prstGeom>
          <a:solidFill>
            <a:srgbClr val="00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Nhiệt độ cao , độ ẩm lớn</a:t>
            </a:r>
            <a:endParaRPr/>
          </a:p>
        </p:txBody>
      </p:sp>
      <p:sp>
        <p:nvSpPr>
          <p:cNvPr id="413" name="Google Shape;413;p19"/>
          <p:cNvSpPr/>
          <p:nvPr/>
        </p:nvSpPr>
        <p:spPr>
          <a:xfrm>
            <a:off x="1562100" y="3238500"/>
            <a:ext cx="4038600" cy="609600"/>
          </a:xfrm>
          <a:prstGeom prst="flowChartTerminator">
            <a:avLst/>
          </a:prstGeom>
          <a:solidFill>
            <a:srgbClr val="00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Động vật trong rừng rất phong phú</a:t>
            </a:r>
            <a:endParaRPr/>
          </a:p>
        </p:txBody>
      </p:sp>
      <p:sp>
        <p:nvSpPr>
          <p:cNvPr id="414" name="Google Shape;414;p19"/>
          <p:cNvSpPr/>
          <p:nvPr/>
        </p:nvSpPr>
        <p:spPr>
          <a:xfrm>
            <a:off x="1562100" y="4137660"/>
            <a:ext cx="4038600" cy="609600"/>
          </a:xfrm>
          <a:prstGeom prst="flowChartTerminator">
            <a:avLst/>
          </a:prstGeom>
          <a:solidFill>
            <a:srgbClr val="00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Vùng cửa sông ven biển </a:t>
            </a:r>
            <a:endParaRPr/>
          </a:p>
        </p:txBody>
      </p:sp>
      <p:sp>
        <p:nvSpPr>
          <p:cNvPr id="415" name="Google Shape;415;p19"/>
          <p:cNvSpPr/>
          <p:nvPr/>
        </p:nvSpPr>
        <p:spPr>
          <a:xfrm>
            <a:off x="6743700" y="2324100"/>
            <a:ext cx="3886200" cy="609600"/>
          </a:xfrm>
          <a:prstGeom prst="flowChartTerminator">
            <a:avLst/>
          </a:prstGeom>
          <a:solidFill>
            <a:srgbClr val="00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Gồm nhiều loại thú leo trèo</a:t>
            </a:r>
            <a:endParaRPr/>
          </a:p>
        </p:txBody>
      </p:sp>
      <p:sp>
        <p:nvSpPr>
          <p:cNvPr id="416" name="Google Shape;416;p19"/>
          <p:cNvSpPr/>
          <p:nvPr/>
        </p:nvSpPr>
        <p:spPr>
          <a:xfrm>
            <a:off x="6743700" y="3238500"/>
            <a:ext cx="3886200" cy="609600"/>
          </a:xfrm>
          <a:prstGeom prst="flowChartTerminator">
            <a:avLst/>
          </a:prstGeom>
          <a:solidFill>
            <a:srgbClr val="00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Cây cối phát triển quanh năm</a:t>
            </a:r>
            <a:endParaRPr/>
          </a:p>
        </p:txBody>
      </p:sp>
      <p:sp>
        <p:nvSpPr>
          <p:cNvPr id="417" name="Google Shape;417;p19"/>
          <p:cNvSpPr/>
          <p:nvPr/>
        </p:nvSpPr>
        <p:spPr>
          <a:xfrm>
            <a:off x="6743700" y="4152900"/>
            <a:ext cx="3886200" cy="609600"/>
          </a:xfrm>
          <a:prstGeom prst="flowChartTerminator">
            <a:avLst/>
          </a:prstGeom>
          <a:solidFill>
            <a:srgbClr val="00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Có rừng ngập mặn</a:t>
            </a:r>
            <a:endParaRPr/>
          </a:p>
        </p:txBody>
      </p:sp>
      <p:cxnSp>
        <p:nvCxnSpPr>
          <p:cNvPr id="418" name="Google Shape;418;p19"/>
          <p:cNvCxnSpPr/>
          <p:nvPr/>
        </p:nvCxnSpPr>
        <p:spPr>
          <a:xfrm>
            <a:off x="5600700" y="2628900"/>
            <a:ext cx="1143000" cy="914400"/>
          </a:xfrm>
          <a:prstGeom prst="straightConnector1">
            <a:avLst/>
          </a:prstGeom>
          <a:noFill/>
          <a:ln cap="flat" cmpd="sng" w="19050">
            <a:solidFill>
              <a:schemeClr val="dk1"/>
            </a:solidFill>
            <a:prstDash val="solid"/>
            <a:round/>
            <a:headEnd len="med" w="med" type="none"/>
            <a:tailEnd len="med" w="med" type="triangle"/>
          </a:ln>
        </p:spPr>
      </p:cxnSp>
      <p:cxnSp>
        <p:nvCxnSpPr>
          <p:cNvPr id="419" name="Google Shape;419;p19"/>
          <p:cNvCxnSpPr/>
          <p:nvPr/>
        </p:nvCxnSpPr>
        <p:spPr>
          <a:xfrm flipH="1" rot="10800000">
            <a:off x="5600700" y="2705100"/>
            <a:ext cx="1143000" cy="838200"/>
          </a:xfrm>
          <a:prstGeom prst="straightConnector1">
            <a:avLst/>
          </a:prstGeom>
          <a:noFill/>
          <a:ln cap="flat" cmpd="sng" w="19050">
            <a:solidFill>
              <a:schemeClr val="dk1"/>
            </a:solidFill>
            <a:prstDash val="solid"/>
            <a:round/>
            <a:headEnd len="med" w="med" type="none"/>
            <a:tailEnd len="med" w="med" type="triangle"/>
          </a:ln>
        </p:spPr>
      </p:cxnSp>
      <p:cxnSp>
        <p:nvCxnSpPr>
          <p:cNvPr id="420" name="Google Shape;420;p19"/>
          <p:cNvCxnSpPr/>
          <p:nvPr/>
        </p:nvCxnSpPr>
        <p:spPr>
          <a:xfrm flipH="1" rot="10800000">
            <a:off x="5600700" y="4423410"/>
            <a:ext cx="1223010" cy="3429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ppt_w</p:attrName>
                                        </p:attrNameLst>
                                      </p:cBhvr>
                                      <p:tavLst>
                                        <p:tav fmla="" tm="0">
                                          <p:val>
                                            <p:strVal val="0"/>
                                          </p:val>
                                        </p:tav>
                                        <p:tav fmla="" tm="100000">
                                          <p:val>
                                            <p:strVal val="#ppt_w"/>
                                          </p:val>
                                        </p:tav>
                                      </p:tavLst>
                                    </p:anim>
                                    <p:anim calcmode="lin" valueType="num">
                                      <p:cBhvr additive="base">
                                        <p:cTn dur="500"/>
                                        <p:tgtEl>
                                          <p:spTgt spid="40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ppt_w</p:attrName>
                                        </p:attrNameLst>
                                      </p:cBhvr>
                                      <p:tavLst>
                                        <p:tav fmla="" tm="0">
                                          <p:val>
                                            <p:strVal val="0"/>
                                          </p:val>
                                        </p:tav>
                                        <p:tav fmla="" tm="100000">
                                          <p:val>
                                            <p:strVal val="#ppt_w"/>
                                          </p:val>
                                        </p:tav>
                                      </p:tavLst>
                                    </p:anim>
                                    <p:anim calcmode="lin" valueType="num">
                                      <p:cBhvr additive="base">
                                        <p:cTn dur="500"/>
                                        <p:tgtEl>
                                          <p:spTgt spid="40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ppt_w</p:attrName>
                                        </p:attrNameLst>
                                      </p:cBhvr>
                                      <p:tavLst>
                                        <p:tav fmla="" tm="0">
                                          <p:val>
                                            <p:strVal val="0"/>
                                          </p:val>
                                        </p:tav>
                                        <p:tav fmla="" tm="100000">
                                          <p:val>
                                            <p:strVal val="#ppt_w"/>
                                          </p:val>
                                        </p:tav>
                                      </p:tavLst>
                                    </p:anim>
                                    <p:anim calcmode="lin" valueType="num">
                                      <p:cBhvr additive="base">
                                        <p:cTn dur="500"/>
                                        <p:tgtEl>
                                          <p:spTgt spid="4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500"/>
                                        <p:tgtEl>
                                          <p:spTgt spid="413"/>
                                        </p:tgtEl>
                                        <p:attrNameLst>
                                          <p:attrName>ppt_w</p:attrName>
                                        </p:attrNameLst>
                                      </p:cBhvr>
                                      <p:tavLst>
                                        <p:tav fmla="" tm="0">
                                          <p:val>
                                            <p:strVal val="0"/>
                                          </p:val>
                                        </p:tav>
                                        <p:tav fmla="" tm="100000">
                                          <p:val>
                                            <p:strVal val="#ppt_w"/>
                                          </p:val>
                                        </p:tav>
                                      </p:tavLst>
                                    </p:anim>
                                    <p:anim calcmode="lin" valueType="num">
                                      <p:cBhvr additive="base">
                                        <p:cTn dur="500"/>
                                        <p:tgtEl>
                                          <p:spTgt spid="41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ppt_w</p:attrName>
                                        </p:attrNameLst>
                                      </p:cBhvr>
                                      <p:tavLst>
                                        <p:tav fmla="" tm="0">
                                          <p:val>
                                            <p:strVal val="0"/>
                                          </p:val>
                                        </p:tav>
                                        <p:tav fmla="" tm="100000">
                                          <p:val>
                                            <p:strVal val="#ppt_w"/>
                                          </p:val>
                                        </p:tav>
                                      </p:tavLst>
                                    </p:anim>
                                    <p:anim calcmode="lin" valueType="num">
                                      <p:cBhvr additive="base">
                                        <p:cTn dur="500"/>
                                        <p:tgtEl>
                                          <p:spTgt spid="41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500"/>
                                        <p:tgtEl>
                                          <p:spTgt spid="410"/>
                                        </p:tgtEl>
                                        <p:attrNameLst>
                                          <p:attrName>ppt_w</p:attrName>
                                        </p:attrNameLst>
                                      </p:cBhvr>
                                      <p:tavLst>
                                        <p:tav fmla="" tm="0">
                                          <p:val>
                                            <p:strVal val="0"/>
                                          </p:val>
                                        </p:tav>
                                        <p:tav fmla="" tm="100000">
                                          <p:val>
                                            <p:strVal val="#ppt_w"/>
                                          </p:val>
                                        </p:tav>
                                      </p:tavLst>
                                    </p:anim>
                                    <p:anim calcmode="lin" valueType="num">
                                      <p:cBhvr additive="base">
                                        <p:cTn dur="500"/>
                                        <p:tgtEl>
                                          <p:spTgt spid="41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500"/>
                                        <p:tgtEl>
                                          <p:spTgt spid="411"/>
                                        </p:tgtEl>
                                        <p:attrNameLst>
                                          <p:attrName>ppt_w</p:attrName>
                                        </p:attrNameLst>
                                      </p:cBhvr>
                                      <p:tavLst>
                                        <p:tav fmla="" tm="0">
                                          <p:val>
                                            <p:strVal val="0"/>
                                          </p:val>
                                        </p:tav>
                                        <p:tav fmla="" tm="100000">
                                          <p:val>
                                            <p:strVal val="#ppt_w"/>
                                          </p:val>
                                        </p:tav>
                                      </p:tavLst>
                                    </p:anim>
                                    <p:anim calcmode="lin" valueType="num">
                                      <p:cBhvr additive="base">
                                        <p:cTn dur="500"/>
                                        <p:tgtEl>
                                          <p:spTgt spid="41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ppt_w</p:attrName>
                                        </p:attrNameLst>
                                      </p:cBhvr>
                                      <p:tavLst>
                                        <p:tav fmla="" tm="0">
                                          <p:val>
                                            <p:strVal val="0"/>
                                          </p:val>
                                        </p:tav>
                                        <p:tav fmla="" tm="100000">
                                          <p:val>
                                            <p:strVal val="#ppt_w"/>
                                          </p:val>
                                        </p:tav>
                                      </p:tavLst>
                                    </p:anim>
                                    <p:anim calcmode="lin" valueType="num">
                                      <p:cBhvr additive="base">
                                        <p:cTn dur="500"/>
                                        <p:tgtEl>
                                          <p:spTgt spid="4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500"/>
                                        <p:tgtEl>
                                          <p:spTgt spid="416"/>
                                        </p:tgtEl>
                                        <p:attrNameLst>
                                          <p:attrName>ppt_w</p:attrName>
                                        </p:attrNameLst>
                                      </p:cBhvr>
                                      <p:tavLst>
                                        <p:tav fmla="" tm="0">
                                          <p:val>
                                            <p:strVal val="0"/>
                                          </p:val>
                                        </p:tav>
                                        <p:tav fmla="" tm="100000">
                                          <p:val>
                                            <p:strVal val="#ppt_w"/>
                                          </p:val>
                                        </p:tav>
                                      </p:tavLst>
                                    </p:anim>
                                    <p:anim calcmode="lin" valueType="num">
                                      <p:cBhvr additive="base">
                                        <p:cTn dur="500"/>
                                        <p:tgtEl>
                                          <p:spTgt spid="41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ppt_w</p:attrName>
                                        </p:attrNameLst>
                                      </p:cBhvr>
                                      <p:tavLst>
                                        <p:tav fmla="" tm="0">
                                          <p:val>
                                            <p:strVal val="0"/>
                                          </p:val>
                                        </p:tav>
                                        <p:tav fmla="" tm="100000">
                                          <p:val>
                                            <p:strVal val="#ppt_w"/>
                                          </p:val>
                                        </p:tav>
                                      </p:tavLst>
                                    </p:anim>
                                    <p:anim calcmode="lin" valueType="num">
                                      <p:cBhvr additive="base">
                                        <p:cTn dur="500"/>
                                        <p:tgtEl>
                                          <p:spTgt spid="41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5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220" name="Google Shape;220;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221" name="Google Shape;221;p2"/>
          <p:cNvPicPr preferRelativeResize="0"/>
          <p:nvPr/>
        </p:nvPicPr>
        <p:blipFill rotWithShape="1">
          <a:blip r:embed="rId3">
            <a:alphaModFix/>
          </a:blip>
          <a:srcRect b="0" l="0" r="0" t="0"/>
          <a:stretch/>
        </p:blipFill>
        <p:spPr>
          <a:xfrm>
            <a:off x="4989" y="62393"/>
            <a:ext cx="5742668" cy="3129585"/>
          </a:xfrm>
          <a:prstGeom prst="rect">
            <a:avLst/>
          </a:prstGeom>
          <a:noFill/>
          <a:ln>
            <a:noFill/>
          </a:ln>
        </p:spPr>
      </p:pic>
      <p:pic>
        <p:nvPicPr>
          <p:cNvPr id="222" name="Google Shape;222;p2"/>
          <p:cNvPicPr preferRelativeResize="0"/>
          <p:nvPr/>
        </p:nvPicPr>
        <p:blipFill rotWithShape="1">
          <a:blip r:embed="rId4">
            <a:alphaModFix/>
          </a:blip>
          <a:srcRect b="0" l="0" r="0" t="0"/>
          <a:stretch/>
        </p:blipFill>
        <p:spPr>
          <a:xfrm>
            <a:off x="6418942" y="0"/>
            <a:ext cx="5642428" cy="3254375"/>
          </a:xfrm>
          <a:prstGeom prst="rect">
            <a:avLst/>
          </a:prstGeom>
          <a:noFill/>
          <a:ln>
            <a:noFill/>
          </a:ln>
        </p:spPr>
      </p:pic>
      <p:pic>
        <p:nvPicPr>
          <p:cNvPr id="223" name="Google Shape;223;p2"/>
          <p:cNvPicPr preferRelativeResize="0"/>
          <p:nvPr/>
        </p:nvPicPr>
        <p:blipFill rotWithShape="1">
          <a:blip r:embed="rId5">
            <a:alphaModFix/>
          </a:blip>
          <a:srcRect b="0" l="0" r="0" t="0"/>
          <a:stretch/>
        </p:blipFill>
        <p:spPr>
          <a:xfrm>
            <a:off x="4989" y="3254375"/>
            <a:ext cx="5641068" cy="3603626"/>
          </a:xfrm>
          <a:prstGeom prst="rect">
            <a:avLst/>
          </a:prstGeom>
          <a:noFill/>
          <a:ln>
            <a:noFill/>
          </a:ln>
        </p:spPr>
      </p:pic>
      <p:pic>
        <p:nvPicPr>
          <p:cNvPr id="224" name="Google Shape;224;p2"/>
          <p:cNvPicPr preferRelativeResize="0"/>
          <p:nvPr/>
        </p:nvPicPr>
        <p:blipFill rotWithShape="1">
          <a:blip r:embed="rId6">
            <a:alphaModFix/>
          </a:blip>
          <a:srcRect b="0" l="0" r="0" t="0"/>
          <a:stretch/>
        </p:blipFill>
        <p:spPr>
          <a:xfrm>
            <a:off x="6549571" y="3387947"/>
            <a:ext cx="5642429" cy="33419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0"/>
          <p:cNvSpPr txBox="1"/>
          <p:nvPr>
            <p:ph idx="12" type="sldNum"/>
          </p:nvPr>
        </p:nvSpPr>
        <p:spPr>
          <a:xfrm>
            <a:off x="11363696" y="6455739"/>
            <a:ext cx="294460" cy="18736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26" name="Google Shape;426;p20"/>
          <p:cNvSpPr/>
          <p:nvPr/>
        </p:nvSpPr>
        <p:spPr>
          <a:xfrm>
            <a:off x="913956" y="457200"/>
            <a:ext cx="10744200" cy="83099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Times New Roman"/>
              <a:buNone/>
            </a:pPr>
            <a:r>
              <a:rPr b="1" i="0" lang="en-US" sz="4800" u="none" cap="none" strike="noStrike">
                <a:solidFill>
                  <a:srgbClr val="FFFFFF"/>
                </a:solidFill>
                <a:latin typeface="Times New Roman"/>
                <a:ea typeface="Times New Roman"/>
                <a:cs typeface="Times New Roman"/>
                <a:sym typeface="Times New Roman"/>
              </a:rPr>
              <a:t>VẬN DỤNG TÌM TÒI, MỞ RỘNG</a:t>
            </a:r>
            <a:endParaRPr/>
          </a:p>
        </p:txBody>
      </p:sp>
      <p:pic>
        <p:nvPicPr>
          <p:cNvPr id="427" name="Google Shape;427;p20"/>
          <p:cNvPicPr preferRelativeResize="0"/>
          <p:nvPr/>
        </p:nvPicPr>
        <p:blipFill rotWithShape="1">
          <a:blip r:embed="rId3">
            <a:alphaModFix/>
          </a:blip>
          <a:srcRect b="0" l="0" r="0" t="0"/>
          <a:stretch/>
        </p:blipFill>
        <p:spPr>
          <a:xfrm>
            <a:off x="11954922" y="6524385"/>
            <a:ext cx="184220" cy="184220"/>
          </a:xfrm>
          <a:prstGeom prst="rect">
            <a:avLst/>
          </a:prstGeom>
          <a:noFill/>
          <a:ln>
            <a:noFill/>
          </a:ln>
        </p:spPr>
      </p:pic>
      <p:pic>
        <p:nvPicPr>
          <p:cNvPr id="428" name="Google Shape;428;p20"/>
          <p:cNvPicPr preferRelativeResize="0"/>
          <p:nvPr/>
        </p:nvPicPr>
        <p:blipFill rotWithShape="1">
          <a:blip r:embed="rId4">
            <a:alphaModFix/>
          </a:blip>
          <a:srcRect b="0" l="0" r="0" t="0"/>
          <a:stretch/>
        </p:blipFill>
        <p:spPr>
          <a:xfrm>
            <a:off x="0" y="2264229"/>
            <a:ext cx="5915302" cy="3933316"/>
          </a:xfrm>
          <a:prstGeom prst="rect">
            <a:avLst/>
          </a:prstGeom>
          <a:noFill/>
          <a:ln>
            <a:noFill/>
          </a:ln>
        </p:spPr>
      </p:pic>
      <p:sp>
        <p:nvSpPr>
          <p:cNvPr id="429" name="Google Shape;429;p20"/>
          <p:cNvSpPr/>
          <p:nvPr/>
        </p:nvSpPr>
        <p:spPr>
          <a:xfrm>
            <a:off x="6792687" y="1531230"/>
            <a:ext cx="5346456" cy="2699657"/>
          </a:xfrm>
          <a:prstGeom prst="wedgeEllipseCallout">
            <a:avLst>
              <a:gd fmla="val -67741" name="adj1"/>
              <a:gd fmla="val 62500" name="adj2"/>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dk1"/>
                </a:solidFill>
                <a:latin typeface="Times New Roman"/>
                <a:ea typeface="Times New Roman"/>
                <a:cs typeface="Times New Roman"/>
                <a:sym typeface="Times New Roman"/>
              </a:rPr>
              <a:t>Khái quát nội dung bài học bằng sơ đồ tư duy.</a:t>
            </a:r>
            <a:endParaRPr/>
          </a:p>
          <a:p>
            <a:pPr indent="-107950" lvl="0" marL="285750" marR="0" rtl="0" algn="ctr">
              <a:spcBef>
                <a:spcPts val="0"/>
              </a:spcBef>
              <a:spcAft>
                <a:spcPts val="0"/>
              </a:spcAft>
              <a:buClr>
                <a:schemeClr val="dk1"/>
              </a:buClr>
              <a:buSzPts val="2800"/>
              <a:buFont typeface="Calibri"/>
              <a:buNone/>
            </a:pPr>
            <a:r>
              <a:t/>
            </a:r>
            <a:endParaRPr sz="2800">
              <a:solidFill>
                <a:schemeClr val="dk1"/>
              </a:solidFill>
              <a:latin typeface="Times New Roman"/>
              <a:ea typeface="Times New Roman"/>
              <a:cs typeface="Times New Roman"/>
              <a:sym typeface="Times New Roman"/>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p21"/>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435" name="Google Shape;435;p21"/>
          <p:cNvSpPr txBox="1"/>
          <p:nvPr>
            <p:ph idx="12" type="sldNum"/>
          </p:nvPr>
        </p:nvSpPr>
        <p:spPr>
          <a:xfrm>
            <a:off x="11363696" y="6455739"/>
            <a:ext cx="294460" cy="18736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436" name="Google Shape;436;p21"/>
          <p:cNvSpPr/>
          <p:nvPr/>
        </p:nvSpPr>
        <p:spPr>
          <a:xfrm>
            <a:off x="689487" y="611629"/>
            <a:ext cx="1074420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4800"/>
              <a:buFont typeface="Times New Roman"/>
              <a:buNone/>
            </a:pPr>
            <a:r>
              <a:rPr b="1" i="0" lang="en-US" sz="4800" u="none" cap="none" strike="noStrike">
                <a:solidFill>
                  <a:srgbClr val="FFFFFF"/>
                </a:solidFill>
                <a:latin typeface="Times New Roman"/>
                <a:ea typeface="Times New Roman"/>
                <a:cs typeface="Times New Roman"/>
                <a:sym typeface="Times New Roman"/>
              </a:rPr>
              <a:t>BÀI HỌC ĐẾN ĐÂY KẾT THÚC</a:t>
            </a:r>
            <a:endParaRPr b="1" i="0" sz="4800" u="none" cap="none" strike="noStrike">
              <a:solidFill>
                <a:srgbClr val="FFFFFF"/>
              </a:solidFill>
              <a:latin typeface="Times New Roman"/>
              <a:ea typeface="Times New Roman"/>
              <a:cs typeface="Times New Roman"/>
              <a:sym typeface="Times New Roman"/>
            </a:endParaRPr>
          </a:p>
        </p:txBody>
      </p:sp>
      <p:pic>
        <p:nvPicPr>
          <p:cNvPr id="437" name="Google Shape;437;p21"/>
          <p:cNvPicPr preferRelativeResize="0"/>
          <p:nvPr/>
        </p:nvPicPr>
        <p:blipFill rotWithShape="1">
          <a:blip r:embed="rId4">
            <a:alphaModFix/>
          </a:blip>
          <a:srcRect b="0" l="0" r="0" t="0"/>
          <a:stretch/>
        </p:blipFill>
        <p:spPr>
          <a:xfrm>
            <a:off x="11954922" y="6524385"/>
            <a:ext cx="184220" cy="184220"/>
          </a:xfrm>
          <a:prstGeom prst="rect">
            <a:avLst/>
          </a:prstGeom>
          <a:noFill/>
          <a:ln>
            <a:noFill/>
          </a:ln>
        </p:spPr>
      </p:pic>
      <p:pic>
        <p:nvPicPr>
          <p:cNvPr id="438" name="Google Shape;438;p21"/>
          <p:cNvPicPr preferRelativeResize="0"/>
          <p:nvPr/>
        </p:nvPicPr>
        <p:blipFill rotWithShape="1">
          <a:blip r:embed="rId5">
            <a:alphaModFix/>
          </a:blip>
          <a:srcRect b="0" l="0" r="0" t="0"/>
          <a:stretch/>
        </p:blipFill>
        <p:spPr>
          <a:xfrm>
            <a:off x="304800" y="2514600"/>
            <a:ext cx="4923692" cy="4343400"/>
          </a:xfrm>
          <a:prstGeom prst="rect">
            <a:avLst/>
          </a:prstGeom>
          <a:noFill/>
          <a:ln>
            <a:noFill/>
          </a:ln>
        </p:spPr>
      </p:pic>
      <p:pic>
        <p:nvPicPr>
          <p:cNvPr id="439" name="Google Shape;439;p21"/>
          <p:cNvPicPr preferRelativeResize="0"/>
          <p:nvPr/>
        </p:nvPicPr>
        <p:blipFill rotWithShape="1">
          <a:blip r:embed="rId6">
            <a:alphaModFix/>
          </a:blip>
          <a:srcRect b="0" l="0" r="0" t="0"/>
          <a:stretch/>
        </p:blipFill>
        <p:spPr>
          <a:xfrm>
            <a:off x="6781800" y="2667000"/>
            <a:ext cx="4923692" cy="3962400"/>
          </a:xfrm>
          <a:prstGeom prst="rect">
            <a:avLst/>
          </a:prstGeom>
          <a:noFill/>
          <a:ln>
            <a:noFill/>
          </a:ln>
        </p:spPr>
      </p:pic>
      <p:sp>
        <p:nvSpPr>
          <p:cNvPr id="440" name="Google Shape;440;p21"/>
          <p:cNvSpPr/>
          <p:nvPr/>
        </p:nvSpPr>
        <p:spPr>
          <a:xfrm>
            <a:off x="628225" y="1505197"/>
            <a:ext cx="1074420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4800"/>
              <a:buFont typeface="Cambria"/>
              <a:buNone/>
            </a:pPr>
            <a:r>
              <a:rPr b="1" i="0" lang="en-US" sz="4800" u="none" cap="none" strike="noStrike">
                <a:solidFill>
                  <a:srgbClr val="FFFF00"/>
                </a:solidFill>
                <a:latin typeface="Cambria"/>
                <a:ea typeface="Cambria"/>
                <a:cs typeface="Cambria"/>
                <a:sym typeface="Cambria"/>
              </a:rPr>
              <a:t>XIN CẢM ƠN ĐÃ LẮNG NGHE!</a:t>
            </a:r>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0"/>
                                        <p:tgtEl>
                                          <p:spTgt spid="437"/>
                                        </p:tgtEl>
                                      </p:cBhvr>
                                    </p:animEffect>
                                  </p:childTnLst>
                                </p:cTn>
                              </p:par>
                              <p:par>
                                <p:cTn fill="hold" nodeType="withEffect" presetClass="entr" presetID="23" presetSubtype="16">
                                  <p:stCondLst>
                                    <p:cond delay="100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750"/>
                                        <p:tgtEl>
                                          <p:spTgt spid="438"/>
                                        </p:tgtEl>
                                        <p:attrNameLst>
                                          <p:attrName>ppt_w</p:attrName>
                                        </p:attrNameLst>
                                      </p:cBhvr>
                                      <p:tavLst>
                                        <p:tav fmla="" tm="0">
                                          <p:val>
                                            <p:strVal val="0"/>
                                          </p:val>
                                        </p:tav>
                                        <p:tav fmla="" tm="100000">
                                          <p:val>
                                            <p:strVal val="#ppt_w"/>
                                          </p:val>
                                        </p:tav>
                                      </p:tavLst>
                                    </p:anim>
                                    <p:anim calcmode="lin" valueType="num">
                                      <p:cBhvr additive="base">
                                        <p:cTn dur="750"/>
                                        <p:tgtEl>
                                          <p:spTgt spid="43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750"/>
                                        <p:tgtEl>
                                          <p:spTgt spid="439"/>
                                        </p:tgtEl>
                                        <p:attrNameLst>
                                          <p:attrName>ppt_w</p:attrName>
                                        </p:attrNameLst>
                                      </p:cBhvr>
                                      <p:tavLst>
                                        <p:tav fmla="" tm="0">
                                          <p:val>
                                            <p:strVal val="0"/>
                                          </p:val>
                                        </p:tav>
                                        <p:tav fmla="" tm="100000">
                                          <p:val>
                                            <p:strVal val="#ppt_w"/>
                                          </p:val>
                                        </p:tav>
                                      </p:tavLst>
                                    </p:anim>
                                    <p:anim calcmode="lin" valueType="num">
                                      <p:cBhvr additive="base">
                                        <p:cTn dur="750"/>
                                        <p:tgtEl>
                                          <p:spTgt spid="43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
          <p:cNvSpPr/>
          <p:nvPr/>
        </p:nvSpPr>
        <p:spPr>
          <a:xfrm>
            <a:off x="-23085" y="-202"/>
            <a:ext cx="3047999" cy="45707"/>
          </a:xfrm>
          <a:prstGeom prst="rect">
            <a:avLst/>
          </a:prstGeom>
          <a:solidFill>
            <a:srgbClr val="F66C47"/>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1" name="Google Shape;231;p3"/>
          <p:cNvSpPr/>
          <p:nvPr/>
        </p:nvSpPr>
        <p:spPr>
          <a:xfrm>
            <a:off x="3024915" y="-202"/>
            <a:ext cx="3047999" cy="45707"/>
          </a:xfrm>
          <a:prstGeom prst="rect">
            <a:avLst/>
          </a:prstGeom>
          <a:solidFill>
            <a:srgbClr val="F34347"/>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2" name="Google Shape;232;p3"/>
          <p:cNvSpPr/>
          <p:nvPr/>
        </p:nvSpPr>
        <p:spPr>
          <a:xfrm>
            <a:off x="6072914" y="-202"/>
            <a:ext cx="3047999" cy="45707"/>
          </a:xfrm>
          <a:prstGeom prst="rect">
            <a:avLst/>
          </a:prstGeom>
          <a:solidFill>
            <a:srgbClr val="059188"/>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3" name="Google Shape;233;p3"/>
          <p:cNvSpPr/>
          <p:nvPr/>
        </p:nvSpPr>
        <p:spPr>
          <a:xfrm>
            <a:off x="9096462" y="-202"/>
            <a:ext cx="3072452" cy="45707"/>
          </a:xfrm>
          <a:prstGeom prst="rect">
            <a:avLst/>
          </a:prstGeom>
          <a:solidFill>
            <a:srgbClr val="037A9B"/>
          </a:solidFill>
          <a:ln>
            <a:noFill/>
          </a:ln>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4" name="Google Shape;234;p3"/>
          <p:cNvSpPr/>
          <p:nvPr/>
        </p:nvSpPr>
        <p:spPr>
          <a:xfrm rot="2700000">
            <a:off x="3830572" y="5591601"/>
            <a:ext cx="1244873" cy="1244873"/>
          </a:xfrm>
          <a:prstGeom prst="rect">
            <a:avLst/>
          </a:prstGeom>
          <a:gradFill>
            <a:gsLst>
              <a:gs pos="0">
                <a:srgbClr val="C72319"/>
              </a:gs>
              <a:gs pos="100000">
                <a:srgbClr val="F343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5" name="Google Shape;235;p3"/>
          <p:cNvSpPr/>
          <p:nvPr/>
        </p:nvSpPr>
        <p:spPr>
          <a:xfrm rot="2700000">
            <a:off x="-761825" y="3914080"/>
            <a:ext cx="1646977" cy="1646977"/>
          </a:xfrm>
          <a:prstGeom prst="rect">
            <a:avLst/>
          </a:prstGeom>
          <a:gradFill>
            <a:gsLst>
              <a:gs pos="0">
                <a:srgbClr val="DC4A1B"/>
              </a:gs>
              <a:gs pos="100000">
                <a:srgbClr val="F66C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6" name="Google Shape;236;p3"/>
          <p:cNvSpPr/>
          <p:nvPr/>
        </p:nvSpPr>
        <p:spPr>
          <a:xfrm rot="2700000">
            <a:off x="1529751" y="5267867"/>
            <a:ext cx="1622224" cy="1622224"/>
          </a:xfrm>
          <a:prstGeom prst="rect">
            <a:avLst/>
          </a:prstGeom>
          <a:gradFill>
            <a:gsLst>
              <a:gs pos="0">
                <a:srgbClr val="DC4A1B"/>
              </a:gs>
              <a:gs pos="100000">
                <a:srgbClr val="F66C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7" name="Google Shape;237;p3"/>
          <p:cNvSpPr/>
          <p:nvPr/>
        </p:nvSpPr>
        <p:spPr>
          <a:xfrm rot="2700000">
            <a:off x="-276141" y="5072741"/>
            <a:ext cx="1646977" cy="1646977"/>
          </a:xfrm>
          <a:prstGeom prst="rect">
            <a:avLst/>
          </a:prstGeom>
          <a:gradFill>
            <a:gsLst>
              <a:gs pos="0">
                <a:srgbClr val="C72319"/>
              </a:gs>
              <a:gs pos="100000">
                <a:srgbClr val="F343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8" name="Google Shape;238;p3"/>
          <p:cNvSpPr/>
          <p:nvPr/>
        </p:nvSpPr>
        <p:spPr>
          <a:xfrm rot="2700000">
            <a:off x="1276460" y="6502339"/>
            <a:ext cx="1099515" cy="1099515"/>
          </a:xfrm>
          <a:prstGeom prst="rect">
            <a:avLst/>
          </a:prstGeom>
          <a:gradFill>
            <a:gsLst>
              <a:gs pos="0">
                <a:srgbClr val="026C68"/>
              </a:gs>
              <a:gs pos="100000">
                <a:srgbClr val="059188"/>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39" name="Google Shape;239;p3"/>
          <p:cNvSpPr/>
          <p:nvPr/>
        </p:nvSpPr>
        <p:spPr>
          <a:xfrm rot="2700000">
            <a:off x="2825011" y="6097013"/>
            <a:ext cx="1387156" cy="1387156"/>
          </a:xfrm>
          <a:prstGeom prst="rect">
            <a:avLst/>
          </a:prstGeom>
          <a:gradFill>
            <a:gsLst>
              <a:gs pos="0">
                <a:srgbClr val="03435C"/>
              </a:gs>
              <a:gs pos="100000">
                <a:srgbClr val="037A9B"/>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0" name="Google Shape;240;p3"/>
          <p:cNvSpPr/>
          <p:nvPr/>
        </p:nvSpPr>
        <p:spPr>
          <a:xfrm rot="2700000">
            <a:off x="4714933" y="6743394"/>
            <a:ext cx="821092" cy="821092"/>
          </a:xfrm>
          <a:prstGeom prst="rect">
            <a:avLst/>
          </a:prstGeom>
          <a:gradFill>
            <a:gsLst>
              <a:gs pos="0">
                <a:srgbClr val="DC4A1B"/>
              </a:gs>
              <a:gs pos="100000">
                <a:srgbClr val="F66C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1" name="Google Shape;241;p3"/>
          <p:cNvSpPr/>
          <p:nvPr/>
        </p:nvSpPr>
        <p:spPr>
          <a:xfrm rot="2700000">
            <a:off x="5618450" y="5989556"/>
            <a:ext cx="1735101" cy="1735101"/>
          </a:xfrm>
          <a:prstGeom prst="rect">
            <a:avLst/>
          </a:prstGeom>
          <a:gradFill>
            <a:gsLst>
              <a:gs pos="0">
                <a:srgbClr val="03435C"/>
              </a:gs>
              <a:gs pos="100000">
                <a:srgbClr val="037A9B"/>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2" name="Google Shape;242;p3"/>
          <p:cNvSpPr/>
          <p:nvPr/>
        </p:nvSpPr>
        <p:spPr>
          <a:xfrm rot="2700000">
            <a:off x="8541476" y="5365285"/>
            <a:ext cx="1818672" cy="1818672"/>
          </a:xfrm>
          <a:prstGeom prst="rect">
            <a:avLst/>
          </a:prstGeom>
          <a:gradFill>
            <a:gsLst>
              <a:gs pos="0">
                <a:srgbClr val="DC4A1B"/>
              </a:gs>
              <a:gs pos="100000">
                <a:srgbClr val="F66C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3" name="Google Shape;243;p3"/>
          <p:cNvSpPr/>
          <p:nvPr/>
        </p:nvSpPr>
        <p:spPr>
          <a:xfrm rot="2700000">
            <a:off x="6086328" y="5231591"/>
            <a:ext cx="1329271" cy="1329271"/>
          </a:xfrm>
          <a:prstGeom prst="rect">
            <a:avLst/>
          </a:prstGeom>
          <a:gradFill>
            <a:gsLst>
              <a:gs pos="0">
                <a:srgbClr val="026C68"/>
              </a:gs>
              <a:gs pos="100000">
                <a:srgbClr val="059188"/>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4" name="Google Shape;244;p3"/>
          <p:cNvSpPr/>
          <p:nvPr/>
        </p:nvSpPr>
        <p:spPr>
          <a:xfrm rot="2700000">
            <a:off x="7507642" y="6243575"/>
            <a:ext cx="1193503" cy="1193503"/>
          </a:xfrm>
          <a:prstGeom prst="rect">
            <a:avLst/>
          </a:prstGeom>
          <a:gradFill>
            <a:gsLst>
              <a:gs pos="0">
                <a:srgbClr val="C72319"/>
              </a:gs>
              <a:gs pos="100000">
                <a:srgbClr val="F343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5" name="Google Shape;245;p3"/>
          <p:cNvSpPr/>
          <p:nvPr/>
        </p:nvSpPr>
        <p:spPr>
          <a:xfrm rot="2700000">
            <a:off x="10086582" y="4687566"/>
            <a:ext cx="1540881" cy="1540881"/>
          </a:xfrm>
          <a:prstGeom prst="rect">
            <a:avLst/>
          </a:prstGeom>
          <a:gradFill>
            <a:gsLst>
              <a:gs pos="0">
                <a:srgbClr val="026C68"/>
              </a:gs>
              <a:gs pos="100000">
                <a:srgbClr val="059188"/>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6" name="Google Shape;246;p3"/>
          <p:cNvSpPr/>
          <p:nvPr/>
        </p:nvSpPr>
        <p:spPr>
          <a:xfrm rot="2700000">
            <a:off x="7769755" y="5148137"/>
            <a:ext cx="619739" cy="619739"/>
          </a:xfrm>
          <a:prstGeom prst="rect">
            <a:avLst/>
          </a:prstGeom>
          <a:gradFill>
            <a:gsLst>
              <a:gs pos="0">
                <a:srgbClr val="026C68"/>
              </a:gs>
              <a:gs pos="100000">
                <a:srgbClr val="059188"/>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7" name="Google Shape;247;p3"/>
          <p:cNvSpPr/>
          <p:nvPr/>
        </p:nvSpPr>
        <p:spPr>
          <a:xfrm rot="2700000">
            <a:off x="10667844" y="5749850"/>
            <a:ext cx="1646977" cy="1646977"/>
          </a:xfrm>
          <a:prstGeom prst="rect">
            <a:avLst/>
          </a:prstGeom>
          <a:gradFill>
            <a:gsLst>
              <a:gs pos="0">
                <a:srgbClr val="03435C"/>
              </a:gs>
              <a:gs pos="100000">
                <a:srgbClr val="037A9B"/>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8" name="Google Shape;248;p3"/>
          <p:cNvSpPr/>
          <p:nvPr/>
        </p:nvSpPr>
        <p:spPr>
          <a:xfrm rot="2700000">
            <a:off x="11661386" y="4784749"/>
            <a:ext cx="821092" cy="821092"/>
          </a:xfrm>
          <a:prstGeom prst="rect">
            <a:avLst/>
          </a:prstGeom>
          <a:gradFill>
            <a:gsLst>
              <a:gs pos="0">
                <a:srgbClr val="DC4A1B"/>
              </a:gs>
              <a:gs pos="100000">
                <a:srgbClr val="F66C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49" name="Google Shape;249;p3"/>
          <p:cNvSpPr/>
          <p:nvPr/>
        </p:nvSpPr>
        <p:spPr>
          <a:xfrm rot="2700000">
            <a:off x="5410638" y="5893054"/>
            <a:ext cx="402356" cy="402356"/>
          </a:xfrm>
          <a:prstGeom prst="rect">
            <a:avLst/>
          </a:prstGeom>
          <a:gradFill>
            <a:gsLst>
              <a:gs pos="0">
                <a:srgbClr val="C72319"/>
              </a:gs>
              <a:gs pos="100000">
                <a:srgbClr val="F343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50" name="Google Shape;250;p3"/>
          <p:cNvSpPr/>
          <p:nvPr/>
        </p:nvSpPr>
        <p:spPr>
          <a:xfrm rot="2700000">
            <a:off x="3409805" y="5660210"/>
            <a:ext cx="217575" cy="217575"/>
          </a:xfrm>
          <a:prstGeom prst="rect">
            <a:avLst/>
          </a:prstGeom>
          <a:gradFill>
            <a:gsLst>
              <a:gs pos="0">
                <a:srgbClr val="C72319"/>
              </a:gs>
              <a:gs pos="100000">
                <a:srgbClr val="F34347"/>
              </a:gs>
            </a:gsLst>
            <a:lin ang="5400000" scaled="0"/>
          </a:gradFill>
          <a:ln>
            <a:noFill/>
          </a:ln>
          <a:effectLst>
            <a:outerShdw blurRad="215900" rotWithShape="0" algn="tr" dir="8100000" dist="114300">
              <a:srgbClr val="000000">
                <a:alpha val="40000"/>
              </a:srgbClr>
            </a:outerShdw>
          </a:effectLst>
        </p:spPr>
        <p:txBody>
          <a:bodyPr anchorCtr="0" anchor="ctr" bIns="60950" lIns="121900" spcFirstLastPara="1" rIns="121900" wrap="square" tIns="60950">
            <a:noAutofit/>
          </a:bodyPr>
          <a:lstStyle/>
          <a:p>
            <a:pPr indent="0" lvl="0" marL="0" marR="0" rtl="0" algn="ctr">
              <a:spcBef>
                <a:spcPts val="0"/>
              </a:spcBef>
              <a:spcAft>
                <a:spcPts val="0"/>
              </a:spcAft>
              <a:buNone/>
            </a:pPr>
            <a:r>
              <a:t/>
            </a:r>
            <a:endParaRPr b="0" i="0" sz="1300" u="none" cap="none" strike="noStrike">
              <a:solidFill>
                <a:schemeClr val="lt1"/>
              </a:solidFill>
              <a:latin typeface="Microsoft Yahei"/>
              <a:ea typeface="Microsoft Yahei"/>
              <a:cs typeface="Microsoft Yahei"/>
              <a:sym typeface="Microsoft Yahei"/>
            </a:endParaRPr>
          </a:p>
        </p:txBody>
      </p:sp>
      <p:sp>
        <p:nvSpPr>
          <p:cNvPr id="251" name="Google Shape;251;p3"/>
          <p:cNvSpPr txBox="1"/>
          <p:nvPr/>
        </p:nvSpPr>
        <p:spPr>
          <a:xfrm>
            <a:off x="2070055" y="281046"/>
            <a:ext cx="8005718"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000" u="none" cap="none" strike="noStrike">
                <a:solidFill>
                  <a:srgbClr val="002060"/>
                </a:solidFill>
                <a:latin typeface="Times New Roman"/>
                <a:ea typeface="Times New Roman"/>
                <a:cs typeface="Times New Roman"/>
                <a:sym typeface="Times New Roman"/>
              </a:rPr>
              <a:t>Chủ đề: MÔI TRƯỜNG ĐỚI NÓNG</a:t>
            </a:r>
            <a:endParaRPr/>
          </a:p>
        </p:txBody>
      </p:sp>
      <p:sp>
        <p:nvSpPr>
          <p:cNvPr id="252" name="Google Shape;252;p3"/>
          <p:cNvSpPr txBox="1"/>
          <p:nvPr/>
        </p:nvSpPr>
        <p:spPr>
          <a:xfrm>
            <a:off x="622687" y="2612571"/>
            <a:ext cx="18473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000">
              <a:solidFill>
                <a:schemeClr val="dk1"/>
              </a:solidFill>
              <a:latin typeface="Times New Roman"/>
              <a:ea typeface="Times New Roman"/>
              <a:cs typeface="Times New Roman"/>
              <a:sym typeface="Times New Roman"/>
            </a:endParaRPr>
          </a:p>
        </p:txBody>
      </p:sp>
      <p:sp>
        <p:nvSpPr>
          <p:cNvPr id="253" name="Google Shape;253;p3"/>
          <p:cNvSpPr/>
          <p:nvPr/>
        </p:nvSpPr>
        <p:spPr>
          <a:xfrm>
            <a:off x="283987" y="1163080"/>
            <a:ext cx="11884927"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rgbClr val="C00000"/>
                </a:solidFill>
                <a:latin typeface="Calibri"/>
                <a:ea typeface="Calibri"/>
                <a:cs typeface="Calibri"/>
                <a:sym typeface="Calibri"/>
              </a:rPr>
              <a:t>Bài 5: ĐỚI NÓNG. MÔI TRƯỜNG XÍCH ĐẠO ẨM</a:t>
            </a:r>
            <a:endParaRPr/>
          </a:p>
        </p:txBody>
      </p:sp>
      <p:pic>
        <p:nvPicPr>
          <p:cNvPr id="254" name="Google Shape;254;p3"/>
          <p:cNvPicPr preferRelativeResize="0"/>
          <p:nvPr/>
        </p:nvPicPr>
        <p:blipFill rotWithShape="1">
          <a:blip r:embed="rId3">
            <a:alphaModFix/>
          </a:blip>
          <a:srcRect b="0" l="0" r="0" t="0"/>
          <a:stretch/>
        </p:blipFill>
        <p:spPr>
          <a:xfrm>
            <a:off x="1528792" y="2047038"/>
            <a:ext cx="4697658" cy="2909251"/>
          </a:xfrm>
          <a:prstGeom prst="triangle">
            <a:avLst>
              <a:gd fmla="val 50000" name="adj"/>
            </a:avLst>
          </a:prstGeom>
          <a:noFill/>
          <a:ln>
            <a:noFill/>
          </a:ln>
        </p:spPr>
      </p:pic>
      <p:pic>
        <p:nvPicPr>
          <p:cNvPr id="255" name="Google Shape;255;p3"/>
          <p:cNvPicPr preferRelativeResize="0"/>
          <p:nvPr/>
        </p:nvPicPr>
        <p:blipFill rotWithShape="1">
          <a:blip r:embed="rId4">
            <a:alphaModFix/>
          </a:blip>
          <a:srcRect b="0" l="0" r="0" t="0"/>
          <a:stretch/>
        </p:blipFill>
        <p:spPr>
          <a:xfrm>
            <a:off x="6273309" y="2222614"/>
            <a:ext cx="4876800" cy="2733675"/>
          </a:xfrm>
          <a:prstGeom prst="flowChartOffpageConnector">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5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25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25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25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25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25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25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25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25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10" presetSubtype="0">
                                  <p:stCondLst>
                                    <p:cond delay="25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25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25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par>
                                <p:cTn fill="hold" nodeType="withEffect" presetClass="entr" presetID="10" presetSubtype="0">
                                  <p:stCondLst>
                                    <p:cond delay="25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25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25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25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25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20" id="260" name="Google Shape;260;p4"/>
          <p:cNvPicPr preferRelativeResize="0"/>
          <p:nvPr/>
        </p:nvPicPr>
        <p:blipFill rotWithShape="1">
          <a:blip r:embed="rId3">
            <a:alphaModFix/>
          </a:blip>
          <a:srcRect b="0" l="0" r="0" t="0"/>
          <a:stretch/>
        </p:blipFill>
        <p:spPr>
          <a:xfrm>
            <a:off x="5174966" y="539847"/>
            <a:ext cx="7133147" cy="4767688"/>
          </a:xfrm>
          <a:prstGeom prst="rect">
            <a:avLst/>
          </a:prstGeom>
          <a:noFill/>
          <a:ln cap="flat" cmpd="sng" w="28575">
            <a:solidFill>
              <a:srgbClr val="0000FF"/>
            </a:solidFill>
            <a:prstDash val="solid"/>
            <a:miter lim="800000"/>
            <a:headEnd len="sm" w="sm" type="none"/>
            <a:tailEnd len="sm" w="sm" type="none"/>
          </a:ln>
        </p:spPr>
      </p:pic>
      <p:sp>
        <p:nvSpPr>
          <p:cNvPr id="261" name="Google Shape;261;p4"/>
          <p:cNvSpPr/>
          <p:nvPr/>
        </p:nvSpPr>
        <p:spPr>
          <a:xfrm>
            <a:off x="950539" y="1209562"/>
            <a:ext cx="3785507" cy="1018382"/>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lang="en-US" sz="3200">
                <a:solidFill>
                  <a:srgbClr val="000000"/>
                </a:solidFill>
                <a:latin typeface="Times New Roman"/>
                <a:ea typeface="Times New Roman"/>
                <a:cs typeface="Times New Roman"/>
                <a:sym typeface="Times New Roman"/>
              </a:rPr>
              <a:t>Đới nóng</a:t>
            </a:r>
            <a:endParaRPr b="0" i="0" sz="3200" u="none" cap="none" strike="noStrike">
              <a:solidFill>
                <a:srgbClr val="000000"/>
              </a:solidFill>
              <a:latin typeface="Times New Roman"/>
              <a:ea typeface="Times New Roman"/>
              <a:cs typeface="Times New Roman"/>
              <a:sym typeface="Times New Roman"/>
            </a:endParaRPr>
          </a:p>
        </p:txBody>
      </p:sp>
      <p:cxnSp>
        <p:nvCxnSpPr>
          <p:cNvPr id="262" name="Google Shape;262;p4"/>
          <p:cNvCxnSpPr>
            <a:endCxn id="261" idx="1"/>
          </p:cNvCxnSpPr>
          <p:nvPr/>
        </p:nvCxnSpPr>
        <p:spPr>
          <a:xfrm flipH="1" rot="10800000">
            <a:off x="65239" y="1718753"/>
            <a:ext cx="885300" cy="1367700"/>
          </a:xfrm>
          <a:prstGeom prst="straightConnector1">
            <a:avLst/>
          </a:prstGeom>
          <a:noFill/>
          <a:ln cap="flat" cmpd="sng" w="38100">
            <a:solidFill>
              <a:srgbClr val="000000"/>
            </a:solidFill>
            <a:prstDash val="solid"/>
            <a:round/>
            <a:headEnd len="sm" w="sm" type="none"/>
            <a:tailEnd len="med" w="med" type="stealth"/>
          </a:ln>
        </p:spPr>
      </p:cxnSp>
      <p:cxnSp>
        <p:nvCxnSpPr>
          <p:cNvPr id="263" name="Google Shape;263;p4"/>
          <p:cNvCxnSpPr>
            <a:endCxn id="264" idx="1"/>
          </p:cNvCxnSpPr>
          <p:nvPr/>
        </p:nvCxnSpPr>
        <p:spPr>
          <a:xfrm>
            <a:off x="65239" y="3086456"/>
            <a:ext cx="885300" cy="1952100"/>
          </a:xfrm>
          <a:prstGeom prst="straightConnector1">
            <a:avLst/>
          </a:prstGeom>
          <a:noFill/>
          <a:ln cap="flat" cmpd="sng" w="38100">
            <a:solidFill>
              <a:srgbClr val="000000"/>
            </a:solidFill>
            <a:prstDash val="solid"/>
            <a:round/>
            <a:headEnd len="sm" w="sm" type="none"/>
            <a:tailEnd len="med" w="med" type="stealth"/>
          </a:ln>
        </p:spPr>
      </p:cxnSp>
      <p:sp>
        <p:nvSpPr>
          <p:cNvPr id="265" name="Google Shape;265;p4"/>
          <p:cNvSpPr/>
          <p:nvPr/>
        </p:nvSpPr>
        <p:spPr>
          <a:xfrm>
            <a:off x="1066653" y="2823937"/>
            <a:ext cx="3785508" cy="1018382"/>
          </a:xfrm>
          <a:prstGeom prst="roundRect">
            <a:avLst>
              <a:gd fmla="val 16667" name="adj"/>
            </a:avLst>
          </a:prstGeom>
          <a:gradFill>
            <a:gsLst>
              <a:gs pos="0">
                <a:srgbClr val="F08B54"/>
              </a:gs>
              <a:gs pos="50000">
                <a:srgbClr val="F67A26"/>
              </a:gs>
              <a:gs pos="100000">
                <a:srgbClr val="E36A18"/>
              </a:gs>
            </a:gsLst>
            <a:lin ang="5400000" scaled="0"/>
          </a:gradFill>
          <a:ln cap="flat" cmpd="sng" w="9525">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lang="en-US" sz="3200">
                <a:solidFill>
                  <a:srgbClr val="000000"/>
                </a:solidFill>
                <a:latin typeface="Times New Roman"/>
                <a:ea typeface="Times New Roman"/>
                <a:cs typeface="Times New Roman"/>
                <a:sym typeface="Times New Roman"/>
              </a:rPr>
              <a:t>Đới ôn hòa</a:t>
            </a:r>
            <a:endParaRPr b="0" i="0" sz="3200" u="none" cap="none" strike="noStrike">
              <a:solidFill>
                <a:srgbClr val="000000"/>
              </a:solidFill>
              <a:latin typeface="Times New Roman"/>
              <a:ea typeface="Times New Roman"/>
              <a:cs typeface="Times New Roman"/>
              <a:sym typeface="Times New Roman"/>
            </a:endParaRPr>
          </a:p>
        </p:txBody>
      </p:sp>
      <p:sp>
        <p:nvSpPr>
          <p:cNvPr id="264" name="Google Shape;264;p4"/>
          <p:cNvSpPr/>
          <p:nvPr/>
        </p:nvSpPr>
        <p:spPr>
          <a:xfrm>
            <a:off x="950539" y="4529365"/>
            <a:ext cx="3785507" cy="1018382"/>
          </a:xfrm>
          <a:prstGeom prst="roundRect">
            <a:avLst>
              <a:gd fmla="val 16667" name="adj"/>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lang="en-US" sz="3200">
                <a:solidFill>
                  <a:srgbClr val="000000"/>
                </a:solidFill>
                <a:latin typeface="Times New Roman"/>
                <a:ea typeface="Times New Roman"/>
                <a:cs typeface="Times New Roman"/>
                <a:sym typeface="Times New Roman"/>
              </a:rPr>
              <a:t>Đới lạnh</a:t>
            </a:r>
            <a:endParaRPr b="0" i="0" sz="3200" u="none" cap="none" strike="noStrike">
              <a:solidFill>
                <a:srgbClr val="000000"/>
              </a:solidFill>
              <a:latin typeface="Times New Roman"/>
              <a:ea typeface="Times New Roman"/>
              <a:cs typeface="Times New Roman"/>
              <a:sym typeface="Times New Roman"/>
            </a:endParaRPr>
          </a:p>
        </p:txBody>
      </p:sp>
      <p:cxnSp>
        <p:nvCxnSpPr>
          <p:cNvPr id="266" name="Google Shape;266;p4"/>
          <p:cNvCxnSpPr/>
          <p:nvPr/>
        </p:nvCxnSpPr>
        <p:spPr>
          <a:xfrm>
            <a:off x="65168" y="3086385"/>
            <a:ext cx="1001485" cy="246743"/>
          </a:xfrm>
          <a:prstGeom prst="straightConnector1">
            <a:avLst/>
          </a:prstGeom>
          <a:noFill/>
          <a:ln cap="flat" cmpd="sng" w="38100">
            <a:solidFill>
              <a:srgbClr val="000000"/>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
          <p:cNvSpPr/>
          <p:nvPr/>
        </p:nvSpPr>
        <p:spPr>
          <a:xfrm flipH="1" rot="5400000">
            <a:off x="-1236322" y="1730517"/>
            <a:ext cx="3024188" cy="2520280"/>
          </a:xfrm>
          <a:custGeom>
            <a:rect b="b" l="l" r="r" t="t"/>
            <a:pathLst>
              <a:path extrusionOk="0" h="21600" w="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a:gsLst>
              <a:gs pos="0">
                <a:srgbClr val="83E8FF"/>
              </a:gs>
              <a:gs pos="50000">
                <a:srgbClr val="B3EEFF"/>
              </a:gs>
              <a:gs pos="100000">
                <a:srgbClr val="DAF5FF"/>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chemeClr val="dk1"/>
              </a:solidFill>
              <a:latin typeface="Times New Roman"/>
              <a:ea typeface="Times New Roman"/>
              <a:cs typeface="Times New Roman"/>
              <a:sym typeface="Times New Roman"/>
            </a:endParaRPr>
          </a:p>
        </p:txBody>
      </p:sp>
      <p:sp>
        <p:nvSpPr>
          <p:cNvPr id="272" name="Google Shape;272;p5"/>
          <p:cNvSpPr/>
          <p:nvPr/>
        </p:nvSpPr>
        <p:spPr>
          <a:xfrm rot="5400000">
            <a:off x="-1576840" y="1376362"/>
            <a:ext cx="3617912" cy="3236913"/>
          </a:xfrm>
          <a:custGeom>
            <a:rect b="b" l="l" r="r" t="t"/>
            <a:pathLst>
              <a:path extrusionOk="0" h="21600" w="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rgbClr val="000000"/>
              </a:solidFill>
              <a:latin typeface="Times New Roman"/>
              <a:ea typeface="Times New Roman"/>
              <a:cs typeface="Times New Roman"/>
              <a:sym typeface="Times New Roman"/>
            </a:endParaRPr>
          </a:p>
        </p:txBody>
      </p:sp>
      <p:sp>
        <p:nvSpPr>
          <p:cNvPr id="273" name="Google Shape;273;p5"/>
          <p:cNvSpPr/>
          <p:nvPr/>
        </p:nvSpPr>
        <p:spPr>
          <a:xfrm>
            <a:off x="1820409" y="1362075"/>
            <a:ext cx="5248047" cy="619125"/>
          </a:xfrm>
          <a:prstGeom prst="roundRect">
            <a:avLst>
              <a:gd fmla="val 16667" name="adj"/>
            </a:avLst>
          </a:prstGeom>
          <a:solidFill>
            <a:srgbClr val="FABF8E"/>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 </a:t>
            </a:r>
            <a:r>
              <a:rPr lang="en-US" sz="3200">
                <a:solidFill>
                  <a:srgbClr val="000000"/>
                </a:solidFill>
                <a:latin typeface="Times New Roman"/>
                <a:ea typeface="Times New Roman"/>
                <a:cs typeface="Times New Roman"/>
                <a:sym typeface="Times New Roman"/>
              </a:rPr>
              <a:t>ĐỚI NÓNG</a:t>
            </a:r>
            <a:endParaRPr b="0" i="0" sz="3200" u="none" cap="none" strike="noStrike">
              <a:solidFill>
                <a:srgbClr val="000000"/>
              </a:solidFill>
              <a:latin typeface="Times New Roman"/>
              <a:ea typeface="Times New Roman"/>
              <a:cs typeface="Times New Roman"/>
              <a:sym typeface="Times New Roman"/>
            </a:endParaRPr>
          </a:p>
        </p:txBody>
      </p:sp>
      <p:sp>
        <p:nvSpPr>
          <p:cNvPr id="274" name="Google Shape;274;p5"/>
          <p:cNvSpPr/>
          <p:nvPr/>
        </p:nvSpPr>
        <p:spPr>
          <a:xfrm>
            <a:off x="1066347" y="1319213"/>
            <a:ext cx="754063" cy="661987"/>
          </a:xfrm>
          <a:prstGeom prst="ellipse">
            <a:avLst/>
          </a:prstGeom>
          <a:solidFill>
            <a:srgbClr val="FDE9D8"/>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I</a:t>
            </a:r>
            <a:endParaRPr b="0" i="0" sz="3200" u="none" cap="none" strike="noStrike">
              <a:solidFill>
                <a:srgbClr val="000000"/>
              </a:solidFill>
              <a:latin typeface="Times New Roman"/>
              <a:ea typeface="Times New Roman"/>
              <a:cs typeface="Times New Roman"/>
              <a:sym typeface="Times New Roman"/>
            </a:endParaRPr>
          </a:p>
        </p:txBody>
      </p:sp>
      <p:sp>
        <p:nvSpPr>
          <p:cNvPr id="275" name="Google Shape;275;p5"/>
          <p:cNvSpPr txBox="1"/>
          <p:nvPr/>
        </p:nvSpPr>
        <p:spPr>
          <a:xfrm>
            <a:off x="23359" y="2574925"/>
            <a:ext cx="1622426"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0000"/>
                </a:solidFill>
                <a:latin typeface="Times New Roman"/>
                <a:ea typeface="Times New Roman"/>
                <a:cs typeface="Times New Roman"/>
                <a:sym typeface="Times New Roman"/>
              </a:rPr>
              <a:t>NỘI DUNG</a:t>
            </a:r>
            <a:endParaRPr sz="3200">
              <a:solidFill>
                <a:srgbClr val="FF0000"/>
              </a:solidFill>
              <a:latin typeface="Times New Roman"/>
              <a:ea typeface="Times New Roman"/>
              <a:cs typeface="Times New Roman"/>
              <a:sym typeface="Times New Roman"/>
            </a:endParaRPr>
          </a:p>
        </p:txBody>
      </p:sp>
      <p:sp>
        <p:nvSpPr>
          <p:cNvPr id="276" name="Google Shape;276;p5"/>
          <p:cNvSpPr/>
          <p:nvPr/>
        </p:nvSpPr>
        <p:spPr>
          <a:xfrm>
            <a:off x="1912942" y="3838802"/>
            <a:ext cx="5344201" cy="964973"/>
          </a:xfrm>
          <a:prstGeom prst="roundRect">
            <a:avLst>
              <a:gd fmla="val 16667" name="adj"/>
            </a:avLst>
          </a:prstGeom>
          <a:gradFill>
            <a:gsLst>
              <a:gs pos="0">
                <a:srgbClr val="B0CAE9"/>
              </a:gs>
              <a:gs pos="50000">
                <a:srgbClr val="A1C1E4"/>
              </a:gs>
              <a:gs pos="100000">
                <a:srgbClr val="90B8E4"/>
              </a:gs>
            </a:gsLst>
            <a:lin ang="5400000" scaled="0"/>
          </a:gradFill>
          <a:ln cap="flat" cmpd="sng" w="9525">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MÔI</a:t>
            </a:r>
            <a:r>
              <a:rPr b="0" i="0" lang="en-US" sz="2800" u="none" cap="none" strike="noStrike">
                <a:solidFill>
                  <a:srgbClr val="000000"/>
                </a:solidFill>
                <a:latin typeface="Times New Roman"/>
                <a:ea typeface="Times New Roman"/>
                <a:cs typeface="Times New Roman"/>
                <a:sym typeface="Times New Roman"/>
              </a:rPr>
              <a:t> TRƯỜNG XÍCH ĐẠO ẨM</a:t>
            </a:r>
            <a:endParaRPr b="0" i="0" sz="2800" u="none" cap="none" strike="noStrike">
              <a:solidFill>
                <a:srgbClr val="000000"/>
              </a:solidFill>
              <a:latin typeface="Times New Roman"/>
              <a:ea typeface="Times New Roman"/>
              <a:cs typeface="Times New Roman"/>
              <a:sym typeface="Times New Roman"/>
            </a:endParaRPr>
          </a:p>
        </p:txBody>
      </p:sp>
      <p:sp>
        <p:nvSpPr>
          <p:cNvPr id="277" name="Google Shape;277;p5"/>
          <p:cNvSpPr/>
          <p:nvPr/>
        </p:nvSpPr>
        <p:spPr>
          <a:xfrm>
            <a:off x="1158880" y="3840763"/>
            <a:ext cx="754062" cy="661988"/>
          </a:xfrm>
          <a:prstGeom prst="ellipse">
            <a:avLst/>
          </a:prstGeom>
          <a:solidFill>
            <a:srgbClr val="E5DFEC"/>
          </a:solidFill>
          <a:ln cap="flat" cmpd="sng" w="25400">
            <a:solidFill>
              <a:srgbClr val="800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II</a:t>
            </a:r>
            <a:endParaRPr b="0" i="0" sz="3200" u="none" cap="none" strike="noStrike">
              <a:solidFill>
                <a:srgbClr val="000000"/>
              </a:solidFill>
              <a:latin typeface="Times New Roman"/>
              <a:ea typeface="Times New Roman"/>
              <a:cs typeface="Times New Roman"/>
              <a:sym typeface="Times New Roman"/>
            </a:endParaRPr>
          </a:p>
        </p:txBody>
      </p:sp>
      <p:sp>
        <p:nvSpPr>
          <p:cNvPr id="278" name="Google Shape;278;p5"/>
          <p:cNvSpPr/>
          <p:nvPr/>
        </p:nvSpPr>
        <p:spPr>
          <a:xfrm>
            <a:off x="8142514" y="2994819"/>
            <a:ext cx="3785507" cy="1018382"/>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1. Khí</a:t>
            </a:r>
            <a:r>
              <a:rPr b="0" i="0" lang="en-US" sz="3200" u="none" cap="none" strike="noStrike">
                <a:solidFill>
                  <a:srgbClr val="000000"/>
                </a:solidFill>
                <a:latin typeface="Times New Roman"/>
                <a:ea typeface="Times New Roman"/>
                <a:cs typeface="Times New Roman"/>
                <a:sym typeface="Times New Roman"/>
              </a:rPr>
              <a:t> hậu</a:t>
            </a:r>
            <a:endParaRPr b="0" i="0" sz="3200" u="none" cap="none" strike="noStrike">
              <a:solidFill>
                <a:srgbClr val="000000"/>
              </a:solidFill>
              <a:latin typeface="Times New Roman"/>
              <a:ea typeface="Times New Roman"/>
              <a:cs typeface="Times New Roman"/>
              <a:sym typeface="Times New Roman"/>
            </a:endParaRPr>
          </a:p>
        </p:txBody>
      </p:sp>
      <p:sp>
        <p:nvSpPr>
          <p:cNvPr id="279" name="Google Shape;279;p5"/>
          <p:cNvSpPr/>
          <p:nvPr/>
        </p:nvSpPr>
        <p:spPr>
          <a:xfrm>
            <a:off x="8142514" y="4930775"/>
            <a:ext cx="3798208" cy="1136196"/>
          </a:xfrm>
          <a:prstGeom prst="roundRect">
            <a:avLst>
              <a:gd fmla="val 16667" name="adj"/>
            </a:avLst>
          </a:prstGeom>
          <a:solidFill>
            <a:srgbClr val="F2DADA"/>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2. Rừng</a:t>
            </a:r>
            <a:r>
              <a:rPr b="0" i="0" lang="en-US" sz="3200" u="none" cap="none" strike="noStrike">
                <a:solidFill>
                  <a:srgbClr val="000000"/>
                </a:solidFill>
                <a:latin typeface="Times New Roman"/>
                <a:ea typeface="Times New Roman"/>
                <a:cs typeface="Times New Roman"/>
                <a:sym typeface="Times New Roman"/>
              </a:rPr>
              <a:t> rậm xanh quanh năm</a:t>
            </a:r>
            <a:endParaRPr b="0" i="0" sz="3200" u="none" cap="none" strike="noStrike">
              <a:solidFill>
                <a:srgbClr val="000000"/>
              </a:solidFill>
              <a:latin typeface="Times New Roman"/>
              <a:ea typeface="Times New Roman"/>
              <a:cs typeface="Times New Roman"/>
              <a:sym typeface="Times New Roman"/>
            </a:endParaRPr>
          </a:p>
        </p:txBody>
      </p:sp>
      <p:cxnSp>
        <p:nvCxnSpPr>
          <p:cNvPr id="280" name="Google Shape;280;p5"/>
          <p:cNvCxnSpPr>
            <a:stCxn id="276" idx="3"/>
            <a:endCxn id="278" idx="1"/>
          </p:cNvCxnSpPr>
          <p:nvPr/>
        </p:nvCxnSpPr>
        <p:spPr>
          <a:xfrm flipH="1" rot="10800000">
            <a:off x="7257143" y="3504088"/>
            <a:ext cx="885300" cy="817200"/>
          </a:xfrm>
          <a:prstGeom prst="straightConnector1">
            <a:avLst/>
          </a:prstGeom>
          <a:noFill/>
          <a:ln cap="flat" cmpd="sng" w="38100">
            <a:solidFill>
              <a:srgbClr val="000000"/>
            </a:solidFill>
            <a:prstDash val="solid"/>
            <a:round/>
            <a:headEnd len="sm" w="sm" type="none"/>
            <a:tailEnd len="med" w="med" type="stealth"/>
          </a:ln>
        </p:spPr>
      </p:cxnSp>
      <p:cxnSp>
        <p:nvCxnSpPr>
          <p:cNvPr id="281" name="Google Shape;281;p5"/>
          <p:cNvCxnSpPr>
            <a:stCxn id="276" idx="3"/>
            <a:endCxn id="279" idx="1"/>
          </p:cNvCxnSpPr>
          <p:nvPr/>
        </p:nvCxnSpPr>
        <p:spPr>
          <a:xfrm>
            <a:off x="7257143" y="4321288"/>
            <a:ext cx="885300" cy="1177500"/>
          </a:xfrm>
          <a:prstGeom prst="straightConnector1">
            <a:avLst/>
          </a:prstGeom>
          <a:noFill/>
          <a:ln cap="flat" cmpd="sng" w="38100">
            <a:solidFill>
              <a:srgbClr val="000000"/>
            </a:solidFill>
            <a:prstDash val="solid"/>
            <a:round/>
            <a:headEnd len="sm" w="sm"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2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20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2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ppt_w</p:attrName>
                                        </p:attrNameLst>
                                      </p:cBhvr>
                                      <p:tavLst>
                                        <p:tav fmla="" tm="0">
                                          <p:val>
                                            <p:strVal val="0"/>
                                          </p:val>
                                        </p:tav>
                                        <p:tav fmla="" tm="100000">
                                          <p:val>
                                            <p:strVal val="#ppt_w"/>
                                          </p:val>
                                        </p:tav>
                                      </p:tavLst>
                                    </p:anim>
                                    <p:anim calcmode="lin" valueType="num">
                                      <p:cBhvr additive="base">
                                        <p:cTn dur="500"/>
                                        <p:tgtEl>
                                          <p:spTgt spid="28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500"/>
                                        <p:tgtEl>
                                          <p:spTgt spid="281"/>
                                        </p:tgtEl>
                                        <p:attrNameLst>
                                          <p:attrName>ppt_w</p:attrName>
                                        </p:attrNameLst>
                                      </p:cBhvr>
                                      <p:tavLst>
                                        <p:tav fmla="" tm="0">
                                          <p:val>
                                            <p:strVal val="0"/>
                                          </p:val>
                                        </p:tav>
                                        <p:tav fmla="" tm="100000">
                                          <p:val>
                                            <p:strVal val="#ppt_w"/>
                                          </p:val>
                                        </p:tav>
                                      </p:tavLst>
                                    </p:anim>
                                    <p:anim calcmode="lin" valueType="num">
                                      <p:cBhvr additive="base">
                                        <p:cTn dur="500"/>
                                        <p:tgtEl>
                                          <p:spTgt spid="28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500"/>
                                        <p:tgtEl>
                                          <p:spTgt spid="278"/>
                                        </p:tgtEl>
                                        <p:attrNameLst>
                                          <p:attrName>ppt_w</p:attrName>
                                        </p:attrNameLst>
                                      </p:cBhvr>
                                      <p:tavLst>
                                        <p:tav fmla="" tm="0">
                                          <p:val>
                                            <p:strVal val="0"/>
                                          </p:val>
                                        </p:tav>
                                        <p:tav fmla="" tm="100000">
                                          <p:val>
                                            <p:strVal val="#ppt_w"/>
                                          </p:val>
                                        </p:tav>
                                      </p:tavLst>
                                    </p:anim>
                                    <p:anim calcmode="lin" valueType="num">
                                      <p:cBhvr additive="base">
                                        <p:cTn dur="500"/>
                                        <p:tgtEl>
                                          <p:spTgt spid="27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500"/>
                                        <p:tgtEl>
                                          <p:spTgt spid="279"/>
                                        </p:tgtEl>
                                        <p:attrNameLst>
                                          <p:attrName>ppt_w</p:attrName>
                                        </p:attrNameLst>
                                      </p:cBhvr>
                                      <p:tavLst>
                                        <p:tav fmla="" tm="0">
                                          <p:val>
                                            <p:strVal val="0"/>
                                          </p:val>
                                        </p:tav>
                                        <p:tav fmla="" tm="100000">
                                          <p:val>
                                            <p:strVal val="#ppt_w"/>
                                          </p:val>
                                        </p:tav>
                                      </p:tavLst>
                                    </p:anim>
                                    <p:anim calcmode="lin" valueType="num">
                                      <p:cBhvr additive="base">
                                        <p:cTn dur="500"/>
                                        <p:tgtEl>
                                          <p:spTgt spid="27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7" name="Google Shape;287;p6"/>
          <p:cNvSpPr txBox="1"/>
          <p:nvPr/>
        </p:nvSpPr>
        <p:spPr>
          <a:xfrm>
            <a:off x="1108217" y="1081849"/>
            <a:ext cx="3821046" cy="584775"/>
          </a:xfrm>
          <a:prstGeom prst="rect">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HOẠT ĐỘNG CẶP ĐÔI</a:t>
            </a:r>
            <a:endParaRPr b="1" sz="3200">
              <a:solidFill>
                <a:schemeClr val="dk1"/>
              </a:solidFill>
              <a:latin typeface="Calibri"/>
              <a:ea typeface="Calibri"/>
              <a:cs typeface="Calibri"/>
              <a:sym typeface="Calibri"/>
            </a:endParaRPr>
          </a:p>
        </p:txBody>
      </p:sp>
      <p:sp>
        <p:nvSpPr>
          <p:cNvPr id="288" name="Google Shape;288;p6"/>
          <p:cNvSpPr txBox="1"/>
          <p:nvPr/>
        </p:nvSpPr>
        <p:spPr>
          <a:xfrm>
            <a:off x="225343" y="2001169"/>
            <a:ext cx="5748624" cy="3046988"/>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ambria"/>
                <a:ea typeface="Cambria"/>
                <a:cs typeface="Cambria"/>
                <a:sym typeface="Cambria"/>
              </a:rPr>
              <a:t>+ GV phát phiếu học tập</a:t>
            </a:r>
            <a:endParaRPr sz="3200">
              <a:solidFill>
                <a:schemeClr val="lt1"/>
              </a:solidFill>
              <a:latin typeface="Cambria"/>
              <a:ea typeface="Cambria"/>
              <a:cs typeface="Cambria"/>
              <a:sym typeface="Cambria"/>
            </a:endParaRPr>
          </a:p>
          <a:p>
            <a:pPr indent="0" lvl="0" marL="0" marR="0" rtl="0" algn="l">
              <a:spcBef>
                <a:spcPts val="0"/>
              </a:spcBef>
              <a:spcAft>
                <a:spcPts val="0"/>
              </a:spcAft>
              <a:buNone/>
            </a:pPr>
            <a:r>
              <a:rPr lang="en-US" sz="3200">
                <a:solidFill>
                  <a:schemeClr val="lt1"/>
                </a:solidFill>
                <a:latin typeface="Cambria"/>
                <a:ea typeface="Cambria"/>
                <a:cs typeface="Cambria"/>
                <a:sym typeface="Cambria"/>
              </a:rPr>
              <a:t>+ HS </a:t>
            </a:r>
            <a:r>
              <a:rPr lang="en-US" sz="3200">
                <a:solidFill>
                  <a:srgbClr val="FFFF00"/>
                </a:solidFill>
                <a:latin typeface="Cambria"/>
                <a:ea typeface="Cambria"/>
                <a:cs typeface="Cambria"/>
                <a:sym typeface="Cambria"/>
              </a:rPr>
              <a:t>có 3 phút </a:t>
            </a:r>
            <a:r>
              <a:rPr lang="en-US" sz="3200">
                <a:solidFill>
                  <a:schemeClr val="lt1"/>
                </a:solidFill>
                <a:latin typeface="Cambria"/>
                <a:ea typeface="Cambria"/>
                <a:cs typeface="Cambria"/>
                <a:sym typeface="Cambria"/>
              </a:rPr>
              <a:t>để hoàn thành thông tin trong phiếu</a:t>
            </a:r>
            <a:endParaRPr sz="3200">
              <a:solidFill>
                <a:schemeClr val="lt1"/>
              </a:solidFill>
              <a:latin typeface="Cambria"/>
              <a:ea typeface="Cambria"/>
              <a:cs typeface="Cambria"/>
              <a:sym typeface="Cambria"/>
            </a:endParaRPr>
          </a:p>
          <a:p>
            <a:pPr indent="0" lvl="0" marL="0" marR="0" rtl="0" algn="l">
              <a:spcBef>
                <a:spcPts val="0"/>
              </a:spcBef>
              <a:spcAft>
                <a:spcPts val="0"/>
              </a:spcAft>
              <a:buNone/>
            </a:pPr>
            <a:r>
              <a:rPr lang="en-US" sz="3200">
                <a:solidFill>
                  <a:schemeClr val="lt1"/>
                </a:solidFill>
                <a:latin typeface="Cambria"/>
                <a:ea typeface="Cambria"/>
                <a:cs typeface="Cambria"/>
                <a:sym typeface="Cambria"/>
              </a:rPr>
              <a:t>+ </a:t>
            </a:r>
            <a:r>
              <a:rPr lang="en-US" sz="3200">
                <a:solidFill>
                  <a:srgbClr val="FFFF00"/>
                </a:solidFill>
                <a:latin typeface="Cambria"/>
                <a:ea typeface="Cambria"/>
                <a:cs typeface="Cambria"/>
                <a:sym typeface="Cambria"/>
              </a:rPr>
              <a:t>2 HS cùng làm 1 phiếu</a:t>
            </a:r>
            <a:endParaRPr sz="3200">
              <a:solidFill>
                <a:srgbClr val="FFFF00"/>
              </a:solidFill>
              <a:latin typeface="Cambria"/>
              <a:ea typeface="Cambria"/>
              <a:cs typeface="Cambria"/>
              <a:sym typeface="Cambria"/>
            </a:endParaRPr>
          </a:p>
          <a:p>
            <a:pPr indent="0" lvl="0" marL="0" marR="0" rtl="0" algn="l">
              <a:spcBef>
                <a:spcPts val="0"/>
              </a:spcBef>
              <a:spcAft>
                <a:spcPts val="0"/>
              </a:spcAft>
              <a:buNone/>
            </a:pPr>
            <a:r>
              <a:rPr lang="en-US" sz="3200">
                <a:solidFill>
                  <a:schemeClr val="lt1"/>
                </a:solidFill>
                <a:latin typeface="Cambria"/>
                <a:ea typeface="Cambria"/>
                <a:cs typeface="Cambria"/>
                <a:sym typeface="Cambria"/>
              </a:rPr>
              <a:t>+ Sử dụng </a:t>
            </a:r>
            <a:r>
              <a:rPr lang="en-US" sz="3200">
                <a:solidFill>
                  <a:srgbClr val="FFFF00"/>
                </a:solidFill>
                <a:latin typeface="Cambria"/>
                <a:ea typeface="Cambria"/>
                <a:cs typeface="Cambria"/>
                <a:sym typeface="Cambria"/>
              </a:rPr>
              <a:t>tập bản đồ, SGK</a:t>
            </a:r>
            <a:r>
              <a:rPr lang="en-US" sz="3200">
                <a:solidFill>
                  <a:schemeClr val="lt1"/>
                </a:solidFill>
                <a:latin typeface="Cambria"/>
                <a:ea typeface="Cambria"/>
                <a:cs typeface="Cambria"/>
                <a:sym typeface="Cambria"/>
              </a:rPr>
              <a:t> để tham khảo</a:t>
            </a:r>
            <a:endParaRPr sz="3200">
              <a:solidFill>
                <a:schemeClr val="lt1"/>
              </a:solidFill>
              <a:latin typeface="Cambria"/>
              <a:ea typeface="Cambria"/>
              <a:cs typeface="Cambria"/>
              <a:sym typeface="Cambria"/>
            </a:endParaRPr>
          </a:p>
        </p:txBody>
      </p:sp>
      <p:pic>
        <p:nvPicPr>
          <p:cNvPr descr="Đáp, Kinh Doanh, Động Não, Doanh Nhân, Sự Nghiệp" id="289" name="Google Shape;289;p6"/>
          <p:cNvPicPr preferRelativeResize="0"/>
          <p:nvPr/>
        </p:nvPicPr>
        <p:blipFill rotWithShape="1">
          <a:blip r:embed="rId3">
            <a:alphaModFix/>
          </a:blip>
          <a:srcRect b="0" l="0" r="0" t="0"/>
          <a:stretch/>
        </p:blipFill>
        <p:spPr>
          <a:xfrm>
            <a:off x="6781800" y="1819134"/>
            <a:ext cx="5248024" cy="3657885"/>
          </a:xfrm>
          <a:prstGeom prst="rect">
            <a:avLst/>
          </a:prstGeom>
          <a:noFill/>
          <a:ln>
            <a:noFill/>
          </a:ln>
        </p:spPr>
      </p:pic>
      <p:sp>
        <p:nvSpPr>
          <p:cNvPr id="290" name="Google Shape;290;p6"/>
          <p:cNvSpPr txBox="1"/>
          <p:nvPr/>
        </p:nvSpPr>
        <p:spPr>
          <a:xfrm>
            <a:off x="6033838" y="1080821"/>
            <a:ext cx="6158162" cy="584775"/>
          </a:xfrm>
          <a:prstGeom prst="rect">
            <a:avLst/>
          </a:prstGeom>
          <a:solidFill>
            <a:schemeClr val="accent6"/>
          </a:solidFill>
          <a:ln cap="flat" cmpd="sng" w="12700">
            <a:solidFill>
              <a:srgbClr val="517E33"/>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MỖI NHÓM CÓ 2 HỌC SINH</a:t>
            </a:r>
            <a:endParaRPr/>
          </a:p>
        </p:txBody>
      </p:sp>
      <p:pic>
        <p:nvPicPr>
          <p:cNvPr descr="Digit 180" id="291" name="Google Shape;291;p6"/>
          <p:cNvPicPr preferRelativeResize="0"/>
          <p:nvPr/>
        </p:nvPicPr>
        <p:blipFill rotWithShape="1">
          <a:blip r:embed="rId4">
            <a:alphaModFix/>
          </a:blip>
          <a:srcRect b="0" l="0" r="0" t="0"/>
          <a:stretch/>
        </p:blipFill>
        <p:spPr>
          <a:xfrm>
            <a:off x="5185275" y="5378709"/>
            <a:ext cx="1958475" cy="1075952"/>
          </a:xfrm>
          <a:prstGeom prst="rect">
            <a:avLst/>
          </a:prstGeom>
          <a:noFill/>
          <a:ln>
            <a:noFill/>
          </a:ln>
        </p:spPr>
      </p:pic>
      <p:sp>
        <p:nvSpPr>
          <p:cNvPr id="292" name="Google Shape;292;p6"/>
          <p:cNvSpPr/>
          <p:nvPr/>
        </p:nvSpPr>
        <p:spPr>
          <a:xfrm>
            <a:off x="4296229" y="70985"/>
            <a:ext cx="4391024" cy="619125"/>
          </a:xfrm>
          <a:prstGeom prst="roundRect">
            <a:avLst>
              <a:gd fmla="val 16667" name="adj"/>
            </a:avLst>
          </a:prstGeom>
          <a:solidFill>
            <a:srgbClr val="FABF8E"/>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sng" cap="none" strike="noStrike">
                <a:solidFill>
                  <a:srgbClr val="000000"/>
                </a:solidFill>
                <a:latin typeface="Times New Roman"/>
                <a:ea typeface="Times New Roman"/>
                <a:cs typeface="Times New Roman"/>
                <a:sym typeface="Times New Roman"/>
              </a:rPr>
              <a:t> I. </a:t>
            </a:r>
            <a:r>
              <a:rPr b="1" lang="en-US" sz="3200" u="sng">
                <a:solidFill>
                  <a:srgbClr val="000000"/>
                </a:solidFill>
                <a:latin typeface="Times New Roman"/>
                <a:ea typeface="Times New Roman"/>
                <a:cs typeface="Times New Roman"/>
                <a:sym typeface="Times New Roman"/>
              </a:rPr>
              <a:t>ĐỚI NÓNG</a:t>
            </a:r>
            <a:endParaRPr b="1" i="0" sz="3200" u="sng" cap="none" strike="noStrike">
              <a:solidFill>
                <a:srgbClr val="000000"/>
              </a:solidFill>
              <a:latin typeface="Times New Roman"/>
              <a:ea typeface="Times New Roman"/>
              <a:cs typeface="Times New Roman"/>
              <a:sym typeface="Times New Roman"/>
            </a:endParaRPr>
          </a:p>
        </p:txBody>
      </p:sp>
    </p:spTree>
  </p:cSld>
  <p:clrMapOvr>
    <a:masterClrMapping/>
  </p:clrMapOvr>
  <mc:AlternateContent>
    <mc:Choice Requires="p14">
      <p:transition spd="slow" p14:dur="3400">
        <p14:reveal dir="l"/>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7"/>
          <p:cNvSpPr/>
          <p:nvPr/>
        </p:nvSpPr>
        <p:spPr>
          <a:xfrm>
            <a:off x="3628572" y="70985"/>
            <a:ext cx="4391024" cy="619125"/>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cap="none" strike="noStrike">
                <a:solidFill>
                  <a:srgbClr val="000000"/>
                </a:solidFill>
                <a:latin typeface="Times New Roman"/>
                <a:ea typeface="Times New Roman"/>
                <a:cs typeface="Times New Roman"/>
                <a:sym typeface="Times New Roman"/>
              </a:rPr>
              <a:t> PHIẾU</a:t>
            </a:r>
            <a:r>
              <a:rPr b="1" i="0" lang="en-US" sz="3200" cap="none" strike="noStrike">
                <a:solidFill>
                  <a:srgbClr val="000000"/>
                </a:solidFill>
                <a:latin typeface="Times New Roman"/>
                <a:ea typeface="Times New Roman"/>
                <a:cs typeface="Times New Roman"/>
                <a:sym typeface="Times New Roman"/>
              </a:rPr>
              <a:t> HỌC TẬP</a:t>
            </a:r>
            <a:endParaRPr b="1" i="0" sz="3200" cap="none" strike="noStrike">
              <a:solidFill>
                <a:srgbClr val="000000"/>
              </a:solidFill>
              <a:latin typeface="Times New Roman"/>
              <a:ea typeface="Times New Roman"/>
              <a:cs typeface="Times New Roman"/>
              <a:sym typeface="Times New Roman"/>
            </a:endParaRPr>
          </a:p>
        </p:txBody>
      </p:sp>
      <p:graphicFrame>
        <p:nvGraphicFramePr>
          <p:cNvPr id="298" name="Google Shape;298;p7"/>
          <p:cNvGraphicFramePr/>
          <p:nvPr/>
        </p:nvGraphicFramePr>
        <p:xfrm>
          <a:off x="754743" y="1030516"/>
          <a:ext cx="3000000" cy="3000000"/>
        </p:xfrm>
        <a:graphic>
          <a:graphicData uri="http://schemas.openxmlformats.org/drawingml/2006/table">
            <a:tbl>
              <a:tblPr bandRow="1">
                <a:noFill/>
                <a:tableStyleId>{CF7971B9-96D1-4DD8-B56A-E9E08F148CB3}</a:tableStyleId>
              </a:tblPr>
              <a:tblGrid>
                <a:gridCol w="3201900"/>
                <a:gridCol w="7872500"/>
              </a:tblGrid>
              <a:tr h="574075">
                <a:tc>
                  <a:txBody>
                    <a:bodyPr/>
                    <a:lstStyle/>
                    <a:p>
                      <a:pPr indent="114300" lvl="0" marL="5715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Tiêu chí</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114300" lvl="0" marL="5715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Thông tin</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r h="57255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Vị trí</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Nhiệt độ</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Gió</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Diện tích</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Sinh vật</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Dân số</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4370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Quốc gia tiêu biểu</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5475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Các môi trường</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20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8"/>
          <p:cNvSpPr/>
          <p:nvPr/>
        </p:nvSpPr>
        <p:spPr>
          <a:xfrm>
            <a:off x="3628572" y="70985"/>
            <a:ext cx="4391024" cy="619125"/>
          </a:xfrm>
          <a:prstGeom prst="roundRect">
            <a:avLst>
              <a:gd fmla="val 16667" name="adj"/>
            </a:avLst>
          </a:prstGeom>
          <a:gradFill>
            <a:gsLst>
              <a:gs pos="0">
                <a:srgbClr val="FFC647"/>
              </a:gs>
              <a:gs pos="50000">
                <a:srgbClr val="FFC600"/>
              </a:gs>
              <a:gs pos="100000">
                <a:srgbClr val="E3B400"/>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cap="none" strike="noStrike">
                <a:solidFill>
                  <a:srgbClr val="000000"/>
                </a:solidFill>
                <a:latin typeface="Times New Roman"/>
                <a:ea typeface="Times New Roman"/>
                <a:cs typeface="Times New Roman"/>
                <a:sym typeface="Times New Roman"/>
              </a:rPr>
              <a:t> PHIẾU</a:t>
            </a:r>
            <a:r>
              <a:rPr b="1" i="0" lang="en-US" sz="3200" cap="none" strike="noStrike">
                <a:solidFill>
                  <a:srgbClr val="000000"/>
                </a:solidFill>
                <a:latin typeface="Times New Roman"/>
                <a:ea typeface="Times New Roman"/>
                <a:cs typeface="Times New Roman"/>
                <a:sym typeface="Times New Roman"/>
              </a:rPr>
              <a:t> HỌC TẬP</a:t>
            </a:r>
            <a:endParaRPr b="1" i="0" sz="3200" cap="none" strike="noStrike">
              <a:solidFill>
                <a:srgbClr val="000000"/>
              </a:solidFill>
              <a:latin typeface="Times New Roman"/>
              <a:ea typeface="Times New Roman"/>
              <a:cs typeface="Times New Roman"/>
              <a:sym typeface="Times New Roman"/>
            </a:endParaRPr>
          </a:p>
        </p:txBody>
      </p:sp>
      <p:graphicFrame>
        <p:nvGraphicFramePr>
          <p:cNvPr id="304" name="Google Shape;304;p8"/>
          <p:cNvGraphicFramePr/>
          <p:nvPr/>
        </p:nvGraphicFramePr>
        <p:xfrm>
          <a:off x="754743" y="1030516"/>
          <a:ext cx="3000000" cy="3000000"/>
        </p:xfrm>
        <a:graphic>
          <a:graphicData uri="http://schemas.openxmlformats.org/drawingml/2006/table">
            <a:tbl>
              <a:tblPr bandRow="1">
                <a:noFill/>
                <a:tableStyleId>{CF7971B9-96D1-4DD8-B56A-E9E08F148CB3}</a:tableStyleId>
              </a:tblPr>
              <a:tblGrid>
                <a:gridCol w="3201900"/>
                <a:gridCol w="7872500"/>
              </a:tblGrid>
              <a:tr h="574075">
                <a:tc>
                  <a:txBody>
                    <a:bodyPr/>
                    <a:lstStyle/>
                    <a:p>
                      <a:pPr indent="114300" lvl="0" marL="5715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Tiêu chí</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c>
                  <a:txBody>
                    <a:bodyPr/>
                    <a:lstStyle/>
                    <a:p>
                      <a:pPr indent="114300" lvl="0" marL="57150" marR="0" rtl="0" algn="ctr">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Thông tin</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00"/>
                    </a:solidFill>
                  </a:tcPr>
                </a:tc>
              </a:tr>
              <a:tr h="57255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Vị trí</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Chí tuyến Bắc đến CT Nam</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Nhiệt độ</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Cao, trên 20 độ</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Gió</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Tín phong</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Diện tích</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Lớn</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Sinh vật</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Đa dạng</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74075">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Dân số</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Đông</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4370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Quốc gia tiêu biểu</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Việt Nam, Ấn Độ...</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54750">
                <a:tc>
                  <a:txBody>
                    <a:bodyPr/>
                    <a:lstStyle/>
                    <a:p>
                      <a:pPr indent="114300" lvl="0" marL="57150" marR="0" rtl="0" algn="l">
                        <a:lnSpc>
                          <a:spcPct val="120000"/>
                        </a:lnSpc>
                        <a:spcBef>
                          <a:spcPts val="0"/>
                        </a:spcBef>
                        <a:spcAft>
                          <a:spcPts val="0"/>
                        </a:spcAft>
                        <a:buNone/>
                      </a:pPr>
                      <a:r>
                        <a:rPr b="1" lang="en-US" sz="2400" u="none" cap="none" strike="noStrike">
                          <a:latin typeface="Times New Roman"/>
                          <a:ea typeface="Times New Roman"/>
                          <a:cs typeface="Times New Roman"/>
                          <a:sym typeface="Times New Roman"/>
                        </a:rPr>
                        <a:t>Các môi trường</a:t>
                      </a:r>
                      <a:endParaRPr b="1"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114300" lvl="0" marL="57150" marR="0" rtl="0" algn="l">
                        <a:lnSpc>
                          <a:spcPct val="120000"/>
                        </a:lnSpc>
                        <a:spcBef>
                          <a:spcPts val="0"/>
                        </a:spcBef>
                        <a:spcAft>
                          <a:spcPts val="0"/>
                        </a:spcAft>
                        <a:buNone/>
                      </a:pPr>
                      <a:r>
                        <a:rPr lang="en-US" sz="2400" u="none" cap="none" strike="noStrike">
                          <a:latin typeface="Times New Roman"/>
                          <a:ea typeface="Times New Roman"/>
                          <a:cs typeface="Times New Roman"/>
                          <a:sym typeface="Times New Roman"/>
                        </a:rPr>
                        <a:t>Nhiệt đới, nhiệt đới gió mùa, hoang mạc và xích đạo ẩm</a:t>
                      </a:r>
                      <a:endParaRPr sz="2400" u="none" cap="none" strike="noStrike">
                        <a:solidFill>
                          <a:srgbClr val="000000"/>
                        </a:solidFill>
                        <a:latin typeface="Times New Roman"/>
                        <a:ea typeface="Times New Roman"/>
                        <a:cs typeface="Times New Roman"/>
                        <a:sym typeface="Times New Roman"/>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2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9"/>
          <p:cNvSpPr/>
          <p:nvPr/>
        </p:nvSpPr>
        <p:spPr>
          <a:xfrm>
            <a:off x="4296229" y="70985"/>
            <a:ext cx="4391024" cy="619125"/>
          </a:xfrm>
          <a:prstGeom prst="roundRect">
            <a:avLst>
              <a:gd fmla="val 16667" name="adj"/>
            </a:avLst>
          </a:prstGeom>
          <a:solidFill>
            <a:srgbClr val="FABF8E"/>
          </a:solidFill>
          <a:ln cap="flat" cmpd="sng" w="25400">
            <a:solidFill>
              <a:srgbClr val="E36C0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sng" cap="none" strike="noStrike">
                <a:solidFill>
                  <a:srgbClr val="000000"/>
                </a:solidFill>
                <a:latin typeface="Times New Roman"/>
                <a:ea typeface="Times New Roman"/>
                <a:cs typeface="Times New Roman"/>
                <a:sym typeface="Times New Roman"/>
              </a:rPr>
              <a:t> I. </a:t>
            </a:r>
            <a:r>
              <a:rPr b="1" lang="en-US" sz="3200" u="sng">
                <a:solidFill>
                  <a:srgbClr val="000000"/>
                </a:solidFill>
                <a:latin typeface="Times New Roman"/>
                <a:ea typeface="Times New Roman"/>
                <a:cs typeface="Times New Roman"/>
                <a:sym typeface="Times New Roman"/>
              </a:rPr>
              <a:t>ĐỚI NÓNG</a:t>
            </a:r>
            <a:endParaRPr b="1" i="0" sz="3200" u="sng" cap="none" strike="noStrike">
              <a:solidFill>
                <a:srgbClr val="000000"/>
              </a:solidFill>
              <a:latin typeface="Times New Roman"/>
              <a:ea typeface="Times New Roman"/>
              <a:cs typeface="Times New Roman"/>
              <a:sym typeface="Times New Roman"/>
            </a:endParaRPr>
          </a:p>
        </p:txBody>
      </p:sp>
      <p:pic>
        <p:nvPicPr>
          <p:cNvPr descr="20" id="310" name="Google Shape;310;p9"/>
          <p:cNvPicPr preferRelativeResize="0"/>
          <p:nvPr/>
        </p:nvPicPr>
        <p:blipFill rotWithShape="1">
          <a:blip r:embed="rId3">
            <a:alphaModFix/>
          </a:blip>
          <a:srcRect b="0" l="0" r="0" t="0"/>
          <a:stretch/>
        </p:blipFill>
        <p:spPr>
          <a:xfrm>
            <a:off x="4487231" y="1120419"/>
            <a:ext cx="7704769" cy="5149752"/>
          </a:xfrm>
          <a:prstGeom prst="rect">
            <a:avLst/>
          </a:prstGeom>
          <a:noFill/>
          <a:ln cap="flat" cmpd="sng" w="28575">
            <a:solidFill>
              <a:srgbClr val="0000FF"/>
            </a:solidFill>
            <a:prstDash val="solid"/>
            <a:miter lim="800000"/>
            <a:headEnd len="sm" w="sm" type="none"/>
            <a:tailEnd len="sm" w="sm" type="none"/>
          </a:ln>
        </p:spPr>
      </p:pic>
      <p:sp>
        <p:nvSpPr>
          <p:cNvPr id="311" name="Google Shape;311;p9"/>
          <p:cNvSpPr/>
          <p:nvPr/>
        </p:nvSpPr>
        <p:spPr>
          <a:xfrm>
            <a:off x="0" y="1509485"/>
            <a:ext cx="4296229" cy="3106057"/>
          </a:xfrm>
          <a:prstGeom prst="cloudCallout">
            <a:avLst>
              <a:gd fmla="val 91886" name="adj1"/>
              <a:gd fmla="val 45678" name="adj2"/>
            </a:avLst>
          </a:prstGeom>
          <a:gradFill>
            <a:gsLst>
              <a:gs pos="0">
                <a:srgbClr val="FFDC9B"/>
              </a:gs>
              <a:gs pos="50000">
                <a:srgbClr val="FFD68D"/>
              </a:gs>
              <a:gs pos="100000">
                <a:srgbClr val="FFD478"/>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None/>
            </a:pPr>
            <a:r>
              <a:t/>
            </a:r>
            <a:endParaRPr sz="2800">
              <a:solidFill>
                <a:srgbClr val="000066"/>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2800">
                <a:solidFill>
                  <a:srgbClr val="000066"/>
                </a:solidFill>
                <a:latin typeface="Times New Roman"/>
                <a:ea typeface="Times New Roman"/>
                <a:cs typeface="Times New Roman"/>
                <a:sym typeface="Times New Roman"/>
              </a:rPr>
              <a:t>Xác định vị trí, giới hạn đới nóng trên lược đồ ? Bao gồm các kiểu môi trường nào?</a:t>
            </a:r>
            <a:endParaRPr sz="2800">
              <a:solidFill>
                <a:srgbClr val="000066"/>
              </a:solidFill>
              <a:latin typeface="Times New Roman"/>
              <a:ea typeface="Times New Roman"/>
              <a:cs typeface="Times New Roman"/>
              <a:sym typeface="Times New Roman"/>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9"/>
          <p:cNvSpPr/>
          <p:nvPr/>
        </p:nvSpPr>
        <p:spPr>
          <a:xfrm>
            <a:off x="76200" y="1063209"/>
            <a:ext cx="4220029"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Times New Roman"/>
                <a:ea typeface="Times New Roman"/>
                <a:cs typeface="Times New Roman"/>
                <a:sym typeface="Times New Roman"/>
              </a:rPr>
              <a:t>- Đới nóng nằm ở khoảng giữa hai chí tuyến Bắc và Nam.</a:t>
            </a:r>
            <a:endParaRPr/>
          </a:p>
        </p:txBody>
      </p:sp>
      <p:sp>
        <p:nvSpPr>
          <p:cNvPr id="313" name="Google Shape;313;p9"/>
          <p:cNvSpPr/>
          <p:nvPr/>
        </p:nvSpPr>
        <p:spPr>
          <a:xfrm>
            <a:off x="76200" y="2506257"/>
            <a:ext cx="5029200" cy="2378075"/>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Gồm 4 kiểu môi trường:</a:t>
            </a:r>
            <a:endParaRPr/>
          </a:p>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 Xích đạo ẩm</a:t>
            </a:r>
            <a:endParaRPr sz="3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 Nhiệt đới gió mùa</a:t>
            </a:r>
            <a:endParaRPr sz="3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 Nhiệt đới</a:t>
            </a:r>
            <a:endParaRPr sz="30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n-US" sz="3000">
                <a:solidFill>
                  <a:schemeClr val="dk1"/>
                </a:solidFill>
                <a:latin typeface="Times New Roman"/>
                <a:ea typeface="Times New Roman"/>
                <a:cs typeface="Times New Roman"/>
                <a:sym typeface="Times New Roman"/>
              </a:rPr>
              <a:t>     + Hoang mạc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2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11"/>
                                        </p:tgtEl>
                                      </p:cBhvr>
                                    </p:animEffect>
                                    <p:set>
                                      <p:cBhvr>
                                        <p:cTn dur="1" fill="hold">
                                          <p:stCondLst>
                                            <p:cond delay="500"/>
                                          </p:stCondLst>
                                        </p:cTn>
                                        <p:tgtEl>
                                          <p:spTgt spid="31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2020-03-19T14:17:16Z</dcterms:created>
  <dc:creator>Microsoft Office User</dc:creator>
</cp:coreProperties>
</file>