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93" r:id="rId2"/>
    <p:sldId id="291" r:id="rId3"/>
    <p:sldId id="292" r:id="rId4"/>
    <p:sldId id="295" r:id="rId5"/>
    <p:sldId id="298" r:id="rId6"/>
    <p:sldId id="276" r:id="rId7"/>
    <p:sldId id="297" r:id="rId8"/>
    <p:sldId id="299" r:id="rId9"/>
    <p:sldId id="301" r:id="rId10"/>
    <p:sldId id="300" r:id="rId11"/>
    <p:sldId id="302" r:id="rId12"/>
    <p:sldId id="287" r:id="rId13"/>
    <p:sldId id="289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  <p:embeddedFont>
      <p:font typeface="Wingdings 3" panose="05040102010807070707" pitchFamily="18" charset="2"/>
      <p:regular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2722"/>
    <a:srgbClr val="FFE7FF"/>
    <a:srgbClr val="DFEBF1"/>
    <a:srgbClr val="92B8CD"/>
    <a:srgbClr val="FFF3C5"/>
    <a:srgbClr val="FFFBED"/>
    <a:srgbClr val="F1BF22"/>
    <a:srgbClr val="3D290E"/>
    <a:srgbClr val="FF6565"/>
    <a:srgbClr val="D4C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C2F6D-309E-4FE0-83E8-FD4A160CB02C}" type="datetimeFigureOut">
              <a:rPr lang="vi-VN" smtClean="0"/>
              <a:t>21/07/2022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1E1DB-2B51-4C2D-8C38-42E528817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554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1E1DB-2B51-4C2D-8C38-42E528817BC1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5999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21/07/2022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3561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21/07/2022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26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21/07/2022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3939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21/07/2022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5156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21/07/2022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4380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21/07/2022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0444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21/07/2022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4354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21/07/2022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402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21/07/2022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549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21/07/2022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239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21/07/2022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1192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21/07/2022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691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21/07/2022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125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21/07/2022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328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21/07/2022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471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21/07/2022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549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AD3D9-C407-4554-9A7E-0F3148A47D17}" type="datetimeFigureOut">
              <a:rPr lang="vi-VN" smtClean="0"/>
              <a:t>21/07/2022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653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93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" y="541635"/>
            <a:ext cx="2997200" cy="3038098"/>
          </a:xfrm>
          <a:prstGeom prst="rect">
            <a:avLst/>
          </a:prstGeom>
        </p:spPr>
      </p:pic>
      <p:pic>
        <p:nvPicPr>
          <p:cNvPr id="4" name="image939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60113" y="1003300"/>
            <a:ext cx="4032887" cy="24417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FF8690-AD04-41A4-8AFE-D55365D16659}"/>
              </a:ext>
            </a:extLst>
          </p:cNvPr>
          <p:cNvSpPr txBox="1"/>
          <p:nvPr/>
        </p:nvSpPr>
        <p:spPr>
          <a:xfrm>
            <a:off x="-266701" y="3796660"/>
            <a:ext cx="94487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>
                <a:latin typeface="+mj-lt"/>
                <a:ea typeface="Calibri" panose="020F0502020204030204" pitchFamily="34" charset="0"/>
                <a:cs typeface="Times New Roman" pitchFamily="18" charset="0"/>
              </a:rPr>
              <a:t>a. Xe cứu thương                                          b. Xe cứu hỏa</a:t>
            </a:r>
            <a:r>
              <a:rPr lang="en-US" sz="2000">
                <a:effectLst/>
                <a:latin typeface="+mj-lt"/>
                <a:ea typeface="Calibri" panose="020F0502020204030204" pitchFamily="34" charset="0"/>
                <a:cs typeface="Times New Roman" pitchFamily="18" charset="0"/>
              </a:rPr>
              <a:t>. </a:t>
            </a:r>
            <a:endParaRPr lang="vi-VN" sz="2000" dirty="0">
              <a:effectLst/>
              <a:latin typeface="+mj-lt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9756" y="3770"/>
            <a:ext cx="49910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Ai nhanh hơn?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3805561"/>
            <a:ext cx="2366168" cy="224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7626348" y="465435"/>
            <a:ext cx="4260852" cy="2539360"/>
          </a:xfrm>
          <a:prstGeom prst="wedgeEllipseCallout">
            <a:avLst>
              <a:gd name="adj1" fmla="val 1819"/>
              <a:gd name="adj2" fmla="val 8800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ĐỌC TÊN CÁC CHỮ GHI Ở TRƯỚC XE</a:t>
            </a:r>
          </a:p>
          <a:p>
            <a:pPr algn="ctr"/>
            <a:endParaRPr lang="vi-VN" sz="2400" b="1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3106" y="3579732"/>
            <a:ext cx="5337494" cy="20082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>
              <a:solidFill>
                <a:schemeClr val="accent2"/>
              </a:solidFill>
            </a:endParaRPr>
          </a:p>
          <a:p>
            <a:r>
              <a:rPr lang="en-US" sz="2000" b="1">
                <a:solidFill>
                  <a:schemeClr val="accent2"/>
                </a:solidFill>
              </a:rPr>
              <a:t>- Vì sao ở xe cứu thương, xe cứu hỏa thường có các dòng chữ viết ngược như vậy?</a:t>
            </a:r>
          </a:p>
          <a:p>
            <a:r>
              <a:rPr lang="en-US" sz="2000" b="1">
                <a:solidFill>
                  <a:schemeClr val="accent2"/>
                </a:solidFill>
              </a:rPr>
              <a:t>- Muốn dễ đọc tên ta có thể dùng những giải pháp nào? Có thể dùng dụng cụ bổ trợ gì?</a:t>
            </a:r>
            <a:endParaRPr lang="vi-VN" sz="2000" b="1">
              <a:solidFill>
                <a:schemeClr val="accent2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029200" y="5753100"/>
            <a:ext cx="1473200" cy="749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877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2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2D85E5-092F-4252-9DF1-CF3745B5C534}"/>
              </a:ext>
            </a:extLst>
          </p:cNvPr>
          <p:cNvSpPr txBox="1"/>
          <p:nvPr/>
        </p:nvSpPr>
        <p:spPr>
          <a:xfrm>
            <a:off x="54430" y="54422"/>
            <a:ext cx="12070080" cy="523220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 17: ẢNH CỦA VẬT TẠO BỞI GƯƠNG PHẲNG</a:t>
            </a:r>
            <a:endParaRPr lang="vi-VN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1180" y="1122402"/>
            <a:ext cx="70793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>
                <a:solidFill>
                  <a:schemeClr val="accent5">
                    <a:lumMod val="75000"/>
                  </a:schemeClr>
                </a:solidFill>
              </a:rPr>
              <a:t>2. DỰNG ẢNH CỦA MỘT VẬT TẠO BỞI GƯƠNG PHẲNG</a:t>
            </a:r>
          </a:p>
          <a:p>
            <a:pPr lvl="0"/>
            <a:r>
              <a:rPr lang="en-US" sz="2400">
                <a:solidFill>
                  <a:schemeClr val="accent5">
                    <a:lumMod val="75000"/>
                  </a:schemeClr>
                </a:solidFill>
              </a:rPr>
              <a:t>         Dựng ảnh của một điểm sáng S</a:t>
            </a:r>
          </a:p>
          <a:p>
            <a:pPr lvl="0"/>
            <a:r>
              <a:rPr lang="en-US" sz="2400">
                <a:solidFill>
                  <a:schemeClr val="accent5">
                    <a:lumMod val="75000"/>
                  </a:schemeClr>
                </a:solidFill>
              </a:rPr>
              <a:t>         Dựng ảnh của một vật sáng </a:t>
            </a:r>
            <a:endParaRPr lang="vi-VN" sz="24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53110" y="1652200"/>
            <a:ext cx="414020" cy="206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ight Arrow 7"/>
          <p:cNvSpPr/>
          <p:nvPr/>
        </p:nvSpPr>
        <p:spPr>
          <a:xfrm>
            <a:off x="753110" y="1920098"/>
            <a:ext cx="414020" cy="277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ight Arrow 8"/>
          <p:cNvSpPr/>
          <p:nvPr/>
        </p:nvSpPr>
        <p:spPr>
          <a:xfrm>
            <a:off x="207010" y="2616200"/>
            <a:ext cx="2576195" cy="20193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KẾT LUẬN</a:t>
            </a:r>
            <a:endParaRPr lang="vi-VN" sz="2400" b="1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6A1696-F17E-4AAE-A8EB-48C04064B09B}"/>
              </a:ext>
            </a:extLst>
          </p:cNvPr>
          <p:cNvSpPr txBox="1"/>
          <p:nvPr/>
        </p:nvSpPr>
        <p:spPr>
          <a:xfrm>
            <a:off x="2950028" y="2521347"/>
            <a:ext cx="6740072" cy="3915966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Các tia sáng từ điểm sáng S đến gương phẳng cho tia sáng phản xạ có đường kéo dài đi qua ảnh ảo S’.</a:t>
            </a:r>
          </a:p>
          <a:p>
            <a:pPr marL="457200" indent="-457200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Ảnh của một vật sáng là tập hợp ảnh của tất cả các điểm trên vật.</a:t>
            </a:r>
          </a:p>
          <a:p>
            <a:pPr marL="457200" indent="-457200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Ta nhìn thấy ảnh ảo S’ của điểm sáng S khi các tia sáng phản xạ lọt vào mắt có đường kéo dài đi qua ảnh S’. </a:t>
            </a:r>
          </a:p>
        </p:txBody>
      </p:sp>
    </p:spTree>
    <p:extLst>
      <p:ext uri="{BB962C8B-B14F-4D97-AF65-F5344CB8AC3E}">
        <p14:creationId xmlns:p14="http://schemas.microsoft.com/office/powerpoint/2010/main" val="60408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2D85E5-092F-4252-9DF1-CF3745B5C534}"/>
              </a:ext>
            </a:extLst>
          </p:cNvPr>
          <p:cNvSpPr txBox="1"/>
          <p:nvPr/>
        </p:nvSpPr>
        <p:spPr>
          <a:xfrm>
            <a:off x="54430" y="54422"/>
            <a:ext cx="12070080" cy="523220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 17: ẢNH CỦA VẬT TẠO BỞI GƯƠNG PHẲNG</a:t>
            </a:r>
            <a:endParaRPr lang="vi-VN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07009" y="577642"/>
            <a:ext cx="2576195" cy="1098758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</a:rPr>
              <a:t>LUYỆN TẬP</a:t>
            </a:r>
            <a:endParaRPr lang="vi-VN" sz="2400" b="1">
              <a:solidFill>
                <a:schemeClr val="accent1"/>
              </a:solidFill>
            </a:endParaRPr>
          </a:p>
        </p:txBody>
      </p:sp>
      <p:pic>
        <p:nvPicPr>
          <p:cNvPr id="12" name="image959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2644" y="1254021"/>
            <a:ext cx="709006" cy="10681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92400" y="741310"/>
            <a:ext cx="4991100" cy="187017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 Một miếng bìa hình tam giác vuông đặt trước một gương phẳng như hình.Hãy dựng ảnh của miếng bìa tạo bởi gương phẳng ?</a:t>
            </a:r>
            <a:endParaRPr lang="vi-VN" sz="2000">
              <a:solidFill>
                <a:schemeClr val="tx1"/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692400" y="1254021"/>
            <a:ext cx="889000" cy="619231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1</a:t>
            </a:r>
            <a:endParaRPr lang="vi-VN" sz="2400" b="1">
              <a:solidFill>
                <a:schemeClr val="tx1"/>
              </a:solidFill>
            </a:endParaRPr>
          </a:p>
        </p:txBody>
      </p:sp>
      <p:sp>
        <p:nvSpPr>
          <p:cNvPr id="13" name="Line 66"/>
          <p:cNvSpPr>
            <a:spLocks noChangeShapeType="1"/>
          </p:cNvSpPr>
          <p:nvPr/>
        </p:nvSpPr>
        <p:spPr bwMode="auto">
          <a:xfrm>
            <a:off x="9303454" y="864723"/>
            <a:ext cx="29814" cy="17467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 rot="5400000">
            <a:off x="9062389" y="1185279"/>
            <a:ext cx="762000" cy="220242"/>
            <a:chOff x="912" y="3696"/>
            <a:chExt cx="480" cy="96"/>
          </a:xfrm>
        </p:grpSpPr>
        <p:sp>
          <p:nvSpPr>
            <p:cNvPr id="15" name="Line 112"/>
            <p:cNvSpPr>
              <a:spLocks noChangeShapeType="1"/>
            </p:cNvSpPr>
            <p:nvPr/>
          </p:nvSpPr>
          <p:spPr bwMode="auto">
            <a:xfrm flipV="1">
              <a:off x="912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6" name="Line 113"/>
            <p:cNvSpPr>
              <a:spLocks noChangeShapeType="1"/>
            </p:cNvSpPr>
            <p:nvPr/>
          </p:nvSpPr>
          <p:spPr bwMode="auto">
            <a:xfrm flipV="1">
              <a:off x="10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7" name="Line 114"/>
            <p:cNvSpPr>
              <a:spLocks noChangeShapeType="1"/>
            </p:cNvSpPr>
            <p:nvPr/>
          </p:nvSpPr>
          <p:spPr bwMode="auto">
            <a:xfrm flipV="1">
              <a:off x="110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8" name="Line 115"/>
            <p:cNvSpPr>
              <a:spLocks noChangeShapeType="1"/>
            </p:cNvSpPr>
            <p:nvPr/>
          </p:nvSpPr>
          <p:spPr bwMode="auto">
            <a:xfrm flipV="1">
              <a:off x="1200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9" name="Line 116"/>
            <p:cNvSpPr>
              <a:spLocks noChangeShapeType="1"/>
            </p:cNvSpPr>
            <p:nvPr/>
          </p:nvSpPr>
          <p:spPr bwMode="auto">
            <a:xfrm flipV="1">
              <a:off x="129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 rot="5400000">
            <a:off x="9047482" y="2008985"/>
            <a:ext cx="762000" cy="220242"/>
            <a:chOff x="912" y="3696"/>
            <a:chExt cx="480" cy="96"/>
          </a:xfrm>
        </p:grpSpPr>
        <p:sp>
          <p:nvSpPr>
            <p:cNvPr id="21" name="Line 112"/>
            <p:cNvSpPr>
              <a:spLocks noChangeShapeType="1"/>
            </p:cNvSpPr>
            <p:nvPr/>
          </p:nvSpPr>
          <p:spPr bwMode="auto">
            <a:xfrm flipV="1">
              <a:off x="912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2" name="Line 113"/>
            <p:cNvSpPr>
              <a:spLocks noChangeShapeType="1"/>
            </p:cNvSpPr>
            <p:nvPr/>
          </p:nvSpPr>
          <p:spPr bwMode="auto">
            <a:xfrm flipV="1">
              <a:off x="10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3" name="Line 114"/>
            <p:cNvSpPr>
              <a:spLocks noChangeShapeType="1"/>
            </p:cNvSpPr>
            <p:nvPr/>
          </p:nvSpPr>
          <p:spPr bwMode="auto">
            <a:xfrm flipV="1">
              <a:off x="110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4" name="Line 115"/>
            <p:cNvSpPr>
              <a:spLocks noChangeShapeType="1"/>
            </p:cNvSpPr>
            <p:nvPr/>
          </p:nvSpPr>
          <p:spPr bwMode="auto">
            <a:xfrm flipV="1">
              <a:off x="1200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5" name="Line 116"/>
            <p:cNvSpPr>
              <a:spLocks noChangeShapeType="1"/>
            </p:cNvSpPr>
            <p:nvPr/>
          </p:nvSpPr>
          <p:spPr bwMode="auto">
            <a:xfrm flipV="1">
              <a:off x="129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8512792" y="882134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B</a:t>
            </a:r>
            <a:endParaRPr lang="vi-VN"/>
          </a:p>
        </p:txBody>
      </p:sp>
      <p:sp>
        <p:nvSpPr>
          <p:cNvPr id="27" name="Rectangle 26"/>
          <p:cNvSpPr/>
          <p:nvPr/>
        </p:nvSpPr>
        <p:spPr>
          <a:xfrm>
            <a:off x="7683500" y="2242157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C</a:t>
            </a:r>
            <a:endParaRPr lang="vi-VN"/>
          </a:p>
        </p:txBody>
      </p:sp>
      <p:sp>
        <p:nvSpPr>
          <p:cNvPr id="28" name="Rectangle 27"/>
          <p:cNvSpPr/>
          <p:nvPr/>
        </p:nvSpPr>
        <p:spPr>
          <a:xfrm>
            <a:off x="9333268" y="577642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G</a:t>
            </a:r>
            <a:endParaRPr lang="vi-VN"/>
          </a:p>
        </p:txBody>
      </p:sp>
      <p:sp>
        <p:nvSpPr>
          <p:cNvPr id="29" name="Rectangle 28"/>
          <p:cNvSpPr/>
          <p:nvPr/>
        </p:nvSpPr>
        <p:spPr>
          <a:xfrm>
            <a:off x="8512792" y="2282302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A</a:t>
            </a:r>
            <a:endParaRPr lang="vi-VN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 flipH="1">
            <a:off x="8667642" y="2282302"/>
            <a:ext cx="635812" cy="0"/>
          </a:xfrm>
          <a:prstGeom prst="line">
            <a:avLst/>
          </a:prstGeom>
          <a:noFill/>
          <a:ln w="9525" cap="rnd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 rot="5400000" flipH="1" flipV="1">
            <a:off x="9172687" y="2056174"/>
            <a:ext cx="199252" cy="172716"/>
            <a:chOff x="3936" y="3168"/>
            <a:chExt cx="144" cy="192"/>
          </a:xfrm>
        </p:grpSpPr>
        <p:sp>
          <p:nvSpPr>
            <p:cNvPr id="32" name="Line 52"/>
            <p:cNvSpPr>
              <a:spLocks noChangeShapeType="1"/>
            </p:cNvSpPr>
            <p:nvPr/>
          </p:nvSpPr>
          <p:spPr bwMode="auto">
            <a:xfrm>
              <a:off x="3936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33" name="Line 53"/>
            <p:cNvSpPr>
              <a:spLocks noChangeShapeType="1"/>
            </p:cNvSpPr>
            <p:nvPr/>
          </p:nvSpPr>
          <p:spPr bwMode="auto">
            <a:xfrm>
              <a:off x="4080" y="31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sp>
        <p:nvSpPr>
          <p:cNvPr id="34" name="Oval 33"/>
          <p:cNvSpPr/>
          <p:nvPr/>
        </p:nvSpPr>
        <p:spPr>
          <a:xfrm>
            <a:off x="135253" y="2500105"/>
            <a:ext cx="4991100" cy="18701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 Hãy đoán xem chữ đã viết trên tờ giấy ở hình bên là chữ gì ? Giải thích</a:t>
            </a:r>
          </a:p>
        </p:txBody>
      </p:sp>
      <p:sp>
        <p:nvSpPr>
          <p:cNvPr id="35" name="5-Point Star 34"/>
          <p:cNvSpPr/>
          <p:nvPr/>
        </p:nvSpPr>
        <p:spPr>
          <a:xfrm>
            <a:off x="255358" y="3054343"/>
            <a:ext cx="889000" cy="61923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2</a:t>
            </a:r>
            <a:endParaRPr lang="vi-VN" sz="2400" b="1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802046" y="4370284"/>
            <a:ext cx="5345603" cy="223048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- Vì sao ở xe cứu thương, xe cứu hỏa thường có các dòng chữ viết ngược như vậy?</a:t>
            </a:r>
          </a:p>
          <a:p>
            <a:pPr algn="ctr"/>
            <a:r>
              <a:rPr lang="en-US" sz="2000">
                <a:solidFill>
                  <a:schemeClr val="tx1"/>
                </a:solidFill>
              </a:rPr>
              <a:t>- Muốn dễ đọc tên ta có thể dùng những giải pháp nào? Có thể dùng dụng cụ bổ trợ gì?</a:t>
            </a:r>
            <a:endParaRPr lang="vi-VN" sz="2000">
              <a:solidFill>
                <a:schemeClr val="tx1"/>
              </a:solidFill>
            </a:endParaRPr>
          </a:p>
        </p:txBody>
      </p:sp>
      <p:sp>
        <p:nvSpPr>
          <p:cNvPr id="37" name="5-Point Star 36"/>
          <p:cNvSpPr/>
          <p:nvPr/>
        </p:nvSpPr>
        <p:spPr>
          <a:xfrm>
            <a:off x="1932304" y="5066879"/>
            <a:ext cx="889000" cy="61923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3</a:t>
            </a:r>
            <a:endParaRPr lang="vi-VN" sz="2400" b="1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590" y="2611489"/>
            <a:ext cx="2651060" cy="195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image938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30508" y="3971577"/>
            <a:ext cx="2656750" cy="256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89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A8C80F-9D11-4637-8228-FE01F6189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45" y="553811"/>
            <a:ext cx="7977867" cy="4114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31240B-59B2-405F-9A42-FB5340FD86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323" y="4246789"/>
            <a:ext cx="2143125" cy="2143125"/>
          </a:xfrm>
          <a:prstGeom prst="rect">
            <a:avLst/>
          </a:prstGeom>
        </p:spPr>
      </p:pic>
      <p:pic>
        <p:nvPicPr>
          <p:cNvPr id="14" name="Tieng-vo-tay-hoan-ho-co-v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D616759-6B06-4AFA-A114-850A8D23405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40" end="37516.5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11029" y="220481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B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1"/>
            <a:ext cx="11678194" cy="662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60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4458B1B4-67CE-4244-82D4-1A469A273649}"/>
              </a:ext>
            </a:extLst>
          </p:cNvPr>
          <p:cNvSpPr txBox="1"/>
          <p:nvPr/>
        </p:nvSpPr>
        <p:spPr>
          <a:xfrm>
            <a:off x="655320" y="1859340"/>
            <a:ext cx="10881360" cy="1323439"/>
          </a:xfrm>
          <a:prstGeom prst="rect">
            <a:avLst/>
          </a:prstGeom>
          <a:solidFill>
            <a:srgbClr val="FFCCFF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CHỦ ĐỀ 5</a:t>
            </a:r>
            <a:r>
              <a:rPr lang="en-US" sz="4400" b="1">
                <a:solidFill>
                  <a:schemeClr val="accent1"/>
                </a:solidFill>
                <a:latin typeface="#9Slide04 Rokkitt Bold" panose="00000800000000000000" pitchFamily="2" charset="0"/>
              </a:rPr>
              <a:t>:</a:t>
            </a:r>
            <a:r>
              <a:rPr lang="en-US" sz="4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ÁNH SÁNG</a:t>
            </a:r>
            <a:endParaRPr lang="en-US" sz="4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17: ẢNH CỦA VẬT TẠO BỞI GƯƠNG PHẲNG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33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2D85E5-092F-4252-9DF1-CF3745B5C534}"/>
              </a:ext>
            </a:extLst>
          </p:cNvPr>
          <p:cNvSpPr txBox="1"/>
          <p:nvPr/>
        </p:nvSpPr>
        <p:spPr>
          <a:xfrm>
            <a:off x="54430" y="54422"/>
            <a:ext cx="12070080" cy="523220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 17: ẢNH CỦA VẬT TẠO BỞI GƯƠNG PHẲNG</a:t>
            </a:r>
            <a:endParaRPr lang="vi-VN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026" name="Picture 2" descr="Soi gương để biết bé ổn không | Tin tức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461" y="231140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753110" y="2349500"/>
            <a:ext cx="5152390" cy="2971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Hình của vật nhìn thấy trong gương phẳng được gọi là </a:t>
            </a:r>
            <a:r>
              <a:rPr lang="en-US" sz="2400">
                <a:solidFill>
                  <a:srgbClr val="C32722"/>
                </a:solidFill>
              </a:rPr>
              <a:t>ảnh của vật qua gương</a:t>
            </a:r>
            <a:endParaRPr lang="vi-VN" sz="2400">
              <a:solidFill>
                <a:srgbClr val="C3272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905500" y="4613016"/>
            <a:ext cx="5918200" cy="2152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2400" b="1">
                <a:solidFill>
                  <a:schemeClr val="tx1"/>
                </a:solidFill>
                <a:latin typeface="Calibri" pitchFamily="34" charset="0"/>
              </a:rPr>
              <a:t>Ảnh thật </a:t>
            </a:r>
            <a:r>
              <a:rPr lang="vi-VN" sz="2400">
                <a:solidFill>
                  <a:schemeClr val="tx1"/>
                </a:solidFill>
                <a:latin typeface="Calibri" pitchFamily="34" charset="0"/>
              </a:rPr>
              <a:t>là ảnh mà chúng ta có thể quan sát trực tiếp trên màn, tấm bìa,...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-83391" y="2768600"/>
            <a:ext cx="6172861" cy="2743199"/>
          </a:xfrm>
          <a:prstGeom prst="wedgeEllipseCallout">
            <a:avLst>
              <a:gd name="adj1" fmla="val 66666"/>
              <a:gd name="adj2" fmla="val -5159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  <a:latin typeface="Calibri" pitchFamily="34" charset="0"/>
              </a:rPr>
              <a:t>Ảnh ảo </a:t>
            </a:r>
            <a:r>
              <a:rPr lang="vi-VN" sz="2400">
                <a:solidFill>
                  <a:schemeClr val="tx1"/>
                </a:solidFill>
                <a:latin typeface="Calibri" pitchFamily="34" charset="0"/>
              </a:rPr>
              <a:t>là ảnh mà chúng ta có thể quan sát được nhưng không thể xuất hiện trên một tờ giấy, tấm bìa, màn,...</a:t>
            </a:r>
          </a:p>
        </p:txBody>
      </p:sp>
    </p:spTree>
    <p:extLst>
      <p:ext uri="{BB962C8B-B14F-4D97-AF65-F5344CB8AC3E}">
        <p14:creationId xmlns:p14="http://schemas.microsoft.com/office/powerpoint/2010/main" val="388702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73100"/>
            <a:ext cx="52197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935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3101" y="673100"/>
            <a:ext cx="4470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4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2D85E5-092F-4252-9DF1-CF3745B5C534}"/>
              </a:ext>
            </a:extLst>
          </p:cNvPr>
          <p:cNvSpPr txBox="1"/>
          <p:nvPr/>
        </p:nvSpPr>
        <p:spPr>
          <a:xfrm>
            <a:off x="54430" y="54422"/>
            <a:ext cx="12070080" cy="523220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 17: ẢNH CỦA VẬT TẠO BỞI GƯƠNG PHẲNG</a:t>
            </a:r>
            <a:endParaRPr lang="vi-VN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1180" y="1122402"/>
            <a:ext cx="68339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AutoNum type="arabicPeriod"/>
            </a:pP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TÍNH CHẤT ẢNH TẠO BỞI GƯƠNG PHẲNG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       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Tìm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hiểu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tính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chất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ảnh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tạo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bởi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gương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phẳng</a:t>
            </a:r>
            <a:endParaRPr lang="vi-VN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53110" y="1652200"/>
            <a:ext cx="414020" cy="206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74" name="Picture 2" descr="CHƯƠNG I. Bài 5: Ảnh của một vật tạo bởi gương phẳng | StudyCare Educ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" y="2489200"/>
            <a:ext cx="5092700" cy="396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6800954" y="2059721"/>
            <a:ext cx="927100" cy="722442"/>
          </a:xfrm>
          <a:prstGeom prst="actionButtonHelp">
            <a:avLst/>
          </a:prstGeom>
          <a:solidFill>
            <a:schemeClr val="bg1"/>
          </a:solidFill>
          <a:ln>
            <a:solidFill>
              <a:srgbClr val="C32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7861300" y="1858833"/>
            <a:ext cx="3048000" cy="923330"/>
          </a:xfrm>
          <a:prstGeom prst="rect">
            <a:avLst/>
          </a:prstGeom>
          <a:solidFill>
            <a:schemeClr val="bg1"/>
          </a:solidFill>
          <a:ln>
            <a:solidFill>
              <a:srgbClr val="C32722"/>
            </a:solidFill>
          </a:ln>
        </p:spPr>
        <p:txBody>
          <a:bodyPr>
            <a:spAutoFit/>
          </a:bodyPr>
          <a:lstStyle/>
          <a:p>
            <a:pPr lvl="0" algn="ctr"/>
            <a:r>
              <a:rPr lang="en-US" sz="5400" b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Dự đoán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48400" y="3149600"/>
            <a:ext cx="5156200" cy="3187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400">
                <a:solidFill>
                  <a:schemeClr val="tx1"/>
                </a:solidFill>
              </a:rPr>
              <a:t>Có hứng được ảnh trên màn không?</a:t>
            </a:r>
          </a:p>
          <a:p>
            <a:pPr marL="342900" indent="-342900">
              <a:buAutoNum type="arabicPeriod"/>
            </a:pPr>
            <a:r>
              <a:rPr lang="en-US" sz="2400">
                <a:solidFill>
                  <a:schemeClr val="tx1"/>
                </a:solidFill>
              </a:rPr>
              <a:t>Khoảng cách từ ảnh tới gương có bằng khoảng cách từ vật tới gương không?</a:t>
            </a:r>
          </a:p>
          <a:p>
            <a:pPr marL="342900" indent="-342900">
              <a:buAutoNum type="arabicPeriod"/>
            </a:pPr>
            <a:r>
              <a:rPr lang="en-US" sz="2400">
                <a:solidFill>
                  <a:schemeClr val="tx1"/>
                </a:solidFill>
              </a:rPr>
              <a:t>Độ lớn của ảnh có bằng độ lớn của vật không?</a:t>
            </a:r>
          </a:p>
        </p:txBody>
      </p:sp>
    </p:spTree>
    <p:extLst>
      <p:ext uri="{BB962C8B-B14F-4D97-AF65-F5344CB8AC3E}">
        <p14:creationId xmlns:p14="http://schemas.microsoft.com/office/powerpoint/2010/main" val="223590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2D85E5-092F-4252-9DF1-CF3745B5C534}"/>
              </a:ext>
            </a:extLst>
          </p:cNvPr>
          <p:cNvSpPr txBox="1"/>
          <p:nvPr/>
        </p:nvSpPr>
        <p:spPr>
          <a:xfrm>
            <a:off x="54430" y="54422"/>
            <a:ext cx="12070080" cy="523220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 17: ẢNH CỦA VẬT TẠO BỞI GƯƠNG PHẲNG</a:t>
            </a:r>
            <a:endParaRPr lang="vi-VN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D4C30B-BEAF-4F0F-9553-8C2AC04E28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" y="1928138"/>
            <a:ext cx="640080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94F9F3-6395-4AA7-8AF7-54BB9775F80A}"/>
              </a:ext>
            </a:extLst>
          </p:cNvPr>
          <p:cNvSpPr txBox="1"/>
          <p:nvPr/>
        </p:nvSpPr>
        <p:spPr>
          <a:xfrm>
            <a:off x="1381760" y="2024404"/>
            <a:ext cx="10334569" cy="47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HOẠT ĐỘNG NHÓM TIẾN HÀNH THÍ NGHIỆM 1, 2</a:t>
            </a:r>
            <a:endParaRPr lang="vi-VN" sz="25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DE77A20-3BC9-4A89-8093-32BA38C63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684403"/>
              </p:ext>
            </p:extLst>
          </p:nvPr>
        </p:nvGraphicFramePr>
        <p:xfrm>
          <a:off x="457202" y="2613783"/>
          <a:ext cx="11397342" cy="4058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2370">
                  <a:extLst>
                    <a:ext uri="{9D8B030D-6E8A-4147-A177-3AD203B41FA5}">
                      <a16:colId xmlns:a16="http://schemas.microsoft.com/office/drawing/2014/main" val="346737045"/>
                    </a:ext>
                  </a:extLst>
                </a:gridCol>
                <a:gridCol w="6574972">
                  <a:extLst>
                    <a:ext uri="{9D8B030D-6E8A-4147-A177-3AD203B41FA5}">
                      <a16:colId xmlns:a16="http://schemas.microsoft.com/office/drawing/2014/main" val="457478988"/>
                    </a:ext>
                  </a:extLst>
                </a:gridCol>
              </a:tblGrid>
              <a:tr h="7667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Thí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nghiệm 1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9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Thí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nghiệm 2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053978"/>
                  </a:ext>
                </a:extLst>
              </a:tr>
              <a:tr h="297515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/>
                      </a:r>
                      <a:br>
                        <a:rPr lang="vi-VN" sz="2400">
                          <a:effectLst/>
                        </a:rPr>
                      </a:br>
                      <a:endParaRPr lang="en-US" sz="240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itchFamily="18" charset="0"/>
                        </a:rPr>
                        <a:t>  Nến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itchFamily="18" charset="0"/>
                        </a:rPr>
                        <a:t> đặt trước gương phẳng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9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Cabin Condensed Bold" panose="00000806000000000000" pitchFamily="2" charset="0"/>
                        </a:rPr>
                        <a:t> 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#9Slide03 Cabin Condensed Bold" panose="00000806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3422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Cabin Condensed Bold" panose="00000806000000000000" pitchFamily="2" charset="0"/>
                        </a:rPr>
                        <a:t> 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#9Slide03 Cabin Condensed Bold" panose="00000806000000000000" pitchFamily="2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Cabin Condensed Bold" panose="00000806000000000000" pitchFamily="2" charset="0"/>
                        </a:rPr>
                        <a:t> 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#9Slide03 Cabin Condensed Bold" panose="00000806000000000000" pitchFamily="2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Cabin Condensed Bold" panose="00000806000000000000" pitchFamily="2" charset="0"/>
                        </a:rPr>
                        <a:t> 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hí</a:t>
                      </a:r>
                      <a:r>
                        <a:rPr lang="en-US" sz="2400" b="1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nghiệm khảo sát vị trí, độ lớn của ảnh qua tấm kính</a:t>
                      </a:r>
                      <a:endParaRPr lang="vi-VN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65467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51180" y="1122402"/>
            <a:ext cx="68339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AutoNum type="arabicPeriod"/>
            </a:pPr>
            <a:r>
              <a:rPr lang="vi-VN" sz="2400" b="1">
                <a:solidFill>
                  <a:schemeClr val="accent5">
                    <a:lumMod val="75000"/>
                  </a:schemeClr>
                </a:solidFill>
              </a:rPr>
              <a:t>TÍNH CHẤT ẢNH TẠO BỞI GƯƠNG PHẲNG</a:t>
            </a:r>
            <a:endParaRPr lang="en-US" sz="2400" b="1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en-US" sz="2400">
                <a:solidFill>
                  <a:schemeClr val="accent5">
                    <a:lumMod val="75000"/>
                  </a:schemeClr>
                </a:solidFill>
              </a:rPr>
              <a:t>         Tìm hiểu tính chất của ảnh tạo bởi gương phẳng</a:t>
            </a:r>
            <a:endParaRPr lang="vi-VN" sz="24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53110" y="1652200"/>
            <a:ext cx="414020" cy="206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D4C30B-BEAF-4F0F-9553-8C2AC04E28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" y="1902877"/>
            <a:ext cx="64008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docshape15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695434"/>
            <a:ext cx="2611120" cy="231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docshape15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948" y="3695434"/>
            <a:ext cx="2079625" cy="196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docshape15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655" y="3695434"/>
            <a:ext cx="2077720" cy="196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6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2D85E5-092F-4252-9DF1-CF3745B5C534}"/>
              </a:ext>
            </a:extLst>
          </p:cNvPr>
          <p:cNvSpPr txBox="1"/>
          <p:nvPr/>
        </p:nvSpPr>
        <p:spPr>
          <a:xfrm>
            <a:off x="54430" y="54422"/>
            <a:ext cx="12070080" cy="523220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 17: ẢNH CỦA VẬT TẠO BỞI GƯƠNG PHẲNG</a:t>
            </a:r>
            <a:endParaRPr lang="vi-VN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1180" y="1122402"/>
            <a:ext cx="68339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AutoNum type="arabicPeriod"/>
            </a:pPr>
            <a:r>
              <a:rPr lang="vi-VN" sz="2400" b="1">
                <a:solidFill>
                  <a:schemeClr val="accent5">
                    <a:lumMod val="75000"/>
                  </a:schemeClr>
                </a:solidFill>
              </a:rPr>
              <a:t>TÍNH CHẤT ẢNH TẠO BỞI GƯƠNG PHẲNG</a:t>
            </a:r>
            <a:endParaRPr lang="en-US" sz="2400" b="1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en-US" sz="2400">
                <a:solidFill>
                  <a:schemeClr val="accent5">
                    <a:lumMod val="75000"/>
                  </a:schemeClr>
                </a:solidFill>
              </a:rPr>
              <a:t>         Tìm hiểu tính chất của ảnh tạo bởi gương phẳng</a:t>
            </a:r>
            <a:endParaRPr lang="vi-VN" sz="24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53110" y="1652200"/>
            <a:ext cx="414020" cy="206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ight Arrow 4"/>
          <p:cNvSpPr/>
          <p:nvPr/>
        </p:nvSpPr>
        <p:spPr>
          <a:xfrm>
            <a:off x="207010" y="2616200"/>
            <a:ext cx="2576195" cy="20193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Học sinh trả lời các câu hỏi</a:t>
            </a:r>
            <a:endParaRPr lang="vi-VN" sz="2400">
              <a:solidFill>
                <a:srgbClr val="C3272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CFF751-255B-44EF-AA41-F5FE968F6747}"/>
              </a:ext>
            </a:extLst>
          </p:cNvPr>
          <p:cNvSpPr txBox="1"/>
          <p:nvPr/>
        </p:nvSpPr>
        <p:spPr>
          <a:xfrm>
            <a:off x="3020785" y="1824147"/>
            <a:ext cx="2786743" cy="2281476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en-US" sz="2800" dirty="0">
                <a:latin typeface="#9Slide03 Cabin Condensed Bold" panose="00000806000000000000" pitchFamily="2" charset="0"/>
              </a:rPr>
              <a:t>--------------</a:t>
            </a:r>
          </a:p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Ảnh của nến có hứng được trên màn không 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EAB3EA-8C4A-4555-A3BC-6C6AEA27CFE0}"/>
              </a:ext>
            </a:extLst>
          </p:cNvPr>
          <p:cNvSpPr txBox="1"/>
          <p:nvPr/>
        </p:nvSpPr>
        <p:spPr>
          <a:xfrm>
            <a:off x="6350000" y="1986818"/>
            <a:ext cx="3797300" cy="1872853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Câu 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#9Slide03 Cabin Condensed Bold" panose="00000806000000000000" pitchFamily="2" charset="0"/>
              </a:rPr>
              <a:t>---------------</a:t>
            </a:r>
          </a:p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So sánh độ lớn của ảnh với độ lớn của vật?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6A1696-F17E-4AAE-A8EB-48C04064B09B}"/>
              </a:ext>
            </a:extLst>
          </p:cNvPr>
          <p:cNvSpPr txBox="1"/>
          <p:nvPr/>
        </p:nvSpPr>
        <p:spPr>
          <a:xfrm>
            <a:off x="3318328" y="4231135"/>
            <a:ext cx="6740072" cy="1872853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/>
            <a:r>
              <a:rPr lang="en-US" sz="2800" dirty="0">
                <a:latin typeface="#9Slide03 Cabin Condensed Bold" panose="00000806000000000000" pitchFamily="2" charset="0"/>
              </a:rPr>
              <a:t>--------------</a:t>
            </a:r>
          </a:p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So sánh khoảng cách từ một điểm của vật đến gương với khoảng cách từ ảnh của  vật đến gương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9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2D85E5-092F-4252-9DF1-CF3745B5C534}"/>
              </a:ext>
            </a:extLst>
          </p:cNvPr>
          <p:cNvSpPr txBox="1"/>
          <p:nvPr/>
        </p:nvSpPr>
        <p:spPr>
          <a:xfrm>
            <a:off x="54430" y="54422"/>
            <a:ext cx="12070080" cy="523220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 17: ẢNH CỦA VẬT TẠO BỞI GƯƠNG PHẲNG</a:t>
            </a:r>
            <a:endParaRPr lang="vi-VN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1180" y="1122402"/>
            <a:ext cx="68339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AutoNum type="arabicPeriod"/>
            </a:pPr>
            <a:r>
              <a:rPr lang="vi-VN" sz="2400" b="1">
                <a:solidFill>
                  <a:schemeClr val="accent5">
                    <a:lumMod val="75000"/>
                  </a:schemeClr>
                </a:solidFill>
              </a:rPr>
              <a:t>TÍNH CHẤT ẢNH TẠO BỞI GƯƠNG PHẲNG</a:t>
            </a:r>
            <a:endParaRPr lang="en-US" sz="2400" b="1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en-US" sz="2400">
                <a:solidFill>
                  <a:schemeClr val="accent5">
                    <a:lumMod val="75000"/>
                  </a:schemeClr>
                </a:solidFill>
              </a:rPr>
              <a:t>         Tìm hiểu tính chất của ảnh tạo bởi gương phẳng</a:t>
            </a:r>
            <a:endParaRPr lang="vi-VN" sz="24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53110" y="1652200"/>
            <a:ext cx="414020" cy="206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ight Arrow 4"/>
          <p:cNvSpPr/>
          <p:nvPr/>
        </p:nvSpPr>
        <p:spPr>
          <a:xfrm>
            <a:off x="207010" y="2616200"/>
            <a:ext cx="2576195" cy="20193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KẾT LUẬN</a:t>
            </a:r>
            <a:endParaRPr lang="vi-VN" sz="2400" b="1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6A1696-F17E-4AAE-A8EB-48C04064B09B}"/>
              </a:ext>
            </a:extLst>
          </p:cNvPr>
          <p:cNvSpPr txBox="1"/>
          <p:nvPr/>
        </p:nvSpPr>
        <p:spPr>
          <a:xfrm>
            <a:off x="2950028" y="2178447"/>
            <a:ext cx="6740072" cy="3439239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720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2D85E5-092F-4252-9DF1-CF3745B5C534}"/>
              </a:ext>
            </a:extLst>
          </p:cNvPr>
          <p:cNvSpPr txBox="1"/>
          <p:nvPr/>
        </p:nvSpPr>
        <p:spPr>
          <a:xfrm>
            <a:off x="54430" y="54422"/>
            <a:ext cx="12070080" cy="523220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 17: ẢNH CỦA VẬT TẠO BỞI GƯƠNG PHẲNG</a:t>
            </a:r>
            <a:endParaRPr lang="vi-VN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1180" y="719655"/>
            <a:ext cx="70793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>
                <a:solidFill>
                  <a:schemeClr val="accent5">
                    <a:lumMod val="75000"/>
                  </a:schemeClr>
                </a:solidFill>
              </a:rPr>
              <a:t>2. DỰNG ẢNH CỦA MỘT VẬT TẠO BỞI GƯƠNG PHẲNG</a:t>
            </a:r>
          </a:p>
          <a:p>
            <a:pPr lvl="0"/>
            <a:r>
              <a:rPr lang="en-US" sz="2400">
                <a:solidFill>
                  <a:schemeClr val="accent5">
                    <a:lumMod val="75000"/>
                  </a:schemeClr>
                </a:solidFill>
              </a:rPr>
              <a:t>         Dựng ảnh của một điểm sáng S</a:t>
            </a:r>
          </a:p>
          <a:p>
            <a:pPr lvl="0"/>
            <a:r>
              <a:rPr lang="en-US" sz="2400">
                <a:solidFill>
                  <a:schemeClr val="accent5">
                    <a:lumMod val="75000"/>
                  </a:schemeClr>
                </a:solidFill>
              </a:rPr>
              <a:t>     </a:t>
            </a:r>
            <a:endParaRPr lang="vi-VN" sz="24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88844" y="1216502"/>
            <a:ext cx="414020" cy="206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/>
          <p:cNvSpPr/>
          <p:nvPr/>
        </p:nvSpPr>
        <p:spPr>
          <a:xfrm>
            <a:off x="788844" y="1510090"/>
            <a:ext cx="6211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/>
              <a:t>- T</a:t>
            </a:r>
            <a:r>
              <a:rPr lang="vi-VN" sz="2000"/>
              <a:t>ừ </a:t>
            </a:r>
            <a:r>
              <a:rPr lang="en-US" sz="2000"/>
              <a:t>S kẻ hai tia sáng SI và SK đến gặp mặt gương tại I và K</a:t>
            </a:r>
            <a:endParaRPr lang="vi-VN" sz="2000"/>
          </a:p>
        </p:txBody>
      </p:sp>
      <p:sp>
        <p:nvSpPr>
          <p:cNvPr id="5" name="Rectangle 4"/>
          <p:cNvSpPr/>
          <p:nvPr/>
        </p:nvSpPr>
        <p:spPr>
          <a:xfrm>
            <a:off x="845272" y="1860157"/>
            <a:ext cx="28211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/>
              <a:t>- Vẽ pháp tuyến IN và KN’</a:t>
            </a:r>
            <a:endParaRPr lang="vi-VN" sz="2000"/>
          </a:p>
        </p:txBody>
      </p:sp>
      <p:sp>
        <p:nvSpPr>
          <p:cNvPr id="6" name="Rectangle 5"/>
          <p:cNvSpPr/>
          <p:nvPr/>
        </p:nvSpPr>
        <p:spPr>
          <a:xfrm>
            <a:off x="845272" y="2610754"/>
            <a:ext cx="4118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/>
              <a:t>- Vẽ hai tia phản xạ ứng với hai tia tới.</a:t>
            </a:r>
            <a:endParaRPr lang="vi-VN" sz="2000"/>
          </a:p>
        </p:txBody>
      </p:sp>
      <p:sp>
        <p:nvSpPr>
          <p:cNvPr id="11" name="Rectangle 10"/>
          <p:cNvSpPr/>
          <p:nvPr/>
        </p:nvSpPr>
        <p:spPr>
          <a:xfrm>
            <a:off x="845272" y="2250085"/>
            <a:ext cx="24385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/>
              <a:t>- Xác định các góc tới </a:t>
            </a:r>
            <a:endParaRPr lang="vi-VN" sz="2000"/>
          </a:p>
        </p:txBody>
      </p:sp>
      <p:sp>
        <p:nvSpPr>
          <p:cNvPr id="12" name="Rectangle 11"/>
          <p:cNvSpPr/>
          <p:nvPr/>
        </p:nvSpPr>
        <p:spPr>
          <a:xfrm>
            <a:off x="776220" y="3004708"/>
            <a:ext cx="5362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/>
              <a:t>- Đường kéo dài của hai tia phản xạ cắt nhau tại S’</a:t>
            </a:r>
            <a:endParaRPr lang="vi-VN" sz="2000"/>
          </a:p>
        </p:txBody>
      </p:sp>
      <p:sp>
        <p:nvSpPr>
          <p:cNvPr id="13" name="Rectangle 12"/>
          <p:cNvSpPr/>
          <p:nvPr/>
        </p:nvSpPr>
        <p:spPr>
          <a:xfrm>
            <a:off x="640802" y="3326655"/>
            <a:ext cx="63970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>
                <a:solidFill>
                  <a:srgbClr val="FF0000"/>
                </a:solidFill>
              </a:rPr>
              <a:t>→ Ta nhìn thấy ảnh ảo S’ các điểm sáng S khi các </a:t>
            </a:r>
          </a:p>
          <a:p>
            <a:pPr lvl="0"/>
            <a:r>
              <a:rPr lang="en-US" sz="2000">
                <a:solidFill>
                  <a:srgbClr val="FF0000"/>
                </a:solidFill>
              </a:rPr>
              <a:t>tia sáng phản xạ lọt vào mắt có đường kéo dài đi qua ảnh S’.</a:t>
            </a:r>
            <a:endParaRPr lang="vi-VN" sz="2000">
              <a:solidFill>
                <a:srgbClr val="FF0000"/>
              </a:solidFill>
            </a:endParaRPr>
          </a:p>
        </p:txBody>
      </p:sp>
      <p:sp>
        <p:nvSpPr>
          <p:cNvPr id="14" name="Line 66"/>
          <p:cNvSpPr>
            <a:spLocks noChangeShapeType="1"/>
          </p:cNvSpPr>
          <p:nvPr/>
        </p:nvSpPr>
        <p:spPr bwMode="auto">
          <a:xfrm>
            <a:off x="9573014" y="2017930"/>
            <a:ext cx="59628" cy="28334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 rot="5400000">
            <a:off x="9302135" y="2288472"/>
            <a:ext cx="762000" cy="220242"/>
            <a:chOff x="912" y="3696"/>
            <a:chExt cx="480" cy="96"/>
          </a:xfrm>
        </p:grpSpPr>
        <p:sp>
          <p:nvSpPr>
            <p:cNvPr id="16" name="Line 112"/>
            <p:cNvSpPr>
              <a:spLocks noChangeShapeType="1"/>
            </p:cNvSpPr>
            <p:nvPr/>
          </p:nvSpPr>
          <p:spPr bwMode="auto">
            <a:xfrm flipV="1">
              <a:off x="912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7" name="Line 113"/>
            <p:cNvSpPr>
              <a:spLocks noChangeShapeType="1"/>
            </p:cNvSpPr>
            <p:nvPr/>
          </p:nvSpPr>
          <p:spPr bwMode="auto">
            <a:xfrm flipV="1">
              <a:off x="10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8" name="Line 114"/>
            <p:cNvSpPr>
              <a:spLocks noChangeShapeType="1"/>
            </p:cNvSpPr>
            <p:nvPr/>
          </p:nvSpPr>
          <p:spPr bwMode="auto">
            <a:xfrm flipV="1">
              <a:off x="110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9" name="Line 115"/>
            <p:cNvSpPr>
              <a:spLocks noChangeShapeType="1"/>
            </p:cNvSpPr>
            <p:nvPr/>
          </p:nvSpPr>
          <p:spPr bwMode="auto">
            <a:xfrm flipV="1">
              <a:off x="1200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0" name="Line 116"/>
            <p:cNvSpPr>
              <a:spLocks noChangeShapeType="1"/>
            </p:cNvSpPr>
            <p:nvPr/>
          </p:nvSpPr>
          <p:spPr bwMode="auto">
            <a:xfrm flipV="1">
              <a:off x="129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 rot="5400000">
            <a:off x="9234924" y="3073622"/>
            <a:ext cx="946834" cy="206375"/>
            <a:chOff x="912" y="3696"/>
            <a:chExt cx="480" cy="96"/>
          </a:xfrm>
        </p:grpSpPr>
        <p:sp>
          <p:nvSpPr>
            <p:cNvPr id="22" name="Line 112"/>
            <p:cNvSpPr>
              <a:spLocks noChangeShapeType="1"/>
            </p:cNvSpPr>
            <p:nvPr/>
          </p:nvSpPr>
          <p:spPr bwMode="auto">
            <a:xfrm flipV="1">
              <a:off x="912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3" name="Line 113"/>
            <p:cNvSpPr>
              <a:spLocks noChangeShapeType="1"/>
            </p:cNvSpPr>
            <p:nvPr/>
          </p:nvSpPr>
          <p:spPr bwMode="auto">
            <a:xfrm flipV="1">
              <a:off x="10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4" name="Line 114"/>
            <p:cNvSpPr>
              <a:spLocks noChangeShapeType="1"/>
            </p:cNvSpPr>
            <p:nvPr/>
          </p:nvSpPr>
          <p:spPr bwMode="auto">
            <a:xfrm flipV="1">
              <a:off x="110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5" name="Line 115"/>
            <p:cNvSpPr>
              <a:spLocks noChangeShapeType="1"/>
            </p:cNvSpPr>
            <p:nvPr/>
          </p:nvSpPr>
          <p:spPr bwMode="auto">
            <a:xfrm flipV="1">
              <a:off x="1200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6" name="Line 116"/>
            <p:cNvSpPr>
              <a:spLocks noChangeShapeType="1"/>
            </p:cNvSpPr>
            <p:nvPr/>
          </p:nvSpPr>
          <p:spPr bwMode="auto">
            <a:xfrm flipV="1">
              <a:off x="129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 rot="5400000">
            <a:off x="9311271" y="3866141"/>
            <a:ext cx="762000" cy="238514"/>
            <a:chOff x="912" y="3696"/>
            <a:chExt cx="480" cy="96"/>
          </a:xfrm>
        </p:grpSpPr>
        <p:sp>
          <p:nvSpPr>
            <p:cNvPr id="28" name="Line 112"/>
            <p:cNvSpPr>
              <a:spLocks noChangeShapeType="1"/>
            </p:cNvSpPr>
            <p:nvPr/>
          </p:nvSpPr>
          <p:spPr bwMode="auto">
            <a:xfrm flipV="1">
              <a:off x="912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9" name="Line 113"/>
            <p:cNvSpPr>
              <a:spLocks noChangeShapeType="1"/>
            </p:cNvSpPr>
            <p:nvPr/>
          </p:nvSpPr>
          <p:spPr bwMode="auto">
            <a:xfrm flipV="1">
              <a:off x="10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30" name="Line 114"/>
            <p:cNvSpPr>
              <a:spLocks noChangeShapeType="1"/>
            </p:cNvSpPr>
            <p:nvPr/>
          </p:nvSpPr>
          <p:spPr bwMode="auto">
            <a:xfrm flipV="1">
              <a:off x="110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31" name="Line 115"/>
            <p:cNvSpPr>
              <a:spLocks noChangeShapeType="1"/>
            </p:cNvSpPr>
            <p:nvPr/>
          </p:nvSpPr>
          <p:spPr bwMode="auto">
            <a:xfrm flipV="1">
              <a:off x="1200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32" name="Line 116"/>
            <p:cNvSpPr>
              <a:spLocks noChangeShapeType="1"/>
            </p:cNvSpPr>
            <p:nvPr/>
          </p:nvSpPr>
          <p:spPr bwMode="auto">
            <a:xfrm flipV="1">
              <a:off x="129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sp>
        <p:nvSpPr>
          <p:cNvPr id="33" name="Line 5"/>
          <p:cNvSpPr>
            <a:spLocks noChangeShapeType="1"/>
          </p:cNvSpPr>
          <p:nvPr/>
        </p:nvSpPr>
        <p:spPr bwMode="auto">
          <a:xfrm flipH="1">
            <a:off x="8211328" y="2017593"/>
            <a:ext cx="2609071" cy="33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 flipH="1" flipV="1">
            <a:off x="9213170" y="2028097"/>
            <a:ext cx="359843" cy="218094"/>
            <a:chOff x="3936" y="3168"/>
            <a:chExt cx="144" cy="192"/>
          </a:xfrm>
        </p:grpSpPr>
        <p:sp>
          <p:nvSpPr>
            <p:cNvPr id="38" name="Line 52"/>
            <p:cNvSpPr>
              <a:spLocks noChangeShapeType="1"/>
            </p:cNvSpPr>
            <p:nvPr/>
          </p:nvSpPr>
          <p:spPr bwMode="auto">
            <a:xfrm>
              <a:off x="3936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39" name="Line 53"/>
            <p:cNvSpPr>
              <a:spLocks noChangeShapeType="1"/>
            </p:cNvSpPr>
            <p:nvPr/>
          </p:nvSpPr>
          <p:spPr bwMode="auto">
            <a:xfrm>
              <a:off x="4080" y="31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sp>
        <p:nvSpPr>
          <p:cNvPr id="40" name="Line 72"/>
          <p:cNvSpPr>
            <a:spLocks noChangeShapeType="1"/>
          </p:cNvSpPr>
          <p:nvPr/>
        </p:nvSpPr>
        <p:spPr bwMode="auto">
          <a:xfrm>
            <a:off x="8211328" y="2019521"/>
            <a:ext cx="1361686" cy="96792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41" name="Line 20"/>
          <p:cNvSpPr>
            <a:spLocks noChangeShapeType="1"/>
          </p:cNvSpPr>
          <p:nvPr/>
        </p:nvSpPr>
        <p:spPr bwMode="auto">
          <a:xfrm flipH="1">
            <a:off x="9605232" y="1995982"/>
            <a:ext cx="1256212" cy="968530"/>
          </a:xfrm>
          <a:prstGeom prst="line">
            <a:avLst/>
          </a:prstGeom>
          <a:noFill/>
          <a:ln w="9525" cap="rnd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42" name="Line 72"/>
          <p:cNvSpPr>
            <a:spLocks noChangeShapeType="1"/>
          </p:cNvSpPr>
          <p:nvPr/>
        </p:nvSpPr>
        <p:spPr bwMode="auto">
          <a:xfrm>
            <a:off x="8211328" y="2005605"/>
            <a:ext cx="1376752" cy="180028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43" name="Line 20"/>
          <p:cNvSpPr>
            <a:spLocks noChangeShapeType="1"/>
          </p:cNvSpPr>
          <p:nvPr/>
        </p:nvSpPr>
        <p:spPr bwMode="auto">
          <a:xfrm flipH="1">
            <a:off x="9573013" y="2005605"/>
            <a:ext cx="1247385" cy="1827393"/>
          </a:xfrm>
          <a:prstGeom prst="line">
            <a:avLst/>
          </a:prstGeom>
          <a:noFill/>
          <a:ln w="9525" cap="rnd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44" name="Line 72"/>
          <p:cNvSpPr>
            <a:spLocks noChangeShapeType="1"/>
          </p:cNvSpPr>
          <p:nvPr/>
        </p:nvSpPr>
        <p:spPr bwMode="auto">
          <a:xfrm flipV="1">
            <a:off x="7962900" y="2993801"/>
            <a:ext cx="1625180" cy="106779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45" name="Line 72"/>
          <p:cNvSpPr>
            <a:spLocks noChangeShapeType="1"/>
          </p:cNvSpPr>
          <p:nvPr/>
        </p:nvSpPr>
        <p:spPr bwMode="auto">
          <a:xfrm flipV="1">
            <a:off x="8432800" y="3796268"/>
            <a:ext cx="1186932" cy="166473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46" name="Rectangle 45"/>
          <p:cNvSpPr/>
          <p:nvPr/>
        </p:nvSpPr>
        <p:spPr>
          <a:xfrm>
            <a:off x="10675166" y="1632216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S’</a:t>
            </a:r>
            <a:endParaRPr lang="vi-VN"/>
          </a:p>
        </p:txBody>
      </p:sp>
      <p:sp>
        <p:nvSpPr>
          <p:cNvPr id="47" name="Rectangle 46"/>
          <p:cNvSpPr/>
          <p:nvPr/>
        </p:nvSpPr>
        <p:spPr>
          <a:xfrm>
            <a:off x="9482592" y="1667016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H</a:t>
            </a:r>
            <a:endParaRPr lang="vi-VN"/>
          </a:p>
        </p:txBody>
      </p:sp>
      <p:sp>
        <p:nvSpPr>
          <p:cNvPr id="48" name="Rectangle 47"/>
          <p:cNvSpPr/>
          <p:nvPr/>
        </p:nvSpPr>
        <p:spPr>
          <a:xfrm>
            <a:off x="8218496" y="1723250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S</a:t>
            </a:r>
            <a:endParaRPr lang="vi-VN"/>
          </a:p>
        </p:txBody>
      </p:sp>
      <p:sp>
        <p:nvSpPr>
          <p:cNvPr id="49" name="Rectangle 48"/>
          <p:cNvSpPr/>
          <p:nvPr/>
        </p:nvSpPr>
        <p:spPr>
          <a:xfrm>
            <a:off x="9265527" y="3648332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K</a:t>
            </a:r>
            <a:endParaRPr lang="vi-VN"/>
          </a:p>
        </p:txBody>
      </p:sp>
      <p:sp>
        <p:nvSpPr>
          <p:cNvPr id="50" name="Rectangle 49"/>
          <p:cNvSpPr/>
          <p:nvPr/>
        </p:nvSpPr>
        <p:spPr>
          <a:xfrm>
            <a:off x="9282311" y="2248010"/>
            <a:ext cx="242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/>
          </a:p>
          <a:p>
            <a:pPr lvl="0"/>
            <a:r>
              <a:rPr lang="en-US"/>
              <a:t>I</a:t>
            </a:r>
            <a:endParaRPr lang="vi-VN"/>
          </a:p>
        </p:txBody>
      </p:sp>
      <p:sp>
        <p:nvSpPr>
          <p:cNvPr id="51" name="Rectangle 50"/>
          <p:cNvSpPr/>
          <p:nvPr/>
        </p:nvSpPr>
        <p:spPr>
          <a:xfrm>
            <a:off x="8218496" y="2809135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N</a:t>
            </a:r>
            <a:endParaRPr lang="vi-VN"/>
          </a:p>
        </p:txBody>
      </p:sp>
      <p:sp>
        <p:nvSpPr>
          <p:cNvPr id="52" name="Rectangle 51"/>
          <p:cNvSpPr/>
          <p:nvPr/>
        </p:nvSpPr>
        <p:spPr>
          <a:xfrm>
            <a:off x="8313233" y="3774995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N’</a:t>
            </a:r>
            <a:endParaRPr lang="vi-VN"/>
          </a:p>
        </p:txBody>
      </p:sp>
      <p:sp>
        <p:nvSpPr>
          <p:cNvPr id="53" name="Line 20"/>
          <p:cNvSpPr>
            <a:spLocks noChangeShapeType="1"/>
          </p:cNvSpPr>
          <p:nvPr/>
        </p:nvSpPr>
        <p:spPr bwMode="auto">
          <a:xfrm flipH="1">
            <a:off x="8554055" y="2987443"/>
            <a:ext cx="1018959" cy="29289"/>
          </a:xfrm>
          <a:prstGeom prst="line">
            <a:avLst/>
          </a:prstGeom>
          <a:noFill/>
          <a:ln w="9525" cap="rnd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54" name="Line 20"/>
          <p:cNvSpPr>
            <a:spLocks noChangeShapeType="1"/>
          </p:cNvSpPr>
          <p:nvPr/>
        </p:nvSpPr>
        <p:spPr bwMode="auto">
          <a:xfrm flipH="1">
            <a:off x="8583869" y="3805891"/>
            <a:ext cx="1018959" cy="29289"/>
          </a:xfrm>
          <a:prstGeom prst="line">
            <a:avLst/>
          </a:prstGeom>
          <a:noFill/>
          <a:ln w="9525" cap="rnd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59" name="Flowchart: Extract 58"/>
          <p:cNvSpPr/>
          <p:nvPr/>
        </p:nvSpPr>
        <p:spPr>
          <a:xfrm rot="18205190" flipV="1">
            <a:off x="8708597" y="2721489"/>
            <a:ext cx="158014" cy="113947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308091" y="3994086"/>
            <a:ext cx="3655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>
                <a:solidFill>
                  <a:schemeClr val="accent5">
                    <a:lumMod val="75000"/>
                  </a:schemeClr>
                </a:solidFill>
              </a:rPr>
              <a:t>Dựng ảnh của một vật sáng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952126" y="4042032"/>
            <a:ext cx="408940" cy="281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Line 66"/>
          <p:cNvSpPr>
            <a:spLocks noChangeShapeType="1"/>
          </p:cNvSpPr>
          <p:nvPr/>
        </p:nvSpPr>
        <p:spPr bwMode="auto">
          <a:xfrm>
            <a:off x="2750254" y="4628634"/>
            <a:ext cx="29814" cy="17467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grpSp>
        <p:nvGrpSpPr>
          <p:cNvPr id="56" name="Group 55"/>
          <p:cNvGrpSpPr>
            <a:grpSpLocks/>
          </p:cNvGrpSpPr>
          <p:nvPr/>
        </p:nvGrpSpPr>
        <p:grpSpPr bwMode="auto">
          <a:xfrm rot="5400000">
            <a:off x="2551474" y="4969879"/>
            <a:ext cx="762000" cy="220242"/>
            <a:chOff x="912" y="3696"/>
            <a:chExt cx="480" cy="96"/>
          </a:xfrm>
        </p:grpSpPr>
        <p:sp>
          <p:nvSpPr>
            <p:cNvPr id="57" name="Line 112"/>
            <p:cNvSpPr>
              <a:spLocks noChangeShapeType="1"/>
            </p:cNvSpPr>
            <p:nvPr/>
          </p:nvSpPr>
          <p:spPr bwMode="auto">
            <a:xfrm flipV="1">
              <a:off x="912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58" name="Line 113"/>
            <p:cNvSpPr>
              <a:spLocks noChangeShapeType="1"/>
            </p:cNvSpPr>
            <p:nvPr/>
          </p:nvSpPr>
          <p:spPr bwMode="auto">
            <a:xfrm flipV="1">
              <a:off x="10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60" name="Line 114"/>
            <p:cNvSpPr>
              <a:spLocks noChangeShapeType="1"/>
            </p:cNvSpPr>
            <p:nvPr/>
          </p:nvSpPr>
          <p:spPr bwMode="auto">
            <a:xfrm flipV="1">
              <a:off x="110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61" name="Line 115"/>
            <p:cNvSpPr>
              <a:spLocks noChangeShapeType="1"/>
            </p:cNvSpPr>
            <p:nvPr/>
          </p:nvSpPr>
          <p:spPr bwMode="auto">
            <a:xfrm flipV="1">
              <a:off x="1200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62" name="Line 116"/>
            <p:cNvSpPr>
              <a:spLocks noChangeShapeType="1"/>
            </p:cNvSpPr>
            <p:nvPr/>
          </p:nvSpPr>
          <p:spPr bwMode="auto">
            <a:xfrm flipV="1">
              <a:off x="129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grpSp>
        <p:nvGrpSpPr>
          <p:cNvPr id="63" name="Group 62"/>
          <p:cNvGrpSpPr>
            <a:grpSpLocks/>
          </p:cNvGrpSpPr>
          <p:nvPr/>
        </p:nvGrpSpPr>
        <p:grpSpPr bwMode="auto">
          <a:xfrm rot="5400000">
            <a:off x="2545737" y="5737713"/>
            <a:ext cx="762000" cy="220242"/>
            <a:chOff x="912" y="3696"/>
            <a:chExt cx="480" cy="96"/>
          </a:xfrm>
        </p:grpSpPr>
        <p:sp>
          <p:nvSpPr>
            <p:cNvPr id="64" name="Line 112"/>
            <p:cNvSpPr>
              <a:spLocks noChangeShapeType="1"/>
            </p:cNvSpPr>
            <p:nvPr/>
          </p:nvSpPr>
          <p:spPr bwMode="auto">
            <a:xfrm flipV="1">
              <a:off x="912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65" name="Line 113"/>
            <p:cNvSpPr>
              <a:spLocks noChangeShapeType="1"/>
            </p:cNvSpPr>
            <p:nvPr/>
          </p:nvSpPr>
          <p:spPr bwMode="auto">
            <a:xfrm flipV="1">
              <a:off x="10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66" name="Line 114"/>
            <p:cNvSpPr>
              <a:spLocks noChangeShapeType="1"/>
            </p:cNvSpPr>
            <p:nvPr/>
          </p:nvSpPr>
          <p:spPr bwMode="auto">
            <a:xfrm flipV="1">
              <a:off x="110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67" name="Line 115"/>
            <p:cNvSpPr>
              <a:spLocks noChangeShapeType="1"/>
            </p:cNvSpPr>
            <p:nvPr/>
          </p:nvSpPr>
          <p:spPr bwMode="auto">
            <a:xfrm flipV="1">
              <a:off x="1200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68" name="Line 116"/>
            <p:cNvSpPr>
              <a:spLocks noChangeShapeType="1"/>
            </p:cNvSpPr>
            <p:nvPr/>
          </p:nvSpPr>
          <p:spPr bwMode="auto">
            <a:xfrm flipV="1">
              <a:off x="129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sp>
        <p:nvSpPr>
          <p:cNvPr id="69" name="Line 20"/>
          <p:cNvSpPr>
            <a:spLocks noChangeShapeType="1"/>
          </p:cNvSpPr>
          <p:nvPr/>
        </p:nvSpPr>
        <p:spPr bwMode="auto">
          <a:xfrm flipH="1">
            <a:off x="1640935" y="4927600"/>
            <a:ext cx="2449931" cy="0"/>
          </a:xfrm>
          <a:prstGeom prst="line">
            <a:avLst/>
          </a:prstGeom>
          <a:noFill/>
          <a:ln w="9525" cap="rnd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70" name="Line 20"/>
          <p:cNvSpPr>
            <a:spLocks noChangeShapeType="1"/>
          </p:cNvSpPr>
          <p:nvPr/>
        </p:nvSpPr>
        <p:spPr bwMode="auto">
          <a:xfrm flipV="1">
            <a:off x="3457499" y="4911039"/>
            <a:ext cx="657222" cy="101986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72" name="Line 72"/>
          <p:cNvSpPr>
            <a:spLocks noChangeShapeType="1"/>
          </p:cNvSpPr>
          <p:nvPr/>
        </p:nvSpPr>
        <p:spPr bwMode="auto">
          <a:xfrm>
            <a:off x="1640938" y="4927599"/>
            <a:ext cx="522202" cy="100913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73" name="Line 20"/>
          <p:cNvSpPr>
            <a:spLocks noChangeShapeType="1"/>
          </p:cNvSpPr>
          <p:nvPr/>
        </p:nvSpPr>
        <p:spPr bwMode="auto">
          <a:xfrm flipH="1" flipV="1">
            <a:off x="2106681" y="5917168"/>
            <a:ext cx="1350817" cy="13731"/>
          </a:xfrm>
          <a:prstGeom prst="line">
            <a:avLst/>
          </a:prstGeom>
          <a:noFill/>
          <a:ln w="9525" cap="rnd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74" name="Rectangle 73"/>
          <p:cNvSpPr/>
          <p:nvPr/>
        </p:nvSpPr>
        <p:spPr>
          <a:xfrm>
            <a:off x="1299981" y="4590534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A</a:t>
            </a:r>
            <a:endParaRPr lang="vi-VN"/>
          </a:p>
        </p:txBody>
      </p:sp>
      <p:sp>
        <p:nvSpPr>
          <p:cNvPr id="75" name="Rectangle 74"/>
          <p:cNvSpPr/>
          <p:nvPr/>
        </p:nvSpPr>
        <p:spPr>
          <a:xfrm>
            <a:off x="4144082" y="4742933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A’</a:t>
            </a:r>
            <a:endParaRPr lang="vi-VN"/>
          </a:p>
        </p:txBody>
      </p:sp>
      <p:sp>
        <p:nvSpPr>
          <p:cNvPr id="76" name="Rectangle 75"/>
          <p:cNvSpPr/>
          <p:nvPr/>
        </p:nvSpPr>
        <p:spPr>
          <a:xfrm>
            <a:off x="1946150" y="5930899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B</a:t>
            </a:r>
            <a:endParaRPr lang="vi-VN"/>
          </a:p>
        </p:txBody>
      </p:sp>
      <p:sp>
        <p:nvSpPr>
          <p:cNvPr id="77" name="Rectangle 76"/>
          <p:cNvSpPr/>
          <p:nvPr/>
        </p:nvSpPr>
        <p:spPr>
          <a:xfrm>
            <a:off x="2384277" y="4582635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K</a:t>
            </a:r>
            <a:endParaRPr lang="vi-VN"/>
          </a:p>
        </p:txBody>
      </p:sp>
      <p:sp>
        <p:nvSpPr>
          <p:cNvPr id="78" name="Rectangle 77"/>
          <p:cNvSpPr/>
          <p:nvPr/>
        </p:nvSpPr>
        <p:spPr>
          <a:xfrm>
            <a:off x="2502454" y="5885934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H</a:t>
            </a:r>
            <a:endParaRPr lang="vi-VN"/>
          </a:p>
        </p:txBody>
      </p:sp>
      <p:sp>
        <p:nvSpPr>
          <p:cNvPr id="79" name="Rectangle 78"/>
          <p:cNvSpPr/>
          <p:nvPr/>
        </p:nvSpPr>
        <p:spPr>
          <a:xfrm>
            <a:off x="3433644" y="5937766"/>
            <a:ext cx="367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B’</a:t>
            </a:r>
            <a:endParaRPr lang="vi-VN"/>
          </a:p>
        </p:txBody>
      </p:sp>
      <p:sp>
        <p:nvSpPr>
          <p:cNvPr id="80" name="Flowchart: Extract 79"/>
          <p:cNvSpPr/>
          <p:nvPr/>
        </p:nvSpPr>
        <p:spPr>
          <a:xfrm rot="18205190" flipV="1">
            <a:off x="9047023" y="2634151"/>
            <a:ext cx="163695" cy="93981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Flowchart: Extract 80"/>
          <p:cNvSpPr/>
          <p:nvPr/>
        </p:nvSpPr>
        <p:spPr>
          <a:xfrm rot="2610816" flipV="1">
            <a:off x="9163743" y="4279114"/>
            <a:ext cx="203566" cy="98123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Flowchart: Extract 81"/>
          <p:cNvSpPr/>
          <p:nvPr/>
        </p:nvSpPr>
        <p:spPr>
          <a:xfrm rot="4023597" flipV="1">
            <a:off x="8860955" y="3346595"/>
            <a:ext cx="157385" cy="172157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 flipV="1">
            <a:off x="8154198" y="1995982"/>
            <a:ext cx="64298" cy="642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/>
          <p:cNvSpPr/>
          <p:nvPr/>
        </p:nvSpPr>
        <p:spPr>
          <a:xfrm>
            <a:off x="10820398" y="1995982"/>
            <a:ext cx="45719" cy="642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3" name="Flowchart: Extract 82"/>
          <p:cNvSpPr/>
          <p:nvPr/>
        </p:nvSpPr>
        <p:spPr>
          <a:xfrm rot="20219468">
            <a:off x="1578059" y="4915376"/>
            <a:ext cx="237329" cy="156913"/>
          </a:xfrm>
          <a:prstGeom prst="flowChartExtra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Flowchart: Extract 83"/>
          <p:cNvSpPr/>
          <p:nvPr/>
        </p:nvSpPr>
        <p:spPr>
          <a:xfrm rot="2335909">
            <a:off x="3947878" y="4919272"/>
            <a:ext cx="206006" cy="169058"/>
          </a:xfrm>
          <a:prstGeom prst="flowChartExtra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ounded Rectangle 34"/>
          <p:cNvSpPr/>
          <p:nvPr/>
        </p:nvSpPr>
        <p:spPr>
          <a:xfrm>
            <a:off x="4448369" y="4601169"/>
            <a:ext cx="3937000" cy="2006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accent1"/>
                </a:solidFill>
              </a:rPr>
              <a:t>Hai cách dựng ảnh của vật qua gương phẳng</a:t>
            </a:r>
          </a:p>
          <a:p>
            <a:r>
              <a:rPr lang="en-US" sz="2000">
                <a:solidFill>
                  <a:schemeClr val="tx1"/>
                </a:solidFill>
              </a:rPr>
              <a:t>- Cách 1: Dựa vào định luật phản xạ ánh sáng</a:t>
            </a:r>
          </a:p>
          <a:p>
            <a:r>
              <a:rPr lang="en-US" sz="2000">
                <a:solidFill>
                  <a:schemeClr val="tx1"/>
                </a:solidFill>
              </a:rPr>
              <a:t>- Cách 2: Dựa vào tính chất của ảnh</a:t>
            </a:r>
            <a:endParaRPr lang="vi-VN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3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51" grpId="0"/>
      <p:bldP spid="52" grpId="0"/>
      <p:bldP spid="53" grpId="0" animBg="1"/>
      <p:bldP spid="54" grpId="0" animBg="1"/>
      <p:bldP spid="59" grpId="0" animBg="1"/>
      <p:bldP spid="8" grpId="0"/>
      <p:bldP spid="69" grpId="0" animBg="1"/>
      <p:bldP spid="70" grpId="0" animBg="1"/>
      <p:bldP spid="72" grpId="0" animBg="1"/>
      <p:bldP spid="73" grpId="0" animBg="1"/>
      <p:bldP spid="74" grpId="0"/>
      <p:bldP spid="75" grpId="0"/>
      <p:bldP spid="76" grpId="0"/>
      <p:bldP spid="79" grpId="0"/>
      <p:bldP spid="80" grpId="0" animBg="1"/>
      <p:bldP spid="83" grpId="0" animBg="1"/>
      <p:bldP spid="84" grpId="0" animBg="1"/>
      <p:bldP spid="3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1336</TotalTime>
  <Words>841</Words>
  <Application>Microsoft Office PowerPoint</Application>
  <PresentationFormat>Widescreen</PresentationFormat>
  <Paragraphs>106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Calibri</vt:lpstr>
      <vt:lpstr>#9Slide04 Rokkitt Bold</vt:lpstr>
      <vt:lpstr>Times New Roman</vt:lpstr>
      <vt:lpstr>Tahoma</vt:lpstr>
      <vt:lpstr>Trebuchet MS</vt:lpstr>
      <vt:lpstr>Wingdings 3</vt:lpstr>
      <vt:lpstr>#9Slide03 Cabin Condensed Bold</vt:lpstr>
      <vt:lpstr>Arial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ĐUỔI HÌNH BẮT CHỮ</dc:title>
  <dc:creator>Nguyen Thi Huyen Tam</dc:creator>
  <cp:lastModifiedBy>Admin</cp:lastModifiedBy>
  <cp:revision>392</cp:revision>
  <dcterms:created xsi:type="dcterms:W3CDTF">2021-02-21T07:35:24Z</dcterms:created>
  <dcterms:modified xsi:type="dcterms:W3CDTF">2022-07-21T13:33:07Z</dcterms:modified>
</cp:coreProperties>
</file>