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71" r:id="rId2"/>
    <p:sldId id="274" r:id="rId3"/>
    <p:sldId id="324" r:id="rId4"/>
    <p:sldId id="273" r:id="rId5"/>
    <p:sldId id="369" r:id="rId6"/>
    <p:sldId id="357" r:id="rId7"/>
    <p:sldId id="332" r:id="rId8"/>
    <p:sldId id="370" r:id="rId9"/>
    <p:sldId id="371" r:id="rId10"/>
    <p:sldId id="372" r:id="rId11"/>
    <p:sldId id="373" r:id="rId12"/>
    <p:sldId id="358" r:id="rId13"/>
    <p:sldId id="334" r:id="rId14"/>
    <p:sldId id="365" r:id="rId15"/>
    <p:sldId id="366" r:id="rId16"/>
    <p:sldId id="367" r:id="rId17"/>
    <p:sldId id="361" r:id="rId18"/>
    <p:sldId id="363" r:id="rId19"/>
    <p:sldId id="368" r:id="rId20"/>
    <p:sldId id="364" r:id="rId21"/>
    <p:sldId id="348" r:id="rId22"/>
    <p:sldId id="325" r:id="rId23"/>
    <p:sldId id="317" r:id="rId24"/>
    <p:sldId id="272"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5983"/>
    <a:srgbClr val="FFE7BA"/>
    <a:srgbClr val="FF9801"/>
    <a:srgbClr val="EE8640"/>
    <a:srgbClr val="FFCCFF"/>
    <a:srgbClr val="A493C6"/>
    <a:srgbClr val="D0DEEC"/>
    <a:srgbClr val="6593C3"/>
    <a:srgbClr val="F7DADE"/>
    <a:srgbClr val="0FB7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35" autoAdjust="0"/>
    <p:restoredTop sz="94073" autoAdjust="0"/>
  </p:normalViewPr>
  <p:slideViewPr>
    <p:cSldViewPr snapToGrid="0" showGuides="1">
      <p:cViewPr varScale="1">
        <p:scale>
          <a:sx n="102" d="100"/>
          <a:sy n="102" d="100"/>
        </p:scale>
        <p:origin x="126" y="288"/>
      </p:cViewPr>
      <p:guideLst>
        <p:guide orient="horz" pos="2160"/>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6/7/2024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2280420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101348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3313634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379883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2970014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3759517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with subtitle">
  <p:cSld name="Main point with subtitle">
    <p:spTree>
      <p:nvGrpSpPr>
        <p:cNvPr id="1" name="Shape 796"/>
        <p:cNvGrpSpPr/>
        <p:nvPr/>
      </p:nvGrpSpPr>
      <p:grpSpPr>
        <a:xfrm>
          <a:off x="0" y="0"/>
          <a:ext cx="0" cy="0"/>
          <a:chOff x="0" y="0"/>
          <a:chExt cx="0" cy="0"/>
        </a:xfrm>
      </p:grpSpPr>
      <p:sp>
        <p:nvSpPr>
          <p:cNvPr id="814" name="Google Shape;814;p17"/>
          <p:cNvSpPr txBox="1">
            <a:spLocks noGrp="1"/>
          </p:cNvSpPr>
          <p:nvPr>
            <p:ph type="title"/>
          </p:nvPr>
        </p:nvSpPr>
        <p:spPr>
          <a:xfrm>
            <a:off x="1279375" y="1338763"/>
            <a:ext cx="6285300" cy="1956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sz="6000"/>
            </a:lvl1pPr>
            <a:lvl2pPr lvl="1" algn="r" rtl="0">
              <a:lnSpc>
                <a:spcPct val="100000"/>
              </a:lnSpc>
              <a:spcBef>
                <a:spcPts val="0"/>
              </a:spcBef>
              <a:spcAft>
                <a:spcPts val="0"/>
              </a:spcAft>
              <a:buNone/>
              <a:defRPr sz="6000"/>
            </a:lvl2pPr>
            <a:lvl3pPr lvl="2" algn="r" rtl="0">
              <a:lnSpc>
                <a:spcPct val="100000"/>
              </a:lnSpc>
              <a:spcBef>
                <a:spcPts val="0"/>
              </a:spcBef>
              <a:spcAft>
                <a:spcPts val="0"/>
              </a:spcAft>
              <a:buNone/>
              <a:defRPr sz="6000"/>
            </a:lvl3pPr>
            <a:lvl4pPr lvl="3" algn="r" rtl="0">
              <a:lnSpc>
                <a:spcPct val="100000"/>
              </a:lnSpc>
              <a:spcBef>
                <a:spcPts val="0"/>
              </a:spcBef>
              <a:spcAft>
                <a:spcPts val="0"/>
              </a:spcAft>
              <a:buNone/>
              <a:defRPr sz="6000"/>
            </a:lvl4pPr>
            <a:lvl5pPr lvl="4" algn="r" rtl="0">
              <a:lnSpc>
                <a:spcPct val="100000"/>
              </a:lnSpc>
              <a:spcBef>
                <a:spcPts val="0"/>
              </a:spcBef>
              <a:spcAft>
                <a:spcPts val="0"/>
              </a:spcAft>
              <a:buNone/>
              <a:defRPr sz="6000"/>
            </a:lvl5pPr>
            <a:lvl6pPr lvl="5" algn="r" rtl="0">
              <a:lnSpc>
                <a:spcPct val="100000"/>
              </a:lnSpc>
              <a:spcBef>
                <a:spcPts val="0"/>
              </a:spcBef>
              <a:spcAft>
                <a:spcPts val="0"/>
              </a:spcAft>
              <a:buNone/>
              <a:defRPr sz="6000"/>
            </a:lvl6pPr>
            <a:lvl7pPr lvl="6" algn="r" rtl="0">
              <a:lnSpc>
                <a:spcPct val="100000"/>
              </a:lnSpc>
              <a:spcBef>
                <a:spcPts val="0"/>
              </a:spcBef>
              <a:spcAft>
                <a:spcPts val="0"/>
              </a:spcAft>
              <a:buNone/>
              <a:defRPr sz="6000"/>
            </a:lvl7pPr>
            <a:lvl8pPr lvl="7" algn="r" rtl="0">
              <a:lnSpc>
                <a:spcPct val="100000"/>
              </a:lnSpc>
              <a:spcBef>
                <a:spcPts val="0"/>
              </a:spcBef>
              <a:spcAft>
                <a:spcPts val="0"/>
              </a:spcAft>
              <a:buNone/>
              <a:defRPr sz="6000"/>
            </a:lvl8pPr>
            <a:lvl9pPr lvl="8" algn="r" rtl="0">
              <a:lnSpc>
                <a:spcPct val="100000"/>
              </a:lnSpc>
              <a:spcBef>
                <a:spcPts val="0"/>
              </a:spcBef>
              <a:spcAft>
                <a:spcPts val="0"/>
              </a:spcAft>
              <a:buNone/>
              <a:defRPr sz="6000"/>
            </a:lvl9pPr>
          </a:lstStyle>
          <a:p>
            <a:endParaRPr/>
          </a:p>
        </p:txBody>
      </p:sp>
      <p:sp>
        <p:nvSpPr>
          <p:cNvPr id="815" name="Google Shape;815;p17"/>
          <p:cNvSpPr txBox="1">
            <a:spLocks noGrp="1"/>
          </p:cNvSpPr>
          <p:nvPr>
            <p:ph type="subTitle" idx="1"/>
          </p:nvPr>
        </p:nvSpPr>
        <p:spPr>
          <a:xfrm>
            <a:off x="1279375" y="3457638"/>
            <a:ext cx="6285300" cy="3471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a:latin typeface="Montserrat Medium"/>
                <a:ea typeface="Montserrat Medium"/>
                <a:cs typeface="Montserrat Medium"/>
                <a:sym typeface="Montserrat Medium"/>
              </a:defRPr>
            </a:lvl1pPr>
            <a:lvl2pPr lvl="1" algn="ctr" rtl="0">
              <a:lnSpc>
                <a:spcPct val="100000"/>
              </a:lnSpc>
              <a:spcBef>
                <a:spcPts val="0"/>
              </a:spcBef>
              <a:spcAft>
                <a:spcPts val="0"/>
              </a:spcAft>
              <a:buNone/>
              <a:defRPr>
                <a:latin typeface="Montserrat Medium"/>
                <a:ea typeface="Montserrat Medium"/>
                <a:cs typeface="Montserrat Medium"/>
                <a:sym typeface="Montserrat Medium"/>
              </a:defRPr>
            </a:lvl2pPr>
            <a:lvl3pPr lvl="2" algn="ctr" rtl="0">
              <a:lnSpc>
                <a:spcPct val="100000"/>
              </a:lnSpc>
              <a:spcBef>
                <a:spcPts val="0"/>
              </a:spcBef>
              <a:spcAft>
                <a:spcPts val="0"/>
              </a:spcAft>
              <a:buNone/>
              <a:defRPr>
                <a:latin typeface="Montserrat Medium"/>
                <a:ea typeface="Montserrat Medium"/>
                <a:cs typeface="Montserrat Medium"/>
                <a:sym typeface="Montserrat Medium"/>
              </a:defRPr>
            </a:lvl3pPr>
            <a:lvl4pPr lvl="3" algn="ctr" rtl="0">
              <a:lnSpc>
                <a:spcPct val="100000"/>
              </a:lnSpc>
              <a:spcBef>
                <a:spcPts val="0"/>
              </a:spcBef>
              <a:spcAft>
                <a:spcPts val="0"/>
              </a:spcAft>
              <a:buNone/>
              <a:defRPr>
                <a:latin typeface="Montserrat Medium"/>
                <a:ea typeface="Montserrat Medium"/>
                <a:cs typeface="Montserrat Medium"/>
                <a:sym typeface="Montserrat Medium"/>
              </a:defRPr>
            </a:lvl4pPr>
            <a:lvl5pPr lvl="4" algn="ctr" rtl="0">
              <a:lnSpc>
                <a:spcPct val="100000"/>
              </a:lnSpc>
              <a:spcBef>
                <a:spcPts val="0"/>
              </a:spcBef>
              <a:spcAft>
                <a:spcPts val="0"/>
              </a:spcAft>
              <a:buNone/>
              <a:defRPr>
                <a:latin typeface="Montserrat Medium"/>
                <a:ea typeface="Montserrat Medium"/>
                <a:cs typeface="Montserrat Medium"/>
                <a:sym typeface="Montserrat Medium"/>
              </a:defRPr>
            </a:lvl5pPr>
            <a:lvl6pPr lvl="5" algn="ctr" rtl="0">
              <a:lnSpc>
                <a:spcPct val="100000"/>
              </a:lnSpc>
              <a:spcBef>
                <a:spcPts val="0"/>
              </a:spcBef>
              <a:spcAft>
                <a:spcPts val="0"/>
              </a:spcAft>
              <a:buNone/>
              <a:defRPr>
                <a:latin typeface="Montserrat Medium"/>
                <a:ea typeface="Montserrat Medium"/>
                <a:cs typeface="Montserrat Medium"/>
                <a:sym typeface="Montserrat Medium"/>
              </a:defRPr>
            </a:lvl6pPr>
            <a:lvl7pPr lvl="6" algn="ctr" rtl="0">
              <a:lnSpc>
                <a:spcPct val="100000"/>
              </a:lnSpc>
              <a:spcBef>
                <a:spcPts val="0"/>
              </a:spcBef>
              <a:spcAft>
                <a:spcPts val="0"/>
              </a:spcAft>
              <a:buNone/>
              <a:defRPr>
                <a:latin typeface="Montserrat Medium"/>
                <a:ea typeface="Montserrat Medium"/>
                <a:cs typeface="Montserrat Medium"/>
                <a:sym typeface="Montserrat Medium"/>
              </a:defRPr>
            </a:lvl7pPr>
            <a:lvl8pPr lvl="7" algn="ctr" rtl="0">
              <a:lnSpc>
                <a:spcPct val="100000"/>
              </a:lnSpc>
              <a:spcBef>
                <a:spcPts val="0"/>
              </a:spcBef>
              <a:spcAft>
                <a:spcPts val="0"/>
              </a:spcAft>
              <a:buNone/>
              <a:defRPr>
                <a:latin typeface="Montserrat Medium"/>
                <a:ea typeface="Montserrat Medium"/>
                <a:cs typeface="Montserrat Medium"/>
                <a:sym typeface="Montserrat Medium"/>
              </a:defRPr>
            </a:lvl8pPr>
            <a:lvl9pPr lvl="8" algn="ctr" rtl="0">
              <a:lnSpc>
                <a:spcPct val="100000"/>
              </a:lnSpc>
              <a:spcBef>
                <a:spcPts val="0"/>
              </a:spcBef>
              <a:spcAft>
                <a:spcPts val="0"/>
              </a:spcAft>
              <a:buNone/>
              <a:defRPr>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555980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6/7/2024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6/7/2024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6/7/2024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6/7/2024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543629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80138" y="3604756"/>
            <a:ext cx="5377725" cy="1384995"/>
          </a:xfrm>
          <a:prstGeom prst="rect">
            <a:avLst/>
          </a:prstGeom>
        </p:spPr>
        <p:txBody>
          <a:bodyPr wrap="square">
            <a:spAutoFit/>
          </a:bodyPr>
          <a:lstStyle/>
          <a:p>
            <a:pPr algn="just"/>
            <a:r>
              <a:rPr lang="en-VN" sz="2800" dirty="0"/>
              <a:t>to investigate an issue in order to check that the facts are given correctly</a:t>
            </a:r>
          </a:p>
        </p:txBody>
      </p:sp>
      <p:grpSp>
        <p:nvGrpSpPr>
          <p:cNvPr id="8" name="Group 7">
            <a:extLst>
              <a:ext uri="{FF2B5EF4-FFF2-40B4-BE49-F238E27FC236}">
                <a16:creationId xmlns:a16="http://schemas.microsoft.com/office/drawing/2014/main" id="{AE8BE660-D3C5-C673-F6CD-6B1E60BEA359}"/>
              </a:ext>
            </a:extLst>
          </p:cNvPr>
          <p:cNvGrpSpPr/>
          <p:nvPr/>
        </p:nvGrpSpPr>
        <p:grpSpPr>
          <a:xfrm>
            <a:off x="183140" y="843232"/>
            <a:ext cx="4463673" cy="1709061"/>
            <a:chOff x="648653" y="930076"/>
            <a:chExt cx="4463673" cy="1865073"/>
          </a:xfrm>
        </p:grpSpPr>
        <p:sp>
          <p:nvSpPr>
            <p:cNvPr id="7" name="Google Shape;1881;p31"/>
            <p:cNvSpPr txBox="1">
              <a:spLocks/>
            </p:cNvSpPr>
            <p:nvPr/>
          </p:nvSpPr>
          <p:spPr>
            <a:xfrm>
              <a:off x="648653" y="930076"/>
              <a:ext cx="4463673"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4800" dirty="0">
                  <a:solidFill>
                    <a:srgbClr val="EE8640"/>
                  </a:solidFill>
                </a:rPr>
                <a:t>fact-check (v) </a:t>
              </a:r>
              <a:endParaRPr lang="en-US" sz="4800" b="1" dirty="0">
                <a:solidFill>
                  <a:srgbClr val="EE8640"/>
                </a:solidFill>
                <a:cs typeface="Calibri" panose="020F0502020204030204" pitchFamily="34" charset="0"/>
              </a:endParaRPr>
            </a:p>
          </p:txBody>
        </p:sp>
        <p:sp>
          <p:nvSpPr>
            <p:cNvPr id="2" name="Rectangle 1"/>
            <p:cNvSpPr/>
            <p:nvPr/>
          </p:nvSpPr>
          <p:spPr>
            <a:xfrm>
              <a:off x="1435484" y="2022644"/>
              <a:ext cx="2573461" cy="772505"/>
            </a:xfrm>
            <a:prstGeom prst="rect">
              <a:avLst/>
            </a:prstGeom>
          </p:spPr>
          <p:txBody>
            <a:bodyPr wrap="none">
              <a:spAutoFit/>
            </a:bodyPr>
            <a:lstStyle/>
            <a:p>
              <a:r>
                <a:rPr lang="en-VN" sz="4000" dirty="0">
                  <a:solidFill>
                    <a:schemeClr val="accent2">
                      <a:lumMod val="50000"/>
                    </a:schemeClr>
                  </a:solidFill>
                  <a:effectLst/>
                  <a:ea typeface="Times New Roman" panose="02020603050405020304" pitchFamily="18" charset="0"/>
                </a:rPr>
                <a:t>/ˈfækt tʃek/</a:t>
              </a:r>
            </a:p>
          </p:txBody>
        </p:sp>
      </p:gr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EB7AED-E3AA-74AD-FB36-652E860E19A6}"/>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PRE-READING</a:t>
            </a:r>
          </a:p>
        </p:txBody>
      </p:sp>
      <p:pic>
        <p:nvPicPr>
          <p:cNvPr id="5122" name="Picture 2" descr="Responding to The Guardian: A Fact-Check on Fact-Checking | Meta">
            <a:extLst>
              <a:ext uri="{FF2B5EF4-FFF2-40B4-BE49-F238E27FC236}">
                <a16:creationId xmlns:a16="http://schemas.microsoft.com/office/drawing/2014/main" id="{9476D6EF-5AB5-5540-BD5F-C48E86A8EE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7279" y="1091070"/>
            <a:ext cx="3933581" cy="2214562"/>
          </a:xfrm>
          <a:prstGeom prst="rect">
            <a:avLst/>
          </a:prstGeom>
          <a:noFill/>
          <a:extLst>
            <a:ext uri="{909E8E84-426E-40DD-AFC4-6F175D3DCCD1}">
              <a14:hiddenFill xmlns:a14="http://schemas.microsoft.com/office/drawing/2010/main">
                <a:solidFill>
                  <a:srgbClr val="FFFFFF"/>
                </a:solidFill>
              </a14:hiddenFill>
            </a:ext>
          </a:extLst>
        </p:spPr>
      </p:pic>
      <p:pic>
        <p:nvPicPr>
          <p:cNvPr id="6" name="mp3-output-ttsfree(dot)com (9)" descr="mp3-output-ttsfree(dot)com (9)">
            <a:hlinkClick r:id="" action="ppaction://media"/>
            <a:extLst>
              <a:ext uri="{FF2B5EF4-FFF2-40B4-BE49-F238E27FC236}">
                <a16:creationId xmlns:a16="http://schemas.microsoft.com/office/drawing/2014/main" id="{841B2291-291D-994C-AE41-3AAC725C29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33050" y="2701187"/>
            <a:ext cx="754007" cy="754007"/>
          </a:xfrm>
          <a:prstGeom prst="rect">
            <a:avLst/>
          </a:prstGeom>
        </p:spPr>
      </p:pic>
    </p:spTree>
    <p:extLst>
      <p:ext uri="{BB962C8B-B14F-4D97-AF65-F5344CB8AC3E}">
        <p14:creationId xmlns:p14="http://schemas.microsoft.com/office/powerpoint/2010/main" val="42675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80138" y="3604756"/>
            <a:ext cx="5377725" cy="1384995"/>
          </a:xfrm>
          <a:prstGeom prst="rect">
            <a:avLst/>
          </a:prstGeom>
        </p:spPr>
        <p:txBody>
          <a:bodyPr wrap="square">
            <a:spAutoFit/>
          </a:bodyPr>
          <a:lstStyle/>
          <a:p>
            <a:pPr algn="just"/>
            <a:r>
              <a:rPr lang="en-VN" sz="2800" dirty="0"/>
              <a:t>to try very hard to do something when it is difficult or when there are a lot of problems</a:t>
            </a:r>
          </a:p>
        </p:txBody>
      </p:sp>
      <p:grpSp>
        <p:nvGrpSpPr>
          <p:cNvPr id="8" name="Group 7">
            <a:extLst>
              <a:ext uri="{FF2B5EF4-FFF2-40B4-BE49-F238E27FC236}">
                <a16:creationId xmlns:a16="http://schemas.microsoft.com/office/drawing/2014/main" id="{AE8BE660-D3C5-C673-F6CD-6B1E60BEA359}"/>
              </a:ext>
            </a:extLst>
          </p:cNvPr>
          <p:cNvGrpSpPr/>
          <p:nvPr/>
        </p:nvGrpSpPr>
        <p:grpSpPr>
          <a:xfrm>
            <a:off x="183140" y="843232"/>
            <a:ext cx="4463673" cy="1667238"/>
            <a:chOff x="648653" y="930076"/>
            <a:chExt cx="4463673" cy="1819431"/>
          </a:xfrm>
        </p:grpSpPr>
        <p:sp>
          <p:nvSpPr>
            <p:cNvPr id="7" name="Google Shape;1881;p31"/>
            <p:cNvSpPr txBox="1">
              <a:spLocks/>
            </p:cNvSpPr>
            <p:nvPr/>
          </p:nvSpPr>
          <p:spPr>
            <a:xfrm>
              <a:off x="648653" y="930076"/>
              <a:ext cx="4463673"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4800" dirty="0">
                  <a:solidFill>
                    <a:srgbClr val="EE8640"/>
                  </a:solidFill>
                </a:rPr>
                <a:t>struggle (v) </a:t>
              </a:r>
              <a:endParaRPr lang="en-US" sz="4800" b="1" dirty="0">
                <a:solidFill>
                  <a:srgbClr val="EE8640"/>
                </a:solidFill>
                <a:cs typeface="Calibri" panose="020F0502020204030204" pitchFamily="34" charset="0"/>
              </a:endParaRPr>
            </a:p>
          </p:txBody>
        </p:sp>
        <p:sp>
          <p:nvSpPr>
            <p:cNvPr id="2" name="Rectangle 1"/>
            <p:cNvSpPr/>
            <p:nvPr/>
          </p:nvSpPr>
          <p:spPr>
            <a:xfrm>
              <a:off x="1382780" y="1909828"/>
              <a:ext cx="2066656" cy="839679"/>
            </a:xfrm>
            <a:prstGeom prst="rect">
              <a:avLst/>
            </a:prstGeom>
          </p:spPr>
          <p:txBody>
            <a:bodyPr wrap="none">
              <a:spAutoFit/>
            </a:bodyPr>
            <a:lstStyle/>
            <a:p>
              <a:r>
                <a:rPr lang="en-VN" sz="4400" dirty="0">
                  <a:solidFill>
                    <a:schemeClr val="accent2">
                      <a:lumMod val="50000"/>
                    </a:schemeClr>
                  </a:solidFill>
                  <a:effectLst/>
                  <a:ea typeface="Times New Roman" panose="02020603050405020304" pitchFamily="18" charset="0"/>
                </a:rPr>
                <a:t>/ˈstrʌɡl/</a:t>
              </a:r>
            </a:p>
          </p:txBody>
        </p:sp>
      </p:gr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EB7AED-E3AA-74AD-FB36-652E860E19A6}"/>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PRE-READING</a:t>
            </a:r>
          </a:p>
        </p:txBody>
      </p:sp>
      <p:pic>
        <p:nvPicPr>
          <p:cNvPr id="6146" name="Picture 2" descr="Struggle Images – Browse 2,475,077 Stock Photos, Vectors, and Video | Adobe  Stock">
            <a:extLst>
              <a:ext uri="{FF2B5EF4-FFF2-40B4-BE49-F238E27FC236}">
                <a16:creationId xmlns:a16="http://schemas.microsoft.com/office/drawing/2014/main" id="{5158B6D0-37AA-0745-BFDA-6F63F80B35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1550" y="1128713"/>
            <a:ext cx="401955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mp3-output-ttsfree(dot)com (10)" descr="mp3-output-ttsfree(dot)com (10)">
            <a:hlinkClick r:id="" action="ppaction://media"/>
            <a:extLst>
              <a:ext uri="{FF2B5EF4-FFF2-40B4-BE49-F238E27FC236}">
                <a16:creationId xmlns:a16="http://schemas.microsoft.com/office/drawing/2014/main" id="{642B91CC-B584-3747-9541-93C812D5A0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0692" y="2725031"/>
            <a:ext cx="665163" cy="665163"/>
          </a:xfrm>
          <a:prstGeom prst="rect">
            <a:avLst/>
          </a:prstGeom>
        </p:spPr>
      </p:pic>
    </p:spTree>
    <p:extLst>
      <p:ext uri="{BB962C8B-B14F-4D97-AF65-F5344CB8AC3E}">
        <p14:creationId xmlns:p14="http://schemas.microsoft.com/office/powerpoint/2010/main" val="367932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65C3BE11-7245-A261-E500-85D5C0DFCC7D}"/>
              </a:ext>
            </a:extLst>
          </p:cNvPr>
          <p:cNvGraphicFramePr>
            <a:graphicFrameLocks noGrp="1"/>
          </p:cNvGraphicFramePr>
          <p:nvPr>
            <p:extLst>
              <p:ext uri="{D42A27DB-BD31-4B8C-83A1-F6EECF244321}">
                <p14:modId xmlns:p14="http://schemas.microsoft.com/office/powerpoint/2010/main" val="1190024349"/>
              </p:ext>
            </p:extLst>
          </p:nvPr>
        </p:nvGraphicFramePr>
        <p:xfrm>
          <a:off x="1" y="708710"/>
          <a:ext cx="9143999" cy="4448922"/>
        </p:xfrm>
        <a:graphic>
          <a:graphicData uri="http://schemas.openxmlformats.org/drawingml/2006/table">
            <a:tbl>
              <a:tblPr firstRow="1" bandRow="1">
                <a:tableStyleId>{5DA37D80-6434-44D0-A028-1B22A696006F}</a:tableStyleId>
              </a:tblPr>
              <a:tblGrid>
                <a:gridCol w="1800224">
                  <a:extLst>
                    <a:ext uri="{9D8B030D-6E8A-4147-A177-3AD203B41FA5}">
                      <a16:colId xmlns:a16="http://schemas.microsoft.com/office/drawing/2014/main" val="20000"/>
                    </a:ext>
                  </a:extLst>
                </a:gridCol>
                <a:gridCol w="1828800">
                  <a:extLst>
                    <a:ext uri="{9D8B030D-6E8A-4147-A177-3AD203B41FA5}">
                      <a16:colId xmlns:a16="http://schemas.microsoft.com/office/drawing/2014/main" val="20003"/>
                    </a:ext>
                  </a:extLst>
                </a:gridCol>
                <a:gridCol w="4029075">
                  <a:extLst>
                    <a:ext uri="{9D8B030D-6E8A-4147-A177-3AD203B41FA5}">
                      <a16:colId xmlns:a16="http://schemas.microsoft.com/office/drawing/2014/main" val="20001"/>
                    </a:ext>
                  </a:extLst>
                </a:gridCol>
                <a:gridCol w="1485900">
                  <a:extLst>
                    <a:ext uri="{9D8B030D-6E8A-4147-A177-3AD203B41FA5}">
                      <a16:colId xmlns:a16="http://schemas.microsoft.com/office/drawing/2014/main" val="20002"/>
                    </a:ext>
                  </a:extLst>
                </a:gridCol>
              </a:tblGrid>
              <a:tr h="788577">
                <a:tc>
                  <a:txBody>
                    <a:bodyPr/>
                    <a:lstStyle/>
                    <a:p>
                      <a:pPr marL="0" marR="0" algn="ctr">
                        <a:lnSpc>
                          <a:spcPct val="120000"/>
                        </a:lnSpc>
                        <a:spcBef>
                          <a:spcPts val="0"/>
                        </a:spcBef>
                        <a:spcAft>
                          <a:spcPts val="0"/>
                        </a:spcAft>
                      </a:pPr>
                      <a:r>
                        <a:rPr lang="en-US" sz="1600" b="1" dirty="0">
                          <a:solidFill>
                            <a:schemeClr val="accent2">
                              <a:lumMod val="50000"/>
                            </a:schemeClr>
                          </a:solidFill>
                          <a:effectLst/>
                          <a:latin typeface="+mn-lt"/>
                          <a:ea typeface="Calibri" panose="020F0502020204030204" pitchFamily="34" charset="0"/>
                          <a:cs typeface="Times New Roman" panose="02020603050405020304" pitchFamily="18" charset="0"/>
                        </a:rPr>
                        <a:t>Form</a:t>
                      </a:r>
                      <a:endParaRPr lang="en-US" sz="1600" b="1" dirty="0">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20000"/>
                        </a:lnSpc>
                        <a:spcBef>
                          <a:spcPts val="0"/>
                        </a:spcBef>
                        <a:spcAft>
                          <a:spcPts val="0"/>
                        </a:spcAft>
                      </a:pPr>
                      <a:r>
                        <a:rPr lang="en-US" sz="1600" b="1">
                          <a:solidFill>
                            <a:schemeClr val="accent2">
                              <a:lumMod val="50000"/>
                            </a:schemeClr>
                          </a:solidFill>
                          <a:effectLst/>
                          <a:latin typeface="+mn-lt"/>
                          <a:ea typeface="Calibri" panose="020F0502020204030204" pitchFamily="34" charset="0"/>
                          <a:cs typeface="Times New Roman" panose="02020603050405020304" pitchFamily="18" charset="0"/>
                        </a:rPr>
                        <a:t>Pronunciation</a:t>
                      </a:r>
                      <a:endParaRPr lang="en-US" sz="1600" b="1">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20000"/>
                        </a:lnSpc>
                        <a:spcBef>
                          <a:spcPts val="0"/>
                        </a:spcBef>
                        <a:spcAft>
                          <a:spcPts val="0"/>
                        </a:spcAft>
                      </a:pPr>
                      <a:r>
                        <a:rPr lang="en-US" sz="1600" b="1" dirty="0">
                          <a:solidFill>
                            <a:schemeClr val="accent2">
                              <a:lumMod val="50000"/>
                            </a:schemeClr>
                          </a:solidFill>
                          <a:effectLst/>
                          <a:latin typeface="+mn-lt"/>
                          <a:ea typeface="Calibri" panose="020F0502020204030204" pitchFamily="34" charset="0"/>
                          <a:cs typeface="Times New Roman" panose="02020603050405020304" pitchFamily="18" charset="0"/>
                        </a:rPr>
                        <a:t>Meaning</a:t>
                      </a:r>
                      <a:endParaRPr lang="en-US" sz="1600" b="1" dirty="0">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20000"/>
                        </a:lnSpc>
                        <a:spcBef>
                          <a:spcPts val="0"/>
                        </a:spcBef>
                        <a:spcAft>
                          <a:spcPts val="0"/>
                        </a:spcAft>
                      </a:pPr>
                      <a:r>
                        <a:rPr lang="en-US" sz="1600" b="1" dirty="0">
                          <a:solidFill>
                            <a:schemeClr val="accent2">
                              <a:lumMod val="50000"/>
                            </a:schemeClr>
                          </a:solidFill>
                          <a:effectLst/>
                          <a:latin typeface="+mn-lt"/>
                          <a:ea typeface="Calibri" panose="020F0502020204030204" pitchFamily="34" charset="0"/>
                          <a:cs typeface="Times New Roman" panose="02020603050405020304" pitchFamily="18" charset="0"/>
                        </a:rPr>
                        <a:t>Vietnamese</a:t>
                      </a:r>
                      <a:r>
                        <a:rPr lang="vi-VN" sz="1600" b="1" dirty="0">
                          <a:solidFill>
                            <a:schemeClr val="accent2">
                              <a:lumMod val="50000"/>
                            </a:schemeClr>
                          </a:solidFill>
                          <a:effectLst/>
                          <a:latin typeface="+mn-lt"/>
                          <a:ea typeface="Calibri" panose="020F0502020204030204" pitchFamily="34" charset="0"/>
                          <a:cs typeface="Times New Roman" panose="02020603050405020304" pitchFamily="18" charset="0"/>
                        </a:rPr>
                        <a:t> </a:t>
                      </a:r>
                      <a:r>
                        <a:rPr lang="vi-VN" sz="1600" b="1"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equivalent</a:t>
                      </a:r>
                      <a:r>
                        <a:rPr lang="vi-VN" sz="1600" b="1" dirty="0">
                          <a:solidFill>
                            <a:schemeClr val="accent2">
                              <a:lumMod val="50000"/>
                            </a:schemeClr>
                          </a:solidFill>
                          <a:effectLst/>
                          <a:latin typeface="+mn-lt"/>
                          <a:ea typeface="Calibri" panose="020F0502020204030204" pitchFamily="34" charset="0"/>
                          <a:cs typeface="Times New Roman" panose="02020603050405020304" pitchFamily="18" charset="0"/>
                        </a:rPr>
                        <a:t>  </a:t>
                      </a:r>
                      <a:endParaRPr lang="en-US" sz="1600" b="1" dirty="0">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0"/>
                  </a:ext>
                </a:extLst>
              </a:tr>
              <a:tr h="662575">
                <a:tc>
                  <a:txBody>
                    <a:bodyPr/>
                    <a:lstStyle/>
                    <a:p>
                      <a:pPr marL="0" lvl="0" indent="0" algn="ctr">
                        <a:lnSpc>
                          <a:spcPct val="120000"/>
                        </a:lnSpc>
                        <a:spcAft>
                          <a:spcPts val="800"/>
                        </a:spcAft>
                        <a:buFont typeface="+mj-lt"/>
                        <a:buNone/>
                      </a:pPr>
                      <a:r>
                        <a:rPr lang="en-US" sz="1600" kern="100" dirty="0">
                          <a:effectLst/>
                          <a:latin typeface="+mn-lt"/>
                          <a:ea typeface="Calibri" panose="020F0502020204030204" pitchFamily="34" charset="0"/>
                          <a:cs typeface="Times New Roman" panose="02020603050405020304" pitchFamily="18" charset="0"/>
                        </a:rPr>
                        <a:t>1. c</a:t>
                      </a:r>
                      <a:r>
                        <a:rPr lang="en-VN" sz="1600" kern="100" dirty="0">
                          <a:effectLst/>
                          <a:latin typeface="+mn-lt"/>
                          <a:ea typeface="Calibri" panose="020F0502020204030204" pitchFamily="34" charset="0"/>
                          <a:cs typeface="Times New Roman" panose="02020603050405020304" pitchFamily="18" charset="0"/>
                        </a:rPr>
                        <a:t>onvenient (adj)</a:t>
                      </a:r>
                    </a:p>
                  </a:txBody>
                  <a:tcPr marL="71755" marR="71755" marT="71755" marB="71755"/>
                </a:tc>
                <a:tc>
                  <a:txBody>
                    <a:bodyPr/>
                    <a:lstStyle/>
                    <a:p>
                      <a:pPr algn="l">
                        <a:lnSpc>
                          <a:spcPct val="107000"/>
                        </a:lnSpc>
                      </a:pPr>
                      <a:r>
                        <a:rPr lang="en-VN" sz="1600" kern="100" dirty="0">
                          <a:solidFill>
                            <a:srgbClr val="333333"/>
                          </a:solidFill>
                          <a:effectLst/>
                          <a:latin typeface="+mn-lt"/>
                          <a:ea typeface="Times New Roman" panose="02020603050405020304" pitchFamily="18" charset="0"/>
                          <a:cs typeface="Times New Roman" panose="02020603050405020304" pitchFamily="18" charset="0"/>
                        </a:rPr>
                        <a:t>/kənˈviːniənt/</a:t>
                      </a:r>
                      <a:endParaRPr lang="en-VN" sz="1600" kern="100" dirty="0">
                        <a:effectLst/>
                        <a:latin typeface="+mn-lt"/>
                        <a:ea typeface="Times New Roman" panose="02020603050405020304" pitchFamily="18" charset="0"/>
                        <a:cs typeface="Times New Roman" panose="02020603050405020304" pitchFamily="18" charset="0"/>
                      </a:endParaRPr>
                    </a:p>
                    <a:p>
                      <a:pPr indent="-1270" algn="ctr">
                        <a:lnSpc>
                          <a:spcPct val="120000"/>
                        </a:lnSpc>
                      </a:pPr>
                      <a:r>
                        <a:rPr lang="en-VN" sz="1600" kern="100" dirty="0">
                          <a:solidFill>
                            <a:srgbClr val="000000"/>
                          </a:solidFill>
                          <a:effectLst/>
                          <a:latin typeface="+mn-lt"/>
                          <a:ea typeface="Times New Roman" panose="02020603050405020304" pitchFamily="18" charset="0"/>
                          <a:cs typeface="Times New Roman" panose="02020603050405020304" pitchFamily="18" charset="0"/>
                        </a:rPr>
                        <a:t> </a:t>
                      </a:r>
                      <a:endParaRPr lang="en-VN" sz="160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en-VN" sz="1600" kern="100" dirty="0">
                          <a:solidFill>
                            <a:srgbClr val="333333"/>
                          </a:solidFill>
                          <a:effectLst/>
                          <a:latin typeface="+mn-lt"/>
                          <a:ea typeface="Times New Roman" panose="02020603050405020304" pitchFamily="18" charset="0"/>
                          <a:cs typeface="Times New Roman" panose="02020603050405020304" pitchFamily="18" charset="0"/>
                        </a:rPr>
                        <a:t>useful, easy or quick to do; not causing problems</a:t>
                      </a:r>
                      <a:r>
                        <a:rPr lang="en-VN" sz="1600" kern="100" dirty="0">
                          <a:solidFill>
                            <a:srgbClr val="000000"/>
                          </a:solidFill>
                          <a:effectLst/>
                          <a:latin typeface="+mn-lt"/>
                          <a:ea typeface="Times New Roman" panose="02020603050405020304" pitchFamily="18" charset="0"/>
                          <a:cs typeface="Times New Roman" panose="02020603050405020304" pitchFamily="18" charset="0"/>
                        </a:rPr>
                        <a:t> </a:t>
                      </a:r>
                      <a:endParaRPr lang="en-VN" sz="16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a:lnSpc>
                          <a:spcPct val="120000"/>
                        </a:lnSpc>
                      </a:pPr>
                      <a:r>
                        <a:rPr lang="en-GB" sz="1600" kern="100">
                          <a:solidFill>
                            <a:srgbClr val="000000"/>
                          </a:solidFill>
                          <a:effectLst/>
                          <a:latin typeface="+mn-lt"/>
                          <a:ea typeface="Times New Roman" panose="02020603050405020304" pitchFamily="18" charset="0"/>
                          <a:cs typeface="Times New Roman" panose="02020603050405020304" pitchFamily="18" charset="0"/>
                        </a:rPr>
                        <a:t>tiện lợi</a:t>
                      </a:r>
                      <a:endParaRPr lang="en-VN" sz="1600" kern="1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690192">
                <a:tc>
                  <a:txBody>
                    <a:bodyPr/>
                    <a:lstStyle/>
                    <a:p>
                      <a:pPr marL="0" lvl="0" indent="0">
                        <a:lnSpc>
                          <a:spcPct val="120000"/>
                        </a:lnSpc>
                        <a:spcAft>
                          <a:spcPts val="800"/>
                        </a:spcAft>
                        <a:buFont typeface="+mj-lt"/>
                        <a:buNone/>
                      </a:pPr>
                      <a:r>
                        <a:rPr lang="en-VN" sz="1600" kern="100" dirty="0">
                          <a:effectLst/>
                          <a:latin typeface="+mn-lt"/>
                          <a:ea typeface="Calibri" panose="020F0502020204030204" pitchFamily="34" charset="0"/>
                          <a:cs typeface="Times New Roman" panose="02020603050405020304" pitchFamily="18" charset="0"/>
                        </a:rPr>
                        <a:t> 2. </a:t>
                      </a:r>
                      <a:r>
                        <a:rPr lang="en-GB" sz="1600" kern="1200" dirty="0">
                          <a:solidFill>
                            <a:schemeClr val="tx1"/>
                          </a:solidFill>
                          <a:effectLst/>
                          <a:latin typeface="+mn-lt"/>
                          <a:ea typeface="+mn-ea"/>
                          <a:cs typeface="+mn-cs"/>
                        </a:rPr>
                        <a:t>flexible (</a:t>
                      </a:r>
                      <a:r>
                        <a:rPr lang="en-GB" sz="1600" kern="1200" dirty="0" err="1">
                          <a:solidFill>
                            <a:schemeClr val="tx1"/>
                          </a:solidFill>
                          <a:effectLst/>
                          <a:latin typeface="+mn-lt"/>
                          <a:ea typeface="+mn-ea"/>
                          <a:cs typeface="+mn-cs"/>
                        </a:rPr>
                        <a:t>adj</a:t>
                      </a:r>
                      <a:r>
                        <a:rPr lang="en-GB" sz="1600" kern="1200" dirty="0">
                          <a:solidFill>
                            <a:schemeClr val="tx1"/>
                          </a:solidFill>
                          <a:effectLst/>
                          <a:latin typeface="+mn-lt"/>
                          <a:ea typeface="+mn-ea"/>
                          <a:cs typeface="+mn-cs"/>
                        </a:rPr>
                        <a:t>)</a:t>
                      </a:r>
                      <a:r>
                        <a:rPr lang="en-VN" sz="1600" dirty="0">
                          <a:effectLst/>
                        </a:rPr>
                        <a:t> </a:t>
                      </a:r>
                      <a:endParaRPr lang="en-VN" sz="1600" kern="100" dirty="0">
                        <a:effectLst/>
                        <a:latin typeface="+mn-lt"/>
                        <a:ea typeface="Calibri" panose="020F0502020204030204" pitchFamily="34" charset="0"/>
                        <a:cs typeface="Times New Roman" panose="02020603050405020304" pitchFamily="18" charset="0"/>
                      </a:endParaRPr>
                    </a:p>
                  </a:txBody>
                  <a:tcPr marL="71755" marR="71755" marT="71755" marB="71755"/>
                </a:tc>
                <a:tc>
                  <a:txBody>
                    <a:bodyPr/>
                    <a:lstStyle/>
                    <a:p>
                      <a:pPr>
                        <a:lnSpc>
                          <a:spcPct val="107000"/>
                        </a:lnSpc>
                      </a:pPr>
                      <a:r>
                        <a:rPr lang="en-VN" sz="1600" kern="100">
                          <a:solidFill>
                            <a:srgbClr val="333333"/>
                          </a:solidFill>
                          <a:effectLst/>
                          <a:latin typeface="+mn-lt"/>
                          <a:ea typeface="Times New Roman" panose="02020603050405020304" pitchFamily="18" charset="0"/>
                          <a:cs typeface="Times New Roman" panose="02020603050405020304" pitchFamily="18" charset="0"/>
                        </a:rPr>
                        <a:t>/ˈfleksəbl/</a:t>
                      </a:r>
                      <a:endParaRPr lang="en-VN" sz="1600" kern="100">
                        <a:effectLst/>
                        <a:latin typeface="+mn-lt"/>
                        <a:ea typeface="Times New Roman" panose="02020603050405020304" pitchFamily="18" charset="0"/>
                        <a:cs typeface="Times New Roman" panose="02020603050405020304" pitchFamily="18" charset="0"/>
                      </a:endParaRPr>
                    </a:p>
                    <a:p>
                      <a:pPr indent="-1270">
                        <a:lnSpc>
                          <a:spcPct val="120000"/>
                        </a:lnSpc>
                      </a:pPr>
                      <a:r>
                        <a:rPr lang="en-VN" sz="1600" kern="100">
                          <a:solidFill>
                            <a:srgbClr val="000000"/>
                          </a:solidFill>
                          <a:effectLst/>
                          <a:latin typeface="+mn-lt"/>
                          <a:ea typeface="Times New Roman" panose="02020603050405020304" pitchFamily="18" charset="0"/>
                          <a:cs typeface="Times New Roman" panose="02020603050405020304" pitchFamily="18" charset="0"/>
                        </a:rPr>
                        <a:t> </a:t>
                      </a:r>
                      <a:endParaRPr lang="en-VN" sz="16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en-VN" sz="1600" kern="100" dirty="0">
                          <a:solidFill>
                            <a:srgbClr val="333333"/>
                          </a:solidFill>
                          <a:effectLst/>
                          <a:latin typeface="+mn-lt"/>
                          <a:ea typeface="Times New Roman" panose="02020603050405020304" pitchFamily="18" charset="0"/>
                          <a:cs typeface="Times New Roman" panose="02020603050405020304" pitchFamily="18" charset="0"/>
                        </a:rPr>
                        <a:t>able to change to suit new conditions or situations</a:t>
                      </a:r>
                      <a:endParaRPr lang="en-VN" sz="16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a:lnSpc>
                          <a:spcPct val="120000"/>
                        </a:lnSpc>
                      </a:pPr>
                      <a:r>
                        <a:rPr lang="en-GB" sz="1600" kern="100">
                          <a:solidFill>
                            <a:srgbClr val="000000"/>
                          </a:solidFill>
                          <a:effectLst/>
                          <a:latin typeface="+mn-lt"/>
                          <a:ea typeface="Times New Roman" panose="02020603050405020304" pitchFamily="18" charset="0"/>
                          <a:cs typeface="Times New Roman" panose="02020603050405020304" pitchFamily="18" charset="0"/>
                        </a:rPr>
                        <a:t>linh hoạt</a:t>
                      </a:r>
                      <a:endParaRPr lang="en-VN" sz="1600" kern="1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807304">
                <a:tc>
                  <a:txBody>
                    <a:bodyPr/>
                    <a:lstStyle/>
                    <a:p>
                      <a:pPr marL="0" lvl="0" indent="0">
                        <a:lnSpc>
                          <a:spcPct val="120000"/>
                        </a:lnSpc>
                        <a:spcAft>
                          <a:spcPts val="800"/>
                        </a:spcAft>
                        <a:buFont typeface="+mj-lt"/>
                        <a:buNone/>
                      </a:pPr>
                      <a:r>
                        <a:rPr lang="en-GB" sz="1600" kern="1200" dirty="0">
                          <a:solidFill>
                            <a:schemeClr val="tx1"/>
                          </a:solidFill>
                          <a:effectLst/>
                          <a:latin typeface="+mn-lt"/>
                          <a:ea typeface="+mn-ea"/>
                          <a:cs typeface="+mn-cs"/>
                        </a:rPr>
                        <a:t> 3. reliable (</a:t>
                      </a:r>
                      <a:r>
                        <a:rPr lang="en-GB" sz="1600" kern="1200" dirty="0" err="1">
                          <a:solidFill>
                            <a:schemeClr val="tx1"/>
                          </a:solidFill>
                          <a:effectLst/>
                          <a:latin typeface="+mn-lt"/>
                          <a:ea typeface="+mn-ea"/>
                          <a:cs typeface="+mn-cs"/>
                        </a:rPr>
                        <a:t>adj</a:t>
                      </a:r>
                      <a:r>
                        <a:rPr lang="en-GB" sz="1600" kern="1200" dirty="0">
                          <a:solidFill>
                            <a:schemeClr val="tx1"/>
                          </a:solidFill>
                          <a:effectLst/>
                          <a:latin typeface="+mn-lt"/>
                          <a:ea typeface="+mn-ea"/>
                          <a:cs typeface="+mn-cs"/>
                        </a:rPr>
                        <a:t>)</a:t>
                      </a:r>
                      <a:r>
                        <a:rPr lang="en-VN" sz="1600" dirty="0">
                          <a:effectLst/>
                        </a:rPr>
                        <a:t> </a:t>
                      </a:r>
                      <a:endParaRPr lang="en-VN" sz="1600" kern="100" dirty="0">
                        <a:effectLst/>
                        <a:latin typeface="+mn-lt"/>
                        <a:ea typeface="Calibri" panose="020F0502020204030204" pitchFamily="34" charset="0"/>
                        <a:cs typeface="Times New Roman" panose="02020603050405020304" pitchFamily="18" charset="0"/>
                      </a:endParaRPr>
                    </a:p>
                  </a:txBody>
                  <a:tcPr marL="71755" marR="71755" marT="71755" marB="71755"/>
                </a:tc>
                <a:tc>
                  <a:txBody>
                    <a:bodyPr/>
                    <a:lstStyle/>
                    <a:p>
                      <a:pPr>
                        <a:lnSpc>
                          <a:spcPct val="107000"/>
                        </a:lnSpc>
                      </a:pPr>
                      <a:r>
                        <a:rPr lang="en-VN" sz="1600" kern="100" dirty="0">
                          <a:solidFill>
                            <a:srgbClr val="333333"/>
                          </a:solidFill>
                          <a:effectLst/>
                          <a:latin typeface="+mn-lt"/>
                          <a:ea typeface="Times New Roman" panose="02020603050405020304" pitchFamily="18" charset="0"/>
                          <a:cs typeface="Times New Roman" panose="02020603050405020304" pitchFamily="18" charset="0"/>
                        </a:rPr>
                        <a:t>/rɪˈlaɪəbl/</a:t>
                      </a:r>
                      <a:endParaRPr lang="en-VN" sz="1600" kern="100" dirty="0">
                        <a:effectLst/>
                        <a:latin typeface="+mn-lt"/>
                        <a:ea typeface="Times New Roman" panose="02020603050405020304" pitchFamily="18" charset="0"/>
                        <a:cs typeface="Times New Roman" panose="02020603050405020304" pitchFamily="18" charset="0"/>
                      </a:endParaRPr>
                    </a:p>
                    <a:p>
                      <a:pPr indent="-1270">
                        <a:lnSpc>
                          <a:spcPct val="120000"/>
                        </a:lnSpc>
                      </a:pPr>
                      <a:r>
                        <a:rPr lang="en-VN" sz="1600" kern="100" dirty="0">
                          <a:solidFill>
                            <a:srgbClr val="000000"/>
                          </a:solidFill>
                          <a:effectLst/>
                          <a:latin typeface="+mn-lt"/>
                          <a:ea typeface="Times New Roman" panose="02020603050405020304" pitchFamily="18" charset="0"/>
                          <a:cs typeface="Times New Roman" panose="02020603050405020304" pitchFamily="18" charset="0"/>
                        </a:rPr>
                        <a:t> </a:t>
                      </a:r>
                      <a:endParaRPr lang="en-VN" sz="160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en-VN" sz="1600" kern="100" dirty="0">
                          <a:solidFill>
                            <a:srgbClr val="333333"/>
                          </a:solidFill>
                          <a:effectLst/>
                          <a:latin typeface="+mn-lt"/>
                          <a:ea typeface="Times New Roman" panose="02020603050405020304" pitchFamily="18" charset="0"/>
                          <a:cs typeface="Times New Roman" panose="02020603050405020304" pitchFamily="18" charset="0"/>
                        </a:rPr>
                        <a:t>that can be trusted to do something well; that you can rely on</a:t>
                      </a:r>
                      <a:endParaRPr lang="en-VN" sz="16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indent="-1270">
                        <a:lnSpc>
                          <a:spcPct val="120000"/>
                        </a:lnSpc>
                      </a:pPr>
                      <a:r>
                        <a:rPr lang="en-GB" sz="1600" kern="100">
                          <a:solidFill>
                            <a:srgbClr val="000000"/>
                          </a:solidFill>
                          <a:effectLst/>
                          <a:latin typeface="+mn-lt"/>
                          <a:ea typeface="Times New Roman" panose="02020603050405020304" pitchFamily="18" charset="0"/>
                          <a:cs typeface="Times New Roman" panose="02020603050405020304" pitchFamily="18" charset="0"/>
                        </a:rPr>
                        <a:t>đáng tin cậy</a:t>
                      </a:r>
                      <a:endParaRPr lang="en-VN" sz="1600" kern="1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690192">
                <a:tc>
                  <a:txBody>
                    <a:bodyPr/>
                    <a:lstStyle/>
                    <a:p>
                      <a:pPr marL="0" lvl="0" indent="0">
                        <a:lnSpc>
                          <a:spcPct val="120000"/>
                        </a:lnSpc>
                        <a:spcAft>
                          <a:spcPts val="800"/>
                        </a:spcAft>
                        <a:buFont typeface="+mj-lt"/>
                        <a:buNone/>
                      </a:pPr>
                      <a:r>
                        <a:rPr lang="en-VN" sz="1600" kern="100" dirty="0">
                          <a:effectLst/>
                          <a:latin typeface="+mn-lt"/>
                          <a:ea typeface="Calibri" panose="020F0502020204030204" pitchFamily="34" charset="0"/>
                          <a:cs typeface="Times New Roman" panose="02020603050405020304" pitchFamily="18" charset="0"/>
                        </a:rPr>
                        <a:t> 4. </a:t>
                      </a:r>
                      <a:r>
                        <a:rPr lang="en-GB" sz="1600" kern="1200" dirty="0">
                          <a:solidFill>
                            <a:schemeClr val="tx1"/>
                          </a:solidFill>
                          <a:effectLst/>
                          <a:latin typeface="+mn-lt"/>
                          <a:ea typeface="+mn-ea"/>
                          <a:cs typeface="+mn-cs"/>
                        </a:rPr>
                        <a:t>fact-check (v)</a:t>
                      </a:r>
                      <a:r>
                        <a:rPr lang="en-VN" sz="1600" dirty="0">
                          <a:effectLst/>
                        </a:rPr>
                        <a:t> </a:t>
                      </a:r>
                      <a:endParaRPr lang="en-VN" sz="1600" kern="100" dirty="0">
                        <a:effectLst/>
                        <a:latin typeface="+mn-lt"/>
                        <a:ea typeface="Calibri" panose="020F0502020204030204" pitchFamily="34" charset="0"/>
                        <a:cs typeface="Times New Roman" panose="02020603050405020304" pitchFamily="18" charset="0"/>
                      </a:endParaRPr>
                    </a:p>
                  </a:txBody>
                  <a:tcPr marL="71755" marR="71755" marT="71755" marB="71755"/>
                </a:tc>
                <a:tc>
                  <a:txBody>
                    <a:bodyPr/>
                    <a:lstStyle/>
                    <a:p>
                      <a:pPr>
                        <a:lnSpc>
                          <a:spcPct val="107000"/>
                        </a:lnSpc>
                      </a:pPr>
                      <a:r>
                        <a:rPr lang="en-VN" sz="1600" kern="100">
                          <a:solidFill>
                            <a:srgbClr val="333333"/>
                          </a:solidFill>
                          <a:effectLst/>
                          <a:latin typeface="+mn-lt"/>
                          <a:ea typeface="Times New Roman" panose="02020603050405020304" pitchFamily="18" charset="0"/>
                          <a:cs typeface="Times New Roman" panose="02020603050405020304" pitchFamily="18" charset="0"/>
                        </a:rPr>
                        <a:t>/ˈfækt tʃek/</a:t>
                      </a:r>
                      <a:endParaRPr lang="en-VN" sz="1600" kern="100">
                        <a:effectLst/>
                        <a:latin typeface="+mn-lt"/>
                        <a:ea typeface="Times New Roman" panose="02020603050405020304" pitchFamily="18" charset="0"/>
                        <a:cs typeface="Times New Roman" panose="02020603050405020304" pitchFamily="18" charset="0"/>
                      </a:endParaRPr>
                    </a:p>
                    <a:p>
                      <a:pPr indent="-1270">
                        <a:lnSpc>
                          <a:spcPct val="120000"/>
                        </a:lnSpc>
                      </a:pPr>
                      <a:r>
                        <a:rPr lang="en-VN" sz="1600" kern="100">
                          <a:solidFill>
                            <a:srgbClr val="000000"/>
                          </a:solidFill>
                          <a:effectLst/>
                          <a:latin typeface="+mn-lt"/>
                          <a:ea typeface="Times New Roman" panose="02020603050405020304" pitchFamily="18" charset="0"/>
                          <a:cs typeface="Times New Roman" panose="02020603050405020304" pitchFamily="18" charset="0"/>
                        </a:rPr>
                        <a:t> </a:t>
                      </a:r>
                      <a:endParaRPr lang="en-VN" sz="16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en-VN" sz="1600" kern="100" dirty="0">
                          <a:solidFill>
                            <a:srgbClr val="333333"/>
                          </a:solidFill>
                          <a:effectLst/>
                          <a:latin typeface="+mn-lt"/>
                          <a:ea typeface="Times New Roman" panose="02020603050405020304" pitchFamily="18" charset="0"/>
                          <a:cs typeface="Times New Roman" panose="02020603050405020304" pitchFamily="18" charset="0"/>
                        </a:rPr>
                        <a:t>to investigate an issue in order to check that the facts are given correctly</a:t>
                      </a:r>
                      <a:endParaRPr lang="en-VN" sz="16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a:lnSpc>
                          <a:spcPct val="120000"/>
                        </a:lnSpc>
                      </a:pPr>
                      <a:r>
                        <a:rPr lang="en-GB" sz="1600" kern="100">
                          <a:solidFill>
                            <a:srgbClr val="000000"/>
                          </a:solidFill>
                          <a:effectLst/>
                          <a:latin typeface="+mn-lt"/>
                          <a:ea typeface="Times New Roman" panose="02020603050405020304" pitchFamily="18" charset="0"/>
                          <a:cs typeface="Times New Roman" panose="02020603050405020304" pitchFamily="18" charset="0"/>
                        </a:rPr>
                        <a:t>xác minh tính chính xác</a:t>
                      </a:r>
                      <a:endParaRPr lang="en-VN" sz="1600" kern="1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3179742"/>
                  </a:ext>
                </a:extLst>
              </a:tr>
              <a:tr h="807304">
                <a:tc>
                  <a:txBody>
                    <a:bodyPr/>
                    <a:lstStyle/>
                    <a:p>
                      <a:pPr marL="0" lvl="0" indent="0" algn="l">
                        <a:lnSpc>
                          <a:spcPct val="120000"/>
                        </a:lnSpc>
                        <a:spcAft>
                          <a:spcPts val="800"/>
                        </a:spcAft>
                        <a:buFont typeface="+mj-lt"/>
                        <a:buNone/>
                      </a:pPr>
                      <a:r>
                        <a:rPr lang="en-VN" sz="1600" kern="100" dirty="0">
                          <a:effectLst/>
                          <a:latin typeface="+mn-lt"/>
                          <a:ea typeface="Calibri" panose="020F0502020204030204" pitchFamily="34" charset="0"/>
                          <a:cs typeface="Times New Roman" panose="02020603050405020304" pitchFamily="18" charset="0"/>
                        </a:rPr>
                        <a:t> 5. </a:t>
                      </a:r>
                      <a:r>
                        <a:rPr lang="en-GB" sz="1600" kern="1200" dirty="0">
                          <a:solidFill>
                            <a:schemeClr val="tx1"/>
                          </a:solidFill>
                          <a:effectLst/>
                          <a:latin typeface="+mn-lt"/>
                          <a:ea typeface="+mn-ea"/>
                          <a:cs typeface="+mn-cs"/>
                        </a:rPr>
                        <a:t>struggle (v)</a:t>
                      </a:r>
                      <a:r>
                        <a:rPr lang="en-VN" sz="1600" dirty="0">
                          <a:effectLst/>
                        </a:rPr>
                        <a:t> </a:t>
                      </a:r>
                      <a:endParaRPr lang="en-VN" sz="1600" kern="100" dirty="0">
                        <a:effectLst/>
                        <a:latin typeface="+mn-lt"/>
                        <a:ea typeface="Calibri" panose="020F0502020204030204" pitchFamily="34" charset="0"/>
                        <a:cs typeface="Times New Roman" panose="02020603050405020304" pitchFamily="18" charset="0"/>
                      </a:endParaRPr>
                    </a:p>
                  </a:txBody>
                  <a:tcPr marL="71755" marR="71755" marT="71755" marB="71755"/>
                </a:tc>
                <a:tc>
                  <a:txBody>
                    <a:bodyPr/>
                    <a:lstStyle/>
                    <a:p>
                      <a:pPr>
                        <a:lnSpc>
                          <a:spcPct val="107000"/>
                        </a:lnSpc>
                      </a:pPr>
                      <a:r>
                        <a:rPr lang="en-VN" sz="1600" kern="100" dirty="0">
                          <a:solidFill>
                            <a:srgbClr val="333333"/>
                          </a:solidFill>
                          <a:effectLst/>
                          <a:latin typeface="+mn-lt"/>
                          <a:ea typeface="Times New Roman" panose="02020603050405020304" pitchFamily="18" charset="0"/>
                          <a:cs typeface="Times New Roman" panose="02020603050405020304" pitchFamily="18" charset="0"/>
                        </a:rPr>
                        <a:t>/ˈstrʌɡl/</a:t>
                      </a:r>
                      <a:endParaRPr lang="en-VN" sz="1600" kern="100" dirty="0">
                        <a:effectLst/>
                        <a:latin typeface="+mn-lt"/>
                        <a:ea typeface="Times New Roman" panose="02020603050405020304" pitchFamily="18" charset="0"/>
                        <a:cs typeface="Times New Roman" panose="02020603050405020304" pitchFamily="18" charset="0"/>
                      </a:endParaRPr>
                    </a:p>
                    <a:p>
                      <a:pPr indent="-1270">
                        <a:lnSpc>
                          <a:spcPct val="120000"/>
                        </a:lnSpc>
                      </a:pPr>
                      <a:r>
                        <a:rPr lang="en-VN" sz="1600" kern="100" dirty="0">
                          <a:solidFill>
                            <a:srgbClr val="000000"/>
                          </a:solidFill>
                          <a:effectLst/>
                          <a:latin typeface="+mn-lt"/>
                          <a:ea typeface="Times New Roman" panose="02020603050405020304" pitchFamily="18" charset="0"/>
                          <a:cs typeface="Times New Roman" panose="02020603050405020304" pitchFamily="18" charset="0"/>
                        </a:rPr>
                        <a:t> </a:t>
                      </a:r>
                      <a:endParaRPr lang="en-VN" sz="160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en-VN" sz="1600" kern="100" dirty="0">
                          <a:solidFill>
                            <a:srgbClr val="333333"/>
                          </a:solidFill>
                          <a:effectLst/>
                          <a:latin typeface="+mn-lt"/>
                          <a:ea typeface="Times New Roman" panose="02020603050405020304" pitchFamily="18" charset="0"/>
                          <a:cs typeface="Times New Roman" panose="02020603050405020304" pitchFamily="18" charset="0"/>
                        </a:rPr>
                        <a:t>to try very hard to do something when it is difficult or when there are a lot of problems</a:t>
                      </a:r>
                      <a:endParaRPr lang="en-VN" sz="16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indent="-1270">
                        <a:lnSpc>
                          <a:spcPct val="120000"/>
                        </a:lnSpc>
                      </a:pPr>
                      <a:r>
                        <a:rPr lang="en-GB" sz="1600" kern="100" dirty="0" err="1">
                          <a:solidFill>
                            <a:srgbClr val="000000"/>
                          </a:solidFill>
                          <a:effectLst/>
                          <a:latin typeface="+mn-lt"/>
                          <a:ea typeface="Times New Roman" panose="02020603050405020304" pitchFamily="18" charset="0"/>
                          <a:cs typeface="Times New Roman" panose="02020603050405020304" pitchFamily="18" charset="0"/>
                        </a:rPr>
                        <a:t>vật</a:t>
                      </a:r>
                      <a:r>
                        <a:rPr lang="en-GB" sz="1600" kern="100" dirty="0">
                          <a:solidFill>
                            <a:srgbClr val="000000"/>
                          </a:solidFill>
                          <a:effectLst/>
                          <a:latin typeface="+mn-lt"/>
                          <a:ea typeface="Times New Roman" panose="02020603050405020304" pitchFamily="18" charset="0"/>
                          <a:cs typeface="Times New Roman" panose="02020603050405020304" pitchFamily="18" charset="0"/>
                        </a:rPr>
                        <a:t> </a:t>
                      </a:r>
                      <a:r>
                        <a:rPr lang="en-GB" sz="1600" kern="100" dirty="0" err="1">
                          <a:solidFill>
                            <a:srgbClr val="000000"/>
                          </a:solidFill>
                          <a:effectLst/>
                          <a:latin typeface="+mn-lt"/>
                          <a:ea typeface="Times New Roman" panose="02020603050405020304" pitchFamily="18" charset="0"/>
                          <a:cs typeface="Times New Roman" panose="02020603050405020304" pitchFamily="18" charset="0"/>
                        </a:rPr>
                        <a:t>lộn</a:t>
                      </a:r>
                      <a:endParaRPr lang="en-VN" sz="1600" kern="1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34436326"/>
                  </a:ext>
                </a:extLst>
              </a:tr>
            </a:tbl>
          </a:graphicData>
        </a:graphic>
      </p:graphicFrame>
      <p:sp>
        <p:nvSpPr>
          <p:cNvPr id="7" name="TextBox 6">
            <a:extLst>
              <a:ext uri="{FF2B5EF4-FFF2-40B4-BE49-F238E27FC236}">
                <a16:creationId xmlns:a16="http://schemas.microsoft.com/office/drawing/2014/main" id="{B96D05A5-985E-694B-8D4F-1733516F12F7}"/>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PRE-READING</a:t>
            </a:r>
          </a:p>
        </p:txBody>
      </p:sp>
    </p:spTree>
    <p:extLst>
      <p:ext uri="{BB962C8B-B14F-4D97-AF65-F5344CB8AC3E}">
        <p14:creationId xmlns:p14="http://schemas.microsoft.com/office/powerpoint/2010/main" val="11575543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7" y="61968"/>
            <a:ext cx="4291615"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WHILE-READING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p>
        </p:txBody>
      </p:sp>
      <p:sp>
        <p:nvSpPr>
          <p:cNvPr id="4" name="Rectangle 3">
            <a:extLst>
              <a:ext uri="{FF2B5EF4-FFF2-40B4-BE49-F238E27FC236}">
                <a16:creationId xmlns:a16="http://schemas.microsoft.com/office/drawing/2014/main" id="{4A7BFE80-4B77-698E-BE4F-34EAF1232090}"/>
              </a:ext>
            </a:extLst>
          </p:cNvPr>
          <p:cNvSpPr/>
          <p:nvPr/>
        </p:nvSpPr>
        <p:spPr>
          <a:xfrm>
            <a:off x="908812" y="669738"/>
            <a:ext cx="8120888" cy="830997"/>
          </a:xfrm>
          <a:prstGeom prst="rect">
            <a:avLst/>
          </a:prstGeom>
        </p:spPr>
        <p:txBody>
          <a:bodyPr wrap="square">
            <a:spAutoFit/>
          </a:bodyPr>
          <a:lstStyle/>
          <a:p>
            <a:r>
              <a:rPr lang="en-US" sz="2400" b="1" dirty="0">
                <a:effectLst/>
                <a:latin typeface="UTMAvoBold"/>
              </a:rPr>
              <a:t>Read the article. </a:t>
            </a:r>
            <a:r>
              <a:rPr lang="en-US" sz="2400" b="1" dirty="0" smtClean="0">
                <a:effectLst/>
                <a:latin typeface="UTMAvoBold"/>
              </a:rPr>
              <a:t>Match </a:t>
            </a:r>
            <a:r>
              <a:rPr lang="en-US" sz="2400" b="1" dirty="0">
                <a:effectLst/>
                <a:latin typeface="UTMAvoBold"/>
              </a:rPr>
              <a:t>the highlighted words with their meanings. </a:t>
            </a:r>
            <a:endParaRPr lang="en-US" sz="2400" b="1" dirty="0"/>
          </a:p>
        </p:txBody>
      </p:sp>
      <p:sp>
        <p:nvSpPr>
          <p:cNvPr id="10" name="TextBox 9">
            <a:extLst>
              <a:ext uri="{FF2B5EF4-FFF2-40B4-BE49-F238E27FC236}">
                <a16:creationId xmlns:a16="http://schemas.microsoft.com/office/drawing/2014/main" id="{4A281A0F-1448-F2B5-3B59-6E6D3070B5EC}"/>
              </a:ext>
            </a:extLst>
          </p:cNvPr>
          <p:cNvSpPr txBox="1"/>
          <p:nvPr/>
        </p:nvSpPr>
        <p:spPr>
          <a:xfrm>
            <a:off x="257175" y="1956875"/>
            <a:ext cx="8643938" cy="2554545"/>
          </a:xfrm>
          <a:prstGeom prst="rect">
            <a:avLst/>
          </a:prstGeom>
          <a:noFill/>
        </p:spPr>
        <p:txBody>
          <a:bodyPr wrap="square" rtlCol="0">
            <a:spAutoFit/>
          </a:bodyPr>
          <a:lstStyle/>
          <a:p>
            <a:pPr algn="just"/>
            <a:r>
              <a:rPr lang="en-US" sz="2000" dirty="0">
                <a:effectLst/>
              </a:rPr>
              <a:t>Digital media is any form of media that is created, viewed, and </a:t>
            </a:r>
            <a:r>
              <a:rPr lang="en-US" sz="2000" dirty="0">
                <a:effectLst/>
                <a:highlight>
                  <a:srgbClr val="FF9801"/>
                </a:highlight>
              </a:rPr>
              <a:t>distributed</a:t>
            </a:r>
            <a:r>
              <a:rPr lang="en-US" sz="2000" dirty="0">
                <a:effectLst/>
              </a:rPr>
              <a:t> via electronic devices. Examples of digital media include websites, social media, videos, video games, digital advertising, software, and electronic books. With the development of technology and smart devices in recent years, digital media saw a sharp rise. This raises the question of whether digital media will replace traditional media such as printed newspapers, broadcast TV, and radio. Below are two opinion pieces sent to our Debate Corner this week. </a:t>
            </a:r>
          </a:p>
          <a:p>
            <a:pPr algn="just"/>
            <a:endParaRPr lang="en-US" sz="2000" dirty="0"/>
          </a:p>
        </p:txBody>
      </p:sp>
      <p:sp>
        <p:nvSpPr>
          <p:cNvPr id="12" name="TextBox 11">
            <a:extLst>
              <a:ext uri="{FF2B5EF4-FFF2-40B4-BE49-F238E27FC236}">
                <a16:creationId xmlns:a16="http://schemas.microsoft.com/office/drawing/2014/main" id="{12FD1FA1-44CF-5358-E81F-8A8C88AFAEEB}"/>
              </a:ext>
            </a:extLst>
          </p:cNvPr>
          <p:cNvSpPr txBox="1"/>
          <p:nvPr/>
        </p:nvSpPr>
        <p:spPr>
          <a:xfrm>
            <a:off x="908812" y="1495210"/>
            <a:ext cx="4572000" cy="461665"/>
          </a:xfrm>
          <a:prstGeom prst="rect">
            <a:avLst/>
          </a:prstGeom>
          <a:noFill/>
        </p:spPr>
        <p:txBody>
          <a:bodyPr wrap="square">
            <a:spAutoFit/>
          </a:bodyPr>
          <a:lstStyle/>
          <a:p>
            <a:r>
              <a:rPr lang="en-US" sz="2400" b="1" dirty="0">
                <a:solidFill>
                  <a:srgbClr val="0059A8"/>
                </a:solidFill>
                <a:effectLst/>
                <a:latin typeface="Futura" panose="020B0602020204020303" pitchFamily="34" charset="-79"/>
                <a:cs typeface="Futura" panose="020B0602020204020303" pitchFamily="34" charset="-79"/>
              </a:rPr>
              <a:t>DEBATE CORNER</a:t>
            </a:r>
          </a:p>
        </p:txBody>
      </p:sp>
    </p:spTree>
    <p:extLst>
      <p:ext uri="{BB962C8B-B14F-4D97-AF65-F5344CB8AC3E}">
        <p14:creationId xmlns:p14="http://schemas.microsoft.com/office/powerpoint/2010/main" val="42898937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7" y="61968"/>
            <a:ext cx="4175237"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WHILE-READING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p>
        </p:txBody>
      </p:sp>
      <p:sp>
        <p:nvSpPr>
          <p:cNvPr id="4" name="Rectangle 3">
            <a:extLst>
              <a:ext uri="{FF2B5EF4-FFF2-40B4-BE49-F238E27FC236}">
                <a16:creationId xmlns:a16="http://schemas.microsoft.com/office/drawing/2014/main" id="{4A7BFE80-4B77-698E-BE4F-34EAF1232090}"/>
              </a:ext>
            </a:extLst>
          </p:cNvPr>
          <p:cNvSpPr/>
          <p:nvPr/>
        </p:nvSpPr>
        <p:spPr>
          <a:xfrm>
            <a:off x="908812" y="669738"/>
            <a:ext cx="8120888" cy="830997"/>
          </a:xfrm>
          <a:prstGeom prst="rect">
            <a:avLst/>
          </a:prstGeom>
        </p:spPr>
        <p:txBody>
          <a:bodyPr wrap="square">
            <a:spAutoFit/>
          </a:bodyPr>
          <a:lstStyle/>
          <a:p>
            <a:r>
              <a:rPr lang="en-US" sz="2400" b="1" dirty="0">
                <a:effectLst/>
                <a:latin typeface="UTMAvoBold"/>
              </a:rPr>
              <a:t>Read the article. </a:t>
            </a:r>
            <a:r>
              <a:rPr lang="en-US" sz="2400" b="1" dirty="0" smtClean="0">
                <a:effectLst/>
                <a:latin typeface="UTMAvoBold"/>
              </a:rPr>
              <a:t>Match </a:t>
            </a:r>
            <a:r>
              <a:rPr lang="en-US" sz="2400" b="1" dirty="0">
                <a:effectLst/>
                <a:latin typeface="UTMAvoBold"/>
              </a:rPr>
              <a:t>the highlighted words with their meanings. </a:t>
            </a:r>
            <a:endParaRPr lang="en-US" sz="2400" b="1" dirty="0"/>
          </a:p>
        </p:txBody>
      </p:sp>
      <p:sp>
        <p:nvSpPr>
          <p:cNvPr id="10" name="TextBox 9">
            <a:extLst>
              <a:ext uri="{FF2B5EF4-FFF2-40B4-BE49-F238E27FC236}">
                <a16:creationId xmlns:a16="http://schemas.microsoft.com/office/drawing/2014/main" id="{4A281A0F-1448-F2B5-3B59-6E6D3070B5EC}"/>
              </a:ext>
            </a:extLst>
          </p:cNvPr>
          <p:cNvSpPr txBox="1"/>
          <p:nvPr/>
        </p:nvSpPr>
        <p:spPr>
          <a:xfrm>
            <a:off x="213889" y="1448949"/>
            <a:ext cx="8863874" cy="3785652"/>
          </a:xfrm>
          <a:prstGeom prst="rect">
            <a:avLst/>
          </a:prstGeom>
          <a:noFill/>
        </p:spPr>
        <p:txBody>
          <a:bodyPr wrap="square" rtlCol="0">
            <a:spAutoFit/>
          </a:bodyPr>
          <a:lstStyle/>
          <a:p>
            <a:pPr algn="just"/>
            <a:r>
              <a:rPr lang="en-US" sz="2000" dirty="0">
                <a:effectLst/>
              </a:rPr>
              <a:t>Nowadays, it is much easier and more convenient to access information via digital media. Most digital content is also freely </a:t>
            </a:r>
            <a:r>
              <a:rPr lang="en-US" sz="2000" dirty="0">
                <a:effectLst/>
                <a:highlight>
                  <a:srgbClr val="FF9801"/>
                </a:highlight>
              </a:rPr>
              <a:t>accessible</a:t>
            </a:r>
            <a:r>
              <a:rPr lang="en-US" sz="2000" dirty="0">
                <a:effectLst/>
              </a:rPr>
              <a:t>. All it takes is a few clicks, and you can read the latest news, watch videos, or see online adverts. In addition, digital media forms are more </a:t>
            </a:r>
            <a:r>
              <a:rPr lang="en-US" sz="2000" dirty="0">
                <a:effectLst/>
                <a:highlight>
                  <a:srgbClr val="FF9801"/>
                </a:highlight>
              </a:rPr>
              <a:t>interactive</a:t>
            </a:r>
            <a:r>
              <a:rPr lang="en-US" sz="2000" dirty="0">
                <a:effectLst/>
              </a:rPr>
              <a:t>. For example, customers can provide instant feedback, which can be used to solve any problems. In return, </a:t>
            </a:r>
            <a:r>
              <a:rPr lang="en-US" sz="2000" b="1" dirty="0">
                <a:effectLst/>
              </a:rPr>
              <a:t>almost every </a:t>
            </a:r>
            <a:r>
              <a:rPr lang="en-US" sz="2000" b="1" dirty="0" err="1">
                <a:effectLst/>
              </a:rPr>
              <a:t>organisation</a:t>
            </a:r>
            <a:r>
              <a:rPr lang="en-US" sz="2000" b="1" dirty="0">
                <a:effectLst/>
              </a:rPr>
              <a:t> can reach its target customers easily via digital media</a:t>
            </a:r>
            <a:r>
              <a:rPr lang="en-US" sz="2000" dirty="0">
                <a:effectLst/>
              </a:rPr>
              <a:t>. Furthermore, digital media is more flexible since information can be updated easily and frequently. By contrast, articles in printed newspapers or adverts on TV cannot be changed immediately. With more than 75 million social media users in Viet Nam and the number is increasing, it will not be long before traditional media becomes a thing of the past. </a:t>
            </a:r>
          </a:p>
          <a:p>
            <a:pPr algn="just">
              <a:tabLst>
                <a:tab pos="6169025" algn="l"/>
              </a:tabLst>
            </a:pPr>
            <a:r>
              <a:rPr lang="en-US" sz="2000" dirty="0"/>
              <a:t>	</a:t>
            </a:r>
            <a:r>
              <a:rPr lang="en-US" sz="2000" dirty="0">
                <a:effectLst/>
              </a:rPr>
              <a:t>Minh Quang</a:t>
            </a:r>
            <a:endParaRPr lang="en-US" sz="2000" dirty="0"/>
          </a:p>
        </p:txBody>
      </p:sp>
    </p:spTree>
    <p:extLst>
      <p:ext uri="{BB962C8B-B14F-4D97-AF65-F5344CB8AC3E}">
        <p14:creationId xmlns:p14="http://schemas.microsoft.com/office/powerpoint/2010/main" val="20613076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7" y="61968"/>
            <a:ext cx="4391367"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WHILE-READING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p>
        </p:txBody>
      </p:sp>
      <p:sp>
        <p:nvSpPr>
          <p:cNvPr id="4" name="Rectangle 3">
            <a:extLst>
              <a:ext uri="{FF2B5EF4-FFF2-40B4-BE49-F238E27FC236}">
                <a16:creationId xmlns:a16="http://schemas.microsoft.com/office/drawing/2014/main" id="{4A7BFE80-4B77-698E-BE4F-34EAF1232090}"/>
              </a:ext>
            </a:extLst>
          </p:cNvPr>
          <p:cNvSpPr/>
          <p:nvPr/>
        </p:nvSpPr>
        <p:spPr>
          <a:xfrm>
            <a:off x="908812" y="669738"/>
            <a:ext cx="8120888" cy="830997"/>
          </a:xfrm>
          <a:prstGeom prst="rect">
            <a:avLst/>
          </a:prstGeom>
        </p:spPr>
        <p:txBody>
          <a:bodyPr wrap="square">
            <a:spAutoFit/>
          </a:bodyPr>
          <a:lstStyle/>
          <a:p>
            <a:r>
              <a:rPr lang="en-US" sz="2400" b="1" dirty="0">
                <a:effectLst/>
                <a:latin typeface="UTMAvoBold"/>
              </a:rPr>
              <a:t>Read the article. </a:t>
            </a:r>
            <a:r>
              <a:rPr lang="en-US" sz="2400" b="1" dirty="0" smtClean="0">
                <a:effectLst/>
                <a:latin typeface="UTMAvoBold"/>
              </a:rPr>
              <a:t>Match </a:t>
            </a:r>
            <a:r>
              <a:rPr lang="en-US" sz="2400" b="1" dirty="0">
                <a:effectLst/>
                <a:latin typeface="UTMAvoBold"/>
              </a:rPr>
              <a:t>the highlighted words with their meanings. </a:t>
            </a:r>
            <a:endParaRPr lang="en-US" sz="2400" b="1" dirty="0"/>
          </a:p>
        </p:txBody>
      </p:sp>
      <p:sp>
        <p:nvSpPr>
          <p:cNvPr id="10" name="TextBox 9">
            <a:extLst>
              <a:ext uri="{FF2B5EF4-FFF2-40B4-BE49-F238E27FC236}">
                <a16:creationId xmlns:a16="http://schemas.microsoft.com/office/drawing/2014/main" id="{4A281A0F-1448-F2B5-3B59-6E6D3070B5EC}"/>
              </a:ext>
            </a:extLst>
          </p:cNvPr>
          <p:cNvSpPr txBox="1"/>
          <p:nvPr/>
        </p:nvSpPr>
        <p:spPr>
          <a:xfrm>
            <a:off x="214313" y="1448949"/>
            <a:ext cx="8815387" cy="3170099"/>
          </a:xfrm>
          <a:prstGeom prst="rect">
            <a:avLst/>
          </a:prstGeom>
          <a:noFill/>
        </p:spPr>
        <p:txBody>
          <a:bodyPr wrap="square" rtlCol="0">
            <a:spAutoFit/>
          </a:bodyPr>
          <a:lstStyle/>
          <a:p>
            <a:pPr algn="just"/>
            <a:r>
              <a:rPr lang="en-US" sz="2000" dirty="0">
                <a:effectLst/>
              </a:rPr>
              <a:t>Digital media is very convenient, but its strengths are also its own weaknesses. Since anyone with access to computers and the Internet can post or share information online, it raises the question of how </a:t>
            </a:r>
            <a:r>
              <a:rPr lang="en-US" sz="2000" dirty="0">
                <a:effectLst/>
                <a:highlight>
                  <a:srgbClr val="FF9801"/>
                </a:highlight>
              </a:rPr>
              <a:t>credible</a:t>
            </a:r>
            <a:r>
              <a:rPr lang="en-US" sz="2000" dirty="0">
                <a:effectLst/>
              </a:rPr>
              <a:t> it is. On the other hand, traditional media offers information from reliable sources that are fact-checked. Moreover, let us not forget that digital media relies on the Internet and smart devices to work well. There are still remote or disadvantaged areas in Viet Nam where access to technology is limited or too expensive. Many people also still struggle with technology. So although digital media is on the rise, traditional media such as printed newspapers, broadcast TV, and radio is </a:t>
            </a:r>
            <a:r>
              <a:rPr lang="en-US" sz="2000" b="1" dirty="0">
                <a:effectLst/>
              </a:rPr>
              <a:t>here to stay</a:t>
            </a:r>
            <a:r>
              <a:rPr lang="en-US" sz="2000" dirty="0">
                <a:effectLst/>
              </a:rPr>
              <a:t>.  </a:t>
            </a:r>
          </a:p>
          <a:p>
            <a:pPr algn="just">
              <a:tabLst>
                <a:tab pos="6169025" algn="l"/>
              </a:tabLst>
            </a:pPr>
            <a:r>
              <a:rPr lang="en-US" sz="2000" dirty="0"/>
              <a:t>	Pham </a:t>
            </a:r>
            <a:r>
              <a:rPr lang="en-US" sz="2000" dirty="0" err="1"/>
              <a:t>Hoa</a:t>
            </a:r>
            <a:endParaRPr lang="en-US" sz="2000" dirty="0"/>
          </a:p>
        </p:txBody>
      </p:sp>
    </p:spTree>
    <p:extLst>
      <p:ext uri="{BB962C8B-B14F-4D97-AF65-F5344CB8AC3E}">
        <p14:creationId xmlns:p14="http://schemas.microsoft.com/office/powerpoint/2010/main" val="11745562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7" y="61968"/>
            <a:ext cx="4175237"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WHILE-READING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p>
        </p:txBody>
      </p:sp>
      <p:sp>
        <p:nvSpPr>
          <p:cNvPr id="4" name="Rectangle 3">
            <a:extLst>
              <a:ext uri="{FF2B5EF4-FFF2-40B4-BE49-F238E27FC236}">
                <a16:creationId xmlns:a16="http://schemas.microsoft.com/office/drawing/2014/main" id="{4A7BFE80-4B77-698E-BE4F-34EAF1232090}"/>
              </a:ext>
            </a:extLst>
          </p:cNvPr>
          <p:cNvSpPr/>
          <p:nvPr/>
        </p:nvSpPr>
        <p:spPr>
          <a:xfrm>
            <a:off x="908812" y="669738"/>
            <a:ext cx="8120888" cy="830997"/>
          </a:xfrm>
          <a:prstGeom prst="rect">
            <a:avLst/>
          </a:prstGeom>
        </p:spPr>
        <p:txBody>
          <a:bodyPr wrap="square">
            <a:spAutoFit/>
          </a:bodyPr>
          <a:lstStyle/>
          <a:p>
            <a:r>
              <a:rPr lang="en-US" sz="2400" b="1" dirty="0">
                <a:effectLst/>
                <a:latin typeface="UTMAvoBold"/>
              </a:rPr>
              <a:t>Read the article. </a:t>
            </a:r>
            <a:r>
              <a:rPr lang="en-US" sz="2400" b="1" dirty="0" smtClean="0">
                <a:effectLst/>
                <a:latin typeface="UTMAvoBold"/>
              </a:rPr>
              <a:t>Match </a:t>
            </a:r>
            <a:r>
              <a:rPr lang="en-US" sz="2400" b="1" dirty="0">
                <a:effectLst/>
                <a:latin typeface="UTMAvoBold"/>
              </a:rPr>
              <a:t>the highlighted words with their meanings. </a:t>
            </a:r>
            <a:endParaRPr lang="en-US" sz="2400" b="1" dirty="0"/>
          </a:p>
        </p:txBody>
      </p:sp>
      <p:grpSp>
        <p:nvGrpSpPr>
          <p:cNvPr id="9" name="Group 8">
            <a:extLst>
              <a:ext uri="{FF2B5EF4-FFF2-40B4-BE49-F238E27FC236}">
                <a16:creationId xmlns:a16="http://schemas.microsoft.com/office/drawing/2014/main" id="{3408BA7B-FCC1-0532-81CB-51CDB560CAB8}"/>
              </a:ext>
            </a:extLst>
          </p:cNvPr>
          <p:cNvGrpSpPr/>
          <p:nvPr/>
        </p:nvGrpSpPr>
        <p:grpSpPr>
          <a:xfrm>
            <a:off x="763737" y="1594781"/>
            <a:ext cx="1629270" cy="332186"/>
            <a:chOff x="930114" y="1736675"/>
            <a:chExt cx="1629270" cy="332186"/>
          </a:xfrm>
        </p:grpSpPr>
        <p:sp>
          <p:nvSpPr>
            <p:cNvPr id="7" name="Rounded Rectangle 6">
              <a:extLst>
                <a:ext uri="{FF2B5EF4-FFF2-40B4-BE49-F238E27FC236}">
                  <a16:creationId xmlns:a16="http://schemas.microsoft.com/office/drawing/2014/main" id="{ADAFD115-D8B5-CB99-7C55-B9D9733DA861}"/>
                </a:ext>
              </a:extLst>
            </p:cNvPr>
            <p:cNvSpPr/>
            <p:nvPr/>
          </p:nvSpPr>
          <p:spPr>
            <a:xfrm>
              <a:off x="1048189" y="1736675"/>
              <a:ext cx="1511195" cy="332186"/>
            </a:xfrm>
            <a:prstGeom prst="roundRect">
              <a:avLst/>
            </a:prstGeom>
            <a:noFill/>
            <a:ln>
              <a:solidFill>
                <a:srgbClr val="FF98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distributed</a:t>
              </a:r>
            </a:p>
          </p:txBody>
        </p:sp>
        <p:sp>
          <p:nvSpPr>
            <p:cNvPr id="8" name="Oval 7">
              <a:extLst>
                <a:ext uri="{FF2B5EF4-FFF2-40B4-BE49-F238E27FC236}">
                  <a16:creationId xmlns:a16="http://schemas.microsoft.com/office/drawing/2014/main" id="{5B9C3C47-7583-1682-D6EC-815831D90990}"/>
                </a:ext>
              </a:extLst>
            </p:cNvPr>
            <p:cNvSpPr/>
            <p:nvPr/>
          </p:nvSpPr>
          <p:spPr>
            <a:xfrm>
              <a:off x="930114" y="1796236"/>
              <a:ext cx="236150" cy="213064"/>
            </a:xfrm>
            <a:prstGeom prst="ellipse">
              <a:avLst/>
            </a:prstGeom>
            <a:solidFill>
              <a:srgbClr val="EE8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grpSp>
      <p:grpSp>
        <p:nvGrpSpPr>
          <p:cNvPr id="11" name="Group 10">
            <a:extLst>
              <a:ext uri="{FF2B5EF4-FFF2-40B4-BE49-F238E27FC236}">
                <a16:creationId xmlns:a16="http://schemas.microsoft.com/office/drawing/2014/main" id="{D0616715-25AA-963E-A996-6017D9696662}"/>
              </a:ext>
            </a:extLst>
          </p:cNvPr>
          <p:cNvGrpSpPr/>
          <p:nvPr/>
        </p:nvGrpSpPr>
        <p:grpSpPr>
          <a:xfrm>
            <a:off x="763737" y="3532490"/>
            <a:ext cx="1629270" cy="332186"/>
            <a:chOff x="930114" y="1736675"/>
            <a:chExt cx="1629270" cy="332186"/>
          </a:xfrm>
        </p:grpSpPr>
        <p:sp>
          <p:nvSpPr>
            <p:cNvPr id="12" name="Rounded Rectangle 11">
              <a:extLst>
                <a:ext uri="{FF2B5EF4-FFF2-40B4-BE49-F238E27FC236}">
                  <a16:creationId xmlns:a16="http://schemas.microsoft.com/office/drawing/2014/main" id="{2604D324-D98E-8337-EF39-62327BD093A3}"/>
                </a:ext>
              </a:extLst>
            </p:cNvPr>
            <p:cNvSpPr/>
            <p:nvPr/>
          </p:nvSpPr>
          <p:spPr>
            <a:xfrm>
              <a:off x="1048189" y="1736675"/>
              <a:ext cx="1511195" cy="332186"/>
            </a:xfrm>
            <a:prstGeom prst="roundRect">
              <a:avLst/>
            </a:prstGeom>
            <a:noFill/>
            <a:ln>
              <a:solidFill>
                <a:srgbClr val="FF98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interactive</a:t>
              </a:r>
            </a:p>
          </p:txBody>
        </p:sp>
        <p:sp>
          <p:nvSpPr>
            <p:cNvPr id="13" name="Oval 12">
              <a:extLst>
                <a:ext uri="{FF2B5EF4-FFF2-40B4-BE49-F238E27FC236}">
                  <a16:creationId xmlns:a16="http://schemas.microsoft.com/office/drawing/2014/main" id="{7D7FDF1D-A4A1-0CC6-8BF8-76AC9A92E912}"/>
                </a:ext>
              </a:extLst>
            </p:cNvPr>
            <p:cNvSpPr/>
            <p:nvPr/>
          </p:nvSpPr>
          <p:spPr>
            <a:xfrm>
              <a:off x="930114" y="1796236"/>
              <a:ext cx="236150" cy="213064"/>
            </a:xfrm>
            <a:prstGeom prst="ellipse">
              <a:avLst/>
            </a:prstGeom>
            <a:solidFill>
              <a:srgbClr val="EE8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p>
          </p:txBody>
        </p:sp>
      </p:grpSp>
      <p:grpSp>
        <p:nvGrpSpPr>
          <p:cNvPr id="14" name="Group 13">
            <a:extLst>
              <a:ext uri="{FF2B5EF4-FFF2-40B4-BE49-F238E27FC236}">
                <a16:creationId xmlns:a16="http://schemas.microsoft.com/office/drawing/2014/main" id="{48DEDFC7-9E08-8B74-5626-C54D0C3D3DF6}"/>
              </a:ext>
            </a:extLst>
          </p:cNvPr>
          <p:cNvGrpSpPr/>
          <p:nvPr/>
        </p:nvGrpSpPr>
        <p:grpSpPr>
          <a:xfrm>
            <a:off x="763737" y="2516612"/>
            <a:ext cx="1629270" cy="332186"/>
            <a:chOff x="930114" y="1736675"/>
            <a:chExt cx="1629270" cy="332186"/>
          </a:xfrm>
        </p:grpSpPr>
        <p:sp>
          <p:nvSpPr>
            <p:cNvPr id="15" name="Rounded Rectangle 14">
              <a:extLst>
                <a:ext uri="{FF2B5EF4-FFF2-40B4-BE49-F238E27FC236}">
                  <a16:creationId xmlns:a16="http://schemas.microsoft.com/office/drawing/2014/main" id="{2E68A68E-33BC-90C8-E7E2-D2686EF82E4F}"/>
                </a:ext>
              </a:extLst>
            </p:cNvPr>
            <p:cNvSpPr/>
            <p:nvPr/>
          </p:nvSpPr>
          <p:spPr>
            <a:xfrm>
              <a:off x="1048189" y="1736675"/>
              <a:ext cx="1511195" cy="332186"/>
            </a:xfrm>
            <a:prstGeom prst="roundRect">
              <a:avLst/>
            </a:prstGeom>
            <a:noFill/>
            <a:ln>
              <a:solidFill>
                <a:srgbClr val="FF98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accessible</a:t>
              </a:r>
            </a:p>
          </p:txBody>
        </p:sp>
        <p:sp>
          <p:nvSpPr>
            <p:cNvPr id="16" name="Oval 15">
              <a:extLst>
                <a:ext uri="{FF2B5EF4-FFF2-40B4-BE49-F238E27FC236}">
                  <a16:creationId xmlns:a16="http://schemas.microsoft.com/office/drawing/2014/main" id="{94DBDB81-ECBD-C14C-BE2C-64784F479128}"/>
                </a:ext>
              </a:extLst>
            </p:cNvPr>
            <p:cNvSpPr/>
            <p:nvPr/>
          </p:nvSpPr>
          <p:spPr>
            <a:xfrm>
              <a:off x="930114" y="1796236"/>
              <a:ext cx="236150" cy="213064"/>
            </a:xfrm>
            <a:prstGeom prst="ellipse">
              <a:avLst/>
            </a:prstGeom>
            <a:solidFill>
              <a:srgbClr val="EE8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grpSp>
      <p:grpSp>
        <p:nvGrpSpPr>
          <p:cNvPr id="17" name="Group 16">
            <a:extLst>
              <a:ext uri="{FF2B5EF4-FFF2-40B4-BE49-F238E27FC236}">
                <a16:creationId xmlns:a16="http://schemas.microsoft.com/office/drawing/2014/main" id="{8766F585-0A25-5A1E-2DAA-E3C2BB50CDA3}"/>
              </a:ext>
            </a:extLst>
          </p:cNvPr>
          <p:cNvGrpSpPr/>
          <p:nvPr/>
        </p:nvGrpSpPr>
        <p:grpSpPr>
          <a:xfrm>
            <a:off x="780696" y="4473762"/>
            <a:ext cx="1629270" cy="332186"/>
            <a:chOff x="930114" y="1736675"/>
            <a:chExt cx="1629270" cy="332186"/>
          </a:xfrm>
        </p:grpSpPr>
        <p:sp>
          <p:nvSpPr>
            <p:cNvPr id="18" name="Rounded Rectangle 17">
              <a:extLst>
                <a:ext uri="{FF2B5EF4-FFF2-40B4-BE49-F238E27FC236}">
                  <a16:creationId xmlns:a16="http://schemas.microsoft.com/office/drawing/2014/main" id="{9A578ADC-A761-370F-C088-C1243E3780ED}"/>
                </a:ext>
              </a:extLst>
            </p:cNvPr>
            <p:cNvSpPr/>
            <p:nvPr/>
          </p:nvSpPr>
          <p:spPr>
            <a:xfrm>
              <a:off x="1048189" y="1736675"/>
              <a:ext cx="1511195" cy="332186"/>
            </a:xfrm>
            <a:prstGeom prst="roundRect">
              <a:avLst/>
            </a:prstGeom>
            <a:noFill/>
            <a:ln>
              <a:solidFill>
                <a:srgbClr val="FF98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credible</a:t>
              </a:r>
            </a:p>
          </p:txBody>
        </p:sp>
        <p:sp>
          <p:nvSpPr>
            <p:cNvPr id="19" name="Oval 18">
              <a:extLst>
                <a:ext uri="{FF2B5EF4-FFF2-40B4-BE49-F238E27FC236}">
                  <a16:creationId xmlns:a16="http://schemas.microsoft.com/office/drawing/2014/main" id="{C2B259BB-AD34-5BDB-8A65-76E05D71A5F4}"/>
                </a:ext>
              </a:extLst>
            </p:cNvPr>
            <p:cNvSpPr/>
            <p:nvPr/>
          </p:nvSpPr>
          <p:spPr>
            <a:xfrm>
              <a:off x="930114" y="1796236"/>
              <a:ext cx="236150" cy="213064"/>
            </a:xfrm>
            <a:prstGeom prst="ellipse">
              <a:avLst/>
            </a:prstGeom>
            <a:solidFill>
              <a:srgbClr val="EE8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a:t>
              </a:r>
            </a:p>
          </p:txBody>
        </p:sp>
      </p:grpSp>
      <p:grpSp>
        <p:nvGrpSpPr>
          <p:cNvPr id="20" name="Group 19">
            <a:extLst>
              <a:ext uri="{FF2B5EF4-FFF2-40B4-BE49-F238E27FC236}">
                <a16:creationId xmlns:a16="http://schemas.microsoft.com/office/drawing/2014/main" id="{C2B63B02-5533-82F7-6D53-AB1675561AB9}"/>
              </a:ext>
            </a:extLst>
          </p:cNvPr>
          <p:cNvGrpSpPr/>
          <p:nvPr/>
        </p:nvGrpSpPr>
        <p:grpSpPr>
          <a:xfrm>
            <a:off x="3678035" y="1594781"/>
            <a:ext cx="5146367" cy="332186"/>
            <a:chOff x="930114" y="1736675"/>
            <a:chExt cx="5146367" cy="332186"/>
          </a:xfrm>
        </p:grpSpPr>
        <p:sp>
          <p:nvSpPr>
            <p:cNvPr id="21" name="Rounded Rectangle 20">
              <a:extLst>
                <a:ext uri="{FF2B5EF4-FFF2-40B4-BE49-F238E27FC236}">
                  <a16:creationId xmlns:a16="http://schemas.microsoft.com/office/drawing/2014/main" id="{B6E8CDC9-2687-AB45-EF93-132443E09AB7}"/>
                </a:ext>
              </a:extLst>
            </p:cNvPr>
            <p:cNvSpPr/>
            <p:nvPr/>
          </p:nvSpPr>
          <p:spPr>
            <a:xfrm>
              <a:off x="1048188" y="1736675"/>
              <a:ext cx="5028293" cy="332186"/>
            </a:xfrm>
            <a:prstGeom prst="roundRect">
              <a:avLst/>
            </a:prstGeom>
            <a:solidFill>
              <a:srgbClr val="FFE7BA"/>
            </a:solidFill>
            <a:ln>
              <a:solidFill>
                <a:srgbClr val="FF98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800" dirty="0">
                  <a:solidFill>
                    <a:schemeClr val="tx1"/>
                  </a:solidFill>
                  <a:effectLst/>
                  <a:latin typeface="UTM"/>
                </a:rPr>
                <a:t> that can be trusted or believed</a:t>
              </a:r>
              <a:endParaRPr lang="en-US" dirty="0">
                <a:solidFill>
                  <a:schemeClr val="tx1"/>
                </a:solidFill>
              </a:endParaRPr>
            </a:p>
          </p:txBody>
        </p:sp>
        <p:sp>
          <p:nvSpPr>
            <p:cNvPr id="22" name="Oval 21">
              <a:extLst>
                <a:ext uri="{FF2B5EF4-FFF2-40B4-BE49-F238E27FC236}">
                  <a16:creationId xmlns:a16="http://schemas.microsoft.com/office/drawing/2014/main" id="{9BED5987-40BE-70C9-0FA1-8D3943B010BE}"/>
                </a:ext>
              </a:extLst>
            </p:cNvPr>
            <p:cNvSpPr/>
            <p:nvPr/>
          </p:nvSpPr>
          <p:spPr>
            <a:xfrm>
              <a:off x="930114" y="1796236"/>
              <a:ext cx="236150" cy="213064"/>
            </a:xfrm>
            <a:prstGeom prst="ellipse">
              <a:avLst/>
            </a:prstGeom>
            <a:solidFill>
              <a:schemeClr val="bg1"/>
            </a:solidFill>
            <a:ln>
              <a:solidFill>
                <a:srgbClr val="FF98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9801"/>
                  </a:solidFill>
                </a:rPr>
                <a:t>a</a:t>
              </a:r>
            </a:p>
          </p:txBody>
        </p:sp>
      </p:grpSp>
      <p:grpSp>
        <p:nvGrpSpPr>
          <p:cNvPr id="23" name="Group 22">
            <a:extLst>
              <a:ext uri="{FF2B5EF4-FFF2-40B4-BE49-F238E27FC236}">
                <a16:creationId xmlns:a16="http://schemas.microsoft.com/office/drawing/2014/main" id="{D3DEA750-8D0A-9D74-A67E-A0B467664686}"/>
              </a:ext>
            </a:extLst>
          </p:cNvPr>
          <p:cNvGrpSpPr/>
          <p:nvPr/>
        </p:nvGrpSpPr>
        <p:grpSpPr>
          <a:xfrm>
            <a:off x="3678035" y="2179730"/>
            <a:ext cx="5146369" cy="1005951"/>
            <a:chOff x="930114" y="1428444"/>
            <a:chExt cx="5146369" cy="1005951"/>
          </a:xfrm>
        </p:grpSpPr>
        <p:sp>
          <p:nvSpPr>
            <p:cNvPr id="24" name="Rounded Rectangle 23">
              <a:extLst>
                <a:ext uri="{FF2B5EF4-FFF2-40B4-BE49-F238E27FC236}">
                  <a16:creationId xmlns:a16="http://schemas.microsoft.com/office/drawing/2014/main" id="{4F23842D-F492-12F1-F6BA-23170F1E0547}"/>
                </a:ext>
              </a:extLst>
            </p:cNvPr>
            <p:cNvSpPr/>
            <p:nvPr/>
          </p:nvSpPr>
          <p:spPr>
            <a:xfrm>
              <a:off x="1048189" y="1428444"/>
              <a:ext cx="5028294" cy="1005951"/>
            </a:xfrm>
            <a:prstGeom prst="roundRect">
              <a:avLst/>
            </a:prstGeom>
            <a:solidFill>
              <a:srgbClr val="FFE7BA"/>
            </a:solidFill>
            <a:ln>
              <a:solidFill>
                <a:srgbClr val="FF98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800" dirty="0">
                  <a:solidFill>
                    <a:schemeClr val="tx1"/>
                  </a:solidFill>
                  <a:effectLst/>
                  <a:latin typeface="UTM"/>
                </a:rPr>
                <a:t>that allows information to be passed continuously and in both directions between different devices or users </a:t>
              </a:r>
              <a:endParaRPr lang="en-US" dirty="0">
                <a:solidFill>
                  <a:schemeClr val="tx1"/>
                </a:solidFill>
              </a:endParaRPr>
            </a:p>
          </p:txBody>
        </p:sp>
        <p:sp>
          <p:nvSpPr>
            <p:cNvPr id="25" name="Oval 24">
              <a:extLst>
                <a:ext uri="{FF2B5EF4-FFF2-40B4-BE49-F238E27FC236}">
                  <a16:creationId xmlns:a16="http://schemas.microsoft.com/office/drawing/2014/main" id="{3D634CDE-1BCD-0A35-9971-CF603F35978A}"/>
                </a:ext>
              </a:extLst>
            </p:cNvPr>
            <p:cNvSpPr/>
            <p:nvPr/>
          </p:nvSpPr>
          <p:spPr>
            <a:xfrm>
              <a:off x="930114" y="1796236"/>
              <a:ext cx="236150" cy="213064"/>
            </a:xfrm>
            <a:prstGeom prst="ellipse">
              <a:avLst/>
            </a:prstGeom>
            <a:solidFill>
              <a:schemeClr val="bg1"/>
            </a:solidFill>
            <a:ln>
              <a:solidFill>
                <a:srgbClr val="FF98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9801"/>
                  </a:solidFill>
                </a:rPr>
                <a:t>b</a:t>
              </a:r>
            </a:p>
          </p:txBody>
        </p:sp>
      </p:grpSp>
      <p:grpSp>
        <p:nvGrpSpPr>
          <p:cNvPr id="26" name="Group 25">
            <a:extLst>
              <a:ext uri="{FF2B5EF4-FFF2-40B4-BE49-F238E27FC236}">
                <a16:creationId xmlns:a16="http://schemas.microsoft.com/office/drawing/2014/main" id="{B9CAF164-2B42-73A7-0B2D-E0CAD709884C}"/>
              </a:ext>
            </a:extLst>
          </p:cNvPr>
          <p:cNvGrpSpPr/>
          <p:nvPr/>
        </p:nvGrpSpPr>
        <p:grpSpPr>
          <a:xfrm>
            <a:off x="3678035" y="4470487"/>
            <a:ext cx="5015265" cy="332186"/>
            <a:chOff x="930114" y="1736675"/>
            <a:chExt cx="5015265" cy="332186"/>
          </a:xfrm>
        </p:grpSpPr>
        <p:sp>
          <p:nvSpPr>
            <p:cNvPr id="27" name="Rounded Rectangle 26">
              <a:extLst>
                <a:ext uri="{FF2B5EF4-FFF2-40B4-BE49-F238E27FC236}">
                  <a16:creationId xmlns:a16="http://schemas.microsoft.com/office/drawing/2014/main" id="{EBAE3B68-39E5-34C5-DF56-5F94EEB57176}"/>
                </a:ext>
              </a:extLst>
            </p:cNvPr>
            <p:cNvSpPr/>
            <p:nvPr/>
          </p:nvSpPr>
          <p:spPr>
            <a:xfrm>
              <a:off x="1048188" y="1736675"/>
              <a:ext cx="4897191" cy="332186"/>
            </a:xfrm>
            <a:prstGeom prst="roundRect">
              <a:avLst/>
            </a:prstGeom>
            <a:solidFill>
              <a:srgbClr val="FFE7BA"/>
            </a:solidFill>
            <a:ln>
              <a:solidFill>
                <a:srgbClr val="FF98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800" dirty="0">
                  <a:solidFill>
                    <a:schemeClr val="tx1"/>
                  </a:solidFill>
                  <a:effectLst/>
                  <a:latin typeface="UTM"/>
                </a:rPr>
                <a:t> given to a large number of people</a:t>
              </a:r>
              <a:endParaRPr lang="en-US" dirty="0">
                <a:solidFill>
                  <a:schemeClr val="tx1"/>
                </a:solidFill>
              </a:endParaRPr>
            </a:p>
          </p:txBody>
        </p:sp>
        <p:sp>
          <p:nvSpPr>
            <p:cNvPr id="28" name="Oval 27">
              <a:extLst>
                <a:ext uri="{FF2B5EF4-FFF2-40B4-BE49-F238E27FC236}">
                  <a16:creationId xmlns:a16="http://schemas.microsoft.com/office/drawing/2014/main" id="{65A0E429-1F8F-8C33-D5CA-3B0D93E1B7AA}"/>
                </a:ext>
              </a:extLst>
            </p:cNvPr>
            <p:cNvSpPr/>
            <p:nvPr/>
          </p:nvSpPr>
          <p:spPr>
            <a:xfrm>
              <a:off x="930114" y="1796236"/>
              <a:ext cx="236150" cy="213064"/>
            </a:xfrm>
            <a:prstGeom prst="ellipse">
              <a:avLst/>
            </a:prstGeom>
            <a:solidFill>
              <a:schemeClr val="bg1"/>
            </a:solidFill>
            <a:ln>
              <a:solidFill>
                <a:srgbClr val="FF98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9801"/>
                  </a:solidFill>
                </a:rPr>
                <a:t>d</a:t>
              </a:r>
            </a:p>
          </p:txBody>
        </p:sp>
      </p:grpSp>
      <p:grpSp>
        <p:nvGrpSpPr>
          <p:cNvPr id="29" name="Group 28">
            <a:extLst>
              <a:ext uri="{FF2B5EF4-FFF2-40B4-BE49-F238E27FC236}">
                <a16:creationId xmlns:a16="http://schemas.microsoft.com/office/drawing/2014/main" id="{062A5240-7ACB-EE57-0591-C79291DF17BE}"/>
              </a:ext>
            </a:extLst>
          </p:cNvPr>
          <p:cNvGrpSpPr/>
          <p:nvPr/>
        </p:nvGrpSpPr>
        <p:grpSpPr>
          <a:xfrm>
            <a:off x="3678035" y="3532490"/>
            <a:ext cx="5146367" cy="332186"/>
            <a:chOff x="930114" y="1736675"/>
            <a:chExt cx="5146367" cy="332186"/>
          </a:xfrm>
        </p:grpSpPr>
        <p:sp>
          <p:nvSpPr>
            <p:cNvPr id="30" name="Rounded Rectangle 29">
              <a:extLst>
                <a:ext uri="{FF2B5EF4-FFF2-40B4-BE49-F238E27FC236}">
                  <a16:creationId xmlns:a16="http://schemas.microsoft.com/office/drawing/2014/main" id="{A77C34AE-1FE1-877C-F406-73832A2AE852}"/>
                </a:ext>
              </a:extLst>
            </p:cNvPr>
            <p:cNvSpPr/>
            <p:nvPr/>
          </p:nvSpPr>
          <p:spPr>
            <a:xfrm>
              <a:off x="1048189" y="1736675"/>
              <a:ext cx="5028292" cy="332186"/>
            </a:xfrm>
            <a:prstGeom prst="roundRect">
              <a:avLst/>
            </a:prstGeom>
            <a:solidFill>
              <a:srgbClr val="FFE7BA"/>
            </a:solidFill>
            <a:ln>
              <a:solidFill>
                <a:srgbClr val="FF98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800" dirty="0">
                  <a:solidFill>
                    <a:schemeClr val="tx1"/>
                  </a:solidFill>
                  <a:effectLst/>
                  <a:latin typeface="UTM"/>
                </a:rPr>
                <a:t> that can be reached, used, seen, etc.</a:t>
              </a:r>
              <a:endParaRPr lang="en-US" dirty="0">
                <a:solidFill>
                  <a:schemeClr val="tx1"/>
                </a:solidFill>
              </a:endParaRPr>
            </a:p>
          </p:txBody>
        </p:sp>
        <p:sp>
          <p:nvSpPr>
            <p:cNvPr id="31" name="Oval 30">
              <a:extLst>
                <a:ext uri="{FF2B5EF4-FFF2-40B4-BE49-F238E27FC236}">
                  <a16:creationId xmlns:a16="http://schemas.microsoft.com/office/drawing/2014/main" id="{D4D05B3C-0722-B70B-97F7-75F2ED5741F5}"/>
                </a:ext>
              </a:extLst>
            </p:cNvPr>
            <p:cNvSpPr/>
            <p:nvPr/>
          </p:nvSpPr>
          <p:spPr>
            <a:xfrm>
              <a:off x="930114" y="1796236"/>
              <a:ext cx="236150" cy="213064"/>
            </a:xfrm>
            <a:prstGeom prst="ellipse">
              <a:avLst/>
            </a:prstGeom>
            <a:solidFill>
              <a:schemeClr val="bg1"/>
            </a:solidFill>
            <a:ln>
              <a:solidFill>
                <a:srgbClr val="FF98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9801"/>
                  </a:solidFill>
                </a:rPr>
                <a:t>c</a:t>
              </a:r>
            </a:p>
          </p:txBody>
        </p:sp>
      </p:grpSp>
      <p:cxnSp>
        <p:nvCxnSpPr>
          <p:cNvPr id="32" name="Straight Arrow Connector 31">
            <a:extLst>
              <a:ext uri="{FF2B5EF4-FFF2-40B4-BE49-F238E27FC236}">
                <a16:creationId xmlns:a16="http://schemas.microsoft.com/office/drawing/2014/main" id="{4B79EB1E-66DD-2E43-9BD3-C1A0C70F00EF}"/>
              </a:ext>
            </a:extLst>
          </p:cNvPr>
          <p:cNvCxnSpPr>
            <a:stCxn id="7" idx="3"/>
            <a:endCxn id="28" idx="2"/>
          </p:cNvCxnSpPr>
          <p:nvPr/>
        </p:nvCxnSpPr>
        <p:spPr>
          <a:xfrm>
            <a:off x="2393007" y="1760874"/>
            <a:ext cx="1285028" cy="287570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5A9CCEC-085E-B24F-8F73-8F2ADBD56A79}"/>
              </a:ext>
            </a:extLst>
          </p:cNvPr>
          <p:cNvCxnSpPr>
            <a:cxnSpLocks/>
            <a:endCxn id="31" idx="2"/>
          </p:cNvCxnSpPr>
          <p:nvPr/>
        </p:nvCxnSpPr>
        <p:spPr>
          <a:xfrm>
            <a:off x="2409966" y="2682705"/>
            <a:ext cx="1268069" cy="10158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7C6557E-96D3-404B-9B52-2FCF105A30E9}"/>
              </a:ext>
            </a:extLst>
          </p:cNvPr>
          <p:cNvCxnSpPr>
            <a:cxnSpLocks/>
            <a:endCxn id="25" idx="2"/>
          </p:cNvCxnSpPr>
          <p:nvPr/>
        </p:nvCxnSpPr>
        <p:spPr>
          <a:xfrm flipV="1">
            <a:off x="2413696" y="2654054"/>
            <a:ext cx="1264339" cy="10445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E986BC6-3B5A-624C-8CFA-8F386AB4A2B0}"/>
              </a:ext>
            </a:extLst>
          </p:cNvPr>
          <p:cNvCxnSpPr>
            <a:cxnSpLocks/>
            <a:endCxn id="22" idx="3"/>
          </p:cNvCxnSpPr>
          <p:nvPr/>
        </p:nvCxnSpPr>
        <p:spPr>
          <a:xfrm flipV="1">
            <a:off x="2409966" y="1836203"/>
            <a:ext cx="1302652" cy="279979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624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7" y="61968"/>
            <a:ext cx="4407993"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WHILE-READING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3</a:t>
            </a:r>
          </a:p>
        </p:txBody>
      </p:sp>
      <p:sp>
        <p:nvSpPr>
          <p:cNvPr id="4" name="Rectangle 3">
            <a:extLst>
              <a:ext uri="{FF2B5EF4-FFF2-40B4-BE49-F238E27FC236}">
                <a16:creationId xmlns:a16="http://schemas.microsoft.com/office/drawing/2014/main" id="{4A7BFE80-4B77-698E-BE4F-34EAF1232090}"/>
              </a:ext>
            </a:extLst>
          </p:cNvPr>
          <p:cNvSpPr/>
          <p:nvPr/>
        </p:nvSpPr>
        <p:spPr>
          <a:xfrm>
            <a:off x="908812" y="769488"/>
            <a:ext cx="8120888" cy="830997"/>
          </a:xfrm>
          <a:prstGeom prst="rect">
            <a:avLst/>
          </a:prstGeom>
        </p:spPr>
        <p:txBody>
          <a:bodyPr wrap="square">
            <a:spAutoFit/>
          </a:bodyPr>
          <a:lstStyle/>
          <a:p>
            <a:r>
              <a:rPr lang="en-US" sz="2400" b="1" dirty="0">
                <a:effectLst/>
                <a:latin typeface="Calibri" panose="020F0502020204030204" pitchFamily="34" charset="0"/>
                <a:cs typeface="Calibri" panose="020F0502020204030204" pitchFamily="34" charset="0"/>
              </a:rPr>
              <a:t>Read the article again. Write Q next to Quang’s opinion, H next to </a:t>
            </a:r>
            <a:r>
              <a:rPr lang="en-US" sz="2400" b="1" dirty="0" err="1">
                <a:effectLst/>
                <a:latin typeface="Calibri" panose="020F0502020204030204" pitchFamily="34" charset="0"/>
                <a:cs typeface="Calibri" panose="020F0502020204030204" pitchFamily="34" charset="0"/>
              </a:rPr>
              <a:t>Hoa’s</a:t>
            </a:r>
            <a:r>
              <a:rPr lang="en-US" sz="2400" b="1" dirty="0">
                <a:effectLst/>
                <a:latin typeface="Calibri" panose="020F0502020204030204" pitchFamily="34" charset="0"/>
                <a:cs typeface="Calibri" panose="020F0502020204030204" pitchFamily="34" charset="0"/>
              </a:rPr>
              <a:t> opinion, and N if it is not their opinion.</a:t>
            </a:r>
            <a:endParaRPr lang="en-US" sz="2400" b="1" dirty="0">
              <a:latin typeface="Calibri" panose="020F0502020204030204" pitchFamily="34" charset="0"/>
              <a:cs typeface="Calibri" panose="020F0502020204030204" pitchFamily="34" charset="0"/>
            </a:endParaRPr>
          </a:p>
        </p:txBody>
      </p:sp>
      <p:graphicFrame>
        <p:nvGraphicFramePr>
          <p:cNvPr id="7" name="Table 6">
            <a:extLst>
              <a:ext uri="{FF2B5EF4-FFF2-40B4-BE49-F238E27FC236}">
                <a16:creationId xmlns:a16="http://schemas.microsoft.com/office/drawing/2014/main" id="{021D95BE-5293-6B2C-4ACF-D57B7014B80E}"/>
              </a:ext>
            </a:extLst>
          </p:cNvPr>
          <p:cNvGraphicFramePr>
            <a:graphicFrameLocks noGrp="1"/>
          </p:cNvGraphicFramePr>
          <p:nvPr>
            <p:extLst>
              <p:ext uri="{D42A27DB-BD31-4B8C-83A1-F6EECF244321}">
                <p14:modId xmlns:p14="http://schemas.microsoft.com/office/powerpoint/2010/main" val="1120774342"/>
              </p:ext>
            </p:extLst>
          </p:nvPr>
        </p:nvGraphicFramePr>
        <p:xfrm>
          <a:off x="529155" y="1662230"/>
          <a:ext cx="8299535" cy="2514600"/>
        </p:xfrm>
        <a:graphic>
          <a:graphicData uri="http://schemas.openxmlformats.org/drawingml/2006/table">
            <a:tbl>
              <a:tblPr firstRow="1" bandRow="1">
                <a:tableStyleId>{5C22544A-7EE6-4342-B048-85BDC9FD1C3A}</a:tableStyleId>
              </a:tblPr>
              <a:tblGrid>
                <a:gridCol w="6935817">
                  <a:extLst>
                    <a:ext uri="{9D8B030D-6E8A-4147-A177-3AD203B41FA5}">
                      <a16:colId xmlns:a16="http://schemas.microsoft.com/office/drawing/2014/main" val="3361033804"/>
                    </a:ext>
                  </a:extLst>
                </a:gridCol>
                <a:gridCol w="1363718">
                  <a:extLst>
                    <a:ext uri="{9D8B030D-6E8A-4147-A177-3AD203B41FA5}">
                      <a16:colId xmlns:a16="http://schemas.microsoft.com/office/drawing/2014/main" val="1634894833"/>
                    </a:ext>
                  </a:extLst>
                </a:gridCol>
              </a:tblGrid>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b="1" kern="1200" dirty="0">
                          <a:solidFill>
                            <a:srgbClr val="E45983"/>
                          </a:solidFill>
                          <a:effectLst/>
                          <a:latin typeface="+mn-lt"/>
                          <a:ea typeface="+mn-ea"/>
                          <a:cs typeface="+mn-cs"/>
                        </a:rPr>
                        <a:t>1. </a:t>
                      </a:r>
                      <a:r>
                        <a:rPr lang="en-US" sz="1800" b="0" kern="1200" dirty="0">
                          <a:solidFill>
                            <a:schemeClr val="tx1"/>
                          </a:solidFill>
                          <a:effectLst/>
                          <a:latin typeface="+mn-lt"/>
                          <a:ea typeface="+mn-ea"/>
                          <a:cs typeface="+mn-cs"/>
                        </a:rPr>
                        <a:t>Digital media will replace traditional media in our country soon.</a:t>
                      </a:r>
                      <a:endParaRPr lang="en-US" b="0" dirty="0">
                        <a:solidFill>
                          <a:schemeClr val="tx1"/>
                        </a:solidFill>
                      </a:endParaRPr>
                    </a:p>
                  </a:txBody>
                  <a:tcPr>
                    <a:noFill/>
                  </a:tcPr>
                </a:tc>
                <a:tc>
                  <a:txBody>
                    <a:bodyPr/>
                    <a:lstStyle/>
                    <a:p>
                      <a:pPr>
                        <a:lnSpc>
                          <a:spcPct val="150000"/>
                        </a:lnSpc>
                      </a:pPr>
                      <a:r>
                        <a:rPr lang="en-US" dirty="0">
                          <a:solidFill>
                            <a:schemeClr val="tx1"/>
                          </a:solidFill>
                        </a:rPr>
                        <a:t>__________</a:t>
                      </a:r>
                    </a:p>
                  </a:txBody>
                  <a:tcPr>
                    <a:noFill/>
                  </a:tcPr>
                </a:tc>
                <a:extLst>
                  <a:ext uri="{0D108BD9-81ED-4DB2-BD59-A6C34878D82A}">
                    <a16:rowId xmlns:a16="http://schemas.microsoft.com/office/drawing/2014/main" val="2739872784"/>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b="1" kern="1200" dirty="0">
                          <a:solidFill>
                            <a:srgbClr val="E45983"/>
                          </a:solidFill>
                          <a:effectLst/>
                          <a:latin typeface="+mn-lt"/>
                          <a:ea typeface="+mn-ea"/>
                          <a:cs typeface="+mn-cs"/>
                        </a:rPr>
                        <a:t>2. </a:t>
                      </a:r>
                      <a:r>
                        <a:rPr lang="en-US" sz="1800" kern="1200" dirty="0">
                          <a:solidFill>
                            <a:schemeClr val="tx1"/>
                          </a:solidFill>
                          <a:effectLst/>
                          <a:latin typeface="+mn-lt"/>
                          <a:ea typeface="+mn-ea"/>
                          <a:cs typeface="+mn-cs"/>
                        </a:rPr>
                        <a:t>Digital media will replace traditional media, but that won’t be soon. </a:t>
                      </a:r>
                      <a:endParaRPr lang="en-US" dirty="0">
                        <a:solidFill>
                          <a:schemeClr val="tx1"/>
                        </a:solidFill>
                      </a:endParaRPr>
                    </a:p>
                  </a:txBody>
                  <a:tcPr>
                    <a:noFill/>
                  </a:tcPr>
                </a:tc>
                <a:tc>
                  <a:txBody>
                    <a:bodyPr/>
                    <a:lstStyle/>
                    <a:p>
                      <a:pPr>
                        <a:lnSpc>
                          <a:spcPct val="150000"/>
                        </a:lnSpc>
                      </a:pPr>
                      <a:r>
                        <a:rPr lang="en-US" dirty="0">
                          <a:solidFill>
                            <a:schemeClr val="tx1"/>
                          </a:solidFill>
                        </a:rPr>
                        <a:t>__________</a:t>
                      </a:r>
                    </a:p>
                  </a:txBody>
                  <a:tcPr>
                    <a:noFill/>
                  </a:tcPr>
                </a:tc>
                <a:extLst>
                  <a:ext uri="{0D108BD9-81ED-4DB2-BD59-A6C34878D82A}">
                    <a16:rowId xmlns:a16="http://schemas.microsoft.com/office/drawing/2014/main" val="4189332495"/>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b="1" kern="1200" dirty="0">
                          <a:solidFill>
                            <a:srgbClr val="E45983"/>
                          </a:solidFill>
                          <a:effectLst/>
                          <a:latin typeface="+mn-lt"/>
                          <a:ea typeface="+mn-ea"/>
                          <a:cs typeface="+mn-cs"/>
                        </a:rPr>
                        <a:t>3. </a:t>
                      </a:r>
                      <a:r>
                        <a:rPr lang="en-US" sz="1800" kern="1200" dirty="0">
                          <a:solidFill>
                            <a:schemeClr val="tx1"/>
                          </a:solidFill>
                          <a:effectLst/>
                          <a:latin typeface="+mn-lt"/>
                          <a:ea typeface="+mn-ea"/>
                          <a:cs typeface="+mn-cs"/>
                        </a:rPr>
                        <a:t>Traditional media will become more accessible in the future.</a:t>
                      </a:r>
                      <a:endParaRPr lang="en-US" dirty="0">
                        <a:solidFill>
                          <a:schemeClr val="tx1"/>
                        </a:solidFill>
                      </a:endParaRPr>
                    </a:p>
                  </a:txBody>
                  <a:tcPr>
                    <a:noFill/>
                  </a:tcPr>
                </a:tc>
                <a:tc>
                  <a:txBody>
                    <a:bodyPr/>
                    <a:lstStyle/>
                    <a:p>
                      <a:pPr>
                        <a:lnSpc>
                          <a:spcPct val="150000"/>
                        </a:lnSpc>
                      </a:pPr>
                      <a:r>
                        <a:rPr lang="en-US" dirty="0">
                          <a:solidFill>
                            <a:schemeClr val="tx1"/>
                          </a:solidFill>
                        </a:rPr>
                        <a:t>__________</a:t>
                      </a:r>
                    </a:p>
                  </a:txBody>
                  <a:tcPr>
                    <a:noFill/>
                  </a:tcPr>
                </a:tc>
                <a:extLst>
                  <a:ext uri="{0D108BD9-81ED-4DB2-BD59-A6C34878D82A}">
                    <a16:rowId xmlns:a16="http://schemas.microsoft.com/office/drawing/2014/main" val="3155038431"/>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b="1" kern="1200" dirty="0">
                          <a:solidFill>
                            <a:srgbClr val="E45983"/>
                          </a:solidFill>
                          <a:effectLst/>
                          <a:latin typeface="+mn-lt"/>
                          <a:ea typeface="+mn-ea"/>
                          <a:cs typeface="+mn-cs"/>
                        </a:rPr>
                        <a:t>4. </a:t>
                      </a:r>
                      <a:r>
                        <a:rPr lang="en-US" sz="1800" kern="1200" dirty="0">
                          <a:solidFill>
                            <a:schemeClr val="tx1"/>
                          </a:solidFill>
                          <a:effectLst/>
                          <a:latin typeface="+mn-lt"/>
                          <a:ea typeface="+mn-ea"/>
                          <a:cs typeface="+mn-cs"/>
                        </a:rPr>
                        <a:t>Both traditional and digital media will be in use in the future.</a:t>
                      </a:r>
                      <a:endParaRPr lang="en-US" dirty="0">
                        <a:solidFill>
                          <a:schemeClr val="tx1"/>
                        </a:solidFill>
                      </a:endParaRPr>
                    </a:p>
                  </a:txBody>
                  <a:tcPr>
                    <a:noFill/>
                  </a:tcPr>
                </a:tc>
                <a:tc>
                  <a:txBody>
                    <a:bodyPr/>
                    <a:lstStyle/>
                    <a:p>
                      <a:pPr>
                        <a:lnSpc>
                          <a:spcPct val="150000"/>
                        </a:lnSpc>
                      </a:pPr>
                      <a:r>
                        <a:rPr lang="en-US" dirty="0">
                          <a:solidFill>
                            <a:schemeClr val="tx1"/>
                          </a:solidFill>
                        </a:rPr>
                        <a:t>__________</a:t>
                      </a:r>
                    </a:p>
                  </a:txBody>
                  <a:tcPr>
                    <a:noFill/>
                  </a:tcPr>
                </a:tc>
                <a:extLst>
                  <a:ext uri="{0D108BD9-81ED-4DB2-BD59-A6C34878D82A}">
                    <a16:rowId xmlns:a16="http://schemas.microsoft.com/office/drawing/2014/main" val="1723283056"/>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b="1" kern="1200" dirty="0">
                          <a:solidFill>
                            <a:srgbClr val="E45983"/>
                          </a:solidFill>
                          <a:effectLst/>
                          <a:latin typeface="+mn-lt"/>
                          <a:ea typeface="+mn-ea"/>
                          <a:cs typeface="+mn-cs"/>
                        </a:rPr>
                        <a:t>5. </a:t>
                      </a:r>
                      <a:r>
                        <a:rPr lang="en-US" sz="1800" kern="1200" dirty="0">
                          <a:solidFill>
                            <a:schemeClr val="tx1"/>
                          </a:solidFill>
                          <a:effectLst/>
                          <a:latin typeface="+mn-lt"/>
                          <a:ea typeface="+mn-ea"/>
                          <a:cs typeface="+mn-cs"/>
                        </a:rPr>
                        <a:t>The future is uncertain for both traditional and digital media. </a:t>
                      </a:r>
                      <a:endParaRPr lang="en-US" dirty="0">
                        <a:solidFill>
                          <a:schemeClr val="tx1"/>
                        </a:solidFill>
                      </a:endParaRPr>
                    </a:p>
                  </a:txBody>
                  <a:tcPr>
                    <a:noFill/>
                  </a:tcPr>
                </a:tc>
                <a:tc>
                  <a:txBody>
                    <a:bodyPr/>
                    <a:lstStyle/>
                    <a:p>
                      <a:pPr>
                        <a:lnSpc>
                          <a:spcPct val="150000"/>
                        </a:lnSpc>
                      </a:pPr>
                      <a:r>
                        <a:rPr lang="en-US" dirty="0">
                          <a:solidFill>
                            <a:schemeClr val="tx1"/>
                          </a:solidFill>
                        </a:rPr>
                        <a:t>__________</a:t>
                      </a:r>
                    </a:p>
                  </a:txBody>
                  <a:tcPr>
                    <a:noFill/>
                  </a:tcPr>
                </a:tc>
                <a:extLst>
                  <a:ext uri="{0D108BD9-81ED-4DB2-BD59-A6C34878D82A}">
                    <a16:rowId xmlns:a16="http://schemas.microsoft.com/office/drawing/2014/main" val="4047034276"/>
                  </a:ext>
                </a:extLst>
              </a:tr>
            </a:tbl>
          </a:graphicData>
        </a:graphic>
      </p:graphicFrame>
      <p:sp>
        <p:nvSpPr>
          <p:cNvPr id="8" name="TextBox 7">
            <a:extLst>
              <a:ext uri="{FF2B5EF4-FFF2-40B4-BE49-F238E27FC236}">
                <a16:creationId xmlns:a16="http://schemas.microsoft.com/office/drawing/2014/main" id="{2B4BD807-05A2-6749-8C57-51328F2B80BA}"/>
              </a:ext>
            </a:extLst>
          </p:cNvPr>
          <p:cNvSpPr txBox="1"/>
          <p:nvPr/>
        </p:nvSpPr>
        <p:spPr>
          <a:xfrm>
            <a:off x="7858125" y="1721371"/>
            <a:ext cx="404278" cy="369332"/>
          </a:xfrm>
          <a:prstGeom prst="rect">
            <a:avLst/>
          </a:prstGeom>
          <a:noFill/>
        </p:spPr>
        <p:txBody>
          <a:bodyPr wrap="none" rtlCol="0">
            <a:spAutoFit/>
          </a:bodyPr>
          <a:lstStyle/>
          <a:p>
            <a:r>
              <a:rPr lang="vi-VN" sz="1800" kern="0" dirty="0">
                <a:solidFill>
                  <a:srgbClr val="FF0000"/>
                </a:solidFill>
                <a:effectLst/>
                <a:latin typeface="Times New Roman" panose="02020603050405020304" pitchFamily="18" charset="0"/>
                <a:ea typeface="Calibri" panose="020F0502020204030204" pitchFamily="34" charset="0"/>
              </a:rPr>
              <a:t>Q</a:t>
            </a:r>
            <a:r>
              <a:rPr lang="en-VN" dirty="0">
                <a:effectLst/>
              </a:rPr>
              <a:t> </a:t>
            </a:r>
            <a:endParaRPr lang="en-VN" dirty="0"/>
          </a:p>
        </p:txBody>
      </p:sp>
      <p:sp>
        <p:nvSpPr>
          <p:cNvPr id="9" name="TextBox 8">
            <a:extLst>
              <a:ext uri="{FF2B5EF4-FFF2-40B4-BE49-F238E27FC236}">
                <a16:creationId xmlns:a16="http://schemas.microsoft.com/office/drawing/2014/main" id="{6F20C613-6D74-4349-80A2-837A2E8F3F64}"/>
              </a:ext>
            </a:extLst>
          </p:cNvPr>
          <p:cNvSpPr txBox="1"/>
          <p:nvPr/>
        </p:nvSpPr>
        <p:spPr>
          <a:xfrm>
            <a:off x="7858125" y="2219810"/>
            <a:ext cx="404278" cy="369332"/>
          </a:xfrm>
          <a:prstGeom prst="rect">
            <a:avLst/>
          </a:prstGeom>
          <a:noFill/>
        </p:spPr>
        <p:txBody>
          <a:bodyPr wrap="none" rtlCol="0">
            <a:spAutoFit/>
          </a:bodyPr>
          <a:lstStyle/>
          <a:p>
            <a:r>
              <a:rPr lang="vi-VN" kern="0" dirty="0">
                <a:solidFill>
                  <a:srgbClr val="FF0000"/>
                </a:solidFill>
                <a:latin typeface="Times New Roman" panose="02020603050405020304" pitchFamily="18" charset="0"/>
              </a:rPr>
              <a:t>N</a:t>
            </a:r>
            <a:r>
              <a:rPr lang="en-VN" dirty="0">
                <a:effectLst/>
              </a:rPr>
              <a:t> </a:t>
            </a:r>
            <a:endParaRPr lang="en-VN" dirty="0"/>
          </a:p>
        </p:txBody>
      </p:sp>
      <p:sp>
        <p:nvSpPr>
          <p:cNvPr id="10" name="TextBox 9">
            <a:extLst>
              <a:ext uri="{FF2B5EF4-FFF2-40B4-BE49-F238E27FC236}">
                <a16:creationId xmlns:a16="http://schemas.microsoft.com/office/drawing/2014/main" id="{60EDD225-114C-5144-9ACC-B064767E9C90}"/>
              </a:ext>
            </a:extLst>
          </p:cNvPr>
          <p:cNvSpPr txBox="1"/>
          <p:nvPr/>
        </p:nvSpPr>
        <p:spPr>
          <a:xfrm>
            <a:off x="7858125" y="2737720"/>
            <a:ext cx="404278" cy="369332"/>
          </a:xfrm>
          <a:prstGeom prst="rect">
            <a:avLst/>
          </a:prstGeom>
          <a:noFill/>
        </p:spPr>
        <p:txBody>
          <a:bodyPr wrap="none" rtlCol="0">
            <a:spAutoFit/>
          </a:bodyPr>
          <a:lstStyle/>
          <a:p>
            <a:r>
              <a:rPr lang="vi-VN" kern="0" dirty="0">
                <a:solidFill>
                  <a:srgbClr val="FF0000"/>
                </a:solidFill>
                <a:latin typeface="Times New Roman" panose="02020603050405020304" pitchFamily="18" charset="0"/>
              </a:rPr>
              <a:t>N</a:t>
            </a:r>
            <a:r>
              <a:rPr lang="en-VN" dirty="0">
                <a:effectLst/>
              </a:rPr>
              <a:t> </a:t>
            </a:r>
            <a:endParaRPr lang="en-VN" dirty="0"/>
          </a:p>
        </p:txBody>
      </p:sp>
      <p:sp>
        <p:nvSpPr>
          <p:cNvPr id="11" name="TextBox 10">
            <a:extLst>
              <a:ext uri="{FF2B5EF4-FFF2-40B4-BE49-F238E27FC236}">
                <a16:creationId xmlns:a16="http://schemas.microsoft.com/office/drawing/2014/main" id="{3A251C7A-5800-1F42-903E-BD1EA1BCD167}"/>
              </a:ext>
            </a:extLst>
          </p:cNvPr>
          <p:cNvSpPr txBox="1"/>
          <p:nvPr/>
        </p:nvSpPr>
        <p:spPr>
          <a:xfrm>
            <a:off x="7858125" y="3209522"/>
            <a:ext cx="404278" cy="369332"/>
          </a:xfrm>
          <a:prstGeom prst="rect">
            <a:avLst/>
          </a:prstGeom>
          <a:noFill/>
        </p:spPr>
        <p:txBody>
          <a:bodyPr wrap="none" rtlCol="0">
            <a:spAutoFit/>
          </a:bodyPr>
          <a:lstStyle/>
          <a:p>
            <a:r>
              <a:rPr lang="vi-VN" kern="0" dirty="0">
                <a:solidFill>
                  <a:srgbClr val="FF0000"/>
                </a:solidFill>
                <a:latin typeface="Times New Roman" panose="02020603050405020304" pitchFamily="18" charset="0"/>
              </a:rPr>
              <a:t>H</a:t>
            </a:r>
            <a:r>
              <a:rPr lang="en-VN" dirty="0">
                <a:effectLst/>
              </a:rPr>
              <a:t> </a:t>
            </a:r>
            <a:endParaRPr lang="en-VN" dirty="0"/>
          </a:p>
        </p:txBody>
      </p:sp>
      <p:sp>
        <p:nvSpPr>
          <p:cNvPr id="12" name="TextBox 11">
            <a:extLst>
              <a:ext uri="{FF2B5EF4-FFF2-40B4-BE49-F238E27FC236}">
                <a16:creationId xmlns:a16="http://schemas.microsoft.com/office/drawing/2014/main" id="{CEB8A713-0C30-2847-870A-8E8F2E4C5B71}"/>
              </a:ext>
            </a:extLst>
          </p:cNvPr>
          <p:cNvSpPr txBox="1"/>
          <p:nvPr/>
        </p:nvSpPr>
        <p:spPr>
          <a:xfrm>
            <a:off x="7871919" y="3760201"/>
            <a:ext cx="404278" cy="369332"/>
          </a:xfrm>
          <a:prstGeom prst="rect">
            <a:avLst/>
          </a:prstGeom>
          <a:noFill/>
        </p:spPr>
        <p:txBody>
          <a:bodyPr wrap="none" rtlCol="0">
            <a:spAutoFit/>
          </a:bodyPr>
          <a:lstStyle/>
          <a:p>
            <a:r>
              <a:rPr lang="vi-VN" kern="0" dirty="0">
                <a:solidFill>
                  <a:srgbClr val="FF0000"/>
                </a:solidFill>
                <a:latin typeface="Times New Roman" panose="02020603050405020304" pitchFamily="18" charset="0"/>
              </a:rPr>
              <a:t>N</a:t>
            </a:r>
            <a:r>
              <a:rPr lang="en-VN" dirty="0">
                <a:effectLst/>
              </a:rPr>
              <a:t> </a:t>
            </a:r>
            <a:endParaRPr lang="en-VN" dirty="0"/>
          </a:p>
        </p:txBody>
      </p:sp>
    </p:spTree>
    <p:extLst>
      <p:ext uri="{BB962C8B-B14F-4D97-AF65-F5344CB8AC3E}">
        <p14:creationId xmlns:p14="http://schemas.microsoft.com/office/powerpoint/2010/main" val="350673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barn(inVertical)">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barn(inVertical)">
                                      <p:cBhvr>
                                        <p:cTn id="2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7" y="61968"/>
            <a:ext cx="4042233"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WHILE-READING</a:t>
            </a:r>
          </a:p>
        </p:txBody>
      </p:sp>
      <p:grpSp>
        <p:nvGrpSpPr>
          <p:cNvPr id="7" name="Group 6">
            <a:extLst>
              <a:ext uri="{FF2B5EF4-FFF2-40B4-BE49-F238E27FC236}">
                <a16:creationId xmlns:a16="http://schemas.microsoft.com/office/drawing/2014/main" id="{6DE093FC-D90D-5310-2287-CF7A3AD9D931}"/>
              </a:ext>
            </a:extLst>
          </p:cNvPr>
          <p:cNvGrpSpPr/>
          <p:nvPr/>
        </p:nvGrpSpPr>
        <p:grpSpPr>
          <a:xfrm>
            <a:off x="380138" y="736722"/>
            <a:ext cx="376955" cy="553998"/>
            <a:chOff x="403741" y="808238"/>
            <a:chExt cx="376955" cy="553998"/>
          </a:xfrm>
        </p:grpSpPr>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4</a:t>
              </a:r>
            </a:p>
          </p:txBody>
        </p:sp>
      </p:grpSp>
      <p:sp>
        <p:nvSpPr>
          <p:cNvPr id="4" name="Rectangle 3">
            <a:extLst>
              <a:ext uri="{FF2B5EF4-FFF2-40B4-BE49-F238E27FC236}">
                <a16:creationId xmlns:a16="http://schemas.microsoft.com/office/drawing/2014/main" id="{4A7BFE80-4B77-698E-BE4F-34EAF1232090}"/>
              </a:ext>
            </a:extLst>
          </p:cNvPr>
          <p:cNvSpPr/>
          <p:nvPr/>
        </p:nvSpPr>
        <p:spPr>
          <a:xfrm>
            <a:off x="779723" y="766101"/>
            <a:ext cx="8120888" cy="461665"/>
          </a:xfrm>
          <a:prstGeom prst="rect">
            <a:avLst/>
          </a:prstGeom>
        </p:spPr>
        <p:txBody>
          <a:bodyPr wrap="square">
            <a:spAutoFit/>
          </a:bodyPr>
          <a:lstStyle/>
          <a:p>
            <a:r>
              <a:rPr lang="en-US" sz="2400" b="1" dirty="0">
                <a:effectLst/>
                <a:latin typeface="UTMAvoBold"/>
              </a:rPr>
              <a:t>Read the article again. Choose the correct answers.</a:t>
            </a:r>
            <a:endParaRPr lang="en-US" sz="2400" b="1" dirty="0"/>
          </a:p>
        </p:txBody>
      </p:sp>
      <p:sp>
        <p:nvSpPr>
          <p:cNvPr id="9" name="TextBox 8">
            <a:extLst>
              <a:ext uri="{FF2B5EF4-FFF2-40B4-BE49-F238E27FC236}">
                <a16:creationId xmlns:a16="http://schemas.microsoft.com/office/drawing/2014/main" id="{B6F056F5-AD71-DF2A-110E-7BCF98D6931D}"/>
              </a:ext>
            </a:extLst>
          </p:cNvPr>
          <p:cNvSpPr txBox="1"/>
          <p:nvPr/>
        </p:nvSpPr>
        <p:spPr>
          <a:xfrm>
            <a:off x="368973" y="1380699"/>
            <a:ext cx="8406053" cy="3693319"/>
          </a:xfrm>
          <a:prstGeom prst="rect">
            <a:avLst/>
          </a:prstGeom>
          <a:noFill/>
        </p:spPr>
        <p:txBody>
          <a:bodyPr wrap="square">
            <a:spAutoFit/>
          </a:bodyPr>
          <a:lstStyle/>
          <a:p>
            <a:r>
              <a:rPr lang="en-US" b="1" dirty="0">
                <a:solidFill>
                  <a:srgbClr val="E25982"/>
                </a:solidFill>
                <a:effectLst/>
              </a:rPr>
              <a:t>1.</a:t>
            </a:r>
            <a:r>
              <a:rPr lang="en-US" dirty="0">
                <a:solidFill>
                  <a:srgbClr val="E25982"/>
                </a:solidFill>
                <a:effectLst/>
              </a:rPr>
              <a:t> </a:t>
            </a:r>
            <a:r>
              <a:rPr lang="en-US" dirty="0">
                <a:effectLst/>
              </a:rPr>
              <a:t>What are the three main reasons that Quang gives to support his view? </a:t>
            </a:r>
            <a:endParaRPr lang="en-US" dirty="0"/>
          </a:p>
          <a:p>
            <a:pPr marL="6350" indent="228600">
              <a:tabLst>
                <a:tab pos="454025" algn="l"/>
              </a:tabLst>
            </a:pPr>
            <a:r>
              <a:rPr lang="en-US" dirty="0">
                <a:effectLst/>
              </a:rPr>
              <a:t>(Circle THREE correct choices)</a:t>
            </a:r>
            <a:br>
              <a:rPr lang="en-US" dirty="0">
                <a:effectLst/>
              </a:rPr>
            </a:br>
            <a:r>
              <a:rPr lang="en-US" dirty="0">
                <a:effectLst/>
              </a:rPr>
              <a:t>	</a:t>
            </a:r>
            <a:r>
              <a:rPr lang="en-US" b="1" dirty="0">
                <a:solidFill>
                  <a:srgbClr val="E25982"/>
                </a:solidFill>
              </a:rPr>
              <a:t>A</a:t>
            </a:r>
            <a:r>
              <a:rPr lang="en-US" b="1" dirty="0">
                <a:solidFill>
                  <a:srgbClr val="E25982"/>
                </a:solidFill>
                <a:effectLst/>
              </a:rPr>
              <a:t>.</a:t>
            </a:r>
            <a:r>
              <a:rPr lang="en-US" dirty="0">
                <a:solidFill>
                  <a:srgbClr val="E25982"/>
                </a:solidFill>
                <a:effectLst/>
              </a:rPr>
              <a:t> </a:t>
            </a:r>
            <a:r>
              <a:rPr lang="en-US" dirty="0">
                <a:effectLst/>
              </a:rPr>
              <a:t>All digital media content is free to use.</a:t>
            </a:r>
            <a:br>
              <a:rPr lang="en-US" dirty="0">
                <a:effectLst/>
              </a:rPr>
            </a:br>
            <a:r>
              <a:rPr lang="en-US" dirty="0">
                <a:effectLst/>
              </a:rPr>
              <a:t>	</a:t>
            </a:r>
            <a:r>
              <a:rPr lang="en-US" b="1" dirty="0">
                <a:solidFill>
                  <a:srgbClr val="E25982"/>
                </a:solidFill>
                <a:effectLst/>
              </a:rPr>
              <a:t>B.</a:t>
            </a:r>
            <a:r>
              <a:rPr lang="en-US" dirty="0">
                <a:solidFill>
                  <a:srgbClr val="E25982"/>
                </a:solidFill>
                <a:effectLst/>
              </a:rPr>
              <a:t> </a:t>
            </a:r>
            <a:r>
              <a:rPr lang="en-US" dirty="0">
                <a:effectLst/>
              </a:rPr>
              <a:t>Digital media can be accessed easily.</a:t>
            </a:r>
            <a:br>
              <a:rPr lang="en-US" dirty="0">
                <a:effectLst/>
              </a:rPr>
            </a:br>
            <a:r>
              <a:rPr lang="en-US" dirty="0">
                <a:effectLst/>
              </a:rPr>
              <a:t>	</a:t>
            </a:r>
            <a:r>
              <a:rPr lang="en-US" b="1" dirty="0">
                <a:solidFill>
                  <a:srgbClr val="E25982"/>
                </a:solidFill>
                <a:effectLst/>
              </a:rPr>
              <a:t>C.</a:t>
            </a:r>
            <a:r>
              <a:rPr lang="en-US" dirty="0">
                <a:solidFill>
                  <a:srgbClr val="E25982"/>
                </a:solidFill>
                <a:effectLst/>
              </a:rPr>
              <a:t> </a:t>
            </a:r>
            <a:r>
              <a:rPr lang="en-US" dirty="0">
                <a:effectLst/>
              </a:rPr>
              <a:t>Information on digital media can be updated many times.</a:t>
            </a:r>
            <a:br>
              <a:rPr lang="en-US" dirty="0">
                <a:effectLst/>
              </a:rPr>
            </a:br>
            <a:r>
              <a:rPr lang="en-US" dirty="0">
                <a:effectLst/>
              </a:rPr>
              <a:t>	</a:t>
            </a:r>
            <a:r>
              <a:rPr lang="en-US" b="1" dirty="0">
                <a:solidFill>
                  <a:srgbClr val="E25982"/>
                </a:solidFill>
                <a:effectLst/>
              </a:rPr>
              <a:t>D.</a:t>
            </a:r>
            <a:r>
              <a:rPr lang="en-US" dirty="0">
                <a:solidFill>
                  <a:srgbClr val="E25982"/>
                </a:solidFill>
                <a:effectLst/>
              </a:rPr>
              <a:t> </a:t>
            </a:r>
            <a:r>
              <a:rPr lang="en-US" dirty="0">
                <a:effectLst/>
              </a:rPr>
              <a:t>Users can interact with content and post opinions on digital media. </a:t>
            </a:r>
          </a:p>
          <a:p>
            <a:pPr>
              <a:tabLst>
                <a:tab pos="454025" algn="l"/>
              </a:tabLst>
            </a:pPr>
            <a:r>
              <a:rPr lang="en-US" dirty="0">
                <a:solidFill>
                  <a:srgbClr val="E25982"/>
                </a:solidFill>
              </a:rPr>
              <a:t>	</a:t>
            </a:r>
            <a:r>
              <a:rPr lang="en-US" b="1" dirty="0">
                <a:solidFill>
                  <a:srgbClr val="E25982"/>
                </a:solidFill>
              </a:rPr>
              <a:t>E</a:t>
            </a:r>
            <a:r>
              <a:rPr lang="en-US" b="1" dirty="0">
                <a:solidFill>
                  <a:srgbClr val="E25982"/>
                </a:solidFill>
                <a:effectLst/>
              </a:rPr>
              <a:t>.</a:t>
            </a:r>
            <a:r>
              <a:rPr lang="en-US" dirty="0">
                <a:solidFill>
                  <a:srgbClr val="E25982"/>
                </a:solidFill>
                <a:effectLst/>
              </a:rPr>
              <a:t> </a:t>
            </a:r>
            <a:r>
              <a:rPr lang="en-US" dirty="0">
                <a:effectLst/>
              </a:rPr>
              <a:t>Customers are more flexible online. </a:t>
            </a:r>
          </a:p>
          <a:p>
            <a:pPr marL="234950" indent="-234950"/>
            <a:r>
              <a:rPr lang="en-US" b="1" dirty="0">
                <a:solidFill>
                  <a:srgbClr val="E25982"/>
                </a:solidFill>
                <a:effectLst/>
              </a:rPr>
              <a:t>2.</a:t>
            </a:r>
            <a:r>
              <a:rPr lang="en-US" dirty="0">
                <a:solidFill>
                  <a:srgbClr val="E25982"/>
                </a:solidFill>
                <a:effectLst/>
              </a:rPr>
              <a:t> </a:t>
            </a:r>
            <a:r>
              <a:rPr lang="en-US" dirty="0">
                <a:effectLst/>
              </a:rPr>
              <a:t>Why does Quang mention the fact that many </a:t>
            </a:r>
            <a:r>
              <a:rPr lang="en-US" dirty="0" err="1">
                <a:effectLst/>
              </a:rPr>
              <a:t>organisations</a:t>
            </a:r>
            <a:r>
              <a:rPr lang="en-US" dirty="0">
                <a:effectLst/>
              </a:rPr>
              <a:t> can reach its customers via digital media? </a:t>
            </a:r>
          </a:p>
          <a:p>
            <a:pPr>
              <a:tabLst>
                <a:tab pos="454025" algn="l"/>
              </a:tabLst>
            </a:pPr>
            <a:r>
              <a:rPr lang="en-US" b="1" dirty="0">
                <a:solidFill>
                  <a:srgbClr val="E25982"/>
                </a:solidFill>
              </a:rPr>
              <a:t>	A</a:t>
            </a:r>
            <a:r>
              <a:rPr lang="en-US" b="1" dirty="0">
                <a:solidFill>
                  <a:srgbClr val="E25982"/>
                </a:solidFill>
                <a:effectLst/>
              </a:rPr>
              <a:t>. </a:t>
            </a:r>
            <a:r>
              <a:rPr lang="en-US" dirty="0">
                <a:effectLst/>
              </a:rPr>
              <a:t>To prove that advertisements on digital media are highly accessible.</a:t>
            </a:r>
            <a:br>
              <a:rPr lang="en-US" dirty="0">
                <a:effectLst/>
              </a:rPr>
            </a:br>
            <a:r>
              <a:rPr lang="en-US" dirty="0">
                <a:effectLst/>
              </a:rPr>
              <a:t>	</a:t>
            </a:r>
            <a:r>
              <a:rPr lang="en-US" b="1" dirty="0">
                <a:solidFill>
                  <a:srgbClr val="E25982"/>
                </a:solidFill>
                <a:effectLst/>
              </a:rPr>
              <a:t>B. </a:t>
            </a:r>
            <a:r>
              <a:rPr lang="en-US" dirty="0">
                <a:effectLst/>
              </a:rPr>
              <a:t>To suggest that customers can interact well on digital media.</a:t>
            </a:r>
            <a:br>
              <a:rPr lang="en-US" dirty="0">
                <a:effectLst/>
              </a:rPr>
            </a:br>
            <a:r>
              <a:rPr lang="en-US" dirty="0">
                <a:effectLst/>
              </a:rPr>
              <a:t>	</a:t>
            </a:r>
            <a:r>
              <a:rPr lang="en-US" b="1" dirty="0">
                <a:solidFill>
                  <a:srgbClr val="E25982"/>
                </a:solidFill>
                <a:effectLst/>
              </a:rPr>
              <a:t>C. </a:t>
            </a:r>
            <a:r>
              <a:rPr lang="en-US" dirty="0">
                <a:effectLst/>
              </a:rPr>
              <a:t>To show that digital media allows interaction between both sides.</a:t>
            </a:r>
            <a:br>
              <a:rPr lang="en-US" dirty="0">
                <a:effectLst/>
              </a:rPr>
            </a:br>
            <a:r>
              <a:rPr lang="en-US" dirty="0">
                <a:effectLst/>
              </a:rPr>
              <a:t>	</a:t>
            </a:r>
            <a:r>
              <a:rPr lang="en-US" b="1" dirty="0">
                <a:solidFill>
                  <a:srgbClr val="E25982"/>
                </a:solidFill>
              </a:rPr>
              <a:t>D</a:t>
            </a:r>
            <a:r>
              <a:rPr lang="en-US" b="1" dirty="0">
                <a:solidFill>
                  <a:srgbClr val="E25982"/>
                </a:solidFill>
                <a:effectLst/>
              </a:rPr>
              <a:t>. </a:t>
            </a:r>
            <a:r>
              <a:rPr lang="en-US" dirty="0">
                <a:effectLst/>
              </a:rPr>
              <a:t>To prove that digital media forms are easier to use than traditional ones. </a:t>
            </a:r>
          </a:p>
        </p:txBody>
      </p:sp>
      <p:sp>
        <p:nvSpPr>
          <p:cNvPr id="8" name="Donut 7">
            <a:extLst>
              <a:ext uri="{FF2B5EF4-FFF2-40B4-BE49-F238E27FC236}">
                <a16:creationId xmlns:a16="http://schemas.microsoft.com/office/drawing/2014/main" id="{60AACB80-5F71-6C48-8DCF-26788BC68731}"/>
              </a:ext>
            </a:extLst>
          </p:cNvPr>
          <p:cNvSpPr/>
          <p:nvPr/>
        </p:nvSpPr>
        <p:spPr>
          <a:xfrm>
            <a:off x="779723" y="2214563"/>
            <a:ext cx="348990" cy="295299"/>
          </a:xfrm>
          <a:prstGeom prst="donut">
            <a:avLst>
              <a:gd name="adj" fmla="val 4911"/>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
        <p:nvSpPr>
          <p:cNvPr id="10" name="Donut 9">
            <a:extLst>
              <a:ext uri="{FF2B5EF4-FFF2-40B4-BE49-F238E27FC236}">
                <a16:creationId xmlns:a16="http://schemas.microsoft.com/office/drawing/2014/main" id="{AC1BD940-F730-4F46-B951-3975D4E65D83}"/>
              </a:ext>
            </a:extLst>
          </p:cNvPr>
          <p:cNvSpPr/>
          <p:nvPr/>
        </p:nvSpPr>
        <p:spPr>
          <a:xfrm>
            <a:off x="779722" y="2509862"/>
            <a:ext cx="348990" cy="257175"/>
          </a:xfrm>
          <a:prstGeom prst="donut">
            <a:avLst>
              <a:gd name="adj" fmla="val 4911"/>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
        <p:nvSpPr>
          <p:cNvPr id="11" name="Donut 10">
            <a:extLst>
              <a:ext uri="{FF2B5EF4-FFF2-40B4-BE49-F238E27FC236}">
                <a16:creationId xmlns:a16="http://schemas.microsoft.com/office/drawing/2014/main" id="{10159EF7-3B74-474A-8EC7-420BFE41E302}"/>
              </a:ext>
            </a:extLst>
          </p:cNvPr>
          <p:cNvSpPr/>
          <p:nvPr/>
        </p:nvSpPr>
        <p:spPr>
          <a:xfrm>
            <a:off x="780905" y="2791382"/>
            <a:ext cx="348990" cy="257175"/>
          </a:xfrm>
          <a:prstGeom prst="donut">
            <a:avLst>
              <a:gd name="adj" fmla="val 4911"/>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
        <p:nvSpPr>
          <p:cNvPr id="12" name="Donut 11">
            <a:extLst>
              <a:ext uri="{FF2B5EF4-FFF2-40B4-BE49-F238E27FC236}">
                <a16:creationId xmlns:a16="http://schemas.microsoft.com/office/drawing/2014/main" id="{4E8F6501-00D6-AE44-83F1-71D63A0C92FF}"/>
              </a:ext>
            </a:extLst>
          </p:cNvPr>
          <p:cNvSpPr/>
          <p:nvPr/>
        </p:nvSpPr>
        <p:spPr>
          <a:xfrm>
            <a:off x="779722" y="4468789"/>
            <a:ext cx="348990" cy="257175"/>
          </a:xfrm>
          <a:prstGeom prst="donut">
            <a:avLst>
              <a:gd name="adj" fmla="val 4911"/>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Tree>
    <p:extLst>
      <p:ext uri="{BB962C8B-B14F-4D97-AF65-F5344CB8AC3E}">
        <p14:creationId xmlns:p14="http://schemas.microsoft.com/office/powerpoint/2010/main" val="4225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4241738"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WHILE-READING</a:t>
            </a:r>
          </a:p>
        </p:txBody>
      </p:sp>
      <p:grpSp>
        <p:nvGrpSpPr>
          <p:cNvPr id="7" name="Group 6">
            <a:extLst>
              <a:ext uri="{FF2B5EF4-FFF2-40B4-BE49-F238E27FC236}">
                <a16:creationId xmlns:a16="http://schemas.microsoft.com/office/drawing/2014/main" id="{6DE093FC-D90D-5310-2287-CF7A3AD9D931}"/>
              </a:ext>
            </a:extLst>
          </p:cNvPr>
          <p:cNvGrpSpPr/>
          <p:nvPr/>
        </p:nvGrpSpPr>
        <p:grpSpPr>
          <a:xfrm>
            <a:off x="380138" y="736722"/>
            <a:ext cx="376955" cy="553998"/>
            <a:chOff x="403741" y="808238"/>
            <a:chExt cx="376955" cy="553998"/>
          </a:xfrm>
        </p:grpSpPr>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4</a:t>
              </a:r>
            </a:p>
          </p:txBody>
        </p:sp>
      </p:grpSp>
      <p:sp>
        <p:nvSpPr>
          <p:cNvPr id="4" name="Rectangle 3">
            <a:extLst>
              <a:ext uri="{FF2B5EF4-FFF2-40B4-BE49-F238E27FC236}">
                <a16:creationId xmlns:a16="http://schemas.microsoft.com/office/drawing/2014/main" id="{4A7BFE80-4B77-698E-BE4F-34EAF1232090}"/>
              </a:ext>
            </a:extLst>
          </p:cNvPr>
          <p:cNvSpPr/>
          <p:nvPr/>
        </p:nvSpPr>
        <p:spPr>
          <a:xfrm>
            <a:off x="779723" y="766101"/>
            <a:ext cx="8120888" cy="461665"/>
          </a:xfrm>
          <a:prstGeom prst="rect">
            <a:avLst/>
          </a:prstGeom>
        </p:spPr>
        <p:txBody>
          <a:bodyPr wrap="square">
            <a:spAutoFit/>
          </a:bodyPr>
          <a:lstStyle/>
          <a:p>
            <a:r>
              <a:rPr lang="en-US" sz="2400" b="1" dirty="0">
                <a:effectLst/>
                <a:latin typeface="UTMAvoBold"/>
              </a:rPr>
              <a:t>Read the article again. Choose the correct answers.</a:t>
            </a:r>
            <a:endParaRPr lang="en-US" sz="2400" b="1" dirty="0"/>
          </a:p>
        </p:txBody>
      </p:sp>
      <p:sp>
        <p:nvSpPr>
          <p:cNvPr id="9" name="TextBox 8">
            <a:extLst>
              <a:ext uri="{FF2B5EF4-FFF2-40B4-BE49-F238E27FC236}">
                <a16:creationId xmlns:a16="http://schemas.microsoft.com/office/drawing/2014/main" id="{B6F056F5-AD71-DF2A-110E-7BCF98D6931D}"/>
              </a:ext>
            </a:extLst>
          </p:cNvPr>
          <p:cNvSpPr txBox="1"/>
          <p:nvPr/>
        </p:nvSpPr>
        <p:spPr>
          <a:xfrm>
            <a:off x="368973" y="1380699"/>
            <a:ext cx="8406053" cy="3693319"/>
          </a:xfrm>
          <a:prstGeom prst="rect">
            <a:avLst/>
          </a:prstGeom>
          <a:noFill/>
        </p:spPr>
        <p:txBody>
          <a:bodyPr wrap="square">
            <a:spAutoFit/>
          </a:bodyPr>
          <a:lstStyle/>
          <a:p>
            <a:r>
              <a:rPr lang="en-US" sz="1800" b="1" dirty="0">
                <a:solidFill>
                  <a:srgbClr val="E25982"/>
                </a:solidFill>
                <a:effectLst/>
              </a:rPr>
              <a:t>3. </a:t>
            </a:r>
            <a:r>
              <a:rPr lang="en-US" sz="1800" dirty="0">
                <a:effectLst/>
              </a:rPr>
              <a:t>What are the three main reasons that </a:t>
            </a:r>
            <a:r>
              <a:rPr lang="en-US" sz="1800" dirty="0" err="1">
                <a:effectLst/>
              </a:rPr>
              <a:t>Hoa</a:t>
            </a:r>
            <a:r>
              <a:rPr lang="en-US" sz="1800" dirty="0">
                <a:effectLst/>
              </a:rPr>
              <a:t> gives to support her view? </a:t>
            </a:r>
          </a:p>
          <a:p>
            <a:pPr marL="6350" indent="228600"/>
            <a:r>
              <a:rPr lang="en-US" sz="1800" dirty="0">
                <a:effectLst/>
              </a:rPr>
              <a:t>(Circle THREE correct choices) </a:t>
            </a:r>
          </a:p>
          <a:p>
            <a:pPr marL="6350" indent="228600">
              <a:tabLst>
                <a:tab pos="454025" algn="l"/>
              </a:tabLst>
            </a:pPr>
            <a:r>
              <a:rPr lang="en-US" sz="1800" dirty="0">
                <a:effectLst/>
              </a:rPr>
              <a:t>	</a:t>
            </a:r>
            <a:r>
              <a:rPr lang="en-US" b="1" dirty="0">
                <a:solidFill>
                  <a:srgbClr val="E25982"/>
                </a:solidFill>
              </a:rPr>
              <a:t>A</a:t>
            </a:r>
            <a:r>
              <a:rPr lang="en-US" sz="1800" b="1" dirty="0">
                <a:solidFill>
                  <a:srgbClr val="E25982"/>
                </a:solidFill>
                <a:effectLst/>
              </a:rPr>
              <a:t>.</a:t>
            </a:r>
            <a:r>
              <a:rPr lang="en-US" sz="1800" dirty="0">
                <a:solidFill>
                  <a:srgbClr val="E25982"/>
                </a:solidFill>
                <a:effectLst/>
              </a:rPr>
              <a:t> </a:t>
            </a:r>
            <a:r>
              <a:rPr lang="en-US" sz="1800" dirty="0">
                <a:effectLst/>
              </a:rPr>
              <a:t>Information on digital media cannot always be trusted.</a:t>
            </a:r>
            <a:br>
              <a:rPr lang="en-US" sz="1800" dirty="0">
                <a:effectLst/>
              </a:rPr>
            </a:br>
            <a:r>
              <a:rPr lang="en-US" sz="1800" dirty="0">
                <a:effectLst/>
              </a:rPr>
              <a:t>	</a:t>
            </a:r>
            <a:r>
              <a:rPr lang="en-US" sz="1800" b="1" dirty="0">
                <a:solidFill>
                  <a:srgbClr val="E25982"/>
                </a:solidFill>
                <a:effectLst/>
              </a:rPr>
              <a:t>B.</a:t>
            </a:r>
            <a:r>
              <a:rPr lang="en-US" sz="1800" dirty="0">
                <a:solidFill>
                  <a:srgbClr val="E25982"/>
                </a:solidFill>
                <a:effectLst/>
              </a:rPr>
              <a:t> </a:t>
            </a:r>
            <a:r>
              <a:rPr lang="en-US" sz="1800" dirty="0">
                <a:effectLst/>
              </a:rPr>
              <a:t>The government only supports the use of traditional media.</a:t>
            </a:r>
            <a:br>
              <a:rPr lang="en-US" sz="1800" dirty="0">
                <a:effectLst/>
              </a:rPr>
            </a:br>
            <a:r>
              <a:rPr lang="en-US" sz="1800" dirty="0">
                <a:effectLst/>
              </a:rPr>
              <a:t>	</a:t>
            </a:r>
            <a:r>
              <a:rPr lang="en-US" sz="1800" b="1" dirty="0">
                <a:solidFill>
                  <a:srgbClr val="E25982"/>
                </a:solidFill>
                <a:effectLst/>
              </a:rPr>
              <a:t>C.</a:t>
            </a:r>
            <a:r>
              <a:rPr lang="en-US" sz="1800" dirty="0">
                <a:solidFill>
                  <a:srgbClr val="E25982"/>
                </a:solidFill>
                <a:effectLst/>
              </a:rPr>
              <a:t> </a:t>
            </a:r>
            <a:r>
              <a:rPr lang="en-US" sz="1800" dirty="0">
                <a:effectLst/>
              </a:rPr>
              <a:t>People in areas with limited access to technology still use traditional media. </a:t>
            </a:r>
            <a:endParaRPr lang="en-US" dirty="0">
              <a:effectLst/>
            </a:endParaRPr>
          </a:p>
          <a:p>
            <a:pPr marL="6350" indent="228600">
              <a:tabLst>
                <a:tab pos="454025" algn="l"/>
              </a:tabLst>
            </a:pPr>
            <a:r>
              <a:rPr lang="en-US" sz="1800" dirty="0">
                <a:effectLst/>
              </a:rPr>
              <a:t>	</a:t>
            </a:r>
            <a:r>
              <a:rPr lang="en-US" sz="1800" b="1" dirty="0">
                <a:solidFill>
                  <a:srgbClr val="E25982"/>
                </a:solidFill>
                <a:effectLst/>
              </a:rPr>
              <a:t>D.</a:t>
            </a:r>
            <a:r>
              <a:rPr lang="en-US" sz="1800" dirty="0">
                <a:solidFill>
                  <a:srgbClr val="E25982"/>
                </a:solidFill>
                <a:effectLst/>
              </a:rPr>
              <a:t> </a:t>
            </a:r>
            <a:r>
              <a:rPr lang="en-US" sz="1800" dirty="0">
                <a:effectLst/>
              </a:rPr>
              <a:t>Not everyone is comfortable with technology. </a:t>
            </a:r>
          </a:p>
          <a:p>
            <a:pPr>
              <a:tabLst>
                <a:tab pos="454025" algn="l"/>
              </a:tabLst>
            </a:pPr>
            <a:r>
              <a:rPr lang="en-US" dirty="0">
                <a:solidFill>
                  <a:srgbClr val="E25982"/>
                </a:solidFill>
              </a:rPr>
              <a:t>	</a:t>
            </a:r>
            <a:r>
              <a:rPr lang="en-US" b="1" dirty="0">
                <a:solidFill>
                  <a:srgbClr val="E25982"/>
                </a:solidFill>
              </a:rPr>
              <a:t>E</a:t>
            </a:r>
            <a:r>
              <a:rPr lang="en-US" sz="1800" b="1" dirty="0">
                <a:solidFill>
                  <a:srgbClr val="E25982"/>
                </a:solidFill>
                <a:effectLst/>
              </a:rPr>
              <a:t>.</a:t>
            </a:r>
            <a:r>
              <a:rPr lang="en-US" sz="1800" dirty="0">
                <a:solidFill>
                  <a:srgbClr val="E25982"/>
                </a:solidFill>
                <a:effectLst/>
              </a:rPr>
              <a:t> </a:t>
            </a:r>
            <a:r>
              <a:rPr lang="en-US" sz="1800" dirty="0">
                <a:effectLst/>
              </a:rPr>
              <a:t>Traditional media forms are friendlier to users than digital ones. </a:t>
            </a:r>
          </a:p>
          <a:p>
            <a:pPr marL="234950" indent="-234950"/>
            <a:r>
              <a:rPr lang="en-US" b="1" dirty="0">
                <a:solidFill>
                  <a:srgbClr val="E25982"/>
                </a:solidFill>
              </a:rPr>
              <a:t>4</a:t>
            </a:r>
            <a:r>
              <a:rPr lang="en-US" sz="1800" b="1" dirty="0">
                <a:solidFill>
                  <a:srgbClr val="E25982"/>
                </a:solidFill>
                <a:effectLst/>
              </a:rPr>
              <a:t>.</a:t>
            </a:r>
            <a:r>
              <a:rPr lang="en-US" sz="1800" dirty="0">
                <a:solidFill>
                  <a:srgbClr val="E25982"/>
                </a:solidFill>
                <a:effectLst/>
              </a:rPr>
              <a:t> </a:t>
            </a:r>
            <a:r>
              <a:rPr lang="en-US" sz="1800" dirty="0">
                <a:effectLst/>
              </a:rPr>
              <a:t>Why does </a:t>
            </a:r>
            <a:r>
              <a:rPr lang="en-US" sz="1800" dirty="0" err="1">
                <a:effectLst/>
              </a:rPr>
              <a:t>Hoa</a:t>
            </a:r>
            <a:r>
              <a:rPr lang="en-US" sz="1800" dirty="0">
                <a:effectLst/>
              </a:rPr>
              <a:t> say ‛</a:t>
            </a:r>
            <a:r>
              <a:rPr lang="en-US" sz="1800" b="1" dirty="0">
                <a:effectLst/>
              </a:rPr>
              <a:t>here to stay</a:t>
            </a:r>
            <a:r>
              <a:rPr lang="en-US" sz="1800" dirty="0">
                <a:effectLst/>
              </a:rPr>
              <a:t>’ in her opinion piece?</a:t>
            </a:r>
            <a:endParaRPr lang="en-US" dirty="0"/>
          </a:p>
          <a:p>
            <a:pPr>
              <a:tabLst>
                <a:tab pos="454025" algn="l"/>
              </a:tabLst>
            </a:pPr>
            <a:r>
              <a:rPr lang="en-US" b="1" dirty="0">
                <a:solidFill>
                  <a:srgbClr val="E25982"/>
                </a:solidFill>
              </a:rPr>
              <a:t>	A</a:t>
            </a:r>
            <a:r>
              <a:rPr lang="en-US" sz="1800" b="1" dirty="0">
                <a:solidFill>
                  <a:srgbClr val="E25982"/>
                </a:solidFill>
                <a:effectLst/>
              </a:rPr>
              <a:t>. </a:t>
            </a:r>
            <a:r>
              <a:rPr lang="en-US" sz="1800" dirty="0">
                <a:effectLst/>
              </a:rPr>
              <a:t>To show that digital media will only continue to be used in her country. </a:t>
            </a:r>
            <a:endParaRPr lang="en-US" dirty="0"/>
          </a:p>
          <a:p>
            <a:pPr marL="688975" indent="-688975">
              <a:tabLst>
                <a:tab pos="454025" algn="l"/>
              </a:tabLst>
            </a:pPr>
            <a:r>
              <a:rPr lang="en-US" sz="1800" dirty="0">
                <a:effectLst/>
              </a:rPr>
              <a:t>	</a:t>
            </a:r>
            <a:r>
              <a:rPr lang="en-US" sz="1800" b="1" dirty="0">
                <a:solidFill>
                  <a:srgbClr val="E25982"/>
                </a:solidFill>
                <a:effectLst/>
              </a:rPr>
              <a:t>B. </a:t>
            </a:r>
            <a:r>
              <a:rPr lang="en-US" sz="1800" dirty="0">
                <a:effectLst/>
              </a:rPr>
              <a:t>To confirm her opinion that traditional media has become a part of life and will continue to be popular. </a:t>
            </a:r>
            <a:endParaRPr lang="en-US" dirty="0"/>
          </a:p>
          <a:p>
            <a:pPr>
              <a:tabLst>
                <a:tab pos="454025" algn="l"/>
              </a:tabLst>
            </a:pPr>
            <a:r>
              <a:rPr lang="en-US" sz="1800" dirty="0">
                <a:effectLst/>
              </a:rPr>
              <a:t>	</a:t>
            </a:r>
            <a:r>
              <a:rPr lang="en-US" sz="1800" b="1" dirty="0">
                <a:solidFill>
                  <a:srgbClr val="E25982"/>
                </a:solidFill>
                <a:effectLst/>
              </a:rPr>
              <a:t>C. </a:t>
            </a:r>
            <a:r>
              <a:rPr lang="en-US" sz="1800" dirty="0">
                <a:effectLst/>
              </a:rPr>
              <a:t>To </a:t>
            </a:r>
            <a:r>
              <a:rPr lang="en-US" sz="1800" dirty="0" err="1">
                <a:effectLst/>
              </a:rPr>
              <a:t>emphasise</a:t>
            </a:r>
            <a:r>
              <a:rPr lang="en-US" sz="1800" dirty="0">
                <a:effectLst/>
              </a:rPr>
              <a:t> that printed newspapers can easily be sent to remote places. </a:t>
            </a:r>
          </a:p>
          <a:p>
            <a:pPr>
              <a:tabLst>
                <a:tab pos="454025" algn="l"/>
              </a:tabLst>
            </a:pPr>
            <a:r>
              <a:rPr lang="en-US" b="1" dirty="0">
                <a:solidFill>
                  <a:srgbClr val="E25982"/>
                </a:solidFill>
              </a:rPr>
              <a:t>	D</a:t>
            </a:r>
            <a:r>
              <a:rPr lang="en-US" sz="1800" b="1" dirty="0">
                <a:solidFill>
                  <a:srgbClr val="E25982"/>
                </a:solidFill>
                <a:effectLst/>
              </a:rPr>
              <a:t>. </a:t>
            </a:r>
            <a:r>
              <a:rPr lang="en-US" sz="1800" dirty="0">
                <a:effectLst/>
              </a:rPr>
              <a:t>To state her opinion that digital media is on the rise. </a:t>
            </a:r>
            <a:endParaRPr lang="en-US" dirty="0"/>
          </a:p>
        </p:txBody>
      </p:sp>
      <p:sp>
        <p:nvSpPr>
          <p:cNvPr id="10" name="Donut 9">
            <a:extLst>
              <a:ext uri="{FF2B5EF4-FFF2-40B4-BE49-F238E27FC236}">
                <a16:creationId xmlns:a16="http://schemas.microsoft.com/office/drawing/2014/main" id="{E87C81F3-5219-C041-A3B4-9BC5F7890487}"/>
              </a:ext>
            </a:extLst>
          </p:cNvPr>
          <p:cNvSpPr/>
          <p:nvPr/>
        </p:nvSpPr>
        <p:spPr>
          <a:xfrm>
            <a:off x="757093" y="1961722"/>
            <a:ext cx="348990" cy="257175"/>
          </a:xfrm>
          <a:prstGeom prst="donut">
            <a:avLst>
              <a:gd name="adj" fmla="val 4911"/>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
        <p:nvSpPr>
          <p:cNvPr id="11" name="Donut 10">
            <a:extLst>
              <a:ext uri="{FF2B5EF4-FFF2-40B4-BE49-F238E27FC236}">
                <a16:creationId xmlns:a16="http://schemas.microsoft.com/office/drawing/2014/main" id="{8DFBFBB9-2FA0-3643-BCE2-A00E23613BC9}"/>
              </a:ext>
            </a:extLst>
          </p:cNvPr>
          <p:cNvSpPr/>
          <p:nvPr/>
        </p:nvSpPr>
        <p:spPr>
          <a:xfrm>
            <a:off x="779722" y="2509862"/>
            <a:ext cx="348990" cy="257175"/>
          </a:xfrm>
          <a:prstGeom prst="donut">
            <a:avLst>
              <a:gd name="adj" fmla="val 4911"/>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
        <p:nvSpPr>
          <p:cNvPr id="12" name="Donut 11">
            <a:extLst>
              <a:ext uri="{FF2B5EF4-FFF2-40B4-BE49-F238E27FC236}">
                <a16:creationId xmlns:a16="http://schemas.microsoft.com/office/drawing/2014/main" id="{3EF68022-9802-734E-ADD5-16325E0D5C47}"/>
              </a:ext>
            </a:extLst>
          </p:cNvPr>
          <p:cNvSpPr/>
          <p:nvPr/>
        </p:nvSpPr>
        <p:spPr>
          <a:xfrm>
            <a:off x="779722" y="2791382"/>
            <a:ext cx="348990" cy="257175"/>
          </a:xfrm>
          <a:prstGeom prst="donut">
            <a:avLst>
              <a:gd name="adj" fmla="val 4911"/>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
        <p:nvSpPr>
          <p:cNvPr id="13" name="Donut 12">
            <a:extLst>
              <a:ext uri="{FF2B5EF4-FFF2-40B4-BE49-F238E27FC236}">
                <a16:creationId xmlns:a16="http://schemas.microsoft.com/office/drawing/2014/main" id="{1CEDB868-65FA-A145-AD5D-53BB7B7D4B15}"/>
              </a:ext>
            </a:extLst>
          </p:cNvPr>
          <p:cNvSpPr/>
          <p:nvPr/>
        </p:nvSpPr>
        <p:spPr>
          <a:xfrm>
            <a:off x="773718" y="3899450"/>
            <a:ext cx="348990" cy="257175"/>
          </a:xfrm>
          <a:prstGeom prst="donut">
            <a:avLst>
              <a:gd name="adj" fmla="val 4911"/>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Tree>
    <p:extLst>
      <p:ext uri="{BB962C8B-B14F-4D97-AF65-F5344CB8AC3E}">
        <p14:creationId xmlns:p14="http://schemas.microsoft.com/office/powerpoint/2010/main" val="423130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FDD17D-ADB1-C341-5DAE-EF1B9D38F07F}"/>
              </a:ext>
            </a:extLst>
          </p:cNvPr>
          <p:cNvGrpSpPr/>
          <p:nvPr/>
        </p:nvGrpSpPr>
        <p:grpSpPr>
          <a:xfrm>
            <a:off x="0" y="0"/>
            <a:ext cx="9144000" cy="1706851"/>
            <a:chOff x="0" y="-15861"/>
            <a:chExt cx="12192000" cy="1940426"/>
          </a:xfrm>
        </p:grpSpPr>
        <p:sp>
          <p:nvSpPr>
            <p:cNvPr id="3" name="Rectangle 2">
              <a:extLst>
                <a:ext uri="{FF2B5EF4-FFF2-40B4-BE49-F238E27FC236}">
                  <a16:creationId xmlns:a16="http://schemas.microsoft.com/office/drawing/2014/main" id="{FBD2588C-06FB-52F4-2D7E-598D8B5A867E}"/>
                </a:ext>
              </a:extLst>
            </p:cNvPr>
            <p:cNvSpPr/>
            <p:nvPr/>
          </p:nvSpPr>
          <p:spPr>
            <a:xfrm>
              <a:off x="0" y="177153"/>
              <a:ext cx="12192000" cy="1439719"/>
            </a:xfrm>
            <a:prstGeom prst="rect">
              <a:avLst/>
            </a:prstGeom>
            <a:solidFill>
              <a:srgbClr val="A493C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Parallelogram 3">
              <a:extLst>
                <a:ext uri="{FF2B5EF4-FFF2-40B4-BE49-F238E27FC236}">
                  <a16:creationId xmlns:a16="http://schemas.microsoft.com/office/drawing/2014/main" id="{07123313-572D-B82E-F111-A1B1966A8D75}"/>
                </a:ext>
              </a:extLst>
            </p:cNvPr>
            <p:cNvSpPr/>
            <p:nvPr/>
          </p:nvSpPr>
          <p:spPr>
            <a:xfrm>
              <a:off x="481381" y="-15861"/>
              <a:ext cx="2769819" cy="1940426"/>
            </a:xfrm>
            <a:prstGeom prst="parallelogram">
              <a:avLst/>
            </a:prstGeom>
            <a:solidFill>
              <a:srgbClr val="E45983"/>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b="1" dirty="0">
                  <a:latin typeface="UTMFacebookK&amp;TBold"/>
                  <a:cs typeface="Times New Roman" panose="02020603050405020304" pitchFamily="18" charset="0"/>
                </a:rPr>
                <a:t>Unit 7</a:t>
              </a:r>
            </a:p>
          </p:txBody>
        </p:sp>
      </p:grpSp>
      <p:sp>
        <p:nvSpPr>
          <p:cNvPr id="9" name="TextBox 8">
            <a:extLst>
              <a:ext uri="{FF2B5EF4-FFF2-40B4-BE49-F238E27FC236}">
                <a16:creationId xmlns:a16="http://schemas.microsoft.com/office/drawing/2014/main" id="{3D56C823-4DD3-2744-17E1-A46C7290D96B}"/>
              </a:ext>
            </a:extLst>
          </p:cNvPr>
          <p:cNvSpPr txBox="1"/>
          <p:nvPr/>
        </p:nvSpPr>
        <p:spPr>
          <a:xfrm>
            <a:off x="2244438" y="418267"/>
            <a:ext cx="6982691" cy="769441"/>
          </a:xfrm>
          <a:prstGeom prst="rect">
            <a:avLst/>
          </a:prstGeom>
          <a:noFill/>
        </p:spPr>
        <p:txBody>
          <a:bodyPr wrap="square" rtlCol="0">
            <a:spAutoFit/>
          </a:bodyPr>
          <a:lstStyle/>
          <a:p>
            <a:r>
              <a:rPr lang="en-US" sz="4400" b="1" dirty="0">
                <a:solidFill>
                  <a:srgbClr val="FFFFFF"/>
                </a:solidFill>
                <a:latin typeface="UTMFacebookK&amp;TBold"/>
              </a:rPr>
              <a:t>The world of mass media</a:t>
            </a:r>
            <a:endParaRPr lang="en-US" sz="4400" b="1" i="0" dirty="0">
              <a:solidFill>
                <a:srgbClr val="FFFFFF"/>
              </a:solidFill>
              <a:effectLst/>
              <a:latin typeface="UTMFacebookK&amp;TBold"/>
            </a:endParaRPr>
          </a:p>
        </p:txBody>
      </p:sp>
      <p:sp>
        <p:nvSpPr>
          <p:cNvPr id="10" name="Rectangle 9">
            <a:extLst>
              <a:ext uri="{FF2B5EF4-FFF2-40B4-BE49-F238E27FC236}">
                <a16:creationId xmlns:a16="http://schemas.microsoft.com/office/drawing/2014/main" id="{F92A0F45-146A-8BFF-6553-20D992E76B42}"/>
              </a:ext>
            </a:extLst>
          </p:cNvPr>
          <p:cNvSpPr/>
          <p:nvPr/>
        </p:nvSpPr>
        <p:spPr>
          <a:xfrm>
            <a:off x="3625335" y="2163614"/>
            <a:ext cx="4506662" cy="627454"/>
          </a:xfrm>
          <a:prstGeom prst="rect">
            <a:avLst/>
          </a:prstGeom>
          <a:solidFill>
            <a:srgbClr val="E4598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latin typeface="UTMFacebookK&amp;TBold"/>
              </a:rPr>
              <a:t>READING</a:t>
            </a:r>
          </a:p>
        </p:txBody>
      </p:sp>
      <p:sp>
        <p:nvSpPr>
          <p:cNvPr id="11" name="Rectangle 10">
            <a:extLst>
              <a:ext uri="{FF2B5EF4-FFF2-40B4-BE49-F238E27FC236}">
                <a16:creationId xmlns:a16="http://schemas.microsoft.com/office/drawing/2014/main" id="{2CE5C951-EDAC-510B-E774-D91A675B9038}"/>
              </a:ext>
            </a:extLst>
          </p:cNvPr>
          <p:cNvSpPr/>
          <p:nvPr/>
        </p:nvSpPr>
        <p:spPr>
          <a:xfrm>
            <a:off x="1399718" y="2184953"/>
            <a:ext cx="2082254" cy="606115"/>
          </a:xfrm>
          <a:prstGeom prst="rect">
            <a:avLst/>
          </a:prstGeom>
          <a:solidFill>
            <a:srgbClr val="F7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E45983"/>
                </a:solidFill>
                <a:latin typeface="Bookman Old Style" pitchFamily="18" charset="0"/>
              </a:rPr>
              <a:t>LESSON 3</a:t>
            </a:r>
          </a:p>
        </p:txBody>
      </p:sp>
      <p:sp>
        <p:nvSpPr>
          <p:cNvPr id="14" name="TextBox 13">
            <a:extLst>
              <a:ext uri="{FF2B5EF4-FFF2-40B4-BE49-F238E27FC236}">
                <a16:creationId xmlns:a16="http://schemas.microsoft.com/office/drawing/2014/main" id="{409399F7-44CB-F8D5-78C2-4555DA974D89}"/>
              </a:ext>
            </a:extLst>
          </p:cNvPr>
          <p:cNvSpPr txBox="1"/>
          <p:nvPr/>
        </p:nvSpPr>
        <p:spPr>
          <a:xfrm>
            <a:off x="491218" y="3322584"/>
            <a:ext cx="8496801" cy="769441"/>
          </a:xfrm>
          <a:prstGeom prst="rect">
            <a:avLst/>
          </a:prstGeom>
          <a:noFill/>
        </p:spPr>
        <p:txBody>
          <a:bodyPr wrap="square" rtlCol="0">
            <a:spAutoFit/>
          </a:bodyPr>
          <a:lstStyle/>
          <a:p>
            <a:pPr algn="ctr"/>
            <a:r>
              <a:rPr lang="en-US" sz="4400" b="1" dirty="0">
                <a:solidFill>
                  <a:srgbClr val="0070C0"/>
                </a:solidFill>
              </a:rPr>
              <a:t>Digital media vs. traditional media</a:t>
            </a:r>
          </a:p>
        </p:txBody>
      </p:sp>
    </p:spTree>
    <p:extLst>
      <p:ext uri="{BB962C8B-B14F-4D97-AF65-F5344CB8AC3E}">
        <p14:creationId xmlns:p14="http://schemas.microsoft.com/office/powerpoint/2010/main" val="16714462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4973258"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WHILE-READING</a:t>
            </a:r>
          </a:p>
        </p:txBody>
      </p:sp>
      <p:grpSp>
        <p:nvGrpSpPr>
          <p:cNvPr id="7" name="Group 6">
            <a:extLst>
              <a:ext uri="{FF2B5EF4-FFF2-40B4-BE49-F238E27FC236}">
                <a16:creationId xmlns:a16="http://schemas.microsoft.com/office/drawing/2014/main" id="{CEC1786A-E177-F0C4-207F-60C3B194B46D}"/>
              </a:ext>
            </a:extLst>
          </p:cNvPr>
          <p:cNvGrpSpPr/>
          <p:nvPr/>
        </p:nvGrpSpPr>
        <p:grpSpPr>
          <a:xfrm>
            <a:off x="403741" y="729408"/>
            <a:ext cx="376955" cy="553998"/>
            <a:chOff x="403741" y="808238"/>
            <a:chExt cx="376955" cy="553998"/>
          </a:xfrm>
        </p:grpSpPr>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5</a:t>
              </a:r>
            </a:p>
          </p:txBody>
        </p:sp>
      </p:grpSp>
      <p:sp>
        <p:nvSpPr>
          <p:cNvPr id="4" name="Rectangle 3">
            <a:extLst>
              <a:ext uri="{FF2B5EF4-FFF2-40B4-BE49-F238E27FC236}">
                <a16:creationId xmlns:a16="http://schemas.microsoft.com/office/drawing/2014/main" id="{4A7BFE80-4B77-698E-BE4F-34EAF1232090}"/>
              </a:ext>
            </a:extLst>
          </p:cNvPr>
          <p:cNvSpPr/>
          <p:nvPr/>
        </p:nvSpPr>
        <p:spPr>
          <a:xfrm>
            <a:off x="877280" y="724919"/>
            <a:ext cx="8120888" cy="523220"/>
          </a:xfrm>
          <a:prstGeom prst="rect">
            <a:avLst/>
          </a:prstGeom>
        </p:spPr>
        <p:txBody>
          <a:bodyPr wrap="square">
            <a:spAutoFit/>
          </a:bodyPr>
          <a:lstStyle/>
          <a:p>
            <a:r>
              <a:rPr lang="en-US" sz="2400" b="1" dirty="0">
                <a:effectLst/>
                <a:latin typeface="UTMAvoBold"/>
              </a:rPr>
              <a:t>Work in pairs. </a:t>
            </a:r>
            <a:r>
              <a:rPr lang="en-US" sz="2400" b="1" dirty="0" smtClean="0">
                <a:effectLst/>
                <a:latin typeface="UTMAvoBold"/>
              </a:rPr>
              <a:t>Discuss </a:t>
            </a:r>
            <a:r>
              <a:rPr lang="en-US" sz="2400" b="1" dirty="0">
                <a:effectLst/>
                <a:latin typeface="UTMAvoBold"/>
              </a:rPr>
              <a:t>the following questions.</a:t>
            </a:r>
            <a:r>
              <a:rPr lang="en-US" sz="2800" b="1" dirty="0">
                <a:effectLst/>
              </a:rPr>
              <a:t> </a:t>
            </a:r>
            <a:endParaRPr lang="en-US" sz="2800" b="1" dirty="0"/>
          </a:p>
        </p:txBody>
      </p:sp>
      <p:sp>
        <p:nvSpPr>
          <p:cNvPr id="9" name="TextBox 8">
            <a:extLst>
              <a:ext uri="{FF2B5EF4-FFF2-40B4-BE49-F238E27FC236}">
                <a16:creationId xmlns:a16="http://schemas.microsoft.com/office/drawing/2014/main" id="{B6F056F5-AD71-DF2A-110E-7BCF98D6931D}"/>
              </a:ext>
            </a:extLst>
          </p:cNvPr>
          <p:cNvSpPr txBox="1"/>
          <p:nvPr/>
        </p:nvSpPr>
        <p:spPr>
          <a:xfrm>
            <a:off x="564570" y="1283406"/>
            <a:ext cx="8406053" cy="892552"/>
          </a:xfrm>
          <a:prstGeom prst="rect">
            <a:avLst/>
          </a:prstGeom>
          <a:noFill/>
        </p:spPr>
        <p:txBody>
          <a:bodyPr wrap="square">
            <a:spAutoFit/>
          </a:bodyPr>
          <a:lstStyle/>
          <a:p>
            <a:r>
              <a:rPr lang="en-US" sz="2500" b="1" i="1" dirty="0">
                <a:solidFill>
                  <a:srgbClr val="E25982"/>
                </a:solidFill>
                <a:effectLst/>
                <a:latin typeface="UTMAvo"/>
              </a:rPr>
              <a:t>After reading the article, who do you agree with, </a:t>
            </a:r>
            <a:r>
              <a:rPr lang="en-US" sz="2500" b="1" i="1" dirty="0" err="1">
                <a:solidFill>
                  <a:srgbClr val="E25982"/>
                </a:solidFill>
                <a:effectLst/>
                <a:latin typeface="UTMAvo"/>
              </a:rPr>
              <a:t>Hoa</a:t>
            </a:r>
            <a:r>
              <a:rPr lang="en-US" sz="2500" b="1" i="1" dirty="0">
                <a:solidFill>
                  <a:srgbClr val="E25982"/>
                </a:solidFill>
                <a:effectLst/>
                <a:latin typeface="UTMAvo"/>
              </a:rPr>
              <a:t> or Quang? Why? </a:t>
            </a:r>
            <a:endParaRPr lang="en-US" sz="2500" dirty="0"/>
          </a:p>
        </p:txBody>
      </p:sp>
      <p:pic>
        <p:nvPicPr>
          <p:cNvPr id="8" name="Picture 7">
            <a:extLst>
              <a:ext uri="{FF2B5EF4-FFF2-40B4-BE49-F238E27FC236}">
                <a16:creationId xmlns:a16="http://schemas.microsoft.com/office/drawing/2014/main" id="{9C8EDA4B-FA8D-F610-2068-5F0FDE2CB2B6}"/>
              </a:ext>
            </a:extLst>
          </p:cNvPr>
          <p:cNvPicPr>
            <a:picLocks noChangeAspect="1"/>
          </p:cNvPicPr>
          <p:nvPr/>
        </p:nvPicPr>
        <p:blipFill>
          <a:blip r:embed="rId2"/>
          <a:stretch>
            <a:fillRect/>
          </a:stretch>
        </p:blipFill>
        <p:spPr>
          <a:xfrm>
            <a:off x="3622347" y="1758046"/>
            <a:ext cx="5194300" cy="3073400"/>
          </a:xfrm>
          <a:prstGeom prst="rect">
            <a:avLst/>
          </a:prstGeom>
        </p:spPr>
      </p:pic>
    </p:spTree>
    <p:extLst>
      <p:ext uri="{BB962C8B-B14F-4D97-AF65-F5344CB8AC3E}">
        <p14:creationId xmlns:p14="http://schemas.microsoft.com/office/powerpoint/2010/main" val="16654577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7">
            <a:extLst>
              <a:ext uri="{FF2B5EF4-FFF2-40B4-BE49-F238E27FC236}">
                <a16:creationId xmlns:a16="http://schemas.microsoft.com/office/drawing/2014/main" id="{4E846887-2C9F-8978-A57E-E4026728BE40}"/>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C538F46E-0E8D-5489-1E7C-AA1F0D5ABC3F}"/>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5</a:t>
            </a:r>
          </a:p>
        </p:txBody>
      </p:sp>
      <p:sp>
        <p:nvSpPr>
          <p:cNvPr id="4" name="Rectangle 3">
            <a:extLst>
              <a:ext uri="{FF2B5EF4-FFF2-40B4-BE49-F238E27FC236}">
                <a16:creationId xmlns:a16="http://schemas.microsoft.com/office/drawing/2014/main" id="{0445790A-8B20-F4D6-9B13-E7D1F75CCC01}"/>
              </a:ext>
            </a:extLst>
          </p:cNvPr>
          <p:cNvSpPr/>
          <p:nvPr/>
        </p:nvSpPr>
        <p:spPr>
          <a:xfrm>
            <a:off x="902476" y="816431"/>
            <a:ext cx="8029253" cy="461665"/>
          </a:xfrm>
          <a:prstGeom prst="rect">
            <a:avLst/>
          </a:prstGeom>
        </p:spPr>
        <p:txBody>
          <a:bodyPr wrap="square">
            <a:spAutoFit/>
          </a:bodyPr>
          <a:lstStyle/>
          <a:p>
            <a:pPr algn="just"/>
            <a:r>
              <a:rPr lang="en-US" sz="2400" b="1" kern="0" dirty="0">
                <a:solidFill>
                  <a:srgbClr val="000000"/>
                </a:solidFill>
                <a:effectLst/>
                <a:ea typeface="Times New Roman" panose="02020603050405020304" pitchFamily="18" charset="0"/>
              </a:rPr>
              <a:t>Work in pairs. Discuss the following question. </a:t>
            </a:r>
            <a:endParaRPr lang="en-US" sz="2400" b="1" dirty="0">
              <a:cs typeface="Arial" panose="020B0604020202020204" pitchFamily="34" charset="0"/>
            </a:endParaRPr>
          </a:p>
        </p:txBody>
      </p:sp>
      <p:sp>
        <p:nvSpPr>
          <p:cNvPr id="7" name="TextBox 6">
            <a:extLst>
              <a:ext uri="{FF2B5EF4-FFF2-40B4-BE49-F238E27FC236}">
                <a16:creationId xmlns:a16="http://schemas.microsoft.com/office/drawing/2014/main" id="{E4964DB1-7272-BDE8-62EF-A10A3E3D21E1}"/>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POST-READING</a:t>
            </a:r>
          </a:p>
        </p:txBody>
      </p:sp>
      <p:sp>
        <p:nvSpPr>
          <p:cNvPr id="10" name="TextBox 9">
            <a:extLst>
              <a:ext uri="{FF2B5EF4-FFF2-40B4-BE49-F238E27FC236}">
                <a16:creationId xmlns:a16="http://schemas.microsoft.com/office/drawing/2014/main" id="{404B85DD-FA40-9704-F832-D493BEB36080}"/>
              </a:ext>
            </a:extLst>
          </p:cNvPr>
          <p:cNvSpPr txBox="1"/>
          <p:nvPr/>
        </p:nvSpPr>
        <p:spPr>
          <a:xfrm>
            <a:off x="1232807" y="2211165"/>
            <a:ext cx="6919144" cy="2308324"/>
          </a:xfrm>
          <a:prstGeom prst="rect">
            <a:avLst/>
          </a:prstGeom>
          <a:noFill/>
        </p:spPr>
        <p:txBody>
          <a:bodyPr wrap="square">
            <a:spAutoFit/>
          </a:bodyPr>
          <a:lstStyle/>
          <a:p>
            <a:pPr marL="0" marR="0" indent="-1270" algn="just">
              <a:spcBef>
                <a:spcPts val="0"/>
              </a:spcBef>
              <a:spcAft>
                <a:spcPts val="0"/>
              </a:spcAft>
            </a:pPr>
            <a:r>
              <a:rPr lang="en-US" sz="2400" b="1" i="1" dirty="0">
                <a:solidFill>
                  <a:srgbClr val="7030A0"/>
                </a:solidFill>
                <a:effectLst/>
                <a:ea typeface="Times New Roman" panose="02020603050405020304" pitchFamily="18" charset="0"/>
              </a:rPr>
              <a:t>Suggested answers: </a:t>
            </a:r>
            <a:endParaRPr lang="en-US" sz="2400" dirty="0">
              <a:solidFill>
                <a:srgbClr val="7030A0"/>
              </a:solidFill>
              <a:effectLst/>
              <a:ea typeface="Times New Roman" panose="02020603050405020304" pitchFamily="18" charset="0"/>
            </a:endParaRPr>
          </a:p>
          <a:p>
            <a:pPr algn="just"/>
            <a:r>
              <a:rPr lang="en-VN" sz="2000" dirty="0">
                <a:solidFill>
                  <a:srgbClr val="7030A0"/>
                </a:solidFill>
                <a:effectLst/>
                <a:ea typeface="Times New Roman" panose="02020603050405020304" pitchFamily="18" charset="0"/>
              </a:rPr>
              <a:t>I personally agree with Hoa. Digital media is very powerful, but not without limitations. They are not always reliable, have limited access in certain areas and not always easy to use for many people. Therefore, I believe that people will continue to combine different sources of information or types of media to take full advantage of each type.  </a:t>
            </a:r>
          </a:p>
        </p:txBody>
      </p:sp>
      <p:sp>
        <p:nvSpPr>
          <p:cNvPr id="9" name="TextBox 8">
            <a:extLst>
              <a:ext uri="{FF2B5EF4-FFF2-40B4-BE49-F238E27FC236}">
                <a16:creationId xmlns:a16="http://schemas.microsoft.com/office/drawing/2014/main" id="{C0979F4D-41BC-C540-8932-E899909E0C0C}"/>
              </a:ext>
            </a:extLst>
          </p:cNvPr>
          <p:cNvSpPr txBox="1"/>
          <p:nvPr/>
        </p:nvSpPr>
        <p:spPr>
          <a:xfrm>
            <a:off x="426371" y="1447784"/>
            <a:ext cx="9144000" cy="861774"/>
          </a:xfrm>
          <a:prstGeom prst="rect">
            <a:avLst/>
          </a:prstGeom>
          <a:noFill/>
        </p:spPr>
        <p:txBody>
          <a:bodyPr wrap="square">
            <a:spAutoFit/>
          </a:bodyPr>
          <a:lstStyle/>
          <a:p>
            <a:r>
              <a:rPr lang="en-US" sz="2500" b="1" i="1" dirty="0">
                <a:solidFill>
                  <a:srgbClr val="E25982"/>
                </a:solidFill>
                <a:effectLst/>
              </a:rPr>
              <a:t>After reading the article, who do you agree with, </a:t>
            </a:r>
            <a:r>
              <a:rPr lang="en-US" sz="2500" b="1" i="1" dirty="0" err="1">
                <a:solidFill>
                  <a:srgbClr val="E25982"/>
                </a:solidFill>
                <a:effectLst/>
              </a:rPr>
              <a:t>Hoa</a:t>
            </a:r>
            <a:r>
              <a:rPr lang="en-US" sz="2500" b="1" i="1" dirty="0">
                <a:solidFill>
                  <a:srgbClr val="E25982"/>
                </a:solidFill>
                <a:effectLst/>
              </a:rPr>
              <a:t> or Quang? Why? </a:t>
            </a:r>
            <a:endParaRPr lang="en-US" sz="2500" dirty="0"/>
          </a:p>
        </p:txBody>
      </p:sp>
    </p:spTree>
    <p:extLst>
      <p:ext uri="{BB962C8B-B14F-4D97-AF65-F5344CB8AC3E}">
        <p14:creationId xmlns:p14="http://schemas.microsoft.com/office/powerpoint/2010/main" val="29078456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9" name="TextBox 8"/>
          <p:cNvSpPr txBox="1"/>
          <p:nvPr/>
        </p:nvSpPr>
        <p:spPr>
          <a:xfrm>
            <a:off x="426371" y="808238"/>
            <a:ext cx="337366"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2" name="Rectangle 1"/>
          <p:cNvSpPr/>
          <p:nvPr/>
        </p:nvSpPr>
        <p:spPr>
          <a:xfrm>
            <a:off x="819688" y="809054"/>
            <a:ext cx="5960281" cy="523220"/>
          </a:xfrm>
          <a:prstGeom prst="rect">
            <a:avLst/>
          </a:prstGeom>
        </p:spPr>
        <p:txBody>
          <a:bodyPr wrap="square">
            <a:spAutoFit/>
          </a:bodyPr>
          <a:lstStyle/>
          <a:p>
            <a:pPr algn="just"/>
            <a:r>
              <a:rPr lang="en-US" sz="2800" b="1" dirty="0">
                <a:cs typeface="Arial" panose="020B0604020202020204" pitchFamily="34" charset="0"/>
              </a:rPr>
              <a:t>Wrap-up</a:t>
            </a:r>
          </a:p>
        </p:txBody>
      </p:sp>
      <p:sp>
        <p:nvSpPr>
          <p:cNvPr id="3" name="TextBox 2">
            <a:extLst>
              <a:ext uri="{FF2B5EF4-FFF2-40B4-BE49-F238E27FC236}">
                <a16:creationId xmlns:a16="http://schemas.microsoft.com/office/drawing/2014/main" id="{89FB7A97-2050-4E17-AB89-5199898D9829}"/>
              </a:ext>
            </a:extLst>
          </p:cNvPr>
          <p:cNvSpPr txBox="1"/>
          <p:nvPr/>
        </p:nvSpPr>
        <p:spPr>
          <a:xfrm>
            <a:off x="819688" y="1512795"/>
            <a:ext cx="7593030" cy="3903504"/>
          </a:xfrm>
          <a:prstGeom prst="rect">
            <a:avLst/>
          </a:prstGeom>
          <a:noFill/>
        </p:spPr>
        <p:txBody>
          <a:bodyPr wrap="square" rtlCol="0">
            <a:spAutoFit/>
          </a:bodyPr>
          <a:lstStyle/>
          <a:p>
            <a:pPr>
              <a:lnSpc>
                <a:spcPct val="150000"/>
              </a:lnSpc>
            </a:pPr>
            <a:r>
              <a:rPr lang="vi-VN" sz="2800" dirty="0">
                <a:latin typeface="Calibri" panose="020F0502020204030204" pitchFamily="34" charset="0"/>
                <a:cs typeface="Calibri" panose="020F0502020204030204" pitchFamily="34" charset="0"/>
              </a:rPr>
              <a:t>What have you learnt today?</a:t>
            </a:r>
            <a:endParaRPr lang="en-US" sz="2800" dirty="0">
              <a:latin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lang="vi-VN" sz="2800" dirty="0">
                <a:latin typeface="Calibri" panose="020F0502020204030204" pitchFamily="34" charset="0"/>
                <a:cs typeface="Calibri" panose="020F0502020204030204" pitchFamily="34" charset="0"/>
              </a:rPr>
              <a:t>Some lexical items about</a:t>
            </a:r>
            <a:r>
              <a:rPr lang="en-US" sz="2800" dirty="0">
                <a:latin typeface="Calibri" panose="020F0502020204030204" pitchFamily="34" charset="0"/>
                <a:cs typeface="Calibri" panose="020F0502020204030204" pitchFamily="34" charset="0"/>
              </a:rPr>
              <a:t> traditional and digital media</a:t>
            </a:r>
          </a:p>
          <a:p>
            <a:pPr marL="342900" indent="-342900">
              <a:lnSpc>
                <a:spcPct val="150000"/>
              </a:lnSpc>
              <a:buFont typeface="Arial" panose="020B0604020202020204" pitchFamily="34" charset="0"/>
              <a:buChar char="•"/>
            </a:pPr>
            <a:r>
              <a:rPr lang="en-US" sz="2800" dirty="0"/>
              <a:t>Reading skills for general ideas and for specific information about </a:t>
            </a:r>
            <a:r>
              <a:rPr lang="en-US" sz="2800" dirty="0">
                <a:latin typeface="Calibri" panose="020F0502020204030204" pitchFamily="34" charset="0"/>
                <a:cs typeface="Calibri" panose="020F0502020204030204" pitchFamily="34" charset="0"/>
              </a:rPr>
              <a:t>traditional and digital media</a:t>
            </a:r>
          </a:p>
          <a:p>
            <a:pPr marL="342900" indent="-342900">
              <a:lnSpc>
                <a:spcPct val="150000"/>
              </a:lnSpc>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A2B0EAB4-78BD-F7BA-E394-C2C18E24C899}"/>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B37C64C-20A2-6617-FE38-50A2FD8817E7}"/>
              </a:ext>
            </a:extLst>
          </p:cNvPr>
          <p:cNvSpPr txBox="1"/>
          <p:nvPr/>
        </p:nvSpPr>
        <p:spPr>
          <a:xfrm>
            <a:off x="380138" y="61968"/>
            <a:ext cx="394248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293443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AC5994-6BF9-AE41-AC48-5A10285266A3}"/>
              </a:ext>
            </a:extLst>
          </p:cNvPr>
          <p:cNvSpPr>
            <a:spLocks noGrp="1"/>
          </p:cNvSpPr>
          <p:nvPr>
            <p:ph type="subTitle" idx="1"/>
          </p:nvPr>
        </p:nvSpPr>
        <p:spPr>
          <a:xfrm>
            <a:off x="964461" y="1722849"/>
            <a:ext cx="7512789" cy="2153228"/>
          </a:xfrm>
          <a:noFill/>
        </p:spPr>
        <p:txBody>
          <a:bodyPr anchor="t"/>
          <a:lstStyle/>
          <a:p>
            <a:pPr marL="361950" indent="-257175" algn="l">
              <a:lnSpc>
                <a:spcPct val="150000"/>
              </a:lnSpc>
              <a:buFont typeface="Arial" panose="020B0604020202020204" pitchFamily="34" charset="0"/>
              <a:buChar char="•"/>
            </a:pPr>
            <a:r>
              <a:rPr lang="en-GB" dirty="0">
                <a:latin typeface="+mn-lt"/>
                <a:cs typeface="Arial" panose="020B0604020202020204" pitchFamily="34" charset="0"/>
              </a:rPr>
              <a:t>Do exercises in the workbook.</a:t>
            </a:r>
          </a:p>
          <a:p>
            <a:pPr marL="361950" indent="-257175" algn="l">
              <a:lnSpc>
                <a:spcPct val="150000"/>
              </a:lnSpc>
              <a:buFont typeface="Arial" panose="020B0604020202020204" pitchFamily="34" charset="0"/>
              <a:buChar char="•"/>
            </a:pPr>
            <a:r>
              <a:rPr lang="en-GB" dirty="0">
                <a:latin typeface="+mn-lt"/>
                <a:cs typeface="Arial" panose="020B0604020202020204" pitchFamily="34" charset="0"/>
              </a:rPr>
              <a:t>Prepare for Lesson 4.</a:t>
            </a:r>
          </a:p>
        </p:txBody>
      </p:sp>
      <p:sp>
        <p:nvSpPr>
          <p:cNvPr id="6" name="Rounded Rectangle 5"/>
          <p:cNvSpPr/>
          <p:nvPr/>
        </p:nvSpPr>
        <p:spPr>
          <a:xfrm>
            <a:off x="604465" y="896700"/>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7" name="TextBox 6"/>
          <p:cNvSpPr txBox="1"/>
          <p:nvPr/>
        </p:nvSpPr>
        <p:spPr>
          <a:xfrm>
            <a:off x="627095" y="824965"/>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p>
        </p:txBody>
      </p:sp>
      <p:sp>
        <p:nvSpPr>
          <p:cNvPr id="8" name="Rectangle 7"/>
          <p:cNvSpPr/>
          <p:nvPr/>
        </p:nvSpPr>
        <p:spPr>
          <a:xfrm>
            <a:off x="1004050" y="824965"/>
            <a:ext cx="3429000" cy="523220"/>
          </a:xfrm>
          <a:prstGeom prst="rect">
            <a:avLst/>
          </a:prstGeom>
        </p:spPr>
        <p:txBody>
          <a:bodyPr>
            <a:spAutoFit/>
          </a:bodyPr>
          <a:lstStyle/>
          <a:p>
            <a:pPr algn="just"/>
            <a:r>
              <a:rPr lang="en-US" sz="2800" b="1" dirty="0">
                <a:latin typeface="Arial" panose="020B0604020202020204" pitchFamily="34" charset="0"/>
                <a:cs typeface="Arial" panose="020B0604020202020204" pitchFamily="34" charset="0"/>
              </a:rPr>
              <a:t>Homework</a:t>
            </a:r>
          </a:p>
        </p:txBody>
      </p:sp>
      <p:sp>
        <p:nvSpPr>
          <p:cNvPr id="2" name="Rectangle 1">
            <a:extLst>
              <a:ext uri="{FF2B5EF4-FFF2-40B4-BE49-F238E27FC236}">
                <a16:creationId xmlns:a16="http://schemas.microsoft.com/office/drawing/2014/main" id="{CD0F36ED-74DE-0CFE-97FD-C71AA2DD16C3}"/>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51D2DB-E75B-D37D-4EDA-252D5D470B1A}"/>
              </a:ext>
            </a:extLst>
          </p:cNvPr>
          <p:cNvSpPr txBox="1"/>
          <p:nvPr/>
        </p:nvSpPr>
        <p:spPr>
          <a:xfrm>
            <a:off x="380138" y="61968"/>
            <a:ext cx="4052912"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12506575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
            <a:ext cx="9144000" cy="5143500"/>
          </a:xfrm>
          <a:prstGeom prst="rect">
            <a:avLst/>
          </a:prstGeom>
        </p:spPr>
      </p:pic>
      <p:sp>
        <p:nvSpPr>
          <p:cNvPr id="3" name="Rectangle 2">
            <a:extLst>
              <a:ext uri="{FF2B5EF4-FFF2-40B4-BE49-F238E27FC236}">
                <a16:creationId xmlns:a16="http://schemas.microsoft.com/office/drawing/2014/main" id="{C95908B9-EDE1-2082-96AA-C408C5B7D2F3}"/>
              </a:ext>
            </a:extLst>
          </p:cNvPr>
          <p:cNvSpPr/>
          <p:nvPr/>
        </p:nvSpPr>
        <p:spPr>
          <a:xfrm>
            <a:off x="2234536" y="4559201"/>
            <a:ext cx="4408227" cy="461665"/>
          </a:xfrm>
          <a:prstGeom prst="rect">
            <a:avLst/>
          </a:prstGeom>
        </p:spPr>
        <p:txBody>
          <a:bodyPr wrap="square">
            <a:spAutoFit/>
          </a:bodyPr>
          <a:lstStyle/>
          <a:p>
            <a:pPr algn="ctr"/>
            <a:r>
              <a:rPr lang="en-US" sz="1200" b="1" dirty="0">
                <a:solidFill>
                  <a:srgbClr val="FFFFFF"/>
                </a:solidFill>
                <a:latin typeface="Calibri" panose="020F0502020204030204" pitchFamily="34" charset="0"/>
              </a:rPr>
              <a:t>Website: </a:t>
            </a:r>
            <a:r>
              <a:rPr lang="en-US" sz="1200" b="1" i="1" dirty="0">
                <a:solidFill>
                  <a:srgbClr val="FFFFFF"/>
                </a:solidFill>
                <a:latin typeface="Calibri" panose="020F0502020204030204" pitchFamily="34" charset="0"/>
              </a:rPr>
              <a:t>hoclieu.vn</a:t>
            </a:r>
            <a:endParaRPr lang="en-US" sz="1200" dirty="0"/>
          </a:p>
          <a:p>
            <a:pPr algn="ctr"/>
            <a:r>
              <a:rPr lang="en-US" sz="1200" b="1" dirty="0" err="1">
                <a:solidFill>
                  <a:srgbClr val="FFFFFF"/>
                </a:solidFill>
                <a:latin typeface="Calibri" panose="020F0502020204030204" pitchFamily="34" charset="0"/>
              </a:rPr>
              <a:t>Fanpage</a:t>
            </a:r>
            <a:r>
              <a:rPr lang="en-US" sz="1200" b="1" dirty="0">
                <a:solidFill>
                  <a:srgbClr val="FFFFFF"/>
                </a:solidFill>
                <a:latin typeface="Calibri" panose="020F0502020204030204" pitchFamily="34" charset="0"/>
              </a:rPr>
              <a:t>: </a:t>
            </a:r>
            <a:r>
              <a:rPr lang="en-US" sz="1200" b="1" i="1" dirty="0">
                <a:solidFill>
                  <a:srgbClr val="FFFFFF"/>
                </a:solidFill>
                <a:latin typeface="Calibri" panose="020F0502020204030204" pitchFamily="34" charset="0"/>
              </a:rPr>
              <a:t>facebook.com/www.tienganhglobalsuccess.vn</a:t>
            </a:r>
            <a:endParaRPr lang="en-US" sz="1200" dirty="0"/>
          </a:p>
        </p:txBody>
      </p:sp>
    </p:spTree>
    <p:extLst>
      <p:ext uri="{BB962C8B-B14F-4D97-AF65-F5344CB8AC3E}">
        <p14:creationId xmlns:p14="http://schemas.microsoft.com/office/powerpoint/2010/main" val="346792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1085927" y="867955"/>
            <a:ext cx="1412825" cy="49155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WARM-UP</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3" name="Rounded Rectangle 22"/>
          <p:cNvSpPr/>
          <p:nvPr/>
        </p:nvSpPr>
        <p:spPr>
          <a:xfrm>
            <a:off x="2299725" y="1674214"/>
            <a:ext cx="1463050" cy="49155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PRE-READING</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4" name="Rounded Rectangle 23"/>
          <p:cNvSpPr/>
          <p:nvPr/>
        </p:nvSpPr>
        <p:spPr>
          <a:xfrm>
            <a:off x="861502" y="2567595"/>
            <a:ext cx="1637250" cy="532654"/>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WHILE-READING</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5" name="Rectangle 24"/>
          <p:cNvSpPr/>
          <p:nvPr/>
        </p:nvSpPr>
        <p:spPr>
          <a:xfrm>
            <a:off x="4505771" y="860863"/>
            <a:ext cx="4290986" cy="524456"/>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tx1"/>
                </a:solidFill>
              </a:rPr>
              <a:t>Board race</a:t>
            </a:r>
            <a:endParaRPr lang="en-GB" sz="1350" dirty="0">
              <a:solidFill>
                <a:schemeClr val="tx1"/>
              </a:solidFill>
            </a:endParaRPr>
          </a:p>
        </p:txBody>
      </p:sp>
      <p:sp>
        <p:nvSpPr>
          <p:cNvPr id="26" name="Rectangle 25"/>
          <p:cNvSpPr/>
          <p:nvPr/>
        </p:nvSpPr>
        <p:spPr>
          <a:xfrm>
            <a:off x="4505770" y="1594891"/>
            <a:ext cx="4290987" cy="524456"/>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kern="0" dirty="0">
                <a:solidFill>
                  <a:srgbClr val="000000"/>
                </a:solidFill>
                <a:effectLst/>
                <a:ea typeface="Times New Roman" panose="02020603050405020304" pitchFamily="18" charset="0"/>
                <a:cs typeface="Times New Roman" panose="02020603050405020304" pitchFamily="18" charset="0"/>
              </a:rPr>
              <a:t>Task 1: Discuss the questions.</a:t>
            </a:r>
            <a:endParaRPr lang="en-GB" sz="1350" dirty="0">
              <a:solidFill>
                <a:schemeClr val="tx1"/>
              </a:solidFill>
              <a:cs typeface="Times New Roman" panose="02020603050405020304" pitchFamily="18" charset="0"/>
            </a:endParaRPr>
          </a:p>
        </p:txBody>
      </p:sp>
      <p:sp>
        <p:nvSpPr>
          <p:cNvPr id="27" name="Rectangle 26"/>
          <p:cNvSpPr/>
          <p:nvPr/>
        </p:nvSpPr>
        <p:spPr>
          <a:xfrm>
            <a:off x="4505771" y="2289191"/>
            <a:ext cx="4290988" cy="1120475"/>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fontAlgn="auto">
              <a:spcBef>
                <a:spcPts val="0"/>
              </a:spcBef>
              <a:spcAft>
                <a:spcPts val="0"/>
              </a:spcAft>
            </a:pPr>
            <a:r>
              <a:rPr lang="en-US" sz="1350" dirty="0">
                <a:solidFill>
                  <a:srgbClr val="000000"/>
                </a:solidFill>
                <a:effectLst/>
                <a:ea typeface="Times New Roman" panose="02020603050405020304" pitchFamily="18" charset="0"/>
              </a:rPr>
              <a:t>- Task 2: Match each </a:t>
            </a:r>
            <a:r>
              <a:rPr lang="en-US" sz="1350" dirty="0">
                <a:solidFill>
                  <a:srgbClr val="000000"/>
                </a:solidFill>
                <a:ea typeface="Times New Roman" panose="02020603050405020304" pitchFamily="18" charset="0"/>
              </a:rPr>
              <a:t>word with its meaning</a:t>
            </a:r>
            <a:r>
              <a:rPr lang="en-US" sz="1350" dirty="0">
                <a:solidFill>
                  <a:srgbClr val="000000"/>
                </a:solidFill>
                <a:effectLst/>
                <a:ea typeface="Times New Roman" panose="02020603050405020304" pitchFamily="18" charset="0"/>
              </a:rPr>
              <a:t>.</a:t>
            </a:r>
            <a:endParaRPr lang="en-US" sz="1350" dirty="0">
              <a:effectLst/>
              <a:ea typeface="Times New Roman" panose="02020603050405020304" pitchFamily="18" charset="0"/>
            </a:endParaRPr>
          </a:p>
          <a:p>
            <a:pPr marL="0" marR="0" indent="0" fontAlgn="auto">
              <a:spcBef>
                <a:spcPts val="0"/>
              </a:spcBef>
              <a:spcAft>
                <a:spcPts val="0"/>
              </a:spcAft>
            </a:pPr>
            <a:r>
              <a:rPr lang="en-US" sz="1350" dirty="0">
                <a:solidFill>
                  <a:srgbClr val="000000"/>
                </a:solidFill>
                <a:effectLst/>
                <a:ea typeface="Times New Roman" panose="02020603050405020304" pitchFamily="18" charset="0"/>
              </a:rPr>
              <a:t>- Task 3: Decide the person </a:t>
            </a:r>
            <a:r>
              <a:rPr lang="en-US" sz="1350" dirty="0">
                <a:solidFill>
                  <a:srgbClr val="000000"/>
                </a:solidFill>
                <a:ea typeface="Times New Roman" panose="02020603050405020304" pitchFamily="18" charset="0"/>
              </a:rPr>
              <a:t>who raises the opinion</a:t>
            </a:r>
            <a:r>
              <a:rPr lang="en-US" sz="1350" dirty="0">
                <a:solidFill>
                  <a:srgbClr val="000000"/>
                </a:solidFill>
                <a:effectLst/>
                <a:ea typeface="Times New Roman" panose="02020603050405020304" pitchFamily="18" charset="0"/>
              </a:rPr>
              <a:t>.</a:t>
            </a:r>
            <a:endParaRPr lang="en-US" sz="1350" dirty="0">
              <a:effectLst/>
              <a:ea typeface="Times New Roman" panose="02020603050405020304" pitchFamily="18" charset="0"/>
            </a:endParaRPr>
          </a:p>
          <a:p>
            <a:r>
              <a:rPr lang="en-US" sz="1350" kern="0" dirty="0">
                <a:solidFill>
                  <a:srgbClr val="000000"/>
                </a:solidFill>
                <a:effectLst/>
                <a:ea typeface="Times New Roman" panose="02020603050405020304" pitchFamily="18" charset="0"/>
              </a:rPr>
              <a:t>- Task 4: </a:t>
            </a:r>
            <a:r>
              <a:rPr lang="en-US" sz="1350" b="0" i="0" kern="0" dirty="0">
                <a:solidFill>
                  <a:srgbClr val="000000"/>
                </a:solidFill>
                <a:effectLst/>
                <a:ea typeface="Times New Roman" panose="02020603050405020304" pitchFamily="18" charset="0"/>
                <a:cs typeface="Times New Roman" panose="02020603050405020304" pitchFamily="18" charset="0"/>
              </a:rPr>
              <a:t>Choose the correct answers</a:t>
            </a:r>
            <a:r>
              <a:rPr lang="en-US" sz="1350" kern="0" dirty="0">
                <a:solidFill>
                  <a:schemeClr val="tx1"/>
                </a:solidFill>
                <a:effectLst/>
                <a:ea typeface="Times New Roman" panose="02020603050405020304" pitchFamily="18" charset="0"/>
              </a:rPr>
              <a:t>.</a:t>
            </a:r>
            <a:endParaRPr lang="en-US" sz="1350" dirty="0">
              <a:solidFill>
                <a:schemeClr val="tx1"/>
              </a:solidFill>
            </a:endParaRPr>
          </a:p>
        </p:txBody>
      </p:sp>
      <p:cxnSp>
        <p:nvCxnSpPr>
          <p:cNvPr id="28" name="Curved Connector 27"/>
          <p:cNvCxnSpPr>
            <a:stCxn id="22" idx="3"/>
            <a:endCxn id="23" idx="0"/>
          </p:cNvCxnSpPr>
          <p:nvPr/>
        </p:nvCxnSpPr>
        <p:spPr>
          <a:xfrm>
            <a:off x="2498752" y="1113732"/>
            <a:ext cx="532499" cy="560482"/>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cxnSp>
        <p:nvCxnSpPr>
          <p:cNvPr id="29" name="Curved Connector 28"/>
          <p:cNvCxnSpPr>
            <a:cxnSpLocks/>
            <a:stCxn id="23" idx="1"/>
            <a:endCxn id="24" idx="0"/>
          </p:cNvCxnSpPr>
          <p:nvPr/>
        </p:nvCxnSpPr>
        <p:spPr>
          <a:xfrm rot="10800000" flipV="1">
            <a:off x="1680127" y="1919989"/>
            <a:ext cx="619598" cy="647605"/>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
        <p:nvSpPr>
          <p:cNvPr id="31" name="Rounded Rectangle 30"/>
          <p:cNvSpPr/>
          <p:nvPr/>
        </p:nvSpPr>
        <p:spPr>
          <a:xfrm>
            <a:off x="2212625" y="3498048"/>
            <a:ext cx="1637250" cy="49961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POST-READING</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32" name="Rectangle 31"/>
          <p:cNvSpPr/>
          <p:nvPr/>
        </p:nvSpPr>
        <p:spPr>
          <a:xfrm>
            <a:off x="4505770" y="4330718"/>
            <a:ext cx="4290986" cy="513722"/>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tx1"/>
                </a:solidFill>
              </a:rPr>
              <a:t>- Wrap-up</a:t>
            </a:r>
          </a:p>
          <a:p>
            <a:r>
              <a:rPr lang="en-US" sz="1350" dirty="0">
                <a:solidFill>
                  <a:schemeClr val="tx1"/>
                </a:solidFill>
              </a:rPr>
              <a:t>- Homework</a:t>
            </a:r>
            <a:endParaRPr lang="en-GB" sz="1350" dirty="0">
              <a:solidFill>
                <a:schemeClr val="tx1"/>
              </a:solidFill>
            </a:endParaRPr>
          </a:p>
        </p:txBody>
      </p:sp>
      <p:cxnSp>
        <p:nvCxnSpPr>
          <p:cNvPr id="33" name="Curved Connector 32"/>
          <p:cNvCxnSpPr>
            <a:stCxn id="31" idx="1"/>
            <a:endCxn id="34" idx="0"/>
          </p:cNvCxnSpPr>
          <p:nvPr/>
        </p:nvCxnSpPr>
        <p:spPr>
          <a:xfrm rot="10800000" flipV="1">
            <a:off x="1792340" y="3747854"/>
            <a:ext cx="420286" cy="582864"/>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
        <p:nvSpPr>
          <p:cNvPr id="34" name="Rounded Rectangle 33"/>
          <p:cNvSpPr/>
          <p:nvPr/>
        </p:nvSpPr>
        <p:spPr>
          <a:xfrm>
            <a:off x="973714" y="4330718"/>
            <a:ext cx="1637250" cy="49961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CONSOLIDATION</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cxnSp>
        <p:nvCxnSpPr>
          <p:cNvPr id="35" name="Curved Connector 34"/>
          <p:cNvCxnSpPr>
            <a:cxnSpLocks/>
            <a:stCxn id="24" idx="3"/>
            <a:endCxn id="31" idx="0"/>
          </p:cNvCxnSpPr>
          <p:nvPr/>
        </p:nvCxnSpPr>
        <p:spPr>
          <a:xfrm>
            <a:off x="2498752" y="2833922"/>
            <a:ext cx="532498" cy="664126"/>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
        <p:nvSpPr>
          <p:cNvPr id="37" name="Rectangle 36"/>
          <p:cNvSpPr/>
          <p:nvPr/>
        </p:nvSpPr>
        <p:spPr>
          <a:xfrm>
            <a:off x="4505770" y="3583457"/>
            <a:ext cx="4290986" cy="499612"/>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270">
              <a:spcBef>
                <a:spcPts val="0"/>
              </a:spcBef>
              <a:spcAft>
                <a:spcPts val="0"/>
              </a:spcAft>
            </a:pPr>
            <a:r>
              <a:rPr lang="en-US" sz="1350" b="0" i="0" kern="0" dirty="0">
                <a:solidFill>
                  <a:srgbClr val="000000"/>
                </a:solidFill>
                <a:effectLst/>
                <a:latin typeface="MyriadPro-Regular"/>
                <a:ea typeface="Times New Roman" panose="02020603050405020304" pitchFamily="18" charset="0"/>
                <a:cs typeface="Times New Roman" panose="02020603050405020304" pitchFamily="18" charset="0"/>
              </a:rPr>
              <a:t>Task 5: Discussion.</a:t>
            </a:r>
            <a:endParaRPr lang="en-US" sz="1350" dirty="0">
              <a:solidFill>
                <a:schemeClr val="tx1"/>
              </a:solidFill>
              <a:effectLst/>
              <a:ea typeface="Times New Roman" panose="02020603050405020304" pitchFamily="18" charset="0"/>
            </a:endParaRPr>
          </a:p>
        </p:txBody>
      </p:sp>
      <p:sp>
        <p:nvSpPr>
          <p:cNvPr id="44" name="Rectangle 43"/>
          <p:cNvSpPr/>
          <p:nvPr/>
        </p:nvSpPr>
        <p:spPr>
          <a:xfrm>
            <a:off x="4233064" y="230514"/>
            <a:ext cx="2256946" cy="338921"/>
          </a:xfrm>
          <a:prstGeom prst="rect">
            <a:avLst/>
          </a:prstGeom>
          <a:solidFill>
            <a:srgbClr val="E4598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a:latin typeface="UTM Facebook K&amp;T" panose="02040603050506020204" pitchFamily="18" charset="0"/>
              </a:rPr>
              <a:t>READING</a:t>
            </a:r>
          </a:p>
        </p:txBody>
      </p:sp>
      <p:sp>
        <p:nvSpPr>
          <p:cNvPr id="46" name="Rectangle 45"/>
          <p:cNvSpPr/>
          <p:nvPr/>
        </p:nvSpPr>
        <p:spPr>
          <a:xfrm>
            <a:off x="2692057" y="239901"/>
            <a:ext cx="1415556" cy="329534"/>
          </a:xfrm>
          <a:prstGeom prst="rect">
            <a:avLst/>
          </a:prstGeom>
          <a:solidFill>
            <a:srgbClr val="F7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rgbClr val="E45983"/>
                </a:solidFill>
                <a:latin typeface="Bookman Old Style" pitchFamily="18" charset="0"/>
              </a:rPr>
              <a:t>LESSON 3</a:t>
            </a:r>
          </a:p>
        </p:txBody>
      </p:sp>
    </p:spTree>
    <p:extLst>
      <p:ext uri="{BB962C8B-B14F-4D97-AF65-F5344CB8AC3E}">
        <p14:creationId xmlns:p14="http://schemas.microsoft.com/office/powerpoint/2010/main" val="360832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2228851" y="708710"/>
            <a:ext cx="4792435" cy="769441"/>
          </a:xfrm>
          <a:prstGeom prst="rect">
            <a:avLst/>
          </a:prstGeom>
          <a:noFill/>
        </p:spPr>
        <p:txBody>
          <a:bodyPr wrap="square">
            <a:spAutoFit/>
          </a:bodyPr>
          <a:lstStyle/>
          <a:p>
            <a:pPr algn="ctr"/>
            <a:r>
              <a:rPr lang="en-US" sz="4400" b="1" kern="0" dirty="0">
                <a:cs typeface="Times New Roman" panose="02020603050405020304" pitchFamily="18" charset="0"/>
              </a:rPr>
              <a:t>BOARD RACE</a:t>
            </a:r>
            <a:endParaRPr lang="en-US" sz="4400" dirty="0">
              <a:cs typeface="Times New Roman" panose="02020603050405020304" pitchFamily="18" charset="0"/>
            </a:endParaRPr>
          </a:p>
        </p:txBody>
      </p:sp>
      <p:sp>
        <p:nvSpPr>
          <p:cNvPr id="2" name="TextBox 1">
            <a:extLst>
              <a:ext uri="{FF2B5EF4-FFF2-40B4-BE49-F238E27FC236}">
                <a16:creationId xmlns:a16="http://schemas.microsoft.com/office/drawing/2014/main" id="{C8E3462B-C744-42B8-5E94-EF6C796C10C1}"/>
              </a:ext>
            </a:extLst>
          </p:cNvPr>
          <p:cNvSpPr txBox="1"/>
          <p:nvPr/>
        </p:nvSpPr>
        <p:spPr>
          <a:xfrm>
            <a:off x="955221" y="1698171"/>
            <a:ext cx="7127422" cy="2805063"/>
          </a:xfrm>
          <a:prstGeom prst="rect">
            <a:avLst/>
          </a:prstGeom>
          <a:noFill/>
        </p:spPr>
        <p:txBody>
          <a:bodyPr wrap="square" rtlCol="0">
            <a:spAutoFit/>
          </a:bodyPr>
          <a:lstStyle/>
          <a:p>
            <a:pPr marL="0" marR="0" indent="-1270">
              <a:lnSpc>
                <a:spcPct val="150000"/>
              </a:lnSpc>
              <a:spcBef>
                <a:spcPts val="0"/>
              </a:spcBef>
              <a:spcAft>
                <a:spcPts val="0"/>
              </a:spcAft>
            </a:pPr>
            <a:r>
              <a:rPr lang="en-US" sz="2400" dirty="0">
                <a:solidFill>
                  <a:srgbClr val="000000"/>
                </a:solidFill>
                <a:effectLst/>
                <a:ea typeface="Times New Roman" panose="02020603050405020304" pitchFamily="18" charset="0"/>
              </a:rPr>
              <a:t>- Work as 2 groups.</a:t>
            </a:r>
            <a:endParaRPr lang="en-US" sz="2400" dirty="0">
              <a:effectLst/>
              <a:ea typeface="Times New Roman" panose="02020603050405020304" pitchFamily="18" charset="0"/>
            </a:endParaRPr>
          </a:p>
          <a:p>
            <a:pPr marL="0" marR="0" indent="-1270">
              <a:lnSpc>
                <a:spcPct val="150000"/>
              </a:lnSpc>
              <a:spcBef>
                <a:spcPts val="0"/>
              </a:spcBef>
              <a:spcAft>
                <a:spcPts val="0"/>
              </a:spcAft>
            </a:pPr>
            <a:r>
              <a:rPr lang="en-US" sz="2400" dirty="0">
                <a:solidFill>
                  <a:srgbClr val="000000"/>
                </a:solidFill>
                <a:effectLst/>
                <a:ea typeface="Times New Roman" panose="02020603050405020304" pitchFamily="18" charset="0"/>
              </a:rPr>
              <a:t>- Take turns to </a:t>
            </a:r>
            <a:r>
              <a:rPr lang="en-US" sz="2400" dirty="0">
                <a:solidFill>
                  <a:srgbClr val="000000"/>
                </a:solidFill>
                <a:ea typeface="Times New Roman" panose="02020603050405020304" pitchFamily="18" charset="0"/>
              </a:rPr>
              <a:t>write all traditional and digital media forms in 2 minutes</a:t>
            </a:r>
            <a:endParaRPr lang="en-US" sz="2400" dirty="0">
              <a:solidFill>
                <a:srgbClr val="000000"/>
              </a:solidFill>
              <a:effectLst/>
              <a:ea typeface="Times New Roman" panose="02020603050405020304" pitchFamily="18" charset="0"/>
            </a:endParaRPr>
          </a:p>
          <a:p>
            <a:pPr marL="0" marR="0" indent="-1270">
              <a:lnSpc>
                <a:spcPct val="150000"/>
              </a:lnSpc>
              <a:spcBef>
                <a:spcPts val="0"/>
              </a:spcBef>
              <a:spcAft>
                <a:spcPts val="0"/>
              </a:spcAft>
            </a:pPr>
            <a:r>
              <a:rPr lang="en-US" sz="2400" dirty="0">
                <a:solidFill>
                  <a:srgbClr val="000000"/>
                </a:solidFill>
                <a:effectLst/>
                <a:ea typeface="Times New Roman" panose="02020603050405020304" pitchFamily="18" charset="0"/>
              </a:rPr>
              <a:t>- If the answer is correct </a:t>
            </a:r>
            <a:r>
              <a:rPr lang="en-US" sz="2400" dirty="0">
                <a:solidFill>
                  <a:srgbClr val="000000"/>
                </a:solidFill>
                <a:effectLst/>
                <a:ea typeface="Times New Roman" panose="02020603050405020304" pitchFamily="18" charset="0"/>
                <a:sym typeface="Wingdings" panose="05000000000000000000" pitchFamily="2" charset="2"/>
              </a:rPr>
              <a:t> </a:t>
            </a:r>
            <a:r>
              <a:rPr lang="en-US" sz="2400" dirty="0">
                <a:solidFill>
                  <a:srgbClr val="000000"/>
                </a:solidFill>
                <a:effectLst/>
                <a:ea typeface="Times New Roman" panose="02020603050405020304" pitchFamily="18" charset="0"/>
              </a:rPr>
              <a:t>one point.</a:t>
            </a:r>
            <a:endParaRPr lang="en-US" sz="2400" dirty="0">
              <a:effectLst/>
              <a:ea typeface="Times New Roman" panose="02020603050405020304" pitchFamily="18" charset="0"/>
            </a:endParaRPr>
          </a:p>
          <a:p>
            <a:pPr>
              <a:lnSpc>
                <a:spcPct val="150000"/>
              </a:lnSpc>
            </a:pPr>
            <a:r>
              <a:rPr lang="en-US" sz="2400" kern="0" dirty="0">
                <a:solidFill>
                  <a:srgbClr val="000000"/>
                </a:solidFill>
                <a:effectLst/>
                <a:ea typeface="Times New Roman" panose="02020603050405020304" pitchFamily="18" charset="0"/>
              </a:rPr>
              <a:t>- The </a:t>
            </a:r>
            <a:r>
              <a:rPr lang="en-US" sz="2400" kern="0" dirty="0">
                <a:solidFill>
                  <a:srgbClr val="000000"/>
                </a:solidFill>
                <a:ea typeface="Times New Roman" panose="02020603050405020304" pitchFamily="18" charset="0"/>
              </a:rPr>
              <a:t>group</a:t>
            </a:r>
            <a:r>
              <a:rPr lang="en-US" sz="2400" kern="0" dirty="0">
                <a:solidFill>
                  <a:srgbClr val="000000"/>
                </a:solidFill>
                <a:effectLst/>
                <a:ea typeface="Times New Roman" panose="02020603050405020304" pitchFamily="18" charset="0"/>
              </a:rPr>
              <a:t> with higher score will be the winner.</a:t>
            </a:r>
            <a:endParaRPr lang="en-US" sz="2400" dirty="0"/>
          </a:p>
        </p:txBody>
      </p:sp>
    </p:spTree>
    <p:extLst>
      <p:ext uri="{BB962C8B-B14F-4D97-AF65-F5344CB8AC3E}">
        <p14:creationId xmlns:p14="http://schemas.microsoft.com/office/powerpoint/2010/main" val="36809853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2228851" y="708710"/>
            <a:ext cx="4792435" cy="769441"/>
          </a:xfrm>
          <a:prstGeom prst="rect">
            <a:avLst/>
          </a:prstGeom>
          <a:noFill/>
        </p:spPr>
        <p:txBody>
          <a:bodyPr wrap="square">
            <a:spAutoFit/>
          </a:bodyPr>
          <a:lstStyle/>
          <a:p>
            <a:pPr algn="ctr"/>
            <a:r>
              <a:rPr lang="en-US" sz="4400" b="1" kern="0" dirty="0">
                <a:cs typeface="Times New Roman" panose="02020603050405020304" pitchFamily="18" charset="0"/>
              </a:rPr>
              <a:t>BOARD RACE</a:t>
            </a:r>
            <a:endParaRPr lang="en-US" sz="4400" dirty="0">
              <a:cs typeface="Times New Roman" panose="02020603050405020304" pitchFamily="18" charset="0"/>
            </a:endParaRPr>
          </a:p>
        </p:txBody>
      </p:sp>
      <p:pic>
        <p:nvPicPr>
          <p:cNvPr id="4" name="2 Minute Timer with Music [ELECTRIC] ⚡" descr="2 Minute Timer with Music [ELECTRIC] ⚡">
            <a:hlinkClick r:id="" action="ppaction://media"/>
            <a:extLst>
              <a:ext uri="{FF2B5EF4-FFF2-40B4-BE49-F238E27FC236}">
                <a16:creationId xmlns:a16="http://schemas.microsoft.com/office/drawing/2014/main" id="{9D9FE279-8971-BF40-872B-046716B0668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3772" y="1412143"/>
            <a:ext cx="7022592" cy="3669389"/>
          </a:xfrm>
          <a:prstGeom prst="rect">
            <a:avLst/>
          </a:prstGeom>
        </p:spPr>
      </p:pic>
    </p:spTree>
    <p:extLst>
      <p:ext uri="{BB962C8B-B14F-4D97-AF65-F5344CB8AC3E}">
        <p14:creationId xmlns:p14="http://schemas.microsoft.com/office/powerpoint/2010/main" val="178500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0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4" name="Rectangle 3">
            <a:extLst>
              <a:ext uri="{FF2B5EF4-FFF2-40B4-BE49-F238E27FC236}">
                <a16:creationId xmlns:a16="http://schemas.microsoft.com/office/drawing/2014/main" id="{4A7BFE80-4B77-698E-BE4F-34EAF1232090}"/>
              </a:ext>
            </a:extLst>
          </p:cNvPr>
          <p:cNvSpPr/>
          <p:nvPr/>
        </p:nvSpPr>
        <p:spPr>
          <a:xfrm>
            <a:off x="828997" y="806840"/>
            <a:ext cx="7616734" cy="830997"/>
          </a:xfrm>
          <a:prstGeom prst="rect">
            <a:avLst/>
          </a:prstGeom>
        </p:spPr>
        <p:txBody>
          <a:bodyPr wrap="square">
            <a:spAutoFit/>
          </a:bodyPr>
          <a:lstStyle/>
          <a:p>
            <a:r>
              <a:rPr lang="en-US" sz="2400" b="1" dirty="0">
                <a:effectLst/>
                <a:latin typeface="UTMAvoBold"/>
              </a:rPr>
              <a:t>Work in pairs. Read the first section of the article. discuss the following questions. </a:t>
            </a:r>
            <a:endParaRPr lang="en-US" sz="2400" b="1" dirty="0"/>
          </a:p>
        </p:txBody>
      </p:sp>
      <p:sp>
        <p:nvSpPr>
          <p:cNvPr id="8" name="TextBox 7">
            <a:extLst>
              <a:ext uri="{FF2B5EF4-FFF2-40B4-BE49-F238E27FC236}">
                <a16:creationId xmlns:a16="http://schemas.microsoft.com/office/drawing/2014/main" id="{641D873C-40D0-D5AF-3BCF-46A07C0696CE}"/>
              </a:ext>
            </a:extLst>
          </p:cNvPr>
          <p:cNvSpPr txBox="1"/>
          <p:nvPr/>
        </p:nvSpPr>
        <p:spPr>
          <a:xfrm>
            <a:off x="409746" y="1731434"/>
            <a:ext cx="8717629" cy="892552"/>
          </a:xfrm>
          <a:prstGeom prst="rect">
            <a:avLst/>
          </a:prstGeom>
          <a:noFill/>
        </p:spPr>
        <p:txBody>
          <a:bodyPr wrap="square">
            <a:spAutoFit/>
          </a:bodyPr>
          <a:lstStyle/>
          <a:p>
            <a:r>
              <a:rPr lang="en-US" sz="2600" dirty="0">
                <a:solidFill>
                  <a:srgbClr val="7030A0"/>
                </a:solidFill>
                <a:effectLst/>
              </a:rPr>
              <a:t>Do you think that digital media can replace traditional media? </a:t>
            </a:r>
          </a:p>
          <a:p>
            <a:r>
              <a:rPr lang="en-US" sz="2600" dirty="0">
                <a:solidFill>
                  <a:srgbClr val="7030A0"/>
                </a:solidFill>
                <a:effectLst/>
              </a:rPr>
              <a:t>Why/Why not? </a:t>
            </a:r>
            <a:endParaRPr lang="en-US" sz="2600" dirty="0">
              <a:solidFill>
                <a:srgbClr val="7030A0"/>
              </a:solidFill>
            </a:endParaRPr>
          </a:p>
        </p:txBody>
      </p:sp>
      <p:pic>
        <p:nvPicPr>
          <p:cNvPr id="1026" name="Picture 2" descr="Traditional Media vs. New Media: Which is Beneficial">
            <a:extLst>
              <a:ext uri="{FF2B5EF4-FFF2-40B4-BE49-F238E27FC236}">
                <a16:creationId xmlns:a16="http://schemas.microsoft.com/office/drawing/2014/main" id="{3B8BB117-DC8E-F541-913A-4E4DBD9D6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2862" y="2703021"/>
            <a:ext cx="3746500" cy="21717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F37E554-AECA-D441-AF9F-E7AE1184D1AA}"/>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PRE-READING</a:t>
            </a:r>
          </a:p>
        </p:txBody>
      </p:sp>
    </p:spTree>
    <p:extLst>
      <p:ext uri="{BB962C8B-B14F-4D97-AF65-F5344CB8AC3E}">
        <p14:creationId xmlns:p14="http://schemas.microsoft.com/office/powerpoint/2010/main" val="6380670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80138" y="3604756"/>
            <a:ext cx="5377725" cy="1200329"/>
          </a:xfrm>
          <a:prstGeom prst="rect">
            <a:avLst/>
          </a:prstGeom>
        </p:spPr>
        <p:txBody>
          <a:bodyPr wrap="square">
            <a:spAutoFit/>
          </a:bodyPr>
          <a:lstStyle/>
          <a:p>
            <a:pPr algn="just"/>
            <a:r>
              <a:rPr lang="en-VN" sz="3200" dirty="0"/>
              <a:t>useful, easy or quick to do; not causing problems</a:t>
            </a:r>
            <a:r>
              <a:rPr lang="en-VN" sz="4000" dirty="0"/>
              <a:t> </a:t>
            </a:r>
            <a:endParaRPr lang="en-US" sz="4000" dirty="0"/>
          </a:p>
        </p:txBody>
      </p:sp>
      <p:grpSp>
        <p:nvGrpSpPr>
          <p:cNvPr id="8" name="Group 7">
            <a:extLst>
              <a:ext uri="{FF2B5EF4-FFF2-40B4-BE49-F238E27FC236}">
                <a16:creationId xmlns:a16="http://schemas.microsoft.com/office/drawing/2014/main" id="{AE8BE660-D3C5-C673-F6CD-6B1E60BEA359}"/>
              </a:ext>
            </a:extLst>
          </p:cNvPr>
          <p:cNvGrpSpPr/>
          <p:nvPr/>
        </p:nvGrpSpPr>
        <p:grpSpPr>
          <a:xfrm>
            <a:off x="183140" y="843232"/>
            <a:ext cx="4463673" cy="1518269"/>
            <a:chOff x="648653" y="930076"/>
            <a:chExt cx="4463673" cy="1656864"/>
          </a:xfrm>
        </p:grpSpPr>
        <p:sp>
          <p:nvSpPr>
            <p:cNvPr id="7" name="Google Shape;1881;p31"/>
            <p:cNvSpPr txBox="1">
              <a:spLocks/>
            </p:cNvSpPr>
            <p:nvPr/>
          </p:nvSpPr>
          <p:spPr>
            <a:xfrm>
              <a:off x="648653" y="930076"/>
              <a:ext cx="4463673"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4800" dirty="0">
                  <a:solidFill>
                    <a:srgbClr val="EE8640"/>
                  </a:solidFill>
                </a:rPr>
                <a:t>convenient (</a:t>
              </a:r>
              <a:r>
                <a:rPr lang="en-GB" sz="4800" dirty="0" err="1">
                  <a:solidFill>
                    <a:srgbClr val="EE8640"/>
                  </a:solidFill>
                </a:rPr>
                <a:t>adj</a:t>
              </a:r>
              <a:r>
                <a:rPr lang="en-GB" sz="4800" dirty="0">
                  <a:solidFill>
                    <a:srgbClr val="EE8640"/>
                  </a:solidFill>
                </a:rPr>
                <a:t>) </a:t>
              </a:r>
              <a:endParaRPr lang="en-US" sz="4800" b="1" dirty="0">
                <a:solidFill>
                  <a:srgbClr val="EE8640"/>
                </a:solidFill>
                <a:cs typeface="Calibri" panose="020F0502020204030204" pitchFamily="34" charset="0"/>
              </a:endParaRPr>
            </a:p>
          </p:txBody>
        </p:sp>
        <p:sp>
          <p:nvSpPr>
            <p:cNvPr id="2" name="Rectangle 1"/>
            <p:cNvSpPr/>
            <p:nvPr/>
          </p:nvSpPr>
          <p:spPr>
            <a:xfrm>
              <a:off x="1335579" y="1881609"/>
              <a:ext cx="2766014" cy="705331"/>
            </a:xfrm>
            <a:prstGeom prst="rect">
              <a:avLst/>
            </a:prstGeom>
          </p:spPr>
          <p:txBody>
            <a:bodyPr wrap="none">
              <a:spAutoFit/>
            </a:bodyPr>
            <a:lstStyle/>
            <a:p>
              <a:pPr algn="ctr"/>
              <a:r>
                <a:rPr lang="en-VN" sz="3600" dirty="0">
                  <a:solidFill>
                    <a:schemeClr val="accent2">
                      <a:lumMod val="50000"/>
                    </a:schemeClr>
                  </a:solidFill>
                  <a:effectLst/>
                  <a:ea typeface="Times New Roman" panose="02020603050405020304" pitchFamily="18" charset="0"/>
                </a:rPr>
                <a:t>/kənˈviːniənt/</a:t>
              </a:r>
            </a:p>
          </p:txBody>
        </p:sp>
      </p:gr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EB7AED-E3AA-74AD-FB36-652E860E19A6}"/>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PRE-READING</a:t>
            </a:r>
          </a:p>
        </p:txBody>
      </p:sp>
      <p:pic>
        <p:nvPicPr>
          <p:cNvPr id="2050" name="Picture 2" descr="Cách sử dụng convenient trong tiếng Anh - Step Up English">
            <a:extLst>
              <a:ext uri="{FF2B5EF4-FFF2-40B4-BE49-F238E27FC236}">
                <a16:creationId xmlns:a16="http://schemas.microsoft.com/office/drawing/2014/main" id="{88C4E266-BB44-9B40-971B-338FC31F56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7922" y="1306922"/>
            <a:ext cx="3452938" cy="2031425"/>
          </a:xfrm>
          <a:prstGeom prst="rect">
            <a:avLst/>
          </a:prstGeom>
          <a:noFill/>
          <a:extLst>
            <a:ext uri="{909E8E84-426E-40DD-AFC4-6F175D3DCCD1}">
              <a14:hiddenFill xmlns:a14="http://schemas.microsoft.com/office/drawing/2010/main">
                <a:solidFill>
                  <a:srgbClr val="FFFFFF"/>
                </a:solidFill>
              </a14:hiddenFill>
            </a:ext>
          </a:extLst>
        </p:spPr>
      </p:pic>
      <p:pic>
        <p:nvPicPr>
          <p:cNvPr id="3" name="mp3-output-ttsfree(dot)com (5)" descr="mp3-output-ttsfree(dot)com (5)">
            <a:hlinkClick r:id="" action="ppaction://media"/>
            <a:extLst>
              <a:ext uri="{FF2B5EF4-FFF2-40B4-BE49-F238E27FC236}">
                <a16:creationId xmlns:a16="http://schemas.microsoft.com/office/drawing/2014/main" id="{668B4135-E75A-2B4A-A2A8-B71841DECF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03275" y="2565797"/>
            <a:ext cx="782775" cy="782775"/>
          </a:xfrm>
          <a:prstGeom prst="rect">
            <a:avLst/>
          </a:prstGeom>
        </p:spPr>
      </p:pic>
    </p:spTree>
    <p:extLst>
      <p:ext uri="{BB962C8B-B14F-4D97-AF65-F5344CB8AC3E}">
        <p14:creationId xmlns:p14="http://schemas.microsoft.com/office/powerpoint/2010/main" val="209696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80138" y="3604756"/>
            <a:ext cx="5377725" cy="954107"/>
          </a:xfrm>
          <a:prstGeom prst="rect">
            <a:avLst/>
          </a:prstGeom>
        </p:spPr>
        <p:txBody>
          <a:bodyPr wrap="square">
            <a:spAutoFit/>
          </a:bodyPr>
          <a:lstStyle/>
          <a:p>
            <a:pPr algn="just"/>
            <a:r>
              <a:rPr lang="en-VN" sz="2800" dirty="0"/>
              <a:t>able to change to suit new conditions or situations</a:t>
            </a:r>
          </a:p>
        </p:txBody>
      </p:sp>
      <p:grpSp>
        <p:nvGrpSpPr>
          <p:cNvPr id="8" name="Group 7">
            <a:extLst>
              <a:ext uri="{FF2B5EF4-FFF2-40B4-BE49-F238E27FC236}">
                <a16:creationId xmlns:a16="http://schemas.microsoft.com/office/drawing/2014/main" id="{AE8BE660-D3C5-C673-F6CD-6B1E60BEA359}"/>
              </a:ext>
            </a:extLst>
          </p:cNvPr>
          <p:cNvGrpSpPr/>
          <p:nvPr/>
        </p:nvGrpSpPr>
        <p:grpSpPr>
          <a:xfrm>
            <a:off x="183140" y="843232"/>
            <a:ext cx="4463673" cy="1650916"/>
            <a:chOff x="648653" y="930076"/>
            <a:chExt cx="4463673" cy="1801618"/>
          </a:xfrm>
        </p:grpSpPr>
        <p:sp>
          <p:nvSpPr>
            <p:cNvPr id="7" name="Google Shape;1881;p31"/>
            <p:cNvSpPr txBox="1">
              <a:spLocks/>
            </p:cNvSpPr>
            <p:nvPr/>
          </p:nvSpPr>
          <p:spPr>
            <a:xfrm>
              <a:off x="648653" y="930076"/>
              <a:ext cx="4463673"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4800" dirty="0">
                  <a:solidFill>
                    <a:srgbClr val="EE8640"/>
                  </a:solidFill>
                </a:rPr>
                <a:t>flexible (</a:t>
              </a:r>
              <a:r>
                <a:rPr lang="en-GB" sz="4800" dirty="0" err="1">
                  <a:solidFill>
                    <a:srgbClr val="EE8640"/>
                  </a:solidFill>
                </a:rPr>
                <a:t>adj</a:t>
              </a:r>
              <a:r>
                <a:rPr lang="en-GB" sz="4800" dirty="0">
                  <a:solidFill>
                    <a:srgbClr val="EE8640"/>
                  </a:solidFill>
                </a:rPr>
                <a:t>) </a:t>
              </a:r>
              <a:endParaRPr lang="en-US" sz="4800" b="1" dirty="0">
                <a:solidFill>
                  <a:srgbClr val="EE8640"/>
                </a:solidFill>
                <a:cs typeface="Calibri" panose="020F0502020204030204" pitchFamily="34" charset="0"/>
              </a:endParaRPr>
            </a:p>
          </p:txBody>
        </p:sp>
        <p:sp>
          <p:nvSpPr>
            <p:cNvPr id="2" name="Rectangle 1"/>
            <p:cNvSpPr/>
            <p:nvPr/>
          </p:nvSpPr>
          <p:spPr>
            <a:xfrm>
              <a:off x="1731688" y="1959189"/>
              <a:ext cx="2329548" cy="772505"/>
            </a:xfrm>
            <a:prstGeom prst="rect">
              <a:avLst/>
            </a:prstGeom>
          </p:spPr>
          <p:txBody>
            <a:bodyPr wrap="none">
              <a:spAutoFit/>
            </a:bodyPr>
            <a:lstStyle/>
            <a:p>
              <a:r>
                <a:rPr lang="en-VN" sz="4000" dirty="0">
                  <a:solidFill>
                    <a:schemeClr val="accent2">
                      <a:lumMod val="50000"/>
                    </a:schemeClr>
                  </a:solidFill>
                  <a:effectLst/>
                  <a:ea typeface="Times New Roman" panose="02020603050405020304" pitchFamily="18" charset="0"/>
                  <a:cs typeface="Times New Roman" panose="02020603050405020304" pitchFamily="18" charset="0"/>
                </a:rPr>
                <a:t>/ˈfleksəbl/</a:t>
              </a:r>
            </a:p>
          </p:txBody>
        </p:sp>
      </p:gr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EB7AED-E3AA-74AD-FB36-652E860E19A6}"/>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PRE-READING</a:t>
            </a:r>
          </a:p>
        </p:txBody>
      </p:sp>
      <p:pic>
        <p:nvPicPr>
          <p:cNvPr id="3074" name="Picture 2" descr="Why Do Employees Want Flexible Work? - HR Daily Advisor">
            <a:extLst>
              <a:ext uri="{FF2B5EF4-FFF2-40B4-BE49-F238E27FC236}">
                <a16:creationId xmlns:a16="http://schemas.microsoft.com/office/drawing/2014/main" id="{9C58B65B-4A71-2B4A-A029-B2116D35DAB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5752" y="1070451"/>
            <a:ext cx="3321050" cy="2219056"/>
          </a:xfrm>
          <a:prstGeom prst="rect">
            <a:avLst/>
          </a:prstGeom>
          <a:noFill/>
          <a:extLst>
            <a:ext uri="{909E8E84-426E-40DD-AFC4-6F175D3DCCD1}">
              <a14:hiddenFill xmlns:a14="http://schemas.microsoft.com/office/drawing/2010/main">
                <a:solidFill>
                  <a:srgbClr val="FFFFFF"/>
                </a:solidFill>
              </a14:hiddenFill>
            </a:ext>
          </a:extLst>
        </p:spPr>
      </p:pic>
      <p:pic>
        <p:nvPicPr>
          <p:cNvPr id="6" name="mp3-output-ttsfree(dot)com (7)" descr="mp3-output-ttsfree(dot)com (7)">
            <a:hlinkClick r:id="" action="ppaction://media"/>
            <a:extLst>
              <a:ext uri="{FF2B5EF4-FFF2-40B4-BE49-F238E27FC236}">
                <a16:creationId xmlns:a16="http://schemas.microsoft.com/office/drawing/2014/main" id="{D0362A09-897D-554B-9357-3461002D54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76287" y="2726081"/>
            <a:ext cx="646742" cy="646742"/>
          </a:xfrm>
          <a:prstGeom prst="rect">
            <a:avLst/>
          </a:prstGeom>
        </p:spPr>
      </p:pic>
    </p:spTree>
    <p:extLst>
      <p:ext uri="{BB962C8B-B14F-4D97-AF65-F5344CB8AC3E}">
        <p14:creationId xmlns:p14="http://schemas.microsoft.com/office/powerpoint/2010/main" val="387247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8"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80138" y="3442952"/>
            <a:ext cx="5377725" cy="1569660"/>
          </a:xfrm>
          <a:prstGeom prst="rect">
            <a:avLst/>
          </a:prstGeom>
        </p:spPr>
        <p:txBody>
          <a:bodyPr wrap="square">
            <a:spAutoFit/>
          </a:bodyPr>
          <a:lstStyle/>
          <a:p>
            <a:pPr algn="just"/>
            <a:r>
              <a:rPr lang="en-VN" sz="3200" dirty="0"/>
              <a:t>that can be trusted to do something well; that you can rely on</a:t>
            </a:r>
          </a:p>
        </p:txBody>
      </p:sp>
      <p:grpSp>
        <p:nvGrpSpPr>
          <p:cNvPr id="8" name="Group 7">
            <a:extLst>
              <a:ext uri="{FF2B5EF4-FFF2-40B4-BE49-F238E27FC236}">
                <a16:creationId xmlns:a16="http://schemas.microsoft.com/office/drawing/2014/main" id="{AE8BE660-D3C5-C673-F6CD-6B1E60BEA359}"/>
              </a:ext>
            </a:extLst>
          </p:cNvPr>
          <p:cNvGrpSpPr/>
          <p:nvPr/>
        </p:nvGrpSpPr>
        <p:grpSpPr>
          <a:xfrm>
            <a:off x="183140" y="843232"/>
            <a:ext cx="4463673" cy="2649892"/>
            <a:chOff x="648653" y="930076"/>
            <a:chExt cx="4463673" cy="2891788"/>
          </a:xfrm>
        </p:grpSpPr>
        <p:sp>
          <p:nvSpPr>
            <p:cNvPr id="7" name="Google Shape;1881;p31"/>
            <p:cNvSpPr txBox="1">
              <a:spLocks/>
            </p:cNvSpPr>
            <p:nvPr/>
          </p:nvSpPr>
          <p:spPr>
            <a:xfrm>
              <a:off x="648653" y="930076"/>
              <a:ext cx="4463673"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4800" dirty="0">
                  <a:solidFill>
                    <a:srgbClr val="EE8640"/>
                  </a:solidFill>
                </a:rPr>
                <a:t>reliable (</a:t>
              </a:r>
              <a:r>
                <a:rPr lang="en-GB" sz="4800" dirty="0" err="1">
                  <a:solidFill>
                    <a:srgbClr val="EE8640"/>
                  </a:solidFill>
                </a:rPr>
                <a:t>adj</a:t>
              </a:r>
              <a:r>
                <a:rPr lang="en-GB" sz="4800" dirty="0">
                  <a:solidFill>
                    <a:srgbClr val="EE8640"/>
                  </a:solidFill>
                </a:rPr>
                <a:t>) </a:t>
              </a:r>
              <a:endParaRPr lang="en-US" sz="4800" b="1" dirty="0">
                <a:solidFill>
                  <a:srgbClr val="EE8640"/>
                </a:solidFill>
                <a:cs typeface="Calibri" panose="020F0502020204030204" pitchFamily="34" charset="0"/>
              </a:endParaRPr>
            </a:p>
          </p:txBody>
        </p:sp>
        <p:sp>
          <p:nvSpPr>
            <p:cNvPr id="2" name="Rectangle 1"/>
            <p:cNvSpPr/>
            <p:nvPr/>
          </p:nvSpPr>
          <p:spPr>
            <a:xfrm>
              <a:off x="1649133" y="1940981"/>
              <a:ext cx="2222083" cy="1880883"/>
            </a:xfrm>
            <a:prstGeom prst="rect">
              <a:avLst/>
            </a:prstGeom>
          </p:spPr>
          <p:txBody>
            <a:bodyPr wrap="none">
              <a:spAutoFit/>
            </a:bodyPr>
            <a:lstStyle/>
            <a:p>
              <a:pPr algn="ctr"/>
              <a:r>
                <a:rPr lang="en-VN" sz="4000" dirty="0">
                  <a:solidFill>
                    <a:schemeClr val="accent2">
                      <a:lumMod val="50000"/>
                    </a:schemeClr>
                  </a:solidFill>
                  <a:effectLst/>
                  <a:ea typeface="Times New Roman" panose="02020603050405020304" pitchFamily="18" charset="0"/>
                </a:rPr>
                <a:t>/rɪˈlaɪəbl/</a:t>
              </a:r>
            </a:p>
            <a:p>
              <a:pPr algn="ctr"/>
              <a:endParaRPr lang="en-VN" sz="6600" dirty="0">
                <a:solidFill>
                  <a:schemeClr val="accent2">
                    <a:lumMod val="50000"/>
                  </a:schemeClr>
                </a:solidFill>
                <a:effectLst/>
                <a:ea typeface="Times New Roman" panose="02020603050405020304" pitchFamily="18" charset="0"/>
              </a:endParaRPr>
            </a:p>
          </p:txBody>
        </p:sp>
      </p:gr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EB7AED-E3AA-74AD-FB36-652E860E19A6}"/>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PRE-READING</a:t>
            </a:r>
          </a:p>
        </p:txBody>
      </p:sp>
      <p:pic>
        <p:nvPicPr>
          <p:cNvPr id="4098" name="Picture 2" descr="10 Bible Verses That Illustrate What It Means to Be Reliable">
            <a:extLst>
              <a:ext uri="{FF2B5EF4-FFF2-40B4-BE49-F238E27FC236}">
                <a16:creationId xmlns:a16="http://schemas.microsoft.com/office/drawing/2014/main" id="{1802B966-09F2-6D4A-AF3B-039594D0E4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4697" y="843232"/>
            <a:ext cx="3586163" cy="2518283"/>
          </a:xfrm>
          <a:prstGeom prst="rect">
            <a:avLst/>
          </a:prstGeom>
          <a:noFill/>
          <a:extLst>
            <a:ext uri="{909E8E84-426E-40DD-AFC4-6F175D3DCCD1}">
              <a14:hiddenFill xmlns:a14="http://schemas.microsoft.com/office/drawing/2010/main">
                <a:solidFill>
                  <a:srgbClr val="FFFFFF"/>
                </a:solidFill>
              </a14:hiddenFill>
            </a:ext>
          </a:extLst>
        </p:spPr>
      </p:pic>
      <p:pic>
        <p:nvPicPr>
          <p:cNvPr id="6" name="mp3-output-ttsfree(dot)com (8)" descr="mp3-output-ttsfree(dot)com (8)">
            <a:hlinkClick r:id="" action="ppaction://media"/>
            <a:extLst>
              <a:ext uri="{FF2B5EF4-FFF2-40B4-BE49-F238E27FC236}">
                <a16:creationId xmlns:a16="http://schemas.microsoft.com/office/drawing/2014/main" id="{8146EE62-729C-F542-B625-3C7D7C3219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40648" y="2571750"/>
            <a:ext cx="708025" cy="708025"/>
          </a:xfrm>
          <a:prstGeom prst="rect">
            <a:avLst/>
          </a:prstGeom>
        </p:spPr>
      </p:pic>
    </p:spTree>
    <p:extLst>
      <p:ext uri="{BB962C8B-B14F-4D97-AF65-F5344CB8AC3E}">
        <p14:creationId xmlns:p14="http://schemas.microsoft.com/office/powerpoint/2010/main" val="311421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8"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bldLst>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1762</TotalTime>
  <Words>1268</Words>
  <PresentationFormat>On-screen Show (16:9)</PresentationFormat>
  <Paragraphs>185</Paragraphs>
  <Slides>24</Slides>
  <Notes>6</Notes>
  <HiddenSlides>0</HiddenSlides>
  <MMClips>6</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24</vt:i4>
      </vt:variant>
    </vt:vector>
  </HeadingPairs>
  <TitlesOfParts>
    <vt:vector size="41" baseType="lpstr">
      <vt:lpstr>Adobe Gothic Std B</vt:lpstr>
      <vt:lpstr>Arial</vt:lpstr>
      <vt:lpstr>Bookman Old Style</vt:lpstr>
      <vt:lpstr>Calibri</vt:lpstr>
      <vt:lpstr>Calibri Light</vt:lpstr>
      <vt:lpstr>Futura</vt:lpstr>
      <vt:lpstr>Montserrat Medium</vt:lpstr>
      <vt:lpstr>Myriad Pro</vt:lpstr>
      <vt:lpstr>MyriadPro-Regular</vt:lpstr>
      <vt:lpstr>Times New Roman</vt:lpstr>
      <vt:lpstr>UTM</vt:lpstr>
      <vt:lpstr>UTM Facebook K&amp;T</vt:lpstr>
      <vt:lpstr>UTMAvo</vt:lpstr>
      <vt:lpstr>UTMAvoBold</vt:lpstr>
      <vt:lpstr>UTMFacebookK&amp;TBold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2020-12-09T02:04:09Z</dcterms:created>
  <dcterms:modified xsi:type="dcterms:W3CDTF">2024-06-07T10:22:16Z</dcterms:modified>
</cp:coreProperties>
</file>