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7" r:id="rId2"/>
    <p:sldId id="270" r:id="rId3"/>
    <p:sldId id="350" r:id="rId4"/>
    <p:sldId id="292" r:id="rId5"/>
    <p:sldId id="349" r:id="rId6"/>
    <p:sldId id="347" r:id="rId7"/>
    <p:sldId id="291" r:id="rId8"/>
    <p:sldId id="290" r:id="rId9"/>
    <p:sldId id="29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505F2C04-C923-438B-8C0F-E0CD2BADF298}">
      <wppc:fontMiss xmlns:wppc="http://www.wps.cn/officeDocument/PresentationCustomData" xmlns="" type="true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CC"/>
    <a:srgbClr val="3BBFEF"/>
    <a:srgbClr val="FBD252"/>
    <a:srgbClr val="BF9000"/>
    <a:srgbClr val="A9D18E"/>
    <a:srgbClr val="FFFFFF"/>
    <a:srgbClr val="FFF2CC"/>
    <a:srgbClr val="F4B183"/>
    <a:srgbClr val="0088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69" autoAdjust="0"/>
    <p:restoredTop sz="94660"/>
  </p:normalViewPr>
  <p:slideViewPr>
    <p:cSldViewPr snapToGrid="0">
      <p:cViewPr varScale="1">
        <p:scale>
          <a:sx n="60" d="100"/>
          <a:sy n="60" d="100"/>
        </p:scale>
        <p:origin x="2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43B7E7-3509-4734-BC97-97127AFEA549}" type="doc">
      <dgm:prSet loTypeId="urn:microsoft.com/office/officeart/2005/8/layout/list1#2" loCatId="list" qsTypeId="urn:microsoft.com/office/officeart/2005/8/quickstyle/3d2" qsCatId="3D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E0F6B681-5058-4F93-B1DC-4851F31831DF}" type="pres">
      <dgm:prSet presAssocID="{FB43B7E7-3509-4734-BC97-97127AFEA54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9F817BDF-2C43-416B-8A67-A92E030C6AFC}" type="presOf" srcId="{FB43B7E7-3509-4734-BC97-97127AFEA549}" destId="{E0F6B681-5058-4F93-B1DC-4851F31831DF}" srcOrd="0" destOrd="0" presId="urn:microsoft.com/office/officeart/2005/8/layout/list1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#2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64227-530A-4E8F-BBBB-CE6AB5381B18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3D86C-58AC-46A7-9487-BCDB92716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096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B64B8-4BF4-461F-A49A-02544AF1A99D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8D409-B4F9-45E0-BA78-394C0ABCDB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B64B8-4BF4-461F-A49A-02544AF1A99D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8D409-B4F9-45E0-BA78-394C0ABCDB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B64B8-4BF4-461F-A49A-02544AF1A99D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8D409-B4F9-45E0-BA78-394C0ABCDB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B64B8-4BF4-461F-A49A-02544AF1A99D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8D409-B4F9-45E0-BA78-394C0ABCDB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B64B8-4BF4-461F-A49A-02544AF1A99D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8D409-B4F9-45E0-BA78-394C0ABCDB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B64B8-4BF4-461F-A49A-02544AF1A99D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8D409-B4F9-45E0-BA78-394C0ABCDB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B64B8-4BF4-461F-A49A-02544AF1A99D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8D409-B4F9-45E0-BA78-394C0ABCDB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B64B8-4BF4-461F-A49A-02544AF1A99D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8D409-B4F9-45E0-BA78-394C0ABCDB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B64B8-4BF4-461F-A49A-02544AF1A99D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8D409-B4F9-45E0-BA78-394C0ABCDB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B64B8-4BF4-461F-A49A-02544AF1A99D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8D409-B4F9-45E0-BA78-394C0ABCDB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B64B8-4BF4-461F-A49A-02544AF1A99D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8D409-B4F9-45E0-BA78-394C0ABCDB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B64B8-4BF4-461F-A49A-02544AF1A99D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8D409-B4F9-45E0-BA78-394C0ABCDBD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188509" y="763725"/>
            <a:ext cx="10124142" cy="2215991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Arial" panose="020B0604020202020204" pitchFamily="34" charset="0"/>
              </a:rPr>
              <a:t>BÀI 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Arial" panose="020B0604020202020204" pitchFamily="34" charset="0"/>
              </a:rPr>
              <a:t>23. 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Arial" panose="020B0604020202020204" pitchFamily="34" charset="0"/>
              </a:rPr>
              <a:t>THỰC HÀNH: </a:t>
            </a:r>
          </a:p>
          <a:p>
            <a:pPr algn="ctr"/>
            <a:r>
              <a:rPr lang="en-US" sz="2800" b="1" dirty="0">
                <a:solidFill>
                  <a:srgbClr val="002060"/>
                </a:solidFill>
              </a:rPr>
              <a:t>MỘT SỐ PHƯƠNG PHÁP NGHIÊN CỨU VI SINH VẬT THÔNG DỤNG, TÌM HIỂU VỀ CÁC SẢN PHẨM CÔNG NGHỆ VI SINH VẬT 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VÀ </a:t>
            </a:r>
            <a:r>
              <a:rPr lang="en-US" sz="2800" b="1" dirty="0">
                <a:solidFill>
                  <a:srgbClr val="002060"/>
                </a:solidFill>
              </a:rPr>
              <a:t>LÀM MỘT SỐ SẢN PHẨM LÊN MEN TỪ VI SINH </a:t>
            </a:r>
            <a:r>
              <a:rPr lang="en-US" sz="2800" b="1" dirty="0" smtClean="0">
                <a:solidFill>
                  <a:srgbClr val="002060"/>
                </a:solidFill>
              </a:rPr>
              <a:t>VẬT</a:t>
            </a:r>
            <a:endParaRPr lang="en-US" sz="7200" b="1" dirty="0">
              <a:solidFill>
                <a:srgbClr val="00206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5B89145-E104-447C-B960-CF66536B807A}"/>
              </a:ext>
            </a:extLst>
          </p:cNvPr>
          <p:cNvSpPr txBox="1"/>
          <p:nvPr/>
        </p:nvSpPr>
        <p:spPr>
          <a:xfrm>
            <a:off x="1703629" y="355432"/>
            <a:ext cx="8723481" cy="92333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HOẠT ĐỘNG 1. KHỞI ĐỘNG</a:t>
            </a:r>
          </a:p>
        </p:txBody>
      </p:sp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30D35042-3DA7-4D2B-A1B4-0B736D93F884}"/>
              </a:ext>
            </a:extLst>
          </p:cNvPr>
          <p:cNvSpPr txBox="1"/>
          <p:nvPr/>
        </p:nvSpPr>
        <p:spPr>
          <a:xfrm>
            <a:off x="2095502" y="5874573"/>
            <a:ext cx="87234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Đây</a:t>
            </a:r>
            <a:r>
              <a:rPr lang="en-US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lang="en-US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sản</a:t>
            </a:r>
            <a:r>
              <a:rPr lang="en-US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phẩm</a:t>
            </a:r>
            <a:r>
              <a:rPr lang="en-US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ứng</a:t>
            </a:r>
            <a:r>
              <a:rPr lang="en-US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dụng</a:t>
            </a:r>
            <a:r>
              <a:rPr lang="en-US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công</a:t>
            </a:r>
            <a:r>
              <a:rPr lang="en-US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nghệ</a:t>
            </a:r>
            <a:r>
              <a:rPr lang="en-US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gì</a:t>
            </a:r>
            <a:r>
              <a:rPr lang="en-US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US" sz="3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2" descr="Uống rượu bia ảnh hưởng tới hệ thần kinh như thế nào? | Vinme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93" r="15934"/>
          <a:stretch/>
        </p:blipFill>
        <p:spPr bwMode="auto">
          <a:xfrm>
            <a:off x="417039" y="1756364"/>
            <a:ext cx="4773476" cy="379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Sữa chua là gì? Công dụng của sữa chua trong làm đẹp | HPCVie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22" r="12898"/>
          <a:stretch/>
        </p:blipFill>
        <p:spPr bwMode="auto">
          <a:xfrm>
            <a:off x="5190516" y="1745739"/>
            <a:ext cx="3673643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Cách muối dưa cải chua giòn, ngon để lâu vẫn không bị khú ~ Ẩm Thực Thông  Thái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3" t="6528" r="6180" b="10989"/>
          <a:stretch/>
        </p:blipFill>
        <p:spPr bwMode="auto">
          <a:xfrm>
            <a:off x="8847858" y="1745739"/>
            <a:ext cx="31259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188509" y="763725"/>
            <a:ext cx="10124142" cy="2215991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Arial" panose="020B0604020202020204" pitchFamily="34" charset="0"/>
              </a:rPr>
              <a:t>BÀI 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Arial" panose="020B0604020202020204" pitchFamily="34" charset="0"/>
              </a:rPr>
              <a:t>23. 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Arial" panose="020B0604020202020204" pitchFamily="34" charset="0"/>
              </a:rPr>
              <a:t>THỰC HÀNH: </a:t>
            </a:r>
          </a:p>
          <a:p>
            <a:pPr algn="ctr"/>
            <a:r>
              <a:rPr lang="en-US" sz="2800" b="1" dirty="0">
                <a:solidFill>
                  <a:srgbClr val="002060"/>
                </a:solidFill>
              </a:rPr>
              <a:t>MỘT SỐ PHƯƠNG PHÁP NGHIÊN CỨU VI SINH VẬT THÔNG DỤNG, TÌM HIỂU VỀ CÁC SẢN PHẨM CÔNG NGHỆ VI SINH VẬT 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VÀ </a:t>
            </a:r>
            <a:r>
              <a:rPr lang="en-US" sz="2800" b="1" dirty="0">
                <a:solidFill>
                  <a:srgbClr val="002060"/>
                </a:solidFill>
              </a:rPr>
              <a:t>LÀM MỘT SỐ SẢN PHẨM LÊN MEN TỪ VI SINH </a:t>
            </a:r>
            <a:r>
              <a:rPr lang="en-US" sz="2800" b="1" dirty="0" smtClean="0">
                <a:solidFill>
                  <a:srgbClr val="002060"/>
                </a:solidFill>
              </a:rPr>
              <a:t>VẬT</a:t>
            </a:r>
            <a:endParaRPr lang="en-US" sz="7200" b="1" dirty="0">
              <a:solidFill>
                <a:srgbClr val="00206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Arial" panose="020B0604020202020204" pitchFamily="34" charset="0"/>
            </a:endParaRPr>
          </a:p>
        </p:txBody>
      </p:sp>
      <p:pic>
        <p:nvPicPr>
          <p:cNvPr id="3" name="Picture 2" descr="Uống rượu bia ảnh hưởng tới hệ thần kinh như thế nào? | Vinme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93" r="15934"/>
          <a:stretch/>
        </p:blipFill>
        <p:spPr bwMode="auto">
          <a:xfrm>
            <a:off x="288703" y="3071816"/>
            <a:ext cx="4773476" cy="379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0" descr="Sữa chua là gì? Công dụng của sữa chua trong làm đẹp | HPCVie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22" r="12898"/>
          <a:stretch/>
        </p:blipFill>
        <p:spPr bwMode="auto">
          <a:xfrm>
            <a:off x="5062180" y="3061191"/>
            <a:ext cx="3673643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 descr="Cách muối dưa cải chua giòn, ngon để lâu vẫn không bị khú ~ Ẩm Thực Thông  Thái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3" t="6528" r="6180" b="10989"/>
          <a:stretch/>
        </p:blipFill>
        <p:spPr bwMode="auto">
          <a:xfrm>
            <a:off x="8735824" y="3061191"/>
            <a:ext cx="31259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4255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5B89145-E104-447C-B960-CF66536B807A}"/>
              </a:ext>
            </a:extLst>
          </p:cNvPr>
          <p:cNvSpPr txBox="1"/>
          <p:nvPr/>
        </p:nvSpPr>
        <p:spPr>
          <a:xfrm>
            <a:off x="751724" y="322083"/>
            <a:ext cx="10245213" cy="1323439"/>
          </a:xfrm>
          <a:prstGeom prst="rect">
            <a:avLst/>
          </a:prstGeom>
          <a:solidFill>
            <a:srgbClr val="00006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HOẠT ĐỘNG </a:t>
            </a:r>
            <a:r>
              <a:rPr lang="en-US" sz="4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2.1. TÌM HIỂU VỀ CÁC SẢN PHẨM CÔNG NGHỆ LÊN MEN VSV</a:t>
            </a:r>
            <a:endParaRPr lang="en-US" sz="4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30D35042-3DA7-4D2B-A1B4-0B736D93F884}"/>
              </a:ext>
            </a:extLst>
          </p:cNvPr>
          <p:cNvSpPr txBox="1"/>
          <p:nvPr/>
        </p:nvSpPr>
        <p:spPr>
          <a:xfrm>
            <a:off x="655011" y="1795310"/>
            <a:ext cx="7093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Báo</a:t>
            </a:r>
            <a:r>
              <a:rPr 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cáo</a:t>
            </a:r>
            <a:r>
              <a:rPr 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kết</a:t>
            </a:r>
            <a:r>
              <a:rPr 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quả</a:t>
            </a:r>
            <a:r>
              <a:rPr 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chuẩn</a:t>
            </a:r>
            <a:r>
              <a:rPr 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bị</a:t>
            </a:r>
            <a:r>
              <a:rPr 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ở </a:t>
            </a:r>
            <a:r>
              <a:rPr lang="en-US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nhà</a:t>
            </a:r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1E28434A-E556-4F37-8E1F-6E1A9E7107C2}"/>
              </a:ext>
            </a:extLst>
          </p:cNvPr>
          <p:cNvSpPr txBox="1"/>
          <p:nvPr/>
        </p:nvSpPr>
        <p:spPr>
          <a:xfrm>
            <a:off x="655010" y="2714612"/>
            <a:ext cx="804864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1" algn="just">
              <a:spcBef>
                <a:spcPts val="425"/>
              </a:spcBef>
              <a:spcAft>
                <a:spcPts val="0"/>
              </a:spcAft>
              <a:buClr>
                <a:srgbClr val="231F20"/>
              </a:buClr>
              <a:buSzPts val="1200"/>
              <a:tabLst>
                <a:tab pos="266700" algn="l"/>
              </a:tabLst>
            </a:pPr>
            <a:r>
              <a:rPr lang="en-US" sz="3200" b="1" dirty="0" err="1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Nhóm</a:t>
            </a:r>
            <a:r>
              <a:rPr lang="en-US" sz="32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1,3: </a:t>
            </a:r>
            <a:r>
              <a:rPr lang="en-US" sz="3200" b="1" dirty="0" err="1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Sản</a:t>
            </a:r>
            <a:r>
              <a:rPr lang="en-US" sz="32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xuất</a:t>
            </a:r>
            <a:r>
              <a:rPr lang="en-US" sz="32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bia</a:t>
            </a:r>
            <a:endParaRPr lang="en-US" sz="3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Hộp Văn bản 7">
            <a:extLst>
              <a:ext uri="{FF2B5EF4-FFF2-40B4-BE49-F238E27FC236}">
                <a16:creationId xmlns:a16="http://schemas.microsoft.com/office/drawing/2014/main" id="{1E28434A-E556-4F37-8E1F-6E1A9E7107C2}"/>
              </a:ext>
            </a:extLst>
          </p:cNvPr>
          <p:cNvSpPr txBox="1"/>
          <p:nvPr/>
        </p:nvSpPr>
        <p:spPr>
          <a:xfrm>
            <a:off x="655010" y="3341454"/>
            <a:ext cx="804864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1" algn="just">
              <a:spcBef>
                <a:spcPts val="425"/>
              </a:spcBef>
              <a:spcAft>
                <a:spcPts val="0"/>
              </a:spcAft>
              <a:buClr>
                <a:srgbClr val="231F20"/>
              </a:buClr>
              <a:buSzPts val="1200"/>
              <a:tabLst>
                <a:tab pos="266700" algn="l"/>
              </a:tabLst>
            </a:pPr>
            <a:r>
              <a:rPr lang="en-US" sz="3200" b="1" dirty="0" err="1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Nhóm</a:t>
            </a:r>
            <a:r>
              <a:rPr lang="en-US" sz="32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2,4: </a:t>
            </a:r>
            <a:r>
              <a:rPr lang="en-US" sz="3200" b="1" dirty="0" err="1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Sản</a:t>
            </a:r>
            <a:r>
              <a:rPr lang="en-US" sz="32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xuất</a:t>
            </a:r>
            <a:r>
              <a:rPr lang="en-US" sz="32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sữa</a:t>
            </a:r>
            <a:r>
              <a:rPr lang="en-US" sz="32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chua</a:t>
            </a:r>
            <a:endParaRPr lang="en-US" sz="3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6428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Quy trình sản xuất bia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44"/>
          <a:stretch/>
        </p:blipFill>
        <p:spPr bwMode="auto">
          <a:xfrm>
            <a:off x="1171074" y="435358"/>
            <a:ext cx="10796337" cy="617761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Hộp Văn bản 1">
            <a:extLst>
              <a:ext uri="{FF2B5EF4-FFF2-40B4-BE49-F238E27FC236}">
                <a16:creationId xmlns:a16="http://schemas.microsoft.com/office/drawing/2014/main" id="{30D35042-3DA7-4D2B-A1B4-0B736D93F884}"/>
              </a:ext>
            </a:extLst>
          </p:cNvPr>
          <p:cNvSpPr txBox="1"/>
          <p:nvPr/>
        </p:nvSpPr>
        <p:spPr>
          <a:xfrm>
            <a:off x="0" y="142970"/>
            <a:ext cx="7093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Quy</a:t>
            </a:r>
            <a:r>
              <a:rPr 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trình</a:t>
            </a:r>
            <a:r>
              <a:rPr 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sản</a:t>
            </a:r>
            <a:r>
              <a:rPr 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xuất</a:t>
            </a:r>
            <a:r>
              <a:rPr 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bia</a:t>
            </a:r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8758" y="2610071"/>
            <a:ext cx="6096000" cy="20405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Nguyên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gạo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malt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Nguồn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VSV: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nấm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men (saccharomyces)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Bia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Bã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ăn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súc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0316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5B89145-E104-447C-B960-CF66536B807A}"/>
              </a:ext>
            </a:extLst>
          </p:cNvPr>
          <p:cNvSpPr txBox="1"/>
          <p:nvPr/>
        </p:nvSpPr>
        <p:spPr>
          <a:xfrm>
            <a:off x="751724" y="322083"/>
            <a:ext cx="10245213" cy="1323439"/>
          </a:xfrm>
          <a:prstGeom prst="rect">
            <a:avLst/>
          </a:prstGeom>
          <a:solidFill>
            <a:srgbClr val="00006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HOẠT ĐỘNG </a:t>
            </a:r>
            <a:r>
              <a:rPr lang="en-US" sz="4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2.2. QUAN SÁT TẾ BÀO VI KHUẨN TRONG SỮA CHUA</a:t>
            </a:r>
            <a:endParaRPr lang="en-US" sz="4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30D35042-3DA7-4D2B-A1B4-0B736D93F884}"/>
              </a:ext>
            </a:extLst>
          </p:cNvPr>
          <p:cNvSpPr txBox="1"/>
          <p:nvPr/>
        </p:nvSpPr>
        <p:spPr>
          <a:xfrm>
            <a:off x="655011" y="1795310"/>
            <a:ext cx="7093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bước</a:t>
            </a:r>
            <a:r>
              <a:rPr 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thực</a:t>
            </a:r>
            <a:r>
              <a:rPr 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hiện</a:t>
            </a:r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1E28434A-E556-4F37-8E1F-6E1A9E7107C2}"/>
              </a:ext>
            </a:extLst>
          </p:cNvPr>
          <p:cNvSpPr txBox="1"/>
          <p:nvPr/>
        </p:nvSpPr>
        <p:spPr>
          <a:xfrm>
            <a:off x="655011" y="2342542"/>
            <a:ext cx="3981157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just">
              <a:spcBef>
                <a:spcPts val="425"/>
              </a:spcBef>
              <a:buClr>
                <a:srgbClr val="231F20"/>
              </a:buClr>
              <a:buSzPts val="1200"/>
              <a:tabLst>
                <a:tab pos="266700" algn="l"/>
              </a:tabLst>
            </a:pPr>
            <a:r>
              <a:rPr lang="en-US" sz="2800" b="1" dirty="0" err="1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Bước</a:t>
            </a:r>
            <a:r>
              <a:rPr lang="en-US" sz="28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1: </a:t>
            </a:r>
            <a:r>
              <a:rPr lang="pt-BR" sz="2400" dirty="0" smtClean="0"/>
              <a:t>Lấy </a:t>
            </a:r>
            <a:r>
              <a:rPr lang="pt-BR" sz="2400" dirty="0"/>
              <a:t>1 thìa sữa chua không </a:t>
            </a:r>
            <a:r>
              <a:rPr lang="pt-BR" sz="2400" dirty="0" smtClean="0"/>
              <a:t>đường pha </a:t>
            </a:r>
            <a:r>
              <a:rPr lang="pt-BR" sz="2400" dirty="0"/>
              <a:t>với 10ml nước, nhỏ 1 giọt lên lam kính </a:t>
            </a:r>
            <a:r>
              <a:rPr lang="pt-BR" sz="2400" dirty="0">
                <a:sym typeface="Wingdings" panose="05000000000000000000" pitchFamily="2" charset="2"/>
              </a:rPr>
              <a:t></a:t>
            </a:r>
            <a:r>
              <a:rPr lang="pt-BR" sz="2400" dirty="0"/>
              <a:t> đậy lamen </a:t>
            </a:r>
            <a:r>
              <a:rPr lang="pt-BR" sz="2400" dirty="0">
                <a:sym typeface="Wingdings" panose="05000000000000000000" pitchFamily="2" charset="2"/>
              </a:rPr>
              <a:t></a:t>
            </a:r>
            <a:r>
              <a:rPr lang="pt-BR" sz="2400" dirty="0"/>
              <a:t> hút nước thừa bằng giấy thấm</a:t>
            </a:r>
            <a:r>
              <a:rPr lang="pt-BR" sz="2400" dirty="0" smtClean="0"/>
              <a:t>.</a:t>
            </a:r>
            <a:endParaRPr lang="en-US" sz="2400" dirty="0"/>
          </a:p>
        </p:txBody>
      </p:sp>
      <p:sp>
        <p:nvSpPr>
          <p:cNvPr id="9" name="Hộp Văn bản 7">
            <a:extLst>
              <a:ext uri="{FF2B5EF4-FFF2-40B4-BE49-F238E27FC236}">
                <a16:creationId xmlns:a16="http://schemas.microsoft.com/office/drawing/2014/main" id="{1E28434A-E556-4F37-8E1F-6E1A9E7107C2}"/>
              </a:ext>
            </a:extLst>
          </p:cNvPr>
          <p:cNvSpPr txBox="1"/>
          <p:nvPr/>
        </p:nvSpPr>
        <p:spPr>
          <a:xfrm>
            <a:off x="655012" y="4394693"/>
            <a:ext cx="4024324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1" algn="just">
              <a:spcBef>
                <a:spcPts val="425"/>
              </a:spcBef>
              <a:spcAft>
                <a:spcPts val="0"/>
              </a:spcAft>
              <a:buClr>
                <a:srgbClr val="231F20"/>
              </a:buClr>
              <a:buSzPts val="1200"/>
              <a:tabLst>
                <a:tab pos="266700" algn="l"/>
              </a:tabLst>
            </a:pPr>
            <a:r>
              <a:rPr lang="en-US" sz="28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Bước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2: </a:t>
            </a:r>
            <a:r>
              <a:rPr lang="pt-BR" sz="2400" dirty="0"/>
              <a:t>Đ</a:t>
            </a:r>
            <a:r>
              <a:rPr lang="pt-BR" sz="2400" dirty="0" smtClean="0"/>
              <a:t>ặt </a:t>
            </a:r>
            <a:r>
              <a:rPr lang="pt-BR" sz="2400" dirty="0"/>
              <a:t>lam kính lên bàn kính hiển vi quan sát.</a:t>
            </a:r>
            <a:endParaRPr lang="en-US" sz="40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Hộp Văn bản 7">
            <a:extLst>
              <a:ext uri="{FF2B5EF4-FFF2-40B4-BE49-F238E27FC236}">
                <a16:creationId xmlns:a16="http://schemas.microsoft.com/office/drawing/2014/main" id="{1E28434A-E556-4F37-8E1F-6E1A9E7107C2}"/>
              </a:ext>
            </a:extLst>
          </p:cNvPr>
          <p:cNvSpPr txBox="1"/>
          <p:nvPr/>
        </p:nvSpPr>
        <p:spPr>
          <a:xfrm>
            <a:off x="655011" y="5470867"/>
            <a:ext cx="5296610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1" algn="just">
              <a:spcBef>
                <a:spcPts val="425"/>
              </a:spcBef>
              <a:spcAft>
                <a:spcPts val="0"/>
              </a:spcAft>
              <a:buClr>
                <a:srgbClr val="231F20"/>
              </a:buClr>
              <a:buSzPts val="1200"/>
              <a:tabLst>
                <a:tab pos="266700" algn="l"/>
              </a:tabLst>
            </a:pPr>
            <a:r>
              <a:rPr lang="en-US" sz="28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Bước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3: </a:t>
            </a:r>
            <a:r>
              <a:rPr lang="pt-BR" sz="2400" dirty="0" smtClean="0"/>
              <a:t>Quan </a:t>
            </a:r>
            <a:r>
              <a:rPr lang="pt-BR" sz="2400" dirty="0"/>
              <a:t>sát ở vật kính x10 </a:t>
            </a:r>
            <a:r>
              <a:rPr lang="pt-BR" sz="2400" dirty="0">
                <a:sym typeface="Wingdings" panose="05000000000000000000" pitchFamily="2" charset="2"/>
              </a:rPr>
              <a:t></a:t>
            </a:r>
            <a:r>
              <a:rPr lang="pt-BR" sz="2400" dirty="0"/>
              <a:t> chỉnh đến vùng có nhiều vi khuẩn nhất </a:t>
            </a:r>
            <a:r>
              <a:rPr lang="pt-BR" sz="2400" dirty="0">
                <a:sym typeface="Wingdings" panose="05000000000000000000" pitchFamily="2" charset="2"/>
              </a:rPr>
              <a:t></a:t>
            </a:r>
            <a:r>
              <a:rPr lang="pt-BR" sz="2400" dirty="0"/>
              <a:t> quan sát ở vật kính x40.</a:t>
            </a:r>
            <a:endParaRPr lang="en-US" sz="40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pic>
        <p:nvPicPr>
          <p:cNvPr id="3074" name="Picture 2" descr="Bài 28. Thực hành: Làm sữa chua và quan sát vi khuẩn - Hoc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335" y="2281901"/>
            <a:ext cx="7315200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KHTN 6 Bài 26: TH quan sát vi khuẩn. Tìm hiểu các bước làm sữa chua - Chân  Trời Sáng Tạo - Luật Trẻ Em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38"/>
          <a:stretch/>
        </p:blipFill>
        <p:spPr bwMode="auto">
          <a:xfrm>
            <a:off x="7358480" y="4394693"/>
            <a:ext cx="2895600" cy="2251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48251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951E8BA7-36D7-4188-A7C1-65AD9D7C7DA3}"/>
              </a:ext>
            </a:extLst>
          </p:cNvPr>
          <p:cNvSpPr txBox="1"/>
          <p:nvPr/>
        </p:nvSpPr>
        <p:spPr>
          <a:xfrm>
            <a:off x="817129" y="1246541"/>
            <a:ext cx="1161482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061085" algn="ctr">
              <a:spcBef>
                <a:spcPts val="460"/>
              </a:spcBef>
              <a:spcAft>
                <a:spcPts val="0"/>
              </a:spcAft>
            </a:pPr>
            <a:r>
              <a:rPr lang="en-US" sz="3000" b="1" kern="0" dirty="0" err="1" smtClean="0">
                <a:solidFill>
                  <a:srgbClr val="C0000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Nhiệm</a:t>
            </a:r>
            <a:r>
              <a:rPr lang="en-US" sz="3000" b="1" kern="0" dirty="0" smtClean="0">
                <a:solidFill>
                  <a:srgbClr val="C0000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3000" b="1" kern="0" dirty="0" err="1" smtClean="0">
                <a:solidFill>
                  <a:srgbClr val="C0000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vụ</a:t>
            </a:r>
            <a:r>
              <a:rPr lang="en-US" sz="3000" b="1" kern="0" dirty="0" smtClean="0">
                <a:solidFill>
                  <a:srgbClr val="C0000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:</a:t>
            </a:r>
            <a:endParaRPr lang="en-US" sz="3000" b="1" kern="0" dirty="0">
              <a:solidFill>
                <a:srgbClr val="C00000"/>
              </a:solidFill>
              <a:effectLst/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B89145-E104-447C-B960-CF66536B807A}"/>
              </a:ext>
            </a:extLst>
          </p:cNvPr>
          <p:cNvSpPr txBox="1"/>
          <p:nvPr/>
        </p:nvSpPr>
        <p:spPr>
          <a:xfrm>
            <a:off x="559219" y="309367"/>
            <a:ext cx="11247771" cy="646331"/>
          </a:xfrm>
          <a:prstGeom prst="rect">
            <a:avLst/>
          </a:prstGeom>
          <a:solidFill>
            <a:srgbClr val="00006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HOẠT ĐỘNG </a:t>
            </a:r>
            <a:r>
              <a:rPr lang="en-US" sz="3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2.3. THỰC HÀNH LÀM SỮA CHUA, DƯA CHUA</a:t>
            </a:r>
            <a:endParaRPr lang="en-US" sz="3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Hộp Văn bản 7">
            <a:extLst>
              <a:ext uri="{FF2B5EF4-FFF2-40B4-BE49-F238E27FC236}">
                <a16:creationId xmlns:a16="http://schemas.microsoft.com/office/drawing/2014/main" id="{1E28434A-E556-4F37-8E1F-6E1A9E7107C2}"/>
              </a:ext>
            </a:extLst>
          </p:cNvPr>
          <p:cNvSpPr txBox="1"/>
          <p:nvPr/>
        </p:nvSpPr>
        <p:spPr>
          <a:xfrm>
            <a:off x="559219" y="2090305"/>
            <a:ext cx="4718634" cy="1128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1" algn="ctr">
              <a:spcBef>
                <a:spcPts val="425"/>
              </a:spcBef>
              <a:spcAft>
                <a:spcPts val="0"/>
              </a:spcAft>
              <a:buClr>
                <a:srgbClr val="231F20"/>
              </a:buClr>
              <a:buSzPts val="1200"/>
              <a:tabLst>
                <a:tab pos="266700" algn="l"/>
              </a:tabLst>
            </a:pPr>
            <a:r>
              <a:rPr lang="en-US" sz="3200" b="1" dirty="0" err="1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Nhóm</a:t>
            </a:r>
            <a:r>
              <a:rPr lang="en-US" sz="32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1,3: </a:t>
            </a:r>
          </a:p>
          <a:p>
            <a:pPr marL="0" marR="0" lvl="1" algn="ctr">
              <a:spcBef>
                <a:spcPts val="425"/>
              </a:spcBef>
              <a:spcAft>
                <a:spcPts val="0"/>
              </a:spcAft>
              <a:buClr>
                <a:srgbClr val="231F20"/>
              </a:buClr>
              <a:buSzPts val="1200"/>
              <a:tabLst>
                <a:tab pos="266700" algn="l"/>
              </a:tabLst>
            </a:pPr>
            <a:r>
              <a:rPr lang="en-US" sz="3200" b="1" dirty="0" err="1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Thực</a:t>
            </a:r>
            <a:r>
              <a:rPr lang="en-US" sz="32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hành</a:t>
            </a:r>
            <a:r>
              <a:rPr lang="en-US" sz="32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làm</a:t>
            </a:r>
            <a:r>
              <a:rPr lang="en-US" sz="32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sữa</a:t>
            </a:r>
            <a:r>
              <a:rPr lang="en-US" sz="32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chua</a:t>
            </a:r>
            <a:endParaRPr lang="en-US" sz="3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Hộp Văn bản 7">
            <a:extLst>
              <a:ext uri="{FF2B5EF4-FFF2-40B4-BE49-F238E27FC236}">
                <a16:creationId xmlns:a16="http://schemas.microsoft.com/office/drawing/2014/main" id="{1E28434A-E556-4F37-8E1F-6E1A9E7107C2}"/>
              </a:ext>
            </a:extLst>
          </p:cNvPr>
          <p:cNvSpPr txBox="1"/>
          <p:nvPr/>
        </p:nvSpPr>
        <p:spPr>
          <a:xfrm>
            <a:off x="6752877" y="1969520"/>
            <a:ext cx="5054113" cy="1128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1" algn="ctr">
              <a:spcBef>
                <a:spcPts val="425"/>
              </a:spcBef>
              <a:spcAft>
                <a:spcPts val="0"/>
              </a:spcAft>
              <a:buClr>
                <a:srgbClr val="231F20"/>
              </a:buClr>
              <a:buSzPts val="1200"/>
              <a:tabLst>
                <a:tab pos="266700" algn="l"/>
              </a:tabLst>
            </a:pPr>
            <a:r>
              <a:rPr lang="en-US" sz="3200" b="1" dirty="0" err="1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Nhóm</a:t>
            </a:r>
            <a:r>
              <a:rPr lang="en-US" sz="32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2,4: </a:t>
            </a:r>
          </a:p>
          <a:p>
            <a:pPr marL="0" marR="0" lvl="1" algn="ctr">
              <a:spcBef>
                <a:spcPts val="425"/>
              </a:spcBef>
              <a:spcAft>
                <a:spcPts val="0"/>
              </a:spcAft>
              <a:buClr>
                <a:srgbClr val="231F20"/>
              </a:buClr>
              <a:buSzPts val="1200"/>
              <a:tabLst>
                <a:tab pos="266700" algn="l"/>
              </a:tabLst>
            </a:pPr>
            <a:r>
              <a:rPr lang="en-US" sz="3200" b="1" dirty="0" err="1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Thực</a:t>
            </a:r>
            <a:r>
              <a:rPr lang="en-US" sz="32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hành</a:t>
            </a:r>
            <a:r>
              <a:rPr lang="en-US" sz="32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làm</a:t>
            </a:r>
            <a:r>
              <a:rPr lang="en-US" sz="32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dưa</a:t>
            </a:r>
            <a:r>
              <a:rPr lang="en-US" sz="32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chua</a:t>
            </a:r>
            <a:endParaRPr lang="en-US" sz="3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pic>
        <p:nvPicPr>
          <p:cNvPr id="14" name="Picture 10" descr="Sữa chua là gì? Công dụng của sữa chua trong làm đẹp | HPCVie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22" r="12898"/>
          <a:stretch/>
        </p:blipFill>
        <p:spPr bwMode="auto">
          <a:xfrm>
            <a:off x="1308326" y="3098034"/>
            <a:ext cx="3673643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2" descr="Cách muối dưa cải chua giòn, ngon để lâu vẫn không bị khú ~ Ẩm Thực Thông  Thái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3" t="6528" r="6180" b="10989"/>
          <a:stretch/>
        </p:blipFill>
        <p:spPr bwMode="auto">
          <a:xfrm>
            <a:off x="7933458" y="3048000"/>
            <a:ext cx="31259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5490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/>
        </p:nvGraphicFramePr>
        <p:xfrm>
          <a:off x="2258023" y="1745739"/>
          <a:ext cx="7262126" cy="4019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Bảng 1">
            <a:extLst>
              <a:ext uri="{FF2B5EF4-FFF2-40B4-BE49-F238E27FC236}">
                <a16:creationId xmlns:a16="http://schemas.microsoft.com/office/drawing/2014/main" id="{58ADCBE7-D247-40F9-AF36-7F596C746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764461"/>
              </p:ext>
            </p:extLst>
          </p:nvPr>
        </p:nvGraphicFramePr>
        <p:xfrm>
          <a:off x="1174804" y="1469240"/>
          <a:ext cx="10016599" cy="538267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265254">
                  <a:extLst>
                    <a:ext uri="{9D8B030D-6E8A-4147-A177-3AD203B41FA5}">
                      <a16:colId xmlns:a16="http://schemas.microsoft.com/office/drawing/2014/main" val="2215526332"/>
                    </a:ext>
                  </a:extLst>
                </a:gridCol>
                <a:gridCol w="5606481">
                  <a:extLst>
                    <a:ext uri="{9D8B030D-6E8A-4147-A177-3AD203B41FA5}">
                      <a16:colId xmlns:a16="http://schemas.microsoft.com/office/drawing/2014/main" val="2366346598"/>
                    </a:ext>
                  </a:extLst>
                </a:gridCol>
                <a:gridCol w="1508316">
                  <a:extLst>
                    <a:ext uri="{9D8B030D-6E8A-4147-A177-3AD203B41FA5}">
                      <a16:colId xmlns:a16="http://schemas.microsoft.com/office/drawing/2014/main" val="3347307837"/>
                    </a:ext>
                  </a:extLst>
                </a:gridCol>
                <a:gridCol w="1636548">
                  <a:extLst>
                    <a:ext uri="{9D8B030D-6E8A-4147-A177-3AD203B41FA5}">
                      <a16:colId xmlns:a16="http://schemas.microsoft.com/office/drawing/2014/main" val="452745726"/>
                    </a:ext>
                  </a:extLst>
                </a:gridCol>
              </a:tblGrid>
              <a:tr h="874438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vi-VN" sz="2400" b="1" dirty="0"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vi-VN" sz="2400" b="1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Tiêu</a:t>
                      </a:r>
                      <a:r>
                        <a:rPr lang="vi-VN" sz="2400" b="1" spc="1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b="1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chí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1610" marR="171450" indent="17145" algn="ctr">
                        <a:lnSpc>
                          <a:spcPct val="108000"/>
                        </a:lnSpc>
                        <a:spcBef>
                          <a:spcPts val="870"/>
                        </a:spcBef>
                        <a:spcAft>
                          <a:spcPts val="0"/>
                        </a:spcAft>
                      </a:pPr>
                      <a:r>
                        <a:rPr lang="vi-VN" sz="2400" b="1" dirty="0" err="1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Điểm</a:t>
                      </a:r>
                      <a:r>
                        <a:rPr lang="en-US" sz="2400" b="1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b="1" spc="-32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b="1" dirty="0" err="1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tối</a:t>
                      </a:r>
                      <a:r>
                        <a:rPr lang="vi-VN" sz="2400" b="1" spc="-6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b="1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đa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43815" indent="140970" algn="ctr">
                        <a:lnSpc>
                          <a:spcPct val="108000"/>
                        </a:lnSpc>
                        <a:spcBef>
                          <a:spcPts val="870"/>
                        </a:spcBef>
                        <a:spcAft>
                          <a:spcPts val="0"/>
                        </a:spcAft>
                      </a:pPr>
                      <a:r>
                        <a:rPr lang="vi-VN" sz="2400" b="1" dirty="0" err="1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Điểm</a:t>
                      </a:r>
                      <a:r>
                        <a:rPr lang="vi-VN" sz="2400" b="1" spc="5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b="1" spc="-15" dirty="0" err="1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đạt</a:t>
                      </a:r>
                      <a:r>
                        <a:rPr lang="en-US" sz="2400" b="1" spc="-6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b="1" spc="-15" dirty="0" err="1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được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310383"/>
                  </a:ext>
                </a:extLst>
              </a:tr>
              <a:tr h="511036">
                <a:tc rowSpan="3">
                  <a:txBody>
                    <a:bodyPr/>
                    <a:lstStyle/>
                    <a:p>
                      <a:pPr marL="508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b="1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Nội</a:t>
                      </a:r>
                      <a:r>
                        <a:rPr lang="vi-VN" sz="2400" b="1" spc="-55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b="1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dung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marR="38735" algn="just">
                        <a:lnSpc>
                          <a:spcPct val="102000"/>
                        </a:lnSpc>
                        <a:spcBef>
                          <a:spcPts val="79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 err="1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Thể</a:t>
                      </a:r>
                      <a:r>
                        <a:rPr lang="vi-VN" sz="2400" spc="-75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 err="1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hiện</a:t>
                      </a:r>
                      <a:r>
                        <a:rPr lang="vi-VN" sz="2400" spc="-75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 err="1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đúng</a:t>
                      </a:r>
                      <a:r>
                        <a:rPr lang="vi-VN" sz="2400" spc="-75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 err="1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bản</a:t>
                      </a:r>
                      <a:r>
                        <a:rPr lang="vi-VN" sz="2400" spc="-75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 err="1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thiết</a:t>
                      </a:r>
                      <a:r>
                        <a:rPr lang="vi-VN" sz="2400" spc="-75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 err="1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kế</a:t>
                      </a:r>
                      <a:r>
                        <a:rPr lang="vi-VN" sz="240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:</a:t>
                      </a:r>
                      <a:r>
                        <a:rPr lang="vi-VN" sz="2400" spc="-75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 err="1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Tạo</a:t>
                      </a:r>
                      <a:r>
                        <a:rPr lang="vi-VN" sz="2400" spc="-75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 err="1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sản</a:t>
                      </a:r>
                      <a:r>
                        <a:rPr lang="vi-VN" sz="2400" spc="-75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 err="1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phẩm</a:t>
                      </a:r>
                      <a:r>
                        <a:rPr lang="en-US" sz="240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spc="-36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lên</a:t>
                      </a:r>
                      <a:r>
                        <a:rPr lang="vi-VN" sz="2400" spc="-85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men.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1488307"/>
                  </a:ext>
                </a:extLst>
              </a:tr>
              <a:tr h="7128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0800" marR="38735" algn="just">
                        <a:lnSpc>
                          <a:spcPct val="102000"/>
                        </a:lnSpc>
                        <a:spcBef>
                          <a:spcPts val="79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 err="1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Sản</a:t>
                      </a:r>
                      <a:r>
                        <a:rPr lang="vi-VN" sz="2400" spc="-85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 err="1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phẩm</a:t>
                      </a:r>
                      <a:r>
                        <a:rPr lang="vi-VN" sz="2400" spc="-85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 err="1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có</a:t>
                      </a:r>
                      <a:r>
                        <a:rPr lang="vi-VN" sz="2400" spc="-85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 err="1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chất</a:t>
                      </a:r>
                      <a:r>
                        <a:rPr lang="vi-VN" sz="2400" spc="-85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 err="1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lượng</a:t>
                      </a:r>
                      <a:r>
                        <a:rPr lang="vi-VN" sz="240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vi-VN" sz="2400" spc="-85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 err="1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được</a:t>
                      </a:r>
                      <a:r>
                        <a:rPr lang="vi-VN" sz="2400" spc="-85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 err="1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bảo</a:t>
                      </a:r>
                      <a:r>
                        <a:rPr lang="vi-VN" sz="2400" spc="-8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 err="1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quản</a:t>
                      </a:r>
                      <a:r>
                        <a:rPr lang="vi-VN" sz="2400" spc="-39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 err="1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tốt</a:t>
                      </a:r>
                      <a:r>
                        <a:rPr lang="vi-VN" sz="2400" spc="-55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 err="1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và</a:t>
                      </a:r>
                      <a:r>
                        <a:rPr lang="vi-VN" sz="2400" spc="-55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an</a:t>
                      </a:r>
                      <a:r>
                        <a:rPr lang="vi-VN" sz="2400" spc="-55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 err="1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toàn</a:t>
                      </a:r>
                      <a:r>
                        <a:rPr lang="vi-VN" sz="240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145126"/>
                  </a:ext>
                </a:extLst>
              </a:tr>
              <a:tr h="7094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0800" marR="41910" algn="just">
                        <a:lnSpc>
                          <a:spcPct val="102000"/>
                        </a:lnSpc>
                        <a:spcBef>
                          <a:spcPts val="79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Dụng cụ, hoá chất, mẫu vật tiết kiệm chi</a:t>
                      </a:r>
                      <a:r>
                        <a:rPr lang="vi-VN" sz="2400" spc="5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phí, thân thiện môi trường để tạo </a:t>
                      </a:r>
                      <a:r>
                        <a:rPr lang="vi-VN" sz="2400" dirty="0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sản</a:t>
                      </a:r>
                      <a:r>
                        <a:rPr lang="en-US" sz="2400" dirty="0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spc="-410" dirty="0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phẩm</a:t>
                      </a:r>
                      <a:r>
                        <a:rPr lang="vi-VN" sz="2400" spc="-6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lên</a:t>
                      </a:r>
                      <a:r>
                        <a:rPr lang="vi-VN" sz="2400" spc="-55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men.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9889118"/>
                  </a:ext>
                </a:extLst>
              </a:tr>
              <a:tr h="6164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vi-VN" sz="2400" b="1"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vi-VN" sz="2400" b="1" spc="-5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Hình</a:t>
                      </a:r>
                      <a:r>
                        <a:rPr lang="vi-VN" sz="2400" b="1" spc="-8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b="1" dirty="0" err="1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thức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marR="38735" algn="just">
                        <a:lnSpc>
                          <a:spcPct val="102000"/>
                        </a:lnSpc>
                        <a:spcBef>
                          <a:spcPts val="79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Bài</a:t>
                      </a:r>
                      <a:r>
                        <a:rPr lang="vi-VN" sz="2400" spc="-11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báo</a:t>
                      </a:r>
                      <a:r>
                        <a:rPr lang="vi-VN" sz="2400" spc="-105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cáo</a:t>
                      </a:r>
                      <a:r>
                        <a:rPr lang="vi-VN" sz="2400" spc="-105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đẹp,</a:t>
                      </a:r>
                      <a:r>
                        <a:rPr lang="vi-VN" sz="2400" spc="-11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trình</a:t>
                      </a:r>
                      <a:r>
                        <a:rPr lang="vi-VN" sz="2400" spc="-105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bày</a:t>
                      </a:r>
                      <a:r>
                        <a:rPr lang="vi-VN" sz="2400" spc="-105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ngắn</a:t>
                      </a:r>
                      <a:r>
                        <a:rPr lang="vi-VN" sz="2400" spc="-105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gọn,</a:t>
                      </a:r>
                      <a:r>
                        <a:rPr lang="vi-VN" sz="2400" spc="-11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logic,</a:t>
                      </a:r>
                      <a:r>
                        <a:rPr lang="vi-VN" sz="2400" spc="-365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spc="-5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sáng</a:t>
                      </a:r>
                      <a:r>
                        <a:rPr lang="vi-VN" sz="2400" spc="-80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vi-VN" sz="2400" spc="-5" dirty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tạo.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056909"/>
                  </a:ext>
                </a:extLst>
              </a:tr>
              <a:tr h="672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vi-VN" sz="2400" b="1" dirty="0"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en-US" sz="2400" b="1" dirty="0" err="1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Vệ</a:t>
                      </a:r>
                      <a:r>
                        <a:rPr lang="en-US" sz="2400" b="1" baseline="0" dirty="0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sinh</a:t>
                      </a:r>
                      <a:r>
                        <a:rPr lang="en-US" sz="2400" b="1" baseline="0" dirty="0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+ </a:t>
                      </a:r>
                    </a:p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 b="1" baseline="0" dirty="0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Ý </a:t>
                      </a:r>
                      <a:r>
                        <a:rPr lang="en-US" sz="2400" b="1" baseline="0" dirty="0" err="1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thức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marR="38735" algn="just">
                        <a:lnSpc>
                          <a:spcPct val="102000"/>
                        </a:lnSpc>
                        <a:spcBef>
                          <a:spcPts val="79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err="1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Giữ</a:t>
                      </a:r>
                      <a:r>
                        <a:rPr lang="en-US" sz="2400" spc="-5" baseline="0" dirty="0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spc="-5" baseline="0" dirty="0" err="1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vệ</a:t>
                      </a:r>
                      <a:r>
                        <a:rPr lang="en-US" sz="2400" spc="-5" baseline="0" dirty="0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spc="-5" baseline="0" dirty="0" err="1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sinh</a:t>
                      </a:r>
                      <a:r>
                        <a:rPr lang="en-US" sz="2400" spc="-5" baseline="0" dirty="0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spc="-5" baseline="0" dirty="0" err="1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sạch</a:t>
                      </a:r>
                      <a:r>
                        <a:rPr lang="en-US" sz="2400" spc="-5" baseline="0" dirty="0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spc="-5" baseline="0" dirty="0" err="1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sẽ</a:t>
                      </a:r>
                      <a:r>
                        <a:rPr lang="en-US" sz="2400" spc="-5" baseline="0" dirty="0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400" spc="-5" baseline="0" dirty="0" err="1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có</a:t>
                      </a:r>
                      <a:r>
                        <a:rPr lang="en-US" sz="2400" spc="-5" baseline="0" dirty="0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ý </a:t>
                      </a:r>
                      <a:r>
                        <a:rPr lang="en-US" sz="2400" spc="-5" baseline="0" dirty="0" err="1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thức</a:t>
                      </a:r>
                      <a:r>
                        <a:rPr lang="en-US" sz="2400" spc="-5" baseline="0" dirty="0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spc="-5" baseline="0" dirty="0" err="1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kỉ</a:t>
                      </a:r>
                      <a:r>
                        <a:rPr lang="en-US" sz="2400" spc="-5" baseline="0" dirty="0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spc="-5" baseline="0" dirty="0" err="1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luật</a:t>
                      </a:r>
                      <a:r>
                        <a:rPr lang="en-US" sz="2400" spc="-5" baseline="0" dirty="0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spc="-5" baseline="0" dirty="0" err="1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và</a:t>
                      </a:r>
                      <a:r>
                        <a:rPr lang="en-US" sz="2400" spc="-5" baseline="0" dirty="0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spc="-5" baseline="0" dirty="0" err="1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hợp</a:t>
                      </a:r>
                      <a:r>
                        <a:rPr lang="en-US" sz="2400" spc="-5" baseline="0" dirty="0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spc="-5" baseline="0" dirty="0" err="1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tác</a:t>
                      </a:r>
                      <a:r>
                        <a:rPr lang="en-US" sz="2400" spc="-5" baseline="0" dirty="0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spc="-5" baseline="0" dirty="0" err="1" smtClean="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tốt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0413666"/>
                  </a:ext>
                </a:extLst>
              </a:tr>
              <a:tr h="404548">
                <a:tc gridSpan="2">
                  <a:txBody>
                    <a:bodyPr/>
                    <a:lstStyle/>
                    <a:p>
                      <a:pPr marL="1727200" marR="1720850" algn="ctr">
                        <a:spcBef>
                          <a:spcPts val="870"/>
                        </a:spcBef>
                        <a:spcAft>
                          <a:spcPts val="0"/>
                        </a:spcAft>
                      </a:pPr>
                      <a:r>
                        <a:rPr lang="vi-VN" sz="2400" b="1" dirty="0" err="1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Tổng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278765" algn="ctr">
                        <a:spcBef>
                          <a:spcPts val="79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231F2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0398817"/>
                  </a:ext>
                </a:extLst>
              </a:tr>
            </a:tbl>
          </a:graphicData>
        </a:graphic>
      </p:graphicFrame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23BFC5C5-F49F-43E7-9B75-4A9945CDD372}"/>
              </a:ext>
            </a:extLst>
          </p:cNvPr>
          <p:cNvSpPr txBox="1"/>
          <p:nvPr/>
        </p:nvSpPr>
        <p:spPr>
          <a:xfrm>
            <a:off x="811789" y="935470"/>
            <a:ext cx="1037961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77290" marR="1061085" algn="ctr">
              <a:spcBef>
                <a:spcPts val="330"/>
              </a:spcBef>
              <a:spcAft>
                <a:spcPts val="0"/>
              </a:spcAft>
            </a:pPr>
            <a:r>
              <a:rPr lang="vi-VN" sz="3000" b="1" dirty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Bảng</a:t>
            </a:r>
            <a:r>
              <a:rPr lang="vi-VN" sz="3000" b="1" spc="-55" dirty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3000" b="1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23.</a:t>
            </a:r>
            <a:r>
              <a:rPr lang="vi-VN" sz="3000" b="1" spc="-65" dirty="0" smtClean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vi-VN" sz="3000" b="1" dirty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Tiêu</a:t>
            </a:r>
            <a:r>
              <a:rPr lang="vi-VN" sz="3000" b="1" spc="-50" dirty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vi-VN" sz="3000" b="1" dirty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chí</a:t>
            </a:r>
            <a:r>
              <a:rPr lang="vi-VN" sz="3000" b="1" spc="-55" dirty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vi-VN" sz="3000" b="1" dirty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đánh</a:t>
            </a:r>
            <a:r>
              <a:rPr lang="vi-VN" sz="3000" b="1" spc="-50" dirty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vi-VN" sz="3000" b="1" dirty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giá</a:t>
            </a:r>
            <a:r>
              <a:rPr lang="vi-VN" sz="3000" b="1" spc="-55" dirty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vi-VN" sz="3000" b="1" dirty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sản</a:t>
            </a:r>
            <a:r>
              <a:rPr lang="vi-VN" sz="3000" b="1" spc="-50" dirty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vi-VN" sz="3000" b="1" dirty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phẩm</a:t>
            </a:r>
            <a:r>
              <a:rPr lang="vi-VN" sz="3000" b="1" spc="-55" dirty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vi-VN" sz="3000" b="1" dirty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lên</a:t>
            </a:r>
            <a:r>
              <a:rPr lang="vi-VN" sz="3000" b="1" spc="-50" dirty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vi-VN" sz="3000" b="1" dirty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men</a:t>
            </a:r>
            <a:endParaRPr lang="en-US" sz="30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B89145-E104-447C-B960-CF66536B807A}"/>
              </a:ext>
            </a:extLst>
          </p:cNvPr>
          <p:cNvSpPr txBox="1"/>
          <p:nvPr/>
        </p:nvSpPr>
        <p:spPr>
          <a:xfrm>
            <a:off x="559219" y="309367"/>
            <a:ext cx="11247771" cy="646331"/>
          </a:xfrm>
          <a:prstGeom prst="rect">
            <a:avLst/>
          </a:prstGeom>
          <a:solidFill>
            <a:srgbClr val="00006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HOẠT ĐỘNG </a:t>
            </a:r>
            <a:r>
              <a:rPr lang="en-US" sz="3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2.3. THỰC HÀNH LÀM SỮA CHUA, DƯA CHUA</a:t>
            </a:r>
            <a:endParaRPr lang="en-US" sz="3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6438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5B89145-E104-447C-B960-CF66536B807A}"/>
              </a:ext>
            </a:extLst>
          </p:cNvPr>
          <p:cNvSpPr txBox="1"/>
          <p:nvPr/>
        </p:nvSpPr>
        <p:spPr>
          <a:xfrm>
            <a:off x="638079" y="880344"/>
            <a:ext cx="10782192" cy="769441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HOẠT ĐỘNG 3. </a:t>
            </a:r>
            <a:r>
              <a:rPr lang="en-US" sz="4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LUYỆN TẬP, VẬN DỤNG</a:t>
            </a:r>
            <a:endParaRPr lang="en-US" sz="4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440AFCD0-6680-AA7C-6CE4-1FCA25BC4CAF}"/>
              </a:ext>
            </a:extLst>
          </p:cNvPr>
          <p:cNvSpPr txBox="1"/>
          <p:nvPr/>
        </p:nvSpPr>
        <p:spPr>
          <a:xfrm>
            <a:off x="638078" y="2372943"/>
            <a:ext cx="1078219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0" marR="0" indent="457200" algn="just">
              <a:spcBef>
                <a:spcPts val="600"/>
              </a:spcBef>
              <a:spcAft>
                <a:spcPts val="600"/>
              </a:spcAft>
            </a:pPr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3000" b="1" dirty="0" err="1"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tổ</a:t>
            </a:r>
            <a:r>
              <a:rPr lang="en-US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thảo</a:t>
            </a:r>
            <a:r>
              <a:rPr lang="en-US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luận</a:t>
            </a:r>
            <a:r>
              <a:rPr lang="en-US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thống</a:t>
            </a:r>
            <a:r>
              <a:rPr lang="en-US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nhất</a:t>
            </a:r>
            <a:r>
              <a:rPr lang="en-US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hoàn</a:t>
            </a:r>
            <a:r>
              <a:rPr lang="en-US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thiện</a:t>
            </a:r>
            <a:r>
              <a:rPr lang="en-US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báo</a:t>
            </a:r>
            <a:r>
              <a:rPr lang="en-US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cáo</a:t>
            </a:r>
            <a:r>
              <a:rPr lang="en-US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thực</a:t>
            </a:r>
            <a:r>
              <a:rPr lang="en-US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hành</a:t>
            </a:r>
            <a:endParaRPr lang="en-US" sz="3000" b="1" spc="-100" dirty="0">
              <a:solidFill>
                <a:srgbClr val="231F2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520700" marR="0" algn="just">
              <a:spcBef>
                <a:spcPts val="600"/>
              </a:spcBef>
              <a:spcAft>
                <a:spcPts val="600"/>
              </a:spcAft>
            </a:pPr>
            <a:r>
              <a:rPr lang="en-US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3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Làm</a:t>
            </a:r>
            <a:r>
              <a:rPr lang="en-US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tập</a:t>
            </a:r>
            <a:r>
              <a:rPr lang="en-US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san</a:t>
            </a:r>
            <a:endParaRPr lang="en-US" sz="3000" b="1" dirty="0">
              <a:effectLst/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4751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447</Words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Times New Roman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2021-01-29T04:35:00Z</dcterms:created>
  <dcterms:modified xsi:type="dcterms:W3CDTF">2022-08-03T02:09:13Z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1033-11.2.0.9396</vt:lpwstr>
  </property>
</Properties>
</file>