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308" r:id="rId9"/>
    <p:sldId id="309" r:id="rId10"/>
    <p:sldId id="310" r:id="rId11"/>
    <p:sldId id="311" r:id="rId12"/>
    <p:sldId id="312" r:id="rId13"/>
    <p:sldId id="313" r:id="rId14"/>
    <p:sldId id="260" r:id="rId15"/>
    <p:sldId id="265" r:id="rId16"/>
    <p:sldId id="314" r:id="rId17"/>
    <p:sldId id="315" r:id="rId18"/>
    <p:sldId id="262" r:id="rId19"/>
    <p:sldId id="275" r:id="rId20"/>
    <p:sldId id="299" r:id="rId21"/>
    <p:sldId id="316" r:id="rId22"/>
    <p:sldId id="278" r:id="rId23"/>
    <p:sldId id="277" r:id="rId24"/>
    <p:sldId id="287" r:id="rId25"/>
    <p:sldId id="288" r:id="rId26"/>
    <p:sldId id="290" r:id="rId27"/>
    <p:sldId id="303" r:id="rId28"/>
    <p:sldId id="304" r:id="rId29"/>
    <p:sldId id="305" r:id="rId30"/>
    <p:sldId id="306" r:id="rId31"/>
    <p:sldId id="307" r:id="rId32"/>
    <p:sldId id="264" r:id="rId33"/>
    <p:sldId id="266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utour One" panose="020B0604020202020204" charset="0"/>
      <p:regular r:id="rId40"/>
    </p:embeddedFont>
    <p:embeddedFont>
      <p:font typeface="Anton" panose="020B0604020202020204" charset="0"/>
      <p:regular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83" autoAdjust="0"/>
  </p:normalViewPr>
  <p:slideViewPr>
    <p:cSldViewPr>
      <p:cViewPr varScale="1">
        <p:scale>
          <a:sx n="40" d="100"/>
          <a:sy n="40" d="100"/>
        </p:scale>
        <p:origin x="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2.svg"/><Relationship Id="rId10" Type="http://schemas.openxmlformats.org/officeDocument/2006/relationships/image" Target="../media/image16.png"/><Relationship Id="rId9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2.svg"/><Relationship Id="rId10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52.svg"/><Relationship Id="rId10" Type="http://schemas.openxmlformats.org/officeDocument/2006/relationships/image" Target="../media/image18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svg"/><Relationship Id="rId15" Type="http://schemas.openxmlformats.org/officeDocument/2006/relationships/image" Target="../media/image70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8.png"/><Relationship Id="rId43" Type="http://schemas.openxmlformats.org/officeDocument/2006/relationships/image" Target="../media/image136.sv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9.png"/><Relationship Id="rId43" Type="http://schemas.openxmlformats.org/officeDocument/2006/relationships/image" Target="../media/image136.sv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21" Type="http://schemas.openxmlformats.org/officeDocument/2006/relationships/image" Target="../media/image31.png"/><Relationship Id="rId17" Type="http://schemas.openxmlformats.org/officeDocument/2006/relationships/image" Target="../media/image66.svg"/><Relationship Id="rId7" Type="http://schemas.openxmlformats.org/officeDocument/2006/relationships/image" Target="../media/image38.svg"/><Relationship Id="rId2" Type="http://schemas.openxmlformats.org/officeDocument/2006/relationships/image" Target="../media/image2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30.png"/><Relationship Id="rId9" Type="http://schemas.openxmlformats.org/officeDocument/2006/relationships/image" Target="../media/image44.svg"/><Relationship Id="rId22" Type="http://schemas.openxmlformats.org/officeDocument/2006/relationships/image" Target="../media/image28.png"/><Relationship Id="rId43" Type="http://schemas.openxmlformats.org/officeDocument/2006/relationships/image" Target="../media/image136.sv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17" Type="http://schemas.openxmlformats.org/officeDocument/2006/relationships/image" Target="../media/image1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8.png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9" Type="http://schemas.openxmlformats.org/officeDocument/2006/relationships/image" Target="../media/image560.sv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0.svg"/><Relationship Id="rId10" Type="http://schemas.openxmlformats.org/officeDocument/2006/relationships/image" Target="../media/image44.png"/><Relationship Id="rId9" Type="http://schemas.openxmlformats.org/officeDocument/2006/relationships/image" Target="../media/image4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0.svg"/><Relationship Id="rId10" Type="http://schemas.openxmlformats.org/officeDocument/2006/relationships/image" Target="../media/image46.png"/><Relationship Id="rId9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7" Type="http://schemas.openxmlformats.org/officeDocument/2006/relationships/image" Target="../media/image5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5" Type="http://schemas.openxmlformats.org/officeDocument/2006/relationships/image" Target="../media/image51.png"/><Relationship Id="rId10" Type="http://schemas.openxmlformats.org/officeDocument/2006/relationships/image" Target="../media/image9.png"/><Relationship Id="rId9" Type="http://schemas.openxmlformats.org/officeDocument/2006/relationships/image" Target="../media/image560.svg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1" Type="http://schemas.openxmlformats.org/officeDocument/2006/relationships/image" Target="../media/image54.pn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4" Type="http://schemas.openxmlformats.org/officeDocument/2006/relationships/image" Target="../media/image53.pn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8" Type="http://schemas.openxmlformats.org/officeDocument/2006/relationships/image" Target="../media/image56.png"/><Relationship Id="rId7" Type="http://schemas.openxmlformats.org/officeDocument/2006/relationships/image" Target="../media/image38.sv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6.svg"/><Relationship Id="rId5" Type="http://schemas.openxmlformats.org/officeDocument/2006/relationships/image" Target="../media/image90.svg"/><Relationship Id="rId10" Type="http://schemas.openxmlformats.org/officeDocument/2006/relationships/image" Target="../media/image26.png"/><Relationship Id="rId9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0.svg"/><Relationship Id="rId10" Type="http://schemas.openxmlformats.org/officeDocument/2006/relationships/image" Target="../media/image57.png"/><Relationship Id="rId9" Type="http://schemas.openxmlformats.org/officeDocument/2006/relationships/image" Target="../media/image44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96.svg"/><Relationship Id="rId4" Type="http://schemas.openxmlformats.org/officeDocument/2006/relationships/image" Target="../media/image60.png"/><Relationship Id="rId14" Type="http://schemas.openxmlformats.org/officeDocument/2006/relationships/image" Target="../media/image58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2.svg"/><Relationship Id="rId10" Type="http://schemas.openxmlformats.org/officeDocument/2006/relationships/image" Target="../media/image15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96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08460" y="7825479"/>
            <a:ext cx="3027140" cy="25758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0" y="520056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43100" y="2476500"/>
                <a:ext cx="14325600" cy="6038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6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Số trung bình cộng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n số liệu: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nl-NL" sz="36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nl-NL" sz="36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  <m:r>
                      <a:rPr lang="nl-NL" sz="36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36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nl-NL" sz="36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36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</a:t>
                </a: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vị: Sắp mẫu số liệu gồm n số liệu thành một dãy không giảm thì trung vị là: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liệu đứng ở vị trí thứ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nl-NL" sz="36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(nếu n lẻ).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trung bình cộng của hai số liệu đứng ở vị trí thứ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n chẵn</a:t>
                </a: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2476500"/>
                <a:ext cx="14325600" cy="6038833"/>
              </a:xfrm>
              <a:prstGeom prst="rect">
                <a:avLst/>
              </a:prstGeom>
              <a:blipFill>
                <a:blip r:embed="rId10"/>
                <a:stretch>
                  <a:fillRect l="-1319" r="-1277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190500"/>
            <a:ext cx="17602200" cy="982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211650" y="0"/>
            <a:ext cx="914400" cy="1687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4161" y="1008400"/>
            <a:ext cx="1620347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vị: Sắp thứ tự mẫu số liệu gồm n số liệu thành một dãy không giảm.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Tứ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vị thứ hai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vị.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Nếu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là số chẵn thì tứ phân vị thứ nhất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dưới và tứ phân vị thứ ba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trên.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Nếu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là số lẻ thì tứ phân vị thứ nhất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dưới (không bao gồm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và tứ phân vị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trung vị của nửa dãy phía trên (không bao gồm Q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Mốt </a:t>
            </a:r>
            <a:r>
              <a:rPr lang="nl-NL" sz="3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mẫu số liệu là giá trị có tần số lớn nhất trong bảng phân bố tần số và kí hiệu là M</a:t>
            </a:r>
            <a:r>
              <a:rPr lang="nl-NL" sz="3600" baseline="-25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2019300"/>
            <a:ext cx="16383000" cy="6781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44600" y="7200900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701814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8800" y="2735303"/>
                <a:ext cx="14554200" cy="4998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Phương sai: Cho mẫu số liệu thống kê có n giá trị x</a:t>
                </a:r>
                <a:r>
                  <a:rPr lang="nl-NL" sz="3800" baseline="-25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nl-NL" sz="3800" baseline="-25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... ,x</a:t>
                </a:r>
                <a:r>
                  <a:rPr lang="nl-NL" sz="3800" baseline="-25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trung bình cộng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gọi số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nl-NL" sz="38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phương sai của mẫu số liệu trên.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Độ lệch chuẩn: Căn bậc hai (số học) của phương sai gọi là độ lệch chuẩn của mẫu số liệu thống kê.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35303"/>
                <a:ext cx="14554200" cy="4998997"/>
              </a:xfrm>
              <a:prstGeom prst="rect">
                <a:avLst/>
              </a:prstGeom>
              <a:blipFill>
                <a:blip r:embed="rId10"/>
                <a:stretch>
                  <a:fillRect l="-1382" r="-1340" b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9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543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90148" y="7271337"/>
            <a:ext cx="3805930" cy="323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5722" y="4637593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64770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89408" y="2540810"/>
                <a:ext cx="14445992" cy="3806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rabicPeriod" startAt="4"/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biến cố là một tập con của không gian mẫu </a:t>
                </a:r>
                <a14:m>
                  <m:oMath xmlns:m="http://schemas.openxmlformats.org/officeDocument/2006/math">
                    <m:r>
                      <a:rPr lang="nl-NL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nl-NL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 này là tập tất cả các kết quả thuận lợi cho biến cố đó.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 cố đối của biến cố E là tập con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Biến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 đối của E được kí hiệu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2540810"/>
                <a:ext cx="14445992" cy="3806170"/>
              </a:xfrm>
              <a:prstGeom prst="rect">
                <a:avLst/>
              </a:prstGeom>
              <a:blipFill>
                <a:blip r:embed="rId10"/>
                <a:stretch>
                  <a:fillRect l="-1266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089408" y="6591300"/>
                <a:ext cx="12428697" cy="211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38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suất của biến cố E là:</a:t>
                </a:r>
                <a:r>
                  <a:rPr lang="nl-NL" sz="38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nl-NL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 – P(E).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6591300"/>
                <a:ext cx="12428697" cy="2115259"/>
              </a:xfrm>
              <a:prstGeom prst="rect">
                <a:avLst/>
              </a:prstGeom>
              <a:blipFill>
                <a:blip r:embed="rId11"/>
                <a:stretch>
                  <a:fillRect l="-1618" b="-8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800100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0" y="720090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55162">
            <a:off x="1568999" y="7848044"/>
            <a:ext cx="8747531" cy="221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321942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-432660" y="-166535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703012" y="2657842"/>
            <a:ext cx="8392568" cy="237940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7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87400" y="6065676"/>
            <a:ext cx="3352800" cy="342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281" y="3947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53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64248" y="7277100"/>
            <a:ext cx="1039529" cy="1246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  <a:blipFill>
                <a:blip r:embed="rId18"/>
                <a:stretch>
                  <a:fillRect l="-2200" t="-12587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54981" y="1307247"/>
            <a:ext cx="1470660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5.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5,5.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6.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6,5.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5,5.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6.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6,5.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 flipH="1">
            <a:off x="14554200" y="6134100"/>
            <a:ext cx="2438400" cy="319790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754981" y="4000500"/>
            <a:ext cx="12930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678781" y="6819900"/>
            <a:ext cx="12930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  <p:bldP spid="1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281" y="3947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64248" y="7277100"/>
            <a:ext cx="1039529" cy="1246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  <a:blipFill>
                <a:blip r:embed="rId18"/>
                <a:stretch>
                  <a:fillRect l="-2200" t="-12587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754981" y="1257300"/>
                <a:ext cx="14706600" cy="901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6.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81" y="1257300"/>
                <a:ext cx="14706600" cy="9017853"/>
              </a:xfrm>
              <a:prstGeom prst="rect">
                <a:avLst/>
              </a:prstGeom>
              <a:blipFill>
                <a:blip r:embed="rId19"/>
                <a:stretch>
                  <a:fillRect l="-1368"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 flipH="1">
            <a:off x="14554200" y="6134100"/>
            <a:ext cx="2438400" cy="319790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96941" y="4914900"/>
            <a:ext cx="625165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76400" y="8496300"/>
            <a:ext cx="15216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5281" y="3947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768235" y="2781300"/>
            <a:ext cx="1039529" cy="1246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box>
                      <m:box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00" y="431662"/>
                <a:ext cx="9144000" cy="871905"/>
              </a:xfrm>
              <a:prstGeom prst="rect">
                <a:avLst/>
              </a:prstGeom>
              <a:blipFill>
                <a:blip r:embed="rId18"/>
                <a:stretch>
                  <a:fillRect l="-2200" t="-12587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727887" y="1696152"/>
                <a:ext cx="14706600" cy="7555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		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10 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96</m:t>
                            </m:r>
                          </m:num>
                          <m:den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		  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num>
                      <m:den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96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96</m:t>
                            </m:r>
                          </m:num>
                          <m:den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kumimoji="0" lang="en-US" sz="3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num>
                      <m:den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 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96.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96</m:t>
                        </m:r>
                      </m:e>
                    </m:ra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87" y="1696152"/>
                <a:ext cx="14706600" cy="7555786"/>
              </a:xfrm>
              <a:prstGeom prst="rect">
                <a:avLst/>
              </a:prstGeom>
              <a:blipFill>
                <a:blip r:embed="rId19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 rot="3200835" flipV="1">
            <a:off x="-1239972" y="7760192"/>
            <a:ext cx="3027765" cy="2193171"/>
            <a:chOff x="0" y="20376"/>
            <a:chExt cx="4191000" cy="294122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 flipH="1">
            <a:off x="15138388" y="7448327"/>
            <a:ext cx="2147888" cy="281690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400800" y="2664722"/>
            <a:ext cx="1293019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00800" y="4914900"/>
            <a:ext cx="1600200" cy="1295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05200" y="7658100"/>
            <a:ext cx="1752600" cy="14840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685800" y="3543300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1770" y="7018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53)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19300"/>
            <a:ext cx="17526593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6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cửa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90887"/>
            <a:ext cx="13210236" cy="2738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802" y="6139577"/>
            <a:ext cx="170583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200000"/>
              </a:lnSpc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42.</a:t>
            </a:r>
            <a:r>
              <a:rPr lang="en-US" sz="3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47.</a:t>
            </a:r>
            <a:r>
              <a:rPr lang="en-US" sz="3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32.</a:t>
            </a:r>
            <a:r>
              <a:rPr lang="en-US" sz="3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39.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15392400" y="7030733"/>
            <a:ext cx="2025682" cy="311045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268200" y="7581900"/>
            <a:ext cx="1752600" cy="1295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73600" y="-79802"/>
            <a:ext cx="762000" cy="1406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74956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53)</a:t>
            </a:r>
            <a:endParaRPr lang="en-US" sz="4000" dirty="0"/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0265477">
            <a:off x="17538488" y="8879973"/>
            <a:ext cx="2740315" cy="1579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104900"/>
            <a:ext cx="1706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1990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2019).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3162300"/>
            <a:ext cx="631657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2753797"/>
            <a:ext cx="108966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011400" y="4990412"/>
            <a:ext cx="2602938" cy="49536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92320" y="1359106"/>
            <a:ext cx="18956520" cy="290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MỘT SỐ YẾU TỐ </a:t>
            </a:r>
            <a:endParaRPr lang="en-US" sz="6500" b="1" kern="0" dirty="0" smtClean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65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THỐNG </a:t>
            </a:r>
            <a:r>
              <a:rPr lang="vi-VN" sz="6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KÊ VÀ XÁC XUẤT</a:t>
            </a:r>
            <a:endParaRPr lang="vi-VN" sz="6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4240" y="4829624"/>
            <a:ext cx="119634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</a:t>
            </a: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495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2685" y="1714500"/>
            <a:ext cx="16811515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90620" algn="l"/>
                <a:tab pos="4500880" algn="l"/>
              </a:tabLst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         250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351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478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5 050	7 944	18 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009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72126" y="3002481"/>
                <a:ext cx="15725274" cy="7017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 số liệu theo thứ tự tăng dần là: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250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351	2 148	3 478	5 050	7 944	18 009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trung bình cộng của mẫu số liệu trên là: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acc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250+1351+2148+3478+5050+7944+18009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38230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vị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3 478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vị của dãy 250; 1 351; 2 148 là: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1 351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vị của dãy 5 050; 7 944; 18 009 là: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944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26" y="3002481"/>
                <a:ext cx="15725274" cy="7017819"/>
              </a:xfrm>
              <a:prstGeom prst="rect">
                <a:avLst/>
              </a:prstGeom>
              <a:blipFill>
                <a:blip r:embed="rId14"/>
                <a:stretch>
                  <a:fillRect l="-1279" b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7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33685" y="1861446"/>
                <a:ext cx="16811515" cy="366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:r>
                  <a:rPr kumimoji="0" lang="nl-NL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biến thiên của mẫu số liệu là: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= x</a:t>
                </a:r>
                <a:r>
                  <a:rPr kumimoji="0" lang="nl-NL" sz="3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kumimoji="0" lang="nl-NL" sz="3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18 009 – 250 = 17 759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:r>
                  <a:rPr kumimoji="0" lang="nl-NL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Khoảng </a:t>
                </a: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 phân vị của mẫu số liệu trên là: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690620" algn="l"/>
                    <a:tab pos="450088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nl-NL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</m:e>
                        <m:sub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sub>
                      </m:sSub>
                      <m:r>
                        <a:rPr kumimoji="0" lang="nl-NL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nl-NL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nl-NL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nl-NL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=7 944</m:t>
                      </m:r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nl-NL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1 351=6 593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85" y="1861446"/>
                <a:ext cx="16811515" cy="3663054"/>
              </a:xfrm>
              <a:prstGeom prst="rect">
                <a:avLst/>
              </a:prstGeom>
              <a:blipFill>
                <a:blip r:embed="rId14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09885" y="5830695"/>
                <a:ext cx="12087115" cy="342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  <a:defRPr/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sai của mẫu số liệu trên là: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  <a:defRPr/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nl-NL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250</m:t>
                                </m:r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18 009</m:t>
                                </m:r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≈31820199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90620" algn="l"/>
                    <a:tab pos="450088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≈5640,9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85" y="5830695"/>
                <a:ext cx="12087115" cy="3427605"/>
              </a:xfrm>
              <a:prstGeom prst="rect">
                <a:avLst/>
              </a:prstGeom>
              <a:blipFill>
                <a:blip r:embed="rId15"/>
                <a:stretch>
                  <a:fillRect l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6774275" y="349621"/>
            <a:ext cx="1021188" cy="112781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586538" y="7277100"/>
            <a:ext cx="1206413" cy="2708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76300"/>
            <a:ext cx="568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96641"/>
            <a:ext cx="16699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10A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học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trăm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7.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822" y="4076700"/>
            <a:ext cx="6019800" cy="39151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10400" y="3713351"/>
            <a:ext cx="985486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đạp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kích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đạp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647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30361" y="1901371"/>
                <a:ext cx="15505039" cy="7418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Có 40.40% = 16 bạn đi xe đạp đến trường. 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n(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40</m:t>
                        </m:r>
                      </m:sub>
                      <m: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Gọi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là biến cố “Bạn được chọn là bạn đến trường bằng xe đạp”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Số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 tử của biến cố A là: n(A)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Vậy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 suất của biến cố A là: </a:t>
                </a:r>
                <a:endParaRPr lang="nl-NL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nl-NL" sz="3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3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3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16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40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nl-NL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1" y="1901371"/>
                <a:ext cx="15505039" cy="7418506"/>
              </a:xfrm>
              <a:prstGeom prst="rect">
                <a:avLst/>
              </a:prstGeom>
              <a:blipFill>
                <a:blip r:embed="rId14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5050">
            <a:off x="16183442" y="-198561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1295400" y="-3429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-477888" y="-570548"/>
            <a:ext cx="2941225" cy="344319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60579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8305" y="4953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251" y="1485900"/>
            <a:ext cx="1599829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chuẩn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39283" y="7185048"/>
                <a:ext cx="17103274" cy="3063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 xếp mẫu số liệu theo thứ tự không giảm: x</a:t>
                </a:r>
                <a:r>
                  <a:rPr lang="nl-NL" sz="38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</a:t>
                </a:r>
                <a:r>
                  <a:rPr lang="nl-NL" sz="38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 ,x</a:t>
                </a:r>
                <a:r>
                  <a:rPr lang="nl-NL" sz="38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 bình cộng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3" y="7185048"/>
                <a:ext cx="17103274" cy="3063852"/>
              </a:xfrm>
              <a:prstGeom prst="rect">
                <a:avLst/>
              </a:prstGeom>
              <a:blipFill>
                <a:blip r:embed="rId10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9782">
            <a:off x="15909082" y="8936782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914400" y="83118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" y="-12278"/>
                <a:ext cx="18059400" cy="9575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 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nl-NL" sz="3800" baseline="-25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  (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=2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+1)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  <m:r>
                                      <a:rPr lang="nl-NL" sz="3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  (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=2</m:t>
                            </m:r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   </m:t>
                            </m:r>
                          </m:e>
                        </m:eqArr>
                      </m:e>
                    </m:d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vị của nửa số liệu đã sắp xếp bên trái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bao gồm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n lẻ)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vị của nửa số liệu đã sắp xếp bên phải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bao gồm Q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n lẻ)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biến thiên: R = x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nl-NL" sz="38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Khoảng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 phân vị: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phương sai: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nl-NL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+…+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lệch chuẩn 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-12278"/>
                <a:ext cx="18059400" cy="9575378"/>
              </a:xfrm>
              <a:prstGeom prst="rect">
                <a:avLst/>
              </a:prstGeom>
              <a:blipFill>
                <a:blip r:embed="rId10"/>
                <a:stretch>
                  <a:fillRect l="-1114" r="-68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6651162" y="-102219"/>
            <a:ext cx="1044176" cy="1153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9379550"/>
            <a:ext cx="3274388" cy="222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181100"/>
            <a:ext cx="17145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Á, 12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382000" y="502807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" y="6109652"/>
                <a:ext cx="18592800" cy="3834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 tử của không gian mẫu: n(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b>
                      <m:sup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(phần tử).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là biến cố “Chọn được 2 chuyên gia ở hai châu lục khác nhau vào ban tổ chức”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quy tắc nhân, số phần tử của biến cố A là: n(A) = 10.12 = 120 (phần tử)</a:t>
                </a:r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120</m:t>
                        </m:r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nl-NL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NL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nl-NL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nl-NL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nl-NL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77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09652"/>
                <a:ext cx="18592800" cy="3834448"/>
              </a:xfrm>
              <a:prstGeom prst="rect">
                <a:avLst/>
              </a:prstGeom>
              <a:blipFill>
                <a:blip r:embed="rId1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37733" y="7429500"/>
            <a:ext cx="3134295" cy="2667000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5494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7.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54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409700"/>
            <a:ext cx="16840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264378" y="420617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17394" y="5152806"/>
                <a:ext cx="12096430" cy="364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phần tử của không gian mẫu: 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(phần tử)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là biến cố “Chọn được 2 người là vợ chồng”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phần tử của biến cố A là: n(A)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(phần tử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94" y="5152806"/>
                <a:ext cx="12096430" cy="3644459"/>
              </a:xfrm>
              <a:prstGeom prst="rect">
                <a:avLst/>
              </a:prstGeom>
              <a:blipFill>
                <a:blip r:embed="rId14"/>
                <a:stretch>
                  <a:fillRect l="-1663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43200" y="8114085"/>
                <a:ext cx="12192000" cy="213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sub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8114085"/>
                <a:ext cx="12192000" cy="2134815"/>
              </a:xfrm>
              <a:prstGeom prst="rect">
                <a:avLst/>
              </a:prstGeom>
              <a:blipFill>
                <a:blip r:embed="rId15"/>
                <a:stretch>
                  <a:fillRect l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9" grpId="0" animBg="1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52400" y="9146733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53954" y="5715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544800" y="7975459"/>
            <a:ext cx="1780415" cy="3996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310461"/>
            <a:ext cx="16306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lô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gồm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16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phế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153400" y="600804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667000" y="7377531"/>
                <a:ext cx="12344400" cy="1769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Số kết quả xảy ra khi chọn ngẫu nhiên 3 sản phẩm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(kết quả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7377531"/>
                <a:ext cx="12344400" cy="1769202"/>
              </a:xfrm>
              <a:prstGeom prst="rect">
                <a:avLst/>
              </a:prstGeom>
              <a:blipFill>
                <a:blip r:embed="rId20"/>
                <a:stretch>
                  <a:fillRect l="-1235" r="-2272" b="-1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0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05800" y="764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16400" y="9258300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438400" y="2351348"/>
                <a:ext cx="13868400" cy="614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n(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sub>
                      <m:sup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(phần tử).</a:t>
                </a:r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A là biến cố “Cả 3 sản phẩm được chọn là chính phẩm”</a:t>
                </a:r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phần tử của biến cố A là: n(A)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(phần tử)</a:t>
                </a:r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xác suất của biến cố A là: </a:t>
                </a:r>
                <a:endParaRPr lang="nl-NL" sz="3800" dirty="0" smtClean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3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nl-NL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16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30</m:t>
                              </m:r>
                            </m:sub>
                            <m:sup>
                              <m:r>
                                <a:rPr lang="nl-NL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nl-NL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57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51348"/>
                <a:ext cx="13868400" cy="6144952"/>
              </a:xfrm>
              <a:prstGeom prst="rect">
                <a:avLst/>
              </a:prstGeom>
              <a:blipFill>
                <a:blip r:embed="rId21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668" y="7124700"/>
            <a:ext cx="2105785" cy="47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3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11277600" y="5307385"/>
            <a:ext cx="990600" cy="931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81801" y="7496508"/>
            <a:ext cx="3217691" cy="27379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0" y="2313294"/>
            <a:ext cx="150114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1: Có 25% giá trị của mẫu số liệu nằm giữa Q1 và Q3, đúng hay sai?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1837" y="5448300"/>
            <a:ext cx="941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A. Đúng					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	B. Sai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1600" y="319504"/>
            <a:ext cx="1295400" cy="11663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2783571">
            <a:off x="7911534" y="9074329"/>
            <a:ext cx="2869592" cy="2001709"/>
            <a:chOff x="0" y="20376"/>
            <a:chExt cx="4191000" cy="29412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914400" y="948627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19765" y="7734300"/>
            <a:ext cx="1039529" cy="124672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289035" y="4000500"/>
            <a:ext cx="2878405" cy="590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147" y="1913644"/>
            <a:ext cx="12115800" cy="536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1, 2, 3, ..., 20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“Hai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9782">
            <a:off x="16170344" y="8946243"/>
            <a:ext cx="1339710" cy="1339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638740" y="-295676"/>
            <a:ext cx="3390900" cy="3969614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303420" y="684769"/>
            <a:ext cx="1683043" cy="724931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3420" y="1866900"/>
                <a:ext cx="15544800" cy="7672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n (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thẻ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là: </a:t>
                </a:r>
                <a:endParaRPr lang="fr-FR" sz="38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 : </a:t>
                </a:r>
                <a:endParaRPr lang="fr-FR" sz="38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3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3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38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sub>
                          <m:sup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38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0" y="1866900"/>
                <a:ext cx="15544800" cy="7672998"/>
              </a:xfrm>
              <a:prstGeom prst="rect">
                <a:avLst/>
              </a:prstGeom>
              <a:blipFill>
                <a:blip r:embed="rId10"/>
                <a:stretch>
                  <a:fillRect l="-1294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31010" y="3658158"/>
            <a:ext cx="5266390" cy="3699159"/>
            <a:chOff x="8041576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8041576" y="5658385"/>
              <a:ext cx="526639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+ </a:t>
              </a:r>
              <a:endPara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đọc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 bài sau.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3600" y="1990749"/>
            <a:ext cx="135636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2. Số đặc trưng nào sau đây đo độ phân tán của mẫu số liệu?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06000" y="63627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95400" y="7858626"/>
            <a:ext cx="2898634" cy="2466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4236805"/>
            <a:ext cx="10844523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50000"/>
              </a:lnSpc>
              <a:spcBef>
                <a:spcPts val="200"/>
              </a:spcBef>
              <a:spcAft>
                <a:spcPts val="200"/>
              </a:spcAft>
              <a:buAutoNum type="alphaUcPeriod"/>
              <a:tabLst>
                <a:tab pos="90170" algn="l"/>
                <a:tab pos="180340" algn="l"/>
                <a:tab pos="270510" algn="l"/>
                <a:tab pos="1710690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200"/>
              </a:spcBef>
              <a:spcAft>
                <a:spcPts val="200"/>
              </a:spcAft>
              <a:tabLst>
                <a:tab pos="90170" algn="l"/>
                <a:tab pos="180340" algn="l"/>
                <a:tab pos="270510" algn="l"/>
                <a:tab pos="1710690" algn="l"/>
              </a:tabLs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43098" y="1990634"/>
            <a:ext cx="14325600" cy="368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3.  Điểm trung bình môn học kì I một số môn học của bạn An là 8; 9; 7; 6; 5; 7; 3. Nếu An được cộng thêm mỗi môn 0,5 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điể</a:t>
            </a:r>
            <a:r>
              <a:rPr lang="en-US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chuyên cần thì các số đặc trưng nào sau đây của mẫu số liệu không thay đổi?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86200" y="7962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68400" y="7873909"/>
            <a:ext cx="2819400" cy="2399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5676900"/>
            <a:ext cx="11491997" cy="309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AutoNum type="alphaUcPeriod"/>
              <a:tabLst>
                <a:tab pos="1620520" algn="l"/>
                <a:tab pos="2610485" algn="l"/>
                <a:tab pos="2790825" algn="l"/>
                <a:tab pos="4410710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 bình	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B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Trung vị 	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tabLst>
                <a:tab pos="1620520" algn="l"/>
                <a:tab pos="2610485" algn="l"/>
                <a:tab pos="2790825" algn="l"/>
                <a:tab pos="4410710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Độ lệch chuẩn 	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D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Tứ phân vị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00147" y="1911000"/>
            <a:ext cx="15811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4. Một hộp có bốn loại bi: bi xanh, bi đỏ, bi trắng và bi vàng. Lấy ngẫu nhiên ra một viên bi. Gọi E là biến cố: “Lấy được viên bi đỏ”. Biến cố đối của E là biến cố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0" y="8191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00667" y="7658100"/>
            <a:ext cx="2819400" cy="2399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8467" y="4838700"/>
            <a:ext cx="9144000" cy="514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33498" y="2228164"/>
            <a:ext cx="15544800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5. Rút ngẫu nhiên ra một thẻ từ một hộp có 30 tấm thẻ được đánh số từ 1 đến 30. Xác suất để số trên tấm thẻ được rút ra chia hết cho 5 là: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62800" y="5905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01278" y="8191499"/>
            <a:ext cx="2709522" cy="24087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352800" y="5513286"/>
                <a:ext cx="11544298" cy="1403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  <a:tab pos="1260475" algn="l"/>
                    <a:tab pos="2610485" algn="l"/>
                    <a:tab pos="4050665" algn="l"/>
                  </a:tabLs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513286"/>
                <a:ext cx="11544298" cy="1403846"/>
              </a:xfrm>
              <a:prstGeom prst="rect">
                <a:avLst/>
              </a:prstGeom>
              <a:blipFill>
                <a:blip r:embed="rId8"/>
                <a:stretch>
                  <a:fillRect l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6558" y="322527"/>
            <a:ext cx="1918042" cy="14681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00600" y="683770"/>
            <a:ext cx="9626258" cy="1411730"/>
            <a:chOff x="3962400" y="378970"/>
            <a:chExt cx="9626258" cy="1411730"/>
          </a:xfrm>
        </p:grpSpPr>
        <p:sp>
          <p:nvSpPr>
            <p:cNvPr id="11" name="Google Shape;596;p37"/>
            <p:cNvSpPr txBox="1">
              <a:spLocks/>
            </p:cNvSpPr>
            <p:nvPr/>
          </p:nvSpPr>
          <p:spPr>
            <a:xfrm>
              <a:off x="3962400" y="378970"/>
              <a:ext cx="9626258" cy="1411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utour One"/>
                <a:buNone/>
                <a:defRPr sz="3000" b="1" i="0" u="none" strike="noStrike" cap="none">
                  <a:solidFill>
                    <a:schemeClr val="dk1"/>
                  </a:solidFill>
                  <a:latin typeface="Autour One"/>
                  <a:ea typeface="Autour One"/>
                  <a:cs typeface="Autour One"/>
                  <a:sym typeface="Autour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5347"/>
                </a:buClr>
                <a:buSzPts val="3000"/>
                <a:buFont typeface="Autour One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Trả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lời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các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câu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hỏi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sau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utour One"/>
                  <a:sym typeface="Autour One"/>
                </a:rPr>
                <a:t>: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utour One"/>
                <a:sym typeface="Autour One"/>
              </a:endParaRPr>
            </a:p>
          </p:txBody>
        </p:sp>
        <p:sp>
          <p:nvSpPr>
            <p:cNvPr id="12" name="Action Button: Help 11">
              <a:hlinkClick r:id="" action="ppaction://noaction" highlightClick="1"/>
            </p:cNvPr>
            <p:cNvSpPr/>
            <p:nvPr/>
          </p:nvSpPr>
          <p:spPr>
            <a:xfrm>
              <a:off x="4876800" y="495300"/>
              <a:ext cx="762000" cy="710112"/>
            </a:xfrm>
            <a:prstGeom prst="actionButtonHelp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" y="1929557"/>
                <a:ext cx="17830800" cy="7986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Sai số tuyệt đối, sai đố tương đối là gì? Quy ước quy tròn số gần đúng dựa vào độ chính xác cho trước? </a:t>
                </a:r>
                <a:endParaRPr lang="en-US" sz="3800" dirty="0" smtClean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công thức tính trung bình cộng, cách tính trung vị, tứ phân vị, mốt. </a:t>
                </a:r>
                <a:endParaRPr lang="en-US" sz="3800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công thức tính phương sai và độ lệch chuẩn. 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mẫu số liệu thống kê có n giá trị x1, x2, ... ,xn và số trung bình cộng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3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Biến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cố, biến cố đối là 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gì?</a:t>
                </a:r>
                <a:endParaRPr lang="en-US" sz="3800" dirty="0" smtClean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0" indent="-742950" algn="just">
                  <a:lnSpc>
                    <a:spcPct val="150000"/>
                  </a:lnSpc>
                  <a:buAutoNum type="arabicPeriod"/>
                </a:pP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phép thử T có không gian mẫu là </a:t>
                </a:r>
                <a:r>
                  <a:rPr lang="el-G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Ω.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Giải thiết rằng các kết quả có thể của T là đồng khả năng. Khi đó nếu E là một biến cố liên quan đến phép thử T thì xác suất của E được tính như thế nào? Mối quan hệ của P(E) và 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3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800" dirty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là gì</a:t>
                </a:r>
                <a:r>
                  <a:rPr lang="vi-VN" sz="3800" dirty="0" smtClean="0">
                    <a:solidFill>
                      <a:prstClr val="white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vi-VN" sz="3800" dirty="0">
                  <a:solidFill>
                    <a:prstClr val="white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29557"/>
                <a:ext cx="17830800" cy="7986802"/>
              </a:xfrm>
              <a:prstGeom prst="rect">
                <a:avLst/>
              </a:prstGeom>
              <a:blipFill>
                <a:blip r:embed="rId4"/>
                <a:stretch>
                  <a:fillRect l="-1026" r="-1094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" y="38100"/>
            <a:ext cx="914400" cy="16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5399" y="1714500"/>
            <a:ext cx="16383000" cy="7162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45712" y="7353300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61199" y="-245476"/>
            <a:ext cx="914400" cy="16876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549414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Trả lời: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36616" y="2202873"/>
                <a:ext cx="14851183" cy="5831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Nếu a là số gần đúng của số đúng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fr-FR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sai số tuyệt đối của số gần đúng a. </a:t>
                </a:r>
                <a:endParaRPr lang="en-US" sz="38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𝜹</m:t>
                        </m:r>
                      </m:e>
                      <m:sub>
                        <m:r>
                          <a:rPr lang="nl-NL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nl-NL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b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∆</m:t>
                            </m:r>
                          </m:e>
                          <m:sub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d>
                      </m:den>
                    </m:f>
                  </m:oMath>
                </a14:m>
                <a:r>
                  <a:rPr lang="nl-NL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sai số tương đối của số gần đúng a. </a:t>
                </a:r>
                <a:endParaRPr lang="en-US" sz="38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quy tròn số gần đúng a với độ chính xác d mà không nói rõ quy tròn đến hàng nào thì ta quy tròn số a đến hàng thấp nhất mà d nhỏ hơn một đơn vị của hàng đó. </a:t>
                </a:r>
                <a:endParaRPr lang="en-US" sz="38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16" y="2202873"/>
                <a:ext cx="14851183" cy="5831212"/>
              </a:xfrm>
              <a:prstGeom prst="rect">
                <a:avLst/>
              </a:prstGeom>
              <a:blipFill>
                <a:blip r:embed="rId10"/>
                <a:stretch>
                  <a:fillRect l="-1355" r="-1355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1578</Words>
  <PresentationFormat>Custom</PresentationFormat>
  <Paragraphs>175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Kavoon</vt:lpstr>
      <vt:lpstr>Autour One</vt:lpstr>
      <vt:lpstr>Times New Roman</vt:lpstr>
      <vt:lpstr>Merriweather</vt:lpstr>
      <vt:lpstr>Arial</vt:lpstr>
      <vt:lpstr>Anton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2022-11-29T08:53:25Z</dcterms:modified>
  <dc:identifier>DAFR4ThywlQ</dc:identifier>
</cp:coreProperties>
</file>