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6"/>
  </p:notesMasterIdLst>
  <p:sldIdLst>
    <p:sldId id="954" r:id="rId2"/>
    <p:sldId id="1016" r:id="rId3"/>
    <p:sldId id="948" r:id="rId4"/>
    <p:sldId id="1018" r:id="rId5"/>
    <p:sldId id="952" r:id="rId6"/>
    <p:sldId id="1017" r:id="rId7"/>
    <p:sldId id="958" r:id="rId8"/>
    <p:sldId id="1270" r:id="rId9"/>
    <p:sldId id="961" r:id="rId10"/>
    <p:sldId id="968" r:id="rId11"/>
    <p:sldId id="965" r:id="rId12"/>
    <p:sldId id="966" r:id="rId13"/>
    <p:sldId id="974" r:id="rId14"/>
    <p:sldId id="963" r:id="rId15"/>
    <p:sldId id="978" r:id="rId16"/>
    <p:sldId id="980" r:id="rId17"/>
    <p:sldId id="977" r:id="rId18"/>
    <p:sldId id="982" r:id="rId19"/>
    <p:sldId id="983" r:id="rId20"/>
    <p:sldId id="984" r:id="rId21"/>
    <p:sldId id="981" r:id="rId22"/>
    <p:sldId id="985" r:id="rId23"/>
    <p:sldId id="987" r:id="rId24"/>
    <p:sldId id="986" r:id="rId25"/>
    <p:sldId id="990" r:id="rId26"/>
    <p:sldId id="993" r:id="rId27"/>
    <p:sldId id="995" r:id="rId28"/>
    <p:sldId id="996" r:id="rId29"/>
    <p:sldId id="998" r:id="rId30"/>
    <p:sldId id="1015" r:id="rId31"/>
    <p:sldId id="997" r:id="rId32"/>
    <p:sldId id="999" r:id="rId33"/>
    <p:sldId id="1004" r:id="rId34"/>
    <p:sldId id="1001" r:id="rId35"/>
    <p:sldId id="1000" r:id="rId36"/>
    <p:sldId id="315" r:id="rId37"/>
    <p:sldId id="1002" r:id="rId38"/>
    <p:sldId id="1006" r:id="rId39"/>
    <p:sldId id="1010" r:id="rId40"/>
    <p:sldId id="1269" r:id="rId41"/>
    <p:sldId id="1271" r:id="rId42"/>
    <p:sldId id="1007" r:id="rId43"/>
    <p:sldId id="1008" r:id="rId44"/>
    <p:sldId id="94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275" autoAdjust="0"/>
  </p:normalViewPr>
  <p:slideViewPr>
    <p:cSldViewPr>
      <p:cViewPr varScale="1">
        <p:scale>
          <a:sx n="60" d="100"/>
          <a:sy n="60" d="100"/>
        </p:scale>
        <p:origin x="2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32105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953611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21</a:t>
            </a:fld>
            <a:endParaRPr lang="en-US"/>
          </a:p>
        </p:txBody>
      </p:sp>
    </p:spTree>
    <p:extLst>
      <p:ext uri="{BB962C8B-B14F-4D97-AF65-F5344CB8AC3E}">
        <p14:creationId xmlns:p14="http://schemas.microsoft.com/office/powerpoint/2010/main" val="14950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400499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9280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268681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400842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405360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56187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122130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18</a:t>
            </a:fld>
            <a:endParaRPr lang="en-US"/>
          </a:p>
        </p:txBody>
      </p:sp>
    </p:spTree>
    <p:extLst>
      <p:ext uri="{BB962C8B-B14F-4D97-AF65-F5344CB8AC3E}">
        <p14:creationId xmlns:p14="http://schemas.microsoft.com/office/powerpoint/2010/main" val="2316397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30.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0.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6.wdp"/><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6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73.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2.gif"/><Relationship Id="rId4" Type="http://schemas.openxmlformats.org/officeDocument/2006/relationships/image" Target="../media/image71.gif"/></Relationships>
</file>

<file path=ppt/slides/_rels/slide44.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6461-569B-42ED-A519-9DB9A18FF335}"/>
              </a:ext>
            </a:extLst>
          </p:cNvPr>
          <p:cNvSpPr>
            <a:spLocks noGrp="1"/>
          </p:cNvSpPr>
          <p:nvPr>
            <p:ph type="title"/>
          </p:nvPr>
        </p:nvSpPr>
        <p:spPr/>
        <p:txBody>
          <a:bodyPr/>
          <a:lstStyle/>
          <a:p>
            <a:endParaRPr lang="en-US"/>
          </a:p>
        </p:txBody>
      </p:sp>
      <p:pic>
        <p:nvPicPr>
          <p:cNvPr id="5" name="Content Placeholder 4" descr="A picture containing sky, outdoor, transport, smoke&#10;&#10;Description automatically generated">
            <a:extLst>
              <a:ext uri="{FF2B5EF4-FFF2-40B4-BE49-F238E27FC236}">
                <a16:creationId xmlns:a16="http://schemas.microsoft.com/office/drawing/2014/main" id="{5B843888-06CA-4AFE-BC3E-550E03F2D27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1" b="14652"/>
          <a:stretch/>
        </p:blipFill>
        <p:spPr>
          <a:xfrm>
            <a:off x="0" y="-30481"/>
            <a:ext cx="12192000" cy="6944809"/>
          </a:xfrm>
          <a:prstGeom prst="rect">
            <a:avLst/>
          </a:prstGeom>
          <a:ln>
            <a:noFill/>
          </a:ln>
          <a:effectLst>
            <a:softEdge rad="112500"/>
          </a:effectLst>
        </p:spPr>
      </p:pic>
      <p:sp>
        <p:nvSpPr>
          <p:cNvPr id="6" name="Rectangle 8">
            <a:extLst>
              <a:ext uri="{FF2B5EF4-FFF2-40B4-BE49-F238E27FC236}">
                <a16:creationId xmlns:a16="http://schemas.microsoft.com/office/drawing/2014/main" id="{2BE0C1A5-FA30-4477-BBD7-0F4FC86A9344}"/>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066F4307-359E-4C87-87CC-67D89BBDEE3B}"/>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Ba định luật Newton</a:t>
            </a:r>
            <a:endParaRPr lang="en-US" altLang="en-US" sz="4400" b="1">
              <a:solidFill>
                <a:srgbClr val="C00000"/>
              </a:solidFill>
            </a:endParaRPr>
          </a:p>
        </p:txBody>
      </p:sp>
      <p:sp>
        <p:nvSpPr>
          <p:cNvPr id="8" name="TextBox 11">
            <a:extLst>
              <a:ext uri="{FF2B5EF4-FFF2-40B4-BE49-F238E27FC236}">
                <a16:creationId xmlns:a16="http://schemas.microsoft.com/office/drawing/2014/main" id="{3E1059D6-6FF0-465F-9AFC-26FDA1F92891}"/>
              </a:ext>
            </a:extLst>
          </p:cNvPr>
          <p:cNvSpPr>
            <a:spLocks noChangeArrowheads="1"/>
          </p:cNvSpPr>
          <p:nvPr>
            <p:custDataLst>
              <p:tags r:id="rId2"/>
            </p:custDataLst>
          </p:nvPr>
        </p:nvSpPr>
        <p:spPr bwMode="auto">
          <a:xfrm>
            <a:off x="-670194" y="269611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10:</a:t>
            </a:r>
          </a:p>
        </p:txBody>
      </p:sp>
    </p:spTree>
    <p:extLst>
      <p:ext uri="{BB962C8B-B14F-4D97-AF65-F5344CB8AC3E}">
        <p14:creationId xmlns:p14="http://schemas.microsoft.com/office/powerpoint/2010/main" val="338326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Content Placeholder 6" descr="Graphical user interface&#10;&#10;Description automatically generated">
            <a:extLst>
              <a:ext uri="{FF2B5EF4-FFF2-40B4-BE49-F238E27FC236}">
                <a16:creationId xmlns:a16="http://schemas.microsoft.com/office/drawing/2014/main" id="{5712AD2C-A242-47F5-AE01-981F570FAC29}"/>
              </a:ext>
            </a:extLst>
          </p:cNvPr>
          <p:cNvPicPr>
            <a:picLocks noChangeAspect="1"/>
          </p:cNvPicPr>
          <p:nvPr/>
        </p:nvPicPr>
        <p:blipFill rotWithShape="1">
          <a:blip r:embed="rId5">
            <a:extLst>
              <a:ext uri="{28A0092B-C50C-407E-A947-70E740481C1C}">
                <a14:useLocalDpi xmlns:a14="http://schemas.microsoft.com/office/drawing/2010/main" val="0"/>
              </a:ext>
            </a:extLst>
          </a:blip>
          <a:srcRect l="-245" t="-163" r="213" b="3428"/>
          <a:stretch/>
        </p:blipFill>
        <p:spPr>
          <a:xfrm>
            <a:off x="217949" y="1158265"/>
            <a:ext cx="6225308" cy="5608574"/>
          </a:xfrm>
          <a:prstGeom prst="rect">
            <a:avLst/>
          </a:prstGeom>
          <a:ln>
            <a:noFill/>
          </a:ln>
          <a:effectLst>
            <a:softEdge rad="112500"/>
          </a:effectLst>
        </p:spPr>
      </p:pic>
      <p:pic>
        <p:nvPicPr>
          <p:cNvPr id="23" name="Picture 4" descr="empty-blue-rectangle">
            <a:extLst>
              <a:ext uri="{FF2B5EF4-FFF2-40B4-BE49-F238E27FC236}">
                <a16:creationId xmlns:a16="http://schemas.microsoft.com/office/drawing/2014/main" id="{EC1FDD40-0AFD-4F6E-A51F-C633C0133720}"/>
              </a:ext>
            </a:extLst>
          </p:cNvPr>
          <p:cNvPicPr>
            <a:picLocks noChangeAspect="1" noChangeArrowheads="1"/>
          </p:cNvPicPr>
          <p:nvPr/>
        </p:nvPicPr>
        <p:blipFill>
          <a:blip r:embed="rId6"/>
          <a:srcRect/>
          <a:stretch>
            <a:fillRect/>
          </a:stretch>
        </p:blipFill>
        <p:spPr bwMode="auto">
          <a:xfrm>
            <a:off x="6553200" y="4114800"/>
            <a:ext cx="5299858" cy="2552018"/>
          </a:xfrm>
          <a:prstGeom prst="rect">
            <a:avLst/>
          </a:prstGeom>
          <a:noFill/>
          <a:ln w="9525">
            <a:noFill/>
            <a:miter lim="800000"/>
            <a:headEnd/>
            <a:tailEnd/>
          </a:ln>
        </p:spPr>
      </p:pic>
      <p:sp>
        <p:nvSpPr>
          <p:cNvPr id="24" name="TextBox 23">
            <a:extLst>
              <a:ext uri="{FF2B5EF4-FFF2-40B4-BE49-F238E27FC236}">
                <a16:creationId xmlns:a16="http://schemas.microsoft.com/office/drawing/2014/main" id="{33AE873B-F9FF-4A6F-9E96-14BCBBCC896C}"/>
              </a:ext>
            </a:extLst>
          </p:cNvPr>
          <p:cNvSpPr txBox="1"/>
          <p:nvPr/>
        </p:nvSpPr>
        <p:spPr>
          <a:xfrm>
            <a:off x="6744454" y="4328980"/>
            <a:ext cx="4917349" cy="2123658"/>
          </a:xfrm>
          <a:prstGeom prst="rect">
            <a:avLst/>
          </a:prstGeom>
          <a:noFill/>
        </p:spPr>
        <p:txBody>
          <a:bodyPr wrap="square">
            <a:spAutoFit/>
          </a:bodyPr>
          <a:lstStyle/>
          <a:p>
            <a:pPr algn="ctr"/>
            <a:r>
              <a:rPr lang="en-US" sz="2200" b="0" i="1" u="none" strike="noStrike">
                <a:effectLst/>
                <a:latin typeface="Arial" panose="020B0604020202020204" pitchFamily="34" charset="0"/>
              </a:rPr>
              <a:t>VD: </a:t>
            </a:r>
            <a:r>
              <a:rPr lang="vi-VN" sz="2200" b="0" i="1" u="none" strike="noStrike">
                <a:effectLst/>
                <a:latin typeface="Arial" panose="020B0604020202020204" pitchFamily="34" charset="0"/>
              </a:rPr>
              <a:t>Tàu thăm dò Voyager 1 được phóng vào vũ trụ tháng 9/1977 có thể được xem gần đúng là vật tự do bởi lực tác dụng vào nó rất bé, có thể bỏ qua. Hiện nay, tàu đã rời khỏi hệ Mặt Trời đi vào vũ trụ với tốc độ không đổi</a:t>
            </a:r>
            <a:endParaRPr lang="en-US" sz="2200" i="1"/>
          </a:p>
        </p:txBody>
      </p:sp>
      <p:pic>
        <p:nvPicPr>
          <p:cNvPr id="16" name="Picture 15" descr="A picture containing transport&#10;&#10;Description automatically generated">
            <a:extLst>
              <a:ext uri="{FF2B5EF4-FFF2-40B4-BE49-F238E27FC236}">
                <a16:creationId xmlns:a16="http://schemas.microsoft.com/office/drawing/2014/main" id="{CCFD8A60-84DB-330A-9363-C301FFBE6366}"/>
              </a:ext>
            </a:extLst>
          </p:cNvPr>
          <p:cNvPicPr>
            <a:picLocks noChangeAspect="1"/>
          </p:cNvPicPr>
          <p:nvPr/>
        </p:nvPicPr>
        <p:blipFill rotWithShape="1">
          <a:blip r:embed="rId7">
            <a:extLst>
              <a:ext uri="{28A0092B-C50C-407E-A947-70E740481C1C}">
                <a14:useLocalDpi xmlns:a14="http://schemas.microsoft.com/office/drawing/2010/main" val="0"/>
              </a:ext>
            </a:extLst>
          </a:blip>
          <a:srcRect l="-477" t="17339" r="-424" b="16667"/>
          <a:stretch/>
        </p:blipFill>
        <p:spPr>
          <a:xfrm>
            <a:off x="6608624" y="1233037"/>
            <a:ext cx="5189007" cy="2852860"/>
          </a:xfrm>
          <a:prstGeom prst="rect">
            <a:avLst/>
          </a:prstGeom>
          <a:ln>
            <a:noFill/>
          </a:ln>
          <a:effectLst>
            <a:softEdge rad="112500"/>
          </a:effectLst>
        </p:spPr>
      </p:pic>
    </p:spTree>
    <p:extLst>
      <p:ext uri="{BB962C8B-B14F-4D97-AF65-F5344CB8AC3E}">
        <p14:creationId xmlns:p14="http://schemas.microsoft.com/office/powerpoint/2010/main" val="24458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8" name="TextBox 17">
            <a:extLst>
              <a:ext uri="{FF2B5EF4-FFF2-40B4-BE49-F238E27FC236}">
                <a16:creationId xmlns:a16="http://schemas.microsoft.com/office/drawing/2014/main" id="{EB303EC7-1E44-4221-BF78-FBC8E8026433}"/>
              </a:ext>
            </a:extLst>
          </p:cNvPr>
          <p:cNvSpPr txBox="1"/>
          <p:nvPr/>
        </p:nvSpPr>
        <p:spPr>
          <a:xfrm>
            <a:off x="246315" y="5360960"/>
            <a:ext cx="3952446"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Xe </a:t>
            </a:r>
            <a:r>
              <a:rPr lang="en-US" altLang="en-US" sz="1900" err="1">
                <a:latin typeface="Arial" panose="020B0604020202020204" pitchFamily="34" charset="0"/>
                <a:cs typeface="Arial" panose="020B0604020202020204" pitchFamily="34" charset="0"/>
              </a:rPr>
              <a:t>đạp</a:t>
            </a:r>
            <a:r>
              <a:rPr lang="en-US" altLang="en-US" sz="1900">
                <a:latin typeface="Arial" panose="020B0604020202020204" pitchFamily="34" charset="0"/>
                <a:cs typeface="Arial" panose="020B0604020202020204" pitchFamily="34" charset="0"/>
              </a:rPr>
              <a:t> vẫn chuyển động </a:t>
            </a:r>
            <a:r>
              <a:rPr lang="en-US" altLang="en-US" sz="1900" dirty="0" err="1">
                <a:latin typeface="Arial" panose="020B0604020202020204" pitchFamily="34" charset="0"/>
                <a:cs typeface="Arial" panose="020B0604020202020204" pitchFamily="34" charset="0"/>
              </a:rPr>
              <a:t>được</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thêm</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một</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quãng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đường</a:t>
            </a:r>
            <a:r>
              <a:rPr lang="en-US" altLang="en-US" sz="1900" dirty="0">
                <a:latin typeface="Arial" panose="020B0604020202020204" pitchFamily="34" charset="0"/>
                <a:cs typeface="Arial" panose="020B0604020202020204" pitchFamily="34" charset="0"/>
              </a:rPr>
              <a:t> </a:t>
            </a:r>
            <a:r>
              <a:rPr lang="en-US" altLang="en-US" sz="1900" dirty="0" err="1">
                <a:latin typeface="Arial" panose="020B0604020202020204" pitchFamily="34" charset="0"/>
                <a:cs typeface="Arial" panose="020B0604020202020204" pitchFamily="34" charset="0"/>
              </a:rPr>
              <a:t>khi</a:t>
            </a:r>
            <a:r>
              <a:rPr lang="en-US" altLang="en-US" sz="1900" dirty="0">
                <a:latin typeface="Arial" panose="020B0604020202020204" pitchFamily="34" charset="0"/>
                <a:cs typeface="Arial" panose="020B0604020202020204" pitchFamily="34" charset="0"/>
              </a:rPr>
              <a:t> ta </a:t>
            </a:r>
            <a:r>
              <a:rPr lang="en-US" altLang="en-US" sz="1900" dirty="0" err="1">
                <a:latin typeface="Arial" panose="020B0604020202020204" pitchFamily="34" charset="0"/>
                <a:cs typeface="Arial" panose="020B0604020202020204" pitchFamily="34" charset="0"/>
              </a:rPr>
              <a:t>đã</a:t>
            </a:r>
            <a:r>
              <a:rPr lang="en-US" altLang="en-US" sz="1900" dirty="0">
                <a:latin typeface="Arial" panose="020B0604020202020204" pitchFamily="34" charset="0"/>
                <a:cs typeface="Arial" panose="020B0604020202020204" pitchFamily="34" charset="0"/>
              </a:rPr>
              <a:t> </a:t>
            </a:r>
            <a:r>
              <a:rPr lang="en-US" altLang="en-US" sz="1900" err="1">
                <a:latin typeface="Arial" panose="020B0604020202020204" pitchFamily="34" charset="0"/>
                <a:cs typeface="Arial" panose="020B0604020202020204" pitchFamily="34" charset="0"/>
              </a:rPr>
              <a:t>ngừng</a:t>
            </a:r>
            <a:r>
              <a:rPr lang="en-US" altLang="en-US" sz="1900">
                <a:latin typeface="Arial" panose="020B0604020202020204" pitchFamily="34" charset="0"/>
                <a:cs typeface="Arial" panose="020B0604020202020204" pitchFamily="34" charset="0"/>
              </a:rPr>
              <a:t> đạp (ngừng tác dụng lực).</a:t>
            </a:r>
            <a:r>
              <a:rPr lang="en-US" altLang="en-US" sz="1900">
                <a:cs typeface="Arial" panose="020B0604020202020204" pitchFamily="34" charset="0"/>
              </a:rPr>
              <a:t> </a:t>
            </a:r>
            <a:endParaRPr lang="en-US" altLang="en-US" sz="1900" dirty="0">
              <a:latin typeface="Arial" panose="020B0604020202020204" pitchFamily="34" charset="0"/>
              <a:cs typeface="Arial" panose="020B0604020202020204" pitchFamily="34" charset="0"/>
            </a:endParaRPr>
          </a:p>
        </p:txBody>
      </p:sp>
      <p:pic>
        <p:nvPicPr>
          <p:cNvPr id="6" name="Picture 5" descr="A satellite in space&#10;&#10;Description automatically generated with medium confidence">
            <a:extLst>
              <a:ext uri="{FF2B5EF4-FFF2-40B4-BE49-F238E27FC236}">
                <a16:creationId xmlns:a16="http://schemas.microsoft.com/office/drawing/2014/main" id="{17BF2748-5365-45FC-8C65-6C0B2B859416}"/>
              </a:ext>
            </a:extLst>
          </p:cNvPr>
          <p:cNvPicPr>
            <a:picLocks noChangeAspect="1"/>
          </p:cNvPicPr>
          <p:nvPr/>
        </p:nvPicPr>
        <p:blipFill rotWithShape="1">
          <a:blip r:embed="rId2">
            <a:extLst>
              <a:ext uri="{28A0092B-C50C-407E-A947-70E740481C1C}">
                <a14:useLocalDpi xmlns:a14="http://schemas.microsoft.com/office/drawing/2010/main" val="0"/>
              </a:ext>
            </a:extLst>
          </a:blip>
          <a:srcRect r="24174"/>
          <a:stretch/>
        </p:blipFill>
        <p:spPr>
          <a:xfrm>
            <a:off x="4317222" y="2495272"/>
            <a:ext cx="3683778" cy="2914928"/>
          </a:xfrm>
          <a:prstGeom prst="rect">
            <a:avLst/>
          </a:prstGeom>
          <a:ln>
            <a:noFill/>
          </a:ln>
          <a:effectLst>
            <a:softEdge rad="112500"/>
          </a:effectLst>
        </p:spPr>
      </p:pic>
      <p:sp>
        <p:nvSpPr>
          <p:cNvPr id="19" name="TextBox 18">
            <a:extLst>
              <a:ext uri="{FF2B5EF4-FFF2-40B4-BE49-F238E27FC236}">
                <a16:creationId xmlns:a16="http://schemas.microsoft.com/office/drawing/2014/main" id="{C305943C-2CEA-48A6-962D-E6CC90881234}"/>
              </a:ext>
            </a:extLst>
          </p:cNvPr>
          <p:cNvSpPr txBox="1"/>
          <p:nvPr/>
        </p:nvSpPr>
        <p:spPr>
          <a:xfrm>
            <a:off x="4130583" y="5399798"/>
            <a:ext cx="4057055"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Tàu Voyager vẫn tiếp tục chuyển động dù không có lực tác dụng (thực tế là lực tác dụng rất bé)</a:t>
            </a:r>
            <a:endParaRPr lang="en-US" altLang="en-US" sz="1900" dirty="0">
              <a:latin typeface="Arial" panose="020B0604020202020204" pitchFamily="34" charset="0"/>
              <a:cs typeface="Arial" panose="020B0604020202020204" pitchFamily="34" charset="0"/>
            </a:endParaRPr>
          </a:p>
        </p:txBody>
      </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402093" y="721170"/>
            <a:ext cx="9751155"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rtl="0">
              <a:spcBef>
                <a:spcPts val="0"/>
              </a:spcBef>
            </a:pPr>
            <a:r>
              <a:rPr lang="vi-VN" sz="2500" b="0" i="0" u="none" strike="noStrike">
                <a:solidFill>
                  <a:srgbClr val="0070C0"/>
                </a:solidFill>
                <a:effectLst/>
                <a:latin typeface="Arial" panose="020B0604020202020204" pitchFamily="34" charset="0"/>
              </a:rPr>
              <a:t>Aristotle nhận định rằng "Lực là nguyên nhân của chuyển động”. Nhận định này đã tồn tại hàng ngàn năm trước thời đại của Newton.</a:t>
            </a:r>
            <a:r>
              <a:rPr lang="en-US" sz="2500" b="0" i="0" u="none" strike="noStrike">
                <a:solidFill>
                  <a:srgbClr val="0070C0"/>
                </a:solidFill>
                <a:effectLst/>
                <a:latin typeface="Arial" panose="020B0604020202020204" pitchFamily="34" charset="0"/>
              </a:rPr>
              <a:t> </a:t>
            </a:r>
            <a:r>
              <a:rPr lang="vi-VN" sz="2500" b="0" i="0" u="none" strike="noStrike">
                <a:solidFill>
                  <a:srgbClr val="0070C0"/>
                </a:solidFill>
                <a:effectLst/>
                <a:latin typeface="Arial" panose="020B0604020202020204" pitchFamily="34" charset="0"/>
              </a:rPr>
              <a:t>Hãy nêu một số ví dụ minh hoạ để phản bác nhận định này</a:t>
            </a:r>
            <a:endParaRPr lang="vi-VN" sz="2500">
              <a:solidFill>
                <a:srgbClr val="0070C0"/>
              </a:solidFill>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4"/>
            <a:ext cx="10906448" cy="13384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pic>
        <p:nvPicPr>
          <p:cNvPr id="23" name="Picture 22">
            <a:extLst>
              <a:ext uri="{FF2B5EF4-FFF2-40B4-BE49-F238E27FC236}">
                <a16:creationId xmlns:a16="http://schemas.microsoft.com/office/drawing/2014/main" id="{3807CCC8-88FB-4C1E-A781-7B4A536D6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41" y="2504814"/>
            <a:ext cx="3763902" cy="2858774"/>
          </a:xfrm>
          <a:prstGeom prst="rect">
            <a:avLst/>
          </a:prstGeom>
          <a:ln>
            <a:noFill/>
          </a:ln>
          <a:effectLst>
            <a:softEdge rad="112500"/>
          </a:effectLst>
        </p:spPr>
      </p:pic>
      <p:sp>
        <p:nvSpPr>
          <p:cNvPr id="24" name="TextBox 23">
            <a:extLst>
              <a:ext uri="{FF2B5EF4-FFF2-40B4-BE49-F238E27FC236}">
                <a16:creationId xmlns:a16="http://schemas.microsoft.com/office/drawing/2014/main" id="{6840E8F5-A4BE-4539-91FA-B9D82C7F9D70}"/>
              </a:ext>
            </a:extLst>
          </p:cNvPr>
          <p:cNvSpPr txBox="1"/>
          <p:nvPr/>
        </p:nvSpPr>
        <p:spPr>
          <a:xfrm>
            <a:off x="8119461" y="5360959"/>
            <a:ext cx="3833983" cy="969496"/>
          </a:xfrm>
          <a:prstGeom prst="rect">
            <a:avLst/>
          </a:prstGeom>
          <a:noFill/>
        </p:spPr>
        <p:txBody>
          <a:bodyPr wrap="square">
            <a:spAutoFit/>
          </a:bodyPr>
          <a:lstStyle/>
          <a:p>
            <a:pPr algn="ctr">
              <a:spcBef>
                <a:spcPct val="0"/>
              </a:spcBef>
              <a:buFontTx/>
              <a:buNone/>
            </a:pPr>
            <a:r>
              <a:rPr lang="en-US" altLang="en-US" sz="1900">
                <a:latin typeface="Arial" panose="020B0604020202020204" pitchFamily="34" charset="0"/>
                <a:cs typeface="Arial" panose="020B0604020202020204" pitchFamily="34" charset="0"/>
              </a:rPr>
              <a:t>Người vẫn tiếp tục chuyển động về phía trước dù không có lực tác dụng theo phương ngang</a:t>
            </a:r>
            <a:endParaRPr lang="en-US" altLang="en-US" sz="1900" dirty="0">
              <a:latin typeface="Arial" panose="020B0604020202020204" pitchFamily="34" charset="0"/>
              <a:cs typeface="Arial" panose="020B0604020202020204" pitchFamily="34" charset="0"/>
            </a:endParaRPr>
          </a:p>
        </p:txBody>
      </p:sp>
      <p:pic>
        <p:nvPicPr>
          <p:cNvPr id="14" name="Content Placeholder 4" descr="A picture containing tree, outdoor, bicycle, grass&#10;&#10;Description automatically generated">
            <a:extLst>
              <a:ext uri="{FF2B5EF4-FFF2-40B4-BE49-F238E27FC236}">
                <a16:creationId xmlns:a16="http://schemas.microsoft.com/office/drawing/2014/main" id="{E0FB918F-51B9-4785-B863-6DEFF44018D9}"/>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001" r="8299"/>
          <a:stretch/>
        </p:blipFill>
        <p:spPr>
          <a:xfrm>
            <a:off x="305757" y="2504814"/>
            <a:ext cx="3952447" cy="2817308"/>
          </a:xfrm>
          <a:prstGeom prst="rect">
            <a:avLst/>
          </a:prstGeom>
          <a:ln>
            <a:noFill/>
          </a:ln>
          <a:effectLst>
            <a:softEdge rad="112500"/>
          </a:effectLst>
        </p:spPr>
      </p:pic>
    </p:spTree>
    <p:extLst>
      <p:ext uri="{BB962C8B-B14F-4D97-AF65-F5344CB8AC3E}">
        <p14:creationId xmlns:p14="http://schemas.microsoft.com/office/powerpoint/2010/main" val="12342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647700" y="1905000"/>
            <a:ext cx="4610247" cy="3277820"/>
          </a:xfrm>
          <a:prstGeom prst="rect">
            <a:avLst/>
          </a:prstGeom>
          <a:noFill/>
        </p:spPr>
        <p:txBody>
          <a:bodyPr wrap="square">
            <a:spAutoFit/>
          </a:bodyPr>
          <a:lstStyle/>
          <a:p>
            <a:pPr algn="just" rtl="0">
              <a:spcBef>
                <a:spcPts val="0"/>
              </a:spcBef>
              <a:spcAft>
                <a:spcPts val="500"/>
              </a:spcAft>
            </a:pPr>
            <a:r>
              <a:rPr lang="en-US" sz="2300" b="0" i="1" u="none" strike="noStrike" dirty="0" err="1">
                <a:solidFill>
                  <a:srgbClr val="002060"/>
                </a:solidFill>
                <a:effectLst/>
                <a:latin typeface="Arial" panose="020B0604020202020204" pitchFamily="34" charset="0"/>
              </a:rPr>
              <a:t>Một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được</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đặt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trong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một</a:t>
            </a:r>
            <a:r>
              <a:rPr lang="en-US" sz="2300" b="0" i="1" u="none" strike="noStrike" dirty="0">
                <a:solidFill>
                  <a:srgbClr val="002060"/>
                </a:solidFill>
                <a:effectLst/>
                <a:latin typeface="Arial" panose="020B0604020202020204" pitchFamily="34" charset="0"/>
              </a:rPr>
              <a:t> toa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ban </a:t>
            </a:r>
            <a:r>
              <a:rPr lang="en-US" sz="2300" b="0" i="1" u="none" strike="noStrike" dirty="0" err="1">
                <a:solidFill>
                  <a:srgbClr val="002060"/>
                </a:solidFill>
                <a:effectLst/>
                <a:latin typeface="Arial" panose="020B0604020202020204" pitchFamily="34" charset="0"/>
              </a:rPr>
              <a:t>đầu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đứng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yên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giả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sử</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lực</a:t>
            </a:r>
            <a:r>
              <a:rPr lang="en-US" sz="2300" b="0" i="1" u="none" strike="noStrike" dirty="0">
                <a:solidFill>
                  <a:srgbClr val="002060"/>
                </a:solidFill>
                <a:effectLst/>
                <a:latin typeface="Arial" panose="020B0604020202020204" pitchFamily="34" charset="0"/>
              </a:rPr>
              <a:t> ma </a:t>
            </a:r>
            <a:r>
              <a:rPr lang="en-US" sz="2300" b="0" i="1" u="none" strike="noStrike" dirty="0" err="1">
                <a:solidFill>
                  <a:srgbClr val="002060"/>
                </a:solidFill>
                <a:effectLst/>
                <a:latin typeface="Arial" panose="020B0604020202020204" pitchFamily="34" charset="0"/>
              </a:rPr>
              <a:t>sát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giữa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và</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sàn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không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đáng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kể</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Tàu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bắt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đầu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nhanh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dần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đều</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Hãy</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nhận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xét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về</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của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quả</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bóng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đối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với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bạn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học</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sinh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đứng</a:t>
            </a:r>
            <a:r>
              <a:rPr lang="en-US" sz="2300" b="0" i="1" u="none" strike="noStrike" dirty="0">
                <a:solidFill>
                  <a:srgbClr val="002060"/>
                </a:solidFill>
                <a:effectLst/>
                <a:latin typeface="Arial" panose="020B0604020202020204" pitchFamily="34" charset="0"/>
              </a:rPr>
              <a:t> ở </a:t>
            </a:r>
            <a:r>
              <a:rPr lang="en-US" sz="2300" b="0" i="1" u="none" strike="noStrike" dirty="0" err="1">
                <a:solidFill>
                  <a:srgbClr val="002060"/>
                </a:solidFill>
                <a:effectLst/>
                <a:latin typeface="Arial" panose="020B0604020202020204" pitchFamily="34" charset="0"/>
              </a:rPr>
              <a:t>sân</a:t>
            </a:r>
            <a:r>
              <a:rPr lang="en-US" sz="2300" b="0" i="1" u="none" strike="noStrike" dirty="0">
                <a:solidFill>
                  <a:srgbClr val="002060"/>
                </a:solidFill>
                <a:effectLst/>
                <a:latin typeface="Arial" panose="020B0604020202020204" pitchFamily="34" charset="0"/>
              </a:rPr>
              <a:t> ga. </a:t>
            </a:r>
            <a:r>
              <a:rPr lang="en-US" sz="2300" b="0" i="1" u="none" strike="noStrike" dirty="0" err="1">
                <a:solidFill>
                  <a:srgbClr val="002060"/>
                </a:solidFill>
                <a:effectLst/>
                <a:latin typeface="Arial" panose="020B0604020202020204" pitchFamily="34" charset="0"/>
              </a:rPr>
              <a:t>Giải</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thích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tính</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chất</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của</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chuyển</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động</a:t>
            </a:r>
            <a:r>
              <a:rPr lang="en-US" sz="2300" b="0" i="1" u="none" strike="noStrike" dirty="0">
                <a:solidFill>
                  <a:srgbClr val="002060"/>
                </a:solidFill>
                <a:effectLst/>
                <a:latin typeface="Arial" panose="020B0604020202020204" pitchFamily="34" charset="0"/>
              </a:rPr>
              <a:t> </a:t>
            </a:r>
            <a:r>
              <a:rPr lang="en-US" sz="2300" b="0" i="1" u="none" strike="noStrike" dirty="0" err="1">
                <a:solidFill>
                  <a:srgbClr val="002060"/>
                </a:solidFill>
                <a:effectLst/>
                <a:latin typeface="Arial" panose="020B0604020202020204" pitchFamily="34" charset="0"/>
              </a:rPr>
              <a:t>này</a:t>
            </a:r>
            <a:r>
              <a:rPr lang="en-US" sz="2300" b="0" i="1" u="none" strike="noStrike" dirty="0">
                <a:solidFill>
                  <a:srgbClr val="002060"/>
                </a:solidFill>
                <a:effectLst/>
                <a:latin typeface="Arial" panose="020B0604020202020204" pitchFamily="34" charset="0"/>
              </a:rPr>
              <a:t>.</a:t>
            </a:r>
            <a:endParaRPr lang="en-US" sz="2300" i="1" dirty="0">
              <a:solidFill>
                <a:srgbClr val="00206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533473" y="1600200"/>
            <a:ext cx="4838700" cy="3946358"/>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86509" y="762001"/>
            <a:ext cx="1066800" cy="944478"/>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FA317ADD-1215-8A9B-4864-66D586C0E00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9185" t="-370" r="16667" b="-1"/>
          <a:stretch/>
        </p:blipFill>
        <p:spPr>
          <a:xfrm rot="5400000">
            <a:off x="5989330" y="597008"/>
            <a:ext cx="6004540" cy="6096001"/>
          </a:xfrm>
          <a:prstGeom prst="rect">
            <a:avLst/>
          </a:prstGeom>
          <a:ln>
            <a:noFill/>
          </a:ln>
          <a:effectLst>
            <a:softEdge rad="112500"/>
          </a:effectLst>
        </p:spPr>
      </p:pic>
    </p:spTree>
    <p:extLst>
      <p:ext uri="{BB962C8B-B14F-4D97-AF65-F5344CB8AC3E}">
        <p14:creationId xmlns:p14="http://schemas.microsoft.com/office/powerpoint/2010/main" val="1703330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0" y="1162949"/>
            <a:ext cx="12039600" cy="348525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651239" y="2432826"/>
            <a:ext cx="5485788" cy="2015936"/>
          </a:xfrm>
          <a:prstGeom prst="rect">
            <a:avLst/>
          </a:prstGeom>
          <a:noFill/>
        </p:spPr>
        <p:txBody>
          <a:bodyPr wrap="square">
            <a:spAutoFit/>
          </a:bodyPr>
          <a:lstStyle/>
          <a:p>
            <a:pPr rtl="0">
              <a:spcBef>
                <a:spcPts val="0"/>
              </a:spcBef>
            </a:pPr>
            <a:r>
              <a:rPr lang="en-US" sz="2500" b="1"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Dụng cụ: </a:t>
            </a:r>
            <a:endParaRPr lang="en-US" sz="2500" b="1"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Xe con (1).</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Đệm không khí (2).</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Ròng rọc nhẹ (3).</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Cảm biến gia tốc (4). </a:t>
            </a:r>
            <a:endParaRPr lang="en-US" sz="2500" i="1" u="none" strike="noStrike">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04BF13B-5132-4116-9B2F-AEB54A0D7706}"/>
              </a:ext>
            </a:extLst>
          </p:cNvPr>
          <p:cNvSpPr txBox="1"/>
          <p:nvPr/>
        </p:nvSpPr>
        <p:spPr>
          <a:xfrm>
            <a:off x="507255" y="1268105"/>
            <a:ext cx="9107902" cy="1246495"/>
          </a:xfrm>
          <a:prstGeom prst="rect">
            <a:avLst/>
          </a:prstGeom>
          <a:noFill/>
        </p:spPr>
        <p:txBody>
          <a:bodyPr wrap="square">
            <a:spAutoFit/>
          </a:bodyPr>
          <a:lstStyle/>
          <a:p>
            <a:pPr rtl="0">
              <a:spcBef>
                <a:spcPts val="0"/>
              </a:spcBef>
            </a:pPr>
            <a:r>
              <a:rPr lang="vi-VN" sz="2500" i="1" u="none" strike="noStrike">
                <a:effectLst/>
                <a:latin typeface="Arial" panose="020B0604020202020204" pitchFamily="34" charset="0"/>
                <a:cs typeface="Arial" panose="020B0604020202020204" pitchFamily="34" charset="0"/>
              </a:rPr>
              <a:t>Thí nghiệm 1:</a:t>
            </a:r>
            <a:endParaRPr lang="en-US" sz="2500" i="1" u="none" strike="noStrike">
              <a:effectLst/>
              <a:latin typeface="Arial" panose="020B0604020202020204" pitchFamily="34" charset="0"/>
              <a:cs typeface="Arial" panose="020B0604020202020204" pitchFamily="34" charset="0"/>
            </a:endParaRPr>
          </a:p>
          <a:p>
            <a:pPr rtl="0">
              <a:spcBef>
                <a:spcPts val="0"/>
              </a:spcBef>
            </a:pPr>
            <a:r>
              <a:rPr lang="vi-VN" sz="2500"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 Mục đích: </a:t>
            </a:r>
            <a:r>
              <a:rPr lang="vi-VN" sz="2500" i="1" u="none" strike="noStrike">
                <a:effectLst/>
                <a:latin typeface="Arial" panose="020B0604020202020204" pitchFamily="34" charset="0"/>
                <a:cs typeface="Arial" panose="020B0604020202020204" pitchFamily="34" charset="0"/>
              </a:rPr>
              <a:t>Xác định mối liên hệ giữa độ lớn gia tốc của vật và lực tác dụng lên vật khi vật có khối lượng không đổi. </a:t>
            </a:r>
            <a:endParaRPr lang="en-US" sz="2500" i="1" u="none" strike="noStrike">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32475D-8A64-4E3D-A966-A21E0A3352DE}"/>
              </a:ext>
            </a:extLst>
          </p:cNvPr>
          <p:cNvSpPr txBox="1"/>
          <p:nvPr/>
        </p:nvSpPr>
        <p:spPr>
          <a:xfrm>
            <a:off x="4953000" y="2824680"/>
            <a:ext cx="6216650" cy="1631216"/>
          </a:xfrm>
          <a:prstGeom prst="rect">
            <a:avLst/>
          </a:prstGeom>
          <a:noFill/>
        </p:spPr>
        <p:txBody>
          <a:bodyPr wrap="square">
            <a:spAutoFit/>
          </a:bodyPr>
          <a:lstStyle/>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Các gia trọng (5) có khối lượng bằng nhau (mỗi gia trọng không quá 20,0 g). </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Sợi dây nhẹ, không dãn (6). </a:t>
            </a:r>
            <a:endParaRPr lang="en-US" sz="2500" i="1" u="none" strike="noStrike">
              <a:effectLst/>
              <a:latin typeface="Arial" panose="020B0604020202020204" pitchFamily="34" charset="0"/>
              <a:cs typeface="Arial" panose="020B0604020202020204" pitchFamily="34" charset="0"/>
            </a:endParaRPr>
          </a:p>
          <a:p>
            <a:pPr marL="342900" indent="-342900" rtl="0">
              <a:spcBef>
                <a:spcPts val="0"/>
              </a:spcBef>
              <a:buFontTx/>
              <a:buChar char="-"/>
            </a:pPr>
            <a:r>
              <a:rPr lang="vi-VN" sz="2500" i="1" u="none" strike="noStrike">
                <a:effectLst/>
                <a:latin typeface="Arial" panose="020B0604020202020204" pitchFamily="34" charset="0"/>
                <a:cs typeface="Arial" panose="020B0604020202020204" pitchFamily="34" charset="0"/>
              </a:rPr>
              <a:t>Cân có độ chia nhỏ nhất 0,1g.</a:t>
            </a:r>
            <a:r>
              <a:rPr lang="en-US" sz="2500" i="1" u="none" strike="noStrike">
                <a:effectLst/>
                <a:latin typeface="Arial" panose="020B0604020202020204" pitchFamily="34" charset="0"/>
                <a:cs typeface="Arial" panose="020B0604020202020204" pitchFamily="34" charset="0"/>
              </a:rPr>
              <a:t> </a:t>
            </a:r>
            <a:endParaRPr lang="vi-VN" sz="2500">
              <a:effectLst/>
              <a:latin typeface="Arial" panose="020B0604020202020204" pitchFamily="34" charset="0"/>
              <a:cs typeface="Arial" panose="020B0604020202020204" pitchFamily="34" charset="0"/>
            </a:endParaRPr>
          </a:p>
        </p:txBody>
      </p:sp>
      <p:pic>
        <p:nvPicPr>
          <p:cNvPr id="19" name="Picture 18" descr="Timeline&#10;&#10;Description automatically generated">
            <a:extLst>
              <a:ext uri="{FF2B5EF4-FFF2-40B4-BE49-F238E27FC236}">
                <a16:creationId xmlns:a16="http://schemas.microsoft.com/office/drawing/2014/main" id="{ACD14A88-E78C-CB45-3476-D24420DED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939" t="36007" r="-647" b="27112"/>
          <a:stretch/>
        </p:blipFill>
        <p:spPr>
          <a:xfrm>
            <a:off x="2286000" y="4733644"/>
            <a:ext cx="7161951" cy="1986929"/>
          </a:xfrm>
          <a:prstGeom prst="rect">
            <a:avLst/>
          </a:prstGeom>
          <a:ln>
            <a:noFill/>
          </a:ln>
          <a:effectLst>
            <a:softEdge rad="112500"/>
          </a:effectLst>
        </p:spPr>
      </p:pic>
    </p:spTree>
    <p:extLst>
      <p:ext uri="{BB962C8B-B14F-4D97-AF65-F5344CB8AC3E}">
        <p14:creationId xmlns:p14="http://schemas.microsoft.com/office/powerpoint/2010/main" val="23866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6" name="Picture 25">
            <a:extLst>
              <a:ext uri="{FF2B5EF4-FFF2-40B4-BE49-F238E27FC236}">
                <a16:creationId xmlns:a16="http://schemas.microsoft.com/office/drawing/2014/main" id="{73CA9F76-AD02-4500-A1D1-3950A9E6A5BE}"/>
              </a:ext>
            </a:extLst>
          </p:cNvPr>
          <p:cNvPicPr>
            <a:picLocks noChangeAspect="1"/>
          </p:cNvPicPr>
          <p:nvPr/>
        </p:nvPicPr>
        <p:blipFill rotWithShape="1">
          <a:blip r:embed="rId5"/>
          <a:srcRect l="-1053" t="14995"/>
          <a:stretch/>
        </p:blipFill>
        <p:spPr>
          <a:xfrm>
            <a:off x="1895725" y="4818406"/>
            <a:ext cx="8400549" cy="1596945"/>
          </a:xfrm>
          <a:prstGeom prst="rect">
            <a:avLst/>
          </a:prstGeom>
        </p:spPr>
      </p:pic>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6"/>
          <a:srcRect/>
          <a:stretch>
            <a:fillRect/>
          </a:stretch>
        </p:blipFill>
        <p:spPr bwMode="auto">
          <a:xfrm>
            <a:off x="60993" y="1524000"/>
            <a:ext cx="12283407" cy="3196387"/>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609600" y="1550288"/>
            <a:ext cx="11161928" cy="1938992"/>
          </a:xfrm>
          <a:prstGeom prst="rect">
            <a:avLst/>
          </a:prstGeom>
          <a:noFill/>
        </p:spPr>
        <p:txBody>
          <a:bodyPr wrap="square">
            <a:spAutoFit/>
          </a:bodyPr>
          <a:lstStyle/>
          <a:p>
            <a:pPr rtl="0">
              <a:spcBef>
                <a:spcPts val="0"/>
              </a:spcBef>
            </a:pPr>
            <a:r>
              <a:rPr lang="vi-VN" sz="2400" b="1" i="1" u="none" strike="noStrike">
                <a:effectLst/>
                <a:latin typeface="Arial" panose="020B0604020202020204" pitchFamily="34" charset="0"/>
              </a:rPr>
              <a:t>Bước 1: </a:t>
            </a:r>
            <a:endParaRPr lang="en-US" sz="2400" b="1" i="1"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Đặt cố định cảm biến gia tốc lên xe con. Dùng cân để đo khối lượng của mỗi gia trọng, hệ gồm xe con và cảm biến gia tốc. </a:t>
            </a:r>
            <a:endParaRPr lang="en-US" sz="2400" b="0" i="0"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Bật đệm không khí. Điều chỉnh độ cao hai đầu đệm sao cho xe con nằm cân bằng, không di chuyển. </a:t>
            </a:r>
            <a:endParaRPr lang="en-US" sz="2400" b="0" i="0" u="none" strike="noStrike">
              <a:effectLst/>
              <a:latin typeface="Arial" panose="020B0604020202020204" pitchFamily="34" charset="0"/>
            </a:endParaRPr>
          </a:p>
        </p:txBody>
      </p:sp>
      <p:sp>
        <p:nvSpPr>
          <p:cNvPr id="30" name="TextBox 29">
            <a:extLst>
              <a:ext uri="{FF2B5EF4-FFF2-40B4-BE49-F238E27FC236}">
                <a16:creationId xmlns:a16="http://schemas.microsoft.com/office/drawing/2014/main" id="{449A2CF4-D99D-411D-A1B9-A0328526DB43}"/>
              </a:ext>
            </a:extLst>
          </p:cNvPr>
          <p:cNvSpPr txBox="1"/>
          <p:nvPr/>
        </p:nvSpPr>
        <p:spPr>
          <a:xfrm>
            <a:off x="213411" y="1120848"/>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7" name="TextBox 16">
            <a:extLst>
              <a:ext uri="{FF2B5EF4-FFF2-40B4-BE49-F238E27FC236}">
                <a16:creationId xmlns:a16="http://schemas.microsoft.com/office/drawing/2014/main" id="{B3CB11F7-2A57-0D46-C442-4FC73963F185}"/>
              </a:ext>
            </a:extLst>
          </p:cNvPr>
          <p:cNvSpPr txBox="1"/>
          <p:nvPr/>
        </p:nvSpPr>
        <p:spPr>
          <a:xfrm>
            <a:off x="580395" y="3382655"/>
            <a:ext cx="11161928" cy="1200329"/>
          </a:xfrm>
          <a:prstGeom prst="rect">
            <a:avLst/>
          </a:prstGeom>
          <a:noFill/>
        </p:spPr>
        <p:txBody>
          <a:bodyPr wrap="square">
            <a:spAutoFit/>
          </a:bodyPr>
          <a:lstStyle/>
          <a:p>
            <a:pPr marL="285750" indent="-285750" rtl="0">
              <a:spcBef>
                <a:spcPts val="0"/>
              </a:spcBef>
              <a:buFontTx/>
              <a:buChar char="-"/>
            </a:pPr>
            <a:r>
              <a:rPr lang="vi-VN" sz="2400" b="0" i="0" u="none" strike="noStrike">
                <a:effectLst/>
                <a:latin typeface="Arial" panose="020B0604020202020204" pitchFamily="34" charset="0"/>
              </a:rPr>
              <a:t>Vắt sợi dây qua ròng rọc, một đầu gắn vào cảm biến gia tốc, đầu còn lại gắn vào một gia trọng.</a:t>
            </a:r>
            <a:endParaRPr lang="en-US" sz="2400" b="0" i="0" u="none" strike="noStrike">
              <a:effectLst/>
              <a:latin typeface="Arial" panose="020B0604020202020204" pitchFamily="34" charset="0"/>
            </a:endParaRPr>
          </a:p>
          <a:p>
            <a:pPr marL="285750" indent="-285750" rtl="0">
              <a:spcBef>
                <a:spcPts val="0"/>
              </a:spcBef>
              <a:buFontTx/>
              <a:buChar char="-"/>
            </a:pPr>
            <a:r>
              <a:rPr lang="vi-VN" sz="2400" b="0" i="0" u="none" strike="noStrike">
                <a:effectLst/>
                <a:latin typeface="Arial" panose="020B0604020202020204" pitchFamily="34" charset="0"/>
              </a:rPr>
              <a:t>Đặt 3 gia trọng lên xe con. Giữ xe con đứng yên ở một đầu đệm không khí. </a:t>
            </a:r>
            <a:endParaRPr lang="en-US" sz="2400" b="0" i="0" u="none" strike="noStrike">
              <a:effectLst/>
              <a:latin typeface="Arial" panose="020B0604020202020204" pitchFamily="34" charset="0"/>
            </a:endParaRPr>
          </a:p>
        </p:txBody>
      </p:sp>
      <p:sp>
        <p:nvSpPr>
          <p:cNvPr id="18" name="TextBox 17">
            <a:extLst>
              <a:ext uri="{FF2B5EF4-FFF2-40B4-BE49-F238E27FC236}">
                <a16:creationId xmlns:a16="http://schemas.microsoft.com/office/drawing/2014/main" id="{3E223A7F-2789-05BB-D07E-5B27BD211FF7}"/>
              </a:ext>
            </a:extLst>
          </p:cNvPr>
          <p:cNvSpPr txBox="1"/>
          <p:nvPr/>
        </p:nvSpPr>
        <p:spPr>
          <a:xfrm>
            <a:off x="4337314" y="6371910"/>
            <a:ext cx="6097656" cy="369332"/>
          </a:xfrm>
          <a:prstGeom prst="rect">
            <a:avLst/>
          </a:prstGeom>
          <a:noFill/>
        </p:spPr>
        <p:txBody>
          <a:bodyPr wrap="square">
            <a:spAutoFit/>
          </a:bodyPr>
          <a:lstStyle/>
          <a:p>
            <a:r>
              <a:rPr lang="en-US" sz="1800" i="1" u="none" strike="noStrike">
                <a:effectLst/>
                <a:latin typeface="Arial" panose="020B0604020202020204" pitchFamily="34" charset="0"/>
                <a:cs typeface="Arial" panose="020B0604020202020204" pitchFamily="34" charset="0"/>
              </a:rPr>
              <a:t>S</a:t>
            </a:r>
            <a:r>
              <a:rPr lang="vi-VN" sz="1800" i="1" u="none" strike="noStrike">
                <a:effectLst/>
                <a:latin typeface="Arial" panose="020B0604020202020204" pitchFamily="34" charset="0"/>
                <a:cs typeface="Arial" panose="020B0604020202020204" pitchFamily="34" charset="0"/>
              </a:rPr>
              <a:t>ơ đồ bố trí </a:t>
            </a:r>
            <a:r>
              <a:rPr lang="en-US" sz="1800" i="1" u="none" strike="noStrike">
                <a:effectLst/>
                <a:latin typeface="Arial" panose="020B0604020202020204" pitchFamily="34" charset="0"/>
                <a:cs typeface="Arial" panose="020B0604020202020204" pitchFamily="34" charset="0"/>
              </a:rPr>
              <a:t>TN </a:t>
            </a:r>
            <a:r>
              <a:rPr lang="vi-VN" sz="1800" i="1" u="none" strike="noStrike">
                <a:effectLst/>
                <a:latin typeface="Arial" panose="020B0604020202020204" pitchFamily="34" charset="0"/>
                <a:cs typeface="Arial" panose="020B0604020202020204" pitchFamily="34" charset="0"/>
              </a:rPr>
              <a:t>khảo sát </a:t>
            </a:r>
            <a:r>
              <a:rPr lang="en-US" i="1">
                <a:latin typeface="Arial" panose="020B0604020202020204" pitchFamily="34" charset="0"/>
                <a:cs typeface="Arial" panose="020B0604020202020204" pitchFamily="34" charset="0"/>
              </a:rPr>
              <a:t>ĐL</a:t>
            </a:r>
            <a:r>
              <a:rPr lang="vi-VN" sz="1800" i="1" u="none" strike="noStrike">
                <a:effectLst/>
                <a:latin typeface="Arial" panose="020B0604020202020204" pitchFamily="34" charset="0"/>
                <a:cs typeface="Arial" panose="020B0604020202020204" pitchFamily="34" charset="0"/>
              </a:rPr>
              <a:t> II Newton</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39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60993" y="1671058"/>
            <a:ext cx="11902407" cy="432426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740329" y="1717103"/>
            <a:ext cx="9546671" cy="2400657"/>
          </a:xfrm>
          <a:prstGeom prst="rect">
            <a:avLst/>
          </a:prstGeom>
          <a:noFill/>
        </p:spPr>
        <p:txBody>
          <a:bodyPr wrap="square">
            <a:spAutoFit/>
          </a:bodyPr>
          <a:lstStyle/>
          <a:p>
            <a:pPr rtl="0">
              <a:spcBef>
                <a:spcPts val="0"/>
              </a:spcBef>
            </a:pPr>
            <a:r>
              <a:rPr lang="vi-VN" sz="2500" b="1" i="1" u="none" strike="noStrike">
                <a:effectLst/>
                <a:latin typeface="Arial" panose="020B0604020202020204" pitchFamily="34" charset="0"/>
              </a:rPr>
              <a:t>Bước 2: </a:t>
            </a:r>
            <a:endParaRPr lang="en-US" sz="2500" b="1" i="1" u="none" strike="noStrike">
              <a:effectLst/>
              <a:latin typeface="Arial" panose="020B0604020202020204" pitchFamily="34" charset="0"/>
            </a:endParaRPr>
          </a:p>
          <a:p>
            <a:pPr rtl="0">
              <a:spcBef>
                <a:spcPts val="0"/>
              </a:spcBef>
            </a:pPr>
            <a:r>
              <a:rPr lang="vi-VN" sz="2500" b="0" i="0" u="none" strike="noStrike">
                <a:effectLst/>
                <a:latin typeface="Arial" panose="020B0604020202020204" pitchFamily="34" charset="0"/>
              </a:rPr>
              <a:t>- </a:t>
            </a:r>
            <a:r>
              <a:rPr lang="en-US" sz="2500" b="0" i="0" u="none" strike="noStrike">
                <a:effectLst/>
                <a:latin typeface="Arial" panose="020B0604020202020204" pitchFamily="34" charset="0"/>
              </a:rPr>
              <a:t> </a:t>
            </a:r>
            <a:r>
              <a:rPr lang="vi-VN" sz="2500" b="0" i="0" u="none" strike="noStrike">
                <a:effectLst/>
                <a:latin typeface="Arial" panose="020B0604020202020204" pitchFamily="34" charset="0"/>
              </a:rPr>
              <a:t>Thả nhẹ cho hệ bắt đầu chuyển động. </a:t>
            </a:r>
            <a:endParaRPr lang="en-US" sz="2500" b="0" i="0" u="none" strike="noStrike">
              <a:effectLst/>
              <a:latin typeface="Arial" panose="020B0604020202020204" pitchFamily="34" charset="0"/>
            </a:endParaRPr>
          </a:p>
          <a:p>
            <a:pPr marL="285750" indent="-285750" rtl="0">
              <a:spcBef>
                <a:spcPts val="0"/>
              </a:spcBef>
              <a:buFontTx/>
              <a:buChar char="-"/>
            </a:pPr>
            <a:r>
              <a:rPr lang="vi-VN" sz="2500" b="0" i="0" u="none" strike="noStrike">
                <a:effectLst/>
                <a:latin typeface="Arial" panose="020B0604020202020204" pitchFamily="34" charset="0"/>
              </a:rPr>
              <a:t>Đo độ lớn gia tốc chuyển động a của hệ.</a:t>
            </a:r>
            <a:endParaRPr lang="en-US" sz="2500" b="0" i="0" u="none" strike="noStrike">
              <a:effectLst/>
              <a:latin typeface="Arial" panose="020B0604020202020204" pitchFamily="34" charset="0"/>
            </a:endParaRPr>
          </a:p>
          <a:p>
            <a:pPr marL="285750" indent="-285750" rtl="0">
              <a:spcBef>
                <a:spcPts val="0"/>
              </a:spcBef>
              <a:buFontTx/>
              <a:buChar char="-"/>
            </a:pPr>
            <a:r>
              <a:rPr lang="vi-VN" sz="2500" b="0" i="0" u="none" strike="noStrike">
                <a:effectLst/>
                <a:latin typeface="Arial" panose="020B0604020202020204" pitchFamily="34" charset="0"/>
              </a:rPr>
              <a:t>Ghi kết quả đo vào bảng số liệu như gợi ý trong Bảng 10.1. </a:t>
            </a:r>
            <a:endParaRPr lang="en-US" sz="2500" b="0" i="0" u="none" strike="noStrike">
              <a:effectLst/>
              <a:latin typeface="Arial" panose="020B0604020202020204" pitchFamily="34" charset="0"/>
            </a:endParaRPr>
          </a:p>
          <a:p>
            <a:pPr rtl="0">
              <a:spcBef>
                <a:spcPts val="0"/>
              </a:spcBef>
            </a:pPr>
            <a:r>
              <a:rPr lang="vi-VN" sz="2500" b="1" i="1" u="none" strike="noStrike">
                <a:effectLst/>
                <a:latin typeface="Arial" panose="020B0604020202020204" pitchFamily="34" charset="0"/>
              </a:rPr>
              <a:t>Lưu ý: </a:t>
            </a:r>
            <a:r>
              <a:rPr lang="vi-VN" sz="2500" b="0" u="none" strike="noStrike">
                <a:effectLst/>
                <a:latin typeface="Arial" panose="020B0604020202020204" pitchFamily="34" charset="0"/>
              </a:rPr>
              <a:t>Thực hiện đo gia tốc của hệ 3 lần ứng với mỗi giá trị khối lượng của gia trọng được treo. </a:t>
            </a:r>
            <a:endParaRPr lang="en-US" sz="2500" b="1" i="1" u="none" strike="noStrike">
              <a:effectLst/>
              <a:latin typeface="Arial" panose="020B0604020202020204" pitchFamily="34" charset="0"/>
            </a:endParaRPr>
          </a:p>
        </p:txBody>
      </p:sp>
      <p:sp>
        <p:nvSpPr>
          <p:cNvPr id="18" name="TextBox 17">
            <a:extLst>
              <a:ext uri="{FF2B5EF4-FFF2-40B4-BE49-F238E27FC236}">
                <a16:creationId xmlns:a16="http://schemas.microsoft.com/office/drawing/2014/main" id="{6277C644-EDC6-48DD-88FF-E09350D1A81B}"/>
              </a:ext>
            </a:extLst>
          </p:cNvPr>
          <p:cNvSpPr txBox="1"/>
          <p:nvPr/>
        </p:nvSpPr>
        <p:spPr>
          <a:xfrm>
            <a:off x="216039" y="1188860"/>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5" name="TextBox 14">
            <a:extLst>
              <a:ext uri="{FF2B5EF4-FFF2-40B4-BE49-F238E27FC236}">
                <a16:creationId xmlns:a16="http://schemas.microsoft.com/office/drawing/2014/main" id="{179FEF02-1238-E45B-6C83-8C3DB3494DF7}"/>
              </a:ext>
            </a:extLst>
          </p:cNvPr>
          <p:cNvSpPr txBox="1"/>
          <p:nvPr/>
        </p:nvSpPr>
        <p:spPr>
          <a:xfrm>
            <a:off x="740329" y="4117760"/>
            <a:ext cx="10384872" cy="1631216"/>
          </a:xfrm>
          <a:prstGeom prst="rect">
            <a:avLst/>
          </a:prstGeom>
          <a:noFill/>
        </p:spPr>
        <p:txBody>
          <a:bodyPr wrap="square">
            <a:spAutoFit/>
          </a:bodyPr>
          <a:lstStyle/>
          <a:p>
            <a:pPr rtl="0">
              <a:spcBef>
                <a:spcPts val="600"/>
              </a:spcBef>
            </a:pPr>
            <a:r>
              <a:rPr lang="vi-VN" sz="2500" b="1" i="1" u="none" strike="noStrike" dirty="0">
                <a:effectLst/>
                <a:latin typeface="Arial" panose="020B0604020202020204" pitchFamily="34" charset="0"/>
              </a:rPr>
              <a:t>Bước 3:</a:t>
            </a:r>
            <a:endParaRPr lang="en-US" sz="2500" b="1" i="1" u="none" strike="noStrike" dirty="0">
              <a:effectLst/>
              <a:latin typeface="Arial" panose="020B0604020202020204" pitchFamily="34" charset="0"/>
            </a:endParaRPr>
          </a:p>
          <a:p>
            <a:pPr rtl="0">
              <a:spcBef>
                <a:spcPts val="0"/>
              </a:spcBef>
            </a:pPr>
            <a:r>
              <a:rPr lang="vi-VN" sz="2500" b="0" i="0" u="none" strike="noStrike" dirty="0">
                <a:effectLst/>
                <a:latin typeface="Arial" panose="020B0604020202020204" pitchFamily="34" charset="0"/>
              </a:rPr>
              <a:t>- </a:t>
            </a:r>
            <a:r>
              <a:rPr lang="en-US" sz="2500" b="0" i="0" u="none" strike="noStrike" dirty="0">
                <a:effectLst/>
                <a:latin typeface="Arial" panose="020B0604020202020204" pitchFamily="34" charset="0"/>
              </a:rPr>
              <a:t> </a:t>
            </a:r>
            <a:r>
              <a:rPr lang="vi-VN" sz="2500" b="0" i="0" u="none" strike="noStrike" dirty="0">
                <a:effectLst/>
                <a:latin typeface="Arial" panose="020B0604020202020204" pitchFamily="34" charset="0"/>
              </a:rPr>
              <a:t>Lấy 1 quả nặng trên xe gắn vào móc treo gia trọng. </a:t>
            </a:r>
            <a:endParaRPr lang="en-US" sz="2500" b="0" i="0" u="none" strike="noStrike" dirty="0">
              <a:effectLst/>
              <a:latin typeface="Arial" panose="020B0604020202020204" pitchFamily="34" charset="0"/>
            </a:endParaRPr>
          </a:p>
          <a:p>
            <a:pPr marL="285750" indent="-285750" rtl="0">
              <a:spcBef>
                <a:spcPts val="0"/>
              </a:spcBef>
              <a:buFontTx/>
              <a:buChar char="-"/>
            </a:pPr>
            <a:r>
              <a:rPr lang="vi-VN" sz="2500" b="0" i="0" u="none" strike="noStrike" dirty="0">
                <a:effectLst/>
                <a:latin typeface="Arial" panose="020B0604020202020204" pitchFamily="34" charset="0"/>
              </a:rPr>
              <a:t>Thực hiện lại bước 2. </a:t>
            </a:r>
            <a:endParaRPr lang="en-US" sz="2500" b="0" i="0" u="none" strike="noStrike" dirty="0">
              <a:effectLst/>
              <a:latin typeface="Arial" panose="020B0604020202020204" pitchFamily="34" charset="0"/>
            </a:endParaRPr>
          </a:p>
          <a:p>
            <a:pPr rtl="0">
              <a:spcBef>
                <a:spcPts val="0"/>
              </a:spcBef>
            </a:pPr>
            <a:r>
              <a:rPr lang="vi-VN" sz="2500" b="1" i="1" u="none" strike="noStrike" dirty="0">
                <a:effectLst/>
                <a:latin typeface="Arial" panose="020B0604020202020204" pitchFamily="34" charset="0"/>
              </a:rPr>
              <a:t>Lưu ý: </a:t>
            </a:r>
            <a:r>
              <a:rPr lang="vi-VN" sz="2500" b="0" i="0" u="none" strike="noStrike" dirty="0">
                <a:effectLst/>
                <a:latin typeface="Arial" panose="020B0604020202020204" pitchFamily="34" charset="0"/>
              </a:rPr>
              <a:t>Thực hiện</a:t>
            </a:r>
            <a:r>
              <a:rPr lang="en-US" sz="2500" b="0" i="0" u="none" strike="noStrike" dirty="0">
                <a:effectLst/>
                <a:latin typeface="Arial" panose="020B0604020202020204" pitchFamily="34" charset="0"/>
              </a:rPr>
              <a:t> TN</a:t>
            </a:r>
            <a:r>
              <a:rPr lang="vi-VN" sz="2500" b="0" i="0" u="none" strike="noStrike" dirty="0">
                <a:effectLst/>
                <a:latin typeface="Arial" panose="020B0604020202020204" pitchFamily="34" charset="0"/>
              </a:rPr>
              <a:t> cho tới khi cả 4 gia trọng được gắn vào móc treo</a:t>
            </a:r>
            <a:r>
              <a:rPr lang="en-US" sz="2500" b="0" i="0" u="none" strike="noStrike" dirty="0">
                <a:effectLst/>
                <a:latin typeface="Arial" panose="020B0604020202020204" pitchFamily="34" charset="0"/>
              </a:rPr>
              <a:t>.</a:t>
            </a:r>
            <a:endParaRPr lang="vi-VN" sz="2500" dirty="0">
              <a:effectLst/>
            </a:endParaRPr>
          </a:p>
        </p:txBody>
      </p:sp>
    </p:spTree>
    <p:extLst>
      <p:ext uri="{BB962C8B-B14F-4D97-AF65-F5344CB8AC3E}">
        <p14:creationId xmlns:p14="http://schemas.microsoft.com/office/powerpoint/2010/main" val="12916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228600" y="1717373"/>
            <a:ext cx="11860522" cy="1025827"/>
          </a:xfrm>
          <a:prstGeom prst="rect">
            <a:avLst/>
          </a:prstGeom>
          <a:noFill/>
          <a:ln w="9525">
            <a:noFill/>
            <a:miter lim="800000"/>
            <a:headEnd/>
            <a:tailEnd/>
          </a:ln>
        </p:spPr>
      </p:pic>
      <p:sp>
        <p:nvSpPr>
          <p:cNvPr id="18" name="TextBox 17">
            <a:extLst>
              <a:ext uri="{FF2B5EF4-FFF2-40B4-BE49-F238E27FC236}">
                <a16:creationId xmlns:a16="http://schemas.microsoft.com/office/drawing/2014/main" id="{87F90531-BD86-4694-841B-4F36E6467E1F}"/>
              </a:ext>
            </a:extLst>
          </p:cNvPr>
          <p:cNvSpPr txBox="1"/>
          <p:nvPr/>
        </p:nvSpPr>
        <p:spPr>
          <a:xfrm>
            <a:off x="740329" y="1768243"/>
            <a:ext cx="10752418" cy="861774"/>
          </a:xfrm>
          <a:prstGeom prst="rect">
            <a:avLst/>
          </a:prstGeom>
          <a:noFill/>
        </p:spPr>
        <p:txBody>
          <a:bodyPr wrap="square">
            <a:spAutoFit/>
          </a:bodyPr>
          <a:lstStyle/>
          <a:p>
            <a:pPr rtl="0">
              <a:spcBef>
                <a:spcPts val="0"/>
              </a:spcBef>
            </a:pPr>
            <a:r>
              <a:rPr lang="vi-VN" sz="2500" b="0" i="0" u="none" strike="noStrike">
                <a:effectLst/>
                <a:latin typeface="Arial" panose="020B0604020202020204" pitchFamily="34" charset="0"/>
              </a:rPr>
              <a:t>Tổng khối lượng xe con, tấm chắn sáng và cảm biến lực m = 320,0 g,</a:t>
            </a:r>
            <a:endParaRPr lang="en-US" sz="2500" b="0" i="0" u="none" strike="noStrike">
              <a:effectLst/>
              <a:latin typeface="Arial" panose="020B0604020202020204" pitchFamily="34" charset="0"/>
            </a:endParaRPr>
          </a:p>
          <a:p>
            <a:pPr rtl="0">
              <a:spcBef>
                <a:spcPts val="0"/>
              </a:spcBef>
            </a:pPr>
            <a:r>
              <a:rPr lang="vi-VN" sz="2500" b="0" i="0" u="none" strike="noStrike">
                <a:effectLst/>
                <a:latin typeface="Arial" panose="020B0604020202020204" pitchFamily="34" charset="0"/>
              </a:rPr>
              <a:t>Khối lượng mỗi gia trọng m* = 20,0 g. Lấy gia tốc trọng trường g = 9,8 m/s.</a:t>
            </a:r>
            <a:endParaRPr lang="vi-VN" sz="2500">
              <a:effectLst/>
            </a:endParaRPr>
          </a:p>
        </p:txBody>
      </p:sp>
      <p:sp>
        <p:nvSpPr>
          <p:cNvPr id="19" name="TextBox 18">
            <a:extLst>
              <a:ext uri="{FF2B5EF4-FFF2-40B4-BE49-F238E27FC236}">
                <a16:creationId xmlns:a16="http://schemas.microsoft.com/office/drawing/2014/main" id="{2BB6C69F-FE36-4250-929E-6CDCE4A806B5}"/>
              </a:ext>
            </a:extLst>
          </p:cNvPr>
          <p:cNvSpPr txBox="1"/>
          <p:nvPr/>
        </p:nvSpPr>
        <p:spPr>
          <a:xfrm>
            <a:off x="2895600" y="1173685"/>
            <a:ext cx="6216650" cy="477054"/>
          </a:xfrm>
          <a:prstGeom prst="rect">
            <a:avLst/>
          </a:prstGeom>
          <a:noFill/>
        </p:spPr>
        <p:txBody>
          <a:bodyPr wrap="square">
            <a:spAutoFit/>
          </a:bodyPr>
          <a:lstStyle/>
          <a:p>
            <a:pPr algn="ctr" rtl="0">
              <a:spcBef>
                <a:spcPts val="0"/>
              </a:spcBef>
              <a:spcAft>
                <a:spcPts val="500"/>
              </a:spcAft>
            </a:pPr>
            <a:r>
              <a:rPr lang="vi-VN" sz="2500" b="0" i="1" u="none" strike="noStrike">
                <a:solidFill>
                  <a:srgbClr val="00B050"/>
                </a:solidFill>
                <a:effectLst/>
                <a:latin typeface="Arial" panose="020B0604020202020204" pitchFamily="34" charset="0"/>
              </a:rPr>
              <a:t>Bảng số liệu gợi ý thí nghiệm 1 </a:t>
            </a:r>
            <a:endParaRPr lang="en-US" sz="2500" b="0" i="1" u="none" strike="noStrike">
              <a:solidFill>
                <a:srgbClr val="00B050"/>
              </a:solidFill>
              <a:effectLst/>
              <a:latin typeface="Arial" panose="020B0604020202020204" pitchFamily="34" charset="0"/>
            </a:endParaRPr>
          </a:p>
        </p:txBody>
      </p:sp>
      <p:graphicFrame>
        <p:nvGraphicFramePr>
          <p:cNvPr id="17" name="Table 13">
            <a:extLst>
              <a:ext uri="{FF2B5EF4-FFF2-40B4-BE49-F238E27FC236}">
                <a16:creationId xmlns:a16="http://schemas.microsoft.com/office/drawing/2014/main" id="{5F5DB9E0-9B66-5253-8772-97E03C43409D}"/>
              </a:ext>
            </a:extLst>
          </p:cNvPr>
          <p:cNvGraphicFramePr>
            <a:graphicFrameLocks noGrp="1"/>
          </p:cNvGraphicFramePr>
          <p:nvPr>
            <p:extLst>
              <p:ext uri="{D42A27DB-BD31-4B8C-83A1-F6EECF244321}">
                <p14:modId xmlns:p14="http://schemas.microsoft.com/office/powerpoint/2010/main" val="1888641985"/>
              </p:ext>
            </p:extLst>
          </p:nvPr>
        </p:nvGraphicFramePr>
        <p:xfrm>
          <a:off x="602942" y="2971800"/>
          <a:ext cx="11055657" cy="3486934"/>
        </p:xfrm>
        <a:graphic>
          <a:graphicData uri="http://schemas.openxmlformats.org/drawingml/2006/table">
            <a:tbl>
              <a:tblPr firstRow="1" bandRow="1">
                <a:tableStyleId>{93296810-A885-4BE3-A3E7-6D5BEEA58F35}</a:tableStyleId>
              </a:tblPr>
              <a:tblGrid>
                <a:gridCol w="2216458">
                  <a:extLst>
                    <a:ext uri="{9D8B030D-6E8A-4147-A177-3AD203B41FA5}">
                      <a16:colId xmlns:a16="http://schemas.microsoft.com/office/drawing/2014/main" val="773614475"/>
                    </a:ext>
                  </a:extLst>
                </a:gridCol>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Khối lượng gia trọng treo vào móc</a:t>
                      </a:r>
                    </a:p>
                    <a:p>
                      <a:pPr algn="ctr"/>
                      <a:r>
                        <a:rPr lang="en-US" sz="2000">
                          <a:latin typeface="Arial" panose="020B0604020202020204" pitchFamily="34" charset="0"/>
                          <a:cs typeface="Arial" panose="020B0604020202020204" pitchFamily="34" charset="0"/>
                        </a:rPr>
                        <a:t>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000">
                          <a:latin typeface="Arial" panose="020B0604020202020204" pitchFamily="34" charset="0"/>
                          <a:cs typeface="Arial" panose="020B0604020202020204" pitchFamily="34" charset="0"/>
                        </a:rPr>
                        <a:t>Lực tác dụng lên hệ </a:t>
                      </a:r>
                    </a:p>
                    <a:p>
                      <a:pPr algn="ctr"/>
                      <a:r>
                        <a:rPr lang="en-US" sz="2000">
                          <a:latin typeface="Arial" panose="020B0604020202020204" pitchFamily="34" charset="0"/>
                          <a:cs typeface="Arial" panose="020B0604020202020204" pitchFamily="34" charset="0"/>
                        </a:rPr>
                        <a:t>F = mg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000">
                          <a:latin typeface="Arial" panose="020B0604020202020204" pitchFamily="34" charset="0"/>
                          <a:cs typeface="Arial" panose="020B0604020202020204" pitchFamily="34" charset="0"/>
                        </a:rPr>
                        <a:t>a (m/s</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1109494">
                <a:tc vMerge="1">
                  <a:txBody>
                    <a:bodyPr/>
                    <a:lstStyle/>
                    <a:p>
                      <a:endParaRPr lang="en-US"/>
                    </a:p>
                  </a:txBody>
                  <a:tcPr/>
                </a:tc>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Trung bình</a:t>
                      </a:r>
                    </a:p>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47635">
                <a:tc gridSpan="6">
                  <a:txBody>
                    <a:bodyPr/>
                    <a:lstStyle/>
                    <a:p>
                      <a:pPr algn="ctr"/>
                      <a:r>
                        <a:rPr lang="en-US" sz="2000">
                          <a:latin typeface="Arial" panose="020B0604020202020204" pitchFamily="34" charset="0"/>
                          <a:cs typeface="Arial" panose="020B0604020202020204" pitchFamily="34" charset="0"/>
                        </a:rPr>
                        <a:t>Khối lượng hệ chuyển động: M = m + 4.m* = 0,40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p:spTree>
    <p:extLst>
      <p:ext uri="{BB962C8B-B14F-4D97-AF65-F5344CB8AC3E}">
        <p14:creationId xmlns:p14="http://schemas.microsoft.com/office/powerpoint/2010/main" val="14856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444895" y="1795749"/>
            <a:ext cx="11195613" cy="2513165"/>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927626" y="1905000"/>
            <a:ext cx="10033007" cy="2080057"/>
          </a:xfrm>
          <a:prstGeom prst="rect">
            <a:avLst/>
          </a:prstGeom>
          <a:noFill/>
        </p:spPr>
        <p:txBody>
          <a:bodyPr wrap="square">
            <a:spAutoFit/>
          </a:bodyPr>
          <a:lstStyle/>
          <a:p>
            <a:pPr marL="342900" indent="-342900" rtl="0">
              <a:spcBef>
                <a:spcPts val="0"/>
              </a:spcBef>
              <a:spcAft>
                <a:spcPts val="500"/>
              </a:spcAft>
              <a:buFontTx/>
              <a:buChar char="-"/>
            </a:pPr>
            <a:r>
              <a:rPr lang="vi-VN" sz="2500" b="0" i="0" u="none" strike="noStrike">
                <a:effectLst/>
                <a:latin typeface="Arial" panose="020B0604020202020204" pitchFamily="34" charset="0"/>
              </a:rPr>
              <a:t>Dựa vào số liệu đo, tính gia tốc trung bình của hệ cho từng trường hợp của khối lượng gia trọng.</a:t>
            </a:r>
            <a:endParaRPr lang="en-US" sz="2500" b="0" i="0" u="none" strike="noStrike">
              <a:effectLst/>
              <a:latin typeface="Arial" panose="020B0604020202020204" pitchFamily="34" charset="0"/>
            </a:endParaRPr>
          </a:p>
          <a:p>
            <a:pPr marL="342900" indent="-342900" rtl="0">
              <a:spcBef>
                <a:spcPts val="0"/>
              </a:spcBef>
              <a:spcAft>
                <a:spcPts val="500"/>
              </a:spcAft>
              <a:buFontTx/>
              <a:buChar char="-"/>
            </a:pPr>
            <a:r>
              <a:rPr lang="vi-VN" sz="2500" b="0" i="0" u="none" strike="noStrike">
                <a:effectLst/>
                <a:latin typeface="Arial" panose="020B0604020202020204" pitchFamily="34" charset="0"/>
              </a:rPr>
              <a:t>Vẽ đồ thị 1 thể hiện sự phụ thuộc của gia tốc a (trục tung) vào lực tác dụng F (trục hoành) khi khối lượng của hệ chuyển động được giữ nguyên. </a:t>
            </a:r>
            <a:endParaRPr lang="en-US" sz="2500" b="0" i="0" u="none" strike="noStrike">
              <a:effectLst/>
              <a:latin typeface="Arial" panose="020B0604020202020204" pitchFamily="34" charset="0"/>
            </a:endParaRPr>
          </a:p>
        </p:txBody>
      </p:sp>
      <p:sp>
        <p:nvSpPr>
          <p:cNvPr id="17" name="TextBox 16">
            <a:extLst>
              <a:ext uri="{FF2B5EF4-FFF2-40B4-BE49-F238E27FC236}">
                <a16:creationId xmlns:a16="http://schemas.microsoft.com/office/drawing/2014/main" id="{E577FA37-2424-4506-ADD9-9C2263A4ABAA}"/>
              </a:ext>
            </a:extLst>
          </p:cNvPr>
          <p:cNvSpPr txBox="1"/>
          <p:nvPr/>
        </p:nvSpPr>
        <p:spPr>
          <a:xfrm>
            <a:off x="324936" y="1215179"/>
            <a:ext cx="6216650" cy="477054"/>
          </a:xfrm>
          <a:prstGeom prst="rect">
            <a:avLst/>
          </a:prstGeom>
          <a:noFill/>
        </p:spPr>
        <p:txBody>
          <a:bodyPr wrap="square">
            <a:spAutoFit/>
          </a:bodyPr>
          <a:lstStyle/>
          <a:p>
            <a:pPr rtl="0">
              <a:spcBef>
                <a:spcPts val="0"/>
              </a:spcBef>
              <a:spcAft>
                <a:spcPts val="500"/>
              </a:spcAft>
            </a:pPr>
            <a:r>
              <a:rPr lang="vi-VN" sz="2500" i="1" u="none" strike="noStrike">
                <a:solidFill>
                  <a:srgbClr val="00B050"/>
                </a:solidFill>
                <a:effectLst/>
                <a:latin typeface="Arial" panose="020B0604020202020204" pitchFamily="34" charset="0"/>
              </a:rPr>
              <a:t>Báo cáo kết quả thí nghiệm: </a:t>
            </a:r>
            <a:endParaRPr lang="en-US" sz="2500" i="1" u="none" strike="noStrike">
              <a:solidFill>
                <a:srgbClr val="00B050"/>
              </a:solidFill>
              <a:effectLst/>
              <a:latin typeface="Arial" panose="020B0604020202020204" pitchFamily="34" charset="0"/>
            </a:endParaRPr>
          </a:p>
        </p:txBody>
      </p:sp>
      <p:sp>
        <p:nvSpPr>
          <p:cNvPr id="15" name="TextBox 14">
            <a:extLst>
              <a:ext uri="{FF2B5EF4-FFF2-40B4-BE49-F238E27FC236}">
                <a16:creationId xmlns:a16="http://schemas.microsoft.com/office/drawing/2014/main" id="{C61FE312-0F6F-385C-3995-6695930CBA0F}"/>
              </a:ext>
            </a:extLst>
          </p:cNvPr>
          <p:cNvSpPr txBox="1"/>
          <p:nvPr/>
        </p:nvSpPr>
        <p:spPr>
          <a:xfrm>
            <a:off x="920595" y="4724400"/>
            <a:ext cx="9764411" cy="1154162"/>
          </a:xfrm>
          <a:prstGeom prst="rect">
            <a:avLst/>
          </a:prstGeom>
          <a:noFill/>
        </p:spPr>
        <p:txBody>
          <a:bodyPr wrap="square">
            <a:spAutoFit/>
          </a:bodyPr>
          <a:lstStyle/>
          <a:p>
            <a:pPr rtl="0">
              <a:spcBef>
                <a:spcPts val="0"/>
              </a:spcBef>
              <a:spcAft>
                <a:spcPts val="500"/>
              </a:spcAft>
            </a:pPr>
            <a:r>
              <a:rPr lang="vi-VN" sz="2300" b="1" i="1" u="none" strike="noStrike">
                <a:effectLst/>
                <a:latin typeface="Arial" panose="020B0604020202020204" pitchFamily="34" charset="0"/>
              </a:rPr>
              <a:t>Lưu ý: </a:t>
            </a:r>
            <a:r>
              <a:rPr lang="vi-VN" sz="2300" b="0" i="1" u="none" strike="noStrike">
                <a:effectLst/>
                <a:latin typeface="Arial" panose="020B0604020202020204" pitchFamily="34" charset="0"/>
              </a:rPr>
              <a:t>Khối lượng của hệ chuyển động (gồm xe con, cảm biến gia tốc và 4 vật nặng) không đổi, trong khi lực kéo tác dụng lên hệ ngày càng tăng lên và bằng trọng lực tác dụng lên lượng gia trọng được treo vào móc.</a:t>
            </a:r>
            <a:endParaRPr lang="vi-VN" sz="2300" i="1">
              <a:effectLst/>
            </a:endParaRPr>
          </a:p>
        </p:txBody>
      </p:sp>
    </p:spTree>
    <p:extLst>
      <p:ext uri="{BB962C8B-B14F-4D97-AF65-F5344CB8AC3E}">
        <p14:creationId xmlns:p14="http://schemas.microsoft.com/office/powerpoint/2010/main" val="38646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74214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cs typeface="Arial" panose="020B0604020202020204" pitchFamily="34" charset="0"/>
              </a:rPr>
              <a:t>Tiến hành </a:t>
            </a:r>
            <a:r>
              <a:rPr lang="en-US" sz="2500" i="1" u="none" strike="noStrike">
                <a:solidFill>
                  <a:srgbClr val="0070C0"/>
                </a:solidFill>
                <a:effectLst/>
                <a:cs typeface="Arial" panose="020B0604020202020204" pitchFamily="34" charset="0"/>
              </a:rPr>
              <a:t>TN</a:t>
            </a:r>
            <a:r>
              <a:rPr lang="vi-VN" sz="2500" i="1" u="none" strike="noStrike">
                <a:solidFill>
                  <a:srgbClr val="0070C0"/>
                </a:solidFill>
                <a:effectLst/>
                <a:cs typeface="Arial" panose="020B0604020202020204" pitchFamily="34" charset="0"/>
              </a:rPr>
              <a:t> khảo sát mối liên hệ về độ lớn của gia tốc và </a:t>
            </a:r>
            <a:r>
              <a:rPr lang="en-US" sz="2500" i="1" u="none" strike="noStrike">
                <a:solidFill>
                  <a:srgbClr val="0070C0"/>
                </a:solidFill>
                <a:effectLst/>
                <a:cs typeface="Arial" panose="020B0604020202020204" pitchFamily="34" charset="0"/>
              </a:rPr>
              <a:t>khối lượng của vật</a:t>
            </a:r>
            <a:endParaRPr lang="vi-VN" sz="2500" i="1">
              <a:solidFill>
                <a:srgbClr val="0070C0"/>
              </a:solidFill>
              <a:effectLst/>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218100" y="763619"/>
            <a:ext cx="809846" cy="358268"/>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205545" y="1427166"/>
            <a:ext cx="11352963" cy="2453388"/>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841229" y="2804406"/>
            <a:ext cx="9275972" cy="861774"/>
          </a:xfrm>
          <a:prstGeom prst="rect">
            <a:avLst/>
          </a:prstGeom>
          <a:noFill/>
        </p:spPr>
        <p:txBody>
          <a:bodyPr wrap="square">
            <a:spAutoFit/>
          </a:bodyPr>
          <a:lstStyle/>
          <a:p>
            <a:r>
              <a:rPr lang="vi-VN" sz="2500" b="1" i="0" u="none" strike="noStrike">
                <a:effectLst/>
                <a:latin typeface="Arial" panose="020B0604020202020204" pitchFamily="34" charset="0"/>
              </a:rPr>
              <a:t>* Dụng cụ: </a:t>
            </a:r>
            <a:r>
              <a:rPr lang="vi-VN" sz="2500" b="0" i="0" u="none" strike="noStrike">
                <a:effectLst/>
                <a:latin typeface="Arial" panose="020B0604020202020204" pitchFamily="34" charset="0"/>
              </a:rPr>
              <a:t>Tương tự như trong thí nghiệm 1, với tổng số lượng gia trọng cần dùng là 5.</a:t>
            </a:r>
            <a:endParaRPr lang="vi-VN" sz="2500">
              <a:effectLst/>
            </a:endParaRPr>
          </a:p>
        </p:txBody>
      </p:sp>
      <p:sp>
        <p:nvSpPr>
          <p:cNvPr id="29" name="TextBox 28">
            <a:extLst>
              <a:ext uri="{FF2B5EF4-FFF2-40B4-BE49-F238E27FC236}">
                <a16:creationId xmlns:a16="http://schemas.microsoft.com/office/drawing/2014/main" id="{C04BF13B-5132-4116-9B2F-AEB54A0D7706}"/>
              </a:ext>
            </a:extLst>
          </p:cNvPr>
          <p:cNvSpPr txBox="1"/>
          <p:nvPr/>
        </p:nvSpPr>
        <p:spPr>
          <a:xfrm>
            <a:off x="712799" y="1483417"/>
            <a:ext cx="10084241" cy="1246495"/>
          </a:xfrm>
          <a:prstGeom prst="rect">
            <a:avLst/>
          </a:prstGeom>
          <a:noFill/>
        </p:spPr>
        <p:txBody>
          <a:bodyPr wrap="square">
            <a:spAutoFit/>
          </a:bodyPr>
          <a:lstStyle/>
          <a:p>
            <a:pPr rtl="0">
              <a:spcBef>
                <a:spcPts val="0"/>
              </a:spcBef>
            </a:pPr>
            <a:r>
              <a:rPr lang="vi-VN" sz="2500" i="1" u="none" strike="noStrike">
                <a:effectLst/>
                <a:latin typeface="Arial" panose="020B0604020202020204" pitchFamily="34" charset="0"/>
                <a:cs typeface="Arial" panose="020B0604020202020204" pitchFamily="34" charset="0"/>
              </a:rPr>
              <a:t>Thí nghiệm </a:t>
            </a:r>
            <a:r>
              <a:rPr lang="en-US" sz="2500" i="1" u="none" strike="noStrike">
                <a:effectLst/>
                <a:latin typeface="Arial" panose="020B0604020202020204" pitchFamily="34" charset="0"/>
                <a:cs typeface="Arial" panose="020B0604020202020204" pitchFamily="34" charset="0"/>
              </a:rPr>
              <a:t>2</a:t>
            </a:r>
            <a:r>
              <a:rPr lang="vi-VN" sz="2500" i="1" u="none" strike="noStrike">
                <a:effectLst/>
                <a:latin typeface="Arial" panose="020B0604020202020204" pitchFamily="34" charset="0"/>
                <a:cs typeface="Arial" panose="020B0604020202020204" pitchFamily="34" charset="0"/>
              </a:rPr>
              <a:t>:</a:t>
            </a:r>
            <a:endParaRPr lang="en-US" sz="2500" i="1" u="none" strike="noStrike">
              <a:effectLst/>
              <a:latin typeface="Arial" panose="020B0604020202020204" pitchFamily="34" charset="0"/>
              <a:cs typeface="Arial" panose="020B0604020202020204" pitchFamily="34" charset="0"/>
            </a:endParaRPr>
          </a:p>
          <a:p>
            <a:r>
              <a:rPr lang="vi-VN" sz="2500" i="1" u="none" strike="noStrike">
                <a:effectLst/>
                <a:latin typeface="Arial" panose="020B0604020202020204" pitchFamily="34" charset="0"/>
                <a:cs typeface="Arial" panose="020B0604020202020204" pitchFamily="34" charset="0"/>
              </a:rPr>
              <a:t> </a:t>
            </a:r>
            <a:r>
              <a:rPr lang="vi-VN" sz="2500" b="1" i="1" u="none" strike="noStrike">
                <a:effectLst/>
                <a:latin typeface="Arial" panose="020B0604020202020204" pitchFamily="34" charset="0"/>
                <a:cs typeface="Arial" panose="020B0604020202020204" pitchFamily="34" charset="0"/>
              </a:rPr>
              <a:t>* Mục đích: </a:t>
            </a:r>
            <a:r>
              <a:rPr lang="vi-VN" sz="2500" b="0" i="0" u="none" strike="noStrike">
                <a:effectLst/>
                <a:latin typeface="Arial" panose="020B0604020202020204" pitchFamily="34" charset="0"/>
              </a:rPr>
              <a:t>Xác định mối liên hệ giữa độ lớn của gia tốc và khối lượng của vật khi lực tác dụng vào vật có độ lớn không đổi. </a:t>
            </a:r>
            <a:endParaRPr lang="en-US" sz="2500" i="1" u="none" strike="noStrike">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645F31D-14A3-41B4-AD6A-89B5D33BDAD3}"/>
              </a:ext>
            </a:extLst>
          </p:cNvPr>
          <p:cNvSpPr txBox="1"/>
          <p:nvPr/>
        </p:nvSpPr>
        <p:spPr>
          <a:xfrm>
            <a:off x="3538824" y="6126364"/>
            <a:ext cx="6097656" cy="369332"/>
          </a:xfrm>
          <a:prstGeom prst="rect">
            <a:avLst/>
          </a:prstGeom>
          <a:noFill/>
        </p:spPr>
        <p:txBody>
          <a:bodyPr wrap="square">
            <a:spAutoFit/>
          </a:bodyPr>
          <a:lstStyle/>
          <a:p>
            <a:r>
              <a:rPr lang="en-US" sz="1800" i="1" u="none" strike="noStrike">
                <a:effectLst/>
                <a:latin typeface="Arial" panose="020B0604020202020204" pitchFamily="34" charset="0"/>
                <a:cs typeface="Arial" panose="020B0604020202020204" pitchFamily="34" charset="0"/>
              </a:rPr>
              <a:t>S</a:t>
            </a:r>
            <a:r>
              <a:rPr lang="vi-VN" sz="1800" i="1" u="none" strike="noStrike">
                <a:effectLst/>
                <a:latin typeface="Arial" panose="020B0604020202020204" pitchFamily="34" charset="0"/>
                <a:cs typeface="Arial" panose="020B0604020202020204" pitchFamily="34" charset="0"/>
              </a:rPr>
              <a:t>ơ đồ bố trí </a:t>
            </a:r>
            <a:r>
              <a:rPr lang="en-US" sz="1800" i="1" u="none" strike="noStrike">
                <a:effectLst/>
                <a:latin typeface="Arial" panose="020B0604020202020204" pitchFamily="34" charset="0"/>
                <a:cs typeface="Arial" panose="020B0604020202020204" pitchFamily="34" charset="0"/>
              </a:rPr>
              <a:t> thí nghiệm  </a:t>
            </a:r>
            <a:r>
              <a:rPr lang="vi-VN" sz="1800" i="1" u="none" strike="noStrike">
                <a:effectLst/>
                <a:latin typeface="Arial" panose="020B0604020202020204" pitchFamily="34" charset="0"/>
                <a:cs typeface="Arial" panose="020B0604020202020204" pitchFamily="34" charset="0"/>
              </a:rPr>
              <a:t>khảo sát </a:t>
            </a:r>
            <a:r>
              <a:rPr lang="en-US" i="1">
                <a:latin typeface="Arial" panose="020B0604020202020204" pitchFamily="34" charset="0"/>
                <a:cs typeface="Arial" panose="020B0604020202020204" pitchFamily="34" charset="0"/>
              </a:rPr>
              <a:t>ĐL</a:t>
            </a:r>
            <a:r>
              <a:rPr lang="vi-VN" sz="1800" i="1" u="none" strike="noStrike">
                <a:effectLst/>
                <a:latin typeface="Arial" panose="020B0604020202020204" pitchFamily="34" charset="0"/>
                <a:cs typeface="Arial" panose="020B0604020202020204" pitchFamily="34" charset="0"/>
              </a:rPr>
              <a:t> II Newton</a:t>
            </a:r>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121C5FD-EE76-45F5-92F9-DAF29E388FA3}"/>
              </a:ext>
            </a:extLst>
          </p:cNvPr>
          <p:cNvPicPr>
            <a:picLocks noChangeAspect="1"/>
          </p:cNvPicPr>
          <p:nvPr/>
        </p:nvPicPr>
        <p:blipFill>
          <a:blip r:embed="rId6"/>
          <a:stretch>
            <a:fillRect/>
          </a:stretch>
        </p:blipFill>
        <p:spPr>
          <a:xfrm>
            <a:off x="1358285" y="3913157"/>
            <a:ext cx="9746927" cy="2202697"/>
          </a:xfrm>
          <a:prstGeom prst="rect">
            <a:avLst/>
          </a:prstGeom>
        </p:spPr>
      </p:pic>
    </p:spTree>
    <p:extLst>
      <p:ext uri="{BB962C8B-B14F-4D97-AF65-F5344CB8AC3E}">
        <p14:creationId xmlns:p14="http://schemas.microsoft.com/office/powerpoint/2010/main" val="1057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184621" y="1745849"/>
            <a:ext cx="11473979" cy="3816751"/>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733228" y="1852645"/>
            <a:ext cx="10391972" cy="1759456"/>
          </a:xfrm>
          <a:prstGeom prst="rect">
            <a:avLst/>
          </a:prstGeom>
          <a:noFill/>
        </p:spPr>
        <p:txBody>
          <a:bodyPr wrap="square">
            <a:spAutoFit/>
          </a:bodyPr>
          <a:lstStyle/>
          <a:p>
            <a:pPr rtl="0">
              <a:spcBef>
                <a:spcPts val="0"/>
              </a:spcBef>
              <a:spcAft>
                <a:spcPts val="500"/>
              </a:spcAft>
            </a:pPr>
            <a:r>
              <a:rPr lang="vi-VN" sz="2500" b="0" i="0" u="none" strike="noStrike">
                <a:effectLst/>
              </a:rPr>
              <a:t>Bố trí thí nghiệm tương tự như trong thí nghiệm 1. </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Treo 1 gia trọng vào móc trong suốt quá trình thí nghiệm. </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Thay đổi khối lượng hệ chuyển động bằng cách đặt lần lượt từng gia trọng lên xe con. </a:t>
            </a:r>
            <a:endParaRPr lang="en-US" sz="2500" b="0" i="0" u="none" strike="noStrike">
              <a:effectLst/>
            </a:endParaRPr>
          </a:p>
        </p:txBody>
      </p:sp>
      <p:sp>
        <p:nvSpPr>
          <p:cNvPr id="18" name="TextBox 17">
            <a:extLst>
              <a:ext uri="{FF2B5EF4-FFF2-40B4-BE49-F238E27FC236}">
                <a16:creationId xmlns:a16="http://schemas.microsoft.com/office/drawing/2014/main" id="{6277C644-EDC6-48DD-88FF-E09350D1A81B}"/>
              </a:ext>
            </a:extLst>
          </p:cNvPr>
          <p:cNvSpPr txBox="1"/>
          <p:nvPr/>
        </p:nvSpPr>
        <p:spPr>
          <a:xfrm>
            <a:off x="200273" y="1252003"/>
            <a:ext cx="4269557" cy="477054"/>
          </a:xfrm>
          <a:prstGeom prst="rect">
            <a:avLst/>
          </a:prstGeom>
          <a:noFill/>
        </p:spPr>
        <p:txBody>
          <a:bodyPr wrap="square">
            <a:spAutoFit/>
          </a:bodyPr>
          <a:lstStyle/>
          <a:p>
            <a:r>
              <a:rPr lang="vi-VN" sz="2500" i="1" u="none" strike="noStrike">
                <a:solidFill>
                  <a:srgbClr val="00B050"/>
                </a:solidFill>
                <a:effectLst/>
                <a:latin typeface="Arial" panose="020B0604020202020204" pitchFamily="34" charset="0"/>
              </a:rPr>
              <a:t>Tiến hành thí nghiệm: </a:t>
            </a:r>
            <a:endParaRPr lang="en-US" sz="2500" i="1">
              <a:solidFill>
                <a:srgbClr val="00B050"/>
              </a:solidFill>
            </a:endParaRPr>
          </a:p>
        </p:txBody>
      </p:sp>
      <p:sp>
        <p:nvSpPr>
          <p:cNvPr id="15" name="Text Box 5">
            <a:extLst>
              <a:ext uri="{FF2B5EF4-FFF2-40B4-BE49-F238E27FC236}">
                <a16:creationId xmlns:a16="http://schemas.microsoft.com/office/drawing/2014/main" id="{104EDD1B-E192-42D2-B863-A274C4F81565}"/>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cs typeface="Arial" panose="020B0604020202020204" pitchFamily="34" charset="0"/>
              </a:rPr>
              <a:t>Tiến hành </a:t>
            </a:r>
            <a:r>
              <a:rPr lang="en-US" sz="2500" i="1" u="none" strike="noStrike">
                <a:solidFill>
                  <a:srgbClr val="0070C0"/>
                </a:solidFill>
                <a:effectLst/>
                <a:cs typeface="Arial" panose="020B0604020202020204" pitchFamily="34" charset="0"/>
              </a:rPr>
              <a:t>TN</a:t>
            </a:r>
            <a:r>
              <a:rPr lang="vi-VN" sz="2500" i="1" u="none" strike="noStrike">
                <a:solidFill>
                  <a:srgbClr val="0070C0"/>
                </a:solidFill>
                <a:effectLst/>
                <a:cs typeface="Arial" panose="020B0604020202020204" pitchFamily="34" charset="0"/>
              </a:rPr>
              <a:t> khảo sát mối liên hệ về độ lớn của gia tốc và </a:t>
            </a:r>
            <a:r>
              <a:rPr lang="en-US" sz="2500" i="1" u="none" strike="noStrike">
                <a:solidFill>
                  <a:srgbClr val="0070C0"/>
                </a:solidFill>
                <a:effectLst/>
                <a:cs typeface="Arial" panose="020B0604020202020204" pitchFamily="34" charset="0"/>
              </a:rPr>
              <a:t>khối lượng của vật</a:t>
            </a:r>
            <a:endParaRPr lang="vi-VN" sz="2500" i="1">
              <a:solidFill>
                <a:srgbClr val="0070C0"/>
              </a:solidFill>
              <a:effectLst/>
              <a:cs typeface="Arial" panose="020B0604020202020204" pitchFamily="34" charset="0"/>
            </a:endParaRPr>
          </a:p>
        </p:txBody>
      </p:sp>
      <p:grpSp>
        <p:nvGrpSpPr>
          <p:cNvPr id="16" name="Group 15">
            <a:extLst>
              <a:ext uri="{FF2B5EF4-FFF2-40B4-BE49-F238E27FC236}">
                <a16:creationId xmlns:a16="http://schemas.microsoft.com/office/drawing/2014/main" id="{260D9F21-406A-49FF-A03D-09E750A8C40D}"/>
              </a:ext>
            </a:extLst>
          </p:cNvPr>
          <p:cNvGrpSpPr/>
          <p:nvPr/>
        </p:nvGrpSpPr>
        <p:grpSpPr>
          <a:xfrm>
            <a:off x="218100" y="712369"/>
            <a:ext cx="809846" cy="358268"/>
            <a:chOff x="5867400" y="402866"/>
            <a:chExt cx="785094" cy="406303"/>
          </a:xfrm>
        </p:grpSpPr>
        <p:sp>
          <p:nvSpPr>
            <p:cNvPr id="17" name="Arrow: Pentagon 16">
              <a:extLst>
                <a:ext uri="{FF2B5EF4-FFF2-40B4-BE49-F238E27FC236}">
                  <a16:creationId xmlns:a16="http://schemas.microsoft.com/office/drawing/2014/main" id="{7DC74296-8128-468A-940E-A98C51B113B6}"/>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hevron 18">
              <a:extLst>
                <a:ext uri="{FF2B5EF4-FFF2-40B4-BE49-F238E27FC236}">
                  <a16:creationId xmlns:a16="http://schemas.microsoft.com/office/drawing/2014/main" id="{A777AD01-84E9-40B1-858B-D202F7DAD07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797BAF90-DB6B-7382-C7CE-0224CF43B00F}"/>
              </a:ext>
            </a:extLst>
          </p:cNvPr>
          <p:cNvSpPr txBox="1"/>
          <p:nvPr/>
        </p:nvSpPr>
        <p:spPr>
          <a:xfrm>
            <a:off x="733228" y="3654224"/>
            <a:ext cx="10391972" cy="1695336"/>
          </a:xfrm>
          <a:prstGeom prst="rect">
            <a:avLst/>
          </a:prstGeom>
          <a:noFill/>
        </p:spPr>
        <p:txBody>
          <a:bodyPr wrap="square">
            <a:spAutoFit/>
          </a:bodyPr>
          <a:lstStyle/>
          <a:p>
            <a:pPr marL="342900" indent="-342900" rtl="0">
              <a:spcBef>
                <a:spcPts val="0"/>
              </a:spcBef>
              <a:spcAft>
                <a:spcPts val="500"/>
              </a:spcAft>
              <a:buFontTx/>
              <a:buChar char="-"/>
            </a:pPr>
            <a:r>
              <a:rPr lang="vi-VN" sz="2500" b="0" i="0" u="none" strike="noStrike">
                <a:effectLst/>
              </a:rPr>
              <a:t>Đo gia tốc hệ chuyển động ứng với từng trường hợp gia trọng được đặt thêm lên xe.</a:t>
            </a:r>
            <a:endParaRPr lang="en-US" sz="2500" b="0" i="0" u="none" strike="noStrike">
              <a:effectLst/>
            </a:endParaRPr>
          </a:p>
          <a:p>
            <a:pPr marL="342900" indent="-342900" rtl="0">
              <a:spcBef>
                <a:spcPts val="0"/>
              </a:spcBef>
              <a:spcAft>
                <a:spcPts val="500"/>
              </a:spcAft>
              <a:buFontTx/>
              <a:buChar char="-"/>
            </a:pPr>
            <a:r>
              <a:rPr lang="vi-VN" sz="2500" b="0" i="0" u="none" strike="noStrike">
                <a:effectLst/>
              </a:rPr>
              <a:t>Ghi kết quả đo vào bảng số liệu ứng với các trường hợp khối lượng khác nhau của hệ như gợi ý trong Bảng 10.2.</a:t>
            </a:r>
            <a:endParaRPr lang="vi-VN" sz="2500">
              <a:effectLst/>
            </a:endParaRPr>
          </a:p>
        </p:txBody>
      </p:sp>
    </p:spTree>
    <p:extLst>
      <p:ext uri="{BB962C8B-B14F-4D97-AF65-F5344CB8AC3E}">
        <p14:creationId xmlns:p14="http://schemas.microsoft.com/office/powerpoint/2010/main" val="22650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873582" y="727359"/>
            <a:ext cx="1063261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pPr>
            <a:r>
              <a:rPr lang="en-US" sz="2500" b="0" i="1" u="none" strike="noStrike">
                <a:solidFill>
                  <a:srgbClr val="0070C0"/>
                </a:solidFill>
                <a:effectLst/>
                <a:latin typeface="Arial" panose="020B0604020202020204" pitchFamily="34" charset="0"/>
                <a:cs typeface="Arial" panose="020B0604020202020204" pitchFamily="34" charset="0"/>
              </a:rPr>
              <a:t>Một </a:t>
            </a:r>
            <a:r>
              <a:rPr lang="vi-VN" sz="2500" b="0" i="1" u="none" strike="noStrike">
                <a:solidFill>
                  <a:srgbClr val="0070C0"/>
                </a:solidFill>
                <a:effectLst/>
                <a:latin typeface="Arial" panose="020B0604020202020204" pitchFamily="34" charset="0"/>
                <a:cs typeface="Arial" panose="020B0604020202020204" pitchFamily="34" charset="0"/>
              </a:rPr>
              <a:t>xe ô tô gặp sự cố về máy và không thể tiếp tục di chuyển. </a:t>
            </a:r>
            <a:r>
              <a:rPr lang="en-US" sz="2500" b="0" i="1" u="none" strike="noStrike">
                <a:solidFill>
                  <a:srgbClr val="0070C0"/>
                </a:solidFill>
                <a:effectLst/>
                <a:latin typeface="Arial" panose="020B0604020202020204" pitchFamily="34" charset="0"/>
                <a:cs typeface="Arial" panose="020B0604020202020204" pitchFamily="34" charset="0"/>
              </a:rPr>
              <a:t>X</a:t>
            </a:r>
            <a:r>
              <a:rPr lang="vi-VN" sz="2500" b="0" i="1" u="none" strike="noStrike">
                <a:solidFill>
                  <a:srgbClr val="0070C0"/>
                </a:solidFill>
                <a:effectLst/>
                <a:latin typeface="Arial" panose="020B0604020202020204" pitchFamily="34" charset="0"/>
                <a:cs typeface="Arial" panose="020B0604020202020204" pitchFamily="34" charset="0"/>
              </a:rPr>
              <a:t>e cứu hộ đến và kéo xe ô tô về nơi sửa chữa. Tác động nào giúp chiếc xe có thể chuyển động được từ khi đứng yên?</a:t>
            </a:r>
            <a:endParaRPr lang="vi-VN" sz="2500" i="1">
              <a:solidFill>
                <a:srgbClr val="0070C0"/>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67BC8A1-9FC5-E54D-1F5C-D860FA0B315B}"/>
              </a:ext>
            </a:extLst>
          </p:cNvPr>
          <p:cNvSpPr/>
          <p:nvPr/>
        </p:nvSpPr>
        <p:spPr>
          <a:xfrm>
            <a:off x="721182" y="718934"/>
            <a:ext cx="10785018" cy="122208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Logo&#10;&#10;Description automatically generated with low confidence">
            <a:extLst>
              <a:ext uri="{FF2B5EF4-FFF2-40B4-BE49-F238E27FC236}">
                <a16:creationId xmlns:a16="http://schemas.microsoft.com/office/drawing/2014/main" id="{908DFEC0-0B50-A839-CF33-9F0B2FB763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73774" y="176754"/>
            <a:ext cx="1177798" cy="889892"/>
          </a:xfrm>
          <a:prstGeom prst="rect">
            <a:avLst/>
          </a:prstGeom>
        </p:spPr>
      </p:pic>
      <p:grpSp>
        <p:nvGrpSpPr>
          <p:cNvPr id="2" name="Group 1">
            <a:extLst>
              <a:ext uri="{FF2B5EF4-FFF2-40B4-BE49-F238E27FC236}">
                <a16:creationId xmlns:a16="http://schemas.microsoft.com/office/drawing/2014/main" id="{BF7A7EEF-C4AE-E75B-01B4-B96B2A3B5B0B}"/>
              </a:ext>
            </a:extLst>
          </p:cNvPr>
          <p:cNvGrpSpPr/>
          <p:nvPr/>
        </p:nvGrpSpPr>
        <p:grpSpPr>
          <a:xfrm>
            <a:off x="1524000" y="2193883"/>
            <a:ext cx="8636035" cy="4661489"/>
            <a:chOff x="1447800" y="1973854"/>
            <a:chExt cx="8636035" cy="4661489"/>
          </a:xfrm>
        </p:grpSpPr>
        <p:pic>
          <p:nvPicPr>
            <p:cNvPr id="9" name="Picture 8" descr="A picture containing road, building, outdoor, car&#10;&#10;Description automatically generated">
              <a:extLst>
                <a:ext uri="{FF2B5EF4-FFF2-40B4-BE49-F238E27FC236}">
                  <a16:creationId xmlns:a16="http://schemas.microsoft.com/office/drawing/2014/main" id="{72BCA1E6-1CFF-4F91-B08E-8A8602F4BA73}"/>
                </a:ext>
              </a:extLst>
            </p:cNvPr>
            <p:cNvPicPr>
              <a:picLocks noChangeAspect="1"/>
            </p:cNvPicPr>
            <p:nvPr/>
          </p:nvPicPr>
          <p:blipFill rotWithShape="1">
            <a:blip r:embed="rId4">
              <a:extLst>
                <a:ext uri="{28A0092B-C50C-407E-A947-70E740481C1C}">
                  <a14:useLocalDpi xmlns:a14="http://schemas.microsoft.com/office/drawing/2010/main" val="0"/>
                </a:ext>
              </a:extLst>
            </a:blip>
            <a:srcRect l="-1053" t="12403" b="5729"/>
            <a:stretch/>
          </p:blipFill>
          <p:spPr>
            <a:xfrm>
              <a:off x="1447800" y="1973854"/>
              <a:ext cx="8636035" cy="4661489"/>
            </a:xfrm>
            <a:prstGeom prst="rect">
              <a:avLst/>
            </a:prstGeom>
            <a:ln>
              <a:noFill/>
            </a:ln>
            <a:effectLst>
              <a:softEdge rad="112500"/>
            </a:effectLst>
          </p:spPr>
        </p:pic>
        <p:sp>
          <p:nvSpPr>
            <p:cNvPr id="13" name="TextBox 12">
              <a:extLst>
                <a:ext uri="{FF2B5EF4-FFF2-40B4-BE49-F238E27FC236}">
                  <a16:creationId xmlns:a16="http://schemas.microsoft.com/office/drawing/2014/main" id="{DF07C176-6CBA-DBA3-B5A5-073EE0AE3392}"/>
                </a:ext>
              </a:extLst>
            </p:cNvPr>
            <p:cNvSpPr txBox="1"/>
            <p:nvPr/>
          </p:nvSpPr>
          <p:spPr>
            <a:xfrm>
              <a:off x="2819400" y="6203974"/>
              <a:ext cx="6329569" cy="369332"/>
            </a:xfrm>
            <a:prstGeom prst="rect">
              <a:avLst/>
            </a:prstGeom>
            <a:noFill/>
          </p:spPr>
          <p:txBody>
            <a:bodyPr wrap="square">
              <a:spAutoFit/>
            </a:bodyPr>
            <a:lstStyle/>
            <a:p>
              <a:pPr algn="ctr" rtl="0">
                <a:spcBef>
                  <a:spcPts val="0"/>
                </a:spcBef>
                <a:spcAft>
                  <a:spcPts val="500"/>
                </a:spcAft>
              </a:pPr>
              <a:r>
                <a:rPr lang="vi-VN" i="1" u="none" strike="noStrike">
                  <a:effectLst/>
                </a:rPr>
                <a:t>Xe ô tô được kéo bởi xe cứu hộ</a:t>
              </a:r>
              <a:endParaRPr lang="vi-VN">
                <a:effectLst/>
              </a:endParaRPr>
            </a:p>
          </p:txBody>
        </p:sp>
      </p:grpSp>
    </p:spTree>
    <p:extLst>
      <p:ext uri="{BB962C8B-B14F-4D97-AF65-F5344CB8AC3E}">
        <p14:creationId xmlns:p14="http://schemas.microsoft.com/office/powerpoint/2010/main" val="3099567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498193" y="1926444"/>
            <a:ext cx="11195613" cy="3222848"/>
          </a:xfrm>
          <a:prstGeom prst="rect">
            <a:avLst/>
          </a:prstGeom>
          <a:noFill/>
          <a:ln w="9525">
            <a:noFill/>
            <a:miter lim="800000"/>
            <a:headEnd/>
            <a:tailEnd/>
          </a:ln>
        </p:spPr>
      </p:pic>
      <p:sp>
        <p:nvSpPr>
          <p:cNvPr id="28" name="TextBox 27">
            <a:extLst>
              <a:ext uri="{FF2B5EF4-FFF2-40B4-BE49-F238E27FC236}">
                <a16:creationId xmlns:a16="http://schemas.microsoft.com/office/drawing/2014/main" id="{EA1F129B-A02C-4DA3-984D-84E611B856EB}"/>
              </a:ext>
            </a:extLst>
          </p:cNvPr>
          <p:cNvSpPr txBox="1"/>
          <p:nvPr/>
        </p:nvSpPr>
        <p:spPr>
          <a:xfrm>
            <a:off x="1134782" y="2113119"/>
            <a:ext cx="9495871" cy="861774"/>
          </a:xfrm>
          <a:prstGeom prst="rect">
            <a:avLst/>
          </a:prstGeom>
          <a:noFill/>
        </p:spPr>
        <p:txBody>
          <a:bodyPr wrap="square">
            <a:spAutoFit/>
          </a:bodyPr>
          <a:lstStyle/>
          <a:p>
            <a:pPr marL="285750" indent="-285750" algn="just" rtl="0">
              <a:spcBef>
                <a:spcPts val="0"/>
              </a:spcBef>
              <a:spcAft>
                <a:spcPts val="500"/>
              </a:spcAft>
              <a:buFontTx/>
              <a:buChar char="-"/>
            </a:pPr>
            <a:r>
              <a:rPr lang="vi-VN" sz="2500" b="0" i="0" u="none" strike="noStrike">
                <a:effectLst/>
                <a:latin typeface="Arial" panose="020B0604020202020204" pitchFamily="34" charset="0"/>
              </a:rPr>
              <a:t>Dựa vào số liệu đo, tính gia tốc trung bình của hệ cho từng trường hợp.</a:t>
            </a:r>
            <a:endParaRPr lang="en-US" sz="2500" b="0" i="0" u="none" strike="noStrike">
              <a:effectLst/>
              <a:latin typeface="Arial" panose="020B0604020202020204" pitchFamily="34" charset="0"/>
            </a:endParaRPr>
          </a:p>
        </p:txBody>
      </p:sp>
      <p:sp>
        <p:nvSpPr>
          <p:cNvPr id="17" name="TextBox 16">
            <a:extLst>
              <a:ext uri="{FF2B5EF4-FFF2-40B4-BE49-F238E27FC236}">
                <a16:creationId xmlns:a16="http://schemas.microsoft.com/office/drawing/2014/main" id="{E577FA37-2424-4506-ADD9-9C2263A4ABAA}"/>
              </a:ext>
            </a:extLst>
          </p:cNvPr>
          <p:cNvSpPr txBox="1"/>
          <p:nvPr/>
        </p:nvSpPr>
        <p:spPr>
          <a:xfrm>
            <a:off x="216039" y="1308670"/>
            <a:ext cx="4584561" cy="477054"/>
          </a:xfrm>
          <a:prstGeom prst="rect">
            <a:avLst/>
          </a:prstGeom>
          <a:noFill/>
        </p:spPr>
        <p:txBody>
          <a:bodyPr wrap="square">
            <a:spAutoFit/>
          </a:bodyPr>
          <a:lstStyle/>
          <a:p>
            <a:pPr rtl="0">
              <a:spcBef>
                <a:spcPts val="0"/>
              </a:spcBef>
              <a:spcAft>
                <a:spcPts val="500"/>
              </a:spcAft>
            </a:pPr>
            <a:r>
              <a:rPr lang="vi-VN" sz="2500" i="1" u="none" strike="noStrike">
                <a:solidFill>
                  <a:srgbClr val="00B050"/>
                </a:solidFill>
                <a:effectLst/>
                <a:latin typeface="Arial" panose="020B0604020202020204" pitchFamily="34" charset="0"/>
              </a:rPr>
              <a:t>Báo cáo kết quả thí nghiệm: </a:t>
            </a:r>
            <a:endParaRPr lang="en-US" sz="2500" i="1" u="none" strike="noStrike">
              <a:solidFill>
                <a:srgbClr val="00B050"/>
              </a:solidFill>
              <a:effectLst/>
              <a:latin typeface="Arial" panose="020B0604020202020204" pitchFamily="34" charset="0"/>
            </a:endParaRPr>
          </a:p>
        </p:txBody>
      </p:sp>
      <p:sp>
        <p:nvSpPr>
          <p:cNvPr id="15" name="TextBox 14">
            <a:extLst>
              <a:ext uri="{FF2B5EF4-FFF2-40B4-BE49-F238E27FC236}">
                <a16:creationId xmlns:a16="http://schemas.microsoft.com/office/drawing/2014/main" id="{0C279047-8D67-7D07-6688-F49002B96BC1}"/>
              </a:ext>
            </a:extLst>
          </p:cNvPr>
          <p:cNvSpPr txBox="1"/>
          <p:nvPr/>
        </p:nvSpPr>
        <p:spPr>
          <a:xfrm>
            <a:off x="1134782" y="3067500"/>
            <a:ext cx="9787218" cy="1631216"/>
          </a:xfrm>
          <a:prstGeom prst="rect">
            <a:avLst/>
          </a:prstGeom>
          <a:noFill/>
        </p:spPr>
        <p:txBody>
          <a:bodyPr wrap="square">
            <a:spAutoFit/>
          </a:bodyPr>
          <a:lstStyle/>
          <a:p>
            <a:pPr marL="285750" indent="-285750" algn="just" rtl="0">
              <a:spcBef>
                <a:spcPts val="0"/>
              </a:spcBef>
              <a:spcAft>
                <a:spcPts val="500"/>
              </a:spcAft>
              <a:buFontTx/>
              <a:buChar char="-"/>
            </a:pPr>
            <a:r>
              <a:rPr lang="vi-VN" sz="2500" b="0" i="0" u="none" strike="noStrike">
                <a:effectLst/>
                <a:latin typeface="Arial" panose="020B0604020202020204" pitchFamily="34" charset="0"/>
              </a:rPr>
              <a:t>Vẽ đồ thị thể hiện sự phụ thuộc của gia tốc a (trục tung) vào nghịch đảo khối lượng M (trục hoành) của hệ chuyển động (gồm xe con gắn cảm biến gia tốc, gia trọng treo vào móc và gia trọng được đặt lên xe) khi lực tác dụng vào hệ có độ lớn không đổi.</a:t>
            </a:r>
            <a:endParaRPr lang="vi-VN" sz="2500">
              <a:effectLst/>
            </a:endParaRPr>
          </a:p>
        </p:txBody>
      </p:sp>
    </p:spTree>
    <p:extLst>
      <p:ext uri="{BB962C8B-B14F-4D97-AF65-F5344CB8AC3E}">
        <p14:creationId xmlns:p14="http://schemas.microsoft.com/office/powerpoint/2010/main" val="416991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989846" y="690896"/>
            <a:ext cx="1119561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rtl="0">
              <a:spcBef>
                <a:spcPts val="0"/>
              </a:spcBef>
              <a:buNone/>
            </a:pPr>
            <a:r>
              <a:rPr lang="vi-VN" sz="2500" i="1" u="none" strike="noStrike">
                <a:solidFill>
                  <a:srgbClr val="0070C0"/>
                </a:solidFill>
                <a:effectLst/>
                <a:latin typeface="+mn-lt"/>
              </a:rPr>
              <a:t>Tiến hành </a:t>
            </a:r>
            <a:r>
              <a:rPr lang="en-US" sz="2500" i="1" u="none" strike="noStrike">
                <a:solidFill>
                  <a:srgbClr val="0070C0"/>
                </a:solidFill>
                <a:effectLst/>
                <a:latin typeface="+mn-lt"/>
              </a:rPr>
              <a:t>TN</a:t>
            </a:r>
            <a:r>
              <a:rPr lang="vi-VN" sz="2500" i="1" u="none" strike="noStrike">
                <a:solidFill>
                  <a:srgbClr val="0070C0"/>
                </a:solidFill>
                <a:effectLst/>
                <a:latin typeface="+mn-lt"/>
              </a:rPr>
              <a:t> khảo sát mối liên hệ về độ lớn của gia tốc và độ lớn lực tác dụng</a:t>
            </a:r>
            <a:endParaRPr lang="vi-VN" sz="2500" i="1">
              <a:solidFill>
                <a:srgbClr val="0070C0"/>
              </a:solidFill>
              <a:effectLst/>
              <a:latin typeface="+mn-lt"/>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152400" y="86468"/>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24936" y="787889"/>
            <a:ext cx="809846" cy="300126"/>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empty-blue-rectangle">
            <a:extLst>
              <a:ext uri="{FF2B5EF4-FFF2-40B4-BE49-F238E27FC236}">
                <a16:creationId xmlns:a16="http://schemas.microsoft.com/office/drawing/2014/main" id="{91641308-AAB7-4570-98C9-7FA3B2AEF860}"/>
              </a:ext>
            </a:extLst>
          </p:cNvPr>
          <p:cNvPicPr>
            <a:picLocks noChangeAspect="1" noChangeArrowheads="1"/>
          </p:cNvPicPr>
          <p:nvPr/>
        </p:nvPicPr>
        <p:blipFill>
          <a:blip r:embed="rId5"/>
          <a:srcRect/>
          <a:stretch>
            <a:fillRect/>
          </a:stretch>
        </p:blipFill>
        <p:spPr bwMode="auto">
          <a:xfrm>
            <a:off x="860672" y="5423755"/>
            <a:ext cx="9851471" cy="1102027"/>
          </a:xfrm>
          <a:prstGeom prst="rect">
            <a:avLst/>
          </a:prstGeom>
          <a:noFill/>
          <a:ln w="9525">
            <a:noFill/>
            <a:miter lim="800000"/>
            <a:headEnd/>
            <a:tailEnd/>
          </a:ln>
        </p:spPr>
      </p:pic>
      <p:sp>
        <p:nvSpPr>
          <p:cNvPr id="18" name="TextBox 17">
            <a:extLst>
              <a:ext uri="{FF2B5EF4-FFF2-40B4-BE49-F238E27FC236}">
                <a16:creationId xmlns:a16="http://schemas.microsoft.com/office/drawing/2014/main" id="{87F90531-BD86-4694-841B-4F36E6467E1F}"/>
              </a:ext>
            </a:extLst>
          </p:cNvPr>
          <p:cNvSpPr txBox="1"/>
          <p:nvPr/>
        </p:nvSpPr>
        <p:spPr>
          <a:xfrm>
            <a:off x="1720543" y="5543881"/>
            <a:ext cx="8750914" cy="861774"/>
          </a:xfrm>
          <a:prstGeom prst="rect">
            <a:avLst/>
          </a:prstGeom>
          <a:noFill/>
        </p:spPr>
        <p:txBody>
          <a:bodyPr wrap="square">
            <a:spAutoFit/>
          </a:bodyPr>
          <a:lstStyle/>
          <a:p>
            <a:pPr rtl="0">
              <a:spcBef>
                <a:spcPts val="0"/>
              </a:spcBef>
            </a:pPr>
            <a:r>
              <a:rPr lang="vi-VN" sz="2500" b="0" i="0" u="none" strike="noStrike" dirty="0">
                <a:effectLst/>
                <a:latin typeface="Arial" panose="020B0604020202020204" pitchFamily="34" charset="0"/>
              </a:rPr>
              <a:t>Khối lượng xe con và cảm biến gia tốc m = 320,0 g.</a:t>
            </a:r>
            <a:endParaRPr lang="vi-VN" sz="2500" dirty="0">
              <a:effectLst/>
            </a:endParaRPr>
          </a:p>
          <a:p>
            <a:pPr rtl="0">
              <a:spcBef>
                <a:spcPts val="0"/>
              </a:spcBef>
            </a:pPr>
            <a:r>
              <a:rPr lang="vi-VN" sz="2500" b="0" i="0" u="none" strike="noStrike" dirty="0">
                <a:effectLst/>
                <a:latin typeface="Arial" panose="020B0604020202020204" pitchFamily="34" charset="0"/>
              </a:rPr>
              <a:t>Khối lượng mỗi gia tr</a:t>
            </a:r>
            <a:r>
              <a:rPr lang="en-US" sz="2500" dirty="0">
                <a:latin typeface="Arial" panose="020B0604020202020204" pitchFamily="34" charset="0"/>
              </a:rPr>
              <a:t>ọ</a:t>
            </a:r>
            <a:r>
              <a:rPr lang="vi-VN" sz="2500" b="0" i="0" u="none" strike="noStrike" dirty="0">
                <a:effectLst/>
                <a:latin typeface="Arial" panose="020B0604020202020204" pitchFamily="34" charset="0"/>
              </a:rPr>
              <a:t>ng m* = 20,0 g, lực kéo F = 0,2 N. </a:t>
            </a:r>
            <a:endParaRPr lang="vi-VN" sz="2500" dirty="0">
              <a:effectLst/>
            </a:endParaRPr>
          </a:p>
        </p:txBody>
      </p:sp>
      <p:sp>
        <p:nvSpPr>
          <p:cNvPr id="19" name="TextBox 18">
            <a:extLst>
              <a:ext uri="{FF2B5EF4-FFF2-40B4-BE49-F238E27FC236}">
                <a16:creationId xmlns:a16="http://schemas.microsoft.com/office/drawing/2014/main" id="{2BB6C69F-FE36-4250-929E-6CDCE4A806B5}"/>
              </a:ext>
            </a:extLst>
          </p:cNvPr>
          <p:cNvSpPr txBox="1"/>
          <p:nvPr/>
        </p:nvSpPr>
        <p:spPr>
          <a:xfrm>
            <a:off x="0" y="1263583"/>
            <a:ext cx="5241925" cy="477054"/>
          </a:xfrm>
          <a:prstGeom prst="rect">
            <a:avLst/>
          </a:prstGeom>
          <a:noFill/>
        </p:spPr>
        <p:txBody>
          <a:bodyPr wrap="square">
            <a:spAutoFit/>
          </a:bodyPr>
          <a:lstStyle/>
          <a:p>
            <a:pPr algn="ctr" rtl="0">
              <a:spcBef>
                <a:spcPts val="0"/>
              </a:spcBef>
              <a:spcAft>
                <a:spcPts val="500"/>
              </a:spcAft>
            </a:pPr>
            <a:r>
              <a:rPr lang="vi-VN" sz="2500" b="0" i="1" u="none" strike="noStrike">
                <a:solidFill>
                  <a:srgbClr val="00B050"/>
                </a:solidFill>
                <a:effectLst/>
                <a:latin typeface="Arial" panose="020B0604020202020204" pitchFamily="34" charset="0"/>
              </a:rPr>
              <a:t>Bảng số liệu gợi ý thí nghiệm </a:t>
            </a:r>
            <a:r>
              <a:rPr lang="en-US" sz="2500" b="0" i="1" u="none" strike="noStrike">
                <a:solidFill>
                  <a:srgbClr val="00B050"/>
                </a:solidFill>
                <a:effectLst/>
                <a:latin typeface="Arial" panose="020B0604020202020204" pitchFamily="34" charset="0"/>
              </a:rPr>
              <a:t>2</a:t>
            </a:r>
            <a:r>
              <a:rPr lang="vi-VN" sz="2500" b="0" i="1" u="none" strike="noStrike">
                <a:solidFill>
                  <a:srgbClr val="00B050"/>
                </a:solidFill>
                <a:effectLst/>
                <a:latin typeface="Arial" panose="020B0604020202020204" pitchFamily="34" charset="0"/>
              </a:rPr>
              <a:t> </a:t>
            </a:r>
            <a:endParaRPr lang="en-US" sz="2500" b="0" i="1" u="none" strike="noStrike">
              <a:solidFill>
                <a:srgbClr val="00B050"/>
              </a:solidFill>
              <a:effectLst/>
              <a:latin typeface="Arial" panose="020B0604020202020204" pitchFamily="34" charset="0"/>
            </a:endParaRPr>
          </a:p>
        </p:txBody>
      </p:sp>
      <p:graphicFrame>
        <p:nvGraphicFramePr>
          <p:cNvPr id="16" name="Table 13">
            <a:extLst>
              <a:ext uri="{FF2B5EF4-FFF2-40B4-BE49-F238E27FC236}">
                <a16:creationId xmlns:a16="http://schemas.microsoft.com/office/drawing/2014/main" id="{1A6343E2-7F70-4EF3-33EB-A0AA949E6E36}"/>
              </a:ext>
            </a:extLst>
          </p:cNvPr>
          <p:cNvGraphicFramePr>
            <a:graphicFrameLocks noGrp="1"/>
          </p:cNvGraphicFramePr>
          <p:nvPr>
            <p:extLst>
              <p:ext uri="{D42A27DB-BD31-4B8C-83A1-F6EECF244321}">
                <p14:modId xmlns:p14="http://schemas.microsoft.com/office/powerpoint/2010/main" val="994030383"/>
              </p:ext>
            </p:extLst>
          </p:nvPr>
        </p:nvGraphicFramePr>
        <p:xfrm>
          <a:off x="457200" y="1925439"/>
          <a:ext cx="11277601" cy="3291840"/>
        </p:xfrm>
        <a:graphic>
          <a:graphicData uri="http://schemas.openxmlformats.org/drawingml/2006/table">
            <a:tbl>
              <a:tblPr firstRow="1" bandRow="1">
                <a:tableStyleId>{93296810-A885-4BE3-A3E7-6D5BEEA58F35}</a:tableStyleId>
              </a:tblPr>
              <a:tblGrid>
                <a:gridCol w="2286000">
                  <a:extLst>
                    <a:ext uri="{9D8B030D-6E8A-4147-A177-3AD203B41FA5}">
                      <a16:colId xmlns:a16="http://schemas.microsoft.com/office/drawing/2014/main" val="773614475"/>
                    </a:ext>
                  </a:extLst>
                </a:gridCol>
                <a:gridCol w="1828800">
                  <a:extLst>
                    <a:ext uri="{9D8B030D-6E8A-4147-A177-3AD203B41FA5}">
                      <a16:colId xmlns:a16="http://schemas.microsoft.com/office/drawing/2014/main" val="1913795865"/>
                    </a:ext>
                  </a:extLst>
                </a:gridCol>
                <a:gridCol w="1596932">
                  <a:extLst>
                    <a:ext uri="{9D8B030D-6E8A-4147-A177-3AD203B41FA5}">
                      <a16:colId xmlns:a16="http://schemas.microsoft.com/office/drawing/2014/main" val="1264622068"/>
                    </a:ext>
                  </a:extLst>
                </a:gridCol>
                <a:gridCol w="1855290">
                  <a:extLst>
                    <a:ext uri="{9D8B030D-6E8A-4147-A177-3AD203B41FA5}">
                      <a16:colId xmlns:a16="http://schemas.microsoft.com/office/drawing/2014/main" val="397702833"/>
                    </a:ext>
                  </a:extLst>
                </a:gridCol>
                <a:gridCol w="1686627">
                  <a:extLst>
                    <a:ext uri="{9D8B030D-6E8A-4147-A177-3AD203B41FA5}">
                      <a16:colId xmlns:a16="http://schemas.microsoft.com/office/drawing/2014/main" val="2741692590"/>
                    </a:ext>
                  </a:extLst>
                </a:gridCol>
                <a:gridCol w="2023952">
                  <a:extLst>
                    <a:ext uri="{9D8B030D-6E8A-4147-A177-3AD203B41FA5}">
                      <a16:colId xmlns:a16="http://schemas.microsoft.com/office/drawing/2014/main" val="3911514114"/>
                    </a:ext>
                  </a:extLst>
                </a:gridCol>
              </a:tblGrid>
              <a:tr h="600912">
                <a:tc rowSpan="2">
                  <a:txBody>
                    <a:bodyPr/>
                    <a:lstStyle/>
                    <a:p>
                      <a:pPr algn="ctr"/>
                      <a:r>
                        <a:rPr lang="en-US" sz="2000">
                          <a:latin typeface="Arial" panose="020B0604020202020204" pitchFamily="34" charset="0"/>
                          <a:cs typeface="Arial" panose="020B0604020202020204" pitchFamily="34" charset="0"/>
                        </a:rPr>
                        <a:t>Khối lượng gia trọng được đặt lên xe</a:t>
                      </a:r>
                    </a:p>
                    <a:p>
                      <a:pPr algn="ctr"/>
                      <a:r>
                        <a:rPr lang="en-US" sz="2000">
                          <a:latin typeface="Arial" panose="020B0604020202020204" pitchFamily="34" charset="0"/>
                          <a:cs typeface="Arial" panose="020B0604020202020204" pitchFamily="34" charset="0"/>
                        </a:rPr>
                        <a:t>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2000">
                          <a:latin typeface="Arial" panose="020B0604020202020204" pitchFamily="34" charset="0"/>
                          <a:cs typeface="Arial" panose="020B0604020202020204" pitchFamily="34" charset="0"/>
                        </a:rPr>
                        <a:t>Khối lượng của hệ</a:t>
                      </a:r>
                    </a:p>
                    <a:p>
                      <a:pPr algn="ctr"/>
                      <a:r>
                        <a:rPr lang="en-US" sz="2000">
                          <a:latin typeface="Arial" panose="020B0604020202020204" pitchFamily="34" charset="0"/>
                          <a:cs typeface="Arial" panose="020B0604020202020204" pitchFamily="34" charset="0"/>
                        </a:rPr>
                        <a:t>M = m</a:t>
                      </a:r>
                      <a:r>
                        <a:rPr lang="en-US" sz="2000" baseline="-25000">
                          <a:latin typeface="Arial" panose="020B0604020202020204" pitchFamily="34" charset="0"/>
                          <a:cs typeface="Arial" panose="020B0604020202020204" pitchFamily="34" charset="0"/>
                        </a:rPr>
                        <a:t>0</a:t>
                      </a:r>
                      <a:r>
                        <a:rPr lang="en-US" sz="2000">
                          <a:latin typeface="Arial" panose="020B0604020202020204" pitchFamily="34" charset="0"/>
                          <a:cs typeface="Arial" panose="020B0604020202020204" pitchFamily="34" charset="0"/>
                        </a:rPr>
                        <a:t> +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000">
                          <a:latin typeface="Arial" panose="020B0604020202020204" pitchFamily="34" charset="0"/>
                          <a:cs typeface="Arial" panose="020B0604020202020204" pitchFamily="34" charset="0"/>
                        </a:rPr>
                        <a:t>a (m/s</a:t>
                      </a:r>
                      <a:r>
                        <a:rPr lang="en-US" sz="2000" baseline="30000">
                          <a:latin typeface="Arial" panose="020B0604020202020204" pitchFamily="34" charset="0"/>
                          <a:cs typeface="Arial" panose="020B0604020202020204" pitchFamily="34" charset="0"/>
                        </a:rPr>
                        <a:t>2</a:t>
                      </a: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682524">
                <a:tc vMerge="1">
                  <a:txBody>
                    <a:bodyPr/>
                    <a:lstStyle/>
                    <a:p>
                      <a:endParaRPr lang="en-US"/>
                    </a:p>
                  </a:txBody>
                  <a:tcPr/>
                </a:tc>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Trung bình</a:t>
                      </a:r>
                    </a:p>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47635">
                <a:tc>
                  <a:txBody>
                    <a:bodyPr/>
                    <a:lstStyle/>
                    <a:p>
                      <a:pPr algn="ctr"/>
                      <a:r>
                        <a:rPr lang="en-US" sz="2000">
                          <a:latin typeface="Arial" panose="020B0604020202020204" pitchFamily="34" charset="0"/>
                          <a:cs typeface="Arial" panose="020B0604020202020204" pitchFamily="34" charset="0"/>
                        </a:rPr>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825175"/>
                  </a:ext>
                </a:extLst>
              </a:tr>
            </a:tbl>
          </a:graphicData>
        </a:graphic>
      </p:graphicFrame>
    </p:spTree>
    <p:extLst>
      <p:ext uri="{BB962C8B-B14F-4D97-AF65-F5344CB8AC3E}">
        <p14:creationId xmlns:p14="http://schemas.microsoft.com/office/powerpoint/2010/main" val="23071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17" name="Picture 16" descr="empty-red-rectangle">
            <a:extLst>
              <a:ext uri="{FF2B5EF4-FFF2-40B4-BE49-F238E27FC236}">
                <a16:creationId xmlns:a16="http://schemas.microsoft.com/office/drawing/2014/main" id="{CC297E6E-E65B-49A2-B380-FBE3C7FB2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4610" y="34335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6"/>
          <a:srcRect/>
          <a:stretch>
            <a:fillRect/>
          </a:stretch>
        </p:blipFill>
        <p:spPr bwMode="auto">
          <a:xfrm>
            <a:off x="762000" y="1307007"/>
            <a:ext cx="10561549" cy="1828800"/>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1504837" y="1455881"/>
            <a:ext cx="910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600" b="1" dirty="0">
                <a:cs typeface="Arial" panose="020B0604020202020204" pitchFamily="34" charset="0"/>
              </a:rPr>
              <a:t>Gia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b="1" dirty="0" err="1">
                <a:cs typeface="Arial" panose="020B0604020202020204" pitchFamily="34" charset="0"/>
              </a:rPr>
              <a:t>cùng</a:t>
            </a:r>
            <a:r>
              <a:rPr lang="en-US" altLang="en-US" sz="2600" b="1" dirty="0">
                <a:cs typeface="Arial" panose="020B0604020202020204" pitchFamily="34" charset="0"/>
              </a:rPr>
              <a:t> </a:t>
            </a:r>
            <a:r>
              <a:rPr lang="en-US" altLang="en-US" sz="2600" b="1" dirty="0" err="1">
                <a:cs typeface="Arial" panose="020B0604020202020204" pitchFamily="34" charset="0"/>
              </a:rPr>
              <a:t>hướng</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b="1" dirty="0" err="1">
                <a:cs typeface="Arial" panose="020B0604020202020204" pitchFamily="34" charset="0"/>
              </a:rPr>
              <a:t>lực</a:t>
            </a:r>
            <a:r>
              <a:rPr lang="en-US" altLang="en-US" sz="2600" b="1" dirty="0">
                <a:cs typeface="Arial" panose="020B0604020202020204" pitchFamily="34" charset="0"/>
              </a:rPr>
              <a:t> </a:t>
            </a:r>
            <a:r>
              <a:rPr lang="en-US" altLang="en-US" sz="2600" b="1" dirty="0" err="1">
                <a:cs typeface="Arial" panose="020B0604020202020204" pitchFamily="34" charset="0"/>
              </a:rPr>
              <a:t>tác</a:t>
            </a:r>
            <a:r>
              <a:rPr lang="en-US" altLang="en-US" sz="2600" b="1" dirty="0">
                <a:cs typeface="Arial" panose="020B0604020202020204" pitchFamily="34" charset="0"/>
              </a:rPr>
              <a:t> </a:t>
            </a:r>
            <a:r>
              <a:rPr lang="en-US" altLang="en-US" sz="2600" b="1" dirty="0" err="1">
                <a:cs typeface="Arial" panose="020B0604020202020204" pitchFamily="34" charset="0"/>
              </a:rPr>
              <a:t>dụng</a:t>
            </a:r>
            <a:r>
              <a:rPr lang="en-US" altLang="en-US" sz="2600" b="1"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p>
          <a:p>
            <a:pPr eaLnBrk="1" hangingPunct="1">
              <a:buFontTx/>
              <a:buNone/>
            </a:pPr>
            <a:r>
              <a:rPr lang="en-US" altLang="en-US" sz="2600" b="1" dirty="0" err="1">
                <a:cs typeface="Arial" panose="020B0604020202020204" pitchFamily="34" charset="0"/>
              </a:rPr>
              <a:t>Độ</a:t>
            </a:r>
            <a:r>
              <a:rPr lang="en-US" altLang="en-US" sz="2600" b="1" dirty="0">
                <a:cs typeface="Arial" panose="020B0604020202020204" pitchFamily="34" charset="0"/>
              </a:rPr>
              <a:t> </a:t>
            </a:r>
            <a:r>
              <a:rPr lang="en-US" altLang="en-US" sz="2600" b="1" dirty="0" err="1">
                <a:cs typeface="Arial" panose="020B0604020202020204" pitchFamily="34" charset="0"/>
              </a:rPr>
              <a:t>lớn</a:t>
            </a:r>
            <a:r>
              <a:rPr lang="en-US" altLang="en-US" sz="2600" b="1" dirty="0">
                <a:cs typeface="Arial" panose="020B0604020202020204" pitchFamily="34" charset="0"/>
              </a:rPr>
              <a:t> </a:t>
            </a:r>
            <a:r>
              <a:rPr lang="en-US" altLang="en-US" sz="2600" b="1" dirty="0" err="1">
                <a:cs typeface="Arial" panose="020B0604020202020204" pitchFamily="34" charset="0"/>
              </a:rPr>
              <a:t>của</a:t>
            </a:r>
            <a:r>
              <a:rPr lang="en-US" altLang="en-US" sz="2600" b="1" dirty="0">
                <a:cs typeface="Arial" panose="020B0604020202020204" pitchFamily="34" charset="0"/>
              </a:rPr>
              <a:t> </a:t>
            </a:r>
            <a:r>
              <a:rPr lang="en-US" altLang="en-US" sz="2600" b="1" dirty="0" err="1">
                <a:cs typeface="Arial" panose="020B0604020202020204" pitchFamily="34" charset="0"/>
              </a:rPr>
              <a:t>gia</a:t>
            </a:r>
            <a:r>
              <a:rPr lang="en-US" altLang="en-US" sz="2600" b="1" dirty="0">
                <a:cs typeface="Arial" panose="020B0604020202020204" pitchFamily="34" charset="0"/>
              </a:rPr>
              <a:t>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b="1" dirty="0" err="1">
                <a:cs typeface="Arial" panose="020B0604020202020204" pitchFamily="34" charset="0"/>
              </a:rPr>
              <a:t>tỉ</a:t>
            </a:r>
            <a:r>
              <a:rPr lang="en-US" altLang="en-US" sz="2600" b="1" dirty="0">
                <a:cs typeface="Arial" panose="020B0604020202020204" pitchFamily="34" charset="0"/>
              </a:rPr>
              <a:t> </a:t>
            </a:r>
            <a:r>
              <a:rPr lang="en-US" altLang="en-US" sz="2600" b="1" dirty="0" err="1">
                <a:cs typeface="Arial" panose="020B0604020202020204" pitchFamily="34" charset="0"/>
              </a:rPr>
              <a:t>lệ</a:t>
            </a:r>
            <a:r>
              <a:rPr lang="en-US" altLang="en-US" sz="2600" b="1" dirty="0">
                <a:cs typeface="Arial" panose="020B0604020202020204" pitchFamily="34" charset="0"/>
              </a:rPr>
              <a:t> </a:t>
            </a:r>
            <a:r>
              <a:rPr lang="en-US" altLang="en-US" sz="2600" b="1" dirty="0" err="1">
                <a:cs typeface="Arial" panose="020B0604020202020204" pitchFamily="34" charset="0"/>
              </a:rPr>
              <a:t>thuận</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dirty="0" err="1">
                <a:cs typeface="Arial" panose="020B0604020202020204" pitchFamily="34" charset="0"/>
              </a:rPr>
              <a:t>độ</a:t>
            </a:r>
            <a:r>
              <a:rPr lang="en-US" altLang="en-US" sz="2600" dirty="0">
                <a:cs typeface="Arial" panose="020B0604020202020204" pitchFamily="34" charset="0"/>
              </a:rPr>
              <a:t> </a:t>
            </a:r>
            <a:r>
              <a:rPr lang="en-US" altLang="en-US" sz="2600" dirty="0" err="1">
                <a:cs typeface="Arial" panose="020B0604020202020204" pitchFamily="34" charset="0"/>
              </a:rPr>
              <a:t>lớn</a:t>
            </a:r>
            <a:r>
              <a:rPr lang="en-US" altLang="en-US" sz="2600"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và</a:t>
            </a:r>
            <a:r>
              <a:rPr lang="en-US" altLang="en-US" sz="2600" dirty="0">
                <a:cs typeface="Arial" panose="020B0604020202020204" pitchFamily="34" charset="0"/>
              </a:rPr>
              <a:t> </a:t>
            </a:r>
            <a:r>
              <a:rPr lang="en-US" altLang="en-US" sz="2600" b="1" dirty="0" err="1">
                <a:cs typeface="Arial" panose="020B0604020202020204" pitchFamily="34" charset="0"/>
              </a:rPr>
              <a:t>tỉ</a:t>
            </a:r>
            <a:r>
              <a:rPr lang="en-US" altLang="en-US" sz="2600" b="1" dirty="0">
                <a:cs typeface="Arial" panose="020B0604020202020204" pitchFamily="34" charset="0"/>
              </a:rPr>
              <a:t> </a:t>
            </a:r>
            <a:r>
              <a:rPr lang="en-US" altLang="en-US" sz="2600" b="1" dirty="0" err="1">
                <a:cs typeface="Arial" panose="020B0604020202020204" pitchFamily="34" charset="0"/>
              </a:rPr>
              <a:t>lệ</a:t>
            </a:r>
            <a:r>
              <a:rPr lang="en-US" altLang="en-US" sz="2600" b="1" dirty="0">
                <a:cs typeface="Arial" panose="020B0604020202020204" pitchFamily="34" charset="0"/>
              </a:rPr>
              <a:t> </a:t>
            </a:r>
            <a:r>
              <a:rPr lang="en-US" altLang="en-US" sz="2600" b="1" dirty="0" err="1">
                <a:cs typeface="Arial" panose="020B0604020202020204" pitchFamily="34" charset="0"/>
              </a:rPr>
              <a:t>nghịch</a:t>
            </a:r>
            <a:r>
              <a:rPr lang="en-US" altLang="en-US" sz="2600"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dirty="0" err="1">
                <a:cs typeface="Arial" panose="020B0604020202020204" pitchFamily="34" charset="0"/>
              </a:rPr>
              <a:t>khối</a:t>
            </a:r>
            <a:r>
              <a:rPr lang="en-US" altLang="en-US" sz="2600" dirty="0">
                <a:cs typeface="Arial" panose="020B0604020202020204" pitchFamily="34" charset="0"/>
              </a:rPr>
              <a:t> </a:t>
            </a:r>
            <a:r>
              <a:rPr lang="en-US" altLang="en-US" sz="2600" dirty="0" err="1">
                <a:cs typeface="Arial" panose="020B0604020202020204" pitchFamily="34" charset="0"/>
              </a:rPr>
              <a:t>lượng</a:t>
            </a:r>
            <a:r>
              <a:rPr lang="en-US" altLang="en-US" sz="2600"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a:cs typeface="Arial" panose="020B0604020202020204" pitchFamily="34" charset="0"/>
              </a:rPr>
              <a:t>.   </a:t>
            </a:r>
          </a:p>
          <a:p>
            <a:pPr eaLnBrk="1" hangingPunct="1">
              <a:buFontTx/>
              <a:buNone/>
            </a:pPr>
            <a:r>
              <a:rPr lang="en-US" altLang="en-US" sz="2600">
                <a:cs typeface="Arial" panose="020B0604020202020204" pitchFamily="34" charset="0"/>
              </a:rPr>
              <a:t>      </a:t>
            </a:r>
            <a:endParaRPr lang="en-US" altLang="en-US" sz="2600" dirty="0">
              <a:cs typeface="Arial" panose="020B0604020202020204" pitchFamily="34" charset="0"/>
            </a:endParaRPr>
          </a:p>
          <a:p>
            <a:pPr eaLnBrk="1" hangingPunct="1">
              <a:buFontTx/>
              <a:buNone/>
            </a:pPr>
            <a:endParaRPr lang="en-US" altLang="en-US" sz="2600" dirty="0">
              <a:cs typeface="Arial" panose="020B0604020202020204" pitchFamily="34" charset="0"/>
            </a:endParaRPr>
          </a:p>
        </p:txBody>
      </p:sp>
      <mc:AlternateContent xmlns:mc="http://schemas.openxmlformats.org/markup-compatibility/2006" xmlns:a14="http://schemas.microsoft.com/office/drawing/2010/main">
        <mc:Choice Requires="a14">
          <p:sp>
            <p:nvSpPr>
              <p:cNvPr id="21" name="Object 29">
                <a:extLst>
                  <a:ext uri="{FF2B5EF4-FFF2-40B4-BE49-F238E27FC236}">
                    <a16:creationId xmlns:a16="http://schemas.microsoft.com/office/drawing/2014/main" id="{DB4358FC-2BAD-4A76-8C01-CF92E41F2AE0}"/>
                  </a:ext>
                </a:extLst>
              </p:cNvPr>
              <p:cNvSpPr txBox="1"/>
              <p:nvPr/>
            </p:nvSpPr>
            <p:spPr bwMode="auto">
              <a:xfrm>
                <a:off x="4676982" y="35058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dirty="0"/>
              </a:p>
            </p:txBody>
          </p:sp>
        </mc:Choice>
        <mc:Fallback xmlns="">
          <p:sp>
            <p:nvSpPr>
              <p:cNvPr id="21" name="Object 29">
                <a:extLst>
                  <a:ext uri="{FF2B5EF4-FFF2-40B4-BE49-F238E27FC236}">
                    <a16:creationId xmlns:a16="http://schemas.microsoft.com/office/drawing/2014/main" id="{DB4358FC-2BAD-4A76-8C01-CF92E41F2AE0}"/>
                  </a:ext>
                </a:extLst>
              </p:cNvPr>
              <p:cNvSpPr txBox="1">
                <a:spLocks noRot="1" noChangeAspect="1" noMove="1" noResize="1" noEditPoints="1" noAdjustHandles="1" noChangeArrowheads="1" noChangeShapeType="1" noTextEdit="1"/>
              </p:cNvSpPr>
              <p:nvPr/>
            </p:nvSpPr>
            <p:spPr bwMode="auto">
              <a:xfrm>
                <a:off x="4676982" y="3505800"/>
                <a:ext cx="1723407" cy="1211262"/>
              </a:xfrm>
              <a:prstGeom prst="rect">
                <a:avLst/>
              </a:prstGeom>
              <a:blipFill>
                <a:blip r:embed="rId7"/>
                <a:stretch>
                  <a:fillRect/>
                </a:stretch>
              </a:blipFill>
              <a:ln>
                <a:noFill/>
              </a:ln>
              <a:effectLst/>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B6B3EA2E-D722-4E3F-9A22-EF09CCDAD1F6}"/>
              </a:ext>
            </a:extLst>
          </p:cNvPr>
          <p:cNvSpPr txBox="1"/>
          <p:nvPr/>
        </p:nvSpPr>
        <p:spPr>
          <a:xfrm>
            <a:off x="7132453" y="3697561"/>
            <a:ext cx="4724400" cy="925894"/>
          </a:xfrm>
          <a:prstGeom prst="rect">
            <a:avLst/>
          </a:prstGeom>
          <a:noFill/>
        </p:spPr>
        <p:txBody>
          <a:bodyPr wrap="square">
            <a:spAutoFit/>
          </a:bodyPr>
          <a:lstStyle/>
          <a:p>
            <a:pPr algn="ctr" rtl="0">
              <a:spcBef>
                <a:spcPts val="0"/>
              </a:spcBef>
              <a:spcAft>
                <a:spcPts val="500"/>
              </a:spcAft>
            </a:pPr>
            <a:r>
              <a:rPr lang="en-US" sz="2500" i="1">
                <a:latin typeface="Arial" panose="020B0604020202020204" pitchFamily="34" charset="0"/>
                <a:cs typeface="Arial" panose="020B0604020202020204" pitchFamily="34" charset="0"/>
              </a:rPr>
              <a:t>Đ</a:t>
            </a:r>
            <a:r>
              <a:rPr lang="vi-VN" sz="2500" b="0" i="1" u="none" strike="noStrike">
                <a:effectLst/>
                <a:latin typeface="Arial" panose="020B0604020202020204" pitchFamily="34" charset="0"/>
                <a:cs typeface="Arial" panose="020B0604020202020204" pitchFamily="34" charset="0"/>
              </a:rPr>
              <a:t>ơn vị của lực là N (newton).</a:t>
            </a:r>
            <a:endParaRPr lang="vi-VN" sz="2500" i="1">
              <a:effectLst/>
              <a:latin typeface="Arial" panose="020B0604020202020204" pitchFamily="34" charset="0"/>
              <a:cs typeface="Arial" panose="020B0604020202020204" pitchFamily="34" charset="0"/>
            </a:endParaRPr>
          </a:p>
          <a:p>
            <a:pPr algn="ctr" rtl="0">
              <a:spcBef>
                <a:spcPts val="0"/>
              </a:spcBef>
              <a:spcAft>
                <a:spcPts val="500"/>
              </a:spcAft>
            </a:pPr>
            <a:r>
              <a:rPr lang="en-US" sz="2500" i="1">
                <a:latin typeface="Arial" panose="020B0604020202020204" pitchFamily="34" charset="0"/>
                <a:cs typeface="Arial" panose="020B0604020202020204" pitchFamily="34" charset="0"/>
              </a:rPr>
              <a:t>1</a:t>
            </a:r>
            <a:r>
              <a:rPr lang="vi-VN" sz="2500" b="0" i="1" u="none" strike="noStrike">
                <a:effectLst/>
                <a:latin typeface="Arial" panose="020B0604020202020204" pitchFamily="34" charset="0"/>
                <a:cs typeface="Arial" panose="020B0604020202020204" pitchFamily="34" charset="0"/>
              </a:rPr>
              <a:t>N</a:t>
            </a:r>
            <a:r>
              <a:rPr lang="en-US" sz="2500" b="0" i="1" u="none" strike="noStrike">
                <a:effectLst/>
                <a:latin typeface="Arial" panose="020B0604020202020204" pitchFamily="34" charset="0"/>
                <a:cs typeface="Arial" panose="020B0604020202020204" pitchFamily="34" charset="0"/>
              </a:rPr>
              <a:t> </a:t>
            </a:r>
            <a:r>
              <a:rPr lang="vi-VN" sz="2500" b="0" i="1" u="none" strike="noStrike">
                <a:effectLst/>
                <a:latin typeface="Arial" panose="020B0604020202020204" pitchFamily="34" charset="0"/>
                <a:cs typeface="Arial" panose="020B0604020202020204" pitchFamily="34" charset="0"/>
              </a:rPr>
              <a:t>=</a:t>
            </a:r>
            <a:r>
              <a:rPr lang="en-US" sz="2500" b="0" i="1" u="none" strike="noStrike">
                <a:effectLst/>
                <a:latin typeface="Arial" panose="020B0604020202020204" pitchFamily="34" charset="0"/>
                <a:cs typeface="Arial" panose="020B0604020202020204" pitchFamily="34" charset="0"/>
              </a:rPr>
              <a:t> </a:t>
            </a:r>
            <a:r>
              <a:rPr lang="vi-VN" sz="2500" b="0" i="1" u="none" strike="noStrike">
                <a:effectLst/>
                <a:latin typeface="Arial" panose="020B0604020202020204" pitchFamily="34" charset="0"/>
                <a:cs typeface="Arial" panose="020B0604020202020204" pitchFamily="34" charset="0"/>
              </a:rPr>
              <a:t>1 kg.1m/s</a:t>
            </a:r>
            <a:endParaRPr lang="vi-VN" sz="2500" i="1">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27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2" name="Group 1">
            <a:extLst>
              <a:ext uri="{FF2B5EF4-FFF2-40B4-BE49-F238E27FC236}">
                <a16:creationId xmlns:a16="http://schemas.microsoft.com/office/drawing/2014/main" id="{427FB558-F15D-46D3-8EB1-D91D4864404D}"/>
              </a:ext>
            </a:extLst>
          </p:cNvPr>
          <p:cNvGrpSpPr/>
          <p:nvPr/>
        </p:nvGrpSpPr>
        <p:grpSpPr>
          <a:xfrm>
            <a:off x="7832681" y="686697"/>
            <a:ext cx="1953274" cy="1219201"/>
            <a:chOff x="4164610" y="3433554"/>
            <a:chExt cx="2455471" cy="1355755"/>
          </a:xfrm>
        </p:grpSpPr>
        <p:pic>
          <p:nvPicPr>
            <p:cNvPr id="17" name="Picture 16" descr="empty-red-rectangle">
              <a:extLst>
                <a:ext uri="{FF2B5EF4-FFF2-40B4-BE49-F238E27FC236}">
                  <a16:creationId xmlns:a16="http://schemas.microsoft.com/office/drawing/2014/main" id="{CC297E6E-E65B-49A2-B380-FBE3C7FB2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610" y="34335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Object 29">
                  <a:extLst>
                    <a:ext uri="{FF2B5EF4-FFF2-40B4-BE49-F238E27FC236}">
                      <a16:creationId xmlns:a16="http://schemas.microsoft.com/office/drawing/2014/main" id="{DB4358FC-2BAD-4A76-8C01-CF92E41F2AE0}"/>
                    </a:ext>
                  </a:extLst>
                </p:cNvPr>
                <p:cNvSpPr txBox="1"/>
                <p:nvPr/>
              </p:nvSpPr>
              <p:spPr bwMode="auto">
                <a:xfrm>
                  <a:off x="4676982" y="35058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a:p>
              </p:txBody>
            </p:sp>
          </mc:Choice>
          <mc:Fallback xmlns="">
            <p:sp>
              <p:nvSpPr>
                <p:cNvPr id="21" name="Object 29">
                  <a:extLst>
                    <a:ext uri="{FF2B5EF4-FFF2-40B4-BE49-F238E27FC236}">
                      <a16:creationId xmlns:a16="http://schemas.microsoft.com/office/drawing/2014/main" id="{DB4358FC-2BAD-4A76-8C01-CF92E41F2AE0}"/>
                    </a:ext>
                  </a:extLst>
                </p:cNvPr>
                <p:cNvSpPr txBox="1">
                  <a:spLocks noRot="1" noChangeAspect="1" noMove="1" noResize="1" noEditPoints="1" noAdjustHandles="1" noChangeArrowheads="1" noChangeShapeType="1" noTextEdit="1"/>
                </p:cNvSpPr>
                <p:nvPr/>
              </p:nvSpPr>
              <p:spPr bwMode="auto">
                <a:xfrm>
                  <a:off x="4676982" y="3505800"/>
                  <a:ext cx="1723407" cy="1211262"/>
                </a:xfrm>
                <a:prstGeom prst="rect">
                  <a:avLst/>
                </a:prstGeom>
                <a:blipFill>
                  <a:blip r:embed="rId6"/>
                  <a:stretch>
                    <a:fillRect/>
                  </a:stretch>
                </a:blipFill>
                <a:ln>
                  <a:noFill/>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B6B3EA2E-D722-4E3F-9A22-EF09CCDAD1F6}"/>
              </a:ext>
            </a:extLst>
          </p:cNvPr>
          <p:cNvSpPr txBox="1"/>
          <p:nvPr/>
        </p:nvSpPr>
        <p:spPr>
          <a:xfrm>
            <a:off x="-126777" y="1222950"/>
            <a:ext cx="1953274" cy="477054"/>
          </a:xfrm>
          <a:prstGeom prst="rect">
            <a:avLst/>
          </a:prstGeom>
          <a:noFill/>
        </p:spPr>
        <p:txBody>
          <a:bodyPr wrap="square">
            <a:spAutoFit/>
          </a:bodyPr>
          <a:lstStyle/>
          <a:p>
            <a:pPr algn="ctr" rtl="0">
              <a:spcBef>
                <a:spcPts val="0"/>
              </a:spcBef>
              <a:spcAft>
                <a:spcPts val="500"/>
              </a:spcAft>
            </a:pPr>
            <a:r>
              <a:rPr lang="en-US" sz="2500" i="1" dirty="0" err="1">
                <a:latin typeface="Arial" panose="020B0604020202020204" pitchFamily="34" charset="0"/>
                <a:cs typeface="Arial" panose="020B0604020202020204" pitchFamily="34" charset="0"/>
              </a:rPr>
              <a:t>Ví</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dụ</a:t>
            </a:r>
            <a:r>
              <a:rPr lang="en-US" sz="2500" i="1" dirty="0">
                <a:latin typeface="Arial" panose="020B0604020202020204" pitchFamily="34" charset="0"/>
                <a:cs typeface="Arial" panose="020B0604020202020204" pitchFamily="34" charset="0"/>
              </a:rPr>
              <a:t>:</a:t>
            </a:r>
            <a:endParaRPr lang="vi-VN" sz="2500" i="1" dirty="0">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A7C580-FD8E-4379-AF5A-C1464F7161F4}"/>
              </a:ext>
            </a:extLst>
          </p:cNvPr>
          <p:cNvPicPr>
            <a:picLocks noChangeAspect="1"/>
          </p:cNvPicPr>
          <p:nvPr/>
        </p:nvPicPr>
        <p:blipFill>
          <a:blip r:embed="rId7"/>
          <a:stretch>
            <a:fillRect/>
          </a:stretch>
        </p:blipFill>
        <p:spPr>
          <a:xfrm>
            <a:off x="554498" y="1675346"/>
            <a:ext cx="6719508" cy="2649036"/>
          </a:xfrm>
          <a:prstGeom prst="rect">
            <a:avLst/>
          </a:prstGeom>
        </p:spPr>
      </p:pic>
      <p:pic>
        <p:nvPicPr>
          <p:cNvPr id="6" name="Picture 5">
            <a:extLst>
              <a:ext uri="{FF2B5EF4-FFF2-40B4-BE49-F238E27FC236}">
                <a16:creationId xmlns:a16="http://schemas.microsoft.com/office/drawing/2014/main" id="{D289FCEC-D057-4A36-8B58-887A982DB68C}"/>
              </a:ext>
            </a:extLst>
          </p:cNvPr>
          <p:cNvPicPr>
            <a:picLocks noChangeAspect="1"/>
          </p:cNvPicPr>
          <p:nvPr/>
        </p:nvPicPr>
        <p:blipFill>
          <a:blip r:embed="rId8"/>
          <a:stretch>
            <a:fillRect/>
          </a:stretch>
        </p:blipFill>
        <p:spPr>
          <a:xfrm>
            <a:off x="275423" y="4479276"/>
            <a:ext cx="6529352" cy="2382577"/>
          </a:xfrm>
          <a:prstGeom prst="rect">
            <a:avLst/>
          </a:prstGeom>
        </p:spPr>
      </p:pic>
      <p:sp>
        <p:nvSpPr>
          <p:cNvPr id="28" name="TextBox 27">
            <a:extLst>
              <a:ext uri="{FF2B5EF4-FFF2-40B4-BE49-F238E27FC236}">
                <a16:creationId xmlns:a16="http://schemas.microsoft.com/office/drawing/2014/main" id="{EE015CEA-6AD6-4EF9-9469-500D9EC1FF38}"/>
              </a:ext>
            </a:extLst>
          </p:cNvPr>
          <p:cNvSpPr txBox="1"/>
          <p:nvPr/>
        </p:nvSpPr>
        <p:spPr>
          <a:xfrm>
            <a:off x="7740747" y="2645954"/>
            <a:ext cx="2478072"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m càng nhỏ thì a càng lớn</a:t>
            </a:r>
            <a:endParaRPr lang="en-US" sz="2500"/>
          </a:p>
        </p:txBody>
      </p:sp>
      <p:sp>
        <p:nvSpPr>
          <p:cNvPr id="29" name="TextBox 28">
            <a:extLst>
              <a:ext uri="{FF2B5EF4-FFF2-40B4-BE49-F238E27FC236}">
                <a16:creationId xmlns:a16="http://schemas.microsoft.com/office/drawing/2014/main" id="{32A6DE26-51BA-4289-B8AB-1BD5FE544C9B}"/>
              </a:ext>
            </a:extLst>
          </p:cNvPr>
          <p:cNvSpPr txBox="1"/>
          <p:nvPr/>
        </p:nvSpPr>
        <p:spPr>
          <a:xfrm>
            <a:off x="8153400" y="5388136"/>
            <a:ext cx="2212103" cy="861774"/>
          </a:xfrm>
          <a:prstGeom prst="rect">
            <a:avLst/>
          </a:prstGeom>
          <a:noFill/>
        </p:spPr>
        <p:txBody>
          <a:bodyPr wrap="square">
            <a:spAutoFit/>
          </a:bodyPr>
          <a:lstStyle/>
          <a:p>
            <a:r>
              <a:rPr lang="en-US" sz="2500" i="1">
                <a:latin typeface="Arial" panose="020B0604020202020204" pitchFamily="34" charset="0"/>
                <a:cs typeface="Arial" panose="020B0604020202020204" pitchFamily="34" charset="0"/>
              </a:rPr>
              <a:t>F càng lớn thì a càng lớn</a:t>
            </a:r>
            <a:endParaRPr lang="en-US" sz="2500"/>
          </a:p>
        </p:txBody>
      </p:sp>
    </p:spTree>
    <p:extLst>
      <p:ext uri="{BB962C8B-B14F-4D97-AF65-F5344CB8AC3E}">
        <p14:creationId xmlns:p14="http://schemas.microsoft.com/office/powerpoint/2010/main" val="1485515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sp>
        <p:nvSpPr>
          <p:cNvPr id="3102" name="Text Box 30">
            <a:extLst>
              <a:ext uri="{FF2B5EF4-FFF2-40B4-BE49-F238E27FC236}">
                <a16:creationId xmlns:a16="http://schemas.microsoft.com/office/drawing/2014/main" id="{CD6442D8-015C-4E07-A2B5-79F379C4AE4C}"/>
              </a:ext>
            </a:extLst>
          </p:cNvPr>
          <p:cNvSpPr txBox="1">
            <a:spLocks noChangeArrowheads="1"/>
          </p:cNvSpPr>
          <p:nvPr/>
        </p:nvSpPr>
        <p:spPr bwMode="auto">
          <a:xfrm>
            <a:off x="351642" y="1206500"/>
            <a:ext cx="11125200"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i="1">
                <a:cs typeface="Arial" panose="020B0604020202020204" pitchFamily="34" charset="0"/>
              </a:rPr>
              <a:t>Trường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vật</a:t>
            </a:r>
            <a:r>
              <a:rPr lang="en-US" altLang="en-US" sz="2500" i="1" dirty="0">
                <a:cs typeface="Arial" panose="020B0604020202020204" pitchFamily="34" charset="0"/>
              </a:rPr>
              <a:t> </a:t>
            </a:r>
            <a:r>
              <a:rPr lang="en-US" altLang="en-US" sz="2500" i="1" dirty="0" err="1">
                <a:cs typeface="Arial" panose="020B0604020202020204" pitchFamily="34" charset="0"/>
              </a:rPr>
              <a:t>chịu</a:t>
            </a:r>
            <a:r>
              <a:rPr lang="en-US" altLang="en-US" sz="2500" i="1" dirty="0">
                <a:cs typeface="Arial" panose="020B0604020202020204" pitchFamily="34" charset="0"/>
              </a:rPr>
              <a:t> </a:t>
            </a:r>
            <a:r>
              <a:rPr lang="en-US" altLang="en-US" sz="2500" i="1" dirty="0" err="1">
                <a:cs typeface="Arial" panose="020B0604020202020204" pitchFamily="34" charset="0"/>
              </a:rPr>
              <a:t>tác</a:t>
            </a:r>
            <a:r>
              <a:rPr lang="en-US" altLang="en-US" sz="2500" i="1" dirty="0">
                <a:cs typeface="Arial" panose="020B0604020202020204" pitchFamily="34" charset="0"/>
              </a:rPr>
              <a:t> </a:t>
            </a:r>
            <a:r>
              <a:rPr lang="en-US" altLang="en-US" sz="2500" i="1" dirty="0" err="1">
                <a:cs typeface="Arial" panose="020B0604020202020204" pitchFamily="34" charset="0"/>
              </a:rPr>
              <a:t>dụng</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nhiều</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thì</a:t>
            </a:r>
            <a:r>
              <a:rPr lang="en-US" altLang="en-US" sz="2500" i="1" dirty="0">
                <a:cs typeface="Arial" panose="020B0604020202020204" pitchFamily="34" charset="0"/>
              </a:rPr>
              <a:t> F </a:t>
            </a:r>
            <a:r>
              <a:rPr lang="en-US" altLang="en-US" sz="2500" i="1" dirty="0" err="1">
                <a:cs typeface="Arial" panose="020B0604020202020204" pitchFamily="34" charset="0"/>
              </a:rPr>
              <a:t>là</a:t>
            </a:r>
            <a:r>
              <a:rPr lang="en-US" altLang="en-US" sz="2500" i="1" dirty="0">
                <a:cs typeface="Arial" panose="020B0604020202020204" pitchFamily="34" charset="0"/>
              </a:rPr>
              <a:t>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các</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đó</a:t>
            </a:r>
            <a:r>
              <a:rPr lang="en-US" altLang="en-US" sz="2500" i="1" dirty="0">
                <a:cs typeface="Arial" panose="020B0604020202020204" pitchFamily="34" charset="0"/>
              </a:rPr>
              <a:t> :</a:t>
            </a:r>
          </a:p>
          <a:p>
            <a:pPr eaLnBrk="1" hangingPunct="1">
              <a:spcBef>
                <a:spcPct val="50000"/>
              </a:spcBef>
              <a:buFontTx/>
              <a:buNone/>
            </a:pPr>
            <a:endParaRPr lang="en-US" altLang="en-US" sz="2500" i="1" dirty="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8" name="Group 7">
            <a:extLst>
              <a:ext uri="{FF2B5EF4-FFF2-40B4-BE49-F238E27FC236}">
                <a16:creationId xmlns:a16="http://schemas.microsoft.com/office/drawing/2014/main" id="{A85CE23A-BC6D-44CE-8D0F-A7D4376161DB}"/>
              </a:ext>
            </a:extLst>
          </p:cNvPr>
          <p:cNvGrpSpPr/>
          <p:nvPr/>
        </p:nvGrpSpPr>
        <p:grpSpPr>
          <a:xfrm>
            <a:off x="4125194" y="1890673"/>
            <a:ext cx="4080494" cy="703825"/>
            <a:chOff x="3133881" y="1943125"/>
            <a:chExt cx="4080494" cy="703825"/>
          </a:xfrm>
        </p:grpSpPr>
        <p:pic>
          <p:nvPicPr>
            <p:cNvPr id="22" name="Picture 21" descr="empty-red-rectangle">
              <a:extLst>
                <a:ext uri="{FF2B5EF4-FFF2-40B4-BE49-F238E27FC236}">
                  <a16:creationId xmlns:a16="http://schemas.microsoft.com/office/drawing/2014/main" id="{32A19E75-6EFA-4C12-A962-BE3F294D0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881" y="1943125"/>
              <a:ext cx="4080494" cy="6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31">
                  <a:extLst>
                    <a:ext uri="{FF2B5EF4-FFF2-40B4-BE49-F238E27FC236}">
                      <a16:creationId xmlns:a16="http://schemas.microsoft.com/office/drawing/2014/main" id="{3187AE16-7E37-407B-8096-DACCE83B5F41}"/>
                    </a:ext>
                  </a:extLst>
                </p:cNvPr>
                <p:cNvSpPr txBox="1"/>
                <p:nvPr/>
              </p:nvSpPr>
              <p:spPr bwMode="auto">
                <a:xfrm>
                  <a:off x="3526591" y="1952972"/>
                  <a:ext cx="3295073" cy="69397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2</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𝑛</m:t>
                                </m:r>
                              </m:sub>
                            </m:sSub>
                          </m:e>
                        </m:acc>
                      </m:oMath>
                    </m:oMathPara>
                  </a14:m>
                  <a:endParaRPr lang="en-US" sz="2800"/>
                </a:p>
              </p:txBody>
            </p:sp>
          </mc:Choice>
          <mc:Fallback xmlns="">
            <p:sp>
              <p:nvSpPr>
                <p:cNvPr id="23" name="Object 31">
                  <a:extLst>
                    <a:ext uri="{FF2B5EF4-FFF2-40B4-BE49-F238E27FC236}">
                      <a16:creationId xmlns:a16="http://schemas.microsoft.com/office/drawing/2014/main" id="{3187AE16-7E37-407B-8096-DACCE83B5F41}"/>
                    </a:ext>
                  </a:extLst>
                </p:cNvPr>
                <p:cNvSpPr txBox="1">
                  <a:spLocks noRot="1" noChangeAspect="1" noMove="1" noResize="1" noEditPoints="1" noAdjustHandles="1" noChangeArrowheads="1" noChangeShapeType="1" noTextEdit="1"/>
                </p:cNvSpPr>
                <p:nvPr/>
              </p:nvSpPr>
              <p:spPr bwMode="auto">
                <a:xfrm>
                  <a:off x="3526591" y="1952972"/>
                  <a:ext cx="3295073" cy="693978"/>
                </a:xfrm>
                <a:prstGeom prst="rect">
                  <a:avLst/>
                </a:prstGeom>
                <a:blipFill>
                  <a:blip r:embed="rId6"/>
                  <a:stretch>
                    <a:fillRect/>
                  </a:stretch>
                </a:blipFill>
                <a:ln>
                  <a:noFill/>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descr="An airplane flying over clouds&#10;&#10;Description automatically generated with low confidence">
            <a:extLst>
              <a:ext uri="{FF2B5EF4-FFF2-40B4-BE49-F238E27FC236}">
                <a16:creationId xmlns:a16="http://schemas.microsoft.com/office/drawing/2014/main" id="{83DD74E8-3F2C-45A7-AC06-602853332417}"/>
              </a:ext>
            </a:extLst>
          </p:cNvPr>
          <p:cNvPicPr>
            <a:picLocks noChangeAspect="1"/>
          </p:cNvPicPr>
          <p:nvPr/>
        </p:nvPicPr>
        <p:blipFill rotWithShape="1">
          <a:blip r:embed="rId7">
            <a:extLst>
              <a:ext uri="{28A0092B-C50C-407E-A947-70E740481C1C}">
                <a14:useLocalDpi xmlns:a14="http://schemas.microsoft.com/office/drawing/2010/main" val="0"/>
              </a:ext>
            </a:extLst>
          </a:blip>
          <a:srcRect l="1129" t="17188" r="-1244" b="22573"/>
          <a:stretch/>
        </p:blipFill>
        <p:spPr>
          <a:xfrm>
            <a:off x="1524000" y="2981260"/>
            <a:ext cx="9192739" cy="3657987"/>
          </a:xfrm>
          <a:prstGeom prst="rect">
            <a:avLst/>
          </a:prstGeom>
          <a:ln>
            <a:noFill/>
          </a:ln>
          <a:effectLst>
            <a:softEdge rad="112500"/>
          </a:effectLst>
        </p:spPr>
      </p:pic>
      <p:sp>
        <p:nvSpPr>
          <p:cNvPr id="32" name="Arrow: Right 31">
            <a:extLst>
              <a:ext uri="{FF2B5EF4-FFF2-40B4-BE49-F238E27FC236}">
                <a16:creationId xmlns:a16="http://schemas.microsoft.com/office/drawing/2014/main" id="{9AF0175D-717B-43A8-B59D-8499BD37568E}"/>
              </a:ext>
            </a:extLst>
          </p:cNvPr>
          <p:cNvSpPr/>
          <p:nvPr/>
        </p:nvSpPr>
        <p:spPr>
          <a:xfrm>
            <a:off x="6681994" y="4744487"/>
            <a:ext cx="3488941" cy="262789"/>
          </a:xfrm>
          <a:prstGeom prst="rightArrow">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B5CEFD-7D30-45EB-8E53-8F08F4B65E8F}"/>
              </a:ext>
            </a:extLst>
          </p:cNvPr>
          <p:cNvSpPr/>
          <p:nvPr/>
        </p:nvSpPr>
        <p:spPr>
          <a:xfrm rot="5400000" flipH="1">
            <a:off x="5778497" y="3833632"/>
            <a:ext cx="1752600" cy="333735"/>
          </a:xfrm>
          <a:prstGeom prst="rightArrow">
            <a:avLst/>
          </a:prstGeom>
          <a:solidFill>
            <a:srgbClr val="7030A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E728CBC-D93E-486C-B5AA-2C934663F9A9}"/>
              </a:ext>
            </a:extLst>
          </p:cNvPr>
          <p:cNvSpPr/>
          <p:nvPr/>
        </p:nvSpPr>
        <p:spPr>
          <a:xfrm rot="16200000" flipH="1">
            <a:off x="5767568" y="5583511"/>
            <a:ext cx="1752600" cy="333735"/>
          </a:xfrm>
          <a:prstGeom prst="rightArrow">
            <a:avLst/>
          </a:prstGeom>
          <a:solidFill>
            <a:srgbClr val="0099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D15BDC1-A298-48B1-BF75-9FF098D56864}"/>
              </a:ext>
            </a:extLst>
          </p:cNvPr>
          <p:cNvSpPr/>
          <p:nvPr/>
        </p:nvSpPr>
        <p:spPr>
          <a:xfrm flipH="1">
            <a:off x="4929395" y="4743602"/>
            <a:ext cx="1752600" cy="284713"/>
          </a:xfrm>
          <a:prstGeom prst="rightArrow">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8967884-3529-4F4F-A204-B7F47217F249}"/>
                  </a:ext>
                </a:extLst>
              </p:cNvPr>
              <p:cNvSpPr txBox="1"/>
              <p:nvPr/>
            </p:nvSpPr>
            <p:spPr>
              <a:xfrm>
                <a:off x="9261559"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đ</m:t>
                              </m:r>
                            </m:sub>
                          </m:sSub>
                        </m:e>
                      </m:acc>
                    </m:oMath>
                  </m:oMathPara>
                </a14:m>
                <a:endParaRPr lang="en-US" sz="4000">
                  <a:solidFill>
                    <a:srgbClr val="C00000"/>
                  </a:solidFill>
                </a:endParaRPr>
              </a:p>
            </p:txBody>
          </p:sp>
        </mc:Choice>
        <mc:Fallback xmlns="">
          <p:sp>
            <p:nvSpPr>
              <p:cNvPr id="37" name="TextBox 36">
                <a:extLst>
                  <a:ext uri="{FF2B5EF4-FFF2-40B4-BE49-F238E27FC236}">
                    <a16:creationId xmlns:a16="http://schemas.microsoft.com/office/drawing/2014/main" id="{F8967884-3529-4F4F-A204-B7F47217F249}"/>
                  </a:ext>
                </a:extLst>
              </p:cNvPr>
              <p:cNvSpPr txBox="1">
                <a:spLocks noRot="1" noChangeAspect="1" noMove="1" noResize="1" noEditPoints="1" noAdjustHandles="1" noChangeArrowheads="1" noChangeShapeType="1" noTextEdit="1"/>
              </p:cNvSpPr>
              <p:nvPr/>
            </p:nvSpPr>
            <p:spPr>
              <a:xfrm>
                <a:off x="9261559" y="3789821"/>
                <a:ext cx="170815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AEBDAF-7C00-44C8-A99D-2340DF82E184}"/>
                  </a:ext>
                </a:extLst>
              </p:cNvPr>
              <p:cNvSpPr txBox="1"/>
              <p:nvPr/>
            </p:nvSpPr>
            <p:spPr>
              <a:xfrm>
                <a:off x="6497538" y="3007234"/>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sSub>
                            <m:sSubPr>
                              <m:ctrlPr>
                                <a:rPr lang="en-US" sz="4000" i="1">
                                  <a:solidFill>
                                    <a:srgbClr val="7030A0"/>
                                  </a:solidFill>
                                  <a:latin typeface="Cambria Math" panose="02040503050406030204" pitchFamily="18" charset="0"/>
                                </a:rPr>
                              </m:ctrlPr>
                            </m:sSubPr>
                            <m:e>
                              <m:r>
                                <a:rPr lang="en-US" sz="4000" i="1">
                                  <a:solidFill>
                                    <a:srgbClr val="7030A0"/>
                                  </a:solidFill>
                                  <a:latin typeface="Cambria Math" panose="02040503050406030204" pitchFamily="18" charset="0"/>
                                </a:rPr>
                                <m:t>𝐹</m:t>
                              </m:r>
                            </m:e>
                            <m:sub>
                              <m:r>
                                <a:rPr lang="en-US" sz="4000" b="0" i="1" smtClean="0">
                                  <a:solidFill>
                                    <a:srgbClr val="7030A0"/>
                                  </a:solidFill>
                                  <a:latin typeface="Cambria Math" panose="02040503050406030204" pitchFamily="18" charset="0"/>
                                </a:rPr>
                                <m:t>𝑛</m:t>
                              </m:r>
                            </m:sub>
                          </m:sSub>
                        </m:e>
                      </m:acc>
                    </m:oMath>
                  </m:oMathPara>
                </a14:m>
                <a:endParaRPr lang="en-US" sz="4000">
                  <a:solidFill>
                    <a:srgbClr val="7030A0"/>
                  </a:solidFill>
                </a:endParaRPr>
              </a:p>
            </p:txBody>
          </p:sp>
        </mc:Choice>
        <mc:Fallback xmlns="">
          <p:sp>
            <p:nvSpPr>
              <p:cNvPr id="38" name="TextBox 37">
                <a:extLst>
                  <a:ext uri="{FF2B5EF4-FFF2-40B4-BE49-F238E27FC236}">
                    <a16:creationId xmlns:a16="http://schemas.microsoft.com/office/drawing/2014/main" id="{8AAEBDAF-7C00-44C8-A99D-2340DF82E184}"/>
                  </a:ext>
                </a:extLst>
              </p:cNvPr>
              <p:cNvSpPr txBox="1">
                <a:spLocks noRot="1" noChangeAspect="1" noMove="1" noResize="1" noEditPoints="1" noAdjustHandles="1" noChangeArrowheads="1" noChangeShapeType="1" noTextEdit="1"/>
              </p:cNvSpPr>
              <p:nvPr/>
            </p:nvSpPr>
            <p:spPr>
              <a:xfrm>
                <a:off x="6497538" y="3007234"/>
                <a:ext cx="1708150" cy="7825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C2D8E5-8075-4EA5-8908-78DA09064BB2}"/>
                  </a:ext>
                </a:extLst>
              </p:cNvPr>
              <p:cNvSpPr txBox="1"/>
              <p:nvPr/>
            </p:nvSpPr>
            <p:spPr>
              <a:xfrm>
                <a:off x="6400800" y="5856555"/>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a:solidFill>
                                <a:srgbClr val="00B050"/>
                              </a:solidFill>
                              <a:latin typeface="Cambria Math" panose="02040503050406030204" pitchFamily="18" charset="0"/>
                            </a:rPr>
                            <m:t>𝑃</m:t>
                          </m:r>
                        </m:e>
                      </m:acc>
                    </m:oMath>
                  </m:oMathPara>
                </a14:m>
                <a:endParaRPr lang="en-US" sz="4000">
                  <a:solidFill>
                    <a:srgbClr val="00B050"/>
                  </a:solidFill>
                </a:endParaRPr>
              </a:p>
            </p:txBody>
          </p:sp>
        </mc:Choice>
        <mc:Fallback xmlns="">
          <p:sp>
            <p:nvSpPr>
              <p:cNvPr id="39" name="TextBox 38">
                <a:extLst>
                  <a:ext uri="{FF2B5EF4-FFF2-40B4-BE49-F238E27FC236}">
                    <a16:creationId xmlns:a16="http://schemas.microsoft.com/office/drawing/2014/main" id="{37C2D8E5-8075-4EA5-8908-78DA09064BB2}"/>
                  </a:ext>
                </a:extLst>
              </p:cNvPr>
              <p:cNvSpPr txBox="1">
                <a:spLocks noRot="1" noChangeAspect="1" noMove="1" noResize="1" noEditPoints="1" noAdjustHandles="1" noChangeArrowheads="1" noChangeShapeType="1" noTextEdit="1"/>
              </p:cNvSpPr>
              <p:nvPr/>
            </p:nvSpPr>
            <p:spPr>
              <a:xfrm>
                <a:off x="6400800" y="5856555"/>
                <a:ext cx="1708150"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1E2089-1004-4E43-BC10-279B67F51D11}"/>
                  </a:ext>
                </a:extLst>
              </p:cNvPr>
              <p:cNvSpPr txBox="1"/>
              <p:nvPr/>
            </p:nvSpPr>
            <p:spPr>
              <a:xfrm>
                <a:off x="4249831"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sSub>
                            <m:sSubPr>
                              <m:ctrlPr>
                                <a:rPr lang="en-US" sz="4000" i="1">
                                  <a:solidFill>
                                    <a:schemeClr val="tx1"/>
                                  </a:solidFill>
                                  <a:latin typeface="Cambria Math" panose="02040503050406030204" pitchFamily="18" charset="0"/>
                                </a:rPr>
                              </m:ctrlPr>
                            </m:sSubPr>
                            <m:e>
                              <m:r>
                                <a:rPr lang="en-US" sz="4000" i="1">
                                  <a:solidFill>
                                    <a:schemeClr val="tx1"/>
                                  </a:solidFill>
                                  <a:latin typeface="Cambria Math" panose="02040503050406030204" pitchFamily="18" charset="0"/>
                                </a:rPr>
                                <m:t>𝐹</m:t>
                              </m:r>
                            </m:e>
                            <m:sub>
                              <m:r>
                                <a:rPr lang="en-US" sz="4000" b="0" i="1" smtClean="0">
                                  <a:solidFill>
                                    <a:schemeClr val="tx1"/>
                                  </a:solidFill>
                                  <a:latin typeface="Cambria Math" panose="02040503050406030204" pitchFamily="18" charset="0"/>
                                </a:rPr>
                                <m:t>𝐶</m:t>
                              </m:r>
                            </m:sub>
                          </m:sSub>
                        </m:e>
                      </m:acc>
                    </m:oMath>
                  </m:oMathPara>
                </a14:m>
                <a:endParaRPr lang="en-US" sz="4000">
                  <a:solidFill>
                    <a:schemeClr val="tx1"/>
                  </a:solidFill>
                </a:endParaRPr>
              </a:p>
            </p:txBody>
          </p:sp>
        </mc:Choice>
        <mc:Fallback xmlns="">
          <p:sp>
            <p:nvSpPr>
              <p:cNvPr id="41" name="TextBox 40">
                <a:extLst>
                  <a:ext uri="{FF2B5EF4-FFF2-40B4-BE49-F238E27FC236}">
                    <a16:creationId xmlns:a16="http://schemas.microsoft.com/office/drawing/2014/main" id="{0B1E2089-1004-4E43-BC10-279B67F51D11}"/>
                  </a:ext>
                </a:extLst>
              </p:cNvPr>
              <p:cNvSpPr txBox="1">
                <a:spLocks noRot="1" noChangeAspect="1" noMove="1" noResize="1" noEditPoints="1" noAdjustHandles="1" noChangeArrowheads="1" noChangeShapeType="1" noTextEdit="1"/>
              </p:cNvSpPr>
              <p:nvPr/>
            </p:nvSpPr>
            <p:spPr>
              <a:xfrm>
                <a:off x="4249831" y="3789821"/>
                <a:ext cx="1708150" cy="7825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52600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2" grpId="0" animBg="1"/>
      <p:bldP spid="33" grpId="0" animBg="1"/>
      <p:bldP spid="34" grpId="0" animBg="1"/>
      <p:bldP spid="35" grpId="0" animBg="1"/>
      <p:bldP spid="37" grpId="0"/>
      <p:bldP spid="38" grpId="0"/>
      <p:bldP spid="39"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BDA2758C-0329-4D30-8872-36B928E95685}"/>
              </a:ext>
            </a:extLst>
          </p:cNvPr>
          <p:cNvGrpSpPr/>
          <p:nvPr/>
        </p:nvGrpSpPr>
        <p:grpSpPr>
          <a:xfrm>
            <a:off x="4718423" y="126868"/>
            <a:ext cx="2253864"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188EA6C3-A640-4453-B39F-3F453D61351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3BA3408-DB66-42B2-8830-0999494F85A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E5884B72-3AF6-4120-AC30-5E792B50DCE8}"/>
              </a:ext>
            </a:extLst>
          </p:cNvPr>
          <p:cNvSpPr txBox="1">
            <a:spLocks noChangeArrowheads="1"/>
          </p:cNvSpPr>
          <p:nvPr/>
        </p:nvSpPr>
        <p:spPr bwMode="auto">
          <a:xfrm>
            <a:off x="1497934" y="762000"/>
            <a:ext cx="985586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500" b="0" i="1" u="none" strike="noStrike">
                <a:solidFill>
                  <a:srgbClr val="0070C0"/>
                </a:solidFill>
                <a:effectLst/>
              </a:rPr>
              <a:t>Quan sát </a:t>
            </a:r>
            <a:r>
              <a:rPr lang="en-US" sz="2500" b="0" i="1" u="none" strike="noStrike">
                <a:solidFill>
                  <a:srgbClr val="0070C0"/>
                </a:solidFill>
                <a:effectLst/>
              </a:rPr>
              <a:t>h</a:t>
            </a:r>
            <a:r>
              <a:rPr lang="vi-VN" sz="2500" b="0" i="1" u="none" strike="noStrike">
                <a:solidFill>
                  <a:srgbClr val="0070C0"/>
                </a:solidFill>
                <a:effectLst/>
              </a:rPr>
              <a:t>ình, nhận xét</a:t>
            </a:r>
            <a:r>
              <a:rPr lang="en-US" sz="2500" b="0" i="1" u="none" strike="noStrike">
                <a:solidFill>
                  <a:srgbClr val="0070C0"/>
                </a:solidFill>
                <a:effectLst/>
              </a:rPr>
              <a:t> </a:t>
            </a:r>
            <a:r>
              <a:rPr lang="vi-VN" sz="2500" b="0" i="1" u="none" strike="noStrike">
                <a:solidFill>
                  <a:srgbClr val="0070C0"/>
                </a:solidFill>
                <a:effectLst/>
              </a:rPr>
              <a:t>trong trường hợp nào thì ta có thể dễ dàng làm xe chuyển động từ trạng thái đứng yên. Giả sử lực tác</a:t>
            </a:r>
            <a:r>
              <a:rPr lang="en-US" sz="2500" b="0" i="1" u="none" strike="noStrike">
                <a:solidFill>
                  <a:srgbClr val="0070C0"/>
                </a:solidFill>
                <a:effectLst/>
              </a:rPr>
              <a:t> </a:t>
            </a:r>
            <a:r>
              <a:rPr lang="vi-VN" sz="2500" b="0" i="1" u="none" strike="noStrike">
                <a:solidFill>
                  <a:srgbClr val="0070C0"/>
                </a:solidFill>
                <a:effectLst/>
              </a:rPr>
              <a:t>dụng trong hai trường hợp có độ lớn tương đương nhau. Giải thích.</a:t>
            </a:r>
            <a:endParaRPr lang="vi-VN" sz="2500" i="1">
              <a:solidFill>
                <a:srgbClr val="0070C0"/>
              </a:solidFill>
              <a:effectLst/>
            </a:endParaRPr>
          </a:p>
        </p:txBody>
      </p:sp>
      <p:sp>
        <p:nvSpPr>
          <p:cNvPr id="10" name="Rectangle: Rounded Corners 9">
            <a:extLst>
              <a:ext uri="{FF2B5EF4-FFF2-40B4-BE49-F238E27FC236}">
                <a16:creationId xmlns:a16="http://schemas.microsoft.com/office/drawing/2014/main" id="{16FD42F1-EC74-4467-8D14-B7A54908411B}"/>
              </a:ext>
            </a:extLst>
          </p:cNvPr>
          <p:cNvSpPr/>
          <p:nvPr/>
        </p:nvSpPr>
        <p:spPr>
          <a:xfrm>
            <a:off x="914400" y="727230"/>
            <a:ext cx="10668000" cy="1281265"/>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A picture containing logo&#10;&#10;Description automatically generated">
            <a:extLst>
              <a:ext uri="{FF2B5EF4-FFF2-40B4-BE49-F238E27FC236}">
                <a16:creationId xmlns:a16="http://schemas.microsoft.com/office/drawing/2014/main" id="{049F559C-286C-462F-B9E0-BC76C6484426}"/>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541176" y="251253"/>
            <a:ext cx="771848" cy="732601"/>
          </a:xfrm>
          <a:prstGeom prst="rect">
            <a:avLst/>
          </a:prstGeom>
        </p:spPr>
      </p:pic>
      <p:sp>
        <p:nvSpPr>
          <p:cNvPr id="14" name="TextBox 13">
            <a:extLst>
              <a:ext uri="{FF2B5EF4-FFF2-40B4-BE49-F238E27FC236}">
                <a16:creationId xmlns:a16="http://schemas.microsoft.com/office/drawing/2014/main" id="{999189A9-EB27-4A21-B226-CFA686B21BAD}"/>
              </a:ext>
            </a:extLst>
          </p:cNvPr>
          <p:cNvSpPr txBox="1"/>
          <p:nvPr/>
        </p:nvSpPr>
        <p:spPr>
          <a:xfrm>
            <a:off x="1536034" y="6315808"/>
            <a:ext cx="10363200" cy="400110"/>
          </a:xfrm>
          <a:prstGeom prst="rect">
            <a:avLst/>
          </a:prstGeom>
          <a:noFill/>
        </p:spPr>
        <p:txBody>
          <a:bodyPr wrap="square">
            <a:spAutoFit/>
          </a:bodyPr>
          <a:lstStyle/>
          <a:p>
            <a:pPr rtl="0">
              <a:spcBef>
                <a:spcPts val="0"/>
              </a:spcBef>
              <a:spcAft>
                <a:spcPts val="500"/>
              </a:spcAft>
            </a:pPr>
            <a:r>
              <a:rPr lang="vi-VN" sz="2000" b="0" i="1" u="none" strike="noStrike">
                <a:effectLst/>
                <a:latin typeface="Arial" panose="020B0604020202020204" pitchFamily="34" charset="0"/>
              </a:rPr>
              <a:t>Một người đẩy: a) xe ô tô; b) xe máy từ trạng thái nghỉ khi</a:t>
            </a:r>
            <a:r>
              <a:rPr lang="en-US" sz="2000" b="0" i="1" u="none" strike="noStrike">
                <a:effectLst/>
                <a:latin typeface="Arial" panose="020B0604020202020204" pitchFamily="34" charset="0"/>
              </a:rPr>
              <a:t> </a:t>
            </a:r>
            <a:r>
              <a:rPr lang="vi-VN" sz="2000" b="0" i="1" u="none" strike="noStrike">
                <a:effectLst/>
                <a:latin typeface="Arial" panose="020B0604020202020204" pitchFamily="34" charset="0"/>
              </a:rPr>
              <a:t>hai xe gặp sự cố</a:t>
            </a:r>
            <a:endParaRPr lang="vi-VN" sz="2000">
              <a:effectLst/>
            </a:endParaRPr>
          </a:p>
        </p:txBody>
      </p:sp>
      <p:pic>
        <p:nvPicPr>
          <p:cNvPr id="16" name="Picture 15" descr="A person on a scooter&#10;&#10;Description automatically generated with low confidence">
            <a:extLst>
              <a:ext uri="{FF2B5EF4-FFF2-40B4-BE49-F238E27FC236}">
                <a16:creationId xmlns:a16="http://schemas.microsoft.com/office/drawing/2014/main" id="{C1921ED5-24AF-480E-ABEC-E256D61279BA}"/>
              </a:ext>
            </a:extLst>
          </p:cNvPr>
          <p:cNvPicPr>
            <a:picLocks noChangeAspect="1"/>
          </p:cNvPicPr>
          <p:nvPr/>
        </p:nvPicPr>
        <p:blipFill rotWithShape="1">
          <a:blip r:embed="rId3">
            <a:extLst>
              <a:ext uri="{28A0092B-C50C-407E-A947-70E740481C1C}">
                <a14:useLocalDpi xmlns:a14="http://schemas.microsoft.com/office/drawing/2010/main" val="0"/>
              </a:ext>
            </a:extLst>
          </a:blip>
          <a:srcRect t="1305" r="50000"/>
          <a:stretch/>
        </p:blipFill>
        <p:spPr>
          <a:xfrm>
            <a:off x="7391400" y="2440989"/>
            <a:ext cx="3429000" cy="3891915"/>
          </a:xfrm>
          <a:prstGeom prst="rect">
            <a:avLst/>
          </a:prstGeom>
          <a:ln>
            <a:noFill/>
          </a:ln>
          <a:effectLst>
            <a:softEdge rad="112500"/>
          </a:effectLst>
        </p:spPr>
      </p:pic>
      <p:pic>
        <p:nvPicPr>
          <p:cNvPr id="20" name="Picture 19" descr="A person leaning against a car&#10;&#10;Description automatically generated with medium confidence">
            <a:extLst>
              <a:ext uri="{FF2B5EF4-FFF2-40B4-BE49-F238E27FC236}">
                <a16:creationId xmlns:a16="http://schemas.microsoft.com/office/drawing/2014/main" id="{5FAC8DA3-5864-48E3-9E8A-2BB0639B3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0" y="2440989"/>
            <a:ext cx="6280471" cy="3782239"/>
          </a:xfrm>
          <a:prstGeom prst="rect">
            <a:avLst/>
          </a:prstGeom>
          <a:ln>
            <a:noFill/>
          </a:ln>
          <a:effectLst>
            <a:softEdge rad="112500"/>
          </a:effectLst>
        </p:spPr>
      </p:pic>
    </p:spTree>
    <p:extLst>
      <p:ext uri="{BB962C8B-B14F-4D97-AF65-F5344CB8AC3E}">
        <p14:creationId xmlns:p14="http://schemas.microsoft.com/office/powerpoint/2010/main" val="2983460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077FB07F-2E39-479D-92EF-76A6B05088BA}"/>
              </a:ext>
            </a:extLst>
          </p:cNvPr>
          <p:cNvSpPr>
            <a:spLocks noGrp="1" noChangeArrowheads="1"/>
          </p:cNvSpPr>
          <p:nvPr>
            <p:ph idx="1"/>
          </p:nvPr>
        </p:nvSpPr>
        <p:spPr>
          <a:xfrm>
            <a:off x="1112749" y="686697"/>
            <a:ext cx="4221251" cy="507389"/>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Mức quán tính của vật</a:t>
            </a:r>
          </a:p>
        </p:txBody>
      </p:sp>
      <p:grpSp>
        <p:nvGrpSpPr>
          <p:cNvPr id="5" name="Group 4">
            <a:extLst>
              <a:ext uri="{FF2B5EF4-FFF2-40B4-BE49-F238E27FC236}">
                <a16:creationId xmlns:a16="http://schemas.microsoft.com/office/drawing/2014/main" id="{BF354FA5-9548-415C-8F73-5D4CD0FD9636}"/>
              </a:ext>
            </a:extLst>
          </p:cNvPr>
          <p:cNvGrpSpPr/>
          <p:nvPr/>
        </p:nvGrpSpPr>
        <p:grpSpPr>
          <a:xfrm>
            <a:off x="-29497" y="65600"/>
            <a:ext cx="8603569" cy="542538"/>
            <a:chOff x="74035" y="2231322"/>
            <a:chExt cx="8550261" cy="757342"/>
          </a:xfrm>
        </p:grpSpPr>
        <p:grpSp>
          <p:nvGrpSpPr>
            <p:cNvPr id="6" name="Group 70">
              <a:extLst>
                <a:ext uri="{FF2B5EF4-FFF2-40B4-BE49-F238E27FC236}">
                  <a16:creationId xmlns:a16="http://schemas.microsoft.com/office/drawing/2014/main" id="{BE868DE9-9A51-4EC2-8EFC-6BDE5946990F}"/>
                </a:ext>
              </a:extLst>
            </p:cNvPr>
            <p:cNvGrpSpPr>
              <a:grpSpLocks/>
            </p:cNvGrpSpPr>
            <p:nvPr/>
          </p:nvGrpSpPr>
          <p:grpSpPr bwMode="auto">
            <a:xfrm>
              <a:off x="286106" y="2280389"/>
              <a:ext cx="5293350" cy="708275"/>
              <a:chOff x="564746" y="3403331"/>
              <a:chExt cx="2725828" cy="1364238"/>
            </a:xfrm>
          </p:grpSpPr>
          <p:pic>
            <p:nvPicPr>
              <p:cNvPr id="9" name="Picture 8" descr="empty-green-rectangle">
                <a:extLst>
                  <a:ext uri="{FF2B5EF4-FFF2-40B4-BE49-F238E27FC236}">
                    <a16:creationId xmlns:a16="http://schemas.microsoft.com/office/drawing/2014/main" id="{9048F85E-06A1-427F-87F0-F193145BE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0EF55D0F-5618-4FCE-8691-BDCB8A41B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1E8F4F89-1D02-4A3A-86AB-5353580E749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8" name="Rectangle 1026060">
              <a:extLst>
                <a:ext uri="{FF2B5EF4-FFF2-40B4-BE49-F238E27FC236}">
                  <a16:creationId xmlns:a16="http://schemas.microsoft.com/office/drawing/2014/main" id="{685A35E6-1D7A-45E9-BEEB-DD1880DD0289}"/>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1" name="Group 10">
            <a:extLst>
              <a:ext uri="{FF2B5EF4-FFF2-40B4-BE49-F238E27FC236}">
                <a16:creationId xmlns:a16="http://schemas.microsoft.com/office/drawing/2014/main" id="{5C5AAA06-4A83-474B-A67A-1F33DEE8EF71}"/>
              </a:ext>
            </a:extLst>
          </p:cNvPr>
          <p:cNvGrpSpPr/>
          <p:nvPr/>
        </p:nvGrpSpPr>
        <p:grpSpPr>
          <a:xfrm>
            <a:off x="338942" y="740664"/>
            <a:ext cx="809846" cy="319870"/>
            <a:chOff x="5867400" y="402866"/>
            <a:chExt cx="785094" cy="406303"/>
          </a:xfrm>
        </p:grpSpPr>
        <p:sp>
          <p:nvSpPr>
            <p:cNvPr id="12" name="Arrow: Pentagon 11">
              <a:extLst>
                <a:ext uri="{FF2B5EF4-FFF2-40B4-BE49-F238E27FC236}">
                  <a16:creationId xmlns:a16="http://schemas.microsoft.com/office/drawing/2014/main" id="{F1711066-B659-48BF-BCA8-6667A0630D1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BF5C2E7-58DF-46C3-93E9-B2DBACDFDF9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descr="empty-red-rectangle">
            <a:extLst>
              <a:ext uri="{FF2B5EF4-FFF2-40B4-BE49-F238E27FC236}">
                <a16:creationId xmlns:a16="http://schemas.microsoft.com/office/drawing/2014/main" id="{8ED48E36-CE03-4E7D-B0D8-E8B9645A0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78920"/>
            <a:ext cx="11525504"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a:extLst>
              <a:ext uri="{FF2B5EF4-FFF2-40B4-BE49-F238E27FC236}">
                <a16:creationId xmlns:a16="http://schemas.microsoft.com/office/drawing/2014/main" id="{0F79A189-0E69-40E9-A483-A7F0D3518BF1}"/>
              </a:ext>
            </a:extLst>
          </p:cNvPr>
          <p:cNvSpPr txBox="1">
            <a:spLocks noChangeArrowheads="1"/>
          </p:cNvSpPr>
          <p:nvPr/>
        </p:nvSpPr>
        <p:spPr bwMode="auto">
          <a:xfrm>
            <a:off x="1219200" y="2881140"/>
            <a:ext cx="101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cs typeface="Arial" panose="020B0604020202020204" pitchFamily="34" charset="0"/>
              </a:rPr>
              <a:t>Khối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là</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trưng</a:t>
            </a:r>
            <a:r>
              <a:rPr lang="en-US" altLang="en-US" sz="2800" dirty="0">
                <a:cs typeface="Arial" panose="020B0604020202020204" pitchFamily="34" charset="0"/>
              </a:rPr>
              <a:t> </a:t>
            </a:r>
            <a:r>
              <a:rPr lang="en-US" altLang="en-US" sz="2800" dirty="0" err="1">
                <a:cs typeface="Arial" panose="020B0604020202020204" pitchFamily="34" charset="0"/>
              </a:rPr>
              <a:t>cho</a:t>
            </a:r>
            <a:r>
              <a:rPr lang="en-US" altLang="en-US" sz="2800" dirty="0">
                <a:cs typeface="Arial" panose="020B0604020202020204" pitchFamily="34" charset="0"/>
              </a:rPr>
              <a:t>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quán</a:t>
            </a:r>
            <a:r>
              <a:rPr lang="en-US" altLang="en-US" sz="2800" dirty="0">
                <a:cs typeface="Arial" panose="020B0604020202020204" pitchFamily="34" charset="0"/>
              </a:rPr>
              <a:t> </a:t>
            </a:r>
            <a:r>
              <a:rPr lang="en-US" altLang="en-US" sz="2800" dirty="0" err="1">
                <a:cs typeface="Arial" panose="020B0604020202020204" pitchFamily="34" charset="0"/>
              </a:rPr>
              <a:t>tính</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pic>
        <p:nvPicPr>
          <p:cNvPr id="20" name="Picture 19" descr="A picture containing outdoor, transport, concrete mixer&#10;&#10;Description automatically generated">
            <a:extLst>
              <a:ext uri="{FF2B5EF4-FFF2-40B4-BE49-F238E27FC236}">
                <a16:creationId xmlns:a16="http://schemas.microsoft.com/office/drawing/2014/main" id="{3BB88A50-BF11-4DD0-8CA9-FE8B59D91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23" y="3611214"/>
            <a:ext cx="4001530" cy="3001149"/>
          </a:xfrm>
          <a:prstGeom prst="rect">
            <a:avLst/>
          </a:prstGeom>
          <a:ln>
            <a:noFill/>
          </a:ln>
          <a:effectLst>
            <a:softEdge rad="112500"/>
          </a:effectLst>
        </p:spPr>
      </p:pic>
      <p:sp>
        <p:nvSpPr>
          <p:cNvPr id="21" name="TextBox 20">
            <a:extLst>
              <a:ext uri="{FF2B5EF4-FFF2-40B4-BE49-F238E27FC236}">
                <a16:creationId xmlns:a16="http://schemas.microsoft.com/office/drawing/2014/main" id="{6642427D-90F4-47ED-A8D6-6CF6CEF9715D}"/>
              </a:ext>
            </a:extLst>
          </p:cNvPr>
          <p:cNvSpPr txBox="1"/>
          <p:nvPr/>
        </p:nvSpPr>
        <p:spPr>
          <a:xfrm>
            <a:off x="9155725" y="4201406"/>
            <a:ext cx="2744977" cy="2031325"/>
          </a:xfrm>
          <a:prstGeom prst="rect">
            <a:avLst/>
          </a:prstGeom>
          <a:noFill/>
        </p:spPr>
        <p:txBody>
          <a:bodyPr wrap="square">
            <a:spAutoFit/>
          </a:bodyPr>
          <a:lstStyle/>
          <a:p>
            <a:pPr algn="just"/>
            <a:r>
              <a:rPr lang="en-US" altLang="en-US"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i="1">
              <a:latin typeface="Arial" panose="020B0604020202020204" pitchFamily="34" charset="0"/>
              <a:cs typeface="Arial" panose="020B0604020202020204" pitchFamily="34" charset="0"/>
            </a:endParaRPr>
          </a:p>
        </p:txBody>
      </p:sp>
      <p:pic>
        <p:nvPicPr>
          <p:cNvPr id="22" name="Picture 21" descr="A picture containing outdoor, sky&#10;&#10;Description automatically generated">
            <a:extLst>
              <a:ext uri="{FF2B5EF4-FFF2-40B4-BE49-F238E27FC236}">
                <a16:creationId xmlns:a16="http://schemas.microsoft.com/office/drawing/2014/main" id="{F4394409-BC7B-43E1-AA29-93982801F216}"/>
              </a:ext>
            </a:extLst>
          </p:cNvPr>
          <p:cNvPicPr>
            <a:picLocks noChangeAspect="1"/>
          </p:cNvPicPr>
          <p:nvPr/>
        </p:nvPicPr>
        <p:blipFill rotWithShape="1">
          <a:blip r:embed="rId6">
            <a:extLst>
              <a:ext uri="{28A0092B-C50C-407E-A947-70E740481C1C}">
                <a14:useLocalDpi xmlns:a14="http://schemas.microsoft.com/office/drawing/2010/main" val="0"/>
              </a:ext>
            </a:extLst>
          </a:blip>
          <a:srcRect b="13604"/>
          <a:stretch/>
        </p:blipFill>
        <p:spPr>
          <a:xfrm>
            <a:off x="4765053" y="3733799"/>
            <a:ext cx="4442447" cy="2878563"/>
          </a:xfrm>
          <a:prstGeom prst="rect">
            <a:avLst/>
          </a:prstGeom>
          <a:ln>
            <a:noFill/>
          </a:ln>
          <a:effectLst>
            <a:softEdge rad="112500"/>
          </a:effectLst>
        </p:spPr>
      </p:pic>
      <p:sp>
        <p:nvSpPr>
          <p:cNvPr id="26" name="TextBox 25">
            <a:extLst>
              <a:ext uri="{FF2B5EF4-FFF2-40B4-BE49-F238E27FC236}">
                <a16:creationId xmlns:a16="http://schemas.microsoft.com/office/drawing/2014/main" id="{89CC0173-9613-4CC4-89E0-94CEC952341A}"/>
              </a:ext>
            </a:extLst>
          </p:cNvPr>
          <p:cNvSpPr txBox="1"/>
          <p:nvPr/>
        </p:nvSpPr>
        <p:spPr>
          <a:xfrm>
            <a:off x="964261" y="1145088"/>
            <a:ext cx="9942155" cy="1510670"/>
          </a:xfrm>
          <a:prstGeom prst="rect">
            <a:avLst/>
          </a:prstGeom>
          <a:noFill/>
        </p:spPr>
        <p:txBody>
          <a:bodyPr wrap="square">
            <a:spAutoFit/>
          </a:bodyPr>
          <a:lstStyle/>
          <a:p>
            <a:pPr marL="342900" indent="-342900" algn="just" rtl="0">
              <a:spcBef>
                <a:spcPts val="0"/>
              </a:spcBef>
              <a:spcAft>
                <a:spcPts val="500"/>
              </a:spcAft>
              <a:buFont typeface="Arial" panose="020B0604020202020204" pitchFamily="34" charset="0"/>
              <a:buChar char="•"/>
            </a:pPr>
            <a:r>
              <a:rPr lang="en-US" sz="2200" b="0" i="1" u="none" strike="noStrike">
                <a:effectLst/>
                <a:latin typeface="Arial" panose="020B0604020202020204" pitchFamily="34" charset="0"/>
              </a:rPr>
              <a:t>V</a:t>
            </a:r>
            <a:r>
              <a:rPr lang="vi-VN" sz="2200" b="0" i="1" u="none" strike="noStrike">
                <a:effectLst/>
                <a:latin typeface="Arial" panose="020B0604020202020204" pitchFamily="34" charset="0"/>
              </a:rPr>
              <a:t>ật có khối lượng càng lớn thì gia tốc của vật càng nhỏ, tức vật càng khó thay đổi vận tốc, nghĩa là vật có quán tính càng lớn. </a:t>
            </a:r>
            <a:endParaRPr lang="en-US" sz="2200" b="0" i="1" u="none" strike="noStrike">
              <a:effectLst/>
              <a:latin typeface="Arial" panose="020B0604020202020204" pitchFamily="34" charset="0"/>
            </a:endParaRPr>
          </a:p>
          <a:p>
            <a:pPr marL="342900" indent="-342900" algn="just" rtl="0">
              <a:spcBef>
                <a:spcPts val="0"/>
              </a:spcBef>
              <a:spcAft>
                <a:spcPts val="500"/>
              </a:spcAft>
              <a:buFont typeface="Arial" panose="020B0604020202020204" pitchFamily="34" charset="0"/>
              <a:buChar char="•"/>
            </a:pPr>
            <a:r>
              <a:rPr lang="vi-VN" sz="2200" b="0" i="1" u="none" strike="noStrike">
                <a:effectLst/>
                <a:latin typeface="Arial" panose="020B0604020202020204" pitchFamily="34" charset="0"/>
              </a:rPr>
              <a:t>Ngược lại, vật có khối lượng càng nhỏ thì càng dễ thay đổi vận tốc, nghĩa là vật có quán tính càng nhỏ. </a:t>
            </a:r>
            <a:endParaRPr lang="vi-VN" sz="2200" i="1">
              <a:effectLst/>
            </a:endParaRPr>
          </a:p>
        </p:txBody>
      </p:sp>
    </p:spTree>
    <p:extLst>
      <p:ext uri="{BB962C8B-B14F-4D97-AF65-F5344CB8AC3E}">
        <p14:creationId xmlns:p14="http://schemas.microsoft.com/office/powerpoint/2010/main" val="8367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121673" y="685800"/>
            <a:ext cx="105384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rtl="0">
              <a:spcBef>
                <a:spcPts val="0"/>
              </a:spcBef>
              <a:spcAft>
                <a:spcPts val="500"/>
              </a:spcAft>
            </a:pPr>
            <a:r>
              <a:rPr lang="vi-VN" sz="2400" b="0" i="1" u="none" strike="noStrike">
                <a:effectLst/>
                <a:latin typeface="Arial" panose="020B0604020202020204" pitchFamily="34" charset="0"/>
              </a:rPr>
              <a:t>Một xe </a:t>
            </a:r>
            <a:r>
              <a:rPr lang="en-US" sz="2400" b="0" i="1" u="none" strike="noStrike">
                <a:effectLst/>
                <a:latin typeface="Arial" panose="020B0604020202020204" pitchFamily="34" charset="0"/>
              </a:rPr>
              <a:t>ô t</a:t>
            </a:r>
            <a:r>
              <a:rPr lang="en-US" sz="2400" i="1">
                <a:latin typeface="Arial" panose="020B0604020202020204" pitchFamily="34" charset="0"/>
              </a:rPr>
              <a:t>ô </a:t>
            </a:r>
            <a:r>
              <a:rPr lang="vi-VN" sz="2400" b="0" i="1" u="none" strike="noStrike">
                <a:effectLst/>
                <a:latin typeface="Arial" panose="020B0604020202020204" pitchFamily="34" charset="0"/>
              </a:rPr>
              <a:t>khối lượng 2,5 tấn đang di chuyển trên cao tốc với tốc độ 90 km/h. Các xe cần giữ khoảng cách an toàn so với xe chạy phía trước 70 m. Khi xe đi trước </a:t>
            </a:r>
            <a:r>
              <a:rPr lang="en-US" sz="2400" b="0" i="1" u="none" strike="noStrike">
                <a:effectLst/>
                <a:latin typeface="Arial" panose="020B0604020202020204" pitchFamily="34" charset="0"/>
              </a:rPr>
              <a:t>c</a:t>
            </a:r>
            <a:r>
              <a:rPr lang="vi-VN" sz="2400" b="0" i="1" u="none" strike="noStrike">
                <a:effectLst/>
                <a:latin typeface="Arial" panose="020B0604020202020204" pitchFamily="34" charset="0"/>
              </a:rPr>
              <a:t>ó sự cố và dừng lại đột ngột. </a:t>
            </a:r>
            <a:endParaRPr lang="en-US" sz="2400" b="0" i="1" u="none" strike="noStrike">
              <a:effectLst/>
              <a:latin typeface="Arial" panose="020B0604020202020204" pitchFamily="34" charset="0"/>
            </a:endParaRPr>
          </a:p>
          <a:p>
            <a:pPr rtl="0">
              <a:spcBef>
                <a:spcPts val="0"/>
              </a:spcBef>
              <a:spcAft>
                <a:spcPts val="500"/>
              </a:spcAft>
            </a:pPr>
            <a:r>
              <a:rPr lang="vi-VN" sz="2400" b="1" i="1" u="none" strike="noStrike">
                <a:effectLst/>
                <a:latin typeface="Arial" panose="020B0604020202020204" pitchFamily="34" charset="0"/>
              </a:rPr>
              <a:t>Hãy xác định lực cản tối thiểu để xe </a:t>
            </a:r>
            <a:r>
              <a:rPr lang="en-US" sz="2400" b="1" i="1">
                <a:latin typeface="Arial" panose="020B0604020202020204" pitchFamily="34" charset="0"/>
              </a:rPr>
              <a:t>ô tô</a:t>
            </a:r>
            <a:r>
              <a:rPr lang="vi-VN" sz="2400" b="1" i="1" u="none" strike="noStrike">
                <a:effectLst/>
                <a:latin typeface="Arial" panose="020B0604020202020204" pitchFamily="34" charset="0"/>
              </a:rPr>
              <a:t> có thể dừng lại an toàn.</a:t>
            </a:r>
            <a:endParaRPr lang="vi-VN" sz="2400" b="1" i="1">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163121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618AED1-F8C5-4591-AC38-07AA955A2372}"/>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935" r="26" b="23333"/>
          <a:stretch/>
        </p:blipFill>
        <p:spPr>
          <a:xfrm>
            <a:off x="2350250" y="2327006"/>
            <a:ext cx="7491497" cy="4361690"/>
          </a:xfrm>
          <a:prstGeom prst="rect">
            <a:avLst/>
          </a:prstGeom>
          <a:ln>
            <a:noFill/>
          </a:ln>
          <a:effectLst>
            <a:softEdge rad="112500"/>
          </a:effectLst>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spTree>
    <p:extLst>
      <p:ext uri="{BB962C8B-B14F-4D97-AF65-F5344CB8AC3E}">
        <p14:creationId xmlns:p14="http://schemas.microsoft.com/office/powerpoint/2010/main" val="61803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161291" y="770089"/>
            <a:ext cx="10706100" cy="1569660"/>
          </a:xfrm>
          <a:prstGeom prst="rect">
            <a:avLst/>
          </a:prstGeom>
          <a:noFill/>
        </p:spPr>
        <p:txBody>
          <a:bodyPr wrap="square">
            <a:spAutoFit/>
          </a:bodyPr>
          <a:lstStyle/>
          <a:p>
            <a:pPr algn="just" rtl="0">
              <a:spcBef>
                <a:spcPts val="0"/>
              </a:spcBef>
              <a:spcAft>
                <a:spcPts val="500"/>
              </a:spcAft>
            </a:pPr>
            <a:r>
              <a:rPr lang="vi-VN" sz="2400" b="0" i="0" u="none" strike="noStrike">
                <a:solidFill>
                  <a:srgbClr val="0070C0"/>
                </a:solidFill>
                <a:effectLst/>
              </a:rPr>
              <a:t>Trong trò chơi thổi viên bi, mỗi bạn sử dụng một ống bơm khí từ vật liệu đơn giản như Hình 10.11, thổi khí vào viên bị được đặt trên ray định hướng. Người chơi sẽ chiến thắng khi thổi viên bị đi xa hơn sau ba lần. Hãy sử dụng định luật II Newton giải thích làm thế nào để có thể chiến thắng trò chơi này.</a:t>
            </a:r>
            <a:endParaRPr lang="vi-VN" sz="24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166177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46122"/>
            <a:ext cx="1066800" cy="944478"/>
          </a:xfrm>
          <a:prstGeom prst="rect">
            <a:avLst/>
          </a:prstGeom>
        </p:spPr>
      </p:pic>
      <p:sp>
        <p:nvSpPr>
          <p:cNvPr id="13" name="TextBox 12">
            <a:extLst>
              <a:ext uri="{FF2B5EF4-FFF2-40B4-BE49-F238E27FC236}">
                <a16:creationId xmlns:a16="http://schemas.microsoft.com/office/drawing/2014/main" id="{D85DE229-D9A6-4E78-B613-01FF054DB881}"/>
              </a:ext>
            </a:extLst>
          </p:cNvPr>
          <p:cNvSpPr txBox="1"/>
          <p:nvPr/>
        </p:nvSpPr>
        <p:spPr>
          <a:xfrm>
            <a:off x="9507251" y="3906435"/>
            <a:ext cx="2075149" cy="1077218"/>
          </a:xfrm>
          <a:prstGeom prst="rect">
            <a:avLst/>
          </a:prstGeom>
          <a:noFill/>
        </p:spPr>
        <p:txBody>
          <a:bodyPr wrap="square">
            <a:spAutoFit/>
          </a:bodyPr>
          <a:lstStyle/>
          <a:p>
            <a:pPr algn="ctr" rtl="0">
              <a:spcBef>
                <a:spcPts val="0"/>
              </a:spcBef>
            </a:pPr>
            <a:r>
              <a:rPr lang="vi-VN" sz="1800" i="0" u="none" strike="noStrike">
                <a:effectLst/>
              </a:rPr>
              <a:t>Trò chơi thối viên bi</a:t>
            </a:r>
            <a:r>
              <a:rPr lang="en-US" sz="1800" i="0" u="none" strike="noStrike">
                <a:effectLst/>
              </a:rPr>
              <a:t> </a:t>
            </a:r>
            <a:r>
              <a:rPr lang="vi-VN" sz="1800" i="0" u="none" strike="noStrike">
                <a:effectLst/>
              </a:rPr>
              <a:t>bằng ống bơm khí tự chế</a:t>
            </a:r>
            <a:r>
              <a:rPr lang="en-US" sz="2800" i="1" u="none" strike="noStrike">
                <a:effectLst/>
              </a:rPr>
              <a:t>.</a:t>
            </a:r>
            <a:endParaRPr lang="en-US" sz="2800" i="1">
              <a:effectLst/>
            </a:endParaRPr>
          </a:p>
        </p:txBody>
      </p:sp>
      <p:pic>
        <p:nvPicPr>
          <p:cNvPr id="14" name="Picture 13">
            <a:extLst>
              <a:ext uri="{FF2B5EF4-FFF2-40B4-BE49-F238E27FC236}">
                <a16:creationId xmlns:a16="http://schemas.microsoft.com/office/drawing/2014/main" id="{B454D497-C53B-456F-A8AF-CD9762524012}"/>
              </a:ext>
            </a:extLst>
          </p:cNvPr>
          <p:cNvPicPr>
            <a:picLocks noChangeAspect="1"/>
          </p:cNvPicPr>
          <p:nvPr/>
        </p:nvPicPr>
        <p:blipFill rotWithShape="1">
          <a:blip r:embed="rId4"/>
          <a:srcRect l="7204" t="-3335" r="17399" b="-1647"/>
          <a:stretch/>
        </p:blipFill>
        <p:spPr>
          <a:xfrm rot="5400000">
            <a:off x="3620297" y="859859"/>
            <a:ext cx="4204707" cy="7543800"/>
          </a:xfrm>
          <a:prstGeom prst="rect">
            <a:avLst/>
          </a:prstGeom>
          <a:ln>
            <a:noFill/>
          </a:ln>
          <a:effectLst>
            <a:softEdge rad="112500"/>
          </a:effectLst>
        </p:spPr>
      </p:pic>
    </p:spTree>
    <p:extLst>
      <p:ext uri="{BB962C8B-B14F-4D97-AF65-F5344CB8AC3E}">
        <p14:creationId xmlns:p14="http://schemas.microsoft.com/office/powerpoint/2010/main" val="3097552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161291" y="770089"/>
            <a:ext cx="10706100" cy="800219"/>
          </a:xfrm>
          <a:prstGeom prst="rect">
            <a:avLst/>
          </a:prstGeom>
          <a:noFill/>
        </p:spPr>
        <p:txBody>
          <a:bodyPr wrap="square">
            <a:spAutoFit/>
          </a:bodyPr>
          <a:lstStyle/>
          <a:p>
            <a:pPr algn="ctr" rtl="0">
              <a:spcBef>
                <a:spcPts val="0"/>
              </a:spcBef>
              <a:spcAft>
                <a:spcPts val="500"/>
              </a:spcAft>
            </a:pPr>
            <a:r>
              <a:rPr lang="vi-VN" sz="2300" b="0" i="0" u="none" strike="noStrike">
                <a:solidFill>
                  <a:srgbClr val="0070C0"/>
                </a:solidFill>
                <a:effectLst/>
              </a:rPr>
              <a:t>Nhận xét về chuyển động của</a:t>
            </a:r>
            <a:r>
              <a:rPr lang="en-US" sz="2300" b="0" i="0" u="none" strike="noStrike">
                <a:solidFill>
                  <a:srgbClr val="0070C0"/>
                </a:solidFill>
                <a:effectLst/>
              </a:rPr>
              <a:t> </a:t>
            </a:r>
            <a:r>
              <a:rPr lang="vi-VN" sz="2300" b="0" i="0" u="none" strike="noStrike">
                <a:solidFill>
                  <a:srgbClr val="0070C0"/>
                </a:solidFill>
                <a:effectLst/>
              </a:rPr>
              <a:t>thùng hàng khi chịu tác dụng của lực đẩy và kéo cùng độ lớn</a:t>
            </a:r>
            <a:endParaRPr lang="vi-VN" sz="23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30170"/>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86967" y="246085"/>
            <a:ext cx="874324" cy="829867"/>
          </a:xfrm>
          <a:prstGeom prst="rect">
            <a:avLst/>
          </a:prstGeom>
        </p:spPr>
      </p:pic>
      <p:pic>
        <p:nvPicPr>
          <p:cNvPr id="16" name="Picture 15">
            <a:extLst>
              <a:ext uri="{FF2B5EF4-FFF2-40B4-BE49-F238E27FC236}">
                <a16:creationId xmlns:a16="http://schemas.microsoft.com/office/drawing/2014/main" id="{D3EF7992-811F-40A0-B803-DF253E5D801D}"/>
              </a:ext>
            </a:extLst>
          </p:cNvPr>
          <p:cNvPicPr>
            <a:picLocks noChangeAspect="1"/>
          </p:cNvPicPr>
          <p:nvPr/>
        </p:nvPicPr>
        <p:blipFill rotWithShape="1">
          <a:blip r:embed="rId3"/>
          <a:srcRect t="249" r="2665" b="14937"/>
          <a:stretch/>
        </p:blipFill>
        <p:spPr>
          <a:xfrm>
            <a:off x="228600" y="1905000"/>
            <a:ext cx="11322080" cy="2628568"/>
          </a:xfrm>
          <a:prstGeom prst="rect">
            <a:avLst/>
          </a:prstGeom>
        </p:spPr>
      </p:pic>
      <p:sp>
        <p:nvSpPr>
          <p:cNvPr id="31" name="TextBox 30">
            <a:extLst>
              <a:ext uri="{FF2B5EF4-FFF2-40B4-BE49-F238E27FC236}">
                <a16:creationId xmlns:a16="http://schemas.microsoft.com/office/drawing/2014/main" id="{C0ADEA90-D054-4C31-8D48-EB55D33D24E0}"/>
              </a:ext>
            </a:extLst>
          </p:cNvPr>
          <p:cNvSpPr txBox="1"/>
          <p:nvPr/>
        </p:nvSpPr>
        <p:spPr>
          <a:xfrm>
            <a:off x="1447800" y="5147203"/>
            <a:ext cx="8371595" cy="1446550"/>
          </a:xfrm>
          <a:prstGeom prst="rect">
            <a:avLst/>
          </a:prstGeom>
          <a:noFill/>
        </p:spPr>
        <p:txBody>
          <a:bodyPr wrap="square">
            <a:spAutoFit/>
          </a:bodyPr>
          <a:lstStyle/>
          <a:p>
            <a:pPr algn="ctr"/>
            <a:r>
              <a:rPr lang="en-US" sz="2200" b="0" i="1" u="none" strike="noStrike">
                <a:effectLst/>
                <a:latin typeface="Arial" panose="020B0604020202020204" pitchFamily="34" charset="0"/>
              </a:rPr>
              <a:t>H</a:t>
            </a:r>
            <a:r>
              <a:rPr lang="vi-VN" sz="2200" b="0" i="1" u="none" strike="noStrike">
                <a:effectLst/>
                <a:latin typeface="Arial" panose="020B0604020202020204" pitchFamily="34" charset="0"/>
              </a:rPr>
              <a:t>ai em bé lần lượt đẩy và kéo một thùng hàng đang đứng yên với hai lực F</a:t>
            </a:r>
            <a:r>
              <a:rPr lang="en-US" sz="2200" b="0" i="1" u="none" strike="noStrike" baseline="-25000">
                <a:effectLst/>
                <a:latin typeface="Arial" panose="020B0604020202020204" pitchFamily="34" charset="0"/>
              </a:rPr>
              <a:t>1</a:t>
            </a:r>
            <a:r>
              <a:rPr lang="vi-VN" sz="2200" b="0" i="1" u="none" strike="noStrike">
                <a:effectLst/>
                <a:latin typeface="Arial" panose="020B0604020202020204" pitchFamily="34" charset="0"/>
              </a:rPr>
              <a:t> hoặc F</a:t>
            </a:r>
            <a:r>
              <a:rPr lang="en-US" sz="2200" b="0" i="1" u="none" strike="noStrike" baseline="-25000">
                <a:effectLst/>
                <a:latin typeface="Arial" panose="020B0604020202020204" pitchFamily="34" charset="0"/>
              </a:rPr>
              <a:t>2</a:t>
            </a:r>
            <a:r>
              <a:rPr lang="vi-VN" sz="2200" b="0" i="1" u="none" strike="noStrike">
                <a:effectLst/>
                <a:latin typeface="Arial" panose="020B0604020202020204" pitchFamily="34" charset="0"/>
              </a:rPr>
              <a:t> cùng hướng với nhau và bằng nhau về độ lớn thì thùng hàng sẽ chuyển động với gia tốc như nhau, như vậy</a:t>
            </a:r>
            <a:endParaRPr lang="en-US" sz="2200" b="0" i="1" u="none" strike="noStrike">
              <a:effectLst/>
              <a:latin typeface="Arial" panose="020B0604020202020204" pitchFamily="34" charset="0"/>
            </a:endParaRPr>
          </a:p>
          <a:p>
            <a:pPr algn="ctr"/>
            <a:r>
              <a:rPr lang="vi-VN" sz="2200" b="1" i="1" u="none" strike="noStrike">
                <a:solidFill>
                  <a:srgbClr val="C00000"/>
                </a:solidFill>
                <a:effectLst/>
                <a:latin typeface="Arial" panose="020B0604020202020204" pitchFamily="34" charset="0"/>
              </a:rPr>
              <a:t> F</a:t>
            </a:r>
            <a:r>
              <a:rPr lang="en-US" sz="2200" b="1" i="1" u="none" strike="noStrike" baseline="-25000">
                <a:solidFill>
                  <a:srgbClr val="C00000"/>
                </a:solidFill>
                <a:effectLst/>
                <a:latin typeface="Arial" panose="020B0604020202020204" pitchFamily="34" charset="0"/>
              </a:rPr>
              <a:t>1</a:t>
            </a:r>
            <a:r>
              <a:rPr lang="vi-VN" sz="2200" b="1" i="1" u="none" strike="noStrike">
                <a:solidFill>
                  <a:srgbClr val="C00000"/>
                </a:solidFill>
                <a:effectLst/>
                <a:latin typeface="Arial" panose="020B0604020202020204" pitchFamily="34" charset="0"/>
              </a:rPr>
              <a:t> = F</a:t>
            </a:r>
            <a:r>
              <a:rPr lang="en-US" sz="2200" b="1" i="1" u="none" strike="noStrike" baseline="-25000">
                <a:solidFill>
                  <a:srgbClr val="C00000"/>
                </a:solidFill>
                <a:effectLst/>
                <a:latin typeface="Arial" panose="020B0604020202020204" pitchFamily="34" charset="0"/>
              </a:rPr>
              <a:t>2</a:t>
            </a:r>
            <a:r>
              <a:rPr lang="vi-VN" sz="2200" b="1" i="1" u="none" strike="noStrike">
                <a:solidFill>
                  <a:srgbClr val="C00000"/>
                </a:solidFill>
                <a:effectLst/>
                <a:latin typeface="Arial" panose="020B0604020202020204" pitchFamily="34" charset="0"/>
              </a:rPr>
              <a:t>.</a:t>
            </a:r>
            <a:endParaRPr lang="en-US" sz="2200" b="1" i="1">
              <a:solidFill>
                <a:srgbClr val="C00000"/>
              </a:solidFill>
            </a:endParaRPr>
          </a:p>
        </p:txBody>
      </p:sp>
    </p:spTree>
    <p:extLst>
      <p:ext uri="{BB962C8B-B14F-4D97-AF65-F5344CB8AC3E}">
        <p14:creationId xmlns:p14="http://schemas.microsoft.com/office/powerpoint/2010/main" val="288119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Nhắc lại về khái niệm lực</a:t>
            </a:r>
          </a:p>
        </p:txBody>
      </p:sp>
      <p:sp>
        <p:nvSpPr>
          <p:cNvPr id="12" name="TextBox 11">
            <a:extLst>
              <a:ext uri="{FF2B5EF4-FFF2-40B4-BE49-F238E27FC236}">
                <a16:creationId xmlns:a16="http://schemas.microsoft.com/office/drawing/2014/main" id="{1BE51165-EB05-4E32-BF10-3127B0F12B46}"/>
              </a:ext>
            </a:extLst>
          </p:cNvPr>
          <p:cNvSpPr txBox="1"/>
          <p:nvPr/>
        </p:nvSpPr>
        <p:spPr>
          <a:xfrm>
            <a:off x="831838" y="1188982"/>
            <a:ext cx="12005458" cy="430887"/>
          </a:xfrm>
          <a:prstGeom prst="rect">
            <a:avLst/>
          </a:prstGeom>
          <a:noFill/>
        </p:spPr>
        <p:txBody>
          <a:bodyPr wrap="square">
            <a:spAutoFit/>
          </a:bodyPr>
          <a:lstStyle/>
          <a:p>
            <a:r>
              <a:rPr lang="en-US" sz="2200" b="0" i="1" u="none" strike="noStrike">
                <a:effectLst/>
                <a:latin typeface="Arial" panose="020B0604020202020204" pitchFamily="34" charset="0"/>
              </a:rPr>
              <a:t>Ở THCS</a:t>
            </a:r>
            <a:r>
              <a:rPr lang="vi-VN" sz="2200" b="0" i="1" u="none" strike="noStrike">
                <a:effectLst/>
                <a:latin typeface="Arial" panose="020B0604020202020204" pitchFamily="34" charset="0"/>
              </a:rPr>
              <a:t>, các em đã biết khái niệm về lực và một số tính chất của lực như sau:</a:t>
            </a:r>
            <a:endParaRPr lang="en-US" sz="2200" i="1"/>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027" y="1654651"/>
            <a:ext cx="9493285" cy="20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1789685" y="1686507"/>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là sự kéo hoặc đẩy. </a:t>
            </a:r>
            <a:endParaRPr lang="en-US" sz="2500" b="0" i="0" u="none" strike="noStrike">
              <a:effectLst/>
              <a:latin typeface="Arial" panose="020B0604020202020204" pitchFamily="34" charset="0"/>
            </a:endParaRPr>
          </a:p>
        </p:txBody>
      </p:sp>
      <p:pic>
        <p:nvPicPr>
          <p:cNvPr id="20" name="Picture 19" descr="A picture containing person&#10;&#10;Description automatically generated">
            <a:extLst>
              <a:ext uri="{FF2B5EF4-FFF2-40B4-BE49-F238E27FC236}">
                <a16:creationId xmlns:a16="http://schemas.microsoft.com/office/drawing/2014/main" id="{FDA820A2-E42F-4304-9E56-1C1F96ED3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3834743"/>
            <a:ext cx="3561247" cy="2374165"/>
          </a:xfrm>
          <a:prstGeom prst="rect">
            <a:avLst/>
          </a:prstGeom>
          <a:ln>
            <a:noFill/>
          </a:ln>
          <a:effectLst>
            <a:softEdge rad="112500"/>
          </a:effectLst>
        </p:spPr>
      </p:pic>
      <p:pic>
        <p:nvPicPr>
          <p:cNvPr id="23" name="Picture 22" descr="A picture containing person, wall, indoor, hand&#10;&#10;Description automatically generated">
            <a:extLst>
              <a:ext uri="{FF2B5EF4-FFF2-40B4-BE49-F238E27FC236}">
                <a16:creationId xmlns:a16="http://schemas.microsoft.com/office/drawing/2014/main" id="{93B38BEF-E652-4C3A-B43E-8C433D87F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42" y="3834743"/>
            <a:ext cx="3561247" cy="2375861"/>
          </a:xfrm>
          <a:prstGeom prst="rect">
            <a:avLst/>
          </a:prstGeom>
          <a:ln>
            <a:noFill/>
          </a:ln>
          <a:effectLst>
            <a:softEdge rad="112500"/>
          </a:effectLst>
        </p:spPr>
      </p:pic>
      <p:pic>
        <p:nvPicPr>
          <p:cNvPr id="24" name="Picture 23" descr="A picture containing text, stationary, businesscard, accessory&#10;&#10;Description automatically generated">
            <a:extLst>
              <a:ext uri="{FF2B5EF4-FFF2-40B4-BE49-F238E27FC236}">
                <a16:creationId xmlns:a16="http://schemas.microsoft.com/office/drawing/2014/main" id="{8F1A9377-9EFA-42E0-9802-68B413B28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3846887"/>
            <a:ext cx="2902636" cy="2351135"/>
          </a:xfrm>
          <a:prstGeom prst="rect">
            <a:avLst/>
          </a:prstGeom>
          <a:ln>
            <a:noFill/>
          </a:ln>
          <a:effectLst>
            <a:softEdge rad="112500"/>
          </a:effectLst>
        </p:spPr>
      </p:pic>
      <p:sp>
        <p:nvSpPr>
          <p:cNvPr id="27" name="TextBox 26">
            <a:extLst>
              <a:ext uri="{FF2B5EF4-FFF2-40B4-BE49-F238E27FC236}">
                <a16:creationId xmlns:a16="http://schemas.microsoft.com/office/drawing/2014/main" id="{324C8CBD-2EBA-458F-B01C-729F356C157D}"/>
              </a:ext>
            </a:extLst>
          </p:cNvPr>
          <p:cNvSpPr txBox="1"/>
          <p:nvPr/>
        </p:nvSpPr>
        <p:spPr>
          <a:xfrm>
            <a:off x="355507" y="3884438"/>
            <a:ext cx="1249451" cy="369332"/>
          </a:xfrm>
          <a:prstGeom prst="rect">
            <a:avLst/>
          </a:prstGeom>
          <a:noFill/>
        </p:spPr>
        <p:txBody>
          <a:bodyPr wrap="square">
            <a:spAutoFit/>
          </a:bodyPr>
          <a:lstStyle/>
          <a:p>
            <a:r>
              <a:rPr lang="en-US" sz="1800" b="0" i="0" u="none" strike="noStrike">
                <a:solidFill>
                  <a:srgbClr val="FFFF00"/>
                </a:solidFill>
                <a:effectLst/>
                <a:latin typeface="Arial" panose="020B0604020202020204" pitchFamily="34" charset="0"/>
              </a:rPr>
              <a:t>Lực đẩy </a:t>
            </a:r>
            <a:endParaRPr lang="en-US">
              <a:solidFill>
                <a:srgbClr val="FFFF00"/>
              </a:solidFill>
            </a:endParaRPr>
          </a:p>
        </p:txBody>
      </p:sp>
      <p:sp>
        <p:nvSpPr>
          <p:cNvPr id="28" name="TextBox 27">
            <a:extLst>
              <a:ext uri="{FF2B5EF4-FFF2-40B4-BE49-F238E27FC236}">
                <a16:creationId xmlns:a16="http://schemas.microsoft.com/office/drawing/2014/main" id="{F3A1E7C7-14C2-43A1-A3BA-95BAC8D1F46D}"/>
              </a:ext>
            </a:extLst>
          </p:cNvPr>
          <p:cNvSpPr txBox="1"/>
          <p:nvPr/>
        </p:nvSpPr>
        <p:spPr>
          <a:xfrm>
            <a:off x="4218684" y="3933221"/>
            <a:ext cx="1249451" cy="369332"/>
          </a:xfrm>
          <a:prstGeom prst="rect">
            <a:avLst/>
          </a:prstGeom>
          <a:noFill/>
        </p:spPr>
        <p:txBody>
          <a:bodyPr wrap="square">
            <a:spAutoFit/>
          </a:bodyPr>
          <a:lstStyle/>
          <a:p>
            <a:r>
              <a:rPr lang="en-US" sz="1800" b="0" i="0" u="none" strike="noStrike">
                <a:solidFill>
                  <a:srgbClr val="FFFF00"/>
                </a:solidFill>
                <a:effectLst/>
                <a:latin typeface="Arial" panose="020B0604020202020204" pitchFamily="34" charset="0"/>
              </a:rPr>
              <a:t>Lực kéo </a:t>
            </a:r>
            <a:endParaRPr lang="en-US">
              <a:solidFill>
                <a:srgbClr val="FFFF00"/>
              </a:solidFill>
            </a:endParaRPr>
          </a:p>
        </p:txBody>
      </p:sp>
      <p:sp>
        <p:nvSpPr>
          <p:cNvPr id="29" name="TextBox 28">
            <a:extLst>
              <a:ext uri="{FF2B5EF4-FFF2-40B4-BE49-F238E27FC236}">
                <a16:creationId xmlns:a16="http://schemas.microsoft.com/office/drawing/2014/main" id="{2F2E308F-1000-48BE-A0D1-2AFF5270DC06}"/>
              </a:ext>
            </a:extLst>
          </p:cNvPr>
          <p:cNvSpPr txBox="1"/>
          <p:nvPr/>
        </p:nvSpPr>
        <p:spPr>
          <a:xfrm>
            <a:off x="2876227" y="6259568"/>
            <a:ext cx="2324745" cy="477054"/>
          </a:xfrm>
          <a:prstGeom prst="rect">
            <a:avLst/>
          </a:prstGeom>
          <a:noFill/>
        </p:spPr>
        <p:txBody>
          <a:bodyPr wrap="square">
            <a:spAutoFit/>
          </a:bodyPr>
          <a:lstStyle/>
          <a:p>
            <a:r>
              <a:rPr lang="en-US" sz="2500" b="0" i="0" u="none" strike="noStrike">
                <a:solidFill>
                  <a:srgbClr val="7030A0"/>
                </a:solidFill>
                <a:effectLst/>
                <a:latin typeface="Arial" panose="020B0604020202020204" pitchFamily="34" charset="0"/>
              </a:rPr>
              <a:t>Lực tiếp xúc</a:t>
            </a:r>
            <a:endParaRPr lang="en-US" sz="2500">
              <a:solidFill>
                <a:srgbClr val="7030A0"/>
              </a:solidFill>
            </a:endParaRPr>
          </a:p>
        </p:txBody>
      </p:sp>
      <p:sp>
        <p:nvSpPr>
          <p:cNvPr id="30" name="TextBox 29">
            <a:extLst>
              <a:ext uri="{FF2B5EF4-FFF2-40B4-BE49-F238E27FC236}">
                <a16:creationId xmlns:a16="http://schemas.microsoft.com/office/drawing/2014/main" id="{EDE853A6-DABB-4BA3-9981-09C81A2B81E2}"/>
              </a:ext>
            </a:extLst>
          </p:cNvPr>
          <p:cNvSpPr txBox="1"/>
          <p:nvPr/>
        </p:nvSpPr>
        <p:spPr>
          <a:xfrm>
            <a:off x="7864455" y="6259568"/>
            <a:ext cx="2902636" cy="477054"/>
          </a:xfrm>
          <a:prstGeom prst="rect">
            <a:avLst/>
          </a:prstGeom>
          <a:noFill/>
        </p:spPr>
        <p:txBody>
          <a:bodyPr wrap="square">
            <a:spAutoFit/>
          </a:bodyPr>
          <a:lstStyle/>
          <a:p>
            <a:r>
              <a:rPr lang="en-US" sz="2500" b="0" i="0" u="none" strike="noStrike">
                <a:solidFill>
                  <a:srgbClr val="7030A0"/>
                </a:solidFill>
                <a:effectLst/>
                <a:latin typeface="Arial" panose="020B0604020202020204" pitchFamily="34" charset="0"/>
              </a:rPr>
              <a:t>Lực không tiếp xúc </a:t>
            </a:r>
            <a:endParaRPr lang="en-US" sz="2500">
              <a:solidFill>
                <a:srgbClr val="7030A0"/>
              </a:solidFill>
            </a:endParaRP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C8DF9203-30E5-1E45-3EA8-5D8A87B268DE}"/>
              </a:ext>
            </a:extLst>
          </p:cNvPr>
          <p:cNvSpPr txBox="1"/>
          <p:nvPr/>
        </p:nvSpPr>
        <p:spPr>
          <a:xfrm>
            <a:off x="1789685" y="2842860"/>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luôn do một vật tạo ra và tác dụng lên vật khác. </a:t>
            </a:r>
            <a:endParaRPr lang="en-US" sz="2500" b="0" i="0" u="none" strike="noStrike">
              <a:effectLst/>
              <a:latin typeface="Arial" panose="020B0604020202020204" pitchFamily="34" charset="0"/>
            </a:endParaRPr>
          </a:p>
        </p:txBody>
      </p:sp>
      <p:sp>
        <p:nvSpPr>
          <p:cNvPr id="26" name="TextBox 25">
            <a:extLst>
              <a:ext uri="{FF2B5EF4-FFF2-40B4-BE49-F238E27FC236}">
                <a16:creationId xmlns:a16="http://schemas.microsoft.com/office/drawing/2014/main" id="{8679B0C2-32C7-002A-D315-0349CBB622E9}"/>
              </a:ext>
            </a:extLst>
          </p:cNvPr>
          <p:cNvSpPr txBox="1"/>
          <p:nvPr/>
        </p:nvSpPr>
        <p:spPr>
          <a:xfrm>
            <a:off x="1789685" y="2062569"/>
            <a:ext cx="7848228" cy="86177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Lực có các tác dụng: làm biến dạng vật hoặc làm thay đổi chuyển động của vật.</a:t>
            </a:r>
            <a:endParaRPr lang="en-US" sz="2500" b="0" i="0" u="none" strike="noStrike">
              <a:effectLst/>
              <a:latin typeface="Arial" panose="020B0604020202020204" pitchFamily="34" charset="0"/>
            </a:endParaRPr>
          </a:p>
        </p:txBody>
      </p:sp>
      <p:sp>
        <p:nvSpPr>
          <p:cNvPr id="34" name="TextBox 33">
            <a:extLst>
              <a:ext uri="{FF2B5EF4-FFF2-40B4-BE49-F238E27FC236}">
                <a16:creationId xmlns:a16="http://schemas.microsoft.com/office/drawing/2014/main" id="{8DDEB25F-AE34-0BCC-4C18-13FBBB8A1289}"/>
              </a:ext>
            </a:extLst>
          </p:cNvPr>
          <p:cNvSpPr txBox="1"/>
          <p:nvPr/>
        </p:nvSpPr>
        <p:spPr>
          <a:xfrm>
            <a:off x="1827785" y="3260220"/>
            <a:ext cx="7848228" cy="477054"/>
          </a:xfrm>
          <a:prstGeom prst="rect">
            <a:avLst/>
          </a:prstGeom>
          <a:noFill/>
        </p:spPr>
        <p:txBody>
          <a:bodyPr wrap="square">
            <a:spAutoFit/>
          </a:bodyPr>
          <a:lstStyle/>
          <a:p>
            <a:pPr marL="285750" indent="-285750">
              <a:buFontTx/>
              <a:buChar char="-"/>
            </a:pPr>
            <a:r>
              <a:rPr lang="vi-VN" sz="2500" b="0" i="0" u="none" strike="noStrike">
                <a:effectLst/>
                <a:latin typeface="Arial" panose="020B0604020202020204" pitchFamily="34" charset="0"/>
              </a:rPr>
              <a:t>Có hai loại lực: lực tiếp xúc và lực không tiếp xúc</a:t>
            </a:r>
            <a:endParaRPr lang="en-US" sz="2500"/>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8" grpId="0"/>
      <p:bldP spid="29" grpId="0"/>
      <p:bldP spid="30" grpId="0"/>
      <p:bldP spid="25" grpId="0"/>
      <p:bldP spid="26"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453119" y="857847"/>
            <a:ext cx="9811509" cy="800219"/>
          </a:xfrm>
          <a:prstGeom prst="rect">
            <a:avLst/>
          </a:prstGeom>
          <a:noFill/>
        </p:spPr>
        <p:txBody>
          <a:bodyPr wrap="square">
            <a:spAutoFit/>
          </a:bodyPr>
          <a:lstStyle/>
          <a:p>
            <a:pPr algn="ctr" rtl="0">
              <a:spcBef>
                <a:spcPts val="0"/>
              </a:spcBef>
              <a:spcAft>
                <a:spcPts val="500"/>
              </a:spcAft>
            </a:pPr>
            <a:r>
              <a:rPr lang="vi-VN" sz="2300" b="0" i="0" u="none" strike="noStrike">
                <a:solidFill>
                  <a:srgbClr val="0070C0"/>
                </a:solidFill>
                <a:effectLst/>
              </a:rPr>
              <a:t>Nhận xét về chuyển động của quyển sách khi lần lượt chịu tác dụng của lực theo các hướng khác nhau</a:t>
            </a:r>
            <a:endParaRPr lang="vi-VN" sz="23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1005511"/>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122409" y="216437"/>
            <a:ext cx="1126782" cy="1069488"/>
          </a:xfrm>
          <a:prstGeom prst="rect">
            <a:avLst/>
          </a:prstGeom>
        </p:spPr>
      </p:pic>
      <p:grpSp>
        <p:nvGrpSpPr>
          <p:cNvPr id="29" name="Group 28">
            <a:extLst>
              <a:ext uri="{FF2B5EF4-FFF2-40B4-BE49-F238E27FC236}">
                <a16:creationId xmlns:a16="http://schemas.microsoft.com/office/drawing/2014/main" id="{099406F7-9C51-4F2B-ABC3-4722A9A0F015}"/>
              </a:ext>
            </a:extLst>
          </p:cNvPr>
          <p:cNvGrpSpPr/>
          <p:nvPr/>
        </p:nvGrpSpPr>
        <p:grpSpPr>
          <a:xfrm>
            <a:off x="675289" y="1993236"/>
            <a:ext cx="6172705" cy="3113344"/>
            <a:chOff x="2086495" y="4167613"/>
            <a:chExt cx="3199630" cy="1939206"/>
          </a:xfrm>
        </p:grpSpPr>
        <p:pic>
          <p:nvPicPr>
            <p:cNvPr id="3" name="Picture 2">
              <a:extLst>
                <a:ext uri="{FF2B5EF4-FFF2-40B4-BE49-F238E27FC236}">
                  <a16:creationId xmlns:a16="http://schemas.microsoft.com/office/drawing/2014/main" id="{D9EA8EAA-FB38-4888-825D-03649CD94B15}"/>
                </a:ext>
              </a:extLst>
            </p:cNvPr>
            <p:cNvPicPr>
              <a:picLocks noChangeAspect="1"/>
            </p:cNvPicPr>
            <p:nvPr/>
          </p:nvPicPr>
          <p:blipFill rotWithShape="1">
            <a:blip r:embed="rId3"/>
            <a:srcRect l="-515" t="16604" r="-1"/>
            <a:stretch/>
          </p:blipFill>
          <p:spPr>
            <a:xfrm>
              <a:off x="2086495" y="4167613"/>
              <a:ext cx="2159198" cy="1939206"/>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0A931917-6DB6-4F1C-842B-BFDE5C79F236}"/>
                </a:ext>
              </a:extLst>
            </p:cNvPr>
            <p:cNvCxnSpPr>
              <a:cxnSpLocks/>
            </p:cNvCxnSpPr>
            <p:nvPr/>
          </p:nvCxnSpPr>
          <p:spPr>
            <a:xfrm>
              <a:off x="3828103" y="5219057"/>
              <a:ext cx="872067" cy="9078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100743-F543-4C5E-A946-8FFE55432F4B}"/>
                    </a:ext>
                  </a:extLst>
                </p:cNvPr>
                <p:cNvSpPr txBox="1"/>
                <p:nvPr/>
              </p:nvSpPr>
              <p:spPr>
                <a:xfrm>
                  <a:off x="4282579" y="4528026"/>
                  <a:ext cx="1003546"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3</m:t>
                                </m:r>
                              </m:sub>
                            </m:sSub>
                          </m:e>
                        </m:acc>
                      </m:oMath>
                    </m:oMathPara>
                  </a14:m>
                  <a:endParaRPr lang="en-US" sz="4000">
                    <a:solidFill>
                      <a:srgbClr val="C00000"/>
                    </a:solidFill>
                  </a:endParaRPr>
                </a:p>
              </p:txBody>
            </p:sp>
          </mc:Choice>
          <mc:Fallback xmlns="">
            <p:sp>
              <p:nvSpPr>
                <p:cNvPr id="24" name="TextBox 23">
                  <a:extLst>
                    <a:ext uri="{FF2B5EF4-FFF2-40B4-BE49-F238E27FC236}">
                      <a16:creationId xmlns:a16="http://schemas.microsoft.com/office/drawing/2014/main" id="{63100743-F543-4C5E-A946-8FFE55432F4B}"/>
                    </a:ext>
                  </a:extLst>
                </p:cNvPr>
                <p:cNvSpPr txBox="1">
                  <a:spLocks noRot="1" noChangeAspect="1" noMove="1" noResize="1" noEditPoints="1" noAdjustHandles="1" noChangeArrowheads="1" noChangeShapeType="1" noTextEdit="1"/>
                </p:cNvSpPr>
                <p:nvPr/>
              </p:nvSpPr>
              <p:spPr>
                <a:xfrm>
                  <a:off x="4282579" y="4528026"/>
                  <a:ext cx="1003546" cy="782587"/>
                </a:xfrm>
                <a:prstGeom prst="rect">
                  <a:avLst/>
                </a:prstGeom>
                <a:blipFill>
                  <a:blip r:embed="rId5"/>
                  <a:stretch>
                    <a:fillRect/>
                  </a:stretch>
                </a:blipFill>
              </p:spPr>
              <p:txBody>
                <a:bodyPr/>
                <a:lstStyle/>
                <a:p>
                  <a:r>
                    <a:rPr lang="en-US">
                      <a:noFill/>
                    </a:rPr>
                    <a:t> </a:t>
                  </a:r>
                </a:p>
              </p:txBody>
            </p:sp>
          </mc:Fallback>
        </mc:AlternateContent>
      </p:grpSp>
      <p:grpSp>
        <p:nvGrpSpPr>
          <p:cNvPr id="30" name="Group 29">
            <a:extLst>
              <a:ext uri="{FF2B5EF4-FFF2-40B4-BE49-F238E27FC236}">
                <a16:creationId xmlns:a16="http://schemas.microsoft.com/office/drawing/2014/main" id="{B6A2654F-D13E-4F15-ABCF-EC0EEAD131AA}"/>
              </a:ext>
            </a:extLst>
          </p:cNvPr>
          <p:cNvGrpSpPr/>
          <p:nvPr/>
        </p:nvGrpSpPr>
        <p:grpSpPr>
          <a:xfrm>
            <a:off x="6847993" y="1993236"/>
            <a:ext cx="4668717" cy="3493164"/>
            <a:chOff x="6426003" y="4142213"/>
            <a:chExt cx="2159198" cy="2122690"/>
          </a:xfrm>
        </p:grpSpPr>
        <p:pic>
          <p:nvPicPr>
            <p:cNvPr id="22" name="Picture 21">
              <a:extLst>
                <a:ext uri="{FF2B5EF4-FFF2-40B4-BE49-F238E27FC236}">
                  <a16:creationId xmlns:a16="http://schemas.microsoft.com/office/drawing/2014/main" id="{467C6904-C8C7-46CE-BEB5-6B50D5F6C0A3}"/>
                </a:ext>
              </a:extLst>
            </p:cNvPr>
            <p:cNvPicPr>
              <a:picLocks noChangeAspect="1"/>
            </p:cNvPicPr>
            <p:nvPr/>
          </p:nvPicPr>
          <p:blipFill rotWithShape="1">
            <a:blip r:embed="rId3"/>
            <a:srcRect l="-515" t="16604" r="-1"/>
            <a:stretch/>
          </p:blipFill>
          <p:spPr>
            <a:xfrm>
              <a:off x="6426003" y="4142213"/>
              <a:ext cx="2159198" cy="1939206"/>
            </a:xfrm>
            <a:prstGeom prst="rect">
              <a:avLst/>
            </a:prstGeom>
            <a:ln>
              <a:noFill/>
            </a:ln>
            <a:effectLst>
              <a:softEdge rad="112500"/>
            </a:effectLst>
          </p:spPr>
        </p:pic>
        <p:cxnSp>
          <p:nvCxnSpPr>
            <p:cNvPr id="23" name="Straight Arrow Connector 22">
              <a:extLst>
                <a:ext uri="{FF2B5EF4-FFF2-40B4-BE49-F238E27FC236}">
                  <a16:creationId xmlns:a16="http://schemas.microsoft.com/office/drawing/2014/main" id="{62C86742-CFA3-46EE-81DD-D09194E5CFA4}"/>
                </a:ext>
              </a:extLst>
            </p:cNvPr>
            <p:cNvCxnSpPr>
              <a:cxnSpLocks/>
            </p:cNvCxnSpPr>
            <p:nvPr/>
          </p:nvCxnSpPr>
          <p:spPr>
            <a:xfrm flipH="1">
              <a:off x="6705600" y="5343705"/>
              <a:ext cx="661940" cy="37074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09380FB-5D3A-43C7-841B-EF0455FA2E27}"/>
                    </a:ext>
                  </a:extLst>
                </p:cNvPr>
                <p:cNvSpPr txBox="1"/>
                <p:nvPr/>
              </p:nvSpPr>
              <p:spPr>
                <a:xfrm>
                  <a:off x="6720955" y="5482316"/>
                  <a:ext cx="1199954"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4</m:t>
                                </m:r>
                              </m:sub>
                            </m:sSub>
                          </m:e>
                        </m:acc>
                      </m:oMath>
                    </m:oMathPara>
                  </a14:m>
                  <a:endParaRPr lang="en-US" sz="4000">
                    <a:solidFill>
                      <a:srgbClr val="C00000"/>
                    </a:solidFill>
                  </a:endParaRPr>
                </a:p>
              </p:txBody>
            </p:sp>
          </mc:Choice>
          <mc:Fallback xmlns="">
            <p:sp>
              <p:nvSpPr>
                <p:cNvPr id="27" name="TextBox 26">
                  <a:extLst>
                    <a:ext uri="{FF2B5EF4-FFF2-40B4-BE49-F238E27FC236}">
                      <a16:creationId xmlns:a16="http://schemas.microsoft.com/office/drawing/2014/main" id="{309380FB-5D3A-43C7-841B-EF0455FA2E27}"/>
                    </a:ext>
                  </a:extLst>
                </p:cNvPr>
                <p:cNvSpPr txBox="1">
                  <a:spLocks noRot="1" noChangeAspect="1" noMove="1" noResize="1" noEditPoints="1" noAdjustHandles="1" noChangeArrowheads="1" noChangeShapeType="1" noTextEdit="1"/>
                </p:cNvSpPr>
                <p:nvPr/>
              </p:nvSpPr>
              <p:spPr>
                <a:xfrm>
                  <a:off x="6720955" y="5482316"/>
                  <a:ext cx="1199954" cy="782587"/>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4E86F4D-1836-48E7-A953-5EF567DBE969}"/>
                  </a:ext>
                </a:extLst>
              </p:cNvPr>
              <p:cNvSpPr txBox="1"/>
              <p:nvPr/>
            </p:nvSpPr>
            <p:spPr>
              <a:xfrm>
                <a:off x="620906" y="5306093"/>
                <a:ext cx="10895804" cy="1453988"/>
              </a:xfrm>
              <a:prstGeom prst="rect">
                <a:avLst/>
              </a:prstGeom>
              <a:noFill/>
            </p:spPr>
            <p:txBody>
              <a:bodyPr wrap="square">
                <a:spAutoFit/>
              </a:bodyPr>
              <a:lstStyle/>
              <a:p>
                <a:pPr algn="ctr">
                  <a:spcAft>
                    <a:spcPts val="500"/>
                  </a:spcAft>
                </a:pPr>
                <a:r>
                  <a:rPr lang="en-US" sz="2600" b="0" i="0" u="none" strike="noStrike">
                    <a:effectLst/>
                    <a:latin typeface="Arial" panose="020B0604020202020204" pitchFamily="34" charset="0"/>
                  </a:rPr>
                  <a:t>K</a:t>
                </a:r>
                <a:r>
                  <a:rPr lang="vi-VN" sz="2600" b="0" i="0" u="none" strike="noStrike">
                    <a:effectLst/>
                    <a:latin typeface="Arial" panose="020B0604020202020204" pitchFamily="34" charset="0"/>
                  </a:rPr>
                  <a:t>hi tác dụng các lực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3</m:t>
                            </m:r>
                          </m:sub>
                        </m:sSub>
                      </m:e>
                    </m:acc>
                  </m:oMath>
                </a14:m>
                <a:r>
                  <a:rPr lang="vi-VN" sz="2600" b="0" i="0" u="none" strike="noStrike">
                    <a:effectLst/>
                    <a:latin typeface="Arial" panose="020B0604020202020204" pitchFamily="34" charset="0"/>
                  </a:rPr>
                  <a:t> và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4</m:t>
                            </m:r>
                          </m:sub>
                        </m:sSub>
                      </m:e>
                    </m:acc>
                  </m:oMath>
                </a14:m>
                <a:r>
                  <a:rPr lang="vi-VN" sz="2600" b="0" i="0" u="none" strike="noStrike">
                    <a:effectLst/>
                    <a:latin typeface="Arial" panose="020B0604020202020204" pitchFamily="34" charset="0"/>
                  </a:rPr>
                  <a:t> theo hai hướng khác nhau</a:t>
                </a:r>
                <a:r>
                  <a:rPr lang="en-US" sz="2600" b="0" i="0" u="none" strike="noStrike">
                    <a:effectLst/>
                    <a:latin typeface="Arial" panose="020B0604020202020204" pitchFamily="34" charset="0"/>
                  </a:rPr>
                  <a:t> </a:t>
                </a:r>
                <a:r>
                  <a:rPr lang="en-US" sz="2600" b="0" i="0" u="none" strike="noStrike">
                    <a:effectLst/>
                    <a:latin typeface="Arial" panose="020B0604020202020204" pitchFamily="34" charset="0"/>
                    <a:sym typeface="Symbol" panose="05050102010706020507" pitchFamily="18" charset="2"/>
                  </a:rPr>
                  <a:t></a:t>
                </a:r>
                <a:r>
                  <a:rPr lang="vi-VN" sz="2600" b="0" i="0" u="none" strike="noStrike">
                    <a:effectLst/>
                    <a:latin typeface="Arial" panose="020B0604020202020204" pitchFamily="34" charset="0"/>
                  </a:rPr>
                  <a:t> quyển sách sẽ chuyển động</a:t>
                </a:r>
                <a:r>
                  <a:rPr lang="en-US" sz="2600" b="0" i="0" u="none" strike="noStrike">
                    <a:effectLst/>
                    <a:latin typeface="Arial" panose="020B0604020202020204" pitchFamily="34" charset="0"/>
                  </a:rPr>
                  <a:t> </a:t>
                </a:r>
                <a:r>
                  <a:rPr lang="vi-VN" sz="2600" b="0" i="0" u="none" strike="noStrike">
                    <a:effectLst/>
                    <a:latin typeface="Arial" panose="020B0604020202020204" pitchFamily="34" charset="0"/>
                  </a:rPr>
                  <a:t>theo hai hướng khác nhau </a:t>
                </a:r>
                <a:r>
                  <a:rPr lang="en-US" sz="2600">
                    <a:latin typeface="Arial" panose="020B0604020202020204" pitchFamily="34" charset="0"/>
                    <a:sym typeface="Symbol" panose="05050102010706020507" pitchFamily="18" charset="2"/>
                  </a:rPr>
                  <a:t> </a:t>
                </a:r>
                <a:r>
                  <a:rPr lang="vi-VN" sz="2600" b="0" i="0" u="none" strike="noStrike">
                    <a:effectLst/>
                    <a:latin typeface="Arial" panose="020B0604020202020204" pitchFamily="34" charset="0"/>
                  </a:rPr>
                  <a:t>gia tốc khác nhau</a:t>
                </a:r>
                <a:endParaRPr lang="en-US" sz="2600" b="0" i="0" u="none" strike="noStrike">
                  <a:effectLst/>
                  <a:latin typeface="Arial" panose="020B0604020202020204" pitchFamily="34" charset="0"/>
                </a:endParaRPr>
              </a:p>
              <a:p>
                <a:pPr algn="ctr">
                  <a:spcAft>
                    <a:spcPts val="500"/>
                  </a:spcAft>
                </a:pP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3</m:t>
                            </m:r>
                          </m:sub>
                        </m:sSub>
                      </m:e>
                    </m:acc>
                  </m:oMath>
                </a14:m>
                <a:r>
                  <a:rPr lang="vi-VN" sz="2600"/>
                  <a:t> </a:t>
                </a:r>
                <a:r>
                  <a:rPr lang="vi-VN" sz="2600" b="1" i="1" u="none" strike="noStrike">
                    <a:solidFill>
                      <a:srgbClr val="C00000"/>
                    </a:solidFill>
                    <a:effectLst/>
                    <a:latin typeface="Arial" panose="020B0604020202020204" pitchFamily="34" charset="0"/>
                    <a:sym typeface="Symbol" panose="05050102010706020507" pitchFamily="18" charset="2"/>
                  </a:rPr>
                  <a:t></a:t>
                </a:r>
                <a:r>
                  <a:rPr lang="en-US" sz="2600" b="1" i="1" u="none" strike="noStrike">
                    <a:solidFill>
                      <a:srgbClr val="C00000"/>
                    </a:solidFill>
                    <a:effectLst/>
                    <a:latin typeface="Arial" panose="020B0604020202020204" pitchFamily="34" charset="0"/>
                    <a:sym typeface="Symbol" panose="05050102010706020507" pitchFamily="18" charset="2"/>
                  </a:rPr>
                  <a:t> </a:t>
                </a:r>
                <a14:m>
                  <m:oMath xmlns:m="http://schemas.openxmlformats.org/officeDocument/2006/math">
                    <m:acc>
                      <m:accPr>
                        <m:chr m:val="⃗"/>
                        <m:ctrlPr>
                          <a:rPr lang="en-US" sz="2600" i="1">
                            <a:solidFill>
                              <a:srgbClr val="C00000"/>
                            </a:solidFill>
                            <a:latin typeface="Cambria Math" panose="02040503050406030204" pitchFamily="18" charset="0"/>
                          </a:rPr>
                        </m:ctrlPr>
                      </m:accPr>
                      <m:e>
                        <m:sSub>
                          <m:sSubPr>
                            <m:ctrlPr>
                              <a:rPr lang="en-US" sz="2600" i="1">
                                <a:solidFill>
                                  <a:srgbClr val="C00000"/>
                                </a:solidFill>
                                <a:latin typeface="Cambria Math" panose="02040503050406030204" pitchFamily="18" charset="0"/>
                              </a:rPr>
                            </m:ctrlPr>
                          </m:sSubPr>
                          <m:e>
                            <m:r>
                              <a:rPr lang="en-US" sz="2600" i="1">
                                <a:solidFill>
                                  <a:srgbClr val="C00000"/>
                                </a:solidFill>
                                <a:latin typeface="Cambria Math" panose="02040503050406030204" pitchFamily="18" charset="0"/>
                              </a:rPr>
                              <m:t>𝐹</m:t>
                            </m:r>
                          </m:e>
                          <m:sub>
                            <m:r>
                              <a:rPr lang="en-US" sz="2600" i="1">
                                <a:solidFill>
                                  <a:srgbClr val="C00000"/>
                                </a:solidFill>
                                <a:latin typeface="Cambria Math" panose="02040503050406030204" pitchFamily="18" charset="0"/>
                              </a:rPr>
                              <m:t>4</m:t>
                            </m:r>
                          </m:sub>
                        </m:sSub>
                      </m:e>
                    </m:acc>
                  </m:oMath>
                </a14:m>
                <a:r>
                  <a:rPr lang="vi-VN" sz="2600" b="0" i="1" u="none" strike="noStrike">
                    <a:effectLst/>
                    <a:latin typeface="Arial" panose="020B0604020202020204" pitchFamily="34" charset="0"/>
                  </a:rPr>
                  <a:t>.</a:t>
                </a:r>
                <a:endParaRPr lang="vi-VN" sz="2600">
                  <a:effectLst/>
                </a:endParaRPr>
              </a:p>
            </p:txBody>
          </p:sp>
        </mc:Choice>
        <mc:Fallback xmlns="">
          <p:sp>
            <p:nvSpPr>
              <p:cNvPr id="33" name="TextBox 32">
                <a:extLst>
                  <a:ext uri="{FF2B5EF4-FFF2-40B4-BE49-F238E27FC236}">
                    <a16:creationId xmlns:a16="http://schemas.microsoft.com/office/drawing/2014/main" id="{E4E86F4D-1836-48E7-A953-5EF567DBE969}"/>
                  </a:ext>
                </a:extLst>
              </p:cNvPr>
              <p:cNvSpPr txBox="1">
                <a:spLocks noRot="1" noChangeAspect="1" noMove="1" noResize="1" noEditPoints="1" noAdjustHandles="1" noChangeArrowheads="1" noChangeShapeType="1" noTextEdit="1"/>
              </p:cNvSpPr>
              <p:nvPr/>
            </p:nvSpPr>
            <p:spPr>
              <a:xfrm>
                <a:off x="620906" y="5306093"/>
                <a:ext cx="10895804" cy="1453988"/>
              </a:xfrm>
              <a:prstGeom prst="rect">
                <a:avLst/>
              </a:prstGeom>
              <a:blipFill>
                <a:blip r:embed="rId7"/>
                <a:stretch>
                  <a:fillRect t="-418" r="-560" b="-9623"/>
                </a:stretch>
              </a:blipFill>
            </p:spPr>
            <p:txBody>
              <a:bodyPr/>
              <a:lstStyle/>
              <a:p>
                <a:r>
                  <a:rPr lang="en-US">
                    <a:noFill/>
                  </a:rPr>
                  <a:t> </a:t>
                </a:r>
              </a:p>
            </p:txBody>
          </p:sp>
        </mc:Fallback>
      </mc:AlternateContent>
    </p:spTree>
    <p:extLst>
      <p:ext uri="{BB962C8B-B14F-4D97-AF65-F5344CB8AC3E}">
        <p14:creationId xmlns:p14="http://schemas.microsoft.com/office/powerpoint/2010/main" val="30871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FC3951CB-FFC1-4692-821E-23F8CCE837F5}"/>
              </a:ext>
            </a:extLst>
          </p:cNvPr>
          <p:cNvSpPr txBox="1">
            <a:spLocks noChangeArrowheads="1"/>
          </p:cNvSpPr>
          <p:nvPr/>
        </p:nvSpPr>
        <p:spPr>
          <a:xfrm>
            <a:off x="1112749" y="686697"/>
            <a:ext cx="5745251" cy="5073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Lực cân bằng – lực không cân bằng</a:t>
            </a:r>
          </a:p>
        </p:txBody>
      </p:sp>
      <p:grpSp>
        <p:nvGrpSpPr>
          <p:cNvPr id="5" name="Group 4">
            <a:extLst>
              <a:ext uri="{FF2B5EF4-FFF2-40B4-BE49-F238E27FC236}">
                <a16:creationId xmlns:a16="http://schemas.microsoft.com/office/drawing/2014/main" id="{0F018742-FD6D-46CB-8159-8D187B6A8670}"/>
              </a:ext>
            </a:extLst>
          </p:cNvPr>
          <p:cNvGrpSpPr/>
          <p:nvPr/>
        </p:nvGrpSpPr>
        <p:grpSpPr>
          <a:xfrm>
            <a:off x="-29497" y="65600"/>
            <a:ext cx="8603569" cy="542538"/>
            <a:chOff x="74035" y="2231322"/>
            <a:chExt cx="8550261" cy="757342"/>
          </a:xfrm>
        </p:grpSpPr>
        <p:grpSp>
          <p:nvGrpSpPr>
            <p:cNvPr id="6" name="Group 70">
              <a:extLst>
                <a:ext uri="{FF2B5EF4-FFF2-40B4-BE49-F238E27FC236}">
                  <a16:creationId xmlns:a16="http://schemas.microsoft.com/office/drawing/2014/main" id="{BBDBE6DF-4A40-49B3-986D-3E3559DE0FAE}"/>
                </a:ext>
              </a:extLst>
            </p:cNvPr>
            <p:cNvGrpSpPr>
              <a:grpSpLocks/>
            </p:cNvGrpSpPr>
            <p:nvPr/>
          </p:nvGrpSpPr>
          <p:grpSpPr bwMode="auto">
            <a:xfrm>
              <a:off x="286106" y="2280389"/>
              <a:ext cx="5293350" cy="708275"/>
              <a:chOff x="564746" y="3403331"/>
              <a:chExt cx="2725828" cy="1364238"/>
            </a:xfrm>
          </p:grpSpPr>
          <p:pic>
            <p:nvPicPr>
              <p:cNvPr id="9" name="Picture 8" descr="empty-green-rectangle">
                <a:extLst>
                  <a:ext uri="{FF2B5EF4-FFF2-40B4-BE49-F238E27FC236}">
                    <a16:creationId xmlns:a16="http://schemas.microsoft.com/office/drawing/2014/main" id="{DF778B2E-EE35-48C3-987C-3F35A94C4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46D8930F-531B-4932-9FB5-FEF2D8A47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7A698C44-2878-47E1-9B0A-17DB379A9F1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8" name="Rectangle 1026060">
              <a:extLst>
                <a:ext uri="{FF2B5EF4-FFF2-40B4-BE49-F238E27FC236}">
                  <a16:creationId xmlns:a16="http://schemas.microsoft.com/office/drawing/2014/main" id="{BA4DD956-01F0-453B-B52C-104EC70784DA}"/>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11" name="Group 10">
            <a:extLst>
              <a:ext uri="{FF2B5EF4-FFF2-40B4-BE49-F238E27FC236}">
                <a16:creationId xmlns:a16="http://schemas.microsoft.com/office/drawing/2014/main" id="{E70D0DB3-B9E5-440B-86E7-DC690C69218D}"/>
              </a:ext>
            </a:extLst>
          </p:cNvPr>
          <p:cNvGrpSpPr/>
          <p:nvPr/>
        </p:nvGrpSpPr>
        <p:grpSpPr>
          <a:xfrm>
            <a:off x="338942" y="740664"/>
            <a:ext cx="809846" cy="319870"/>
            <a:chOff x="5867400" y="402866"/>
            <a:chExt cx="785094" cy="406303"/>
          </a:xfrm>
        </p:grpSpPr>
        <p:sp>
          <p:nvSpPr>
            <p:cNvPr id="12" name="Arrow: Pentagon 11">
              <a:extLst>
                <a:ext uri="{FF2B5EF4-FFF2-40B4-BE49-F238E27FC236}">
                  <a16:creationId xmlns:a16="http://schemas.microsoft.com/office/drawing/2014/main" id="{4443C435-619E-4AFD-AA2B-3F861C9948BD}"/>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5C4DA209-6B90-4087-A588-3BA8E19A0F0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a:extLst>
              <a:ext uri="{FF2B5EF4-FFF2-40B4-BE49-F238E27FC236}">
                <a16:creationId xmlns:a16="http://schemas.microsoft.com/office/drawing/2014/main" id="{DFD64C5B-4460-42C3-9ABF-A443394F8D6D}"/>
              </a:ext>
            </a:extLst>
          </p:cNvPr>
          <p:cNvPicPr>
            <a:picLocks noChangeAspect="1"/>
          </p:cNvPicPr>
          <p:nvPr/>
        </p:nvPicPr>
        <p:blipFill rotWithShape="1">
          <a:blip r:embed="rId4"/>
          <a:srcRect r="-117" b="14937"/>
          <a:stretch/>
        </p:blipFill>
        <p:spPr>
          <a:xfrm>
            <a:off x="6934199" y="1869122"/>
            <a:ext cx="5119577" cy="1213104"/>
          </a:xfrm>
          <a:prstGeom prst="rect">
            <a:avLst/>
          </a:prstGeom>
        </p:spPr>
      </p:pic>
      <p:pic>
        <p:nvPicPr>
          <p:cNvPr id="18" name="Picture 4" descr="empty-blue-rectangle">
            <a:extLst>
              <a:ext uri="{FF2B5EF4-FFF2-40B4-BE49-F238E27FC236}">
                <a16:creationId xmlns:a16="http://schemas.microsoft.com/office/drawing/2014/main" id="{58CBB6DF-0459-4AFB-BFF9-CAE255D45DA2}"/>
              </a:ext>
            </a:extLst>
          </p:cNvPr>
          <p:cNvPicPr>
            <a:picLocks noChangeAspect="1" noChangeArrowheads="1"/>
          </p:cNvPicPr>
          <p:nvPr/>
        </p:nvPicPr>
        <p:blipFill>
          <a:blip r:embed="rId5"/>
          <a:srcRect/>
          <a:stretch>
            <a:fillRect/>
          </a:stretch>
        </p:blipFill>
        <p:spPr bwMode="auto">
          <a:xfrm>
            <a:off x="308326" y="1423636"/>
            <a:ext cx="6625873" cy="1726963"/>
          </a:xfrm>
          <a:prstGeom prst="rect">
            <a:avLst/>
          </a:prstGeom>
          <a:noFill/>
          <a:ln w="9525">
            <a:noFill/>
            <a:miter lim="800000"/>
            <a:headEnd/>
            <a:tailEnd/>
          </a:ln>
        </p:spPr>
      </p:pic>
      <p:sp>
        <p:nvSpPr>
          <p:cNvPr id="19" name="Rectangle 1026060">
            <a:extLst>
              <a:ext uri="{FF2B5EF4-FFF2-40B4-BE49-F238E27FC236}">
                <a16:creationId xmlns:a16="http://schemas.microsoft.com/office/drawing/2014/main" id="{7ED010AB-59AA-475E-B888-36EB8B01AD39}"/>
              </a:ext>
            </a:extLst>
          </p:cNvPr>
          <p:cNvSpPr>
            <a:spLocks noChangeArrowheads="1"/>
          </p:cNvSpPr>
          <p:nvPr/>
        </p:nvSpPr>
        <p:spPr bwMode="auto">
          <a:xfrm>
            <a:off x="600726" y="1432544"/>
            <a:ext cx="6053772" cy="1649682"/>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6"/>
              </a:buBlip>
            </a:pPr>
            <a:r>
              <a:rPr lang="vi-VN" sz="2500" b="1" i="1"/>
              <a:t>Hai lực bằng nhau: </a:t>
            </a:r>
            <a:r>
              <a:rPr lang="vi-VN" sz="2500"/>
              <a:t>khi lần lượt tác dụng vào cùng một vật sẽ gây ra lần lượt hai vectơ gia tốc bằng nhau (giống nhau về hướng và độ lớn). </a:t>
            </a:r>
            <a:endParaRPr lang="en-US" sz="2500"/>
          </a:p>
        </p:txBody>
      </p:sp>
      <p:pic>
        <p:nvPicPr>
          <p:cNvPr id="25" name="Picture 4" descr="empty-blue-rectangle">
            <a:extLst>
              <a:ext uri="{FF2B5EF4-FFF2-40B4-BE49-F238E27FC236}">
                <a16:creationId xmlns:a16="http://schemas.microsoft.com/office/drawing/2014/main" id="{6E658D45-42DA-47FF-8074-8CAD9F4C04D9}"/>
              </a:ext>
            </a:extLst>
          </p:cNvPr>
          <p:cNvPicPr>
            <a:picLocks noChangeAspect="1" noChangeArrowheads="1"/>
          </p:cNvPicPr>
          <p:nvPr/>
        </p:nvPicPr>
        <p:blipFill>
          <a:blip r:embed="rId5"/>
          <a:srcRect/>
          <a:stretch>
            <a:fillRect/>
          </a:stretch>
        </p:blipFill>
        <p:spPr bwMode="auto">
          <a:xfrm>
            <a:off x="321026" y="4001753"/>
            <a:ext cx="6613173" cy="1921116"/>
          </a:xfrm>
          <a:prstGeom prst="rect">
            <a:avLst/>
          </a:prstGeom>
          <a:noFill/>
          <a:ln w="9525">
            <a:noFill/>
            <a:miter lim="800000"/>
            <a:headEnd/>
            <a:tailEnd/>
          </a:ln>
        </p:spPr>
      </p:pic>
      <p:sp>
        <p:nvSpPr>
          <p:cNvPr id="26" name="Rectangle 1026060">
            <a:extLst>
              <a:ext uri="{FF2B5EF4-FFF2-40B4-BE49-F238E27FC236}">
                <a16:creationId xmlns:a16="http://schemas.microsoft.com/office/drawing/2014/main" id="{8293BBF1-4670-4138-8184-077CDDBF5CE5}"/>
              </a:ext>
            </a:extLst>
          </p:cNvPr>
          <p:cNvSpPr>
            <a:spLocks noChangeArrowheads="1"/>
          </p:cNvSpPr>
          <p:nvPr/>
        </p:nvSpPr>
        <p:spPr bwMode="auto">
          <a:xfrm>
            <a:off x="594401" y="4136900"/>
            <a:ext cx="5627431" cy="2034403"/>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6"/>
              </a:buBlip>
            </a:pPr>
            <a:r>
              <a:rPr lang="vi-VN" sz="2500" b="1" i="1"/>
              <a:t>Hai lực không bằng nhau: </a:t>
            </a:r>
            <a:r>
              <a:rPr lang="vi-VN" sz="2500"/>
              <a:t>khi tác dụng lần lượt vào cùng một vật sẽ gây ra lần lượt hai vectơ gia tốc khác nhau (về hướng hoặc độ lớn).</a:t>
            </a:r>
            <a:endParaRPr lang="en-US" sz="2500"/>
          </a:p>
          <a:p>
            <a:pPr marL="287338" indent="-287338" algn="just" defTabSz="1095375">
              <a:buClr>
                <a:schemeClr val="tx2"/>
              </a:buClr>
              <a:buSzPct val="95000"/>
              <a:buBlip>
                <a:blip r:embed="rId6"/>
              </a:buBlip>
            </a:pPr>
            <a:endParaRPr lang="en-US" sz="2500" kern="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D2D83E8A-773F-7E34-FED1-80E51392296C}"/>
              </a:ext>
            </a:extLst>
          </p:cNvPr>
          <p:cNvPicPr>
            <a:picLocks noChangeAspect="1"/>
          </p:cNvPicPr>
          <p:nvPr/>
        </p:nvPicPr>
        <p:blipFill>
          <a:blip r:embed="rId7"/>
          <a:stretch>
            <a:fillRect/>
          </a:stretch>
        </p:blipFill>
        <p:spPr>
          <a:xfrm>
            <a:off x="6858000" y="4281767"/>
            <a:ext cx="4961000" cy="1478984"/>
          </a:xfrm>
          <a:prstGeom prst="rect">
            <a:avLst/>
          </a:prstGeom>
        </p:spPr>
      </p:pic>
    </p:spTree>
    <p:extLst>
      <p:ext uri="{BB962C8B-B14F-4D97-AF65-F5344CB8AC3E}">
        <p14:creationId xmlns:p14="http://schemas.microsoft.com/office/powerpoint/2010/main" val="19995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313551" y="722448"/>
            <a:ext cx="9354449" cy="861774"/>
          </a:xfrm>
          <a:prstGeom prst="rect">
            <a:avLst/>
          </a:prstGeom>
          <a:noFill/>
        </p:spPr>
        <p:txBody>
          <a:bodyPr wrap="square">
            <a:spAutoFit/>
          </a:bodyPr>
          <a:lstStyle/>
          <a:p>
            <a:pPr algn="ctr" rtl="0">
              <a:spcBef>
                <a:spcPts val="0"/>
              </a:spcBef>
              <a:spcAft>
                <a:spcPts val="500"/>
              </a:spcAft>
            </a:pPr>
            <a:r>
              <a:rPr lang="en-US" sz="2500" b="0" i="0" u="none" strike="noStrike">
                <a:solidFill>
                  <a:srgbClr val="0070C0"/>
                </a:solidFill>
                <a:effectLst/>
                <a:latin typeface="Arial" panose="020B0604020202020204" pitchFamily="34" charset="0"/>
                <a:cs typeface="Arial" panose="020B0604020202020204" pitchFamily="34" charset="0"/>
              </a:rPr>
              <a:t>Hãy xác định các cặp lực bằng nhau, không bằng nhau tác dụng lên tạ và tên lửa</a:t>
            </a:r>
            <a:endParaRPr lang="en-US" sz="2500">
              <a:solidFill>
                <a:srgbClr val="0070C0"/>
              </a:solidFill>
              <a:effectLst/>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042667" cy="859082"/>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37BE4F18-CBDC-42BB-AD3D-EFB7C1CC7FCD}"/>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13604" y="162463"/>
            <a:ext cx="944391" cy="896371"/>
          </a:xfrm>
          <a:prstGeom prst="rect">
            <a:avLst/>
          </a:prstGeom>
        </p:spPr>
      </p:pic>
      <p:sp>
        <p:nvSpPr>
          <p:cNvPr id="31" name="TextBox 30">
            <a:extLst>
              <a:ext uri="{FF2B5EF4-FFF2-40B4-BE49-F238E27FC236}">
                <a16:creationId xmlns:a16="http://schemas.microsoft.com/office/drawing/2014/main" id="{C0ADEA90-D054-4C31-8D48-EB55D33D24E0}"/>
              </a:ext>
            </a:extLst>
          </p:cNvPr>
          <p:cNvSpPr txBox="1"/>
          <p:nvPr/>
        </p:nvSpPr>
        <p:spPr>
          <a:xfrm>
            <a:off x="654529" y="5410199"/>
            <a:ext cx="4257382" cy="769441"/>
          </a:xfrm>
          <a:prstGeom prst="rect">
            <a:avLst/>
          </a:prstGeom>
          <a:noFill/>
        </p:spPr>
        <p:txBody>
          <a:bodyPr wrap="square">
            <a:spAutoFit/>
          </a:bodyPr>
          <a:lstStyle/>
          <a:p>
            <a:pPr algn="ctr"/>
            <a:r>
              <a:rPr lang="en-US" sz="2200" i="1">
                <a:latin typeface="Arial" panose="020B0604020202020204" pitchFamily="34" charset="0"/>
              </a:rPr>
              <a:t>Lực sĩ Thạch Kim Tuấn nâng tạ tại Seagames 29th</a:t>
            </a:r>
            <a:endParaRPr lang="en-US" sz="2200" i="1" u="none" strike="noStrike">
              <a:effectLst/>
              <a:latin typeface="Arial" panose="020B0604020202020204" pitchFamily="34" charset="0"/>
            </a:endParaRPr>
          </a:p>
        </p:txBody>
      </p:sp>
      <p:sp>
        <p:nvSpPr>
          <p:cNvPr id="33" name="TextBox 32">
            <a:extLst>
              <a:ext uri="{FF2B5EF4-FFF2-40B4-BE49-F238E27FC236}">
                <a16:creationId xmlns:a16="http://schemas.microsoft.com/office/drawing/2014/main" id="{E4E86F4D-1836-48E7-A953-5EF567DBE969}"/>
              </a:ext>
            </a:extLst>
          </p:cNvPr>
          <p:cNvSpPr txBox="1"/>
          <p:nvPr/>
        </p:nvSpPr>
        <p:spPr>
          <a:xfrm>
            <a:off x="6858000" y="5297746"/>
            <a:ext cx="4876800" cy="769441"/>
          </a:xfrm>
          <a:prstGeom prst="rect">
            <a:avLst/>
          </a:prstGeom>
          <a:noFill/>
        </p:spPr>
        <p:txBody>
          <a:bodyPr wrap="square">
            <a:spAutoFit/>
          </a:bodyPr>
          <a:lstStyle/>
          <a:p>
            <a:pPr algn="ctr" rtl="0">
              <a:spcBef>
                <a:spcPts val="0"/>
              </a:spcBef>
            </a:pPr>
            <a:r>
              <a:rPr lang="en-US" sz="2200" b="0" i="0" u="none" strike="noStrike">
                <a:effectLst/>
                <a:latin typeface="Arial" panose="020B0604020202020204" pitchFamily="34" charset="0"/>
              </a:rPr>
              <a:t>Tên lửa được phóng bằng chuyển động phản lực</a:t>
            </a:r>
          </a:p>
        </p:txBody>
      </p:sp>
      <p:pic>
        <p:nvPicPr>
          <p:cNvPr id="4" name="Picture 3" descr="A picture containing person, barbell&#10;&#10;Description automatically generated">
            <a:extLst>
              <a:ext uri="{FF2B5EF4-FFF2-40B4-BE49-F238E27FC236}">
                <a16:creationId xmlns:a16="http://schemas.microsoft.com/office/drawing/2014/main" id="{98777588-7DE5-42B3-B152-82800819A6DB}"/>
              </a:ext>
            </a:extLst>
          </p:cNvPr>
          <p:cNvPicPr>
            <a:picLocks noChangeAspect="1"/>
          </p:cNvPicPr>
          <p:nvPr/>
        </p:nvPicPr>
        <p:blipFill rotWithShape="1">
          <a:blip r:embed="rId3">
            <a:extLst>
              <a:ext uri="{28A0092B-C50C-407E-A947-70E740481C1C}">
                <a14:useLocalDpi xmlns:a14="http://schemas.microsoft.com/office/drawing/2010/main" val="0"/>
              </a:ext>
            </a:extLst>
          </a:blip>
          <a:srcRect l="4167" r="5555"/>
          <a:stretch/>
        </p:blipFill>
        <p:spPr>
          <a:xfrm>
            <a:off x="457200" y="1820668"/>
            <a:ext cx="4985460" cy="3589531"/>
          </a:xfrm>
          <a:prstGeom prst="rect">
            <a:avLst/>
          </a:prstGeom>
          <a:ln>
            <a:noFill/>
          </a:ln>
          <a:effectLst>
            <a:softEdge rad="112500"/>
          </a:effectLst>
        </p:spPr>
      </p:pic>
      <p:pic>
        <p:nvPicPr>
          <p:cNvPr id="6" name="Picture 5" descr="A rocket in the sky&#10;&#10;Description automatically generated with low confidence">
            <a:extLst>
              <a:ext uri="{FF2B5EF4-FFF2-40B4-BE49-F238E27FC236}">
                <a16:creationId xmlns:a16="http://schemas.microsoft.com/office/drawing/2014/main" id="{72CE9F2C-619B-471C-AC71-6E0991FF6C55}"/>
              </a:ext>
            </a:extLst>
          </p:cNvPr>
          <p:cNvPicPr>
            <a:picLocks noChangeAspect="1"/>
          </p:cNvPicPr>
          <p:nvPr/>
        </p:nvPicPr>
        <p:blipFill rotWithShape="1">
          <a:blip r:embed="rId4">
            <a:extLst>
              <a:ext uri="{28A0092B-C50C-407E-A947-70E740481C1C}">
                <a14:useLocalDpi xmlns:a14="http://schemas.microsoft.com/office/drawing/2010/main" val="0"/>
              </a:ext>
            </a:extLst>
          </a:blip>
          <a:srcRect l="19601" t="7201" r="11973" b="22098"/>
          <a:stretch/>
        </p:blipFill>
        <p:spPr>
          <a:xfrm>
            <a:off x="6858000" y="1906315"/>
            <a:ext cx="4985460" cy="3435817"/>
          </a:xfrm>
          <a:prstGeom prst="rect">
            <a:avLst/>
          </a:prstGeom>
        </p:spPr>
      </p:pic>
      <p:cxnSp>
        <p:nvCxnSpPr>
          <p:cNvPr id="35" name="Straight Arrow Connector 34">
            <a:extLst>
              <a:ext uri="{FF2B5EF4-FFF2-40B4-BE49-F238E27FC236}">
                <a16:creationId xmlns:a16="http://schemas.microsoft.com/office/drawing/2014/main" id="{7D791B0A-A9BD-42DC-8E9C-A6FE5081EB91}"/>
              </a:ext>
            </a:extLst>
          </p:cNvPr>
          <p:cNvCxnSpPr>
            <a:cxnSpLocks/>
          </p:cNvCxnSpPr>
          <p:nvPr/>
        </p:nvCxnSpPr>
        <p:spPr>
          <a:xfrm flipV="1">
            <a:off x="2819400" y="1906314"/>
            <a:ext cx="0" cy="53258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B048D67-515E-447E-B2A6-85D7E5159AA2}"/>
                  </a:ext>
                </a:extLst>
              </p:cNvPr>
              <p:cNvSpPr txBox="1"/>
              <p:nvPr/>
            </p:nvSpPr>
            <p:spPr>
              <a:xfrm>
                <a:off x="2872288" y="1610263"/>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BB048D67-515E-447E-B2A6-85D7E5159AA2}"/>
                  </a:ext>
                </a:extLst>
              </p:cNvPr>
              <p:cNvSpPr txBox="1">
                <a:spLocks noRot="1" noChangeAspect="1" noMove="1" noResize="1" noEditPoints="1" noAdjustHandles="1" noChangeArrowheads="1" noChangeShapeType="1" noTextEdit="1"/>
              </p:cNvSpPr>
              <p:nvPr/>
            </p:nvSpPr>
            <p:spPr>
              <a:xfrm>
                <a:off x="2872288" y="1610263"/>
                <a:ext cx="762000" cy="782587"/>
              </a:xfrm>
              <a:prstGeom prst="rect">
                <a:avLst/>
              </a:prstGeom>
              <a:blipFill>
                <a:blip r:embed="rId5"/>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DC2C9F81-8DB1-4804-A0A8-04EB8EBC9C65}"/>
              </a:ext>
            </a:extLst>
          </p:cNvPr>
          <p:cNvCxnSpPr>
            <a:cxnSpLocks/>
          </p:cNvCxnSpPr>
          <p:nvPr/>
        </p:nvCxnSpPr>
        <p:spPr>
          <a:xfrm>
            <a:off x="2819400" y="2438902"/>
            <a:ext cx="0" cy="45669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15633F-E1AD-447A-A311-100D478A9447}"/>
                  </a:ext>
                </a:extLst>
              </p:cNvPr>
              <p:cNvSpPr txBox="1"/>
              <p:nvPr/>
            </p:nvSpPr>
            <p:spPr>
              <a:xfrm>
                <a:off x="2898732" y="236329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FF00"/>
                              </a:solidFill>
                              <a:latin typeface="Cambria Math" panose="02040503050406030204" pitchFamily="18" charset="0"/>
                            </a:rPr>
                          </m:ctrlPr>
                        </m:accPr>
                        <m:e>
                          <m:r>
                            <a:rPr lang="en-US" sz="4000" i="1" smtClean="0">
                              <a:solidFill>
                                <a:srgbClr val="FFFF00"/>
                              </a:solidFill>
                              <a:latin typeface="Cambria Math" panose="02040503050406030204" pitchFamily="18" charset="0"/>
                            </a:rPr>
                            <m:t>𝑃</m:t>
                          </m:r>
                        </m:e>
                      </m:acc>
                    </m:oMath>
                  </m:oMathPara>
                </a14:m>
                <a:endParaRPr lang="en-US" sz="4000">
                  <a:solidFill>
                    <a:srgbClr val="FFFF00"/>
                  </a:solidFill>
                </a:endParaRPr>
              </a:p>
            </p:txBody>
          </p:sp>
        </mc:Choice>
        <mc:Fallback xmlns="">
          <p:sp>
            <p:nvSpPr>
              <p:cNvPr id="38" name="TextBox 37">
                <a:extLst>
                  <a:ext uri="{FF2B5EF4-FFF2-40B4-BE49-F238E27FC236}">
                    <a16:creationId xmlns:a16="http://schemas.microsoft.com/office/drawing/2014/main" id="{E215633F-E1AD-447A-A311-100D478A9447}"/>
                  </a:ext>
                </a:extLst>
              </p:cNvPr>
              <p:cNvSpPr txBox="1">
                <a:spLocks noRot="1" noChangeAspect="1" noMove="1" noResize="1" noEditPoints="1" noAdjustHandles="1" noChangeArrowheads="1" noChangeShapeType="1" noTextEdit="1"/>
              </p:cNvSpPr>
              <p:nvPr/>
            </p:nvSpPr>
            <p:spPr>
              <a:xfrm>
                <a:off x="2898732" y="2363294"/>
                <a:ext cx="762000" cy="782587"/>
              </a:xfrm>
              <a:prstGeom prst="rect">
                <a:avLst/>
              </a:prstGeom>
              <a:blipFill>
                <a:blip r:embed="rId6"/>
                <a:stretch>
                  <a:fillRect/>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8550DF59-42DA-463E-B464-3175D0C5997C}"/>
              </a:ext>
            </a:extLst>
          </p:cNvPr>
          <p:cNvCxnSpPr>
            <a:cxnSpLocks/>
          </p:cNvCxnSpPr>
          <p:nvPr/>
        </p:nvCxnSpPr>
        <p:spPr>
          <a:xfrm flipV="1">
            <a:off x="9207602" y="1906314"/>
            <a:ext cx="6334" cy="102421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CB76177-7CC4-46BA-ACA2-066811B9A5C8}"/>
                  </a:ext>
                </a:extLst>
              </p:cNvPr>
              <p:cNvSpPr txBox="1"/>
              <p:nvPr/>
            </p:nvSpPr>
            <p:spPr>
              <a:xfrm>
                <a:off x="9319712" y="178384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40" name="TextBox 39">
                <a:extLst>
                  <a:ext uri="{FF2B5EF4-FFF2-40B4-BE49-F238E27FC236}">
                    <a16:creationId xmlns:a16="http://schemas.microsoft.com/office/drawing/2014/main" id="{2CB76177-7CC4-46BA-ACA2-066811B9A5C8}"/>
                  </a:ext>
                </a:extLst>
              </p:cNvPr>
              <p:cNvSpPr txBox="1">
                <a:spLocks noRot="1" noChangeAspect="1" noMove="1" noResize="1" noEditPoints="1" noAdjustHandles="1" noChangeArrowheads="1" noChangeShapeType="1" noTextEdit="1"/>
              </p:cNvSpPr>
              <p:nvPr/>
            </p:nvSpPr>
            <p:spPr>
              <a:xfrm>
                <a:off x="9319712" y="1783847"/>
                <a:ext cx="762000" cy="782587"/>
              </a:xfrm>
              <a:prstGeom prst="rect">
                <a:avLst/>
              </a:prstGeom>
              <a:blipFill>
                <a:blip r:embed="rId7"/>
                <a:stretch>
                  <a:fillRect/>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F69D04A3-DA4F-4B73-92E7-29374A058666}"/>
              </a:ext>
            </a:extLst>
          </p:cNvPr>
          <p:cNvCxnSpPr>
            <a:cxnSpLocks/>
          </p:cNvCxnSpPr>
          <p:nvPr/>
        </p:nvCxnSpPr>
        <p:spPr>
          <a:xfrm>
            <a:off x="9207602" y="2930526"/>
            <a:ext cx="0" cy="45669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BF15A60-0F71-4B3C-8EE2-C542CC44B9E6}"/>
                  </a:ext>
                </a:extLst>
              </p:cNvPr>
              <p:cNvSpPr txBox="1"/>
              <p:nvPr/>
            </p:nvSpPr>
            <p:spPr>
              <a:xfrm>
                <a:off x="9293268" y="288447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FF00"/>
                              </a:solidFill>
                              <a:latin typeface="Cambria Math" panose="02040503050406030204" pitchFamily="18" charset="0"/>
                            </a:rPr>
                          </m:ctrlPr>
                        </m:accPr>
                        <m:e>
                          <m:r>
                            <a:rPr lang="en-US" sz="4000" i="1" smtClean="0">
                              <a:solidFill>
                                <a:srgbClr val="FFFF00"/>
                              </a:solidFill>
                              <a:latin typeface="Cambria Math" panose="02040503050406030204" pitchFamily="18" charset="0"/>
                            </a:rPr>
                            <m:t>𝑃</m:t>
                          </m:r>
                        </m:e>
                      </m:acc>
                    </m:oMath>
                  </m:oMathPara>
                </a14:m>
                <a:endParaRPr lang="en-US" sz="4000">
                  <a:solidFill>
                    <a:srgbClr val="FFFF00"/>
                  </a:solidFill>
                </a:endParaRPr>
              </a:p>
            </p:txBody>
          </p:sp>
        </mc:Choice>
        <mc:Fallback xmlns="">
          <p:sp>
            <p:nvSpPr>
              <p:cNvPr id="42" name="TextBox 41">
                <a:extLst>
                  <a:ext uri="{FF2B5EF4-FFF2-40B4-BE49-F238E27FC236}">
                    <a16:creationId xmlns:a16="http://schemas.microsoft.com/office/drawing/2014/main" id="{1BF15A60-0F71-4B3C-8EE2-C542CC44B9E6}"/>
                  </a:ext>
                </a:extLst>
              </p:cNvPr>
              <p:cNvSpPr txBox="1">
                <a:spLocks noRot="1" noChangeAspect="1" noMove="1" noResize="1" noEditPoints="1" noAdjustHandles="1" noChangeArrowheads="1" noChangeShapeType="1" noTextEdit="1"/>
              </p:cNvSpPr>
              <p:nvPr/>
            </p:nvSpPr>
            <p:spPr>
              <a:xfrm>
                <a:off x="9293268" y="2884474"/>
                <a:ext cx="762000" cy="782587"/>
              </a:xfrm>
              <a:prstGeom prst="rect">
                <a:avLst/>
              </a:prstGeom>
              <a:blipFill>
                <a:blip r:embed="rId8"/>
                <a:stretch>
                  <a:fillRect/>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BF8C9220-0B2D-4CB1-9B03-4871EE1DF2D1}"/>
              </a:ext>
            </a:extLst>
          </p:cNvPr>
          <p:cNvSpPr txBox="1"/>
          <p:nvPr/>
        </p:nvSpPr>
        <p:spPr>
          <a:xfrm>
            <a:off x="2229866" y="6215175"/>
            <a:ext cx="1337732" cy="477054"/>
          </a:xfrm>
          <a:prstGeom prst="rect">
            <a:avLst/>
          </a:prstGeom>
          <a:noFill/>
        </p:spPr>
        <p:txBody>
          <a:bodyPr wrap="square">
            <a:spAutoFit/>
          </a:bodyPr>
          <a:lstStyle/>
          <a:p>
            <a:pPr algn="ctr"/>
            <a:r>
              <a:rPr lang="en-US" sz="2500" b="1" i="1" u="none" strike="noStrike">
                <a:solidFill>
                  <a:srgbClr val="C00000"/>
                </a:solidFill>
                <a:effectLst/>
                <a:latin typeface="Arial" panose="020B0604020202020204" pitchFamily="34" charset="0"/>
              </a:rPr>
              <a:t>F</a:t>
            </a:r>
            <a:r>
              <a:rPr lang="vi-VN" sz="2500" b="1" i="1" u="none" strike="noStrike">
                <a:solidFill>
                  <a:srgbClr val="C00000"/>
                </a:solidFill>
                <a:effectLst/>
                <a:latin typeface="Arial" panose="020B0604020202020204" pitchFamily="34" charset="0"/>
              </a:rPr>
              <a:t> = </a:t>
            </a:r>
            <a:r>
              <a:rPr lang="en-US" sz="2500" b="1" i="1" u="none" strike="noStrike">
                <a:solidFill>
                  <a:srgbClr val="C00000"/>
                </a:solidFill>
                <a:effectLst/>
                <a:latin typeface="Arial" panose="020B0604020202020204" pitchFamily="34" charset="0"/>
              </a:rPr>
              <a:t>P</a:t>
            </a:r>
            <a:endParaRPr lang="en-US" sz="2500"/>
          </a:p>
        </p:txBody>
      </p:sp>
      <p:sp>
        <p:nvSpPr>
          <p:cNvPr id="47" name="TextBox 46">
            <a:extLst>
              <a:ext uri="{FF2B5EF4-FFF2-40B4-BE49-F238E27FC236}">
                <a16:creationId xmlns:a16="http://schemas.microsoft.com/office/drawing/2014/main" id="{56563F39-C459-4781-90E2-54BEDE425D60}"/>
              </a:ext>
            </a:extLst>
          </p:cNvPr>
          <p:cNvSpPr txBox="1"/>
          <p:nvPr/>
        </p:nvSpPr>
        <p:spPr>
          <a:xfrm>
            <a:off x="8691205" y="6081764"/>
            <a:ext cx="1602059" cy="477054"/>
          </a:xfrm>
          <a:prstGeom prst="rect">
            <a:avLst/>
          </a:prstGeom>
          <a:noFill/>
        </p:spPr>
        <p:txBody>
          <a:bodyPr wrap="square">
            <a:spAutoFit/>
          </a:bodyPr>
          <a:lstStyle/>
          <a:p>
            <a:r>
              <a:rPr lang="en-US" sz="2500" b="1" i="1" u="none" strike="noStrike" dirty="0">
                <a:solidFill>
                  <a:srgbClr val="C00000"/>
                </a:solidFill>
                <a:effectLst/>
                <a:latin typeface="Arial" panose="020B0604020202020204" pitchFamily="34" charset="0"/>
              </a:rPr>
              <a:t>F </a:t>
            </a:r>
            <a:r>
              <a:rPr lang="en-US" sz="2500" b="1" i="1" u="none" strike="noStrike" dirty="0">
                <a:solidFill>
                  <a:srgbClr val="C00000"/>
                </a:solidFill>
                <a:effectLst/>
                <a:latin typeface="Arial" panose="020B0604020202020204" pitchFamily="34" charset="0"/>
                <a:sym typeface="Symbol" panose="05050102010706020507" pitchFamily="18" charset="2"/>
              </a:rPr>
              <a:t></a:t>
            </a:r>
            <a:r>
              <a:rPr lang="en-US" sz="2500" b="1" i="1" u="none" strike="noStrike" dirty="0">
                <a:solidFill>
                  <a:srgbClr val="C00000"/>
                </a:solidFill>
                <a:effectLst/>
                <a:latin typeface="Arial" panose="020B0604020202020204" pitchFamily="34" charset="0"/>
              </a:rPr>
              <a:t> P</a:t>
            </a:r>
            <a:endParaRPr lang="en-US" sz="2500" dirty="0"/>
          </a:p>
        </p:txBody>
      </p:sp>
    </p:spTree>
    <p:extLst>
      <p:ext uri="{BB962C8B-B14F-4D97-AF65-F5344CB8AC3E}">
        <p14:creationId xmlns:p14="http://schemas.microsoft.com/office/powerpoint/2010/main" val="8314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2">
            <a:extLst>
              <a:ext uri="{FF2B5EF4-FFF2-40B4-BE49-F238E27FC236}">
                <a16:creationId xmlns:a16="http://schemas.microsoft.com/office/drawing/2014/main" id="{0AB2BAAD-9CA0-477C-9FB2-F2473A53EB70}"/>
              </a:ext>
            </a:extLst>
          </p:cNvPr>
          <p:cNvSpPr txBox="1">
            <a:spLocks noChangeArrowheads="1"/>
          </p:cNvSpPr>
          <p:nvPr/>
        </p:nvSpPr>
        <p:spPr>
          <a:xfrm>
            <a:off x="1112749" y="686697"/>
            <a:ext cx="5745251" cy="5073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Lực cân bằng – lực không cân bằng</a:t>
            </a:r>
          </a:p>
        </p:txBody>
      </p:sp>
      <p:grpSp>
        <p:nvGrpSpPr>
          <p:cNvPr id="27" name="Group 26">
            <a:extLst>
              <a:ext uri="{FF2B5EF4-FFF2-40B4-BE49-F238E27FC236}">
                <a16:creationId xmlns:a16="http://schemas.microsoft.com/office/drawing/2014/main" id="{154439A0-7CFB-4578-9DD9-6843B5D7E46A}"/>
              </a:ext>
            </a:extLst>
          </p:cNvPr>
          <p:cNvGrpSpPr/>
          <p:nvPr/>
        </p:nvGrpSpPr>
        <p:grpSpPr>
          <a:xfrm>
            <a:off x="-29497" y="65600"/>
            <a:ext cx="8603569" cy="542538"/>
            <a:chOff x="74035" y="2231322"/>
            <a:chExt cx="8550261" cy="757342"/>
          </a:xfrm>
        </p:grpSpPr>
        <p:grpSp>
          <p:nvGrpSpPr>
            <p:cNvPr id="28" name="Group 70">
              <a:extLst>
                <a:ext uri="{FF2B5EF4-FFF2-40B4-BE49-F238E27FC236}">
                  <a16:creationId xmlns:a16="http://schemas.microsoft.com/office/drawing/2014/main" id="{1319D520-98E1-4777-A6DA-DFB96234423D}"/>
                </a:ext>
              </a:extLst>
            </p:cNvPr>
            <p:cNvGrpSpPr>
              <a:grpSpLocks/>
            </p:cNvGrpSpPr>
            <p:nvPr/>
          </p:nvGrpSpPr>
          <p:grpSpPr bwMode="auto">
            <a:xfrm>
              <a:off x="286106" y="2280389"/>
              <a:ext cx="5293350" cy="708275"/>
              <a:chOff x="564746" y="3403331"/>
              <a:chExt cx="2725828" cy="1364238"/>
            </a:xfrm>
          </p:grpSpPr>
          <p:pic>
            <p:nvPicPr>
              <p:cNvPr id="32" name="Picture 31" descr="empty-green-rectangle">
                <a:extLst>
                  <a:ext uri="{FF2B5EF4-FFF2-40B4-BE49-F238E27FC236}">
                    <a16:creationId xmlns:a16="http://schemas.microsoft.com/office/drawing/2014/main" id="{274B42D6-AFF2-4B89-86CB-710146E36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green-top-faded">
                <a:extLst>
                  <a:ext uri="{FF2B5EF4-FFF2-40B4-BE49-F238E27FC236}">
                    <a16:creationId xmlns:a16="http://schemas.microsoft.com/office/drawing/2014/main" id="{220D0B78-E588-4F05-B083-6C1114395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354E017E-02E1-49E4-BDC9-7289073B512C}"/>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0" name="Rectangle 1026060">
              <a:extLst>
                <a:ext uri="{FF2B5EF4-FFF2-40B4-BE49-F238E27FC236}">
                  <a16:creationId xmlns:a16="http://schemas.microsoft.com/office/drawing/2014/main" id="{F022E8B6-CB65-4B0A-8D20-1FD2D7D1C4C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pic>
        <p:nvPicPr>
          <p:cNvPr id="48" name="Picture 4" descr="empty-blue-rectangle">
            <a:extLst>
              <a:ext uri="{FF2B5EF4-FFF2-40B4-BE49-F238E27FC236}">
                <a16:creationId xmlns:a16="http://schemas.microsoft.com/office/drawing/2014/main" id="{7A6F3B55-E97C-4FBE-98F3-E47E1D4193AA}"/>
              </a:ext>
            </a:extLst>
          </p:cNvPr>
          <p:cNvPicPr>
            <a:picLocks noChangeAspect="1" noChangeArrowheads="1"/>
          </p:cNvPicPr>
          <p:nvPr/>
        </p:nvPicPr>
        <p:blipFill>
          <a:blip r:embed="rId4"/>
          <a:srcRect/>
          <a:stretch>
            <a:fillRect/>
          </a:stretch>
        </p:blipFill>
        <p:spPr bwMode="auto">
          <a:xfrm>
            <a:off x="413886" y="1339312"/>
            <a:ext cx="11040258" cy="3755081"/>
          </a:xfrm>
          <a:prstGeom prst="rect">
            <a:avLst/>
          </a:prstGeom>
          <a:noFill/>
          <a:ln w="9525">
            <a:noFill/>
            <a:miter lim="800000"/>
            <a:headEnd/>
            <a:tailEnd/>
          </a:ln>
        </p:spPr>
      </p:pic>
      <p:sp>
        <p:nvSpPr>
          <p:cNvPr id="49" name="Rectangle 1026060">
            <a:extLst>
              <a:ext uri="{FF2B5EF4-FFF2-40B4-BE49-F238E27FC236}">
                <a16:creationId xmlns:a16="http://schemas.microsoft.com/office/drawing/2014/main" id="{D310647A-CD48-42FE-9716-7956039D4239}"/>
              </a:ext>
            </a:extLst>
          </p:cNvPr>
          <p:cNvSpPr>
            <a:spLocks noChangeArrowheads="1"/>
          </p:cNvSpPr>
          <p:nvPr/>
        </p:nvSpPr>
        <p:spPr bwMode="auto">
          <a:xfrm>
            <a:off x="1097545" y="1499807"/>
            <a:ext cx="8998955" cy="911019"/>
          </a:xfrm>
          <a:prstGeom prst="rect">
            <a:avLst/>
          </a:prstGeom>
          <a:noFill/>
          <a:ln w="9525" algn="ctr">
            <a:noFill/>
            <a:miter lim="800000"/>
            <a:headEnd/>
            <a:tailEnd/>
          </a:ln>
        </p:spPr>
        <p:txBody>
          <a:bodyPr wrap="square" lIns="109728" tIns="54864" rIns="109728" bIns="54864">
            <a:spAutoFit/>
          </a:bodyPr>
          <a:lstStyle/>
          <a:p>
            <a:pPr defTabSz="1095375">
              <a:buClr>
                <a:schemeClr val="tx2"/>
              </a:buClr>
              <a:buSzPct val="95000"/>
            </a:pPr>
            <a:r>
              <a:rPr lang="vi-VN" sz="2600"/>
              <a:t>Nếu cho hai lực đồng thời tác dụng vào cùng một vật theo hướng ngược nhau, ta có hai trường hợp có thể xảy ra: </a:t>
            </a:r>
            <a:endParaRPr lang="en-US" sz="2600"/>
          </a:p>
        </p:txBody>
      </p:sp>
      <p:grpSp>
        <p:nvGrpSpPr>
          <p:cNvPr id="50" name="Group 49">
            <a:extLst>
              <a:ext uri="{FF2B5EF4-FFF2-40B4-BE49-F238E27FC236}">
                <a16:creationId xmlns:a16="http://schemas.microsoft.com/office/drawing/2014/main" id="{FD847876-3928-4BC0-A433-537B649E9EC5}"/>
              </a:ext>
            </a:extLst>
          </p:cNvPr>
          <p:cNvGrpSpPr/>
          <p:nvPr/>
        </p:nvGrpSpPr>
        <p:grpSpPr>
          <a:xfrm>
            <a:off x="338942" y="740664"/>
            <a:ext cx="809846" cy="319870"/>
            <a:chOff x="5867400" y="402866"/>
            <a:chExt cx="785094" cy="406303"/>
          </a:xfrm>
        </p:grpSpPr>
        <p:sp>
          <p:nvSpPr>
            <p:cNvPr id="51" name="Arrow: Pentagon 50">
              <a:extLst>
                <a:ext uri="{FF2B5EF4-FFF2-40B4-BE49-F238E27FC236}">
                  <a16:creationId xmlns:a16="http://schemas.microsoft.com/office/drawing/2014/main" id="{1214829F-414B-452D-8E5E-235A45160DDC}"/>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Chevron 51">
              <a:extLst>
                <a:ext uri="{FF2B5EF4-FFF2-40B4-BE49-F238E27FC236}">
                  <a16:creationId xmlns:a16="http://schemas.microsoft.com/office/drawing/2014/main" id="{9B2D7A8F-BA28-4960-BBFE-6E16798A7B1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Rectangle 1026060">
            <a:extLst>
              <a:ext uri="{FF2B5EF4-FFF2-40B4-BE49-F238E27FC236}">
                <a16:creationId xmlns:a16="http://schemas.microsoft.com/office/drawing/2014/main" id="{D62B1B89-473D-F727-0387-BEC62C0A25E3}"/>
              </a:ext>
            </a:extLst>
          </p:cNvPr>
          <p:cNvSpPr>
            <a:spLocks noChangeArrowheads="1"/>
          </p:cNvSpPr>
          <p:nvPr/>
        </p:nvSpPr>
        <p:spPr bwMode="auto">
          <a:xfrm>
            <a:off x="1148788" y="3754883"/>
            <a:ext cx="9570455" cy="911019"/>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vi-VN" sz="2600"/>
              <a:t>Vật thu gia tốc và chuyển động theo hướng của lực có độ lớn lớn hơn. Hai lực này được gọi là hai lực không cân bằng</a:t>
            </a:r>
            <a:r>
              <a:rPr lang="en-US" sz="2600"/>
              <a:t>.</a:t>
            </a:r>
          </a:p>
        </p:txBody>
      </p:sp>
      <p:sp>
        <p:nvSpPr>
          <p:cNvPr id="33" name="Rectangle 1026060">
            <a:extLst>
              <a:ext uri="{FF2B5EF4-FFF2-40B4-BE49-F238E27FC236}">
                <a16:creationId xmlns:a16="http://schemas.microsoft.com/office/drawing/2014/main" id="{8F755700-DD78-D5F1-56EC-FED15A6A9D66}"/>
              </a:ext>
            </a:extLst>
          </p:cNvPr>
          <p:cNvSpPr>
            <a:spLocks noChangeArrowheads="1"/>
          </p:cNvSpPr>
          <p:nvPr/>
        </p:nvSpPr>
        <p:spPr bwMode="auto">
          <a:xfrm>
            <a:off x="1097545" y="2660913"/>
            <a:ext cx="8046455" cy="911019"/>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vi-VN" sz="2600"/>
              <a:t>Vật đứng yên hoặc chuyển động thẳng đều. Hai lực này được gọi là hai lực cân bằng</a:t>
            </a:r>
            <a:r>
              <a:rPr lang="en-US" sz="2600"/>
              <a:t>.</a:t>
            </a:r>
            <a:r>
              <a:rPr lang="vi-VN" sz="2600"/>
              <a:t> </a:t>
            </a:r>
            <a:endParaRPr lang="en-US" sz="2600"/>
          </a:p>
        </p:txBody>
      </p:sp>
    </p:spTree>
    <p:extLst>
      <p:ext uri="{BB962C8B-B14F-4D97-AF65-F5344CB8AC3E}">
        <p14:creationId xmlns:p14="http://schemas.microsoft.com/office/powerpoint/2010/main" val="22390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677EEEE2-01C4-425D-B9DC-E4F7E0B5FC4B}"/>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A019274-EFBF-442E-BB0F-92D96775C7E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2805D4F5-FE45-4A70-B136-98858228588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7" name="TextBox 6">
            <a:extLst>
              <a:ext uri="{FF2B5EF4-FFF2-40B4-BE49-F238E27FC236}">
                <a16:creationId xmlns:a16="http://schemas.microsoft.com/office/drawing/2014/main" id="{C56C71D2-D914-4315-B7DE-4E470282FE0C}"/>
              </a:ext>
            </a:extLst>
          </p:cNvPr>
          <p:cNvSpPr txBox="1"/>
          <p:nvPr/>
        </p:nvSpPr>
        <p:spPr>
          <a:xfrm>
            <a:off x="1249191" y="725210"/>
            <a:ext cx="10497449" cy="1572225"/>
          </a:xfrm>
          <a:prstGeom prst="rect">
            <a:avLst/>
          </a:prstGeom>
          <a:noFill/>
        </p:spPr>
        <p:txBody>
          <a:bodyPr wrap="square">
            <a:spAutoFit/>
          </a:bodyPr>
          <a:lstStyle/>
          <a:p>
            <a:pPr rtl="0">
              <a:spcBef>
                <a:spcPts val="0"/>
              </a:spcBef>
              <a:spcAft>
                <a:spcPts val="500"/>
              </a:spcAft>
            </a:pPr>
            <a:r>
              <a:rPr lang="vi-VN" sz="2300" b="0" i="0" u="none" strike="noStrike">
                <a:solidFill>
                  <a:srgbClr val="0070C0"/>
                </a:solidFill>
                <a:effectLst/>
              </a:rPr>
              <a:t>Quan sát và trả lời</a:t>
            </a:r>
            <a:r>
              <a:rPr lang="en-US" sz="2300" b="0" i="0" u="none" strike="noStrike">
                <a:solidFill>
                  <a:srgbClr val="0070C0"/>
                </a:solidFill>
                <a:effectLst/>
              </a:rPr>
              <a:t> </a:t>
            </a:r>
            <a:r>
              <a:rPr lang="vi-VN" sz="2300" b="0" i="0" u="none" strike="noStrike">
                <a:solidFill>
                  <a:srgbClr val="0070C0"/>
                </a:solidFill>
                <a:effectLst/>
              </a:rPr>
              <a:t>các câu hỏi:</a:t>
            </a:r>
            <a:endParaRPr lang="en-US" sz="2300" b="0" i="0" u="none" strike="noStrike">
              <a:solidFill>
                <a:srgbClr val="0070C0"/>
              </a:solidFill>
              <a:effectLst/>
            </a:endParaRPr>
          </a:p>
          <a:p>
            <a:pPr rtl="0">
              <a:spcBef>
                <a:spcPts val="0"/>
              </a:spcBef>
              <a:spcAft>
                <a:spcPts val="500"/>
              </a:spcAft>
            </a:pPr>
            <a:r>
              <a:rPr lang="vi-VN" sz="2300" b="0" i="0" u="none" strike="noStrike">
                <a:solidFill>
                  <a:srgbClr val="0070C0"/>
                </a:solidFill>
                <a:effectLst/>
              </a:rPr>
              <a:t>a) Khi ta đấm (tác dụng lực) vào bao cát thì tay ta có chịu lực tác</a:t>
            </a:r>
            <a:r>
              <a:rPr lang="en-US" sz="2300" b="0" i="0" u="none" strike="noStrike">
                <a:solidFill>
                  <a:srgbClr val="0070C0"/>
                </a:solidFill>
                <a:effectLst/>
              </a:rPr>
              <a:t> </a:t>
            </a:r>
            <a:r>
              <a:rPr lang="vi-VN" sz="2300" b="0" i="0" u="none" strike="noStrike">
                <a:solidFill>
                  <a:srgbClr val="0070C0"/>
                </a:solidFill>
                <a:effectLst/>
              </a:rPr>
              <a:t>dụng không? b) Khi đưa hai cực cùng tên của hai nam châm thẳng lại gần nhau thì lực tác dụng lên từng nam châm có tính chất gì?</a:t>
            </a:r>
            <a:endParaRPr lang="vi-VN" sz="2300">
              <a:solidFill>
                <a:srgbClr val="0070C0"/>
              </a:solidFill>
              <a:effectLst/>
            </a:endParaRPr>
          </a:p>
        </p:txBody>
      </p:sp>
      <p:sp>
        <p:nvSpPr>
          <p:cNvPr id="8" name="Rectangle: Rounded Corners 7">
            <a:extLst>
              <a:ext uri="{FF2B5EF4-FFF2-40B4-BE49-F238E27FC236}">
                <a16:creationId xmlns:a16="http://schemas.microsoft.com/office/drawing/2014/main" id="{CD5364FA-9FBA-4CE8-AF1B-67BB9412FF92}"/>
              </a:ext>
            </a:extLst>
          </p:cNvPr>
          <p:cNvSpPr/>
          <p:nvPr/>
        </p:nvSpPr>
        <p:spPr>
          <a:xfrm>
            <a:off x="685801" y="751180"/>
            <a:ext cx="10972800" cy="1620033"/>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3F2617E4-1D5D-433A-9BFA-8D54FB63E2F6}"/>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122409" y="216437"/>
            <a:ext cx="1126782" cy="1069488"/>
          </a:xfrm>
          <a:prstGeom prst="rect">
            <a:avLst/>
          </a:prstGeom>
        </p:spPr>
      </p:pic>
      <p:sp>
        <p:nvSpPr>
          <p:cNvPr id="11" name="TextBox 10">
            <a:extLst>
              <a:ext uri="{FF2B5EF4-FFF2-40B4-BE49-F238E27FC236}">
                <a16:creationId xmlns:a16="http://schemas.microsoft.com/office/drawing/2014/main" id="{052A3889-A4D2-4EE0-85F2-DD8808F41C18}"/>
              </a:ext>
            </a:extLst>
          </p:cNvPr>
          <p:cNvSpPr txBox="1"/>
          <p:nvPr/>
        </p:nvSpPr>
        <p:spPr>
          <a:xfrm>
            <a:off x="470836" y="5410673"/>
            <a:ext cx="5195452" cy="1323439"/>
          </a:xfrm>
          <a:prstGeom prst="rect">
            <a:avLst/>
          </a:prstGeom>
          <a:noFill/>
        </p:spPr>
        <p:txBody>
          <a:bodyPr wrap="square">
            <a:spAutoFit/>
          </a:bodyPr>
          <a:lstStyle/>
          <a:p>
            <a:pPr algn="ctr"/>
            <a:r>
              <a:rPr lang="vi-VN" sz="2000" b="0" i="0" u="none" strike="noStrike" dirty="0">
                <a:effectLst/>
              </a:rPr>
              <a:t>Khi lấy tay đấm vào bao cát, ta thấy bao cát bị dịch chuyển bởi lực tác dụng của tay lên bao cát. Đồng thời, ta cũng cảm nhận được lực tác dụng bởi bao cát lên tay. </a:t>
            </a:r>
            <a:endParaRPr lang="en-US" sz="2000" dirty="0"/>
          </a:p>
        </p:txBody>
      </p:sp>
      <p:sp>
        <p:nvSpPr>
          <p:cNvPr id="13" name="TextBox 12">
            <a:extLst>
              <a:ext uri="{FF2B5EF4-FFF2-40B4-BE49-F238E27FC236}">
                <a16:creationId xmlns:a16="http://schemas.microsoft.com/office/drawing/2014/main" id="{5D86EC91-4042-4F8C-99D5-A5106D205F9E}"/>
              </a:ext>
            </a:extLst>
          </p:cNvPr>
          <p:cNvSpPr txBox="1"/>
          <p:nvPr/>
        </p:nvSpPr>
        <p:spPr>
          <a:xfrm>
            <a:off x="6858000" y="5598988"/>
            <a:ext cx="4222282" cy="1015663"/>
          </a:xfrm>
          <a:prstGeom prst="rect">
            <a:avLst/>
          </a:prstGeom>
          <a:noFill/>
        </p:spPr>
        <p:txBody>
          <a:bodyPr wrap="square">
            <a:spAutoFit/>
          </a:bodyPr>
          <a:lstStyle/>
          <a:p>
            <a:pPr algn="ctr"/>
            <a:r>
              <a:rPr lang="vi-VN" sz="2000" b="0" i="0" u="none" strike="noStrike" dirty="0">
                <a:effectLst/>
              </a:rPr>
              <a:t>Khi đưa hai cực cùng tên của hai nam châm thẳng lại gần</a:t>
            </a:r>
            <a:r>
              <a:rPr lang="en-US" sz="2000" b="0" i="0" u="none" strike="noStrike" dirty="0">
                <a:effectLst/>
              </a:rPr>
              <a:t>,</a:t>
            </a:r>
            <a:r>
              <a:rPr lang="vi-VN" sz="2000" b="0" i="0" u="none" strike="noStrike" dirty="0">
                <a:effectLst/>
              </a:rPr>
              <a:t> hai nam châm đều có lực tác dụng lên nhau.</a:t>
            </a:r>
            <a:endParaRPr lang="en-US" sz="2000" dirty="0"/>
          </a:p>
        </p:txBody>
      </p:sp>
      <p:pic>
        <p:nvPicPr>
          <p:cNvPr id="14" name="Picture 13">
            <a:extLst>
              <a:ext uri="{FF2B5EF4-FFF2-40B4-BE49-F238E27FC236}">
                <a16:creationId xmlns:a16="http://schemas.microsoft.com/office/drawing/2014/main" id="{1F0A9403-9B33-442E-A076-AED1EC0E7B0B}"/>
              </a:ext>
            </a:extLst>
          </p:cNvPr>
          <p:cNvPicPr>
            <a:picLocks noChangeAspect="1"/>
          </p:cNvPicPr>
          <p:nvPr/>
        </p:nvPicPr>
        <p:blipFill rotWithShape="1">
          <a:blip r:embed="rId3">
            <a:extLst>
              <a:ext uri="{28A0092B-C50C-407E-A947-70E740481C1C}">
                <a14:useLocalDpi xmlns:a14="http://schemas.microsoft.com/office/drawing/2010/main" val="0"/>
              </a:ext>
            </a:extLst>
          </a:blip>
          <a:srcRect l="5243" t="59616" r="-134" b="6407"/>
          <a:stretch/>
        </p:blipFill>
        <p:spPr>
          <a:xfrm>
            <a:off x="6172201" y="2709799"/>
            <a:ext cx="5334000" cy="2822571"/>
          </a:xfrm>
          <a:prstGeom prst="rect">
            <a:avLst/>
          </a:prstGeom>
          <a:ln>
            <a:noFill/>
          </a:ln>
          <a:effectLst>
            <a:softEdge rad="112500"/>
          </a:effectLst>
        </p:spPr>
      </p:pic>
      <p:pic>
        <p:nvPicPr>
          <p:cNvPr id="15" name="Picture 14" descr="A picture containing floor&#10;&#10;Description automatically generated">
            <a:extLst>
              <a:ext uri="{FF2B5EF4-FFF2-40B4-BE49-F238E27FC236}">
                <a16:creationId xmlns:a16="http://schemas.microsoft.com/office/drawing/2014/main" id="{3499BD89-85E1-4682-A3E8-7439C8EAF255}"/>
              </a:ext>
            </a:extLst>
          </p:cNvPr>
          <p:cNvPicPr>
            <a:picLocks noChangeAspect="1"/>
          </p:cNvPicPr>
          <p:nvPr/>
        </p:nvPicPr>
        <p:blipFill rotWithShape="1">
          <a:blip r:embed="rId4">
            <a:extLst>
              <a:ext uri="{28A0092B-C50C-407E-A947-70E740481C1C}">
                <a14:useLocalDpi xmlns:a14="http://schemas.microsoft.com/office/drawing/2010/main" val="0"/>
              </a:ext>
            </a:extLst>
          </a:blip>
          <a:srcRect l="222" t="19048" r="-254" b="14444"/>
          <a:stretch/>
        </p:blipFill>
        <p:spPr>
          <a:xfrm>
            <a:off x="470836" y="2622117"/>
            <a:ext cx="5195452" cy="2763385"/>
          </a:xfrm>
          <a:prstGeom prst="rect">
            <a:avLst/>
          </a:prstGeom>
          <a:ln>
            <a:noFill/>
          </a:ln>
          <a:effectLst>
            <a:softEdge rad="112500"/>
          </a:effectLst>
        </p:spPr>
      </p:pic>
    </p:spTree>
    <p:extLst>
      <p:ext uri="{BB962C8B-B14F-4D97-AF65-F5344CB8AC3E}">
        <p14:creationId xmlns:p14="http://schemas.microsoft.com/office/powerpoint/2010/main" val="32132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86697"/>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III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4"/>
          <a:srcRect/>
          <a:stretch>
            <a:fillRect/>
          </a:stretch>
        </p:blipFill>
        <p:spPr bwMode="auto">
          <a:xfrm>
            <a:off x="0" y="1219200"/>
            <a:ext cx="12350750" cy="1483152"/>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754335" y="1313945"/>
            <a:ext cx="10481458"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vi-VN" sz="2600"/>
              <a:t>Khi vật A tác dụng lên vật B một lực, thì vật B cũng tác dụng lại vật A một lực. Hai lực này có điểm đặt lên hai vật khác nhau, có cùng giá, cùng độ lớn nhưng ngược chiều</a:t>
            </a:r>
            <a:endParaRPr lang="vi-VN" sz="2600">
              <a:effectLst/>
            </a:endParaRPr>
          </a:p>
        </p:txBody>
      </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0420CF1F-E1C7-4370-A6B6-47FB99810BA6}"/>
              </a:ext>
            </a:extLst>
          </p:cNvPr>
          <p:cNvGrpSpPr/>
          <p:nvPr/>
        </p:nvGrpSpPr>
        <p:grpSpPr>
          <a:xfrm>
            <a:off x="790558" y="3699066"/>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14400"/>
              <a:chOff x="2784" y="3360"/>
              <a:chExt cx="2020" cy="57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442"/>
                <a:chOff x="2740" y="3216"/>
                <a:chExt cx="1920" cy="442"/>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t>F</a:t>
                  </a:r>
                  <a:r>
                    <a:rPr lang="en-US" altLang="en-US" sz="4000" b="1" baseline="-25000"/>
                    <a:t>AB </a:t>
                  </a:r>
                  <a:r>
                    <a:rPr lang="en-US" altLang="en-US" sz="4000" b="1"/>
                    <a:t>= - F</a:t>
                  </a:r>
                  <a:r>
                    <a:rPr lang="en-US" altLang="en-US" sz="4000" b="1" baseline="-25000"/>
                    <a:t>BA</a:t>
                  </a:r>
                  <a:endParaRPr lang="en-US" altLang="en-US" sz="4000" b="1"/>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pic>
        <p:nvPicPr>
          <p:cNvPr id="46" name="Content Placeholder 4" descr="Shape&#10;&#10;Description automatically generated with medium confidence">
            <a:extLst>
              <a:ext uri="{FF2B5EF4-FFF2-40B4-BE49-F238E27FC236}">
                <a16:creationId xmlns:a16="http://schemas.microsoft.com/office/drawing/2014/main" id="{2AD83D59-58BC-4E4C-BC0E-374B77005EB3}"/>
              </a:ext>
            </a:extLst>
          </p:cNvPr>
          <p:cNvPicPr>
            <a:picLocks noChangeAspect="1"/>
          </p:cNvPicPr>
          <p:nvPr/>
        </p:nvPicPr>
        <p:blipFill rotWithShape="1">
          <a:blip r:embed="rId6">
            <a:extLst>
              <a:ext uri="{28A0092B-C50C-407E-A947-70E740481C1C}">
                <a14:useLocalDpi xmlns:a14="http://schemas.microsoft.com/office/drawing/2010/main" val="0"/>
              </a:ext>
            </a:extLst>
          </a:blip>
          <a:srcRect b="22339"/>
          <a:stretch/>
        </p:blipFill>
        <p:spPr>
          <a:xfrm>
            <a:off x="6784495" y="3045477"/>
            <a:ext cx="4388462" cy="2664012"/>
          </a:xfrm>
          <a:prstGeom prst="rect">
            <a:avLst/>
          </a:prstGeom>
        </p:spPr>
      </p:pic>
      <p:grpSp>
        <p:nvGrpSpPr>
          <p:cNvPr id="47" name="Group 46">
            <a:extLst>
              <a:ext uri="{FF2B5EF4-FFF2-40B4-BE49-F238E27FC236}">
                <a16:creationId xmlns:a16="http://schemas.microsoft.com/office/drawing/2014/main" id="{F5BA511D-86C8-4CC4-A7D8-0BBBAF3C24E3}"/>
              </a:ext>
            </a:extLst>
          </p:cNvPr>
          <p:cNvGrpSpPr/>
          <p:nvPr/>
        </p:nvGrpSpPr>
        <p:grpSpPr>
          <a:xfrm>
            <a:off x="6750082" y="3077674"/>
            <a:ext cx="4984718" cy="2789726"/>
            <a:chOff x="7877367" y="2542159"/>
            <a:chExt cx="4220004" cy="2325120"/>
          </a:xfrm>
        </p:grpSpPr>
        <p:sp>
          <p:nvSpPr>
            <p:cNvPr id="48" name="TextBox 47">
              <a:extLst>
                <a:ext uri="{FF2B5EF4-FFF2-40B4-BE49-F238E27FC236}">
                  <a16:creationId xmlns:a16="http://schemas.microsoft.com/office/drawing/2014/main" id="{8CDC8FAC-EB51-498D-9514-8DE24DEDFFAB}"/>
                </a:ext>
              </a:extLst>
            </p:cNvPr>
            <p:cNvSpPr txBox="1"/>
            <p:nvPr/>
          </p:nvSpPr>
          <p:spPr>
            <a:xfrm>
              <a:off x="7911050" y="4495800"/>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B </a:t>
              </a:r>
              <a:endParaRPr lang="en-US">
                <a:solidFill>
                  <a:srgbClr val="FFFF00"/>
                </a:solidFill>
              </a:endParaRPr>
            </a:p>
          </p:txBody>
        </p:sp>
        <p:sp>
          <p:nvSpPr>
            <p:cNvPr id="49" name="TextBox 48">
              <a:extLst>
                <a:ext uri="{FF2B5EF4-FFF2-40B4-BE49-F238E27FC236}">
                  <a16:creationId xmlns:a16="http://schemas.microsoft.com/office/drawing/2014/main" id="{9F969EEF-6C4B-49A1-8620-F47B7EBFFCDC}"/>
                </a:ext>
              </a:extLst>
            </p:cNvPr>
            <p:cNvSpPr txBox="1"/>
            <p:nvPr/>
          </p:nvSpPr>
          <p:spPr>
            <a:xfrm>
              <a:off x="7877367" y="3057521"/>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A </a:t>
              </a:r>
              <a:endParaRPr lang="en-US">
                <a:solidFill>
                  <a:srgbClr val="FFFF00"/>
                </a:solidFill>
              </a:endParaRPr>
            </a:p>
          </p:txBody>
        </p:sp>
        <p:sp>
          <p:nvSpPr>
            <p:cNvPr id="50" name="TextBox 49">
              <a:extLst>
                <a:ext uri="{FF2B5EF4-FFF2-40B4-BE49-F238E27FC236}">
                  <a16:creationId xmlns:a16="http://schemas.microsoft.com/office/drawing/2014/main" id="{328CB09F-5E26-458A-85E7-DE6D62A3A7FC}"/>
                </a:ext>
              </a:extLst>
            </p:cNvPr>
            <p:cNvSpPr txBox="1"/>
            <p:nvPr/>
          </p:nvSpPr>
          <p:spPr>
            <a:xfrm>
              <a:off x="11182235" y="2542159"/>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A </a:t>
              </a:r>
              <a:endParaRPr lang="en-US">
                <a:solidFill>
                  <a:srgbClr val="FFFF00"/>
                </a:solidFill>
              </a:endParaRPr>
            </a:p>
          </p:txBody>
        </p:sp>
        <p:sp>
          <p:nvSpPr>
            <p:cNvPr id="51" name="TextBox 50">
              <a:extLst>
                <a:ext uri="{FF2B5EF4-FFF2-40B4-BE49-F238E27FC236}">
                  <a16:creationId xmlns:a16="http://schemas.microsoft.com/office/drawing/2014/main" id="{6AE21E98-44AA-4C9A-B0F3-9A4DA3AFC18C}"/>
                </a:ext>
              </a:extLst>
            </p:cNvPr>
            <p:cNvSpPr txBox="1"/>
            <p:nvPr/>
          </p:nvSpPr>
          <p:spPr>
            <a:xfrm>
              <a:off x="11254255" y="4090980"/>
              <a:ext cx="843116" cy="371479"/>
            </a:xfrm>
            <a:prstGeom prst="rect">
              <a:avLst/>
            </a:prstGeom>
            <a:noFill/>
          </p:spPr>
          <p:txBody>
            <a:bodyPr wrap="square">
              <a:spAutoFit/>
            </a:bodyPr>
            <a:lstStyle/>
            <a:p>
              <a:r>
                <a:rPr lang="en-US" altLang="en-US" sz="1800">
                  <a:solidFill>
                    <a:srgbClr val="FFFF00"/>
                  </a:solidFill>
                  <a:latin typeface="Arial" panose="020B0604020202020204" pitchFamily="34" charset="0"/>
                  <a:cs typeface="Arial" panose="020B0604020202020204" pitchFamily="34" charset="0"/>
                </a:rPr>
                <a:t>B </a:t>
              </a:r>
              <a:endParaRPr lang="en-US">
                <a:solidFill>
                  <a:srgbClr val="FFFF00"/>
                </a:solidFill>
              </a:endParaRPr>
            </a:p>
          </p:txBody>
        </p:sp>
      </p:grpSp>
      <p:sp>
        <p:nvSpPr>
          <p:cNvPr id="52" name="TextBox 51">
            <a:extLst>
              <a:ext uri="{FF2B5EF4-FFF2-40B4-BE49-F238E27FC236}">
                <a16:creationId xmlns:a16="http://schemas.microsoft.com/office/drawing/2014/main" id="{7C499554-0C7D-45C3-93F5-C093747A6482}"/>
              </a:ext>
            </a:extLst>
          </p:cNvPr>
          <p:cNvSpPr txBox="1"/>
          <p:nvPr/>
        </p:nvSpPr>
        <p:spPr>
          <a:xfrm>
            <a:off x="6414801" y="5827943"/>
            <a:ext cx="5325129" cy="923330"/>
          </a:xfrm>
          <a:prstGeom prst="rect">
            <a:avLst/>
          </a:prstGeom>
          <a:noFill/>
        </p:spPr>
        <p:txBody>
          <a:bodyPr wrap="square">
            <a:spAutoFit/>
          </a:bodyPr>
          <a:lstStyle/>
          <a:p>
            <a:pPr algn="just"/>
            <a:r>
              <a:rPr lang="en-US" altLang="en-US" dirty="0">
                <a:latin typeface="Arial" panose="020B0604020202020204" pitchFamily="34" charset="0"/>
                <a:cs typeface="Arial" panose="020B0604020202020204" pitchFamily="34" charset="0"/>
              </a:rPr>
              <a:t>Bi A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một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lên</a:t>
            </a:r>
            <a:r>
              <a:rPr lang="en-US" altLang="en-US" dirty="0">
                <a:latin typeface="Arial" panose="020B0604020202020204" pitchFamily="34" charset="0"/>
                <a:cs typeface="Arial" panose="020B0604020202020204" pitchFamily="34" charset="0"/>
              </a:rPr>
              <a:t> bi B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bị</a:t>
            </a:r>
            <a:r>
              <a:rPr lang="en-US" altLang="en-US" dirty="0">
                <a:latin typeface="Arial" panose="020B0604020202020204" pitchFamily="34" charset="0"/>
                <a:cs typeface="Arial" panose="020B0604020202020204" pitchFamily="34" charset="0"/>
              </a:rPr>
              <a:t> B </a:t>
            </a:r>
            <a:r>
              <a:rPr lang="en-US" altLang="en-US" dirty="0" err="1">
                <a:latin typeface="Arial" panose="020B0604020202020204" pitchFamily="34" charset="0"/>
                <a:cs typeface="Arial" panose="020B0604020202020204" pitchFamily="34" charset="0"/>
              </a:rPr>
              <a:t>thay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đổi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hướng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chuyển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động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thì</a:t>
            </a:r>
            <a:r>
              <a:rPr lang="en-US" altLang="en-US" dirty="0">
                <a:latin typeface="Arial" panose="020B0604020202020204" pitchFamily="34" charset="0"/>
                <a:cs typeface="Arial" panose="020B0604020202020204" pitchFamily="34" charset="0"/>
              </a:rPr>
              <a:t> bi B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một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lên</a:t>
            </a:r>
            <a:r>
              <a:rPr lang="en-US" altLang="en-US" dirty="0">
                <a:latin typeface="Arial" panose="020B0604020202020204" pitchFamily="34" charset="0"/>
                <a:cs typeface="Arial" panose="020B0604020202020204" pitchFamily="34" charset="0"/>
              </a:rPr>
              <a:t> bi A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bi A </a:t>
            </a:r>
            <a:r>
              <a:rPr lang="en-US" altLang="en-US" dirty="0" err="1">
                <a:latin typeface="Arial" panose="020B0604020202020204" pitchFamily="34" charset="0"/>
                <a:cs typeface="Arial" panose="020B0604020202020204" pitchFamily="34" charset="0"/>
              </a:rPr>
              <a:t>thay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đổi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hướng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chuyển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động</a:t>
            </a:r>
            <a:endParaRPr lang="en-US" dirty="0"/>
          </a:p>
        </p:txBody>
      </p:sp>
    </p:spTree>
    <p:extLst>
      <p:ext uri="{BB962C8B-B14F-4D97-AF65-F5344CB8AC3E}">
        <p14:creationId xmlns:p14="http://schemas.microsoft.com/office/powerpoint/2010/main" val="2991367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linds(horizontal)">
                                      <p:cBhvr>
                                        <p:cTn id="20" dur="500"/>
                                        <p:tgtEl>
                                          <p:spTgt spid="4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linds(horizontal)">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A18E85A-EAE7-4516-9375-BAEEBE3E6BAE}"/>
              </a:ext>
            </a:extLst>
          </p:cNvPr>
          <p:cNvGrpSpPr/>
          <p:nvPr/>
        </p:nvGrpSpPr>
        <p:grpSpPr>
          <a:xfrm>
            <a:off x="-29497" y="65600"/>
            <a:ext cx="8603569" cy="542538"/>
            <a:chOff x="74035" y="2231322"/>
            <a:chExt cx="8550261" cy="757342"/>
          </a:xfrm>
        </p:grpSpPr>
        <p:grpSp>
          <p:nvGrpSpPr>
            <p:cNvPr id="16" name="Group 70">
              <a:extLst>
                <a:ext uri="{FF2B5EF4-FFF2-40B4-BE49-F238E27FC236}">
                  <a16:creationId xmlns:a16="http://schemas.microsoft.com/office/drawing/2014/main" id="{8EFA13DA-B258-4B94-99D7-F7043F6E0C4A}"/>
                </a:ext>
              </a:extLst>
            </p:cNvPr>
            <p:cNvGrpSpPr>
              <a:grpSpLocks/>
            </p:cNvGrpSpPr>
            <p:nvPr/>
          </p:nvGrpSpPr>
          <p:grpSpPr bwMode="auto">
            <a:xfrm>
              <a:off x="286106" y="2280389"/>
              <a:ext cx="5293350" cy="708275"/>
              <a:chOff x="564746" y="3403331"/>
              <a:chExt cx="2725828" cy="1364238"/>
            </a:xfrm>
          </p:grpSpPr>
          <p:pic>
            <p:nvPicPr>
              <p:cNvPr id="19" name="Picture 18" descr="empty-green-rectangle">
                <a:extLst>
                  <a:ext uri="{FF2B5EF4-FFF2-40B4-BE49-F238E27FC236}">
                    <a16:creationId xmlns:a16="http://schemas.microsoft.com/office/drawing/2014/main" id="{F0D48ABE-2839-475A-85BF-E634AFA43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green-top-faded">
                <a:extLst>
                  <a:ext uri="{FF2B5EF4-FFF2-40B4-BE49-F238E27FC236}">
                    <a16:creationId xmlns:a16="http://schemas.microsoft.com/office/drawing/2014/main" id="{5E95A672-750E-4E7F-BCF6-B3A4B8411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4AFC526A-5553-4B9E-95B4-D689CDB2A1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8" name="Rectangle 1026060">
              <a:extLst>
                <a:ext uri="{FF2B5EF4-FFF2-40B4-BE49-F238E27FC236}">
                  <a16:creationId xmlns:a16="http://schemas.microsoft.com/office/drawing/2014/main" id="{82259ACF-FF40-4677-83FF-175C893FBE7A}"/>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grpSp>
        <p:nvGrpSpPr>
          <p:cNvPr id="2" name="Group 1">
            <a:extLst>
              <a:ext uri="{FF2B5EF4-FFF2-40B4-BE49-F238E27FC236}">
                <a16:creationId xmlns:a16="http://schemas.microsoft.com/office/drawing/2014/main" id="{1F472134-8EAA-430C-AD2D-322D002EB48C}"/>
              </a:ext>
            </a:extLst>
          </p:cNvPr>
          <p:cNvGrpSpPr/>
          <p:nvPr/>
        </p:nvGrpSpPr>
        <p:grpSpPr>
          <a:xfrm>
            <a:off x="843117" y="1350272"/>
            <a:ext cx="6853083" cy="1697728"/>
            <a:chOff x="685801" y="1173409"/>
            <a:chExt cx="8224684" cy="1213561"/>
          </a:xfrm>
        </p:grpSpPr>
        <p:pic>
          <p:nvPicPr>
            <p:cNvPr id="21" name="Picture 4" descr="empty-blue-rectangle">
              <a:extLst>
                <a:ext uri="{FF2B5EF4-FFF2-40B4-BE49-F238E27FC236}">
                  <a16:creationId xmlns:a16="http://schemas.microsoft.com/office/drawing/2014/main" id="{E0CD274B-4299-4268-988B-1ED39BE3C2C4}"/>
                </a:ext>
              </a:extLst>
            </p:cNvPr>
            <p:cNvPicPr>
              <a:picLocks noChangeAspect="1" noChangeArrowheads="1"/>
            </p:cNvPicPr>
            <p:nvPr/>
          </p:nvPicPr>
          <p:blipFill>
            <a:blip r:embed="rId4"/>
            <a:srcRect/>
            <a:stretch>
              <a:fillRect/>
            </a:stretch>
          </p:blipFill>
          <p:spPr bwMode="auto">
            <a:xfrm>
              <a:off x="685801" y="1173409"/>
              <a:ext cx="8224684" cy="1213561"/>
            </a:xfrm>
            <a:prstGeom prst="rect">
              <a:avLst/>
            </a:prstGeom>
            <a:noFill/>
            <a:ln w="9525">
              <a:noFill/>
              <a:miter lim="800000"/>
              <a:headEnd/>
              <a:tailEnd/>
            </a:ln>
          </p:spPr>
        </p:pic>
        <p:sp>
          <p:nvSpPr>
            <p:cNvPr id="23" name="Text Box 15">
              <a:extLst>
                <a:ext uri="{FF2B5EF4-FFF2-40B4-BE49-F238E27FC236}">
                  <a16:creationId xmlns:a16="http://schemas.microsoft.com/office/drawing/2014/main" id="{83967DC2-A1F3-44E6-9DE1-34894B069805}"/>
                </a:ext>
              </a:extLst>
            </p:cNvPr>
            <p:cNvSpPr txBox="1">
              <a:spLocks noChangeArrowheads="1"/>
            </p:cNvSpPr>
            <p:nvPr/>
          </p:nvSpPr>
          <p:spPr bwMode="auto">
            <a:xfrm>
              <a:off x="970713" y="1333913"/>
              <a:ext cx="6872971" cy="9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trong</a:t>
              </a:r>
              <a:r>
                <a:rPr lang="en-US" altLang="en-US" sz="2600" dirty="0">
                  <a:cs typeface="Arial" panose="020B0604020202020204" pitchFamily="34" charset="0"/>
                </a:rPr>
                <a:t> </a:t>
              </a:r>
              <a:r>
                <a:rPr lang="en-US" altLang="en-US" sz="2600" dirty="0" err="1">
                  <a:cs typeface="Arial" panose="020B0604020202020204" pitchFamily="34" charset="0"/>
                </a:rPr>
                <a:t>hai</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tương</a:t>
              </a:r>
              <a:r>
                <a:rPr lang="en-US" altLang="en-US" sz="2600" dirty="0">
                  <a:cs typeface="Arial" panose="020B0604020202020204" pitchFamily="34" charset="0"/>
                </a:rPr>
                <a:t> </a:t>
              </a:r>
              <a:r>
                <a:rPr lang="en-US" altLang="en-US" sz="2600" dirty="0" err="1">
                  <a:cs typeface="Arial" panose="020B0604020202020204" pitchFamily="34" charset="0"/>
                </a:rPr>
                <a:t>tác</a:t>
              </a:r>
              <a:r>
                <a:rPr lang="en-US" altLang="en-US" sz="2600" dirty="0">
                  <a:cs typeface="Arial" panose="020B0604020202020204" pitchFamily="34" charset="0"/>
                </a:rPr>
                <a:t> </a:t>
              </a:r>
              <a:r>
                <a:rPr lang="en-US" altLang="en-US" sz="2600" dirty="0" err="1">
                  <a:cs typeface="Arial" panose="020B0604020202020204" pitchFamily="34" charset="0"/>
                </a:rPr>
                <a:t>giữa</a:t>
              </a:r>
              <a:r>
                <a:rPr lang="en-US" altLang="en-US" sz="2600" dirty="0">
                  <a:cs typeface="Arial" panose="020B0604020202020204" pitchFamily="34" charset="0"/>
                </a:rPr>
                <a:t> </a:t>
              </a:r>
              <a:r>
                <a:rPr lang="en-US" altLang="en-US" sz="2600" dirty="0" err="1">
                  <a:cs typeface="Arial" panose="020B0604020202020204" pitchFamily="34" charset="0"/>
                </a:rPr>
                <a:t>hai</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dirty="0" err="1">
                  <a:cs typeface="Arial" panose="020B0604020202020204" pitchFamily="34" charset="0"/>
                </a:rPr>
                <a:t>gọi</a:t>
              </a:r>
              <a:r>
                <a:rPr lang="en-US" altLang="en-US" sz="2600" dirty="0">
                  <a:cs typeface="Arial" panose="020B0604020202020204" pitchFamily="34" charset="0"/>
                </a:rPr>
                <a:t>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a:t>
              </a:r>
              <a:r>
                <a:rPr lang="en-US" altLang="en-US" sz="2600" dirty="0" err="1">
                  <a:cs typeface="Arial" panose="020B0604020202020204" pitchFamily="34" charset="0"/>
                </a:rPr>
                <a:t>tác</a:t>
              </a:r>
              <a:r>
                <a:rPr lang="en-US" altLang="en-US" sz="2600" dirty="0">
                  <a:cs typeface="Arial" panose="020B0604020202020204" pitchFamily="34" charset="0"/>
                </a:rPr>
                <a:t> </a:t>
              </a:r>
              <a:r>
                <a:rPr lang="en-US" altLang="en-US" sz="2600" dirty="0" err="1">
                  <a:cs typeface="Arial" panose="020B0604020202020204" pitchFamily="34" charset="0"/>
                </a:rPr>
                <a:t>dụng</a:t>
              </a:r>
              <a:r>
                <a:rPr lang="en-US" altLang="en-US" sz="2600" dirty="0">
                  <a:cs typeface="Arial" panose="020B0604020202020204" pitchFamily="34" charset="0"/>
                </a:rPr>
                <a:t>, </a:t>
              </a:r>
              <a:r>
                <a:rPr lang="en-US" altLang="en-US" sz="2600" dirty="0" err="1">
                  <a:cs typeface="Arial" panose="020B0604020202020204" pitchFamily="34" charset="0"/>
                </a:rPr>
                <a:t>còn</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 kia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phản</a:t>
              </a:r>
              <a:r>
                <a:rPr lang="en-US" altLang="en-US" sz="2600" dirty="0">
                  <a:cs typeface="Arial" panose="020B0604020202020204" pitchFamily="34" charset="0"/>
                </a:rPr>
                <a:t> </a:t>
              </a:r>
              <a:r>
                <a:rPr lang="en-US" altLang="en-US" sz="2600" dirty="0" err="1">
                  <a:cs typeface="Arial" panose="020B0604020202020204" pitchFamily="34" charset="0"/>
                </a:rPr>
                <a:t>lực</a:t>
              </a:r>
              <a:r>
                <a:rPr lang="en-US" altLang="en-US" sz="2600" dirty="0">
                  <a:cs typeface="Arial" panose="020B0604020202020204" pitchFamily="34" charset="0"/>
                </a:rPr>
                <a:t>.</a:t>
              </a:r>
            </a:p>
          </p:txBody>
        </p:sp>
      </p:grpSp>
      <p:pic>
        <p:nvPicPr>
          <p:cNvPr id="28" name="Picture 5" descr="empty-blue-rectangle">
            <a:extLst>
              <a:ext uri="{FF2B5EF4-FFF2-40B4-BE49-F238E27FC236}">
                <a16:creationId xmlns:a16="http://schemas.microsoft.com/office/drawing/2014/main" id="{A59CED36-3145-4002-ABA7-D41975A47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411480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11EDE63-7D5F-4D0E-B42E-8DDB6BDB22E2}"/>
              </a:ext>
            </a:extLst>
          </p:cNvPr>
          <p:cNvSpPr txBox="1"/>
          <p:nvPr/>
        </p:nvSpPr>
        <p:spPr>
          <a:xfrm>
            <a:off x="1095543" y="3421240"/>
            <a:ext cx="6150076"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30" name="Rectangle 1026060">
            <a:extLst>
              <a:ext uri="{FF2B5EF4-FFF2-40B4-BE49-F238E27FC236}">
                <a16:creationId xmlns:a16="http://schemas.microsoft.com/office/drawing/2014/main" id="{1385245C-FCEA-48AD-B5F8-C85B58A687DE}"/>
              </a:ext>
            </a:extLst>
          </p:cNvPr>
          <p:cNvSpPr>
            <a:spLocks noChangeArrowheads="1"/>
          </p:cNvSpPr>
          <p:nvPr/>
        </p:nvSpPr>
        <p:spPr bwMode="auto">
          <a:xfrm>
            <a:off x="1428209" y="417292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11B0340-B743-DB4B-AF92-F239D58CE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142" y="324660"/>
            <a:ext cx="3115402" cy="467310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EB70F4-1DC9-2E4B-BF26-0489DDB29342}"/>
              </a:ext>
            </a:extLst>
          </p:cNvPr>
          <p:cNvSpPr txBox="1"/>
          <p:nvPr/>
        </p:nvSpPr>
        <p:spPr>
          <a:xfrm>
            <a:off x="8133808" y="5032131"/>
            <a:ext cx="3499337" cy="1200329"/>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
        <p:nvSpPr>
          <p:cNvPr id="24" name="Rectangle 32">
            <a:extLst>
              <a:ext uri="{FF2B5EF4-FFF2-40B4-BE49-F238E27FC236}">
                <a16:creationId xmlns:a16="http://schemas.microsoft.com/office/drawing/2014/main" id="{0A8C32D7-8E7B-463B-A66F-C0D1754A78B6}"/>
              </a:ext>
            </a:extLst>
          </p:cNvPr>
          <p:cNvSpPr>
            <a:spLocks noGrp="1" noChangeArrowheads="1"/>
          </p:cNvSpPr>
          <p:nvPr>
            <p:ph idx="1"/>
          </p:nvPr>
        </p:nvSpPr>
        <p:spPr>
          <a:xfrm>
            <a:off x="1112749" y="686697"/>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Định luật III Niu tơn:</a:t>
            </a:r>
          </a:p>
        </p:txBody>
      </p:sp>
      <p:grpSp>
        <p:nvGrpSpPr>
          <p:cNvPr id="25" name="Group 24">
            <a:extLst>
              <a:ext uri="{FF2B5EF4-FFF2-40B4-BE49-F238E27FC236}">
                <a16:creationId xmlns:a16="http://schemas.microsoft.com/office/drawing/2014/main" id="{0442FBF8-7B63-4AEF-B348-543E4419BDD9}"/>
              </a:ext>
            </a:extLst>
          </p:cNvPr>
          <p:cNvGrpSpPr/>
          <p:nvPr/>
        </p:nvGrpSpPr>
        <p:grpSpPr>
          <a:xfrm>
            <a:off x="338942" y="740664"/>
            <a:ext cx="809846" cy="319870"/>
            <a:chOff x="5867400" y="402866"/>
            <a:chExt cx="785094" cy="406303"/>
          </a:xfrm>
        </p:grpSpPr>
        <p:sp>
          <p:nvSpPr>
            <p:cNvPr id="26" name="Arrow: Pentagon 25">
              <a:extLst>
                <a:ext uri="{FF2B5EF4-FFF2-40B4-BE49-F238E27FC236}">
                  <a16:creationId xmlns:a16="http://schemas.microsoft.com/office/drawing/2014/main" id="{C1FB1F85-A03A-4E11-9272-BBDDBD1C5CC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Chevron 26">
              <a:extLst>
                <a:ext uri="{FF2B5EF4-FFF2-40B4-BE49-F238E27FC236}">
                  <a16:creationId xmlns:a16="http://schemas.microsoft.com/office/drawing/2014/main" id="{9796A6F2-050D-4CF7-8EB7-375060B1776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408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linds(horizont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1112749" y="665808"/>
            <a:ext cx="5607289" cy="663575"/>
          </a:xfrm>
        </p:spPr>
        <p:txBody>
          <a:bodyPr>
            <a:normAutofit/>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Vận dụng định luật III Newton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III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4"/>
          <a:srcRect/>
          <a:stretch>
            <a:fillRect/>
          </a:stretch>
        </p:blipFill>
        <p:spPr bwMode="auto">
          <a:xfrm>
            <a:off x="76200" y="1219200"/>
            <a:ext cx="12039600" cy="995120"/>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4401" y="1240267"/>
            <a:ext cx="10975299"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just">
              <a:buNone/>
            </a:pPr>
            <a:r>
              <a:rPr lang="vi-VN" sz="2600"/>
              <a:t>Đệm nhún lò xo được chế tạo và hoạt động dựa trên định luật III Newton. Đệm nhún lò xo còn được ứng dụng trong biểu diễn chuyên nghiệp.</a:t>
            </a:r>
            <a:endParaRPr lang="vi-VN" sz="2600">
              <a:effectLst/>
            </a:endParaRPr>
          </a:p>
        </p:txBody>
      </p:sp>
      <p:grpSp>
        <p:nvGrpSpPr>
          <p:cNvPr id="24" name="Group 23">
            <a:extLst>
              <a:ext uri="{FF2B5EF4-FFF2-40B4-BE49-F238E27FC236}">
                <a16:creationId xmlns:a16="http://schemas.microsoft.com/office/drawing/2014/main" id="{CE75079F-0E25-4888-A442-B3B38CF16B53}"/>
              </a:ext>
            </a:extLst>
          </p:cNvPr>
          <p:cNvGrpSpPr/>
          <p:nvPr/>
        </p:nvGrpSpPr>
        <p:grpSpPr>
          <a:xfrm>
            <a:off x="338942" y="740664"/>
            <a:ext cx="809846" cy="319870"/>
            <a:chOff x="5867400" y="402866"/>
            <a:chExt cx="785094" cy="406303"/>
          </a:xfrm>
        </p:grpSpPr>
        <p:sp>
          <p:nvSpPr>
            <p:cNvPr id="25" name="Arrow: Pentagon 24">
              <a:extLst>
                <a:ext uri="{FF2B5EF4-FFF2-40B4-BE49-F238E27FC236}">
                  <a16:creationId xmlns:a16="http://schemas.microsoft.com/office/drawing/2014/main" id="{28AE0FD4-D563-463E-96FD-A66486CF0D19}"/>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Chevron 25">
              <a:extLst>
                <a:ext uri="{FF2B5EF4-FFF2-40B4-BE49-F238E27FC236}">
                  <a16:creationId xmlns:a16="http://schemas.microsoft.com/office/drawing/2014/main" id="{923B7A95-E2CD-4A22-8678-A628E576F328}"/>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 name="Picture 4" descr="A group of people playing on a trampoline&#10;&#10;Description automatically generated with medium confidence">
            <a:extLst>
              <a:ext uri="{FF2B5EF4-FFF2-40B4-BE49-F238E27FC236}">
                <a16:creationId xmlns:a16="http://schemas.microsoft.com/office/drawing/2014/main" id="{99817E05-09F3-43F4-8714-D8DF917D8835}"/>
              </a:ext>
            </a:extLst>
          </p:cNvPr>
          <p:cNvPicPr>
            <a:picLocks noChangeAspect="1"/>
          </p:cNvPicPr>
          <p:nvPr/>
        </p:nvPicPr>
        <p:blipFill rotWithShape="1">
          <a:blip r:embed="rId5">
            <a:extLst>
              <a:ext uri="{28A0092B-C50C-407E-A947-70E740481C1C}">
                <a14:useLocalDpi xmlns:a14="http://schemas.microsoft.com/office/drawing/2010/main" val="0"/>
              </a:ext>
            </a:extLst>
          </a:blip>
          <a:srcRect l="16672" t="16468" r="10666" b="17918"/>
          <a:stretch/>
        </p:blipFill>
        <p:spPr>
          <a:xfrm>
            <a:off x="635000" y="2342141"/>
            <a:ext cx="5680858" cy="3125748"/>
          </a:xfrm>
          <a:prstGeom prst="rect">
            <a:avLst/>
          </a:prstGeom>
          <a:ln>
            <a:noFill/>
          </a:ln>
          <a:effectLst>
            <a:softEdge rad="112500"/>
          </a:effectLst>
        </p:spPr>
      </p:pic>
      <p:pic>
        <p:nvPicPr>
          <p:cNvPr id="9" name="Picture 8" descr="A child jumping over a dog&#10;&#10;Description automatically generated with medium confidence">
            <a:extLst>
              <a:ext uri="{FF2B5EF4-FFF2-40B4-BE49-F238E27FC236}">
                <a16:creationId xmlns:a16="http://schemas.microsoft.com/office/drawing/2014/main" id="{7EB7A5C9-6791-4FBB-A687-1A98CD51B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650" y="2416285"/>
            <a:ext cx="3962400" cy="2977461"/>
          </a:xfrm>
          <a:prstGeom prst="rect">
            <a:avLst/>
          </a:prstGeom>
        </p:spPr>
      </p:pic>
      <p:sp>
        <p:nvSpPr>
          <p:cNvPr id="21" name="TextBox 20">
            <a:extLst>
              <a:ext uri="{FF2B5EF4-FFF2-40B4-BE49-F238E27FC236}">
                <a16:creationId xmlns:a16="http://schemas.microsoft.com/office/drawing/2014/main" id="{0E7DF039-2937-BE62-25DC-C842A9DBCBC5}"/>
              </a:ext>
            </a:extLst>
          </p:cNvPr>
          <p:cNvSpPr txBox="1"/>
          <p:nvPr/>
        </p:nvSpPr>
        <p:spPr>
          <a:xfrm>
            <a:off x="569001" y="5662895"/>
            <a:ext cx="10975298" cy="769441"/>
          </a:xfrm>
          <a:prstGeom prst="rect">
            <a:avLst/>
          </a:prstGeom>
          <a:noFill/>
        </p:spPr>
        <p:txBody>
          <a:bodyPr wrap="square">
            <a:spAutoFit/>
          </a:bodyPr>
          <a:lstStyle/>
          <a:p>
            <a:pPr algn="ctr"/>
            <a:r>
              <a:rPr lang="vi-VN" sz="2200" i="1"/>
              <a:t>Khi người chơi tác dụng lực vào đệm bằng cách bật nhảy hoặc rơi xuống chạm vào đệm, đệm sẽ tác dụng một lực ngược lại lên người chơi để đẩy người chơi bật lên trên</a:t>
            </a:r>
            <a:endParaRPr lang="en-US" sz="2200" i="1"/>
          </a:p>
        </p:txBody>
      </p:sp>
    </p:spTree>
    <p:extLst>
      <p:ext uri="{BB962C8B-B14F-4D97-AF65-F5344CB8AC3E}">
        <p14:creationId xmlns:p14="http://schemas.microsoft.com/office/powerpoint/2010/main" val="3082098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129961" y="718934"/>
            <a:ext cx="1053848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rtl="0">
              <a:spcBef>
                <a:spcPts val="0"/>
              </a:spcBef>
              <a:spcAft>
                <a:spcPts val="500"/>
              </a:spcAft>
            </a:pPr>
            <a:r>
              <a:rPr lang="vi-VN" sz="2500" b="0" i="1" u="none" strike="noStrike">
                <a:solidFill>
                  <a:srgbClr val="002060"/>
                </a:solidFill>
                <a:effectLst/>
                <a:latin typeface="Arial" panose="020B0604020202020204" pitchFamily="34" charset="0"/>
              </a:rPr>
              <a:t>Xét trường hợp con ngựa kéo xe như </a:t>
            </a:r>
            <a:r>
              <a:rPr lang="en-US" sz="2500" b="0" i="1" u="none" strike="noStrike">
                <a:solidFill>
                  <a:srgbClr val="002060"/>
                </a:solidFill>
                <a:effectLst/>
                <a:latin typeface="Arial" panose="020B0604020202020204" pitchFamily="34" charset="0"/>
              </a:rPr>
              <a:t>h</a:t>
            </a:r>
            <a:r>
              <a:rPr lang="vi-VN" sz="2500" b="0" i="1" u="none" strike="noStrike">
                <a:solidFill>
                  <a:srgbClr val="002060"/>
                </a:solidFill>
                <a:effectLst/>
                <a:latin typeface="Arial" panose="020B0604020202020204" pitchFamily="34" charset="0"/>
              </a:rPr>
              <a:t>ình. Khi ngựa tác dụng một lực kéo lên xe, theo định luật III Newton sẽ xuất hiện một phản lực có cùng độ lớn nhưng ngược hướng so với lực kéo. Vậy tại sao xe vẫn chuyển động về phía trước? Giải thích hiện tượng.</a:t>
            </a:r>
            <a:endParaRPr lang="vi-VN" sz="2500" i="1">
              <a:solidFill>
                <a:srgbClr val="002060"/>
              </a:solidFill>
              <a:effectLst/>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800"/>
            <a:ext cx="10906448" cy="163121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14" name="Content Placeholder 4" descr="A horse pulling a carriage&#10;&#10;Description automatically generated with medium confidence">
            <a:extLst>
              <a:ext uri="{FF2B5EF4-FFF2-40B4-BE49-F238E27FC236}">
                <a16:creationId xmlns:a16="http://schemas.microsoft.com/office/drawing/2014/main" id="{D55DA962-D55D-44E9-BA37-13BB5554396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99" t="32331" r="-1" b="4126"/>
          <a:stretch/>
        </p:blipFill>
        <p:spPr>
          <a:xfrm>
            <a:off x="1129960" y="2550495"/>
            <a:ext cx="9538039" cy="4117722"/>
          </a:xfrm>
          <a:prstGeom prst="rect">
            <a:avLst/>
          </a:prstGeom>
          <a:ln>
            <a:noFill/>
          </a:ln>
          <a:effectLst>
            <a:softEdge rad="112500"/>
          </a:effectLst>
        </p:spPr>
      </p:pic>
    </p:spTree>
    <p:extLst>
      <p:ext uri="{BB962C8B-B14F-4D97-AF65-F5344CB8AC3E}">
        <p14:creationId xmlns:p14="http://schemas.microsoft.com/office/powerpoint/2010/main" val="2639615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4"/>
          <a:srcRect/>
          <a:stretch>
            <a:fillRect/>
          </a:stretch>
        </p:blipFill>
        <p:spPr bwMode="auto">
          <a:xfrm>
            <a:off x="559303" y="663605"/>
            <a:ext cx="11520405" cy="577536"/>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618536" y="688907"/>
            <a:ext cx="11076158"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Câu  </a:t>
            </a:r>
            <a:r>
              <a:rPr lang="vi-VN" sz="2500" b="1" i="0" u="none" strike="noStrike">
                <a:effectLst/>
                <a:latin typeface="Arial" panose="020B0604020202020204" pitchFamily="34" charset="0"/>
                <a:cs typeface="Arial" panose="020B0604020202020204" pitchFamily="34" charset="0"/>
              </a:rPr>
              <a:t>1</a:t>
            </a:r>
            <a:r>
              <a:rPr lang="vi-VN" sz="2500" b="0" i="0" u="none" strike="noStrike">
                <a:effectLst/>
                <a:latin typeface="Arial" panose="020B0604020202020204" pitchFamily="34" charset="0"/>
                <a:cs typeface="Arial" panose="020B0604020202020204" pitchFamily="34" charset="0"/>
              </a:rPr>
              <a:t>. Vận dụng các kiến thức đã học, hãy giải thích hiện tượng </a:t>
            </a:r>
            <a:r>
              <a:rPr lang="en-US" sz="2500" b="0" i="0" u="none" strike="noStrike">
                <a:effectLst/>
                <a:latin typeface="Arial" panose="020B0604020202020204" pitchFamily="34" charset="0"/>
                <a:cs typeface="Arial" panose="020B0604020202020204" pitchFamily="34" charset="0"/>
              </a:rPr>
              <a:t>sau</a:t>
            </a:r>
            <a:endParaRPr lang="en-US" sz="2500">
              <a:latin typeface="Arial" panose="020B0604020202020204" pitchFamily="34" charset="0"/>
              <a:cs typeface="Arial" panose="020B0604020202020204" pitchFamily="34" charset="0"/>
            </a:endParaRPr>
          </a:p>
        </p:txBody>
      </p:sp>
      <p:pic>
        <p:nvPicPr>
          <p:cNvPr id="10" name="Picture 9" descr="A group of people running on a track&#10;&#10;Description automatically generated with medium confidence">
            <a:extLst>
              <a:ext uri="{FF2B5EF4-FFF2-40B4-BE49-F238E27FC236}">
                <a16:creationId xmlns:a16="http://schemas.microsoft.com/office/drawing/2014/main" id="{8A61863B-70C1-462C-AC11-0ADEBB434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03" y="1666824"/>
            <a:ext cx="5584612" cy="3819576"/>
          </a:xfrm>
          <a:prstGeom prst="rect">
            <a:avLst/>
          </a:prstGeom>
          <a:ln>
            <a:noFill/>
          </a:ln>
          <a:effectLst>
            <a:softEdge rad="112500"/>
          </a:effectLst>
        </p:spPr>
      </p:pic>
      <p:pic>
        <p:nvPicPr>
          <p:cNvPr id="19" name="Picture 18" descr="A person lying on the floor&#10;&#10;Description automatically generated with medium confidence">
            <a:extLst>
              <a:ext uri="{FF2B5EF4-FFF2-40B4-BE49-F238E27FC236}">
                <a16:creationId xmlns:a16="http://schemas.microsoft.com/office/drawing/2014/main" id="{61AD415B-CFA4-459F-BE54-77F8A53D4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213" y="1666824"/>
            <a:ext cx="5612260" cy="3743376"/>
          </a:xfrm>
          <a:prstGeom prst="rect">
            <a:avLst/>
          </a:prstGeom>
          <a:ln>
            <a:noFill/>
          </a:ln>
          <a:effectLst>
            <a:softEdge rad="112500"/>
          </a:effectLst>
        </p:spPr>
      </p:pic>
      <p:sp>
        <p:nvSpPr>
          <p:cNvPr id="12" name="TextBox 11">
            <a:extLst>
              <a:ext uri="{FF2B5EF4-FFF2-40B4-BE49-F238E27FC236}">
                <a16:creationId xmlns:a16="http://schemas.microsoft.com/office/drawing/2014/main" id="{8B5A63DD-BDC0-E776-80DB-0455497FE04D}"/>
              </a:ext>
            </a:extLst>
          </p:cNvPr>
          <p:cNvSpPr txBox="1"/>
          <p:nvPr/>
        </p:nvSpPr>
        <p:spPr>
          <a:xfrm>
            <a:off x="265801" y="5574914"/>
            <a:ext cx="5847600" cy="861774"/>
          </a:xfrm>
          <a:prstGeom prst="rect">
            <a:avLst/>
          </a:prstGeom>
          <a:noFill/>
        </p:spPr>
        <p:txBody>
          <a:bodyPr wrap="square">
            <a:spAutoFit/>
          </a:bodyPr>
          <a:lstStyle/>
          <a:p>
            <a:pPr algn="ctr"/>
            <a:r>
              <a:rPr lang="vi-VN" sz="2400" b="0" i="0" u="none" strike="noStrike">
                <a:effectLst/>
              </a:rPr>
              <a:t>Khi đang chạy nếu vấp ngã, người chạy sẽ có xu hướng ngã về phía trước. </a:t>
            </a:r>
            <a:endParaRPr lang="en-US" sz="2400"/>
          </a:p>
        </p:txBody>
      </p:sp>
      <p:sp>
        <p:nvSpPr>
          <p:cNvPr id="13" name="TextBox 12">
            <a:extLst>
              <a:ext uri="{FF2B5EF4-FFF2-40B4-BE49-F238E27FC236}">
                <a16:creationId xmlns:a16="http://schemas.microsoft.com/office/drawing/2014/main" id="{2C46767A-7222-5125-7D99-8200FE758614}"/>
              </a:ext>
            </a:extLst>
          </p:cNvPr>
          <p:cNvSpPr txBox="1"/>
          <p:nvPr/>
        </p:nvSpPr>
        <p:spPr>
          <a:xfrm>
            <a:off x="6207213" y="5561828"/>
            <a:ext cx="5872495" cy="830997"/>
          </a:xfrm>
          <a:prstGeom prst="rect">
            <a:avLst/>
          </a:prstGeom>
          <a:noFill/>
        </p:spPr>
        <p:txBody>
          <a:bodyPr wrap="square">
            <a:spAutoFit/>
          </a:bodyPr>
          <a:lstStyle/>
          <a:p>
            <a:pPr algn="ctr"/>
            <a:r>
              <a:rPr lang="en-US" sz="2400"/>
              <a:t>K</a:t>
            </a:r>
            <a:r>
              <a:rPr lang="vi-VN" sz="2400" b="0" i="0" u="none" strike="noStrike">
                <a:effectLst/>
              </a:rPr>
              <a:t>hi đang bước đi nếu trượt chân, người đi sẽ có xu hướng ngã về phía sau. </a:t>
            </a:r>
            <a:endParaRPr lang="en-US" sz="2400"/>
          </a:p>
        </p:txBody>
      </p:sp>
    </p:spTree>
    <p:extLst>
      <p:ext uri="{BB962C8B-B14F-4D97-AF65-F5344CB8AC3E}">
        <p14:creationId xmlns:p14="http://schemas.microsoft.com/office/powerpoint/2010/main" val="2282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pic>
        <p:nvPicPr>
          <p:cNvPr id="19" name="Content Placeholder 4" descr="A picture containing person, sport, archery, player&#10;&#10;Description automatically generated">
            <a:extLst>
              <a:ext uri="{FF2B5EF4-FFF2-40B4-BE49-F238E27FC236}">
                <a16:creationId xmlns:a16="http://schemas.microsoft.com/office/drawing/2014/main" id="{A650DBB8-1A0B-431A-9D46-12E9FC6914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91" t="-597" r="12039" b="15186"/>
          <a:stretch/>
        </p:blipFill>
        <p:spPr>
          <a:xfrm>
            <a:off x="4704290" y="2131944"/>
            <a:ext cx="3868527" cy="3455885"/>
          </a:xfrm>
          <a:prstGeom prst="rect">
            <a:avLst/>
          </a:prstGeom>
          <a:ln>
            <a:noFill/>
          </a:ln>
          <a:effectLst>
            <a:softEdge rad="112500"/>
          </a:effectLst>
        </p:spPr>
      </p:pic>
      <p:pic>
        <p:nvPicPr>
          <p:cNvPr id="23" name="Content Placeholder 4" descr="Text&#10;&#10;Description automatically generated">
            <a:extLst>
              <a:ext uri="{FF2B5EF4-FFF2-40B4-BE49-F238E27FC236}">
                <a16:creationId xmlns:a16="http://schemas.microsoft.com/office/drawing/2014/main" id="{256E0DBD-A8FD-4C00-8026-E9BD21B8A6E3}"/>
              </a:ext>
            </a:extLst>
          </p:cNvPr>
          <p:cNvPicPr>
            <a:picLocks noChangeAspect="1"/>
          </p:cNvPicPr>
          <p:nvPr/>
        </p:nvPicPr>
        <p:blipFill rotWithShape="1">
          <a:blip r:embed="rId3">
            <a:extLst>
              <a:ext uri="{28A0092B-C50C-407E-A947-70E740481C1C}">
                <a14:useLocalDpi xmlns:a14="http://schemas.microsoft.com/office/drawing/2010/main" val="0"/>
              </a:ext>
            </a:extLst>
          </a:blip>
          <a:srcRect t="-113" r="40030"/>
          <a:stretch/>
        </p:blipFill>
        <p:spPr>
          <a:xfrm>
            <a:off x="8630064" y="2131944"/>
            <a:ext cx="3219681" cy="3455886"/>
          </a:xfrm>
          <a:prstGeom prst="rect">
            <a:avLst/>
          </a:prstGeom>
          <a:ln>
            <a:noFill/>
          </a:ln>
          <a:effectLst>
            <a:softEdge rad="112500"/>
          </a:effectLst>
        </p:spPr>
      </p:pic>
      <p:sp>
        <p:nvSpPr>
          <p:cNvPr id="24" name="TextBox 23">
            <a:extLst>
              <a:ext uri="{FF2B5EF4-FFF2-40B4-BE49-F238E27FC236}">
                <a16:creationId xmlns:a16="http://schemas.microsoft.com/office/drawing/2014/main" id="{2CE600F1-4C1C-49A4-8BB8-1324A3E59D68}"/>
              </a:ext>
            </a:extLst>
          </p:cNvPr>
          <p:cNvSpPr txBox="1"/>
          <p:nvPr/>
        </p:nvSpPr>
        <p:spPr>
          <a:xfrm>
            <a:off x="1273736" y="5650677"/>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từ</a:t>
            </a:r>
            <a:endParaRPr lang="en-US" sz="2200">
              <a:solidFill>
                <a:srgbClr val="7030A0"/>
              </a:solidFill>
            </a:endParaRPr>
          </a:p>
        </p:txBody>
      </p:sp>
      <p:sp>
        <p:nvSpPr>
          <p:cNvPr id="25" name="TextBox 24">
            <a:extLst>
              <a:ext uri="{FF2B5EF4-FFF2-40B4-BE49-F238E27FC236}">
                <a16:creationId xmlns:a16="http://schemas.microsoft.com/office/drawing/2014/main" id="{63B0B430-1F1E-475E-B53A-D59FEF85DC12}"/>
              </a:ext>
            </a:extLst>
          </p:cNvPr>
          <p:cNvSpPr txBox="1"/>
          <p:nvPr/>
        </p:nvSpPr>
        <p:spPr>
          <a:xfrm>
            <a:off x="9077531" y="5650676"/>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ma sát</a:t>
            </a:r>
            <a:endParaRPr lang="en-US" sz="2200">
              <a:solidFill>
                <a:srgbClr val="7030A0"/>
              </a:solidFill>
            </a:endParaRPr>
          </a:p>
        </p:txBody>
      </p:sp>
      <p:sp>
        <p:nvSpPr>
          <p:cNvPr id="26" name="TextBox 25">
            <a:extLst>
              <a:ext uri="{FF2B5EF4-FFF2-40B4-BE49-F238E27FC236}">
                <a16:creationId xmlns:a16="http://schemas.microsoft.com/office/drawing/2014/main" id="{AE70B912-D51A-40CE-85F6-5F0D68C2C689}"/>
              </a:ext>
            </a:extLst>
          </p:cNvPr>
          <p:cNvSpPr txBox="1"/>
          <p:nvPr/>
        </p:nvSpPr>
        <p:spPr>
          <a:xfrm>
            <a:off x="5476180" y="5650676"/>
            <a:ext cx="2324745" cy="430887"/>
          </a:xfrm>
          <a:prstGeom prst="rect">
            <a:avLst/>
          </a:prstGeom>
          <a:noFill/>
        </p:spPr>
        <p:txBody>
          <a:bodyPr wrap="square">
            <a:spAutoFit/>
          </a:bodyPr>
          <a:lstStyle/>
          <a:p>
            <a:pPr algn="ctr"/>
            <a:r>
              <a:rPr lang="en-US" sz="2200" b="0" i="0" u="none" strike="noStrike">
                <a:solidFill>
                  <a:srgbClr val="7030A0"/>
                </a:solidFill>
                <a:effectLst/>
                <a:latin typeface="Arial" panose="020B0604020202020204" pitchFamily="34" charset="0"/>
              </a:rPr>
              <a:t>Lực đàn hồi</a:t>
            </a:r>
            <a:endParaRPr lang="en-US" sz="2200">
              <a:solidFill>
                <a:srgbClr val="7030A0"/>
              </a:solidFill>
            </a:endParaRPr>
          </a:p>
        </p:txBody>
      </p:sp>
      <p:pic>
        <p:nvPicPr>
          <p:cNvPr id="3" name="Picture 2" descr="A picture containing sky&#10;&#10;Description automatically generated">
            <a:extLst>
              <a:ext uri="{FF2B5EF4-FFF2-40B4-BE49-F238E27FC236}">
                <a16:creationId xmlns:a16="http://schemas.microsoft.com/office/drawing/2014/main" id="{7BD41A93-2371-4C2A-9E42-643DEAD93F9E}"/>
              </a:ext>
            </a:extLst>
          </p:cNvPr>
          <p:cNvPicPr>
            <a:picLocks noChangeAspect="1"/>
          </p:cNvPicPr>
          <p:nvPr/>
        </p:nvPicPr>
        <p:blipFill rotWithShape="1">
          <a:blip r:embed="rId4">
            <a:extLst>
              <a:ext uri="{28A0092B-C50C-407E-A947-70E740481C1C}">
                <a14:useLocalDpi xmlns:a14="http://schemas.microsoft.com/office/drawing/2010/main" val="0"/>
              </a:ext>
            </a:extLst>
          </a:blip>
          <a:srcRect l="11419" t="86" r="16861" b="1363"/>
          <a:stretch/>
        </p:blipFill>
        <p:spPr>
          <a:xfrm>
            <a:off x="200586" y="2131945"/>
            <a:ext cx="4471047" cy="3455884"/>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0BD3B87A-9860-C787-08CD-FDAB6115A1CA}"/>
              </a:ext>
            </a:extLst>
          </p:cNvPr>
          <p:cNvSpPr/>
          <p:nvPr/>
        </p:nvSpPr>
        <p:spPr>
          <a:xfrm>
            <a:off x="684168" y="776436"/>
            <a:ext cx="11050631" cy="69344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5" name="Picture 14" descr="A picture containing logo&#10;&#10;Description automatically generated">
            <a:extLst>
              <a:ext uri="{FF2B5EF4-FFF2-40B4-BE49-F238E27FC236}">
                <a16:creationId xmlns:a16="http://schemas.microsoft.com/office/drawing/2014/main" id="{A48E4061-6893-ECD6-E68E-F771B1C0A514}"/>
              </a:ext>
            </a:extLst>
          </p:cNvPr>
          <p:cNvPicPr>
            <a:picLocks noChangeAspect="1"/>
          </p:cNvPicPr>
          <p:nvPr/>
        </p:nvPicPr>
        <p:blipFill rotWithShape="1">
          <a:blip r:embed="rId5">
            <a:extLst>
              <a:ext uri="{28A0092B-C50C-407E-A947-70E740481C1C}">
                <a14:useLocalDpi xmlns:a14="http://schemas.microsoft.com/office/drawing/2010/main" val="0"/>
              </a:ext>
            </a:extLst>
          </a:blip>
          <a:srcRect l="24000" t="14445" r="24866" b="23333"/>
          <a:stretch/>
        </p:blipFill>
        <p:spPr>
          <a:xfrm>
            <a:off x="270029" y="190264"/>
            <a:ext cx="861066" cy="817283"/>
          </a:xfrm>
          <a:prstGeom prst="rect">
            <a:avLst/>
          </a:prstGeom>
        </p:spPr>
      </p:pic>
      <p:sp>
        <p:nvSpPr>
          <p:cNvPr id="16" name="Text Box 29">
            <a:extLst>
              <a:ext uri="{FF2B5EF4-FFF2-40B4-BE49-F238E27FC236}">
                <a16:creationId xmlns:a16="http://schemas.microsoft.com/office/drawing/2014/main" id="{DF243AC6-9B69-1177-D249-42AA2542B726}"/>
              </a:ext>
            </a:extLst>
          </p:cNvPr>
          <p:cNvSpPr txBox="1">
            <a:spLocks noChangeArrowheads="1"/>
          </p:cNvSpPr>
          <p:nvPr/>
        </p:nvSpPr>
        <p:spPr bwMode="auto">
          <a:xfrm>
            <a:off x="679541" y="844888"/>
            <a:ext cx="1105063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en-US" sz="2500" b="0" i="1" u="none" strike="noStrike">
                <a:solidFill>
                  <a:srgbClr val="0070C0"/>
                </a:solidFill>
                <a:effectLst/>
                <a:latin typeface="Arial" panose="020B0604020202020204" pitchFamily="34" charset="0"/>
                <a:cs typeface="Arial" panose="020B0604020202020204" pitchFamily="34" charset="0"/>
              </a:rPr>
              <a:t>Hãy kể tên một số lực mà em biết hoặc đã học trong môn khoa học tự nhiên</a:t>
            </a:r>
            <a:endParaRPr lang="vi-VN" sz="2500" i="1">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8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4" descr="A large airplane taking off&#10;&#10;Description automatically generated with low confidence">
            <a:extLst>
              <a:ext uri="{FF2B5EF4-FFF2-40B4-BE49-F238E27FC236}">
                <a16:creationId xmlns:a16="http://schemas.microsoft.com/office/drawing/2014/main" id="{05B1DF30-76F1-40BD-92D9-7A59B971DCFC}"/>
              </a:ext>
            </a:extLst>
          </p:cNvPr>
          <p:cNvPicPr>
            <a:picLocks noChangeAspect="1"/>
          </p:cNvPicPr>
          <p:nvPr/>
        </p:nvPicPr>
        <p:blipFill rotWithShape="1">
          <a:blip r:embed="rId4">
            <a:extLst>
              <a:ext uri="{28A0092B-C50C-407E-A947-70E740481C1C}">
                <a14:useLocalDpi xmlns:a14="http://schemas.microsoft.com/office/drawing/2010/main" val="0"/>
              </a:ext>
            </a:extLst>
          </a:blip>
          <a:srcRect t="13506" r="434" b="1"/>
          <a:stretch/>
        </p:blipFill>
        <p:spPr>
          <a:xfrm>
            <a:off x="990600" y="2362200"/>
            <a:ext cx="10820400" cy="4406093"/>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3753BEC4-3B13-03F4-C3E6-7D877ACA75D5}"/>
              </a:ext>
            </a:extLst>
          </p:cNvPr>
          <p:cNvCxnSpPr/>
          <p:nvPr/>
        </p:nvCxnSpPr>
        <p:spPr>
          <a:xfrm>
            <a:off x="2209799" y="5131474"/>
            <a:ext cx="2743200" cy="6096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59F1F7-3D89-E54A-B467-F36CB5CCA934}"/>
              </a:ext>
            </a:extLst>
          </p:cNvPr>
          <p:cNvSpPr txBox="1"/>
          <p:nvPr/>
        </p:nvSpPr>
        <p:spPr>
          <a:xfrm>
            <a:off x="1912075" y="5742977"/>
            <a:ext cx="2056514" cy="553998"/>
          </a:xfrm>
          <a:prstGeom prst="rect">
            <a:avLst/>
          </a:prstGeom>
          <a:noFill/>
        </p:spPr>
        <p:txBody>
          <a:bodyPr wrap="square">
            <a:spAutoFit/>
          </a:bodyPr>
          <a:lstStyle/>
          <a:p>
            <a:pPr algn="ctr"/>
            <a:r>
              <a:rPr lang="en-US" sz="3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 = ?</a:t>
            </a:r>
            <a:endParaRPr lang="en-US" sz="3000">
              <a:solidFill>
                <a:schemeClr val="bg1"/>
              </a:solidFill>
            </a:endParaRPr>
          </a:p>
        </p:txBody>
      </p:sp>
      <p:sp>
        <p:nvSpPr>
          <p:cNvPr id="15" name="TextBox 14">
            <a:extLst>
              <a:ext uri="{FF2B5EF4-FFF2-40B4-BE49-F238E27FC236}">
                <a16:creationId xmlns:a16="http://schemas.microsoft.com/office/drawing/2014/main" id="{54BC7692-FAB7-15DA-FEC8-24226F7BDC40}"/>
              </a:ext>
            </a:extLst>
          </p:cNvPr>
          <p:cNvSpPr txBox="1"/>
          <p:nvPr/>
        </p:nvSpPr>
        <p:spPr>
          <a:xfrm>
            <a:off x="1219200" y="4719095"/>
            <a:ext cx="1907115" cy="400110"/>
          </a:xfrm>
          <a:prstGeom prst="rect">
            <a:avLst/>
          </a:prstGeom>
          <a:noFill/>
        </p:spPr>
        <p:txBody>
          <a:bodyPr wrap="square">
            <a:spAutoFit/>
          </a:bodyPr>
          <a:lstStyle/>
          <a:p>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sz="2000" baseline="-25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0</a:t>
            </a:r>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 0 m/s </a:t>
            </a:r>
            <a:endParaRPr lang="en-US" sz="2000">
              <a:solidFill>
                <a:srgbClr val="FFFF00"/>
              </a:solidFill>
            </a:endParaRPr>
          </a:p>
        </p:txBody>
      </p:sp>
      <p:sp>
        <p:nvSpPr>
          <p:cNvPr id="17" name="TextBox 16">
            <a:extLst>
              <a:ext uri="{FF2B5EF4-FFF2-40B4-BE49-F238E27FC236}">
                <a16:creationId xmlns:a16="http://schemas.microsoft.com/office/drawing/2014/main" id="{0E2A96A0-BB95-E8E8-F5EF-A5ECC1C98B1E}"/>
              </a:ext>
            </a:extLst>
          </p:cNvPr>
          <p:cNvSpPr txBox="1"/>
          <p:nvPr/>
        </p:nvSpPr>
        <p:spPr>
          <a:xfrm>
            <a:off x="9448800" y="2782669"/>
            <a:ext cx="2056514" cy="1292662"/>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Arial" panose="020B0604020202020204" pitchFamily="34" charset="0"/>
              </a:rPr>
              <a:t>m = 300 tấn</a:t>
            </a:r>
          </a:p>
          <a:p>
            <a:r>
              <a:rPr lang="en-US" sz="2800" b="0" i="0" u="none" strike="noStrike">
                <a:solidFill>
                  <a:srgbClr val="FFFF00"/>
                </a:solidFill>
                <a:effectLst/>
                <a:latin typeface="Arial" panose="020B0604020202020204" pitchFamily="34" charset="0"/>
                <a:cs typeface="Arial" panose="020B0604020202020204" pitchFamily="34" charset="0"/>
              </a:rPr>
              <a:t>F = </a:t>
            </a:r>
            <a:r>
              <a:rPr lang="vi-VN" sz="2800" b="0" i="0" u="none" strike="noStrike">
                <a:solidFill>
                  <a:srgbClr val="FFFF00"/>
                </a:solidFill>
                <a:effectLst/>
                <a:latin typeface="Arial" panose="020B0604020202020204" pitchFamily="34" charset="0"/>
                <a:cs typeface="Arial" panose="020B0604020202020204" pitchFamily="34" charset="0"/>
              </a:rPr>
              <a:t>440 kN</a:t>
            </a:r>
            <a:endParaRPr lang="en-US" sz="2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250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D39346C-D627-9C09-C032-8AE877712CD4}"/>
              </a:ext>
            </a:extLst>
          </p:cNvPr>
          <p:cNvSpPr txBox="1"/>
          <p:nvPr/>
        </p:nvSpPr>
        <p:spPr>
          <a:xfrm>
            <a:off x="5040693" y="5638860"/>
            <a:ext cx="25678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 = 285 km/h </a:t>
            </a:r>
            <a:endParaRPr lang="en-US" sz="2500">
              <a:solidFill>
                <a:srgbClr val="FFFF00"/>
              </a:solidFill>
            </a:endParaRPr>
          </a:p>
        </p:txBody>
      </p:sp>
      <p:pic>
        <p:nvPicPr>
          <p:cNvPr id="16" name="Picture 4" descr="empty-blue-rectangle">
            <a:extLst>
              <a:ext uri="{FF2B5EF4-FFF2-40B4-BE49-F238E27FC236}">
                <a16:creationId xmlns:a16="http://schemas.microsoft.com/office/drawing/2014/main" id="{AD3FCBAF-92FE-ECF0-9FAA-F3F25FA889D3}"/>
              </a:ext>
            </a:extLst>
          </p:cNvPr>
          <p:cNvPicPr>
            <a:picLocks noChangeAspect="1" noChangeArrowheads="1"/>
          </p:cNvPicPr>
          <p:nvPr/>
        </p:nvPicPr>
        <p:blipFill>
          <a:blip r:embed="rId5"/>
          <a:srcRect/>
          <a:stretch>
            <a:fillRect/>
          </a:stretch>
        </p:blipFill>
        <p:spPr bwMode="auto">
          <a:xfrm>
            <a:off x="112293" y="663605"/>
            <a:ext cx="12155908" cy="1698596"/>
          </a:xfrm>
          <a:prstGeom prst="rect">
            <a:avLst/>
          </a:prstGeom>
          <a:noFill/>
          <a:ln w="9525">
            <a:noFill/>
            <a:miter lim="800000"/>
            <a:headEnd/>
            <a:tailEnd/>
          </a:ln>
        </p:spPr>
      </p:pic>
      <p:sp>
        <p:nvSpPr>
          <p:cNvPr id="19" name="TextBox 18">
            <a:extLst>
              <a:ext uri="{FF2B5EF4-FFF2-40B4-BE49-F238E27FC236}">
                <a16:creationId xmlns:a16="http://schemas.microsoft.com/office/drawing/2014/main" id="{3A40EAB2-1CBB-B0E4-024A-629ECA66576E}"/>
              </a:ext>
            </a:extLst>
          </p:cNvPr>
          <p:cNvSpPr txBox="1"/>
          <p:nvPr/>
        </p:nvSpPr>
        <p:spPr>
          <a:xfrm>
            <a:off x="747794" y="718335"/>
            <a:ext cx="11215605" cy="1508105"/>
          </a:xfrm>
          <a:prstGeom prst="rect">
            <a:avLst/>
          </a:prstGeom>
          <a:noFill/>
        </p:spPr>
        <p:txBody>
          <a:bodyPr wrap="square">
            <a:spAutoFit/>
          </a:bodyPr>
          <a:lstStyle/>
          <a:p>
            <a:r>
              <a:rPr lang="en-US" sz="2300" b="1">
                <a:latin typeface="Arial" panose="020B0604020202020204" pitchFamily="34" charset="0"/>
                <a:cs typeface="Arial" panose="020B0604020202020204" pitchFamily="34" charset="0"/>
              </a:rPr>
              <a:t>Câu  </a:t>
            </a:r>
            <a:r>
              <a:rPr lang="en-US" sz="2300" b="1" i="0" u="none" strike="noStrike">
                <a:effectLst/>
                <a:latin typeface="Arial" panose="020B0604020202020204" pitchFamily="34" charset="0"/>
                <a:cs typeface="Arial" panose="020B0604020202020204" pitchFamily="34" charset="0"/>
              </a:rPr>
              <a:t>2</a:t>
            </a:r>
            <a:r>
              <a:rPr lang="vi-VN" sz="2300" b="0" i="0" u="none" strike="noStrike">
                <a:effectLst/>
              </a:rPr>
              <a:t>. Một máy bay chở khách có khối lượng tổng cộng là 300 tấn. Lực đẩy tối đa của động cơ là 440 kN. Máy bay phải đạt tốc độ 285 km/h mới có thể cất cánh. Hãy tính chiều dài tối thiểu của đường băng để đảm bảo máy bay cất cảnh được, bỏ qua ma sát giữa bánh xe của máy bay và mặt đường băng và lực cản của không khí</a:t>
            </a:r>
            <a:endParaRPr lang="en-US" sz="2300"/>
          </a:p>
        </p:txBody>
      </p:sp>
    </p:spTree>
    <p:extLst>
      <p:ext uri="{BB962C8B-B14F-4D97-AF65-F5344CB8AC3E}">
        <p14:creationId xmlns:p14="http://schemas.microsoft.com/office/powerpoint/2010/main" val="3846327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urniture, table&#10;&#10;Description automatically generated">
            <a:extLst>
              <a:ext uri="{FF2B5EF4-FFF2-40B4-BE49-F238E27FC236}">
                <a16:creationId xmlns:a16="http://schemas.microsoft.com/office/drawing/2014/main" id="{85158736-6529-321E-1A35-D5C8A1C671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3124200" y="3648676"/>
            <a:ext cx="4908900" cy="3038846"/>
          </a:xfrm>
          <a:prstGeom prst="rect">
            <a:avLst/>
          </a:prstGeom>
        </p:spPr>
      </p:pic>
      <p:grpSp>
        <p:nvGrpSpPr>
          <p:cNvPr id="7" name="Group 56">
            <a:extLst>
              <a:ext uri="{FF2B5EF4-FFF2-40B4-BE49-F238E27FC236}">
                <a16:creationId xmlns:a16="http://schemas.microsoft.com/office/drawing/2014/main" id="{A8087CE6-60B1-BD6E-B1B4-F85A45D42B52}"/>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8" name="Rounded Rectangle 57">
              <a:extLst>
                <a:ext uri="{FF2B5EF4-FFF2-40B4-BE49-F238E27FC236}">
                  <a16:creationId xmlns:a16="http://schemas.microsoft.com/office/drawing/2014/main" id="{D3925110-E095-4F35-37C5-E083F95F116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FF559742-8F5F-8A51-76DE-AFA3DA1309C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10" name="Picture 4" descr="empty-blue-rectangle">
            <a:extLst>
              <a:ext uri="{FF2B5EF4-FFF2-40B4-BE49-F238E27FC236}">
                <a16:creationId xmlns:a16="http://schemas.microsoft.com/office/drawing/2014/main" id="{7C638C17-807C-E55B-38A6-DE26617ABC7D}"/>
              </a:ext>
            </a:extLst>
          </p:cNvPr>
          <p:cNvPicPr>
            <a:picLocks noChangeAspect="1" noChangeArrowheads="1"/>
          </p:cNvPicPr>
          <p:nvPr/>
        </p:nvPicPr>
        <p:blipFill>
          <a:blip r:embed="rId4"/>
          <a:srcRect/>
          <a:stretch>
            <a:fillRect/>
          </a:stretch>
        </p:blipFill>
        <p:spPr bwMode="auto">
          <a:xfrm>
            <a:off x="381001" y="663605"/>
            <a:ext cx="11887200" cy="1546196"/>
          </a:xfrm>
          <a:prstGeom prst="rect">
            <a:avLst/>
          </a:prstGeom>
          <a:noFill/>
          <a:ln w="9525">
            <a:noFill/>
            <a:miter lim="800000"/>
            <a:headEnd/>
            <a:tailEnd/>
          </a:ln>
        </p:spPr>
      </p:pic>
      <p:sp>
        <p:nvSpPr>
          <p:cNvPr id="11" name="TextBox 10">
            <a:extLst>
              <a:ext uri="{FF2B5EF4-FFF2-40B4-BE49-F238E27FC236}">
                <a16:creationId xmlns:a16="http://schemas.microsoft.com/office/drawing/2014/main" id="{108AFFB0-4578-2F64-EB86-0AD83062544C}"/>
              </a:ext>
            </a:extLst>
          </p:cNvPr>
          <p:cNvSpPr txBox="1"/>
          <p:nvPr/>
        </p:nvSpPr>
        <p:spPr>
          <a:xfrm>
            <a:off x="875672" y="779977"/>
            <a:ext cx="10706728" cy="1292662"/>
          </a:xfrm>
          <a:prstGeom prst="rect">
            <a:avLst/>
          </a:prstGeom>
          <a:noFill/>
        </p:spPr>
        <p:txBody>
          <a:bodyPr wrap="square">
            <a:spAutoFit/>
          </a:bodyPr>
          <a:lstStyle/>
          <a:p>
            <a:pPr rtl="0">
              <a:spcBef>
                <a:spcPts val="0"/>
              </a:spcBef>
              <a:spcAft>
                <a:spcPts val="500"/>
              </a:spcAft>
            </a:pPr>
            <a:r>
              <a:rPr lang="en-US" sz="2600" b="1">
                <a:latin typeface="Arial" panose="020B0604020202020204" pitchFamily="34" charset="0"/>
                <a:cs typeface="Arial" panose="020B0604020202020204" pitchFamily="34" charset="0"/>
              </a:rPr>
              <a:t>Câu  </a:t>
            </a:r>
            <a:r>
              <a:rPr lang="en-US" sz="2600" b="1" i="0" u="none" strike="noStrike">
                <a:effectLst/>
                <a:latin typeface="Arial" panose="020B0604020202020204" pitchFamily="34" charset="0"/>
                <a:cs typeface="Arial" panose="020B0604020202020204" pitchFamily="34" charset="0"/>
              </a:rPr>
              <a:t>3</a:t>
            </a:r>
            <a:r>
              <a:rPr lang="vi-VN" sz="2600" b="0" i="0" u="none" strike="noStrike">
                <a:effectLst/>
              </a:rPr>
              <a:t>. Một vật nặng nằm yên trên bàn, các lực tác dụng vào vật gồm trọng lực và lực của</a:t>
            </a:r>
            <a:r>
              <a:rPr lang="en-US" sz="2600" b="0" i="0" u="none" strike="noStrike">
                <a:effectLst/>
              </a:rPr>
              <a:t> </a:t>
            </a:r>
            <a:r>
              <a:rPr lang="vi-VN" sz="2600" b="0" i="0" u="none" strike="noStrike">
                <a:effectLst/>
              </a:rPr>
              <a:t>bàn. Hãy xác định điểm đặt, phương, chiều của các cặp lực và phản lực của hai lực trên.</a:t>
            </a:r>
            <a:endParaRPr lang="vi-VN" sz="2600">
              <a:effectLst/>
            </a:endParaRPr>
          </a:p>
        </p:txBody>
      </p:sp>
      <p:pic>
        <p:nvPicPr>
          <p:cNvPr id="12" name="Picture 11">
            <a:extLst>
              <a:ext uri="{FF2B5EF4-FFF2-40B4-BE49-F238E27FC236}">
                <a16:creationId xmlns:a16="http://schemas.microsoft.com/office/drawing/2014/main" id="{3FB8C409-F1D6-1D2B-5FCE-35729062BA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851737" y="3201067"/>
            <a:ext cx="1905000" cy="918072"/>
          </a:xfrm>
          <a:prstGeom prst="rect">
            <a:avLst/>
          </a:prstGeom>
        </p:spPr>
      </p:pic>
      <p:cxnSp>
        <p:nvCxnSpPr>
          <p:cNvPr id="13" name="Straight Arrow Connector 12">
            <a:extLst>
              <a:ext uri="{FF2B5EF4-FFF2-40B4-BE49-F238E27FC236}">
                <a16:creationId xmlns:a16="http://schemas.microsoft.com/office/drawing/2014/main" id="{CA74D4CA-0573-C20B-E566-364DE2B16572}"/>
              </a:ext>
            </a:extLst>
          </p:cNvPr>
          <p:cNvCxnSpPr>
            <a:cxnSpLocks/>
          </p:cNvCxnSpPr>
          <p:nvPr/>
        </p:nvCxnSpPr>
        <p:spPr>
          <a:xfrm flipV="1">
            <a:off x="5880725" y="3129725"/>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6D39178-55F9-B30D-E2F1-7F01AFC0C55F}"/>
                  </a:ext>
                </a:extLst>
              </p:cNvPr>
              <p:cNvSpPr txBox="1"/>
              <p:nvPr/>
            </p:nvSpPr>
            <p:spPr>
              <a:xfrm>
                <a:off x="5867400" y="259080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4" name="TextBox 13">
                <a:extLst>
                  <a:ext uri="{FF2B5EF4-FFF2-40B4-BE49-F238E27FC236}">
                    <a16:creationId xmlns:a16="http://schemas.microsoft.com/office/drawing/2014/main" id="{96D39178-55F9-B30D-E2F1-7F01AFC0C55F}"/>
                  </a:ext>
                </a:extLst>
              </p:cNvPr>
              <p:cNvSpPr txBox="1">
                <a:spLocks noRot="1" noChangeAspect="1" noMove="1" noResize="1" noEditPoints="1" noAdjustHandles="1" noChangeArrowheads="1" noChangeShapeType="1" noTextEdit="1"/>
              </p:cNvSpPr>
              <p:nvPr/>
            </p:nvSpPr>
            <p:spPr>
              <a:xfrm>
                <a:off x="5867400" y="2590800"/>
                <a:ext cx="762000" cy="782587"/>
              </a:xfrm>
              <a:prstGeom prst="rect">
                <a:avLst/>
              </a:prstGeom>
              <a:blipFill>
                <a:blip r:embed="rId7"/>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F31DC9B-9E6A-F663-45F8-42629DDA3F0A}"/>
              </a:ext>
            </a:extLst>
          </p:cNvPr>
          <p:cNvCxnSpPr>
            <a:cxnSpLocks/>
          </p:cNvCxnSpPr>
          <p:nvPr/>
        </p:nvCxnSpPr>
        <p:spPr>
          <a:xfrm>
            <a:off x="5776935" y="3733800"/>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0F2CCCB-E366-A2E4-02A9-E831244A1957}"/>
                  </a:ext>
                </a:extLst>
              </p:cNvPr>
              <p:cNvSpPr txBox="1"/>
              <p:nvPr/>
            </p:nvSpPr>
            <p:spPr>
              <a:xfrm>
                <a:off x="5716314" y="406590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6" name="TextBox 15">
                <a:extLst>
                  <a:ext uri="{FF2B5EF4-FFF2-40B4-BE49-F238E27FC236}">
                    <a16:creationId xmlns:a16="http://schemas.microsoft.com/office/drawing/2014/main" id="{B0F2CCCB-E366-A2E4-02A9-E831244A1957}"/>
                  </a:ext>
                </a:extLst>
              </p:cNvPr>
              <p:cNvSpPr txBox="1">
                <a:spLocks noRot="1" noChangeAspect="1" noMove="1" noResize="1" noEditPoints="1" noAdjustHandles="1" noChangeArrowheads="1" noChangeShapeType="1" noTextEdit="1"/>
              </p:cNvSpPr>
              <p:nvPr/>
            </p:nvSpPr>
            <p:spPr>
              <a:xfrm>
                <a:off x="5716314" y="4065906"/>
                <a:ext cx="762000" cy="78258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35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203652" y="92151"/>
            <a:ext cx="973385" cy="861774"/>
          </a:xfrm>
          <a:prstGeom prst="rect">
            <a:avLst/>
          </a:prstGeom>
        </p:spPr>
      </p:pic>
      <p:pic>
        <p:nvPicPr>
          <p:cNvPr id="3" name="Picture 2">
            <a:extLst>
              <a:ext uri="{FF2B5EF4-FFF2-40B4-BE49-F238E27FC236}">
                <a16:creationId xmlns:a16="http://schemas.microsoft.com/office/drawing/2014/main" id="{E8B85F94-3052-4FD5-9F08-1477BBD1B9B9}"/>
              </a:ext>
            </a:extLst>
          </p:cNvPr>
          <p:cNvPicPr>
            <a:picLocks noChangeAspect="1"/>
          </p:cNvPicPr>
          <p:nvPr/>
        </p:nvPicPr>
        <p:blipFill>
          <a:blip r:embed="rId4"/>
          <a:stretch>
            <a:fillRect/>
          </a:stretch>
        </p:blipFill>
        <p:spPr>
          <a:xfrm>
            <a:off x="311007" y="1793079"/>
            <a:ext cx="5818215" cy="3271840"/>
          </a:xfrm>
          <a:prstGeom prst="rect">
            <a:avLst/>
          </a:prstGeom>
        </p:spPr>
      </p:pic>
      <p:pic>
        <p:nvPicPr>
          <p:cNvPr id="15" name="Content Placeholder 4" descr="A person holding an object&#10;&#10;Description automatically generated with medium confidence">
            <a:extLst>
              <a:ext uri="{FF2B5EF4-FFF2-40B4-BE49-F238E27FC236}">
                <a16:creationId xmlns:a16="http://schemas.microsoft.com/office/drawing/2014/main" id="{23F8B654-4E4B-461D-BDA2-FA28CDBD67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20376" y="1910042"/>
            <a:ext cx="5603690" cy="3154877"/>
          </a:xfrm>
          <a:prstGeom prst="rect">
            <a:avLst/>
          </a:prstGeom>
          <a:ln>
            <a:noFill/>
          </a:ln>
          <a:effectLst>
            <a:softEdge rad="112500"/>
          </a:effectLst>
        </p:spPr>
      </p:pic>
      <p:sp>
        <p:nvSpPr>
          <p:cNvPr id="17" name="TextBox 16">
            <a:extLst>
              <a:ext uri="{FF2B5EF4-FFF2-40B4-BE49-F238E27FC236}">
                <a16:creationId xmlns:a16="http://schemas.microsoft.com/office/drawing/2014/main" id="{9ABB7DC2-DAB6-4055-8F20-C5EA01EB4EED}"/>
              </a:ext>
            </a:extLst>
          </p:cNvPr>
          <p:cNvSpPr txBox="1"/>
          <p:nvPr/>
        </p:nvSpPr>
        <p:spPr>
          <a:xfrm>
            <a:off x="381000" y="5120103"/>
            <a:ext cx="5486400" cy="923330"/>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1800" kern="0">
                <a:latin typeface="Arial" panose="020B0604020202020204" pitchFamily="34" charset="0"/>
                <a:cs typeface="Arial" panose="020B0604020202020204" pitchFamily="34" charset="0"/>
              </a:rPr>
              <a:t>Chân tác dụng vào t</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ờng 1 lực F về phía sau, thì t</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ờng sẽ tác dụng vào chân 1 phản lực F’ theo chiều ng</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ợc lại, lực này đẩy chân h</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ớng về tr</a:t>
            </a:r>
            <a:r>
              <a:rPr lang="vi-VN" sz="1800" kern="0">
                <a:latin typeface="Arial" panose="020B0604020202020204" pitchFamily="34" charset="0"/>
                <a:cs typeface="Arial" panose="020B0604020202020204" pitchFamily="34" charset="0"/>
              </a:rPr>
              <a:t>ư</a:t>
            </a:r>
            <a:r>
              <a:rPr lang="en-US" sz="1800" kern="0">
                <a:latin typeface="Arial" panose="020B0604020202020204" pitchFamily="34" charset="0"/>
                <a:cs typeface="Arial" panose="020B0604020202020204" pitchFamily="34" charset="0"/>
              </a:rPr>
              <a:t>ớc</a:t>
            </a:r>
            <a:endParaRPr lang="en-US" sz="1800" kern="0" dirty="0">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601DD74D-01B6-4A41-B16E-7655AE4B55FD}"/>
              </a:ext>
            </a:extLst>
          </p:cNvPr>
          <p:cNvSpPr txBox="1">
            <a:spLocks noChangeArrowheads="1"/>
          </p:cNvSpPr>
          <p:nvPr/>
        </p:nvSpPr>
        <p:spPr bwMode="auto">
          <a:xfrm>
            <a:off x="6853434" y="5033388"/>
            <a:ext cx="49575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tác</a:t>
            </a:r>
            <a:r>
              <a:rPr lang="en-US" altLang="en-US" sz="2400" dirty="0">
                <a:cs typeface="Arial" panose="020B0604020202020204" pitchFamily="34" charset="0"/>
              </a:rPr>
              <a:t> </a:t>
            </a:r>
            <a:r>
              <a:rPr lang="en-US" altLang="en-US" sz="2400" dirty="0" err="1">
                <a:cs typeface="Arial" panose="020B0604020202020204" pitchFamily="34" charset="0"/>
              </a:rPr>
              <a:t>dụng</a:t>
            </a:r>
            <a:r>
              <a:rPr lang="en-US" altLang="en-US" sz="2400" dirty="0">
                <a:cs typeface="Arial" panose="020B0604020202020204" pitchFamily="34" charset="0"/>
              </a:rPr>
              <a:t> </a:t>
            </a:r>
            <a:r>
              <a:rPr lang="en-US" altLang="en-US" sz="2400" dirty="0" err="1">
                <a:cs typeface="Arial" panose="020B0604020202020204" pitchFamily="34" charset="0"/>
              </a:rPr>
              <a:t>lực</a:t>
            </a:r>
            <a:r>
              <a:rPr lang="en-US" altLang="en-US" sz="2400" dirty="0">
                <a:cs typeface="Arial" panose="020B0604020202020204" pitchFamily="34" charset="0"/>
              </a:rPr>
              <a:t> </a:t>
            </a:r>
            <a:r>
              <a:rPr lang="en-US" altLang="en-US" sz="2400" dirty="0" err="1">
                <a:cs typeface="Arial" panose="020B0604020202020204" pitchFamily="34" charset="0"/>
              </a:rPr>
              <a:t>lên</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a:t>
            </a:r>
            <a:r>
              <a:rPr lang="en-US" altLang="en-US" sz="2400" dirty="0" err="1">
                <a:cs typeface="Arial" panose="020B0604020202020204" pitchFamily="34" charset="0"/>
              </a:rPr>
              <a:t>làm</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bay ra </a:t>
            </a:r>
            <a:r>
              <a:rPr lang="en-US" altLang="en-US" sz="2400" dirty="0" err="1">
                <a:cs typeface="Arial" panose="020B0604020202020204" pitchFamily="34" charset="0"/>
              </a:rPr>
              <a:t>khỏi</a:t>
            </a:r>
            <a:r>
              <a:rPr lang="en-US" altLang="en-US" sz="2400" dirty="0">
                <a:cs typeface="Arial" panose="020B0604020202020204" pitchFamily="34" charset="0"/>
              </a:rPr>
              <a:t> </a:t>
            </a:r>
            <a:r>
              <a:rPr lang="en-US" altLang="en-US" sz="2400" dirty="0" err="1">
                <a:cs typeface="Arial" panose="020B0604020202020204" pitchFamily="34" charset="0"/>
              </a:rPr>
              <a:t>nòng</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và</a:t>
            </a:r>
            <a:r>
              <a:rPr lang="en-US" altLang="en-US" sz="2400" dirty="0">
                <a:cs typeface="Arial" panose="020B0604020202020204" pitchFamily="34" charset="0"/>
              </a:rPr>
              <a:t> </a:t>
            </a:r>
            <a:r>
              <a:rPr lang="en-US" altLang="en-US" sz="2400" dirty="0" err="1">
                <a:cs typeface="Arial" panose="020B0604020202020204" pitchFamily="34" charset="0"/>
              </a:rPr>
              <a:t>khi</a:t>
            </a:r>
            <a:r>
              <a:rPr lang="en-US" altLang="en-US" sz="2400" dirty="0">
                <a:cs typeface="Arial" panose="020B0604020202020204" pitchFamily="34" charset="0"/>
              </a:rPr>
              <a:t> </a:t>
            </a:r>
            <a:r>
              <a:rPr lang="en-US" altLang="en-US" sz="2400" dirty="0" err="1">
                <a:cs typeface="Arial" panose="020B0604020202020204" pitchFamily="34" charset="0"/>
              </a:rPr>
              <a:t>đạn</a:t>
            </a:r>
            <a:r>
              <a:rPr lang="en-US" altLang="en-US" sz="2400" dirty="0">
                <a:cs typeface="Arial" panose="020B0604020202020204" pitchFamily="34" charset="0"/>
              </a:rPr>
              <a:t> </a:t>
            </a:r>
            <a:r>
              <a:rPr lang="en-US" altLang="en-US" sz="2400" dirty="0" err="1">
                <a:cs typeface="Arial" panose="020B0604020202020204" pitchFamily="34" charset="0"/>
              </a:rPr>
              <a:t>nổ</a:t>
            </a:r>
            <a:r>
              <a:rPr lang="en-US" altLang="en-US" sz="2400" dirty="0">
                <a:cs typeface="Arial" panose="020B0604020202020204" pitchFamily="34" charset="0"/>
              </a:rPr>
              <a:t> </a:t>
            </a:r>
            <a:r>
              <a:rPr lang="en-US" altLang="en-US" sz="2400" dirty="0" err="1">
                <a:cs typeface="Arial" panose="020B0604020202020204" pitchFamily="34" charset="0"/>
              </a:rPr>
              <a:t>sẽ</a:t>
            </a:r>
            <a:r>
              <a:rPr lang="en-US" altLang="en-US" sz="2400" dirty="0">
                <a:cs typeface="Arial" panose="020B0604020202020204" pitchFamily="34" charset="0"/>
              </a:rPr>
              <a:t> </a:t>
            </a:r>
            <a:r>
              <a:rPr lang="en-US" altLang="en-US" sz="2400" dirty="0" err="1">
                <a:cs typeface="Arial" panose="020B0604020202020204" pitchFamily="34" charset="0"/>
              </a:rPr>
              <a:t>tác</a:t>
            </a:r>
            <a:r>
              <a:rPr lang="en-US" altLang="en-US" sz="2400" dirty="0">
                <a:cs typeface="Arial" panose="020B0604020202020204" pitchFamily="34" charset="0"/>
              </a:rPr>
              <a:t> </a:t>
            </a:r>
            <a:r>
              <a:rPr lang="en-US" altLang="en-US" sz="2400" dirty="0" err="1">
                <a:cs typeface="Arial" panose="020B0604020202020204" pitchFamily="34" charset="0"/>
              </a:rPr>
              <a:t>dụng</a:t>
            </a:r>
            <a:r>
              <a:rPr lang="en-US" altLang="en-US" sz="2400" dirty="0">
                <a:cs typeface="Arial" panose="020B0604020202020204" pitchFamily="34" charset="0"/>
              </a:rPr>
              <a:t> </a:t>
            </a:r>
            <a:r>
              <a:rPr lang="en-US" altLang="en-US" sz="2400" dirty="0" err="1">
                <a:cs typeface="Arial" panose="020B0604020202020204" pitchFamily="34" charset="0"/>
              </a:rPr>
              <a:t>lực</a:t>
            </a:r>
            <a:r>
              <a:rPr lang="en-US" altLang="en-US" sz="2400" dirty="0">
                <a:cs typeface="Arial" panose="020B0604020202020204" pitchFamily="34" charset="0"/>
              </a:rPr>
              <a:t> </a:t>
            </a:r>
            <a:r>
              <a:rPr lang="en-US" altLang="en-US" sz="2400" dirty="0" err="1">
                <a:cs typeface="Arial" panose="020B0604020202020204" pitchFamily="34" charset="0"/>
              </a:rPr>
              <a:t>lên</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làm</a:t>
            </a:r>
            <a:r>
              <a:rPr lang="en-US" altLang="en-US" sz="2400" dirty="0">
                <a:cs typeface="Arial" panose="020B0604020202020204" pitchFamily="34" charset="0"/>
              </a:rPr>
              <a:t> </a:t>
            </a:r>
            <a:r>
              <a:rPr lang="en-US" altLang="en-US" sz="2400" dirty="0" err="1">
                <a:cs typeface="Arial" panose="020B0604020202020204" pitchFamily="34" charset="0"/>
              </a:rPr>
              <a:t>súng</a:t>
            </a:r>
            <a:r>
              <a:rPr lang="en-US" altLang="en-US" sz="2400" dirty="0">
                <a:cs typeface="Arial" panose="020B0604020202020204" pitchFamily="34" charset="0"/>
              </a:rPr>
              <a:t> </a:t>
            </a:r>
            <a:r>
              <a:rPr lang="en-US" altLang="en-US" sz="2400" dirty="0" err="1">
                <a:cs typeface="Arial" panose="020B0604020202020204" pitchFamily="34" charset="0"/>
              </a:rPr>
              <a:t>giật</a:t>
            </a:r>
            <a:endParaRPr lang="en-US" altLang="en-US" sz="2400" dirty="0">
              <a:cs typeface="Arial" panose="020B0604020202020204" pitchFamily="34" charset="0"/>
            </a:endParaRPr>
          </a:p>
        </p:txBody>
      </p:sp>
    </p:spTree>
    <p:extLst>
      <p:ext uri="{BB962C8B-B14F-4D97-AF65-F5344CB8AC3E}">
        <p14:creationId xmlns:p14="http://schemas.microsoft.com/office/powerpoint/2010/main" val="27242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10577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men playing hockey&#10;&#10;Description automatically generated with low confidence">
            <a:extLst>
              <a:ext uri="{FF2B5EF4-FFF2-40B4-BE49-F238E27FC236}">
                <a16:creationId xmlns:a16="http://schemas.microsoft.com/office/drawing/2014/main" id="{C2B1FA2E-E407-4831-949E-4A078DC2274B}"/>
              </a:ext>
            </a:extLst>
          </p:cNvPr>
          <p:cNvPicPr>
            <a:picLocks noChangeAspect="1"/>
          </p:cNvPicPr>
          <p:nvPr/>
        </p:nvPicPr>
        <p:blipFill rotWithShape="1">
          <a:blip r:embed="rId2">
            <a:extLst>
              <a:ext uri="{28A0092B-C50C-407E-A947-70E740481C1C}">
                <a14:useLocalDpi xmlns:a14="http://schemas.microsoft.com/office/drawing/2010/main" val="0"/>
              </a:ext>
            </a:extLst>
          </a:blip>
          <a:srcRect r="594" b="6295"/>
          <a:stretch/>
        </p:blipFill>
        <p:spPr>
          <a:xfrm>
            <a:off x="762000" y="1859078"/>
            <a:ext cx="3916680" cy="2953641"/>
          </a:xfrm>
          <a:prstGeom prst="rect">
            <a:avLst/>
          </a:prstGeom>
        </p:spPr>
      </p:pic>
      <p:pic>
        <p:nvPicPr>
          <p:cNvPr id="6" name="Picture 5" descr="http://tmjpainandtreatment.com/wp-content/uploads/2014/09/little-man-with-red-question-mark.jpg">
            <a:hlinkClick r:id="rId3"/>
            <a:extLst>
              <a:ext uri="{FF2B5EF4-FFF2-40B4-BE49-F238E27FC236}">
                <a16:creationId xmlns:a16="http://schemas.microsoft.com/office/drawing/2014/main" id="{67B05E5A-97D6-4D77-98AF-390DA6B6C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59" y="281274"/>
            <a:ext cx="794213" cy="111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5867DFC-B1E4-46EA-85CC-D196009A5BD7}"/>
              </a:ext>
            </a:extLst>
          </p:cNvPr>
          <p:cNvSpPr txBox="1"/>
          <p:nvPr/>
        </p:nvSpPr>
        <p:spPr>
          <a:xfrm>
            <a:off x="1600200" y="598578"/>
            <a:ext cx="10210800" cy="800219"/>
          </a:xfrm>
          <a:prstGeom prst="rect">
            <a:avLst/>
          </a:prstGeom>
          <a:noFill/>
        </p:spPr>
        <p:txBody>
          <a:bodyPr wrap="square">
            <a:spAutoFit/>
          </a:bodyPr>
          <a:lstStyle/>
          <a:p>
            <a:pPr>
              <a:spcBef>
                <a:spcPct val="50000"/>
              </a:spcBef>
              <a:buFontTx/>
              <a:buNone/>
            </a:pPr>
            <a:r>
              <a:rPr lang="en-US" altLang="en-US" sz="2300">
                <a:solidFill>
                  <a:srgbClr val="002060"/>
                </a:solidFill>
                <a:latin typeface="Arial" panose="020B0604020202020204" pitchFamily="34" charset="0"/>
                <a:cs typeface="Arial" panose="020B0604020202020204" pitchFamily="34" charset="0"/>
              </a:rPr>
              <a:t>Hai vận động viên Hookey va vào nhau như hình vẽ. Người nào chịu lực tác dụng lớn hơn? Người nào nhận được gia tốc lớn hơn? Hãy giải thích.</a:t>
            </a:r>
          </a:p>
        </p:txBody>
      </p:sp>
      <p:pic>
        <p:nvPicPr>
          <p:cNvPr id="9" name="Picture 8">
            <a:extLst>
              <a:ext uri="{FF2B5EF4-FFF2-40B4-BE49-F238E27FC236}">
                <a16:creationId xmlns:a16="http://schemas.microsoft.com/office/drawing/2014/main" id="{2BE9CB26-9AFA-4843-9A73-05A08A907E3E}"/>
              </a:ext>
            </a:extLst>
          </p:cNvPr>
          <p:cNvPicPr>
            <a:picLocks noChangeAspect="1"/>
          </p:cNvPicPr>
          <p:nvPr/>
        </p:nvPicPr>
        <p:blipFill>
          <a:blip r:embed="rId5"/>
          <a:stretch>
            <a:fillRect/>
          </a:stretch>
        </p:blipFill>
        <p:spPr>
          <a:xfrm>
            <a:off x="5029200" y="1859078"/>
            <a:ext cx="5668655" cy="3219450"/>
          </a:xfrm>
          <a:prstGeom prst="rect">
            <a:avLst/>
          </a:prstGeom>
        </p:spPr>
      </p:pic>
      <p:pic>
        <p:nvPicPr>
          <p:cNvPr id="11" name="Picture 4" descr="empty-blue-rectangle">
            <a:extLst>
              <a:ext uri="{FF2B5EF4-FFF2-40B4-BE49-F238E27FC236}">
                <a16:creationId xmlns:a16="http://schemas.microsoft.com/office/drawing/2014/main" id="{13D1B2E8-BFDD-434B-A631-22BBBBDF34CF}"/>
              </a:ext>
            </a:extLst>
          </p:cNvPr>
          <p:cNvPicPr>
            <a:picLocks noChangeAspect="1" noChangeArrowheads="1"/>
          </p:cNvPicPr>
          <p:nvPr/>
        </p:nvPicPr>
        <p:blipFill>
          <a:blip r:embed="rId6"/>
          <a:srcRect/>
          <a:stretch>
            <a:fillRect/>
          </a:stretch>
        </p:blipFill>
        <p:spPr bwMode="auto">
          <a:xfrm>
            <a:off x="457200" y="5099549"/>
            <a:ext cx="11353800" cy="1213561"/>
          </a:xfrm>
          <a:prstGeom prst="rect">
            <a:avLst/>
          </a:prstGeom>
          <a:noFill/>
          <a:ln w="9525">
            <a:noFill/>
            <a:miter lim="800000"/>
            <a:headEnd/>
            <a:tailEnd/>
          </a:ln>
        </p:spPr>
      </p:pic>
      <p:sp>
        <p:nvSpPr>
          <p:cNvPr id="12" name="TextBox 11">
            <a:extLst>
              <a:ext uri="{FF2B5EF4-FFF2-40B4-BE49-F238E27FC236}">
                <a16:creationId xmlns:a16="http://schemas.microsoft.com/office/drawing/2014/main" id="{F3B17DAC-27E9-443C-B7E6-B01AE56559DE}"/>
              </a:ext>
            </a:extLst>
          </p:cNvPr>
          <p:cNvSpPr txBox="1"/>
          <p:nvPr/>
        </p:nvSpPr>
        <p:spPr>
          <a:xfrm>
            <a:off x="838200" y="5275443"/>
            <a:ext cx="10210800" cy="861774"/>
          </a:xfrm>
          <a:prstGeom prst="rect">
            <a:avLst/>
          </a:prstGeom>
          <a:noFill/>
        </p:spPr>
        <p:txBody>
          <a:bodyPr wrap="square">
            <a:spAutoFit/>
          </a:bodyPr>
          <a:lstStyle/>
          <a:p>
            <a:pPr algn="ctr">
              <a:spcBef>
                <a:spcPct val="50000"/>
              </a:spcBef>
              <a:buFontTx/>
              <a:buNone/>
            </a:pPr>
            <a:r>
              <a:rPr lang="en-US" altLang="en-US" sz="2500">
                <a:latin typeface="Arial" panose="020B0604020202020204" pitchFamily="34" charset="0"/>
                <a:cs typeface="Arial" panose="020B0604020202020204" pitchFamily="34" charset="0"/>
              </a:rPr>
              <a:t>Hai người đều chịu lực tác dụng như nhau (lực và phản lực có độ lớn bằng nhau), người có khối lượng nhỏ sẽ có gia tốc lớn hơn</a:t>
            </a:r>
          </a:p>
        </p:txBody>
      </p:sp>
      <p:grpSp>
        <p:nvGrpSpPr>
          <p:cNvPr id="16" name="Group 56">
            <a:extLst>
              <a:ext uri="{FF2B5EF4-FFF2-40B4-BE49-F238E27FC236}">
                <a16:creationId xmlns:a16="http://schemas.microsoft.com/office/drawing/2014/main" id="{A1ADDB49-62B1-5B9C-F3BE-38DDF9361DBD}"/>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AFA25CE5-519D-31EB-0B47-AC3766C7A56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70257B0F-2C51-2B4F-07AE-1BDEF1CBC70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spTree>
    <p:extLst>
      <p:ext uri="{BB962C8B-B14F-4D97-AF65-F5344CB8AC3E}">
        <p14:creationId xmlns:p14="http://schemas.microsoft.com/office/powerpoint/2010/main" val="33019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Quán tính:</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2">
            <a:extLst>
              <a:ext uri="{FF2B5EF4-FFF2-40B4-BE49-F238E27FC236}">
                <a16:creationId xmlns:a16="http://schemas.microsoft.com/office/drawing/2014/main" id="{6F798815-D388-EFB4-E324-DEC15DE27E71}"/>
              </a:ext>
            </a:extLst>
          </p:cNvPr>
          <p:cNvGrpSpPr/>
          <p:nvPr/>
        </p:nvGrpSpPr>
        <p:grpSpPr>
          <a:xfrm>
            <a:off x="514272" y="5274765"/>
            <a:ext cx="10591798" cy="1097689"/>
            <a:chOff x="476172" y="5274764"/>
            <a:chExt cx="10591798" cy="1097689"/>
          </a:xfrm>
        </p:grpSpPr>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476172" y="5274764"/>
              <a:ext cx="10591798" cy="1097689"/>
            </a:xfrm>
            <a:prstGeom prst="rect">
              <a:avLst/>
            </a:prstGeom>
            <a:noFill/>
            <a:ln w="9525">
              <a:noFill/>
              <a:miter lim="800000"/>
              <a:headEnd/>
              <a:tailEnd/>
            </a:ln>
          </p:spPr>
        </p:pic>
        <p:sp>
          <p:nvSpPr>
            <p:cNvPr id="18" name="TextBox 17">
              <a:extLst>
                <a:ext uri="{FF2B5EF4-FFF2-40B4-BE49-F238E27FC236}">
                  <a16:creationId xmlns:a16="http://schemas.microsoft.com/office/drawing/2014/main" id="{E10EC475-2DA7-4842-A878-FB0B7DDE9C16}"/>
                </a:ext>
              </a:extLst>
            </p:cNvPr>
            <p:cNvSpPr txBox="1"/>
            <p:nvPr/>
          </p:nvSpPr>
          <p:spPr>
            <a:xfrm>
              <a:off x="693188" y="5425707"/>
              <a:ext cx="9929007"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Các vật này</a:t>
              </a:r>
              <a:r>
                <a:rPr lang="vi-VN" sz="2500" b="0" i="0" u="none" strike="noStrike">
                  <a:effectLst/>
                  <a:latin typeface="Arial" panose="020B0604020202020204" pitchFamily="34" charset="0"/>
                </a:rPr>
                <a:t> sẽ giữ nguyên trạng thái đứng yên mãi mãi nếu như không xuất hiện thêm một lực tác dụng.</a:t>
              </a:r>
              <a:endParaRPr lang="vi-VN" sz="2500">
                <a:effectLst/>
              </a:endParaRPr>
            </a:p>
          </p:txBody>
        </p:sp>
      </p:grpSp>
      <p:pic>
        <p:nvPicPr>
          <p:cNvPr id="22" name="Picture 21" descr="A stack of books&#10;&#10;Description automatically generated">
            <a:extLst>
              <a:ext uri="{FF2B5EF4-FFF2-40B4-BE49-F238E27FC236}">
                <a16:creationId xmlns:a16="http://schemas.microsoft.com/office/drawing/2014/main" id="{4F1A0055-4AD8-4AB5-92EE-FE17FFAE2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59" y="1807956"/>
            <a:ext cx="4747407" cy="3161829"/>
          </a:xfrm>
          <a:prstGeom prst="rect">
            <a:avLst/>
          </a:prstGeom>
          <a:ln>
            <a:noFill/>
          </a:ln>
          <a:effectLst>
            <a:softEdge rad="112500"/>
          </a:effectLst>
        </p:spPr>
      </p:pic>
      <p:pic>
        <p:nvPicPr>
          <p:cNvPr id="24" name="Picture 23" descr="A football ball on the grass&#10;&#10;Description automatically generated with medium confidence">
            <a:extLst>
              <a:ext uri="{FF2B5EF4-FFF2-40B4-BE49-F238E27FC236}">
                <a16:creationId xmlns:a16="http://schemas.microsoft.com/office/drawing/2014/main" id="{A9FEA637-F27D-49DE-93D9-96CD70292311}"/>
              </a:ext>
            </a:extLst>
          </p:cNvPr>
          <p:cNvPicPr>
            <a:picLocks noChangeAspect="1"/>
          </p:cNvPicPr>
          <p:nvPr/>
        </p:nvPicPr>
        <p:blipFill rotWithShape="1">
          <a:blip r:embed="rId6">
            <a:extLst>
              <a:ext uri="{28A0092B-C50C-407E-A947-70E740481C1C}">
                <a14:useLocalDpi xmlns:a14="http://schemas.microsoft.com/office/drawing/2010/main" val="0"/>
              </a:ext>
            </a:extLst>
          </a:blip>
          <a:srcRect l="496" t="9584"/>
          <a:stretch/>
        </p:blipFill>
        <p:spPr>
          <a:xfrm>
            <a:off x="5837385" y="1787884"/>
            <a:ext cx="5257799" cy="3181901"/>
          </a:xfrm>
          <a:prstGeom prst="rect">
            <a:avLst/>
          </a:prstGeom>
          <a:ln>
            <a:noFill/>
          </a:ln>
          <a:effectLst>
            <a:softEdge rad="112500"/>
          </a:effectLst>
        </p:spPr>
      </p:pic>
      <p:sp>
        <p:nvSpPr>
          <p:cNvPr id="19" name="TextBox 18">
            <a:extLst>
              <a:ext uri="{FF2B5EF4-FFF2-40B4-BE49-F238E27FC236}">
                <a16:creationId xmlns:a16="http://schemas.microsoft.com/office/drawing/2014/main" id="{556A40EA-BDAD-D33D-D7B6-E1225E6C6264}"/>
              </a:ext>
            </a:extLst>
          </p:cNvPr>
          <p:cNvSpPr txBox="1"/>
          <p:nvPr/>
        </p:nvSpPr>
        <p:spPr>
          <a:xfrm>
            <a:off x="556462" y="1260902"/>
            <a:ext cx="10721138" cy="415498"/>
          </a:xfrm>
          <a:prstGeom prst="rect">
            <a:avLst/>
          </a:prstGeom>
          <a:noFill/>
        </p:spPr>
        <p:txBody>
          <a:bodyPr wrap="square">
            <a:spAutoFit/>
          </a:bodyPr>
          <a:lstStyle/>
          <a:p>
            <a:r>
              <a:rPr lang="vi-VN" sz="2100" b="0" i="1" u="none" strike="noStrike">
                <a:effectLst/>
                <a:latin typeface="Arial" panose="020B0604020202020204" pitchFamily="34" charset="0"/>
              </a:rPr>
              <a:t>Xét </a:t>
            </a:r>
            <a:r>
              <a:rPr lang="en-US" sz="2100" b="0" i="1" u="none" strike="noStrike">
                <a:effectLst/>
                <a:latin typeface="Arial" panose="020B0604020202020204" pitchFamily="34" charset="0"/>
              </a:rPr>
              <a:t>các </a:t>
            </a:r>
            <a:r>
              <a:rPr lang="vi-VN" sz="2100" b="0" i="1" u="none" strike="noStrike">
                <a:effectLst/>
                <a:latin typeface="Arial" panose="020B0604020202020204" pitchFamily="34" charset="0"/>
              </a:rPr>
              <a:t>quyển sách đang nằm yên trên bàn và một quả bóng đang nằm yên trên sân cỏ, </a:t>
            </a:r>
            <a:endParaRPr lang="en-US" sz="2100" i="1"/>
          </a:p>
        </p:txBody>
      </p:sp>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2057400" y="805789"/>
            <a:ext cx="831124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spcAft>
                <a:spcPts val="500"/>
              </a:spcAft>
            </a:pPr>
            <a:r>
              <a:rPr lang="vi-VN" sz="2600" b="0" i="0" u="none" strike="noStrike">
                <a:solidFill>
                  <a:srgbClr val="0070C0"/>
                </a:solidFill>
                <a:effectLst/>
                <a:latin typeface="Arial" panose="020B0604020202020204" pitchFamily="34" charset="0"/>
              </a:rPr>
              <a:t>Quan sát hình, dự đoán về</a:t>
            </a:r>
            <a:r>
              <a:rPr lang="en-US" sz="2600" b="0" i="0" u="none" strike="noStrike">
                <a:solidFill>
                  <a:srgbClr val="0070C0"/>
                </a:solidFill>
                <a:effectLst/>
                <a:latin typeface="Arial" panose="020B0604020202020204" pitchFamily="34" charset="0"/>
              </a:rPr>
              <a:t> </a:t>
            </a:r>
            <a:r>
              <a:rPr lang="vi-VN" sz="2600" b="0" i="0" u="none" strike="noStrike">
                <a:solidFill>
                  <a:srgbClr val="0070C0"/>
                </a:solidFill>
                <a:effectLst/>
                <a:latin typeface="Arial" panose="020B0604020202020204" pitchFamily="34" charset="0"/>
              </a:rPr>
              <a:t>chuyển động của vật sau khi được đ</a:t>
            </a:r>
            <a:r>
              <a:rPr lang="en-US" sz="2600" b="0" i="0" u="none" strike="noStrike">
                <a:solidFill>
                  <a:srgbClr val="0070C0"/>
                </a:solidFill>
                <a:effectLst/>
                <a:latin typeface="Arial" panose="020B0604020202020204" pitchFamily="34" charset="0"/>
              </a:rPr>
              <a:t>ẩ</a:t>
            </a:r>
            <a:r>
              <a:rPr lang="vi-VN" sz="2600" b="0" i="0" u="none" strike="noStrike">
                <a:solidFill>
                  <a:srgbClr val="0070C0"/>
                </a:solidFill>
                <a:effectLst/>
                <a:latin typeface="Arial" panose="020B0604020202020204" pitchFamily="34" charset="0"/>
              </a:rPr>
              <a:t>y đi trên các bề mặt khác nhau:</a:t>
            </a:r>
            <a:endParaRPr lang="vi-VN" sz="2600">
              <a:solidFill>
                <a:srgbClr val="0070C0"/>
              </a:solidFill>
              <a:effectLst/>
            </a:endParaRPr>
          </a:p>
        </p:txBody>
      </p:sp>
      <p:pic>
        <p:nvPicPr>
          <p:cNvPr id="15" name="Picture 14">
            <a:extLst>
              <a:ext uri="{FF2B5EF4-FFF2-40B4-BE49-F238E27FC236}">
                <a16:creationId xmlns:a16="http://schemas.microsoft.com/office/drawing/2014/main" id="{88D60982-1632-405C-8A5C-7432F8C60F59}"/>
              </a:ext>
            </a:extLst>
          </p:cNvPr>
          <p:cNvPicPr>
            <a:picLocks noChangeAspect="1"/>
          </p:cNvPicPr>
          <p:nvPr/>
        </p:nvPicPr>
        <p:blipFill>
          <a:blip r:embed="rId2"/>
          <a:stretch>
            <a:fillRect/>
          </a:stretch>
        </p:blipFill>
        <p:spPr>
          <a:xfrm>
            <a:off x="36071" y="2057809"/>
            <a:ext cx="11538584" cy="3955629"/>
          </a:xfrm>
          <a:prstGeom prst="rect">
            <a:avLst/>
          </a:prstGeom>
        </p:spPr>
      </p:pic>
      <p:sp>
        <p:nvSpPr>
          <p:cNvPr id="17" name="TextBox 16">
            <a:extLst>
              <a:ext uri="{FF2B5EF4-FFF2-40B4-BE49-F238E27FC236}">
                <a16:creationId xmlns:a16="http://schemas.microsoft.com/office/drawing/2014/main" id="{A45E7407-1BF6-48A2-8776-4C5C82B8F509}"/>
              </a:ext>
            </a:extLst>
          </p:cNvPr>
          <p:cNvSpPr txBox="1"/>
          <p:nvPr/>
        </p:nvSpPr>
        <p:spPr>
          <a:xfrm>
            <a:off x="1060348" y="6078715"/>
            <a:ext cx="6097656"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a) mặt bàn, </a:t>
            </a:r>
            <a:endParaRPr lang="en-US"/>
          </a:p>
        </p:txBody>
      </p:sp>
      <p:sp>
        <p:nvSpPr>
          <p:cNvPr id="20" name="TextBox 19">
            <a:extLst>
              <a:ext uri="{FF2B5EF4-FFF2-40B4-BE49-F238E27FC236}">
                <a16:creationId xmlns:a16="http://schemas.microsoft.com/office/drawing/2014/main" id="{53A84D8E-4991-4880-8AB3-917206C91046}"/>
              </a:ext>
            </a:extLst>
          </p:cNvPr>
          <p:cNvSpPr txBox="1"/>
          <p:nvPr/>
        </p:nvSpPr>
        <p:spPr>
          <a:xfrm>
            <a:off x="4828302" y="6085340"/>
            <a:ext cx="1801098"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b) mặt b</a:t>
            </a:r>
            <a:r>
              <a:rPr lang="en-US">
                <a:solidFill>
                  <a:srgbClr val="0070C0"/>
                </a:solidFill>
                <a:latin typeface="Arial" panose="020B0604020202020204" pitchFamily="34" charset="0"/>
              </a:rPr>
              <a:t>ă</a:t>
            </a:r>
            <a:r>
              <a:rPr lang="vi-VN" sz="1800" b="0" i="0" u="none" strike="noStrike">
                <a:solidFill>
                  <a:srgbClr val="0070C0"/>
                </a:solidFill>
                <a:effectLst/>
                <a:latin typeface="Arial" panose="020B0604020202020204" pitchFamily="34" charset="0"/>
              </a:rPr>
              <a:t>ng, </a:t>
            </a:r>
            <a:endParaRPr lang="en-US"/>
          </a:p>
        </p:txBody>
      </p:sp>
      <p:sp>
        <p:nvSpPr>
          <p:cNvPr id="21" name="TextBox 20">
            <a:extLst>
              <a:ext uri="{FF2B5EF4-FFF2-40B4-BE49-F238E27FC236}">
                <a16:creationId xmlns:a16="http://schemas.microsoft.com/office/drawing/2014/main" id="{23672BE3-CFC3-4419-9727-1E5A334A6EBB}"/>
              </a:ext>
            </a:extLst>
          </p:cNvPr>
          <p:cNvSpPr txBox="1"/>
          <p:nvPr/>
        </p:nvSpPr>
        <p:spPr>
          <a:xfrm>
            <a:off x="8458200" y="6118471"/>
            <a:ext cx="2842612" cy="369332"/>
          </a:xfrm>
          <a:prstGeom prst="rect">
            <a:avLst/>
          </a:prstGeom>
          <a:noFill/>
        </p:spPr>
        <p:txBody>
          <a:bodyPr wrap="square">
            <a:spAutoFit/>
          </a:bodyPr>
          <a:lstStyle/>
          <a:p>
            <a:r>
              <a:rPr lang="vi-VN" sz="1800" b="0" i="0" u="none" strike="noStrike">
                <a:solidFill>
                  <a:srgbClr val="0070C0"/>
                </a:solidFill>
                <a:effectLst/>
                <a:latin typeface="Arial" panose="020B0604020202020204" pitchFamily="34" charset="0"/>
              </a:rPr>
              <a:t>c) mặt đệm không khí.</a:t>
            </a:r>
            <a:endParaRPr lang="en-US"/>
          </a:p>
        </p:txBody>
      </p:sp>
      <p:sp>
        <p:nvSpPr>
          <p:cNvPr id="14" name="Rectangle: Rounded Corners 13">
            <a:extLst>
              <a:ext uri="{FF2B5EF4-FFF2-40B4-BE49-F238E27FC236}">
                <a16:creationId xmlns:a16="http://schemas.microsoft.com/office/drawing/2014/main" id="{47E516E7-8DA3-D9C6-5CE0-43CA4A73FFC7}"/>
              </a:ext>
            </a:extLst>
          </p:cNvPr>
          <p:cNvSpPr/>
          <p:nvPr/>
        </p:nvSpPr>
        <p:spPr>
          <a:xfrm>
            <a:off x="684169" y="776436"/>
            <a:ext cx="10745832" cy="92190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CEDD53AC-BC37-1A88-C25C-5E2E7CB62250}"/>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217921" y="228863"/>
            <a:ext cx="932494" cy="885079"/>
          </a:xfrm>
          <a:prstGeom prst="rect">
            <a:avLst/>
          </a:prstGeom>
        </p:spPr>
      </p:pic>
    </p:spTree>
    <p:extLst>
      <p:ext uri="{BB962C8B-B14F-4D97-AF65-F5344CB8AC3E}">
        <p14:creationId xmlns:p14="http://schemas.microsoft.com/office/powerpoint/2010/main" val="43307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Quán tính:</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B573FADF-05A9-4A4F-A703-5B70922865E6}"/>
              </a:ext>
            </a:extLst>
          </p:cNvPr>
          <p:cNvPicPr>
            <a:picLocks noChangeAspect="1"/>
          </p:cNvPicPr>
          <p:nvPr/>
        </p:nvPicPr>
        <p:blipFill rotWithShape="1">
          <a:blip r:embed="rId4"/>
          <a:srcRect l="67512" t="17962"/>
          <a:stretch/>
        </p:blipFill>
        <p:spPr>
          <a:xfrm>
            <a:off x="1125018" y="2599396"/>
            <a:ext cx="3077437" cy="2663972"/>
          </a:xfrm>
          <a:prstGeom prst="rect">
            <a:avLst/>
          </a:prstGeom>
        </p:spPr>
      </p:pic>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528127" y="5423389"/>
            <a:ext cx="10880852" cy="1149199"/>
          </a:xfrm>
          <a:prstGeom prst="rect">
            <a:avLst/>
          </a:prstGeom>
          <a:noFill/>
          <a:ln w="9525">
            <a:noFill/>
            <a:miter lim="800000"/>
            <a:headEnd/>
            <a:tailEnd/>
          </a:ln>
        </p:spPr>
      </p:pic>
      <p:sp>
        <p:nvSpPr>
          <p:cNvPr id="21" name="TextBox 20">
            <a:extLst>
              <a:ext uri="{FF2B5EF4-FFF2-40B4-BE49-F238E27FC236}">
                <a16:creationId xmlns:a16="http://schemas.microsoft.com/office/drawing/2014/main" id="{4A8B9FEA-C433-4D0E-9CCE-04F227302B9B}"/>
              </a:ext>
            </a:extLst>
          </p:cNvPr>
          <p:cNvSpPr txBox="1"/>
          <p:nvPr/>
        </p:nvSpPr>
        <p:spPr>
          <a:xfrm>
            <a:off x="338942" y="1208012"/>
            <a:ext cx="5299858" cy="1323439"/>
          </a:xfrm>
          <a:prstGeom prst="rect">
            <a:avLst/>
          </a:prstGeom>
          <a:noFill/>
        </p:spPr>
        <p:txBody>
          <a:bodyPr wrap="square">
            <a:spAutoFit/>
          </a:bodyPr>
          <a:lstStyle/>
          <a:p>
            <a:pPr algn="just" rtl="0">
              <a:spcBef>
                <a:spcPts val="0"/>
              </a:spcBef>
              <a:spcAft>
                <a:spcPts val="500"/>
              </a:spcAft>
            </a:pPr>
            <a:r>
              <a:rPr lang="vi-VN" sz="2000" b="0" i="0" u="none" strike="noStrike">
                <a:effectLst/>
                <a:latin typeface="Arial" panose="020B0604020202020204" pitchFamily="34" charset="0"/>
              </a:rPr>
              <a:t>Xét một vật chuyển động với tốc độ ban đầu là </a:t>
            </a:r>
            <a:r>
              <a:rPr lang="en-US" sz="2000" b="0" i="1" u="none" strike="noStrike">
                <a:effectLst/>
                <a:latin typeface="Arial" panose="020B0604020202020204" pitchFamily="34" charset="0"/>
              </a:rPr>
              <a:t>v</a:t>
            </a:r>
            <a:r>
              <a:rPr lang="vi-VN" sz="2000" b="0" i="0" u="none" strike="noStrike">
                <a:effectLst/>
                <a:latin typeface="Arial" panose="020B0604020202020204" pitchFamily="34" charset="0"/>
              </a:rPr>
              <a:t> </a:t>
            </a:r>
            <a:r>
              <a:rPr lang="en-US" sz="2000" b="0" i="0" u="none" strike="noStrike">
                <a:effectLst/>
                <a:latin typeface="Arial" panose="020B0604020202020204" pitchFamily="34" charset="0"/>
              </a:rPr>
              <a:t>như hình</a:t>
            </a:r>
            <a:r>
              <a:rPr lang="vi-VN" sz="2000" b="0" i="0" u="none" strike="noStrike">
                <a:effectLst/>
                <a:latin typeface="Arial" panose="020B0604020202020204" pitchFamily="34" charset="0"/>
              </a:rPr>
              <a:t>, vật sẽ giữ nguyên trạng thái chuyển động thẳng đều khi không có lực tác dụng lên vật theo phương chuyển động</a:t>
            </a:r>
            <a:endParaRPr lang="vi-VN" sz="2000">
              <a:effectLst/>
            </a:endParaRPr>
          </a:p>
        </p:txBody>
      </p:sp>
      <p:sp>
        <p:nvSpPr>
          <p:cNvPr id="23" name="TextBox 22">
            <a:extLst>
              <a:ext uri="{FF2B5EF4-FFF2-40B4-BE49-F238E27FC236}">
                <a16:creationId xmlns:a16="http://schemas.microsoft.com/office/drawing/2014/main" id="{B949EEF1-9EEC-4942-9007-571F65FD5E61}"/>
              </a:ext>
            </a:extLst>
          </p:cNvPr>
          <p:cNvSpPr txBox="1"/>
          <p:nvPr/>
        </p:nvSpPr>
        <p:spPr>
          <a:xfrm>
            <a:off x="6063890" y="1219629"/>
            <a:ext cx="5889003" cy="1323439"/>
          </a:xfrm>
          <a:prstGeom prst="rect">
            <a:avLst/>
          </a:prstGeom>
          <a:noFill/>
        </p:spPr>
        <p:txBody>
          <a:bodyPr wrap="square">
            <a:spAutoFit/>
          </a:bodyPr>
          <a:lstStyle/>
          <a:p>
            <a:pPr algn="just"/>
            <a:r>
              <a:rPr lang="vi-VN" sz="2000" b="0" i="0" u="none" strike="noStrike">
                <a:effectLst/>
                <a:latin typeface="Arial" panose="020B0604020202020204" pitchFamily="34" charset="0"/>
              </a:rPr>
              <a:t>Khi xe đang đứng yên sau đó đột ngột tăng tốc hoặc xe đang chạy đều bất chợt phanh gấp thì người ngồi trên xe sẽ có xu hướng ngả người về phía sau hoặc chúi người về phía trước đối với xe.</a:t>
            </a:r>
            <a:endParaRPr lang="en-US" sz="2000"/>
          </a:p>
        </p:txBody>
      </p:sp>
      <p:pic>
        <p:nvPicPr>
          <p:cNvPr id="25" name="Picture 24">
            <a:extLst>
              <a:ext uri="{FF2B5EF4-FFF2-40B4-BE49-F238E27FC236}">
                <a16:creationId xmlns:a16="http://schemas.microsoft.com/office/drawing/2014/main" id="{978121AE-022B-4699-A67C-7CC6F4177399}"/>
              </a:ext>
            </a:extLst>
          </p:cNvPr>
          <p:cNvPicPr>
            <a:picLocks noChangeAspect="1"/>
          </p:cNvPicPr>
          <p:nvPr/>
        </p:nvPicPr>
        <p:blipFill rotWithShape="1">
          <a:blip r:embed="rId6">
            <a:extLst>
              <a:ext uri="{28A0092B-C50C-407E-A947-70E740481C1C}">
                <a14:useLocalDpi xmlns:a14="http://schemas.microsoft.com/office/drawing/2010/main" val="0"/>
              </a:ext>
            </a:extLst>
          </a:blip>
          <a:srcRect l="28" t="13257" r="256" b="3727"/>
          <a:stretch/>
        </p:blipFill>
        <p:spPr>
          <a:xfrm>
            <a:off x="6739184" y="2555739"/>
            <a:ext cx="4538416" cy="2833864"/>
          </a:xfrm>
          <a:prstGeom prst="rect">
            <a:avLst/>
          </a:prstGeom>
          <a:ln>
            <a:noFill/>
          </a:ln>
          <a:effectLst>
            <a:softEdge rad="112500"/>
          </a:effectLst>
        </p:spPr>
      </p:pic>
      <p:sp>
        <p:nvSpPr>
          <p:cNvPr id="19" name="TextBox 18">
            <a:extLst>
              <a:ext uri="{FF2B5EF4-FFF2-40B4-BE49-F238E27FC236}">
                <a16:creationId xmlns:a16="http://schemas.microsoft.com/office/drawing/2014/main" id="{830B56B4-7EE8-443D-A42A-7CF90CC18551}"/>
              </a:ext>
            </a:extLst>
          </p:cNvPr>
          <p:cNvSpPr txBox="1"/>
          <p:nvPr/>
        </p:nvSpPr>
        <p:spPr>
          <a:xfrm>
            <a:off x="1146039" y="5543940"/>
            <a:ext cx="9613538" cy="892552"/>
          </a:xfrm>
          <a:prstGeom prst="rect">
            <a:avLst/>
          </a:prstGeom>
          <a:noFill/>
        </p:spPr>
        <p:txBody>
          <a:bodyPr wrap="square">
            <a:spAutoFit/>
          </a:bodyPr>
          <a:lstStyle/>
          <a:p>
            <a:pPr algn="ctr" rtl="0">
              <a:spcBef>
                <a:spcPts val="0"/>
              </a:spcBef>
              <a:spcAft>
                <a:spcPts val="500"/>
              </a:spcAft>
            </a:pPr>
            <a:r>
              <a:rPr lang="vi-VN" sz="2600" i="0" u="none" strike="noStrike">
                <a:effectLst/>
              </a:rPr>
              <a:t>Vật luôn có xu hướng bảo toàn vận tốc chuyển động</a:t>
            </a:r>
            <a:r>
              <a:rPr lang="en-US" sz="2600" i="0" u="none" strike="noStrike">
                <a:effectLst/>
              </a:rPr>
              <a:t> </a:t>
            </a:r>
            <a:r>
              <a:rPr lang="vi-VN" sz="2600" i="0" u="none" strike="noStrike">
                <a:effectLst/>
              </a:rPr>
              <a:t>của mình. </a:t>
            </a:r>
            <a:r>
              <a:rPr lang="vi-VN" sz="2600" b="1" i="0" u="none" strike="noStrike">
                <a:effectLst/>
              </a:rPr>
              <a:t>Tính chất này được gọi là quán tính của vật</a:t>
            </a:r>
            <a:r>
              <a:rPr lang="vi-VN" sz="2600" i="0" u="none" strike="noStrike">
                <a:effectLst/>
              </a:rPr>
              <a:t>.</a:t>
            </a:r>
            <a:endParaRPr lang="vi-VN" sz="2600">
              <a:effectLst/>
            </a:endParaRPr>
          </a:p>
        </p:txBody>
      </p:sp>
    </p:spTree>
    <p:extLst>
      <p:ext uri="{BB962C8B-B14F-4D97-AF65-F5344CB8AC3E}">
        <p14:creationId xmlns:p14="http://schemas.microsoft.com/office/powerpoint/2010/main" val="391309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932837" y="5459827"/>
            <a:ext cx="10614807" cy="1154162"/>
          </a:xfrm>
          <a:prstGeom prst="rect">
            <a:avLst/>
          </a:prstGeom>
          <a:noFill/>
        </p:spPr>
        <p:txBody>
          <a:bodyPr wrap="square">
            <a:spAutoFit/>
          </a:bodyPr>
          <a:lstStyle/>
          <a:p>
            <a:pPr algn="just" rtl="0">
              <a:spcBef>
                <a:spcPts val="0"/>
              </a:spcBef>
              <a:spcAft>
                <a:spcPts val="500"/>
              </a:spcAft>
            </a:pPr>
            <a:r>
              <a:rPr lang="vi-VN" sz="2300" b="0" i="0" u="none" strike="noStrike" dirty="0">
                <a:effectLst/>
              </a:rPr>
              <a:t>Hơn 300 năm trước, Isaac Newton đã nhận thấy xu hướng giữ nguyên vận tốc chuyển động là thuộc tính của vật chất và phát biểu thành định luật đầu tiên trong số ba định luật về chuyển động mang tên ông</a:t>
            </a:r>
            <a:r>
              <a:rPr lang="en-US" sz="2300" b="0" i="0" u="none" strike="noStrike" dirty="0">
                <a:effectLst/>
              </a:rPr>
              <a:t>.</a:t>
            </a:r>
            <a:endParaRPr lang="vi-VN" sz="2300" dirty="0">
              <a:effectLst/>
            </a:endParaRPr>
          </a:p>
        </p:txBody>
      </p:sp>
      <p:pic>
        <p:nvPicPr>
          <p:cNvPr id="15" name="Picture 14" descr="Text, letter&#10;&#10;Description automatically generated">
            <a:extLst>
              <a:ext uri="{FF2B5EF4-FFF2-40B4-BE49-F238E27FC236}">
                <a16:creationId xmlns:a16="http://schemas.microsoft.com/office/drawing/2014/main" id="{C45A7E33-2582-4766-8B45-0E0D9F9662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276" y="1110674"/>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id="{B77401A0-53A0-4E39-BEFE-AAA8BE13C528}"/>
              </a:ext>
            </a:extLst>
          </p:cNvPr>
          <p:cNvSpPr txBox="1"/>
          <p:nvPr/>
        </p:nvSpPr>
        <p:spPr>
          <a:xfrm>
            <a:off x="9360474" y="2296510"/>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id="{D2988A6B-B67E-30AD-1F3B-B5D459134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4600" y="1143000"/>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id="{5A9F861F-BFD7-6F9E-3F38-80D83BE9B6FB}"/>
              </a:ext>
            </a:extLst>
          </p:cNvPr>
          <p:cNvSpPr txBox="1">
            <a:spLocks noChangeArrowheads="1"/>
          </p:cNvSpPr>
          <p:nvPr/>
        </p:nvSpPr>
        <p:spPr bwMode="auto">
          <a:xfrm>
            <a:off x="2409829" y="4850022"/>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9" y="643781"/>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Định luật I Newton</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964368" y="1313883"/>
            <a:ext cx="5103007" cy="3559392"/>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1481189" y="1770802"/>
            <a:ext cx="3803289" cy="2492990"/>
          </a:xfrm>
          <a:prstGeom prst="rect">
            <a:avLst/>
          </a:prstGeom>
          <a:noFill/>
        </p:spPr>
        <p:txBody>
          <a:bodyPr wrap="square">
            <a:spAutoFit/>
          </a:bodyPr>
          <a:lstStyle/>
          <a:p>
            <a:pPr algn="ctr" rtl="0">
              <a:spcBef>
                <a:spcPts val="0"/>
              </a:spcBef>
              <a:spcAft>
                <a:spcPts val="500"/>
              </a:spcAft>
            </a:pPr>
            <a:r>
              <a:rPr lang="en-US" sz="2600" b="0" i="0" u="none" strike="noStrike">
                <a:effectLst/>
                <a:latin typeface="Arial" panose="020B0604020202020204" pitchFamily="34" charset="0"/>
              </a:rPr>
              <a:t>Một vật nếu không chịu tác dụng của lực nào (vật tự do) thì vật đó giữ nguyên trạng thái đứng yên, hoặc chuyển động thẳng đều mãi mãi.</a:t>
            </a:r>
            <a:endParaRPr lang="en-US" sz="2600">
              <a:effectLst/>
            </a:endParaRPr>
          </a:p>
        </p:txBody>
      </p:sp>
      <p:pic>
        <p:nvPicPr>
          <p:cNvPr id="40" name="Picture 4" descr="empty-blue-rectangle">
            <a:extLst>
              <a:ext uri="{FF2B5EF4-FFF2-40B4-BE49-F238E27FC236}">
                <a16:creationId xmlns:a16="http://schemas.microsoft.com/office/drawing/2014/main" id="{C2AD6BB0-3D9C-4B95-8C7E-6B13BF064E02}"/>
              </a:ext>
            </a:extLst>
          </p:cNvPr>
          <p:cNvPicPr>
            <a:picLocks noChangeAspect="1" noChangeArrowheads="1"/>
          </p:cNvPicPr>
          <p:nvPr/>
        </p:nvPicPr>
        <p:blipFill>
          <a:blip r:embed="rId5"/>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id="{94732A6F-61CC-4ECA-AEA9-80724BE5C64E}"/>
              </a:ext>
            </a:extLst>
          </p:cNvPr>
          <p:cNvPicPr>
            <a:picLocks noChangeAspect="1"/>
          </p:cNvPicPr>
          <p:nvPr/>
        </p:nvPicPr>
        <p:blipFill rotWithShape="1">
          <a:blip r:embed="rId6">
            <a:extLst>
              <a:ext uri="{28A0092B-C50C-407E-A947-70E740481C1C}">
                <a14:useLocalDpi xmlns:a14="http://schemas.microsoft.com/office/drawing/2010/main" val="0"/>
              </a:ext>
            </a:extLst>
          </a:blip>
          <a:srcRect l="495" t="-3048" r="21932"/>
          <a:stretch/>
        </p:blipFill>
        <p:spPr>
          <a:xfrm>
            <a:off x="6949696" y="1091071"/>
            <a:ext cx="4277936" cy="3784832"/>
          </a:xfrm>
          <a:prstGeom prst="rect">
            <a:avLst/>
          </a:prstGeom>
          <a:ln>
            <a:noFill/>
          </a:ln>
          <a:effectLst>
            <a:softEdge rad="112500"/>
          </a:effectLst>
        </p:spPr>
      </p:pic>
    </p:spTree>
    <p:extLst>
      <p:ext uri="{BB962C8B-B14F-4D97-AF65-F5344CB8AC3E}">
        <p14:creationId xmlns:p14="http://schemas.microsoft.com/office/powerpoint/2010/main" val="37783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3105</TotalTime>
  <Words>3773</Words>
  <PresentationFormat>Widescreen</PresentationFormat>
  <Paragraphs>358</Paragraphs>
  <Slides>44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.VnArial Narrow</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2022-06-27T10:05:28Z</dcterms:modified>
</cp:coreProperties>
</file>