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337" r:id="rId3"/>
    <p:sldId id="372" r:id="rId4"/>
    <p:sldId id="371" r:id="rId5"/>
    <p:sldId id="373" r:id="rId6"/>
    <p:sldId id="391" r:id="rId7"/>
    <p:sldId id="374" r:id="rId8"/>
    <p:sldId id="392" r:id="rId9"/>
    <p:sldId id="379" r:id="rId10"/>
    <p:sldId id="393" r:id="rId11"/>
    <p:sldId id="394" r:id="rId12"/>
    <p:sldId id="395" r:id="rId13"/>
    <p:sldId id="396" r:id="rId14"/>
    <p:sldId id="397" r:id="rId15"/>
    <p:sldId id="380" r:id="rId16"/>
    <p:sldId id="384" r:id="rId17"/>
    <p:sldId id="387" r:id="rId18"/>
    <p:sldId id="390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8B3"/>
    <a:srgbClr val="6600CC"/>
    <a:srgbClr val="FF0000"/>
    <a:srgbClr val="FA8304"/>
    <a:srgbClr val="FF6C0D"/>
    <a:srgbClr val="FE6500"/>
    <a:srgbClr val="FF99FF"/>
    <a:srgbClr val="FC9424"/>
    <a:srgbClr val="ECD51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/>
    <p:restoredTop sz="94660"/>
  </p:normalViewPr>
  <p:slideViewPr>
    <p:cSldViewPr showGuides="1">
      <p:cViewPr>
        <p:scale>
          <a:sx n="100" d="100"/>
          <a:sy n="100" d="100"/>
        </p:scale>
        <p:origin x="-840" y="-240"/>
      </p:cViewPr>
      <p:guideLst>
        <p:guide orient="horz" pos="22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BC4708-948D-457C-9A97-307B475F498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66C89-F7C7-468E-889B-0F7C00F88A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3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7F4BF5-B9FB-4553-8120-4EBF5C4FD8B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2940AD-1568-4CE2-B774-71BCC99701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6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CHUYÊN ĐỀ KẾ HOẠCH BÀI DẠY THEO CHỦ ĐỀ</a:t>
            </a:r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0" b="0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1B603A-6859-420E-936F-D5B087C032DE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A49153-58FC-4655-A357-FD4ACC649E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CF51F1-BC9E-450B-AD94-0BFFF46ADE52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smtClean="0">
                <a:latin typeface="Garamond" panose="020204040303010108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909DFC-99FD-4030-90B8-0C16A5EBC8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Arial" panose="020B0604020202020204" pitchFamily="34" charset="0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" panose="020B0604020202020204" pitchFamily="34" charset="0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Arial" panose="020B0604020202020204" pitchFamily="34" charset="0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06/12/2020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nền cho p.point\hinh de tieu de\GS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44608" cy="6885384"/>
          </a:xfrm>
          <a:prstGeom prst="rect">
            <a:avLst/>
          </a:prstGeom>
          <a:noFill/>
        </p:spPr>
      </p:pic>
      <p:pic>
        <p:nvPicPr>
          <p:cNvPr id="32" name="Picture 4" descr="1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21088"/>
            <a:ext cx="1236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ordArt 7"/>
          <p:cNvSpPr>
            <a:spLocks noChangeArrowheads="1" noChangeShapeType="1" noTextEdit="1"/>
          </p:cNvSpPr>
          <p:nvPr/>
        </p:nvSpPr>
        <p:spPr bwMode="auto">
          <a:xfrm>
            <a:off x="1352128" y="764704"/>
            <a:ext cx="61722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/>
            </a:prstTxWarp>
          </a:bodyPr>
          <a:lstStyle/>
          <a:p>
            <a:pPr>
              <a:defRPr/>
            </a:pPr>
            <a:r>
              <a:rPr lang="en-US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.VnTimeH"/>
              </a:rPr>
              <a:t>T</a:t>
            </a:r>
            <a:r>
              <a:rPr lang="en-US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RƯỜNG TIỂU HỌC </a:t>
            </a:r>
            <a:r>
              <a:rPr lang="en-US" sz="32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TRẦN QUỐC TOẢN</a:t>
            </a:r>
            <a:endParaRPr lang="en-US" sz="32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.VnTimeH"/>
            </a:endParaRPr>
          </a:p>
        </p:txBody>
      </p:sp>
      <p:sp>
        <p:nvSpPr>
          <p:cNvPr id="34" name="WordArt 8"/>
          <p:cNvSpPr>
            <a:spLocks noChangeArrowheads="1" noChangeShapeType="1" noTextEdit="1"/>
          </p:cNvSpPr>
          <p:nvPr/>
        </p:nvSpPr>
        <p:spPr bwMode="auto">
          <a:xfrm>
            <a:off x="3059832" y="1484784"/>
            <a:ext cx="2826618" cy="572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40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ĐẠO ĐỨC LỚP 1</a:t>
            </a:r>
            <a:endParaRPr lang="en-US" sz="40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WordArt 9"/>
          <p:cNvSpPr>
            <a:spLocks noChangeArrowheads="1" noChangeShapeType="1" noTextEdit="1"/>
          </p:cNvSpPr>
          <p:nvPr/>
        </p:nvSpPr>
        <p:spPr bwMode="auto">
          <a:xfrm>
            <a:off x="1547664" y="2502024"/>
            <a:ext cx="597666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11500" b="1" kern="1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dạy: Nguyễn Thị Minh Tâm</a:t>
            </a:r>
          </a:p>
          <a:p>
            <a:pPr>
              <a:defRPr/>
            </a:pPr>
            <a:r>
              <a:rPr lang="pt-BR" sz="11500" b="1" kern="1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Năm học: </a:t>
            </a:r>
            <a:r>
              <a:rPr lang="pt-BR" sz="11500" b="1" kern="1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</a:t>
            </a:r>
            <a:endParaRPr lang="en-US" sz="11500" b="1" kern="1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7" descr="hoa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114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oa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-76200"/>
            <a:ext cx="1981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 descr="chim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65088" y="1817688"/>
            <a:ext cx="1196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8" descr="chim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200900" y="2667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9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94116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27687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94928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3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79715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4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2292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5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14908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6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6576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7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2210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9624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9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733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0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645024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1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6093296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2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94116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3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66124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5" descr="Anh sao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86104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1676400"/>
            <a:ext cx="9144000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lang="vi-V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86360" y="914400"/>
            <a:ext cx="9057640" cy="73723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133600" y="3746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70205" y="-15240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2126932" y="29591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24592" y="28638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1643577" y="2226468"/>
            <a:ext cx="5533629" cy="3698082"/>
            <a:chOff x="1643577" y="2226468"/>
            <a:chExt cx="5533629" cy="369808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35" r="19148" b="50000"/>
            <a:stretch/>
          </p:blipFill>
          <p:spPr bwMode="auto">
            <a:xfrm>
              <a:off x="1643577" y="2226468"/>
              <a:ext cx="5533629" cy="3698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Heptagon 15"/>
            <p:cNvSpPr/>
            <p:nvPr/>
          </p:nvSpPr>
          <p:spPr bwMode="auto">
            <a:xfrm>
              <a:off x="6370002" y="23622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6204" r="1702" b="66059"/>
          <a:stretch/>
        </p:blipFill>
        <p:spPr bwMode="auto">
          <a:xfrm>
            <a:off x="7696200" y="3505200"/>
            <a:ext cx="117909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1676400"/>
            <a:ext cx="9144000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lang="vi-V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86360" y="914400"/>
            <a:ext cx="9057640" cy="73723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133600" y="3746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70205" y="-15240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2126932" y="29591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24592" y="28638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8" b="8333"/>
          <a:stretch/>
        </p:blipFill>
        <p:spPr bwMode="auto">
          <a:xfrm>
            <a:off x="7515225" y="3048000"/>
            <a:ext cx="14707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76400" y="2209800"/>
            <a:ext cx="5867400" cy="3886200"/>
            <a:chOff x="1676400" y="2209800"/>
            <a:chExt cx="5867400" cy="38862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1915"/>
            <a:stretch/>
          </p:blipFill>
          <p:spPr bwMode="auto">
            <a:xfrm>
              <a:off x="1676400" y="2209800"/>
              <a:ext cx="586740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Heptagon 15"/>
            <p:cNvSpPr/>
            <p:nvPr/>
          </p:nvSpPr>
          <p:spPr bwMode="auto">
            <a:xfrm>
              <a:off x="6579552" y="22860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3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1676400"/>
            <a:ext cx="9144000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lang="vi-V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86360" y="914400"/>
            <a:ext cx="9057640" cy="73723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133600" y="3746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70205" y="-15240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2126932" y="29591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24592" y="28638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3" b="14744"/>
          <a:stretch/>
        </p:blipFill>
        <p:spPr bwMode="auto">
          <a:xfrm>
            <a:off x="7734300" y="3200400"/>
            <a:ext cx="141285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43000" y="2209800"/>
            <a:ext cx="6477000" cy="3810001"/>
            <a:chOff x="1143000" y="2209800"/>
            <a:chExt cx="6477000" cy="381000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2" t="50000" r="19575"/>
            <a:stretch/>
          </p:blipFill>
          <p:spPr bwMode="auto">
            <a:xfrm>
              <a:off x="1143000" y="2209800"/>
              <a:ext cx="6477000" cy="381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Heptagon 15"/>
            <p:cNvSpPr/>
            <p:nvPr/>
          </p:nvSpPr>
          <p:spPr bwMode="auto">
            <a:xfrm>
              <a:off x="6827202" y="24384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3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/>
        </p:nvSpPr>
        <p:spPr>
          <a:xfrm>
            <a:off x="86360" y="914400"/>
            <a:ext cx="9057640" cy="73723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133600" y="3746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70205" y="-15240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2126932" y="29591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24592" y="28638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/>
          <p:cNvGrpSpPr/>
          <p:nvPr/>
        </p:nvGrpSpPr>
        <p:grpSpPr>
          <a:xfrm>
            <a:off x="758653" y="2057400"/>
            <a:ext cx="7543800" cy="4582160"/>
            <a:chOff x="0" y="2275840"/>
            <a:chExt cx="9144000" cy="45821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01"/>
            <a:stretch/>
          </p:blipFill>
          <p:spPr bwMode="auto">
            <a:xfrm>
              <a:off x="0" y="2275840"/>
              <a:ext cx="9144000" cy="458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Heptagon 1"/>
            <p:cNvSpPr/>
            <p:nvPr/>
          </p:nvSpPr>
          <p:spPr bwMode="auto">
            <a:xfrm>
              <a:off x="3657600" y="25146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6" name="Heptagon 15"/>
            <p:cNvSpPr/>
            <p:nvPr/>
          </p:nvSpPr>
          <p:spPr bwMode="auto">
            <a:xfrm>
              <a:off x="8526780" y="23622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7" name="Heptagon 16"/>
            <p:cNvSpPr/>
            <p:nvPr/>
          </p:nvSpPr>
          <p:spPr bwMode="auto">
            <a:xfrm>
              <a:off x="3495992" y="47244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8" name="Heptagon 17"/>
            <p:cNvSpPr/>
            <p:nvPr/>
          </p:nvSpPr>
          <p:spPr bwMode="auto">
            <a:xfrm>
              <a:off x="8526780" y="456692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6204" r="1702" b="66059"/>
          <a:stretch/>
        </p:blipFill>
        <p:spPr bwMode="auto">
          <a:xfrm>
            <a:off x="8340554" y="2905760"/>
            <a:ext cx="7239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6204" r="1702" b="66059"/>
          <a:stretch/>
        </p:blipFill>
        <p:spPr bwMode="auto">
          <a:xfrm>
            <a:off x="86360" y="2990850"/>
            <a:ext cx="71374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6" b="11905"/>
          <a:stretch/>
        </p:blipFill>
        <p:spPr bwMode="auto">
          <a:xfrm>
            <a:off x="8340554" y="4810760"/>
            <a:ext cx="74912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6" b="11905"/>
          <a:stretch/>
        </p:blipFill>
        <p:spPr bwMode="auto">
          <a:xfrm>
            <a:off x="0" y="5010149"/>
            <a:ext cx="74912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54554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2" grpId="1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228600" y="2895600"/>
            <a:ext cx="8610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5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5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55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447925" y="50546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70205" y="-7620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2126932" y="37211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724592" y="36258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1514159"/>
            <a:ext cx="9144000" cy="543241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2590800" y="1647190"/>
            <a:ext cx="3733800" cy="400685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 vai xử lí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86360" y="838200"/>
            <a:ext cx="9057640" cy="73723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lang="en-US" sz="40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 smtClean="0">
              <a:solidFill>
                <a:srgbClr val="00B0F0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447925" y="42926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70205" y="-15240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2126932" y="29591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24592" y="28638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/>
          <a:stretch/>
        </p:blipFill>
        <p:spPr bwMode="auto">
          <a:xfrm>
            <a:off x="1828801" y="2077085"/>
            <a:ext cx="4979352" cy="32569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/>
        </p:nvSpPr>
        <p:spPr>
          <a:xfrm>
            <a:off x="0" y="5334000"/>
            <a:ext cx="9144000" cy="467041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3" grpId="3" animBg="1"/>
      <p:bldP spid="10" grpId="0" animBg="1"/>
      <p:bldP spid="10" grpId="1" animBg="1"/>
      <p:bldP spid="10" grpId="2" animBg="1"/>
      <p:bldP spid="11" grpId="0"/>
      <p:bldP spid="11" grpId="1"/>
      <p:bldP spid="12" grpId="0"/>
      <p:bldP spid="13" grpId="0"/>
      <p:bldP spid="14" grpId="0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5599" y="1447800"/>
            <a:ext cx="6294987" cy="2488021"/>
            <a:chOff x="2253227" y="695034"/>
            <a:chExt cx="9561615" cy="2488021"/>
          </a:xfrm>
        </p:grpSpPr>
        <p:sp>
          <p:nvSpPr>
            <p:cNvPr id="9" name="TextBox 8"/>
            <p:cNvSpPr txBox="1"/>
            <p:nvPr/>
          </p:nvSpPr>
          <p:spPr>
            <a:xfrm>
              <a:off x="2831939" y="1352795"/>
              <a:ext cx="89829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b="1" dirty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000" b="1" dirty="0" smtClean="0">
                  <a:solidFill>
                    <a:srgbClr val="0758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 smtClean="0">
                <a:solidFill>
                  <a:srgbClr val="0758B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2253227" y="695034"/>
              <a:ext cx="9397338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7" name="Title 1"/>
          <p:cNvSpPr txBox="1"/>
          <p:nvPr/>
        </p:nvSpPr>
        <p:spPr>
          <a:xfrm>
            <a:off x="2447925" y="7429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2126932" y="60960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724592" y="60007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62"/>
          <a:stretch/>
        </p:blipFill>
        <p:spPr bwMode="auto">
          <a:xfrm>
            <a:off x="38100" y="1903931"/>
            <a:ext cx="2552700" cy="426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28600" y="2133600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447925" y="7429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2126932" y="60960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24592" y="60007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lowchart: Process 1"/>
          <p:cNvSpPr/>
          <p:nvPr/>
        </p:nvSpPr>
        <p:spPr bwMode="auto">
          <a:xfrm>
            <a:off x="762000" y="3048000"/>
            <a:ext cx="8153400" cy="2895600"/>
          </a:xfrm>
          <a:prstGeom prst="flowChartProcess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-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Nhận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xét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tiết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học</a:t>
            </a:r>
            <a:endParaRPr lang="en-US" sz="3200" b="1" dirty="0" smtClean="0">
              <a:ln w="1905"/>
              <a:solidFill>
                <a:srgbClr val="0758B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SimSun" panose="02010600030101010101" pitchFamily="2" charset="-122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3200" b="1" i="0" u="none" strike="noStrike" normalizeH="0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-</a:t>
            </a:r>
            <a:r>
              <a:rPr kumimoji="0" lang="en-US" sz="3200" b="1" i="0" u="none" strike="noStrike" normalizeH="0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Tuyên</a:t>
            </a:r>
            <a:r>
              <a:rPr kumimoji="0" lang="en-US" sz="3200" b="1" i="0" u="none" strike="noStrike" normalizeH="0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kumimoji="0" lang="en-US" sz="3200" b="1" i="0" u="none" strike="noStrike" normalizeH="0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dương</a:t>
            </a:r>
            <a:endParaRPr kumimoji="0" lang="en-US" sz="3200" b="1" i="0" u="none" strike="noStrike" normalizeH="0" dirty="0" smtClean="0">
              <a:ln w="1905"/>
              <a:solidFill>
                <a:srgbClr val="0758B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SimSun" panose="02010600030101010101" pitchFamily="2" charset="-122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200" b="1" baseline="0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- </a:t>
            </a:r>
            <a:r>
              <a:rPr lang="en-US" sz="3200" b="1" baseline="0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Dặn</a:t>
            </a:r>
            <a:r>
              <a:rPr lang="en-US" sz="3200" b="1" baseline="0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baseline="0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dò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bài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sau:Giữ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vệ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sinh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trường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, </a:t>
            </a:r>
            <a:r>
              <a:rPr lang="en-US" sz="3200" b="1" dirty="0" err="1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lớp</a:t>
            </a:r>
            <a:r>
              <a:rPr lang="en-US" sz="3200" b="1" dirty="0" smtClean="0">
                <a:ln w="1905"/>
                <a:solidFill>
                  <a:srgbClr val="0758B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SimSun" panose="02010600030101010101" pitchFamily="2" charset="-122"/>
              </a:rPr>
              <a:t>.</a:t>
            </a:r>
            <a:endParaRPr kumimoji="0" lang="en-US" sz="3200" b="1" i="0" u="none" strike="noStrike" normalizeH="0" baseline="0" dirty="0" smtClean="0">
              <a:ln w="1905"/>
              <a:solidFill>
                <a:srgbClr val="0758B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126932" y="68580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71755" y="1371600"/>
            <a:ext cx="7424420" cy="81534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724592" y="60007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Em-Yeu-Truong-Em-Be-Trang-T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3657600"/>
            <a:ext cx="1905000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62000" y="2819400"/>
            <a:ext cx="3962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i="1" dirty="0" smtClean="0">
                <a:solidFill>
                  <a:srgbClr val="0758B3"/>
                </a:solidFill>
                <a:latin typeface="+mn-lt"/>
                <a:ea typeface="SimSun" panose="02010600030101010101" pitchFamily="2" charset="-122"/>
              </a:rPr>
              <a:t>EM YÊU TRƯỜNG EM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i="1" dirty="0" err="1" smtClean="0">
                <a:solidFill>
                  <a:srgbClr val="0758B3"/>
                </a:solidFill>
                <a:ea typeface="SimSun" panose="02010600030101010101" pitchFamily="2" charset="-122"/>
              </a:rPr>
              <a:t>Sáng</a:t>
            </a:r>
            <a:r>
              <a:rPr lang="en-US" b="1" i="1" dirty="0" smtClean="0">
                <a:solidFill>
                  <a:srgbClr val="0758B3"/>
                </a:solidFill>
                <a:ea typeface="SimSun" panose="02010600030101010101" pitchFamily="2" charset="-122"/>
              </a:rPr>
              <a:t> </a:t>
            </a:r>
            <a:r>
              <a:rPr lang="en-US" b="1" i="1" dirty="0" err="1" smtClean="0">
                <a:solidFill>
                  <a:srgbClr val="0758B3"/>
                </a:solidFill>
                <a:ea typeface="SimSun" panose="02010600030101010101" pitchFamily="2" charset="-122"/>
              </a:rPr>
              <a:t>tác</a:t>
            </a:r>
            <a:r>
              <a:rPr lang="en-US" b="1" i="1" dirty="0" smtClean="0">
                <a:solidFill>
                  <a:srgbClr val="0758B3"/>
                </a:solidFill>
                <a:ea typeface="SimSun" panose="02010600030101010101" pitchFamily="2" charset="-122"/>
              </a:rPr>
              <a:t>: </a:t>
            </a:r>
            <a:r>
              <a:rPr lang="en-US" b="1" i="1" dirty="0" err="1" smtClean="0">
                <a:solidFill>
                  <a:srgbClr val="0758B3"/>
                </a:solidFill>
                <a:ea typeface="SimSun" panose="02010600030101010101" pitchFamily="2" charset="-122"/>
              </a:rPr>
              <a:t>Hoàng</a:t>
            </a:r>
            <a:r>
              <a:rPr lang="en-US" b="1" i="1" dirty="0" smtClean="0">
                <a:solidFill>
                  <a:srgbClr val="0758B3"/>
                </a:solidFill>
                <a:ea typeface="SimSun" panose="02010600030101010101" pitchFamily="2" charset="-122"/>
              </a:rPr>
              <a:t> </a:t>
            </a:r>
            <a:r>
              <a:rPr lang="en-US" b="1" i="1" dirty="0" err="1" smtClean="0">
                <a:solidFill>
                  <a:srgbClr val="0758B3"/>
                </a:solidFill>
                <a:ea typeface="SimSun" panose="02010600030101010101" pitchFamily="2" charset="-122"/>
              </a:rPr>
              <a:t>Vân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758B3"/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28190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1"/>
      <p:bldP spid="5" grpId="1"/>
      <p:bldP spid="7" grpId="0"/>
      <p:bldP spid="7" grpId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990600" y="1012825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trường, lớp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3" descr="Bauernbar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343400"/>
            <a:ext cx="5257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126932" y="68580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24592" y="60007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124585" y="1991360"/>
            <a:ext cx="7028815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5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55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2447925" y="7429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2126932" y="60960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24592" y="60007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6"/>
          <a:stretch/>
        </p:blipFill>
        <p:spPr bwMode="auto">
          <a:xfrm>
            <a:off x="1400175" y="2667000"/>
            <a:ext cx="617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8762" y="2057400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bldLvl="0" animBg="1"/>
      <p:bldP spid="3" grpId="1" animBg="1"/>
      <p:bldP spid="3" grpId="2" animBg="1"/>
      <p:bldP spid="14" grpId="0"/>
      <p:bldP spid="15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1475"/>
              </p:ext>
            </p:extLst>
          </p:nvPr>
        </p:nvGraphicFramePr>
        <p:xfrm>
          <a:off x="609600" y="2286000"/>
          <a:ext cx="8229600" cy="339337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229600"/>
              </a:tblGrid>
              <a:tr h="3098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- 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</a:rPr>
                        <a:t>Hành vi đứng lên bàn, ghế để đùa nghịch của hai bạn trong tranh là sai, em không </a:t>
                      </a:r>
                      <a:r>
                        <a:rPr lang="vi-VN" sz="28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nên làm theo bạn.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</a:rPr>
                        <a:t>- Giữ gìn tài sản của trường, lớp là nhiệm vụ của m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ỗ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</a:rPr>
                        <a:t>i HS. Giữ gìn tài sản của trường,lớp giúp em có điều kiện để học tập, sinh hoạt ở trường, lớp được t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</a:rPr>
                        <a:t>ố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</a:rPr>
                        <a:t>t hơn.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SimSu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4" name="Title 1"/>
          <p:cNvSpPr txBox="1"/>
          <p:nvPr/>
        </p:nvSpPr>
        <p:spPr>
          <a:xfrm>
            <a:off x="2447925" y="7429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126932" y="60960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24592" y="60007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Flowchart: Process 7"/>
          <p:cNvSpPr/>
          <p:nvPr/>
        </p:nvSpPr>
        <p:spPr bwMode="auto">
          <a:xfrm>
            <a:off x="685800" y="1524000"/>
            <a:ext cx="2057400" cy="609600"/>
          </a:xfrm>
          <a:prstGeom prst="flowChart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LUẬN: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6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017587" y="2390775"/>
            <a:ext cx="7454265" cy="4191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86360" y="1143000"/>
            <a:ext cx="9057640" cy="73723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44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447925" y="7429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2126932" y="60960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724592" y="60007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" name="Group 17"/>
          <p:cNvGrpSpPr/>
          <p:nvPr/>
        </p:nvGrpSpPr>
        <p:grpSpPr>
          <a:xfrm>
            <a:off x="5410200" y="2819400"/>
            <a:ext cx="3657600" cy="4038600"/>
            <a:chOff x="5410200" y="2819400"/>
            <a:chExt cx="3657600" cy="403860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0" t="6605" r="31649" b="2624"/>
            <a:stretch/>
          </p:blipFill>
          <p:spPr bwMode="auto">
            <a:xfrm>
              <a:off x="5410200" y="2819400"/>
              <a:ext cx="2552700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ular Callout 16"/>
            <p:cNvSpPr/>
            <p:nvPr/>
          </p:nvSpPr>
          <p:spPr bwMode="auto">
            <a:xfrm>
              <a:off x="7162800" y="2906155"/>
              <a:ext cx="1905000" cy="1208645"/>
            </a:xfrm>
            <a:prstGeom prst="wedgeRectCallout">
              <a:avLst>
                <a:gd name="adj1" fmla="val 48566"/>
                <a:gd name="adj2" fmla="val 8495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Bạn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đừng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làm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kumimoji="0" lang="en-US" sz="28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thế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!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11853" r="77474" b="16793"/>
          <a:stretch/>
        </p:blipFill>
        <p:spPr bwMode="auto">
          <a:xfrm>
            <a:off x="370206" y="2906155"/>
            <a:ext cx="2753994" cy="2154238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2344" r="58413" b="13707"/>
          <a:stretch/>
        </p:blipFill>
        <p:spPr bwMode="auto">
          <a:xfrm>
            <a:off x="2667000" y="2906154"/>
            <a:ext cx="2743200" cy="2247975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13541" r="43760" b="18117"/>
          <a:stretch/>
        </p:blipFill>
        <p:spPr bwMode="auto">
          <a:xfrm>
            <a:off x="0" y="5080077"/>
            <a:ext cx="2514600" cy="1777923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6" t="12872" r="25924" b="20758"/>
          <a:stretch/>
        </p:blipFill>
        <p:spPr bwMode="auto">
          <a:xfrm>
            <a:off x="2126932" y="5060393"/>
            <a:ext cx="2749868" cy="1797607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/>
        </p:nvSpPr>
        <p:spPr>
          <a:xfrm>
            <a:off x="969962" y="1971675"/>
            <a:ext cx="7454265" cy="4191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1"/>
      <p:bldP spid="7" grpId="0"/>
      <p:bldP spid="8" grpId="0"/>
      <p:bldP spid="9" grpId="0"/>
      <p:bldP spid="28" grpId="0" bldLvl="0" animBg="1"/>
      <p:bldP spid="28" grpId="1" animBg="1"/>
      <p:bldP spid="2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71804"/>
              </p:ext>
            </p:extLst>
          </p:nvPr>
        </p:nvGraphicFramePr>
        <p:xfrm>
          <a:off x="533400" y="2286000"/>
          <a:ext cx="8382000" cy="388410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382000"/>
              </a:tblGrid>
              <a:tr h="3098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/>
                        <a:buChar char="-"/>
                        <a:tabLst>
                          <a:tab pos="90170" algn="l"/>
                        </a:tabLst>
                      </a:pPr>
                      <a:r>
                        <a:rPr lang="vi-VN" sz="28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Tài sản của trường, lớp bao g</a:t>
                      </a:r>
                      <a:r>
                        <a:rPr lang="en-US" sz="28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ồ</a:t>
                      </a:r>
                      <a:r>
                        <a:rPr lang="vi-VN" sz="28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m: bàn ghế, bảng, cửa, cây c</a:t>
                      </a:r>
                      <a:r>
                        <a:rPr lang="en-US" sz="28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ố</a:t>
                      </a:r>
                      <a:r>
                        <a:rPr lang="vi-VN" sz="28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i, tường, nước, đồ dùng thiết bị dạy học,...</a:t>
                      </a:r>
                      <a:endParaRPr lang="en-US" sz="2800" b="1" u="none" strike="noStrike" spc="0" dirty="0">
                        <a:solidFill>
                          <a:srgbClr val="C00000"/>
                        </a:solidFill>
                        <a:effectLst/>
                        <a:latin typeface="+mn-lt"/>
                        <a:ea typeface="Cambria"/>
                        <a:cs typeface="Cambria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Symbol"/>
                        <a:buChar char="-"/>
                        <a:tabLst>
                          <a:tab pos="90170" algn="l"/>
                        </a:tabLst>
                      </a:pPr>
                      <a:r>
                        <a:rPr lang="vi-VN" sz="2800" b="1" u="none" strike="noStrike" spc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Những việc em cần làm để giữ gìn tài sản của trường, lớp là: khoá vòi nước khi dùngxong; tắt điện khi ra khỏi phòng; không nhảy lên bàn ghế; giữ gìn sách, truyện trongthư viện; lau cửa sổ lớp học; không vẽ lên tường,...</a:t>
                      </a:r>
                      <a:endParaRPr lang="en-US" sz="2800" b="1" u="none" strike="noStrike" spc="0" dirty="0">
                        <a:solidFill>
                          <a:srgbClr val="C00000"/>
                        </a:solidFill>
                        <a:effectLst/>
                        <a:latin typeface="+mn-lt"/>
                        <a:ea typeface="Cambria"/>
                        <a:cs typeface="Cambria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4" name="Title 1"/>
          <p:cNvSpPr txBox="1"/>
          <p:nvPr/>
        </p:nvSpPr>
        <p:spPr>
          <a:xfrm>
            <a:off x="2447925" y="7429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126932" y="60960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24592" y="60007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Flowchart: Process 7"/>
          <p:cNvSpPr/>
          <p:nvPr/>
        </p:nvSpPr>
        <p:spPr bwMode="auto">
          <a:xfrm>
            <a:off x="685800" y="1524000"/>
            <a:ext cx="2057400" cy="609600"/>
          </a:xfrm>
          <a:prstGeom prst="flowChart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LUẬN: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3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1676400"/>
            <a:ext cx="9144000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lang="vi-V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86360" y="914400"/>
            <a:ext cx="9057640" cy="73723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133600" y="3746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70205" y="-15240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2126932" y="29591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24592" y="28638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roup 3"/>
          <p:cNvGrpSpPr/>
          <p:nvPr/>
        </p:nvGrpSpPr>
        <p:grpSpPr>
          <a:xfrm>
            <a:off x="0" y="2275840"/>
            <a:ext cx="9144000" cy="4582160"/>
            <a:chOff x="0" y="2275840"/>
            <a:chExt cx="9144000" cy="45821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01"/>
            <a:stretch/>
          </p:blipFill>
          <p:spPr bwMode="auto">
            <a:xfrm>
              <a:off x="0" y="2275840"/>
              <a:ext cx="9144000" cy="458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Heptagon 1"/>
            <p:cNvSpPr/>
            <p:nvPr/>
          </p:nvSpPr>
          <p:spPr bwMode="auto">
            <a:xfrm>
              <a:off x="3657600" y="25146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6" name="Heptagon 15"/>
            <p:cNvSpPr/>
            <p:nvPr/>
          </p:nvSpPr>
          <p:spPr bwMode="auto">
            <a:xfrm>
              <a:off x="8526780" y="23622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7" name="Heptagon 16"/>
            <p:cNvSpPr/>
            <p:nvPr/>
          </p:nvSpPr>
          <p:spPr bwMode="auto">
            <a:xfrm>
              <a:off x="3495992" y="47244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8" name="Heptagon 17"/>
            <p:cNvSpPr/>
            <p:nvPr/>
          </p:nvSpPr>
          <p:spPr bwMode="auto">
            <a:xfrm>
              <a:off x="8526780" y="456692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2" grpId="0"/>
      <p:bldP spid="12" grpId="1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0" y="1676400"/>
            <a:ext cx="9144000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lang="vi-V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86360" y="914400"/>
            <a:ext cx="9057640" cy="73723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4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133600" y="3746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70205" y="-15240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2020</a:t>
            </a: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2126932" y="295910"/>
            <a:ext cx="4681220" cy="304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724592" y="286385"/>
            <a:ext cx="137160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6" t="6204" r="1702" b="66059"/>
          <a:stretch/>
        </p:blipFill>
        <p:spPr bwMode="auto">
          <a:xfrm>
            <a:off x="7696200" y="3505200"/>
            <a:ext cx="117909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71942" y="2209800"/>
            <a:ext cx="5791200" cy="3657600"/>
            <a:chOff x="1571942" y="2209800"/>
            <a:chExt cx="5791200" cy="3657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05" b="50000"/>
            <a:stretch/>
          </p:blipFill>
          <p:spPr bwMode="auto">
            <a:xfrm>
              <a:off x="1571942" y="2209800"/>
              <a:ext cx="579120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Heptagon 9"/>
            <p:cNvSpPr/>
            <p:nvPr/>
          </p:nvSpPr>
          <p:spPr bwMode="auto">
            <a:xfrm>
              <a:off x="6808152" y="2362200"/>
              <a:ext cx="457200" cy="609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2" grpId="1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372</TotalTime>
  <Words>890</Words>
  <PresentationFormat>On-screen Show (4:3)</PresentationFormat>
  <Paragraphs>105</Paragraphs>
  <Slides>17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2_Edge</vt:lpstr>
      <vt:lpstr>Orange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2012-09-11T07:53:00Z</dcterms:created>
  <dcterms:modified xsi:type="dcterms:W3CDTF">2020-12-06T14:53:15Z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