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8"/>
  </p:notesMasterIdLst>
  <p:sldIdLst>
    <p:sldId id="301" r:id="rId3"/>
    <p:sldId id="258" r:id="rId4"/>
    <p:sldId id="305" r:id="rId5"/>
    <p:sldId id="260" r:id="rId6"/>
    <p:sldId id="304" r:id="rId7"/>
    <p:sldId id="307" r:id="rId8"/>
    <p:sldId id="308" r:id="rId9"/>
    <p:sldId id="293" r:id="rId10"/>
    <p:sldId id="309" r:id="rId11"/>
    <p:sldId id="28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277" r:id="rId27"/>
  </p:sldIdLst>
  <p:sldSz cx="24384000" cy="13716000"/>
  <p:notesSz cx="6858000" cy="9144000"/>
  <p:custDataLst>
    <p:tags r:id="rId2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135F82"/>
    <a:srgbClr val="FFA700"/>
    <a:srgbClr val="242452"/>
    <a:srgbClr val="270F6B"/>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6355" autoAdjust="0"/>
  </p:normalViewPr>
  <p:slideViewPr>
    <p:cSldViewPr>
      <p:cViewPr varScale="1">
        <p:scale>
          <a:sx n="30" d="100"/>
          <a:sy n="30" d="100"/>
        </p:scale>
        <p:origin x="126" y="97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276777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98065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106251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282954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221959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201862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23</a:t>
            </a:fld>
            <a:endParaRPr lang="en-US"/>
          </a:p>
        </p:txBody>
      </p:sp>
    </p:spTree>
    <p:extLst>
      <p:ext uri="{BB962C8B-B14F-4D97-AF65-F5344CB8AC3E}">
        <p14:creationId xmlns:p14="http://schemas.microsoft.com/office/powerpoint/2010/main" val="120646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8328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25</a:t>
            </a:fld>
            <a:endParaRPr lang="en-US"/>
          </a:p>
        </p:txBody>
      </p:sp>
    </p:spTree>
    <p:extLst>
      <p:ext uri="{BB962C8B-B14F-4D97-AF65-F5344CB8AC3E}">
        <p14:creationId xmlns:p14="http://schemas.microsoft.com/office/powerpoint/2010/main" val="421790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270499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47800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70593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35048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7372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149082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4/10/2021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207788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4/10/2021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4/10/2021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4/10/2021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4/10/2021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4/10/2021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xmlns="" id="{04C8E1A9-3E18-4F70-8732-3E72A25B755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xmlns=""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4/10/2021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0.png"/><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20.png"/><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9.png"/><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14.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32.png"/><Relationship Id="rId10"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image" Target="../media/image1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4.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4.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41.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5.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4.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6.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7.xml"/><Relationship Id="rId7" Type="http://schemas.openxmlformats.org/officeDocument/2006/relationships/image" Target="../media/image9.wmf"/><Relationship Id="rId12"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26.bin"/><Relationship Id="rId11" Type="http://schemas.openxmlformats.org/officeDocument/2006/relationships/image" Target="../media/image50.png"/><Relationship Id="rId5" Type="http://schemas.openxmlformats.org/officeDocument/2006/relationships/image" Target="../media/image48.png"/><Relationship Id="rId10" Type="http://schemas.openxmlformats.org/officeDocument/2006/relationships/image" Target="../media/image36.png"/><Relationship Id="rId4" Type="http://schemas.openxmlformats.org/officeDocument/2006/relationships/image" Target="../media/image47.png"/><Relationship Id="rId9"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909175" y="5138744"/>
            <a:ext cx="19002427" cy="6115613"/>
          </a:xfrm>
          <a:prstGeom prst="roundRect">
            <a:avLst>
              <a:gd name="adj" fmla="val 4570"/>
            </a:avLst>
          </a:prstGeom>
          <a:noFill/>
          <a:ln w="57150">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8541598" y="1890503"/>
            <a:ext cx="6837069"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ĐẠI SỐ VÀ GIẢI TÍCH</a:t>
            </a:r>
          </a:p>
        </p:txBody>
      </p:sp>
      <p:sp>
        <p:nvSpPr>
          <p:cNvPr id="22" name="TextBox 21"/>
          <p:cNvSpPr txBox="1"/>
          <p:nvPr/>
        </p:nvSpPr>
        <p:spPr>
          <a:xfrm>
            <a:off x="75216" y="3346883"/>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II : TỔ HỢP – XÁC SUẤT</a:t>
            </a:r>
          </a:p>
        </p:txBody>
      </p:sp>
      <p:grpSp>
        <p:nvGrpSpPr>
          <p:cNvPr id="10" name="Group 9"/>
          <p:cNvGrpSpPr/>
          <p:nvPr/>
        </p:nvGrpSpPr>
        <p:grpSpPr>
          <a:xfrm>
            <a:off x="7086599" y="4413065"/>
            <a:ext cx="9525001" cy="889405"/>
            <a:chOff x="7029350" y="4413064"/>
            <a:chExt cx="10090192" cy="889405"/>
          </a:xfrm>
        </p:grpSpPr>
        <p:sp>
          <p:nvSpPr>
            <p:cNvPr id="17" name="Rectangle 16"/>
            <p:cNvSpPr/>
            <p:nvPr/>
          </p:nvSpPr>
          <p:spPr>
            <a:xfrm>
              <a:off x="7029350" y="4413064"/>
              <a:ext cx="10090192"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7766085" y="4440725"/>
              <a:ext cx="8760672"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1. QUY TẮC ĐẾM</a:t>
              </a:r>
            </a:p>
          </p:txBody>
        </p:sp>
      </p:grpSp>
      <p:grpSp>
        <p:nvGrpSpPr>
          <p:cNvPr id="5" name="Group 4"/>
          <p:cNvGrpSpPr/>
          <p:nvPr/>
        </p:nvGrpSpPr>
        <p:grpSpPr>
          <a:xfrm>
            <a:off x="15930957" y="1631966"/>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3" y="1556787"/>
              <a:ext cx="1319531" cy="1338798"/>
            </a:xfrm>
            <a:prstGeom prst="rect">
              <a:avLst/>
            </a:prstGeom>
            <a:noFill/>
          </p:spPr>
          <p:txBody>
            <a:bodyPr wrap="none" lIns="91410" tIns="45705" rIns="91410" bIns="45705" rtlCol="0">
              <a:spAutoFit/>
            </a:bodyPr>
            <a:lstStyle/>
            <a:p>
              <a:r>
                <a:rPr lang="en-US" sz="8100" dirty="0">
                  <a:solidFill>
                    <a:srgbClr val="135F82"/>
                  </a:solidFill>
                  <a:latin typeface="Tahoma" panose="020B0604030504040204" pitchFamily="34" charset="0"/>
                  <a:ea typeface="Tahoma" panose="020B0604030504040204" pitchFamily="34" charset="0"/>
                  <a:cs typeface="Tahoma" panose="020B0604030504040204" pitchFamily="34" charset="0"/>
                </a:rPr>
                <a:t>11</a:t>
              </a:r>
            </a:p>
          </p:txBody>
        </p:sp>
      </p:grpSp>
      <p:grpSp>
        <p:nvGrpSpPr>
          <p:cNvPr id="9" name="Group 8"/>
          <p:cNvGrpSpPr/>
          <p:nvPr/>
        </p:nvGrpSpPr>
        <p:grpSpPr>
          <a:xfrm>
            <a:off x="6477000"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743200" y="7577607"/>
            <a:ext cx="6547725" cy="922573"/>
            <a:chOff x="7459670" y="7086600"/>
            <a:chExt cx="6548483" cy="922680"/>
          </a:xfrm>
        </p:grpSpPr>
        <p:sp>
          <p:nvSpPr>
            <p:cNvPr id="57" name="Rectangle 56"/>
            <p:cNvSpPr/>
            <p:nvPr/>
          </p:nvSpPr>
          <p:spPr>
            <a:xfrm>
              <a:off x="9092456" y="7178187"/>
              <a:ext cx="4915697" cy="831093"/>
            </a:xfrm>
            <a:prstGeom prst="rect">
              <a:avLst/>
            </a:prstGeom>
          </p:spPr>
          <p:txBody>
            <a:bodyPr wrap="none">
              <a:spAutoFit/>
            </a:bodyPr>
            <a:lstStyle/>
            <a:p>
              <a:pPr>
                <a:lnSpc>
                  <a:spcPct val="100000"/>
                </a:lnSpc>
                <a:spcBef>
                  <a:spcPct val="0"/>
                </a:spcBef>
                <a:buFontTx/>
                <a:buNone/>
                <a:defRPr/>
              </a:pP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QUY TẮC CỘNG</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743200" y="8598607"/>
            <a:ext cx="6238346" cy="929775"/>
            <a:chOff x="7459670" y="8524495"/>
            <a:chExt cx="6239064" cy="929882"/>
          </a:xfrm>
        </p:grpSpPr>
        <p:sp>
          <p:nvSpPr>
            <p:cNvPr id="75" name="Rectangle 74"/>
            <p:cNvSpPr/>
            <p:nvPr/>
          </p:nvSpPr>
          <p:spPr>
            <a:xfrm>
              <a:off x="9092456" y="8638675"/>
              <a:ext cx="4606278" cy="815702"/>
            </a:xfrm>
            <a:prstGeom prst="rect">
              <a:avLst/>
            </a:prstGeom>
          </p:spPr>
          <p:txBody>
            <a:bodyPr wrap="none">
              <a:spAutoFit/>
            </a:bodyPr>
            <a:lstStyle/>
            <a:p>
              <a:pPr>
                <a:lnSpc>
                  <a:spcPct val="100000"/>
                </a:lnSpc>
                <a:spcBef>
                  <a:spcPct val="0"/>
                </a:spcBef>
                <a:buNone/>
                <a:defRPr/>
              </a:pPr>
              <a:r>
                <a:rPr lang="en-US" sz="4700" b="1" spc="-150" dirty="0">
                  <a:solidFill>
                    <a:srgbClr val="135F82"/>
                  </a:solidFill>
                  <a:latin typeface="Tahoma" panose="020B0604030504040204" pitchFamily="34" charset="0"/>
                  <a:ea typeface="Tahoma" panose="020B0604030504040204" pitchFamily="34" charset="0"/>
                  <a:cs typeface="Tahoma" panose="020B0604030504040204" pitchFamily="34" charset="0"/>
                </a:rPr>
                <a:t>QUY TẮC NHÂN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2752796" y="9552287"/>
            <a:ext cx="5199599" cy="942109"/>
            <a:chOff x="7459670" y="9982200"/>
            <a:chExt cx="5200202" cy="942218"/>
          </a:xfrm>
        </p:grpSpPr>
        <p:sp>
          <p:nvSpPr>
            <p:cNvPr id="82" name="Rectangle 81"/>
            <p:cNvSpPr/>
            <p:nvPr/>
          </p:nvSpPr>
          <p:spPr>
            <a:xfrm>
              <a:off x="9092456" y="10108716"/>
              <a:ext cx="3567416"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LUYỆN TẬP</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sp>
        <p:nvSpPr>
          <p:cNvPr id="2" name="TextBox 1">
            <a:extLst>
              <a:ext uri="{FF2B5EF4-FFF2-40B4-BE49-F238E27FC236}">
                <a16:creationId xmlns:a16="http://schemas.microsoft.com/office/drawing/2014/main" xmlns="" id="{E06F93E8-0AA0-48A0-B01A-C55236BD8D95}"/>
              </a:ext>
            </a:extLst>
          </p:cNvPr>
          <p:cNvSpPr txBox="1"/>
          <p:nvPr/>
        </p:nvSpPr>
        <p:spPr>
          <a:xfrm>
            <a:off x="9829800" y="5302470"/>
            <a:ext cx="4915128" cy="754053"/>
          </a:xfrm>
          <a:prstGeom prst="rect">
            <a:avLst/>
          </a:prstGeom>
          <a:noFill/>
        </p:spPr>
        <p:txBody>
          <a:bodyPr wrap="square" rtlCol="0">
            <a:spAutoFit/>
          </a:bodyPr>
          <a:lstStyle/>
          <a:p>
            <a:pPr algn="ct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TIẾT 21, 22</a:t>
            </a: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713003" y="1905000"/>
            <a:ext cx="22957994" cy="3928193"/>
            <a:chOff x="1076414" y="3118295"/>
            <a:chExt cx="22960652" cy="3928648"/>
          </a:xfrm>
        </p:grpSpPr>
        <p:sp>
          <p:nvSpPr>
            <p:cNvPr id="7" name="Rounded Rectangle 6"/>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18295"/>
              <a:ext cx="3653224" cy="812930"/>
              <a:chOff x="166396" y="8724094"/>
              <a:chExt cx="3653224" cy="812930"/>
            </a:xfrm>
          </p:grpSpPr>
          <p:sp>
            <p:nvSpPr>
              <p:cNvPr id="9" name="Freeform 20"/>
              <p:cNvSpPr>
                <a:spLocks/>
              </p:cNvSpPr>
              <p:nvPr/>
            </p:nvSpPr>
            <p:spPr bwMode="auto">
              <a:xfrm>
                <a:off x="384521" y="8755081"/>
                <a:ext cx="343509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499656" y="8724094"/>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a:t>
                </a:r>
              </a:p>
            </p:txBody>
          </p:sp>
        </p:grpSp>
      </p:grpSp>
      <p:sp>
        <p:nvSpPr>
          <p:cNvPr id="25" name="Rectangle 24"/>
          <p:cNvSpPr/>
          <p:nvPr/>
        </p:nvSpPr>
        <p:spPr>
          <a:xfrm>
            <a:off x="1014663" y="2693328"/>
            <a:ext cx="21890701" cy="2800767"/>
          </a:xfrm>
          <a:prstGeom prst="rect">
            <a:avLst/>
          </a:prstGeom>
        </p:spPr>
        <p:txBody>
          <a:bodyPr wrap="square">
            <a:spAutoFit/>
          </a:bodyPr>
          <a:lstStyle/>
          <a:p>
            <a:pPr algn="just"/>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 THPT 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cổng</a:t>
            </a:r>
            <a:r>
              <a:rPr lang="en-US" sz="4400" b="1" dirty="0">
                <a:latin typeface="Tahoma" panose="020B0604030504040204" pitchFamily="34" charset="0"/>
                <a:ea typeface="Tahoma" panose="020B0604030504040204" pitchFamily="34" charset="0"/>
                <a:cs typeface="Tahoma" panose="020B0604030504040204" pitchFamily="34" charset="0"/>
              </a:rPr>
              <a:t> ra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ra </a:t>
            </a:r>
            <a:r>
              <a:rPr lang="en-US" sz="4400" b="1" dirty="0" err="1">
                <a:latin typeface="Tahoma" panose="020B0604030504040204" pitchFamily="34" charset="0"/>
                <a:ea typeface="Tahoma" panose="020B0604030504040204" pitchFamily="34" charset="0"/>
                <a:cs typeface="Tahoma" panose="020B0604030504040204" pitchFamily="34" charset="0"/>
              </a:rPr>
              <a:t>cổng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smtClean="0">
                <a:latin typeface="Tahoma" panose="020B0604030504040204" pitchFamily="34" charset="0"/>
                <a:ea typeface="Tahoma" panose="020B0604030504040204" pitchFamily="34" charset="0"/>
                <a:cs typeface="Tahoma" panose="020B0604030504040204" pitchFamily="34" charset="0"/>
              </a:rPr>
              <a:t>9.</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smtClean="0">
                <a:latin typeface="Tahoma" panose="020B0604030504040204" pitchFamily="34" charset="0"/>
                <a:ea typeface="Tahoma" panose="020B0604030504040204" pitchFamily="34" charset="0"/>
                <a:cs typeface="Tahoma" panose="020B0604030504040204" pitchFamily="34" charset="0"/>
              </a:rPr>
              <a:t>3.</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C.4.</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D.6.</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5" name="Group 44">
            <a:extLst>
              <a:ext uri="{FF2B5EF4-FFF2-40B4-BE49-F238E27FC236}">
                <a16:creationId xmlns:a16="http://schemas.microsoft.com/office/drawing/2014/main" xmlns="" id="{9DF8C76C-EAA0-4E71-8984-68DE70269F17}"/>
              </a:ext>
            </a:extLst>
          </p:cNvPr>
          <p:cNvGrpSpPr/>
          <p:nvPr/>
        </p:nvGrpSpPr>
        <p:grpSpPr>
          <a:xfrm>
            <a:off x="921496" y="6254440"/>
            <a:ext cx="22723585" cy="6376170"/>
            <a:chOff x="1270511" y="5867400"/>
            <a:chExt cx="22726215" cy="5785716"/>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55141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52" name="TextBox 51">
            <a:extLst>
              <a:ext uri="{FF2B5EF4-FFF2-40B4-BE49-F238E27FC236}">
                <a16:creationId xmlns:a16="http://schemas.microsoft.com/office/drawing/2014/main" xmlns="" id="{5137257E-6C2B-4E3A-8C61-EE688A14B757}"/>
              </a:ext>
            </a:extLst>
          </p:cNvPr>
          <p:cNvSpPr txBox="1"/>
          <p:nvPr/>
        </p:nvSpPr>
        <p:spPr>
          <a:xfrm>
            <a:off x="1696549" y="6832519"/>
            <a:ext cx="20990904" cy="6186309"/>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Học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trường</a:t>
            </a:r>
            <a:r>
              <a:rPr lang="en-US" sz="4400" b="1" dirty="0">
                <a:latin typeface="Tahoma" panose="020B0604030504040204" pitchFamily="34" charset="0"/>
                <a:ea typeface="Tahoma" panose="020B0604030504040204" pitchFamily="34" charset="0"/>
                <a:cs typeface="Tahoma" panose="020B0604030504040204" pitchFamily="34" charset="0"/>
              </a:rPr>
              <a:t> có 3 </a:t>
            </a:r>
            <a:r>
              <a:rPr lang="en-US" sz="4400" b="1" dirty="0" err="1">
                <a:latin typeface="Tahoma" panose="020B0604030504040204" pitchFamily="34" charset="0"/>
                <a:ea typeface="Tahoma" panose="020B0604030504040204" pitchFamily="34" charset="0"/>
                <a:cs typeface="Tahoma" panose="020B0604030504040204" pitchFamily="34" charset="0"/>
              </a:rPr>
              <a:t>cách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Học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ra  </a:t>
            </a:r>
            <a:r>
              <a:rPr lang="en-US" sz="4400" b="1" dirty="0" err="1">
                <a:latin typeface="Tahoma" panose="020B0604030504040204" pitchFamily="34" charset="0"/>
                <a:ea typeface="Tahoma" panose="020B0604030504040204" pitchFamily="34" charset="0"/>
                <a:cs typeface="Tahoma" panose="020B0604030504040204" pitchFamily="34" charset="0"/>
              </a:rPr>
              <a:t>khỏi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trường</a:t>
            </a:r>
            <a:r>
              <a:rPr lang="en-US" sz="4400" b="1" dirty="0">
                <a:latin typeface="Tahoma" panose="020B0604030504040204" pitchFamily="34" charset="0"/>
                <a:ea typeface="Tahoma" panose="020B0604030504040204" pitchFamily="34" charset="0"/>
                <a:cs typeface="Tahoma" panose="020B0604030504040204" pitchFamily="34" charset="0"/>
              </a:rPr>
              <a:t> có 3 </a:t>
            </a:r>
            <a:r>
              <a:rPr lang="en-US" sz="4400" b="1" dirty="0" err="1">
                <a:latin typeface="Tahoma" panose="020B0604030504040204" pitchFamily="34" charset="0"/>
                <a:ea typeface="Tahoma" panose="020B0604030504040204" pitchFamily="34" charset="0"/>
                <a:cs typeface="Tahoma" panose="020B0604030504040204" pitchFamily="34" charset="0"/>
              </a:rPr>
              <a:t>cách</a:t>
            </a:r>
            <a:r>
              <a:rPr lang="en-US" sz="4400" b="1" dirty="0">
                <a:latin typeface="Tahoma" panose="020B0604030504040204" pitchFamily="34" charset="0"/>
                <a:ea typeface="Tahoma" panose="020B0604030504040204" pitchFamily="34" charset="0"/>
                <a:cs typeface="Tahoma" panose="020B0604030504040204" pitchFamily="34" charset="0"/>
              </a:rPr>
              <a:t> ra.</a:t>
            </a:r>
          </a:p>
          <a:p>
            <a:pPr>
              <a:lnSpc>
                <a:spcPct val="20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tắc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3.3 = 9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20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=&gt;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Chọn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a:t>
            </a:r>
          </a:p>
          <a:p>
            <a:endParaRPr lang="en-US" sz="4400" dirty="0"/>
          </a:p>
        </p:txBody>
      </p:sp>
      <p:sp>
        <p:nvSpPr>
          <p:cNvPr id="57" name="Oval 56">
            <a:extLst>
              <a:ext uri="{FF2B5EF4-FFF2-40B4-BE49-F238E27FC236}">
                <a16:creationId xmlns:a16="http://schemas.microsoft.com/office/drawing/2014/main" xmlns="" id="{A01B1316-08EE-4C46-8E90-CB86D5AED702}"/>
              </a:ext>
            </a:extLst>
          </p:cNvPr>
          <p:cNvSpPr/>
          <p:nvPr/>
        </p:nvSpPr>
        <p:spPr>
          <a:xfrm>
            <a:off x="2815638" y="4671478"/>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38671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713002" y="1949404"/>
            <a:ext cx="22957994" cy="3909269"/>
            <a:chOff x="1076414" y="3137221"/>
            <a:chExt cx="22960652" cy="3909722"/>
          </a:xfrm>
        </p:grpSpPr>
        <p:sp>
          <p:nvSpPr>
            <p:cNvPr id="7" name="Rounded Rectangle 6"/>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37221"/>
              <a:ext cx="3802555" cy="800311"/>
              <a:chOff x="166396" y="8743020"/>
              <a:chExt cx="3802555" cy="800311"/>
            </a:xfrm>
          </p:grpSpPr>
          <p:sp>
            <p:nvSpPr>
              <p:cNvPr id="9" name="Freeform 20"/>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455801" y="8743020"/>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25" name="Rectangle 24"/>
              <p:cNvSpPr/>
              <p:nvPr/>
            </p:nvSpPr>
            <p:spPr>
              <a:xfrm>
                <a:off x="1014662" y="2718809"/>
                <a:ext cx="21890701" cy="3631763"/>
              </a:xfrm>
              <a:prstGeom prst="rect">
                <a:avLst/>
              </a:prstGeom>
            </p:spPr>
            <p:txBody>
              <a:bodyPr wrap="square">
                <a:spAutoFit/>
              </a:bodyPr>
              <a:lstStyle/>
              <a:p>
                <a:pPr algn="just">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Giả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bạn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muốn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mi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lựa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𝟗</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1014662" y="2718809"/>
                <a:ext cx="21890701" cy="3631763"/>
              </a:xfrm>
              <a:prstGeom prst="rect">
                <a:avLst/>
              </a:prstGeom>
              <a:blipFill>
                <a:blip r:embed="rId3"/>
                <a:stretch>
                  <a:fillRect l="-1114" t="-3691" r="-1866"/>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931103" y="6333114"/>
            <a:ext cx="22723585" cy="6186308"/>
            <a:chOff x="1270511" y="5867400"/>
            <a:chExt cx="22726215" cy="5899479"/>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562786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5036101" y="7109830"/>
                <a:ext cx="16972452" cy="4832092"/>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qui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US" sz="4400" dirty="0"/>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5036101" y="7109830"/>
                <a:ext cx="16972452" cy="4832092"/>
              </a:xfrm>
              <a:prstGeom prst="rect">
                <a:avLst/>
              </a:prstGeom>
              <a:blipFill>
                <a:blip r:embed="rId4"/>
                <a:stretch>
                  <a:fillRect l="-1437"/>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1027" name="Equation" r:id="rId5" imgW="114102" imgH="177492" progId="Equation.DSMT4">
                  <p:embed/>
                </p:oleObj>
              </mc:Choice>
              <mc:Fallback>
                <p:oleObj name="Equation" r:id="rId5" imgW="114102" imgH="177492"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Oval 30">
            <a:extLst>
              <a:ext uri="{FF2B5EF4-FFF2-40B4-BE49-F238E27FC236}">
                <a16:creationId xmlns:a16="http://schemas.microsoft.com/office/drawing/2014/main" xmlns="" id="{81E4FA30-5071-4372-AF39-05C03232EAC8}"/>
              </a:ext>
            </a:extLst>
          </p:cNvPr>
          <p:cNvSpPr/>
          <p:nvPr/>
        </p:nvSpPr>
        <p:spPr>
          <a:xfrm>
            <a:off x="2771787" y="483222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42940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713002" y="2104681"/>
            <a:ext cx="22957994" cy="3906394"/>
            <a:chOff x="1076414" y="3140097"/>
            <a:chExt cx="22960652" cy="3906846"/>
          </a:xfrm>
        </p:grpSpPr>
        <p:sp>
          <p:nvSpPr>
            <p:cNvPr id="7" name="Rounded Rectangle 6"/>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40097"/>
              <a:ext cx="3802556" cy="800311"/>
              <a:chOff x="166396" y="8745896"/>
              <a:chExt cx="3802556" cy="800311"/>
            </a:xfrm>
          </p:grpSpPr>
          <p:sp>
            <p:nvSpPr>
              <p:cNvPr id="9" name="Freeform 20"/>
              <p:cNvSpPr>
                <a:spLocks/>
              </p:cNvSpPr>
              <p:nvPr/>
            </p:nvSpPr>
            <p:spPr bwMode="auto">
              <a:xfrm>
                <a:off x="384522" y="8755081"/>
                <a:ext cx="358443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231610" y="8745896"/>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25" name="Rectangle 24"/>
              <p:cNvSpPr/>
              <p:nvPr/>
            </p:nvSpPr>
            <p:spPr>
              <a:xfrm>
                <a:off x="1014662" y="2871209"/>
                <a:ext cx="21890701" cy="3631763"/>
              </a:xfrm>
              <a:prstGeom prst="rect">
                <a:avLst/>
              </a:prstGeom>
            </p:spPr>
            <p:txBody>
              <a:bodyPr wrap="square">
                <a:spAutoFit/>
              </a:bodyPr>
              <a:lstStyle/>
              <a:p>
                <a:pPr algn="just">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Một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𝟏𝟑</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72</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𝟏𝟐</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𝟑𝟎</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1014662" y="2871209"/>
                <a:ext cx="21890701" cy="3631763"/>
              </a:xfrm>
              <a:prstGeom prst="rect">
                <a:avLst/>
              </a:prstGeom>
              <a:blipFill>
                <a:blip r:embed="rId3"/>
                <a:stretch>
                  <a:fillRect l="-1114" t="-3691" r="-1142"/>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947411" y="6642874"/>
            <a:ext cx="22723585" cy="5860817"/>
            <a:chOff x="1270511" y="5867400"/>
            <a:chExt cx="22726215" cy="5331442"/>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505983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5117724" y="7116829"/>
                <a:ext cx="16210452" cy="3940053"/>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cách.</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qui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𝟏𝟑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5117724" y="7116829"/>
                <a:ext cx="16210452" cy="3940053"/>
              </a:xfrm>
              <a:prstGeom prst="rect">
                <a:avLst/>
              </a:prstGeom>
              <a:blipFill>
                <a:blip r:embed="rId4"/>
                <a:stretch>
                  <a:fillRect l="-1542" b="-6182"/>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2052" name="Equation" r:id="rId5" imgW="114102" imgH="177492" progId="Equation.DSMT4">
                  <p:embed/>
                </p:oleObj>
              </mc:Choice>
              <mc:Fallback>
                <p:oleObj name="Equation" r:id="rId5"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a:extLst>
              <a:ext uri="{FF2B5EF4-FFF2-40B4-BE49-F238E27FC236}">
                <a16:creationId xmlns:a16="http://schemas.microsoft.com/office/drawing/2014/main" xmlns="" id="{2C6F9CEA-DE51-4461-816B-8E7C84CFC212}"/>
              </a:ext>
            </a:extLst>
          </p:cNvPr>
          <p:cNvGraphicFramePr>
            <a:graphicFrameLocks noChangeAspect="1"/>
          </p:cNvGraphicFramePr>
          <p:nvPr/>
        </p:nvGraphicFramePr>
        <p:xfrm>
          <a:off x="152400" y="152400"/>
          <a:ext cx="114300" cy="177800"/>
        </p:xfrm>
        <a:graphic>
          <a:graphicData uri="http://schemas.openxmlformats.org/presentationml/2006/ole">
            <mc:AlternateContent xmlns:mc="http://schemas.openxmlformats.org/markup-compatibility/2006">
              <mc:Choice xmlns:v="urn:schemas-microsoft-com:vml" Requires="v">
                <p:oleObj spid="_x0000_s2053" name="Equation" r:id="rId7" imgW="114102" imgH="177492" progId="Equation.DSMT4">
                  <p:embed/>
                </p:oleObj>
              </mc:Choice>
              <mc:Fallback>
                <p:oleObj name="Equation" r:id="rId7" imgW="114102" imgH="177492" progId="Equation.DSMT4">
                  <p:embed/>
                  <p:pic>
                    <p:nvPicPr>
                      <p:cNvPr id="29" name="Object 28">
                        <a:extLst>
                          <a:ext uri="{FF2B5EF4-FFF2-40B4-BE49-F238E27FC236}">
                            <a16:creationId xmlns:a16="http://schemas.microsoft.com/office/drawing/2014/main" xmlns="" id="{2C6F9CEA-DE51-4461-816B-8E7C84CFC2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D0EA72C7-285D-4B79-8305-EF10306CDE87}"/>
              </a:ext>
            </a:extLst>
          </p:cNvPr>
          <p:cNvSpPr/>
          <p:nvPr/>
        </p:nvSpPr>
        <p:spPr>
          <a:xfrm>
            <a:off x="2723110" y="4949324"/>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23021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464254" y="1952281"/>
            <a:ext cx="22957994" cy="3906394"/>
            <a:chOff x="1076414" y="3140097"/>
            <a:chExt cx="22960652" cy="3906846"/>
          </a:xfrm>
        </p:grpSpPr>
        <p:sp>
          <p:nvSpPr>
            <p:cNvPr id="7" name="Rounded Rectangle 6"/>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40097"/>
              <a:ext cx="3802555" cy="800311"/>
              <a:chOff x="166396" y="8745896"/>
              <a:chExt cx="3802555" cy="800311"/>
            </a:xfrm>
          </p:grpSpPr>
          <p:sp>
            <p:nvSpPr>
              <p:cNvPr id="9" name="Freeform 20"/>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541539" y="8745896"/>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4</a:t>
                </a:r>
              </a:p>
            </p:txBody>
          </p:sp>
        </p:grpSp>
      </p:grpSp>
      <mc:AlternateContent xmlns:mc="http://schemas.openxmlformats.org/markup-compatibility/2006" xmlns:a14="http://schemas.microsoft.com/office/drawing/2010/main">
        <mc:Choice Requires="a14">
          <p:sp>
            <p:nvSpPr>
              <p:cNvPr id="25" name="Rectangle 24"/>
              <p:cNvSpPr/>
              <p:nvPr/>
            </p:nvSpPr>
            <p:spPr>
              <a:xfrm>
                <a:off x="765914" y="2718809"/>
                <a:ext cx="21890701" cy="3631763"/>
              </a:xfrm>
              <a:prstGeom prst="rect">
                <a:avLst/>
              </a:prstGeom>
            </p:spPr>
            <p:txBody>
              <a:bodyPr wrap="square">
                <a:spAutoFit/>
              </a:bodyPr>
              <a:lstStyle/>
              <a:p>
                <a:pPr algn="just">
                  <a:spcBef>
                    <a:spcPts val="600"/>
                  </a:spcBef>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Trên </a:t>
                </a:r>
                <a:r>
                  <a:rPr lang="en-US" sz="4400" b="1" dirty="0" err="1">
                    <a:latin typeface="Tahoma" panose="020B0604030504040204" pitchFamily="34" charset="0"/>
                    <a:ea typeface="Tahoma" panose="020B0604030504040204" pitchFamily="34" charset="0"/>
                    <a:cs typeface="Tahoma" panose="020B0604030504040204" pitchFamily="34" charset="0"/>
                  </a:rPr>
                  <a:t>bàn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𝟒𝟖𝟎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𝟐𝟒</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𝟒𝟖</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𝟔𝟎</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765914" y="2718809"/>
                <a:ext cx="21890701" cy="3631763"/>
              </a:xfrm>
              <a:prstGeom prst="rect">
                <a:avLst/>
              </a:prstGeom>
              <a:blipFill>
                <a:blip r:embed="rId3"/>
                <a:stretch>
                  <a:fillRect l="-1142" t="-3691" r="-1114"/>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671352" y="6207956"/>
            <a:ext cx="22723585" cy="6256399"/>
            <a:chOff x="1270511" y="5828484"/>
            <a:chExt cx="22726215" cy="7461864"/>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28484"/>
              <a:ext cx="3568119" cy="884378"/>
              <a:chOff x="1224541" y="6267051"/>
              <a:chExt cx="3568119" cy="884378"/>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8156" y="6267051"/>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xmlns="" id="{5137257E-6C2B-4E3A-8C61-EE688A14B757}"/>
                  </a:ext>
                </a:extLst>
              </p:cNvPr>
              <p:cNvSpPr txBox="1"/>
              <p:nvPr/>
            </p:nvSpPr>
            <p:spPr>
              <a:xfrm>
                <a:off x="5092098" y="6920426"/>
                <a:ext cx="17449800" cy="5509200"/>
              </a:xfrm>
              <a:prstGeom prst="rect">
                <a:avLst/>
              </a:prstGeom>
              <a:noFill/>
            </p:spPr>
            <p:txBody>
              <a:bodyPr wrap="square" rtlCol="0">
                <a:spAutoFit/>
              </a:bodyPr>
              <a:lstStyle/>
              <a:p>
                <a:pPr>
                  <a:lnSpc>
                    <a:spcPct val="200000"/>
                  </a:lnSpc>
                  <a:spcAft>
                    <a:spcPts val="0"/>
                  </a:spcAf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bút</a:t>
                </a:r>
                <a:r>
                  <a:rPr lang="en-US" sz="4400" b="1" dirty="0">
                    <a:latin typeface="Tahoma" panose="020B0604030504040204" pitchFamily="34" charset="0"/>
                    <a:ea typeface="Tahoma" panose="020B0604030504040204" pitchFamily="34" charset="0"/>
                    <a:cs typeface="Tahoma" panose="020B0604030504040204" pitchFamily="34" charset="0"/>
                  </a:rPr>
                  <a:t> bi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smtClean="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cuốn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tập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thì</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𝟏𝟎</m:t>
                    </m:r>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smtClean="0">
                    <a:latin typeface="Tahoma" panose="020B0604030504040204" pitchFamily="34" charset="0"/>
                    <a:ea typeface="Tahoma" panose="020B0604030504040204" pitchFamily="34" charset="0"/>
                    <a:cs typeface="Tahoma" panose="020B0604030504040204" pitchFamily="34" charset="0"/>
                  </a:rPr>
                  <a:t>Theo </a:t>
                </a:r>
                <a:r>
                  <a:rPr lang="en-US" sz="4400" b="1" dirty="0">
                    <a:latin typeface="Tahoma" panose="020B0604030504040204" pitchFamily="34" charset="0"/>
                    <a:ea typeface="Tahoma" panose="020B0604030504040204" pitchFamily="34" charset="0"/>
                    <a:cs typeface="Tahoma" panose="020B0604030504040204" pitchFamily="34" charset="0"/>
                  </a:rPr>
                  <a:t>qui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𝟐𝟒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52" name="TextBox 51">
                <a:extLst>
                  <a:ext uri="{FF2B5EF4-FFF2-40B4-BE49-F238E27FC236}">
                    <a16:creationId xmlns:a16="http://schemas.microsoft.com/office/drawing/2014/main" xmlns:a14="http://schemas.microsoft.com/office/drawing/2010/main" xmlns="" id="{5137257E-6C2B-4E3A-8C61-EE688A14B757}"/>
                  </a:ext>
                </a:extLst>
              </p:cNvPr>
              <p:cNvSpPr txBox="1">
                <a:spLocks noRot="1" noChangeAspect="1" noMove="1" noResize="1" noEditPoints="1" noAdjustHandles="1" noChangeArrowheads="1" noChangeShapeType="1" noTextEdit="1"/>
              </p:cNvSpPr>
              <p:nvPr/>
            </p:nvSpPr>
            <p:spPr>
              <a:xfrm>
                <a:off x="5092098" y="6920426"/>
                <a:ext cx="17449800" cy="5509200"/>
              </a:xfrm>
              <a:prstGeom prst="rect">
                <a:avLst/>
              </a:prstGeom>
              <a:blipFill rotWithShape="0">
                <a:blip r:embed="rId4"/>
                <a:stretch>
                  <a:fillRect l="-1397" b="-332"/>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3078" name="Equation" r:id="rId5" imgW="114102" imgH="177492" progId="Equation.DSMT4">
                  <p:embed/>
                </p:oleObj>
              </mc:Choice>
              <mc:Fallback>
                <p:oleObj name="Equation" r:id="rId5"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xmlns="" id="{395B14E8-C558-4190-81AC-666FAE714C1E}"/>
              </a:ext>
            </a:extLst>
          </p:cNvPr>
          <p:cNvGraphicFramePr>
            <a:graphicFrameLocks noChangeAspect="1"/>
          </p:cNvGraphicFramePr>
          <p:nvPr/>
        </p:nvGraphicFramePr>
        <p:xfrm>
          <a:off x="0" y="177800"/>
          <a:ext cx="127000" cy="165100"/>
        </p:xfrm>
        <a:graphic>
          <a:graphicData uri="http://schemas.openxmlformats.org/presentationml/2006/ole">
            <mc:AlternateContent xmlns:mc="http://schemas.openxmlformats.org/markup-compatibility/2006">
              <mc:Choice xmlns:v="urn:schemas-microsoft-com:vml" Requires="v">
                <p:oleObj spid="_x0000_s3079" name="Equation" r:id="rId7" imgW="126780" imgH="164814" progId="Equation.DSMT4">
                  <p:embed/>
                </p:oleObj>
              </mc:Choice>
              <mc:Fallback>
                <p:oleObj name="Equation" r:id="rId7" imgW="126780" imgH="164814" progId="Equation.DSMT4">
                  <p:embed/>
                  <p:pic>
                    <p:nvPicPr>
                      <p:cNvPr id="24" name="Object 23">
                        <a:extLst>
                          <a:ext uri="{FF2B5EF4-FFF2-40B4-BE49-F238E27FC236}">
                            <a16:creationId xmlns:a16="http://schemas.microsoft.com/office/drawing/2014/main" xmlns="" id="{395B14E8-C558-4190-81AC-666FAE714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7800"/>
                        <a:ext cx="1270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59520117-9461-4603-A283-6699B28AAA8D}"/>
              </a:ext>
            </a:extLst>
          </p:cNvPr>
          <p:cNvSpPr/>
          <p:nvPr/>
        </p:nvSpPr>
        <p:spPr>
          <a:xfrm>
            <a:off x="9067800" y="468362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71031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713002" y="1911928"/>
            <a:ext cx="22957994" cy="3946746"/>
            <a:chOff x="1076414" y="3099740"/>
            <a:chExt cx="22960652" cy="3947203"/>
          </a:xfrm>
        </p:grpSpPr>
        <p:sp>
          <p:nvSpPr>
            <p:cNvPr id="7" name="Rounded Rectangle 6"/>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99740"/>
              <a:ext cx="3935653" cy="831485"/>
              <a:chOff x="166396" y="8705539"/>
              <a:chExt cx="3935653" cy="831485"/>
            </a:xfrm>
          </p:grpSpPr>
          <p:sp>
            <p:nvSpPr>
              <p:cNvPr id="9" name="Freeform 20"/>
              <p:cNvSpPr>
                <a:spLocks/>
              </p:cNvSpPr>
              <p:nvPr/>
            </p:nvSpPr>
            <p:spPr bwMode="auto">
              <a:xfrm>
                <a:off x="384522" y="8755081"/>
                <a:ext cx="371752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492840" y="8705539"/>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25" name="Rectangle 24"/>
              <p:cNvSpPr/>
              <p:nvPr/>
            </p:nvSpPr>
            <p:spPr>
              <a:xfrm>
                <a:off x="1014662" y="2718809"/>
                <a:ext cx="22420228" cy="3031599"/>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quần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quần-áo-cà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spcBef>
                    <a:spcPts val="600"/>
                  </a:spcBef>
                  <a:spcAft>
                    <a:spcPts val="600"/>
                  </a:spcAft>
                </a:pPr>
                <a:endPar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𝟏𝟑</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dirty="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𝟕𝟐</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𝟏𝟐</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𝟑𝟎</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1014662" y="2718809"/>
                <a:ext cx="22420228" cy="3031599"/>
              </a:xfrm>
              <a:prstGeom prst="rect">
                <a:avLst/>
              </a:prstGeom>
              <a:blipFill>
                <a:blip r:embed="rId3"/>
                <a:stretch>
                  <a:fillRect l="-1088" t="-4427" r="-1822" b="-8451"/>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947411" y="6237917"/>
            <a:ext cx="22723585" cy="622377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xmlns="" id="{5137257E-6C2B-4E3A-8C61-EE688A14B757}"/>
                  </a:ext>
                </a:extLst>
              </p:cNvPr>
              <p:cNvSpPr txBox="1"/>
              <p:nvPr/>
            </p:nvSpPr>
            <p:spPr>
              <a:xfrm>
                <a:off x="6172200" y="6594151"/>
                <a:ext cx="14749564" cy="550920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quần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áo</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quy</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𝟕𝟐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dirty="0"/>
              </a:p>
            </p:txBody>
          </p:sp>
        </mc:Choice>
        <mc:Fallback>
          <p:sp>
            <p:nvSpPr>
              <p:cNvPr id="52" name="TextBox 51">
                <a:extLst>
                  <a:ext uri="{FF2B5EF4-FFF2-40B4-BE49-F238E27FC236}">
                    <a16:creationId xmlns:a16="http://schemas.microsoft.com/office/drawing/2014/main" xmlns:a14="http://schemas.microsoft.com/office/drawing/2010/main" xmlns="" id="{5137257E-6C2B-4E3A-8C61-EE688A14B757}"/>
                  </a:ext>
                </a:extLst>
              </p:cNvPr>
              <p:cNvSpPr txBox="1">
                <a:spLocks noRot="1" noChangeAspect="1" noMove="1" noResize="1" noEditPoints="1" noAdjustHandles="1" noChangeArrowheads="1" noChangeShapeType="1" noTextEdit="1"/>
              </p:cNvSpPr>
              <p:nvPr/>
            </p:nvSpPr>
            <p:spPr>
              <a:xfrm>
                <a:off x="6172200" y="6594151"/>
                <a:ext cx="14749564" cy="5509200"/>
              </a:xfrm>
              <a:prstGeom prst="rect">
                <a:avLst/>
              </a:prstGeom>
              <a:blipFill rotWithShape="0">
                <a:blip r:embed="rId4"/>
                <a:stretch>
                  <a:fillRect l="-1695" b="-44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4100" name="Equation" r:id="rId5" imgW="114102" imgH="177492" progId="Equation.DSMT4">
                  <p:embed/>
                </p:oleObj>
              </mc:Choice>
              <mc:Fallback>
                <p:oleObj name="Equation" r:id="rId5"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4101" name="Equation" r:id="rId7" imgW="88746" imgH="139458" progId="Equation.DSMT4">
                  <p:embed/>
                </p:oleObj>
              </mc:Choice>
              <mc:Fallback>
                <p:oleObj name="Equation" r:id="rId7" imgW="88746" imgH="139458"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F2E8BD0F-F761-4324-ADD9-7831D93D83C9}"/>
              </a:ext>
            </a:extLst>
          </p:cNvPr>
          <p:cNvSpPr/>
          <p:nvPr/>
        </p:nvSpPr>
        <p:spPr>
          <a:xfrm>
            <a:off x="9220200" y="480400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37281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595798" y="1671305"/>
            <a:ext cx="22957994" cy="3985405"/>
            <a:chOff x="1076414" y="3061077"/>
            <a:chExt cx="22960652" cy="3985866"/>
          </a:xfrm>
        </p:grpSpPr>
        <p:sp>
          <p:nvSpPr>
            <p:cNvPr id="7" name="Rounded Rectangle 6"/>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61077"/>
              <a:ext cx="3802555" cy="870148"/>
              <a:chOff x="166396" y="8666876"/>
              <a:chExt cx="3802555" cy="870148"/>
            </a:xfrm>
          </p:grpSpPr>
          <p:sp>
            <p:nvSpPr>
              <p:cNvPr id="9" name="Freeform 20"/>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378658" y="8666876"/>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6</a:t>
                </a:r>
              </a:p>
            </p:txBody>
          </p:sp>
        </p:grpSp>
      </p:grpSp>
      <mc:AlternateContent xmlns:mc="http://schemas.openxmlformats.org/markup-compatibility/2006">
        <mc:Choice xmlns:a14="http://schemas.microsoft.com/office/drawing/2010/main" Requires="a14">
          <p:sp>
            <p:nvSpPr>
              <p:cNvPr id="25" name="Rectangle 24"/>
              <p:cNvSpPr/>
              <p:nvPr/>
            </p:nvSpPr>
            <p:spPr>
              <a:xfrm>
                <a:off x="940203" y="2596650"/>
                <a:ext cx="22420228" cy="2200602"/>
              </a:xfrm>
              <a:prstGeom prst="rect">
                <a:avLst/>
              </a:prstGeom>
            </p:spPr>
            <p:txBody>
              <a:bodyPr wrap="square">
                <a:spAutoFit/>
              </a:bodyPr>
              <a:lstStyle/>
              <a:p>
                <a:pPr algn="just">
                  <a:spcBef>
                    <a:spcPts val="600"/>
                  </a:spcBef>
                  <a:spcAft>
                    <a:spcPts val="600"/>
                  </a:spcAft>
                </a:pPr>
                <a:r>
                  <a:rPr lang="fr-FR" sz="4400" b="1" dirty="0">
                    <a:latin typeface="Tahoma" panose="020B0604030504040204" pitchFamily="34" charset="0"/>
                    <a:ea typeface="Tahoma" panose="020B0604030504040204" pitchFamily="34" charset="0"/>
                    <a:cs typeface="Tahoma" panose="020B0604030504040204" pitchFamily="34" charset="0"/>
                  </a:rPr>
                  <a:t>Một </a:t>
                </a:r>
                <a:r>
                  <a:rPr lang="fr-FR" sz="4400" b="1" dirty="0" err="1">
                    <a:latin typeface="Tahoma" panose="020B0604030504040204" pitchFamily="34" charset="0"/>
                    <a:ea typeface="Tahoma" panose="020B0604030504040204" pitchFamily="34" charset="0"/>
                    <a:cs typeface="Tahoma" panose="020B0604030504040204" pitchFamily="34" charset="0"/>
                  </a:rPr>
                  <a:t>thùng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trong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bút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đỏ</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𝟏𝟖</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bút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xanh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nhau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thời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đỏ</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xanh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smtClean="0">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𝟏𝟑</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dirty="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𝟏𝟖</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𝟐𝟏𝟔</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25" name="Rectangle 24"/>
              <p:cNvSpPr>
                <a:spLocks noRot="1" noChangeAspect="1" noMove="1" noResize="1" noEditPoints="1" noAdjustHandles="1" noChangeArrowheads="1" noChangeShapeType="1" noTextEdit="1"/>
              </p:cNvSpPr>
              <p:nvPr/>
            </p:nvSpPr>
            <p:spPr>
              <a:xfrm>
                <a:off x="940203" y="2596650"/>
                <a:ext cx="22420228" cy="2200602"/>
              </a:xfrm>
              <a:prstGeom prst="rect">
                <a:avLst/>
              </a:prstGeom>
              <a:blipFill rotWithShape="0">
                <a:blip r:embed="rId3"/>
                <a:stretch>
                  <a:fillRect l="-1088" t="-6094" r="-1115" b="-11911"/>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830207" y="6172200"/>
            <a:ext cx="22723585" cy="622377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xmlns="" id="{5137257E-6C2B-4E3A-8C61-EE688A14B757}"/>
                  </a:ext>
                </a:extLst>
              </p:cNvPr>
              <p:cNvSpPr txBox="1"/>
              <p:nvPr/>
            </p:nvSpPr>
            <p:spPr>
              <a:xfrm>
                <a:off x="6324600" y="7168411"/>
                <a:ext cx="15599111" cy="4154984"/>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đỏ</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𝟏𝟖</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hộp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màu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xanh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quy</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𝟏𝟐</m:t>
                    </m:r>
                    <m:r>
                      <a:rPr lang="fr-FR" sz="4400" b="1" i="1">
                        <a:latin typeface="Cambria Math" panose="02040503050406030204" pitchFamily="18" charset="0"/>
                      </a:rPr>
                      <m:t>×</m:t>
                    </m:r>
                    <m:r>
                      <a:rPr lang="fr-FR" sz="4400" b="1" i="1">
                        <a:latin typeface="Cambria Math" panose="02040503050406030204" pitchFamily="18" charset="0"/>
                      </a:rPr>
                      <m:t>𝟏𝟖</m:t>
                    </m:r>
                    <m:r>
                      <a:rPr lang="fr-FR" sz="4400" b="1" i="1">
                        <a:latin typeface="Cambria Math" panose="02040503050406030204" pitchFamily="18" charset="0"/>
                      </a:rPr>
                      <m:t>=</m:t>
                    </m:r>
                    <m:r>
                      <a:rPr lang="fr-FR" sz="4400" b="1" i="1">
                        <a:latin typeface="Cambria Math" panose="02040503050406030204" pitchFamily="18" charset="0"/>
                      </a:rPr>
                      <m:t>𝟐𝟏𝟔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52" name="TextBox 51">
                <a:extLst>
                  <a:ext uri="{FF2B5EF4-FFF2-40B4-BE49-F238E27FC236}">
                    <a16:creationId xmlns:a16="http://schemas.microsoft.com/office/drawing/2014/main" xmlns:a14="http://schemas.microsoft.com/office/drawing/2010/main" xmlns="" id="{5137257E-6C2B-4E3A-8C61-EE688A14B757}"/>
                  </a:ext>
                </a:extLst>
              </p:cNvPr>
              <p:cNvSpPr txBox="1">
                <a:spLocks noRot="1" noChangeAspect="1" noMove="1" noResize="1" noEditPoints="1" noAdjustHandles="1" noChangeArrowheads="1" noChangeShapeType="1" noTextEdit="1"/>
              </p:cNvSpPr>
              <p:nvPr/>
            </p:nvSpPr>
            <p:spPr>
              <a:xfrm>
                <a:off x="6324600" y="7168411"/>
                <a:ext cx="15599111" cy="4154984"/>
              </a:xfrm>
              <a:prstGeom prst="rect">
                <a:avLst/>
              </a:prstGeom>
              <a:blipFill rotWithShape="0">
                <a:blip r:embed="rId4"/>
                <a:stretch>
                  <a:fillRect l="-1603" b="-73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5126" name="Equation" r:id="rId5" imgW="114102" imgH="177492" progId="Equation.DSMT4">
                  <p:embed/>
                </p:oleObj>
              </mc:Choice>
              <mc:Fallback>
                <p:oleObj name="Equation" r:id="rId5"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5127" name="Equation" r:id="rId7" imgW="88746" imgH="139458" progId="Equation.DSMT4">
                  <p:embed/>
                </p:oleObj>
              </mc:Choice>
              <mc:Fallback>
                <p:oleObj name="Equation" r:id="rId7"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33EA9308-865D-4537-BE03-757F457D8B05}"/>
              </a:ext>
            </a:extLst>
          </p:cNvPr>
          <p:cNvSpPr/>
          <p:nvPr/>
        </p:nvSpPr>
        <p:spPr>
          <a:xfrm>
            <a:off x="20116800" y="395287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40848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756191" y="1947990"/>
            <a:ext cx="22957994" cy="3897210"/>
            <a:chOff x="1076414" y="3149282"/>
            <a:chExt cx="22960652" cy="3897661"/>
          </a:xfrm>
        </p:grpSpPr>
        <p:sp>
          <p:nvSpPr>
            <p:cNvPr id="7" name="Rounded Rectangle 6"/>
            <p:cNvSpPr/>
            <p:nvPr/>
          </p:nvSpPr>
          <p:spPr>
            <a:xfrm>
              <a:off x="1312549" y="3442479"/>
              <a:ext cx="22724517" cy="360446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49282"/>
              <a:ext cx="3679143" cy="808081"/>
              <a:chOff x="166396" y="8755081"/>
              <a:chExt cx="3679143" cy="808081"/>
            </a:xfrm>
          </p:grpSpPr>
          <p:sp>
            <p:nvSpPr>
              <p:cNvPr id="9" name="Freeform 20"/>
              <p:cNvSpPr>
                <a:spLocks/>
              </p:cNvSpPr>
              <p:nvPr/>
            </p:nvSpPr>
            <p:spPr bwMode="auto">
              <a:xfrm>
                <a:off x="384521" y="8755081"/>
                <a:ext cx="3461018"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408587" y="8762851"/>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7</a:t>
                </a:r>
              </a:p>
            </p:txBody>
          </p:sp>
        </p:grpSp>
      </p:grpSp>
      <mc:AlternateContent xmlns:mc="http://schemas.openxmlformats.org/markup-compatibility/2006" xmlns:a14="http://schemas.microsoft.com/office/drawing/2010/main">
        <mc:Choice Requires="a14">
          <p:sp>
            <p:nvSpPr>
              <p:cNvPr id="25" name="Rectangle 24"/>
              <p:cNvSpPr/>
              <p:nvPr/>
            </p:nvSpPr>
            <p:spPr>
              <a:xfrm>
                <a:off x="1057851" y="2705335"/>
                <a:ext cx="22420228" cy="2877711"/>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Giả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tiện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ô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tô</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thủy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bay.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ngày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ô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tô</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thủy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chuyến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bay.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𝟑𝟎𝟎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𝟏𝟖</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𝟏𝟓</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1057851" y="2705335"/>
                <a:ext cx="22420228" cy="2877711"/>
              </a:xfrm>
              <a:prstGeom prst="rect">
                <a:avLst/>
              </a:prstGeom>
              <a:blipFill>
                <a:blip r:embed="rId4"/>
                <a:stretch>
                  <a:fillRect l="-1115" t="-4661" r="-1115" b="-8898"/>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990600" y="6477000"/>
            <a:ext cx="22723585" cy="622377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1739737" y="6844526"/>
                <a:ext cx="10038252" cy="529427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ô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thủy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máy</a:t>
                </a:r>
                <a:r>
                  <a:rPr lang="en-US" sz="4400" b="1" dirty="0">
                    <a:latin typeface="Tahoma" panose="020B0604030504040204" pitchFamily="34" charset="0"/>
                    <a:ea typeface="Tahoma" panose="020B0604030504040204" pitchFamily="34" charset="0"/>
                    <a:cs typeface="Tahoma" panose="020B0604030504040204" pitchFamily="34" charset="0"/>
                  </a:rPr>
                  <a:t> bay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1739737" y="6844526"/>
                <a:ext cx="10038252" cy="5294270"/>
              </a:xfrm>
              <a:prstGeom prst="rect">
                <a:avLst/>
              </a:prstGeom>
              <a:blipFill>
                <a:blip r:embed="rId5"/>
                <a:stretch>
                  <a:fillRect l="-2429" b="-449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6150"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6151"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xmlns="" id="{98D9F5AE-D70E-4866-9800-227D5892499A}"/>
                  </a:ext>
                </a:extLst>
              </p:cNvPr>
              <p:cNvSpPr txBox="1"/>
              <p:nvPr/>
            </p:nvSpPr>
            <p:spPr>
              <a:xfrm>
                <a:off x="12997189" y="6700721"/>
                <a:ext cx="10038252" cy="3477875"/>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smtClean="0">
                    <a:latin typeface="Tahoma" panose="020B0604030504040204" pitchFamily="34" charset="0"/>
                    <a:ea typeface="Tahoma" panose="020B0604030504040204" pitchFamily="34" charset="0"/>
                    <a:cs typeface="Tahoma" panose="020B0604030504040204" pitchFamily="34" charset="0"/>
                  </a:rPr>
                  <a:t>quy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𝟐𝟎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5" name="TextBox 34">
                <a:extLst>
                  <a:ext uri="{FF2B5EF4-FFF2-40B4-BE49-F238E27FC236}">
                    <a16:creationId xmlns:a16="http://schemas.microsoft.com/office/drawing/2014/main" xmlns:a14="http://schemas.microsoft.com/office/drawing/2010/main" xmlns="" id="{98D9F5AE-D70E-4866-9800-227D5892499A}"/>
                  </a:ext>
                </a:extLst>
              </p:cNvPr>
              <p:cNvSpPr txBox="1">
                <a:spLocks noRot="1" noChangeAspect="1" noMove="1" noResize="1" noEditPoints="1" noAdjustHandles="1" noChangeArrowheads="1" noChangeShapeType="1" noTextEdit="1"/>
              </p:cNvSpPr>
              <p:nvPr/>
            </p:nvSpPr>
            <p:spPr>
              <a:xfrm>
                <a:off x="12997189" y="6700721"/>
                <a:ext cx="10038252" cy="3477875"/>
              </a:xfrm>
              <a:prstGeom prst="rect">
                <a:avLst/>
              </a:prstGeom>
              <a:blipFill rotWithShape="0">
                <a:blip r:embed="rId10"/>
                <a:stretch>
                  <a:fillRect l="-2429"/>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xmlns="" id="{8075C95D-EFE1-4A82-8295-6DB6B36A01B3}"/>
              </a:ext>
            </a:extLst>
          </p:cNvPr>
          <p:cNvSpPr/>
          <p:nvPr/>
        </p:nvSpPr>
        <p:spPr>
          <a:xfrm>
            <a:off x="2734688" y="4726028"/>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cxnSp>
        <p:nvCxnSpPr>
          <p:cNvPr id="4" name="Straight Connector 3">
            <a:extLst>
              <a:ext uri="{FF2B5EF4-FFF2-40B4-BE49-F238E27FC236}">
                <a16:creationId xmlns:a16="http://schemas.microsoft.com/office/drawing/2014/main" xmlns="" id="{82E50FC8-2486-4E01-8C95-FBE9C2E7BC2B}"/>
              </a:ext>
            </a:extLst>
          </p:cNvPr>
          <p:cNvCxnSpPr>
            <a:stCxn id="46" idx="0"/>
            <a:endCxn id="46" idx="2"/>
          </p:cNvCxnSpPr>
          <p:nvPr/>
        </p:nvCxnSpPr>
        <p:spPr>
          <a:xfrm>
            <a:off x="12353242" y="6704732"/>
            <a:ext cx="0" cy="59960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0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5">
                                            <p:txEl>
                                              <p:pRg st="1" end="1"/>
                                            </p:txEl>
                                          </p:spTgt>
                                        </p:tgtEl>
                                        <p:attrNameLst>
                                          <p:attrName>style.visibility</p:attrName>
                                        </p:attrNameLst>
                                      </p:cBhvr>
                                      <p:to>
                                        <p:strVal val="visible"/>
                                      </p:to>
                                    </p:set>
                                    <p:animEffect transition="in" filter="barn(inVertical)">
                                      <p:cBhvr>
                                        <p:cTn id="40" dur="500"/>
                                        <p:tgtEl>
                                          <p:spTgt spid="3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533400" y="2057400"/>
            <a:ext cx="22957994" cy="4369474"/>
            <a:chOff x="1076414" y="3138734"/>
            <a:chExt cx="22960652" cy="4369979"/>
          </a:xfrm>
        </p:grpSpPr>
        <p:sp>
          <p:nvSpPr>
            <p:cNvPr id="7" name="Rounded Rectangle 6"/>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38734"/>
              <a:ext cx="3802555" cy="800311"/>
              <a:chOff x="166396" y="8744533"/>
              <a:chExt cx="3802555" cy="800311"/>
            </a:xfrm>
          </p:grpSpPr>
          <p:sp>
            <p:nvSpPr>
              <p:cNvPr id="9" name="Freeform 20"/>
              <p:cNvSpPr>
                <a:spLocks/>
              </p:cNvSpPr>
              <p:nvPr/>
            </p:nvSpPr>
            <p:spPr bwMode="auto">
              <a:xfrm>
                <a:off x="402531" y="8755884"/>
                <a:ext cx="356642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200025" y="8744533"/>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8</a:t>
                </a:r>
              </a:p>
            </p:txBody>
          </p:sp>
        </p:grpSp>
      </p:grpSp>
      <mc:AlternateContent xmlns:mc="http://schemas.openxmlformats.org/markup-compatibility/2006" xmlns:a14="http://schemas.microsoft.com/office/drawing/2010/main">
        <mc:Choice Requires="a14">
          <p:sp>
            <p:nvSpPr>
              <p:cNvPr id="25" name="Rectangle 24"/>
              <p:cNvSpPr/>
              <p:nvPr/>
            </p:nvSpPr>
            <p:spPr>
              <a:xfrm>
                <a:off x="835060" y="2825291"/>
                <a:ext cx="22420228" cy="3554819"/>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cuộc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tìm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hiểu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đất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Nam, ban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chức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danh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sách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gồm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lịch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văn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hóa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sinh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quyền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sinh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lựa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𝟑𝟑𝟔𝟎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𝟑𝟎</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835060" y="2825291"/>
                <a:ext cx="22420228" cy="3554819"/>
              </a:xfrm>
              <a:prstGeom prst="rect">
                <a:avLst/>
              </a:prstGeom>
              <a:blipFill>
                <a:blip r:embed="rId4"/>
                <a:stretch>
                  <a:fillRect l="-1115" t="-3425" r="-1794" b="-6849"/>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767809" y="6596956"/>
            <a:ext cx="22723585" cy="622377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974560" y="7175572"/>
                <a:ext cx="12333324" cy="529427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lịch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con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hóa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974560" y="7175572"/>
                <a:ext cx="12333324" cy="5294270"/>
              </a:xfrm>
              <a:prstGeom prst="rect">
                <a:avLst/>
              </a:prstGeom>
              <a:blipFill>
                <a:blip r:embed="rId5"/>
                <a:stretch>
                  <a:fillRect l="-2027" r="-1582" b="-437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7174"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7175"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xmlns="" id="{98D9F5AE-D70E-4866-9800-227D5892499A}"/>
                  </a:ext>
                </a:extLst>
              </p:cNvPr>
              <p:cNvSpPr txBox="1"/>
              <p:nvPr/>
            </p:nvSpPr>
            <p:spPr>
              <a:xfrm>
                <a:off x="13917065" y="7106964"/>
                <a:ext cx="10038252" cy="2800767"/>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smtClean="0">
                    <a:latin typeface="Tahoma" panose="020B0604030504040204" pitchFamily="34" charset="0"/>
                    <a:ea typeface="Tahoma" panose="020B0604030504040204" pitchFamily="34" charset="0"/>
                    <a:cs typeface="Tahoma" panose="020B0604030504040204" pitchFamily="34" charset="0"/>
                  </a:rPr>
                  <a:t>quy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𝟑𝟏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5" name="TextBox 34">
                <a:extLst>
                  <a:ext uri="{FF2B5EF4-FFF2-40B4-BE49-F238E27FC236}">
                    <a16:creationId xmlns:a16="http://schemas.microsoft.com/office/drawing/2014/main" xmlns:a14="http://schemas.microsoft.com/office/drawing/2010/main" xmlns="" id="{98D9F5AE-D70E-4866-9800-227D5892499A}"/>
                  </a:ext>
                </a:extLst>
              </p:cNvPr>
              <p:cNvSpPr txBox="1">
                <a:spLocks noRot="1" noChangeAspect="1" noMove="1" noResize="1" noEditPoints="1" noAdjustHandles="1" noChangeArrowheads="1" noChangeShapeType="1" noTextEdit="1"/>
              </p:cNvSpPr>
              <p:nvPr/>
            </p:nvSpPr>
            <p:spPr>
              <a:xfrm>
                <a:off x="13917065" y="7106964"/>
                <a:ext cx="10038252" cy="2800767"/>
              </a:xfrm>
              <a:prstGeom prst="rect">
                <a:avLst/>
              </a:prstGeom>
              <a:blipFill rotWithShape="0">
                <a:blip r:embed="rId10"/>
                <a:stretch>
                  <a:fillRect l="-2489" b="-1743"/>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xmlns="" id="{7A414633-D8F6-442E-B24B-D6E07E588DCD}"/>
              </a:ext>
            </a:extLst>
          </p:cNvPr>
          <p:cNvSpPr/>
          <p:nvPr/>
        </p:nvSpPr>
        <p:spPr>
          <a:xfrm>
            <a:off x="15697200" y="542634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cxnSp>
        <p:nvCxnSpPr>
          <p:cNvPr id="34" name="Straight Connector 33">
            <a:extLst>
              <a:ext uri="{FF2B5EF4-FFF2-40B4-BE49-F238E27FC236}">
                <a16:creationId xmlns:a16="http://schemas.microsoft.com/office/drawing/2014/main" xmlns="" id="{2EC4F6D7-E12C-4812-9A54-ACA172D3BAA7}"/>
              </a:ext>
            </a:extLst>
          </p:cNvPr>
          <p:cNvCxnSpPr/>
          <p:nvPr/>
        </p:nvCxnSpPr>
        <p:spPr>
          <a:xfrm>
            <a:off x="13563600" y="6858000"/>
            <a:ext cx="0" cy="59960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82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5">
                                            <p:txEl>
                                              <p:pRg st="1" end="1"/>
                                            </p:txEl>
                                          </p:spTgt>
                                        </p:tgtEl>
                                        <p:attrNameLst>
                                          <p:attrName>style.visibility</p:attrName>
                                        </p:attrNameLst>
                                      </p:cBhvr>
                                      <p:to>
                                        <p:strVal val="visible"/>
                                      </p:to>
                                    </p:set>
                                    <p:animEffect transition="in" filter="barn(inVertical)">
                                      <p:cBhvr>
                                        <p:cTn id="40" dur="500"/>
                                        <p:tgtEl>
                                          <p:spTgt spid="3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457200" y="1752600"/>
            <a:ext cx="22957994" cy="4036779"/>
            <a:chOff x="1076414" y="3119118"/>
            <a:chExt cx="22960652" cy="4389595"/>
          </a:xfrm>
        </p:grpSpPr>
        <p:sp>
          <p:nvSpPr>
            <p:cNvPr id="7" name="Rounded Rectangle 6"/>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19118"/>
              <a:ext cx="3935653" cy="812107"/>
              <a:chOff x="166396" y="8724917"/>
              <a:chExt cx="3935653" cy="812107"/>
            </a:xfrm>
          </p:grpSpPr>
          <p:sp>
            <p:nvSpPr>
              <p:cNvPr id="9" name="Freeform 20"/>
              <p:cNvSpPr>
                <a:spLocks/>
              </p:cNvSpPr>
              <p:nvPr/>
            </p:nvSpPr>
            <p:spPr bwMode="auto">
              <a:xfrm>
                <a:off x="384522" y="8755081"/>
                <a:ext cx="371752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374622" y="8724917"/>
                <a:ext cx="1858416" cy="80031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9</a:t>
                </a:r>
              </a:p>
            </p:txBody>
          </p:sp>
        </p:grpSp>
      </p:grpSp>
      <mc:AlternateContent xmlns:mc="http://schemas.openxmlformats.org/markup-compatibility/2006">
        <mc:Choice xmlns:a14="http://schemas.microsoft.com/office/drawing/2010/main" Requires="a14">
          <p:sp>
            <p:nvSpPr>
              <p:cNvPr id="25" name="Rectangle 24"/>
              <p:cNvSpPr/>
              <p:nvPr/>
            </p:nvSpPr>
            <p:spPr>
              <a:xfrm>
                <a:off x="758860" y="2541657"/>
                <a:ext cx="22420228" cy="2877711"/>
              </a:xfrm>
              <a:prstGeom prst="rect">
                <a:avLst/>
              </a:prstGeom>
            </p:spPr>
            <p:txBody>
              <a:bodyPr wrap="square">
                <a:spAutoFit/>
              </a:bodyPr>
              <a:lstStyle/>
              <a:p>
                <a:pPr algn="just">
                  <a:spcBef>
                    <a:spcPts val="600"/>
                  </a:spcBef>
                  <a:spcAft>
                    <a:spcPts val="600"/>
                  </a:spcAft>
                </a:pP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người vào cửa hàng ăn, người đó chọn thực đơn gồm một món ăn trong năm món, một loại quả tráng miệng trong năm loại quả tráng miệng và một nước uống trong ba loại nước uống. Có bao nhiêu cách chọn thực </a:t>
                </a:r>
                <a:r>
                  <a:rPr lang="pt-BR"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đơn?</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𝟐𝟓</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𝟕𝟓</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𝟏𝟎𝟎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𝟏𝟓</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25" name="Rectangle 24"/>
              <p:cNvSpPr>
                <a:spLocks noRot="1" noChangeAspect="1" noMove="1" noResize="1" noEditPoints="1" noAdjustHandles="1" noChangeArrowheads="1" noChangeShapeType="1" noTextEdit="1"/>
              </p:cNvSpPr>
              <p:nvPr/>
            </p:nvSpPr>
            <p:spPr>
              <a:xfrm>
                <a:off x="758860" y="2541657"/>
                <a:ext cx="22420228" cy="2877711"/>
              </a:xfrm>
              <a:prstGeom prst="rect">
                <a:avLst/>
              </a:prstGeom>
              <a:blipFill rotWithShape="0">
                <a:blip r:embed="rId4"/>
                <a:stretch>
                  <a:fillRect l="-1088" t="-4449" r="-1115" b="-8898"/>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691609" y="6313322"/>
            <a:ext cx="22723585" cy="622377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xmlns="" id="{5137257E-6C2B-4E3A-8C61-EE688A14B757}"/>
                  </a:ext>
                </a:extLst>
              </p:cNvPr>
              <p:cNvSpPr txBox="1"/>
              <p:nvPr/>
            </p:nvSpPr>
            <p:spPr>
              <a:xfrm>
                <a:off x="6248400" y="6576049"/>
                <a:ext cx="15973397" cy="550920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món ăn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quả tráng miệng</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nước uống</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quy</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r>
                      <a:rPr lang="fr-FR" sz="4400" b="1" i="1">
                        <a:latin typeface="Cambria Math" panose="02040503050406030204" pitchFamily="18" charset="0"/>
                      </a:rPr>
                      <m:t>×</m:t>
                    </m:r>
                    <m:r>
                      <a:rPr lang="fr-FR" sz="4400" b="1" i="1">
                        <a:latin typeface="Cambria Math" panose="02040503050406030204" pitchFamily="18" charset="0"/>
                      </a:rPr>
                      <m:t>𝟓</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𝟕𝟓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52" name="TextBox 51">
                <a:extLst>
                  <a:ext uri="{FF2B5EF4-FFF2-40B4-BE49-F238E27FC236}">
                    <a16:creationId xmlns:a16="http://schemas.microsoft.com/office/drawing/2014/main" xmlns:a14="http://schemas.microsoft.com/office/drawing/2010/main" xmlns="" id="{5137257E-6C2B-4E3A-8C61-EE688A14B757}"/>
                  </a:ext>
                </a:extLst>
              </p:cNvPr>
              <p:cNvSpPr txBox="1">
                <a:spLocks noRot="1" noChangeAspect="1" noMove="1" noResize="1" noEditPoints="1" noAdjustHandles="1" noChangeArrowheads="1" noChangeShapeType="1" noTextEdit="1"/>
              </p:cNvSpPr>
              <p:nvPr/>
            </p:nvSpPr>
            <p:spPr>
              <a:xfrm>
                <a:off x="6248400" y="6576049"/>
                <a:ext cx="15973397" cy="5509200"/>
              </a:xfrm>
              <a:prstGeom prst="rect">
                <a:avLst/>
              </a:prstGeom>
              <a:blipFill rotWithShape="0">
                <a:blip r:embed="rId5"/>
                <a:stretch>
                  <a:fillRect l="-1527" b="-44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8198"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8199"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102B7ED1-57BD-43D8-9E28-0D7FE2A68EB3}"/>
              </a:ext>
            </a:extLst>
          </p:cNvPr>
          <p:cNvSpPr/>
          <p:nvPr/>
        </p:nvSpPr>
        <p:spPr>
          <a:xfrm>
            <a:off x="8991600" y="455714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22882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533400" y="1676400"/>
            <a:ext cx="22957994" cy="4069053"/>
            <a:chOff x="1076414" y="3084024"/>
            <a:chExt cx="22960652" cy="4424689"/>
          </a:xfrm>
        </p:grpSpPr>
        <p:sp>
          <p:nvSpPr>
            <p:cNvPr id="7" name="Rounded Rectangle 6"/>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84024"/>
              <a:ext cx="3802555" cy="870158"/>
              <a:chOff x="166396" y="8689823"/>
              <a:chExt cx="3802555" cy="870158"/>
            </a:xfrm>
          </p:grpSpPr>
          <p:sp>
            <p:nvSpPr>
              <p:cNvPr id="9" name="Freeform 20"/>
              <p:cNvSpPr>
                <a:spLocks/>
              </p:cNvSpPr>
              <p:nvPr/>
            </p:nvSpPr>
            <p:spPr bwMode="auto">
              <a:xfrm>
                <a:off x="384522" y="8755081"/>
                <a:ext cx="358442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140441" y="8689823"/>
                <a:ext cx="2233562" cy="87015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10</a:t>
                </a:r>
              </a:p>
            </p:txBody>
          </p:sp>
        </p:grpSp>
      </p:grpSp>
      <mc:AlternateContent xmlns:mc="http://schemas.openxmlformats.org/markup-compatibility/2006">
        <mc:Choice xmlns:a14="http://schemas.microsoft.com/office/drawing/2010/main" Requires="a14">
          <p:sp>
            <p:nvSpPr>
              <p:cNvPr id="25" name="Rectangle 24"/>
              <p:cNvSpPr/>
              <p:nvPr/>
            </p:nvSpPr>
            <p:spPr>
              <a:xfrm>
                <a:off x="835060" y="2497730"/>
                <a:ext cx="22420228" cy="2877711"/>
              </a:xfrm>
              <a:prstGeom prst="rect">
                <a:avLst/>
              </a:prstGeom>
            </p:spPr>
            <p:txBody>
              <a:bodyPr wrap="square">
                <a:spAutoFit/>
              </a:bodyPr>
              <a:lstStyle/>
              <a:p>
                <a:pPr algn="just">
                  <a:spcBef>
                    <a:spcPts val="600"/>
                  </a:spcBef>
                  <a:spcAft>
                    <a:spcPts val="600"/>
                  </a:spcAft>
                </a:pP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một trường THPT,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𝟐𝟖𝟎</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nam và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𝟑𝟐𝟓</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nữ. Nhà trường cần chọn hai học sinh trong đó có một nam và một nữ đi dự trại hè của học sinh thành phố. Hỏi nhà trường có bao nhiêu cách chọn</a:t>
                </a:r>
                <a:r>
                  <a:rPr lang="pt-BR"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𝟗𝟏𝟎𝟎𝟎𝟎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𝟗𝟏𝟎𝟎𝟎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𝟗𝟏𝟎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𝟔𝟐𝟓</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25" name="Rectangle 24"/>
              <p:cNvSpPr>
                <a:spLocks noRot="1" noChangeAspect="1" noMove="1" noResize="1" noEditPoints="1" noAdjustHandles="1" noChangeArrowheads="1" noChangeShapeType="1" noTextEdit="1"/>
              </p:cNvSpPr>
              <p:nvPr/>
            </p:nvSpPr>
            <p:spPr>
              <a:xfrm>
                <a:off x="835060" y="2497730"/>
                <a:ext cx="22420228" cy="2877711"/>
              </a:xfrm>
              <a:prstGeom prst="rect">
                <a:avLst/>
              </a:prstGeom>
              <a:blipFill rotWithShape="0">
                <a:blip r:embed="rId4"/>
                <a:stretch>
                  <a:fillRect l="-1115" t="-4661" r="-1088" b="-8898"/>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767809" y="6269395"/>
            <a:ext cx="22723585" cy="622377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xmlns="" id="{5137257E-6C2B-4E3A-8C61-EE688A14B757}"/>
                  </a:ext>
                </a:extLst>
              </p:cNvPr>
              <p:cNvSpPr txBox="1"/>
              <p:nvPr/>
            </p:nvSpPr>
            <p:spPr>
              <a:xfrm>
                <a:off x="6019800" y="7278217"/>
                <a:ext cx="15789441" cy="4154984"/>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𝟐𝟖𝟎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𝟑𝟐𝟓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quy</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𝟐𝟖𝟎</m:t>
                    </m:r>
                    <m:r>
                      <a:rPr lang="fr-FR" sz="4400" b="1" i="1">
                        <a:latin typeface="Cambria Math" panose="02040503050406030204" pitchFamily="18" charset="0"/>
                      </a:rPr>
                      <m:t>×</m:t>
                    </m:r>
                    <m:r>
                      <a:rPr lang="fr-FR" sz="4400" b="1" i="1">
                        <a:latin typeface="Cambria Math" panose="02040503050406030204" pitchFamily="18" charset="0"/>
                      </a:rPr>
                      <m:t>𝟑𝟐𝟓</m:t>
                    </m:r>
                    <m:r>
                      <a:rPr lang="fr-FR" sz="4400" b="1" i="1">
                        <a:latin typeface="Cambria Math" panose="02040503050406030204" pitchFamily="18" charset="0"/>
                      </a:rPr>
                      <m:t>=</m:t>
                    </m:r>
                    <m:r>
                      <a:rPr lang="fr-FR" sz="4400" b="1" i="1">
                        <a:latin typeface="Cambria Math" panose="02040503050406030204" pitchFamily="18" charset="0"/>
                      </a:rPr>
                      <m:t>𝟗𝟏𝟎𝟎𝟎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52" name="TextBox 51">
                <a:extLst>
                  <a:ext uri="{FF2B5EF4-FFF2-40B4-BE49-F238E27FC236}">
                    <a16:creationId xmlns:a16="http://schemas.microsoft.com/office/drawing/2014/main" xmlns:a14="http://schemas.microsoft.com/office/drawing/2010/main" xmlns="" id="{5137257E-6C2B-4E3A-8C61-EE688A14B757}"/>
                  </a:ext>
                </a:extLst>
              </p:cNvPr>
              <p:cNvSpPr txBox="1">
                <a:spLocks noRot="1" noChangeAspect="1" noMove="1" noResize="1" noEditPoints="1" noAdjustHandles="1" noChangeArrowheads="1" noChangeShapeType="1" noTextEdit="1"/>
              </p:cNvSpPr>
              <p:nvPr/>
            </p:nvSpPr>
            <p:spPr>
              <a:xfrm>
                <a:off x="6019800" y="7278217"/>
                <a:ext cx="15789441" cy="4154984"/>
              </a:xfrm>
              <a:prstGeom prst="rect">
                <a:avLst/>
              </a:prstGeom>
              <a:blipFill rotWithShape="0">
                <a:blip r:embed="rId5"/>
                <a:stretch>
                  <a:fillRect l="-1583" b="-73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9222"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9223"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8A964D28-A490-49EB-B364-691EBE291543}"/>
              </a:ext>
            </a:extLst>
          </p:cNvPr>
          <p:cNvSpPr/>
          <p:nvPr/>
        </p:nvSpPr>
        <p:spPr>
          <a:xfrm>
            <a:off x="9144000" y="452527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23535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TẮC CỘNG</a:t>
              </a:r>
            </a:p>
          </p:txBody>
        </p:sp>
      </p:grpSp>
      <p:grpSp>
        <p:nvGrpSpPr>
          <p:cNvPr id="43" name="Group 42"/>
          <p:cNvGrpSpPr/>
          <p:nvPr/>
        </p:nvGrpSpPr>
        <p:grpSpPr>
          <a:xfrm>
            <a:off x="914400" y="2851676"/>
            <a:ext cx="22325581" cy="4158725"/>
            <a:chOff x="1076414" y="4338091"/>
            <a:chExt cx="22325581" cy="3564937"/>
          </a:xfrm>
        </p:grpSpPr>
        <p:grpSp>
          <p:nvGrpSpPr>
            <p:cNvPr id="22" name="Group 5"/>
            <p:cNvGrpSpPr/>
            <p:nvPr/>
          </p:nvGrpSpPr>
          <p:grpSpPr>
            <a:xfrm>
              <a:off x="1533269" y="4671091"/>
              <a:ext cx="21868726" cy="3231937"/>
              <a:chOff x="637542" y="1083939"/>
              <a:chExt cx="8611674" cy="1272428"/>
            </a:xfrm>
          </p:grpSpPr>
          <mc:AlternateContent xmlns:mc="http://schemas.openxmlformats.org/markup-compatibility/2006" xmlns:a14="http://schemas.microsoft.com/office/drawing/2010/main">
            <mc:Choice Requires="a14">
              <p:sp>
                <p:nvSpPr>
                  <p:cNvPr id="39" name="Rounded Rectangle 38"/>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r>
                      <a:rPr lang="en-US" sz="4800" b="1" dirty="0">
                        <a:solidFill>
                          <a:schemeClr val="tx1"/>
                        </a:solidFill>
                        <a:effectLst/>
                        <a:latin typeface="Times New Roman" pitchFamily="18" charset="0"/>
                        <a:ea typeface="Calibri"/>
                        <a:cs typeface="Times New Roman" pitchFamily="18"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hoàn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bởi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này</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m</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kia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trùng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bất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kì</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nào</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nhất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effectLst/>
                            <a:latin typeface="Cambria Math"/>
                            <a:ea typeface="Calibri"/>
                          </a:rPr>
                          <m:t>𝒎</m:t>
                        </m:r>
                        <m:r>
                          <a:rPr lang="en-US" sz="4400" b="1" i="1">
                            <a:solidFill>
                              <a:schemeClr val="tx1"/>
                            </a:solidFill>
                            <a:effectLst/>
                            <a:latin typeface="Cambria Math"/>
                            <a:ea typeface="Calibri"/>
                          </a:rPr>
                          <m:t>+</m:t>
                        </m:r>
                        <m:r>
                          <a:rPr lang="en-US" sz="4400" b="1" i="1">
                            <a:solidFill>
                              <a:schemeClr val="tx1"/>
                            </a:solidFill>
                            <a:effectLst/>
                            <a:latin typeface="Cambria Math"/>
                            <a:ea typeface="Calibri"/>
                          </a:rPr>
                          <m:t>𝒏</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39" name="Rounded Rectangle 38"/>
                  <p:cNvSpPr>
                    <a:spLocks noRot="1" noChangeAspect="1" noMove="1" noResize="1" noEditPoints="1" noAdjustHandles="1" noChangeArrowheads="1" noChangeShapeType="1" noTextEdit="1"/>
                  </p:cNvSpPr>
                  <p:nvPr/>
                </p:nvSpPr>
                <p:spPr>
                  <a:xfrm>
                    <a:off x="637542" y="1083939"/>
                    <a:ext cx="8611674" cy="1272428"/>
                  </a:xfrm>
                  <a:prstGeom prst="roundRect">
                    <a:avLst>
                      <a:gd name="adj" fmla="val 4110"/>
                    </a:avLst>
                  </a:prstGeom>
                  <a:blipFill>
                    <a:blip r:embed="rId3"/>
                    <a:stretch>
                      <a:fillRect l="-1114" r="-1114"/>
                    </a:stretch>
                  </a:blipFill>
                  <a:ln w="28575">
                    <a:solidFill>
                      <a:srgbClr val="0999C8"/>
                    </a:solidFill>
                  </a:ln>
                </p:spPr>
                <p:txBody>
                  <a:bodyPr/>
                  <a:lstStyle/>
                  <a:p>
                    <a:r>
                      <a:rPr lang="en-US">
                        <a:noFill/>
                      </a:rPr>
                      <a:t> </a:t>
                    </a:r>
                  </a:p>
                </p:txBody>
              </p:sp>
            </mc:Fallback>
          </mc:AlternateContent>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b="1" dirty="0">
                  <a:latin typeface="Tahoma" pitchFamily="34" charset="0"/>
                  <a:ea typeface="Tahoma" pitchFamily="34" charset="0"/>
                  <a:cs typeface="Tahoma" pitchFamily="34" charset="0"/>
                </a:endParaRPr>
              </a:p>
            </p:txBody>
          </p:sp>
        </p:grpSp>
        <p:grpSp>
          <p:nvGrpSpPr>
            <p:cNvPr id="23" name="Group 65"/>
            <p:cNvGrpSpPr/>
            <p:nvPr/>
          </p:nvGrpSpPr>
          <p:grpSpPr>
            <a:xfrm>
              <a:off x="1076414" y="4338091"/>
              <a:ext cx="3950395" cy="821746"/>
              <a:chOff x="166396" y="8715278"/>
              <a:chExt cx="3950395" cy="821746"/>
            </a:xfrm>
          </p:grpSpPr>
          <p:sp>
            <p:nvSpPr>
              <p:cNvPr id="24" name="Freeform 20"/>
              <p:cNvSpPr>
                <a:spLocks/>
              </p:cNvSpPr>
              <p:nvPr/>
            </p:nvSpPr>
            <p:spPr bwMode="auto">
              <a:xfrm>
                <a:off x="384522" y="8755081"/>
                <a:ext cx="3732269"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dirty="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grpSp>
          <p:sp>
            <p:nvSpPr>
              <p:cNvPr id="26" name="TextBox 25"/>
              <p:cNvSpPr txBox="1"/>
              <p:nvPr/>
            </p:nvSpPr>
            <p:spPr>
              <a:xfrm>
                <a:off x="1087059" y="8715278"/>
                <a:ext cx="2611612"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Quy</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tắc</a:t>
                </a:r>
                <a:r>
                  <a:rPr lang="en-US" sz="4600" b="1" dirty="0">
                    <a:solidFill>
                      <a:schemeClr val="bg1"/>
                    </a:solidFill>
                    <a:latin typeface="Tahoma" pitchFamily="34" charset="0"/>
                    <a:ea typeface="Tahoma" pitchFamily="34" charset="0"/>
                    <a:cs typeface="Tahoma" pitchFamily="34" charset="0"/>
                  </a:rPr>
                  <a:t> </a:t>
                </a:r>
              </a:p>
            </p:txBody>
          </p:sp>
        </p:grpSp>
      </p:grpSp>
      <p:grpSp>
        <p:nvGrpSpPr>
          <p:cNvPr id="45" name="Group 44"/>
          <p:cNvGrpSpPr/>
          <p:nvPr/>
        </p:nvGrpSpPr>
        <p:grpSpPr>
          <a:xfrm>
            <a:off x="1371260" y="7148347"/>
            <a:ext cx="21948825" cy="3962400"/>
            <a:chOff x="1390107" y="4038600"/>
            <a:chExt cx="21948825" cy="3962400"/>
          </a:xfrm>
        </p:grpSpPr>
        <p:grpSp>
          <p:nvGrpSpPr>
            <p:cNvPr id="46" name="Group 45"/>
            <p:cNvGrpSpPr/>
            <p:nvPr/>
          </p:nvGrpSpPr>
          <p:grpSpPr>
            <a:xfrm>
              <a:off x="1390107" y="4076041"/>
              <a:ext cx="21948825" cy="3924959"/>
              <a:chOff x="1232452" y="2495616"/>
              <a:chExt cx="21948825" cy="3924959"/>
            </a:xfrm>
          </p:grpSpPr>
          <mc:AlternateContent xmlns:mc="http://schemas.openxmlformats.org/markup-compatibility/2006" xmlns:a14="http://schemas.microsoft.com/office/drawing/2010/main">
            <mc:Choice Requires="a14">
              <p:sp>
                <p:nvSpPr>
                  <p:cNvPr id="48" name="Rounded Rectangle 47"/>
                  <p:cNvSpPr/>
                  <p:nvPr/>
                </p:nvSpPr>
                <p:spPr>
                  <a:xfrm>
                    <a:off x="1232452" y="2858285"/>
                    <a:ext cx="21948825" cy="3562290"/>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Quy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tắc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như</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hợp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giao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14:m>
                      <m:oMath xmlns:m="http://schemas.openxmlformats.org/officeDocument/2006/math">
                        <m:r>
                          <a:rPr lang="en-US" sz="4400" b="1" smtClean="0">
                            <a:solidFill>
                              <a:schemeClr val="tx1"/>
                            </a:solidFill>
                            <a:latin typeface="Cambria Math"/>
                            <a:ea typeface="Times New Roman"/>
                          </a:rPr>
                          <m:t>    </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14:m>
                      <m:oMathPara xmlns:m="http://schemas.openxmlformats.org/officeDocument/2006/math">
                        <m:oMathParaPr>
                          <m:jc m:val="centerGroup"/>
                        </m:oMathParaPr>
                        <m:oMath xmlns:m="http://schemas.openxmlformats.org/officeDocument/2006/math">
                          <m:r>
                            <a:rPr lang="en-US" sz="4400" b="1" smtClean="0">
                              <a:solidFill>
                                <a:schemeClr val="tx1"/>
                              </a:solidFill>
                              <a:latin typeface="Cambria Math"/>
                              <a:ea typeface="Times New Roman"/>
                            </a:rPr>
                            <m:t>  </m:t>
                          </m:r>
                          <m:r>
                            <a:rPr lang="en-US" sz="4400" b="1" i="1" smtClean="0">
                              <a:solidFill>
                                <a:schemeClr val="tx1"/>
                              </a:solidFill>
                              <a:latin typeface="Cambria Math"/>
                              <a:ea typeface="Times New Roman"/>
                            </a:rPr>
                            <m:t>𝒏</m:t>
                          </m:r>
                          <m:r>
                            <a:rPr lang="en-US" sz="4400" b="1" i="1" smtClean="0">
                              <a:solidFill>
                                <a:schemeClr val="tx1"/>
                              </a:solidFill>
                              <a:latin typeface="Cambria Math"/>
                              <a:ea typeface="Times New Roman"/>
                            </a:rPr>
                            <m:t>(</m:t>
                          </m:r>
                          <m:r>
                            <a:rPr lang="en-US" sz="4400" b="1" i="1" smtClean="0">
                              <a:solidFill>
                                <a:schemeClr val="tx1"/>
                              </a:solidFill>
                              <a:latin typeface="Cambria Math"/>
                              <a:ea typeface="Times New Roman"/>
                            </a:rPr>
                            <m:t>𝑨</m:t>
                          </m:r>
                          <m:r>
                            <a:rPr lang="en-US" sz="4400" b="1" i="1" smtClean="0">
                              <a:solidFill>
                                <a:schemeClr val="tx1"/>
                              </a:solidFill>
                              <a:latin typeface="Cambria Math"/>
                              <a:ea typeface="Times New Roman"/>
                            </a:rPr>
                            <m:t>∪</m:t>
                          </m:r>
                          <m:r>
                            <a:rPr lang="en-US" sz="4400" b="1" i="1" smtClean="0">
                              <a:solidFill>
                                <a:schemeClr val="tx1"/>
                              </a:solidFill>
                              <a:latin typeface="Cambria Math"/>
                              <a:ea typeface="Times New Roman"/>
                            </a:rPr>
                            <m:t>𝑩</m:t>
                          </m:r>
                          <m:r>
                            <a:rPr lang="en-US" sz="4400" b="1" i="1" smtClean="0">
                              <a:solidFill>
                                <a:schemeClr val="tx1"/>
                              </a:solidFill>
                              <a:latin typeface="Cambria Math"/>
                              <a:ea typeface="Times New Roman"/>
                            </a:rPr>
                            <m:t>)=</m:t>
                          </m:r>
                          <m:r>
                            <a:rPr lang="en-US" sz="4400" b="1" i="1" smtClean="0">
                              <a:solidFill>
                                <a:schemeClr val="tx1"/>
                              </a:solidFill>
                              <a:latin typeface="Cambria Math"/>
                              <a:ea typeface="Times New Roman"/>
                            </a:rPr>
                            <m:t>𝒏</m:t>
                          </m:r>
                          <m:r>
                            <a:rPr lang="en-US" sz="4400" b="1" i="1" smtClean="0">
                              <a:solidFill>
                                <a:schemeClr val="tx1"/>
                              </a:solidFill>
                              <a:latin typeface="Cambria Math"/>
                              <a:ea typeface="Times New Roman"/>
                            </a:rPr>
                            <m:t>(</m:t>
                          </m:r>
                          <m:r>
                            <a:rPr lang="en-US" sz="4400" b="1" i="1" smtClean="0">
                              <a:solidFill>
                                <a:schemeClr val="tx1"/>
                              </a:solidFill>
                              <a:latin typeface="Cambria Math"/>
                              <a:ea typeface="Times New Roman"/>
                            </a:rPr>
                            <m:t>𝑨</m:t>
                          </m:r>
                          <m:r>
                            <a:rPr lang="en-US" sz="4400" b="1" i="1" smtClean="0">
                              <a:solidFill>
                                <a:schemeClr val="tx1"/>
                              </a:solidFill>
                              <a:latin typeface="Cambria Math"/>
                              <a:ea typeface="Times New Roman"/>
                            </a:rPr>
                            <m:t>)+</m:t>
                          </m:r>
                          <m:r>
                            <a:rPr lang="en-US" sz="4400" b="1" i="1" smtClean="0">
                              <a:solidFill>
                                <a:schemeClr val="tx1"/>
                              </a:solidFill>
                              <a:latin typeface="Cambria Math"/>
                              <a:ea typeface="Times New Roman"/>
                            </a:rPr>
                            <m:t>𝒏</m:t>
                          </m:r>
                          <m:r>
                            <a:rPr lang="en-US" sz="4400" b="1" i="1" smtClean="0">
                              <a:solidFill>
                                <a:schemeClr val="tx1"/>
                              </a:solidFill>
                              <a:latin typeface="Cambria Math"/>
                              <a:ea typeface="Times New Roman"/>
                            </a:rPr>
                            <m:t>(</m:t>
                          </m:r>
                          <m:r>
                            <a:rPr lang="en-US" sz="4400" b="1" i="1" smtClean="0">
                              <a:solidFill>
                                <a:schemeClr val="tx1"/>
                              </a:solidFill>
                              <a:latin typeface="Cambria Math"/>
                              <a:ea typeface="Times New Roman"/>
                            </a:rPr>
                            <m:t>𝑩</m:t>
                          </m:r>
                          <m:r>
                            <a:rPr lang="en-US" sz="4400" b="1" i="1" smtClean="0">
                              <a:solidFill>
                                <a:schemeClr val="tx1"/>
                              </a:solidFill>
                              <a:latin typeface="Cambria Math"/>
                              <a:ea typeface="Times New Roman"/>
                            </a:rPr>
                            <m:t>)</m:t>
                          </m:r>
                        </m:oMath>
                      </m:oMathPara>
                    </a14:m>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48" name="Rounded Rectangle 47"/>
                  <p:cNvSpPr>
                    <a:spLocks noRot="1" noChangeAspect="1" noMove="1" noResize="1" noEditPoints="1" noAdjustHandles="1" noChangeArrowheads="1" noChangeShapeType="1" noTextEdit="1"/>
                  </p:cNvSpPr>
                  <p:nvPr/>
                </p:nvSpPr>
                <p:spPr>
                  <a:xfrm>
                    <a:off x="1232452" y="2858285"/>
                    <a:ext cx="21948825" cy="3562290"/>
                  </a:xfrm>
                  <a:prstGeom prst="roundRect">
                    <a:avLst>
                      <a:gd name="adj" fmla="val 4611"/>
                    </a:avLst>
                  </a:prstGeom>
                  <a:blipFill>
                    <a:blip r:embed="rId4"/>
                    <a:stretch>
                      <a:fillRect l="-860" r="-832"/>
                    </a:stretch>
                  </a:blipFill>
                  <a:ln w="28575">
                    <a:solidFill>
                      <a:srgbClr val="AB7C37"/>
                    </a:solidFill>
                  </a:ln>
                </p:spPr>
                <p:txBody>
                  <a:bodyPr/>
                  <a:lstStyle/>
                  <a:p>
                    <a:r>
                      <a:rPr lang="en-US">
                        <a:noFill/>
                      </a:rPr>
                      <a:t> </a:t>
                    </a:r>
                  </a:p>
                </p:txBody>
              </p:sp>
            </mc:Fallback>
          </mc:AlternateContent>
          <p:sp>
            <p:nvSpPr>
              <p:cNvPr id="49" name="Freeform 20"/>
              <p:cNvSpPr>
                <a:spLocks/>
              </p:cNvSpPr>
              <p:nvPr/>
            </p:nvSpPr>
            <p:spPr bwMode="auto">
              <a:xfrm>
                <a:off x="1247578" y="2495616"/>
                <a:ext cx="3478409"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p>
            </p:txBody>
          </p:sp>
        </p:grpSp>
        <p:sp>
          <p:nvSpPr>
            <p:cNvPr id="47" name="TextBox 46"/>
            <p:cNvSpPr txBox="1"/>
            <p:nvPr/>
          </p:nvSpPr>
          <p:spPr>
            <a:xfrm>
              <a:off x="1661194" y="4038600"/>
              <a:ext cx="311335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Tính</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chất</a:t>
              </a:r>
              <a:r>
                <a:rPr lang="en-US" sz="4600" b="1" dirty="0">
                  <a:solidFill>
                    <a:schemeClr val="bg1"/>
                  </a:solidFill>
                  <a:latin typeface="Tahoma" pitchFamily="34" charset="0"/>
                  <a:ea typeface="Tahoma" pitchFamily="34" charset="0"/>
                  <a:cs typeface="Tahoma" pitchFamily="34" charset="0"/>
                </a:rPr>
                <a:t> </a:t>
              </a:r>
            </a:p>
          </p:txBody>
        </p:sp>
      </p:grpSp>
      <p:sp>
        <p:nvSpPr>
          <p:cNvPr id="10" name="TextBox 9">
            <a:extLst>
              <a:ext uri="{FF2B5EF4-FFF2-40B4-BE49-F238E27FC236}">
                <a16:creationId xmlns:a16="http://schemas.microsoft.com/office/drawing/2014/main" xmlns="" id="{2A98DDED-A6C0-42A2-935D-79FF09004FFB}"/>
              </a:ext>
            </a:extLst>
          </p:cNvPr>
          <p:cNvSpPr txBox="1"/>
          <p:nvPr/>
        </p:nvSpPr>
        <p:spPr>
          <a:xfrm>
            <a:off x="1386386" y="11963400"/>
            <a:ext cx="16673014" cy="769441"/>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Chú</a:t>
            </a:r>
            <a:r>
              <a:rPr lang="en-US" sz="4400" b="1" dirty="0">
                <a:latin typeface="Tahoma" panose="020B0604030504040204" pitchFamily="34" charset="0"/>
                <a:ea typeface="Tahoma" panose="020B0604030504040204" pitchFamily="34" charset="0"/>
                <a:cs typeface="Tahoma" panose="020B0604030504040204" pitchFamily="34" charset="0"/>
              </a:rPr>
              <a:t> ý: </a:t>
            </a:r>
            <a:r>
              <a:rPr lang="en-US" sz="4400" b="1" dirty="0" err="1" smtClean="0">
                <a:latin typeface="Tahoma" panose="020B0604030504040204" pitchFamily="34" charset="0"/>
                <a:ea typeface="Tahoma" panose="020B0604030504040204" pitchFamily="34" charset="0"/>
                <a:cs typeface="Tahoma" panose="020B0604030504040204" pitchFamily="34" charset="0"/>
              </a:rPr>
              <a:t>Quy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514831" y="1630983"/>
            <a:ext cx="22957994" cy="4072440"/>
            <a:chOff x="1076414" y="3080341"/>
            <a:chExt cx="22960652" cy="4428372"/>
          </a:xfrm>
        </p:grpSpPr>
        <p:sp>
          <p:nvSpPr>
            <p:cNvPr id="7" name="Rounded Rectangle 6"/>
            <p:cNvSpPr/>
            <p:nvPr/>
          </p:nvSpPr>
          <p:spPr>
            <a:xfrm>
              <a:off x="1312549" y="3442479"/>
              <a:ext cx="22724517" cy="4066234"/>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80341"/>
              <a:ext cx="3802554" cy="870158"/>
              <a:chOff x="166396" y="8686140"/>
              <a:chExt cx="3802554" cy="870158"/>
            </a:xfrm>
          </p:grpSpPr>
          <p:sp>
            <p:nvSpPr>
              <p:cNvPr id="9" name="Freeform 20"/>
              <p:cNvSpPr>
                <a:spLocks/>
              </p:cNvSpPr>
              <p:nvPr/>
            </p:nvSpPr>
            <p:spPr bwMode="auto">
              <a:xfrm>
                <a:off x="384522" y="8755081"/>
                <a:ext cx="3584428"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101338" y="8686140"/>
                <a:ext cx="2233562" cy="87015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11</a:t>
                </a:r>
              </a:p>
            </p:txBody>
          </p:sp>
        </p:grpSp>
      </p:grpSp>
      <mc:AlternateContent xmlns:mc="http://schemas.openxmlformats.org/markup-compatibility/2006">
        <mc:Choice xmlns:a14="http://schemas.microsoft.com/office/drawing/2010/main" Requires="a14">
          <p:sp>
            <p:nvSpPr>
              <p:cNvPr id="25" name="Rectangle 24"/>
              <p:cNvSpPr/>
              <p:nvPr/>
            </p:nvSpPr>
            <p:spPr>
              <a:xfrm>
                <a:off x="820101" y="2331338"/>
                <a:ext cx="22420228" cy="2877711"/>
              </a:xfrm>
              <a:prstGeom prst="rect">
                <a:avLst/>
              </a:prstGeom>
            </p:spPr>
            <p:txBody>
              <a:bodyPr wrap="square">
                <a:spAutoFit/>
              </a:bodyPr>
              <a:lstStyle/>
              <a:p>
                <a:pPr algn="just">
                  <a:spcBef>
                    <a:spcPts val="600"/>
                  </a:spcBef>
                  <a:spcAft>
                    <a:spcPts val="600"/>
                  </a:spcAft>
                </a:pP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Một đội học sinh giỏi của trường THPT, gồm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Chu Văn An (Uni)"/>
                      </a:rPr>
                      <m:t>𝟒</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Chu Văn An (Uni)"/>
                      </a:rPr>
                      <m:t>𝟑</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học sinh khối </a:t>
                </a:r>
                <a14:m>
                  <m:oMath xmlns:m="http://schemas.openxmlformats.org/officeDocument/2006/math">
                    <m:r>
                      <a:rPr lang="pt-BR"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Số cách chọn ba học sinh trong đó mỗi khối có một </a:t>
                </a:r>
                <a:r>
                  <a:rPr lang="pt-BR"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em 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𝟏𝟐</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𝟐𝟐𝟎</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𝟔𝟎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𝟑</m:t>
                    </m:r>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25" name="Rectangle 24"/>
              <p:cNvSpPr>
                <a:spLocks noRot="1" noChangeAspect="1" noMove="1" noResize="1" noEditPoints="1" noAdjustHandles="1" noChangeArrowheads="1" noChangeShapeType="1" noTextEdit="1"/>
              </p:cNvSpPr>
              <p:nvPr/>
            </p:nvSpPr>
            <p:spPr>
              <a:xfrm>
                <a:off x="820101" y="2331338"/>
                <a:ext cx="22420228" cy="2877711"/>
              </a:xfrm>
              <a:prstGeom prst="rect">
                <a:avLst/>
              </a:prstGeom>
              <a:blipFill rotWithShape="0">
                <a:blip r:embed="rId4"/>
                <a:stretch>
                  <a:fillRect l="-1115" t="-4440" r="-1115" b="-8668"/>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749239" y="6420250"/>
            <a:ext cx="22723585" cy="622377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xmlns="" id="{5137257E-6C2B-4E3A-8C61-EE688A14B757}"/>
                  </a:ext>
                </a:extLst>
              </p:cNvPr>
              <p:cNvSpPr txBox="1"/>
              <p:nvPr/>
            </p:nvSpPr>
            <p:spPr>
              <a:xfrm>
                <a:off x="5557277" y="6677530"/>
                <a:ext cx="16798611" cy="5509200"/>
              </a:xfrm>
              <a:prstGeom prst="rect">
                <a:avLst/>
              </a:prstGeom>
              <a:noFill/>
            </p:spPr>
            <p:txBody>
              <a:bodyPr wrap="square" rtlCol="0">
                <a:spAutoFit/>
              </a:bodyPr>
              <a:lstStyle/>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𝟏𝟐</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𝟏𝟏</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𝟏𝟎</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20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quy</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𝟓</m:t>
                    </m:r>
                    <m:r>
                      <a:rPr lang="fr-FR" sz="4400" b="1" i="1">
                        <a:latin typeface="Cambria Math" panose="02040503050406030204" pitchFamily="18" charset="0"/>
                      </a:rPr>
                      <m:t>×</m:t>
                    </m:r>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𝟔𝟎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52" name="TextBox 51">
                <a:extLst>
                  <a:ext uri="{FF2B5EF4-FFF2-40B4-BE49-F238E27FC236}">
                    <a16:creationId xmlns:a16="http://schemas.microsoft.com/office/drawing/2014/main" xmlns:a14="http://schemas.microsoft.com/office/drawing/2010/main" xmlns="" id="{5137257E-6C2B-4E3A-8C61-EE688A14B757}"/>
                  </a:ext>
                </a:extLst>
              </p:cNvPr>
              <p:cNvSpPr txBox="1">
                <a:spLocks noRot="1" noChangeAspect="1" noMove="1" noResize="1" noEditPoints="1" noAdjustHandles="1" noChangeArrowheads="1" noChangeShapeType="1" noTextEdit="1"/>
              </p:cNvSpPr>
              <p:nvPr/>
            </p:nvSpPr>
            <p:spPr>
              <a:xfrm>
                <a:off x="5557277" y="6677530"/>
                <a:ext cx="16798611" cy="5509200"/>
              </a:xfrm>
              <a:prstGeom prst="rect">
                <a:avLst/>
              </a:prstGeom>
              <a:blipFill rotWithShape="0">
                <a:blip r:embed="rId5"/>
                <a:stretch>
                  <a:fillRect l="-1488" b="-332"/>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10246"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10247"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93CE91E4-0572-4DFE-85CE-C0EF12B034B1}"/>
              </a:ext>
            </a:extLst>
          </p:cNvPr>
          <p:cNvSpPr/>
          <p:nvPr/>
        </p:nvSpPr>
        <p:spPr>
          <a:xfrm>
            <a:off x="11432758" y="425896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19050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9336" y="1631771"/>
            <a:ext cx="24117299" cy="5197011"/>
            <a:chOff x="1076414" y="3083465"/>
            <a:chExt cx="22960652" cy="5350040"/>
          </a:xfrm>
        </p:grpSpPr>
        <p:sp>
          <p:nvSpPr>
            <p:cNvPr id="7" name="Rounded Rectangle 6"/>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83465"/>
              <a:ext cx="4026277" cy="870158"/>
              <a:chOff x="166396" y="8689264"/>
              <a:chExt cx="4026277" cy="870158"/>
            </a:xfrm>
          </p:grpSpPr>
          <p:sp>
            <p:nvSpPr>
              <p:cNvPr id="9" name="Freeform 20"/>
              <p:cNvSpPr>
                <a:spLocks/>
              </p:cNvSpPr>
              <p:nvPr/>
            </p:nvSpPr>
            <p:spPr bwMode="auto">
              <a:xfrm>
                <a:off x="384523" y="8755081"/>
                <a:ext cx="380815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169986" y="8689264"/>
                <a:ext cx="2233562" cy="87015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12</a:t>
                </a:r>
              </a:p>
            </p:txBody>
          </p:sp>
        </p:grpSp>
      </p:grpSp>
      <mc:AlternateContent xmlns:mc="http://schemas.openxmlformats.org/markup-compatibility/2006">
        <mc:Choice xmlns:a14="http://schemas.microsoft.com/office/drawing/2010/main" Requires="a14">
          <p:sp>
            <p:nvSpPr>
              <p:cNvPr id="25" name="Rectangle 24"/>
              <p:cNvSpPr/>
              <p:nvPr/>
            </p:nvSpPr>
            <p:spPr>
              <a:xfrm>
                <a:off x="385739" y="2506334"/>
                <a:ext cx="23530967" cy="4231928"/>
              </a:xfrm>
              <a:prstGeom prst="rect">
                <a:avLst/>
              </a:prstGeom>
            </p:spPr>
            <p:txBody>
              <a:bodyPr wrap="square">
                <a:spAutoFit/>
              </a:bodyPr>
              <a:lstStyle/>
              <a:p>
                <a:pPr algn="just">
                  <a:spcBef>
                    <a:spcPts val="600"/>
                  </a:spcBef>
                  <a:spcAft>
                    <a:spcPts val="6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Biển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xe</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đầu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chữ</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bảng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Anh),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thứ</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chữ</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thuộc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tập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bốn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trí</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theo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chữ</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thuộc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tập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dùng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tỉnh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nhiều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nhất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biển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xe</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fr-FR" sz="4400" b="1" i="1" dirty="0" smtClean="0">
                        <a:latin typeface="Cambria Math" panose="02040503050406030204" pitchFamily="18" charset="0"/>
                      </a:rPr>
                      <m:t>𝟐𝟑𝟒𝟎𝟎𝟎𝟎</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fr-FR" sz="4400" b="1" i="1" dirty="0" smtClean="0">
                        <a:latin typeface="Cambria Math" panose="02040503050406030204" pitchFamily="18" charset="0"/>
                      </a:rPr>
                      <m:t>𝟐𝟑𝟒𝟎𝟎𝟎</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0"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𝟕𝟓</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a:t>
                </a:r>
                <a14:m>
                  <m:oMath xmlns:m="http://schemas.openxmlformats.org/officeDocument/2006/math">
                    <m:r>
                      <a:rPr lang="en-US" sz="4400" b="1" i="1" dirty="0" smtClean="0">
                        <a:latin typeface="Cambria Math" panose="02040503050406030204" pitchFamily="18" charset="0"/>
                      </a:rPr>
                      <m:t>𝟐𝟔𝟎𝟎𝟎𝟎𝟎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25" name="Rectangle 24"/>
              <p:cNvSpPr>
                <a:spLocks noRot="1" noChangeAspect="1" noMove="1" noResize="1" noEditPoints="1" noAdjustHandles="1" noChangeArrowheads="1" noChangeShapeType="1" noTextEdit="1"/>
              </p:cNvSpPr>
              <p:nvPr/>
            </p:nvSpPr>
            <p:spPr>
              <a:xfrm>
                <a:off x="385739" y="2506334"/>
                <a:ext cx="23530967" cy="4231928"/>
              </a:xfrm>
              <a:prstGeom prst="rect">
                <a:avLst/>
              </a:prstGeom>
              <a:blipFill rotWithShape="0">
                <a:blip r:embed="rId4"/>
                <a:stretch>
                  <a:fillRect l="-1036" t="-3026" r="-1062" b="-5764"/>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293672" y="7010400"/>
            <a:ext cx="23796655" cy="6400800"/>
            <a:chOff x="1270511" y="5867400"/>
            <a:chExt cx="22726215" cy="7053543"/>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678193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849345" y="7627352"/>
                <a:ext cx="9882119" cy="5045035"/>
              </a:xfrm>
              <a:prstGeom prst="rect">
                <a:avLst/>
              </a:prstGeom>
              <a:noFill/>
            </p:spPr>
            <p:txBody>
              <a:bodyPr wrap="square" rtlCol="0">
                <a:spAutoFit/>
              </a:bodyPr>
              <a:lstStyle/>
              <a:p>
                <a:pPr>
                  <a:lnSpc>
                    <a:spcPct val="150000"/>
                  </a:lnSpc>
                  <a:spcAft>
                    <a:spcPts val="0"/>
                  </a:spcAft>
                </a:pPr>
                <a:r>
                  <a:rPr lang="fr-FR" sz="4400" b="1" dirty="0">
                    <a:latin typeface="Tahoma" panose="020B0604030504040204" pitchFamily="34" charset="0"/>
                    <a:ea typeface="Tahoma" panose="020B0604030504040204" pitchFamily="34" charset="0"/>
                    <a:cs typeface="Tahoma" panose="020B0604030504040204" pitchFamily="34" charset="0"/>
                  </a:rPr>
                  <a:t>Giả </a:t>
                </a:r>
                <a:r>
                  <a:rPr lang="fr-FR" sz="4400" b="1" dirty="0" err="1">
                    <a:latin typeface="Tahoma" panose="020B0604030504040204" pitchFamily="34" charset="0"/>
                    <a:ea typeface="Tahoma" panose="020B0604030504040204" pitchFamily="34" charset="0"/>
                    <a:cs typeface="Tahoma" panose="020B0604030504040204" pitchFamily="34" charset="0"/>
                  </a:rPr>
                  <a:t>sử</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biển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xe</a:t>
                </a:r>
                <a:r>
                  <a:rPr lang="fr-FR" sz="44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𝟐</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𝟑</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𝟒</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𝟓</m:t>
                        </m:r>
                      </m:sub>
                    </m:sSub>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𝟔</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𝟐𝟔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𝟗</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𝟒</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𝟓</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849345" y="7627352"/>
                <a:ext cx="9882119" cy="5045035"/>
              </a:xfrm>
              <a:prstGeom prst="rect">
                <a:avLst/>
              </a:prstGeom>
              <a:blipFill>
                <a:blip r:embed="rId5"/>
                <a:stretch>
                  <a:fillRect l="-2468" r="-1851" b="-4589"/>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11270"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11271"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xmlns="" id="{5C888A58-4B10-47A6-A701-433FF25AA8CB}"/>
                  </a:ext>
                </a:extLst>
              </p:cNvPr>
              <p:cNvSpPr txBox="1"/>
              <p:nvPr/>
            </p:nvSpPr>
            <p:spPr>
              <a:xfrm>
                <a:off x="10482011" y="7349099"/>
                <a:ext cx="14249400" cy="5170646"/>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𝟓</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𝒂</m:t>
                        </m:r>
                      </m:e>
                      <m:sub>
                        <m:r>
                          <a:rPr lang="fr-FR" sz="4400" b="1" i="1">
                            <a:latin typeface="Cambria Math" panose="02040503050406030204" pitchFamily="18" charset="0"/>
                          </a:rPr>
                          <m:t>𝟔</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theo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quy</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tắc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14:m>
                  <m:oMath xmlns:m="http://schemas.openxmlformats.org/officeDocument/2006/math">
                    <m:r>
                      <a:rPr lang="fr-FR" sz="4400" b="1" i="1">
                        <a:latin typeface="Cambria Math" panose="02040503050406030204" pitchFamily="18" charset="0"/>
                      </a:rPr>
                      <m:t>𝟐𝟔</m:t>
                    </m:r>
                    <m:r>
                      <a:rPr lang="fr-FR" sz="4400" b="1" i="1">
                        <a:latin typeface="Cambria Math" panose="02040503050406030204" pitchFamily="18" charset="0"/>
                      </a:rPr>
                      <m:t>×</m:t>
                    </m:r>
                    <m:r>
                      <a:rPr lang="fr-FR" sz="4400" b="1" i="1">
                        <a:latin typeface="Cambria Math" panose="02040503050406030204" pitchFamily="18" charset="0"/>
                      </a:rPr>
                      <m:t>𝟗</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𝟏𝟎</m:t>
                    </m:r>
                    <m:r>
                      <a:rPr lang="fr-FR" sz="4400" b="1" i="1">
                        <a:latin typeface="Cambria Math" panose="02040503050406030204" pitchFamily="18" charset="0"/>
                      </a:rPr>
                      <m:t>=</m:t>
                    </m:r>
                    <m:r>
                      <a:rPr lang="fr-FR" sz="4400" b="1" i="1">
                        <a:latin typeface="Cambria Math" panose="02040503050406030204" pitchFamily="18" charset="0"/>
                      </a:rPr>
                      <m:t>𝟐𝟑𝟒𝟎𝟎𝟎𝟎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biển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xe</a:t>
                </a:r>
                <a:r>
                  <a:rPr lang="fr-FR"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=&gt; </a:t>
                </a:r>
                <a:r>
                  <a:rPr lang="en-US" sz="4400" b="1" dirty="0" err="1">
                    <a:latin typeface="Tahoma" panose="020B0604030504040204" pitchFamily="34" charset="0"/>
                    <a:ea typeface="Tahoma" panose="020B0604030504040204" pitchFamily="34" charset="0"/>
                    <a:cs typeface="Tahoma" panose="020B0604030504040204" pitchFamily="34" charset="0"/>
                  </a:rPr>
                  <a:t>Chọn</a:t>
                </a:r>
                <a:r>
                  <a:rPr lang="en-US" sz="4400" b="1" dirty="0">
                    <a:latin typeface="Tahoma" panose="020B0604030504040204" pitchFamily="34" charset="0"/>
                    <a:ea typeface="Tahoma" panose="020B0604030504040204" pitchFamily="34" charset="0"/>
                    <a:cs typeface="Tahoma" panose="020B0604030504040204" pitchFamily="34" charset="0"/>
                  </a:rPr>
                  <a:t> A</a:t>
                </a:r>
              </a:p>
            </p:txBody>
          </p:sp>
        </mc:Choice>
        <mc:Fallback>
          <p:sp>
            <p:nvSpPr>
              <p:cNvPr id="35" name="TextBox 34">
                <a:extLst>
                  <a:ext uri="{FF2B5EF4-FFF2-40B4-BE49-F238E27FC236}">
                    <a16:creationId xmlns:a16="http://schemas.microsoft.com/office/drawing/2014/main" xmlns:a14="http://schemas.microsoft.com/office/drawing/2010/main" xmlns="" id="{5C888A58-4B10-47A6-A701-433FF25AA8CB}"/>
                  </a:ext>
                </a:extLst>
              </p:cNvPr>
              <p:cNvSpPr txBox="1">
                <a:spLocks noRot="1" noChangeAspect="1" noMove="1" noResize="1" noEditPoints="1" noAdjustHandles="1" noChangeArrowheads="1" noChangeShapeType="1" noTextEdit="1"/>
              </p:cNvSpPr>
              <p:nvPr/>
            </p:nvSpPr>
            <p:spPr>
              <a:xfrm>
                <a:off x="10482011" y="7349099"/>
                <a:ext cx="14249400" cy="5170646"/>
              </a:xfrm>
              <a:prstGeom prst="rect">
                <a:avLst/>
              </a:prstGeom>
              <a:blipFill rotWithShape="0">
                <a:blip r:embed="rId10"/>
                <a:stretch>
                  <a:fillRect l="-1711" b="-2123"/>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xmlns="" id="{A3B6E714-4962-4772-99FA-6ED8A7B21C08}"/>
              </a:ext>
            </a:extLst>
          </p:cNvPr>
          <p:cNvSpPr/>
          <p:nvPr/>
        </p:nvSpPr>
        <p:spPr>
          <a:xfrm>
            <a:off x="2113951" y="584453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cxnSp>
        <p:nvCxnSpPr>
          <p:cNvPr id="34" name="Straight Connector 33">
            <a:extLst>
              <a:ext uri="{FF2B5EF4-FFF2-40B4-BE49-F238E27FC236}">
                <a16:creationId xmlns:a16="http://schemas.microsoft.com/office/drawing/2014/main" xmlns="" id="{1EF96317-B8A5-4E01-8161-41AC4CF7FCA2}"/>
              </a:ext>
            </a:extLst>
          </p:cNvPr>
          <p:cNvCxnSpPr>
            <a:cxnSpLocks/>
          </p:cNvCxnSpPr>
          <p:nvPr/>
        </p:nvCxnSpPr>
        <p:spPr>
          <a:xfrm>
            <a:off x="10482011" y="7256876"/>
            <a:ext cx="0" cy="592572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68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2">
                                            <p:txEl>
                                              <p:pRg st="4" end="4"/>
                                            </p:txEl>
                                          </p:spTgt>
                                        </p:tgtEl>
                                        <p:attrNameLst>
                                          <p:attrName>style.visibility</p:attrName>
                                        </p:attrNameLst>
                                      </p:cBhvr>
                                      <p:to>
                                        <p:strVal val="visible"/>
                                      </p:to>
                                    </p:set>
                                    <p:animEffect transition="in" filter="barn(inVertical)">
                                      <p:cBhvr>
                                        <p:cTn id="32" dur="500"/>
                                        <p:tgtEl>
                                          <p:spTgt spid="52">
                                            <p:txEl>
                                              <p:pRg st="4" end="4"/>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barn(inVertical)">
                                      <p:cBhvr>
                                        <p:cTn id="40" dur="500"/>
                                        <p:tgtEl>
                                          <p:spTgt spid="3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5">
                                            <p:txEl>
                                              <p:pRg st="1" end="1"/>
                                            </p:txEl>
                                          </p:spTgt>
                                        </p:tgtEl>
                                        <p:attrNameLst>
                                          <p:attrName>style.visibility</p:attrName>
                                        </p:attrNameLst>
                                      </p:cBhvr>
                                      <p:to>
                                        <p:strVal val="visible"/>
                                      </p:to>
                                    </p:set>
                                    <p:animEffect transition="in" filter="barn(inVertical)">
                                      <p:cBhvr>
                                        <p:cTn id="45" dur="500"/>
                                        <p:tgtEl>
                                          <p:spTgt spid="3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5">
                                            <p:txEl>
                                              <p:pRg st="2" end="2"/>
                                            </p:txEl>
                                          </p:spTgt>
                                        </p:tgtEl>
                                        <p:attrNameLst>
                                          <p:attrName>style.visibility</p:attrName>
                                        </p:attrNameLst>
                                      </p:cBhvr>
                                      <p:to>
                                        <p:strVal val="visible"/>
                                      </p:to>
                                    </p:set>
                                    <p:animEffect transition="in" filter="barn(inVertical)">
                                      <p:cBhvr>
                                        <p:cTn id="50" dur="500"/>
                                        <p:tgtEl>
                                          <p:spTgt spid="3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5">
                                            <p:txEl>
                                              <p:pRg st="3" end="3"/>
                                            </p:txEl>
                                          </p:spTgt>
                                        </p:tgtEl>
                                        <p:attrNameLst>
                                          <p:attrName>style.visibility</p:attrName>
                                        </p:attrNameLst>
                                      </p:cBhvr>
                                      <p:to>
                                        <p:strVal val="visible"/>
                                      </p:to>
                                    </p:set>
                                    <p:animEffect transition="in" filter="barn(inVertical)">
                                      <p:cBhvr>
                                        <p:cTn id="55" dur="500"/>
                                        <p:tgtEl>
                                          <p:spTgt spid="3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5">
                                            <p:txEl>
                                              <p:pRg st="4" end="4"/>
                                            </p:txEl>
                                          </p:spTgt>
                                        </p:tgtEl>
                                        <p:attrNameLst>
                                          <p:attrName>style.visibility</p:attrName>
                                        </p:attrNameLst>
                                      </p:cBhvr>
                                      <p:to>
                                        <p:strVal val="visible"/>
                                      </p:to>
                                    </p:set>
                                    <p:animEffect transition="in" filter="barn(inVertical)">
                                      <p:cBhvr>
                                        <p:cTn id="60" dur="500"/>
                                        <p:tgtEl>
                                          <p:spTgt spid="3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24882" y="1678189"/>
            <a:ext cx="24117299" cy="3204834"/>
            <a:chOff x="1076414" y="3073283"/>
            <a:chExt cx="22960652" cy="5360222"/>
          </a:xfrm>
        </p:grpSpPr>
        <p:sp>
          <p:nvSpPr>
            <p:cNvPr id="7" name="Rounded Rectangle 6"/>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73283"/>
              <a:ext cx="3735667" cy="1177924"/>
              <a:chOff x="166396" y="8679082"/>
              <a:chExt cx="3735667" cy="1177924"/>
            </a:xfrm>
          </p:grpSpPr>
          <p:sp>
            <p:nvSpPr>
              <p:cNvPr id="9" name="Freeform 20"/>
              <p:cNvSpPr>
                <a:spLocks/>
              </p:cNvSpPr>
              <p:nvPr/>
            </p:nvSpPr>
            <p:spPr bwMode="auto">
              <a:xfrm>
                <a:off x="384522" y="8755081"/>
                <a:ext cx="3517541" cy="11019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080193" y="8679082"/>
                <a:ext cx="2126197" cy="82378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13</a:t>
                </a:r>
              </a:p>
            </p:txBody>
          </p:sp>
        </p:grpSp>
      </p:grpSp>
      <mc:AlternateContent xmlns:mc="http://schemas.openxmlformats.org/markup-compatibility/2006" xmlns:a14="http://schemas.microsoft.com/office/drawing/2010/main">
        <mc:Choice Requires="a14">
          <p:sp>
            <p:nvSpPr>
              <p:cNvPr id="25" name="Rectangle 24"/>
              <p:cNvSpPr/>
              <p:nvPr/>
            </p:nvSpPr>
            <p:spPr>
              <a:xfrm>
                <a:off x="504663" y="2349905"/>
                <a:ext cx="23530967" cy="1993366"/>
              </a:xfrm>
              <a:prstGeom prst="rect">
                <a:avLst/>
              </a:prstGeom>
            </p:spPr>
            <p:txBody>
              <a:bodyPr wrap="square">
                <a:spAutoFit/>
              </a:bodyPr>
              <a:lstStyle/>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 </m:t>
                    </m:r>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bao </a:t>
                </a:r>
                <a:r>
                  <a:rPr lang="fr-FR" sz="4400" b="1" dirty="0" err="1">
                    <a:latin typeface="Tahoma" panose="020B0604030504040204" pitchFamily="34" charset="0"/>
                    <a:ea typeface="Tahoma" panose="020B0604030504040204" pitchFamily="34" charset="0"/>
                    <a:cs typeface="Tahoma" panose="020B0604030504040204" pitchFamily="34" charset="0"/>
                  </a:rPr>
                  <a:t>nhiêu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tự</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nhiên</a:t>
                </a:r>
                <a:r>
                  <a:rPr lang="fr-FR" sz="4400" b="1" dirty="0">
                    <a:latin typeface="Tahoma" panose="020B0604030504040204" pitchFamily="34" charset="0"/>
                    <a:ea typeface="Tahoma" panose="020B0604030504040204" pitchFamily="34" charset="0"/>
                    <a:cs typeface="Tahoma" panose="020B0604030504040204" pitchFamily="34" charset="0"/>
                  </a:rPr>
                  <a:t> bé </a:t>
                </a:r>
                <a:r>
                  <a:rPr lang="fr-FR" sz="4400" b="1" dirty="0" err="1">
                    <a:latin typeface="Tahoma" panose="020B0604030504040204" pitchFamily="34" charset="0"/>
                    <a:ea typeface="Tahoma" panose="020B0604030504040204" pitchFamily="34" charset="0"/>
                    <a:cs typeface="Tahoma" panose="020B0604030504040204" pitchFamily="34" charset="0"/>
                  </a:rPr>
                  <a:t>hơn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𝟏𝟎𝟎</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tabLst>
                    <a:tab pos="1152525" algn="l"/>
                    <a:tab pos="5595938" algn="l"/>
                    <a:tab pos="10167938" algn="l"/>
                    <a:tab pos="15379700"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36.	B. 62</a:t>
                </a:r>
                <a14:m>
                  <m:oMath xmlns:m="http://schemas.openxmlformats.org/officeDocument/2006/math">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54.	D. 42</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504663" y="2349905"/>
                <a:ext cx="23530967" cy="1993366"/>
              </a:xfrm>
              <a:prstGeom prst="rect">
                <a:avLst/>
              </a:prstGeom>
              <a:blipFill>
                <a:blip r:embed="rId4"/>
                <a:stretch>
                  <a:fillRect l="-1062" b="-13456"/>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292614" y="5334000"/>
            <a:ext cx="23796655" cy="6726851"/>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631501" y="6558412"/>
                <a:ext cx="23277290" cy="6401817"/>
              </a:xfrm>
              <a:prstGeom prst="rect">
                <a:avLst/>
              </a:prstGeom>
              <a:noFill/>
            </p:spPr>
            <p:txBody>
              <a:bodyPr wrap="square" rtlCol="0">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bé </a:t>
                </a:r>
                <a:r>
                  <a:rPr lang="fr-FR" sz="4400" b="1" dirty="0" err="1">
                    <a:latin typeface="Tahoma" panose="020B0604030504040204" pitchFamily="34" charset="0"/>
                    <a:ea typeface="Tahoma" panose="020B0604030504040204" pitchFamily="34" charset="0"/>
                    <a:cs typeface="Tahoma" panose="020B0604030504040204" pitchFamily="34" charset="0"/>
                  </a:rPr>
                  <a:t>hơn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chính</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hình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thành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 </m:t>
                        </m:r>
                        <m:r>
                          <a:rPr lang="fr-FR" sz="4400" b="1" i="1">
                            <a:latin typeface="Cambria Math" panose="02040503050406030204" pitchFamily="18" charset="0"/>
                          </a:rPr>
                          <m:t>𝟔</m:t>
                        </m:r>
                      </m:e>
                    </m:d>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Gọi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dạng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m:t>
                        </m:r>
                      </m:e>
                    </m:acc>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m:t>
                    </m:r>
                    <m:r>
                      <a:rPr lang="en-US"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𝑨</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Trong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tử</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tập</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tử</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Như</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𝟑𝟔</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𝟑𝟔</m:t>
                    </m:r>
                    <m:r>
                      <a:rPr lang="fr-FR" sz="4400" b="1" i="1">
                        <a:latin typeface="Cambria Math" panose="02040503050406030204" pitchFamily="18" charset="0"/>
                      </a:rPr>
                      <m:t>+</m:t>
                    </m:r>
                    <m:r>
                      <a:rPr lang="fr-FR" sz="4400" b="1" i="1">
                        <a:latin typeface="Cambria Math" panose="02040503050406030204" pitchFamily="18" charset="0"/>
                      </a:rPr>
                      <m:t>𝟔</m:t>
                    </m:r>
                    <m:r>
                      <a:rPr lang="fr-FR" sz="4400" b="1" i="1">
                        <a:latin typeface="Cambria Math" panose="02040503050406030204" pitchFamily="18" charset="0"/>
                      </a:rPr>
                      <m:t>=</m:t>
                    </m:r>
                    <m:r>
                      <a:rPr lang="fr-FR" sz="4400" b="1" i="1">
                        <a:latin typeface="Cambria Math" panose="02040503050406030204" pitchFamily="18" charset="0"/>
                      </a:rPr>
                      <m:t>𝟒𝟐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tự</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nhiên</a:t>
                </a:r>
                <a:r>
                  <a:rPr lang="fr-FR" sz="4400" b="1" dirty="0">
                    <a:latin typeface="Tahoma" panose="020B0604030504040204" pitchFamily="34" charset="0"/>
                    <a:ea typeface="Tahoma" panose="020B0604030504040204" pitchFamily="34" charset="0"/>
                    <a:cs typeface="Tahoma" panose="020B0604030504040204" pitchFamily="34" charset="0"/>
                  </a:rPr>
                  <a:t> bé </a:t>
                </a:r>
                <a:r>
                  <a:rPr lang="fr-FR" sz="4400" b="1" dirty="0" err="1">
                    <a:latin typeface="Tahoma" panose="020B0604030504040204" pitchFamily="34" charset="0"/>
                    <a:ea typeface="Tahoma" panose="020B0604030504040204" pitchFamily="34" charset="0"/>
                    <a:cs typeface="Tahoma" panose="020B0604030504040204" pitchFamily="34" charset="0"/>
                  </a:rPr>
                  <a:t>hơn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𝟏𝟎𝟎</m:t>
                    </m:r>
                    <m:r>
                      <a:rPr lang="fr-FR"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631501" y="6558412"/>
                <a:ext cx="23277290" cy="6401817"/>
              </a:xfrm>
              <a:prstGeom prst="rect">
                <a:avLst/>
              </a:prstGeom>
              <a:blipFill>
                <a:blip r:embed="rId5"/>
                <a:stretch>
                  <a:fillRect l="-1074" t="-2095"/>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12292"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12293"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468E515A-C77D-41B9-9FB3-0F3E151E95FA}"/>
              </a:ext>
            </a:extLst>
          </p:cNvPr>
          <p:cNvSpPr/>
          <p:nvPr/>
        </p:nvSpPr>
        <p:spPr>
          <a:xfrm>
            <a:off x="15621000" y="3454524"/>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37408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2">
                                            <p:txEl>
                                              <p:pRg st="4" end="4"/>
                                            </p:txEl>
                                          </p:spTgt>
                                        </p:tgtEl>
                                        <p:attrNameLst>
                                          <p:attrName>style.visibility</p:attrName>
                                        </p:attrNameLst>
                                      </p:cBhvr>
                                      <p:to>
                                        <p:strVal val="visible"/>
                                      </p:to>
                                    </p:set>
                                    <p:animEffect transition="in" filter="barn(inVertical)">
                                      <p:cBhvr>
                                        <p:cTn id="32" dur="500"/>
                                        <p:tgtEl>
                                          <p:spTgt spid="5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2">
                                            <p:txEl>
                                              <p:pRg st="5" end="5"/>
                                            </p:txEl>
                                          </p:spTgt>
                                        </p:tgtEl>
                                        <p:attrNameLst>
                                          <p:attrName>style.visibility</p:attrName>
                                        </p:attrNameLst>
                                      </p:cBhvr>
                                      <p:to>
                                        <p:strVal val="visible"/>
                                      </p:to>
                                    </p:set>
                                    <p:animEffect transition="in" filter="barn(inVertical)">
                                      <p:cBhvr>
                                        <p:cTn id="37" dur="500"/>
                                        <p:tgtEl>
                                          <p:spTgt spid="5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2">
                                            <p:txEl>
                                              <p:pRg st="6" end="6"/>
                                            </p:txEl>
                                          </p:spTgt>
                                        </p:tgtEl>
                                        <p:attrNameLst>
                                          <p:attrName>style.visibility</p:attrName>
                                        </p:attrNameLst>
                                      </p:cBhvr>
                                      <p:to>
                                        <p:strVal val="visible"/>
                                      </p:to>
                                    </p:set>
                                    <p:animEffect transition="in" filter="barn(inVertical)">
                                      <p:cBhvr>
                                        <p:cTn id="42" dur="500"/>
                                        <p:tgtEl>
                                          <p:spTgt spid="5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114300" y="1773700"/>
            <a:ext cx="24117299" cy="3967786"/>
            <a:chOff x="1076414" y="3075641"/>
            <a:chExt cx="22960652" cy="5357864"/>
          </a:xfrm>
        </p:grpSpPr>
        <p:sp>
          <p:nvSpPr>
            <p:cNvPr id="7" name="Rounded Rectangle 6"/>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75641"/>
              <a:ext cx="3892136" cy="1175566"/>
              <a:chOff x="166396" y="8681440"/>
              <a:chExt cx="3892136" cy="1175566"/>
            </a:xfrm>
          </p:grpSpPr>
          <p:sp>
            <p:nvSpPr>
              <p:cNvPr id="9" name="Freeform 20"/>
              <p:cNvSpPr>
                <a:spLocks/>
              </p:cNvSpPr>
              <p:nvPr/>
            </p:nvSpPr>
            <p:spPr bwMode="auto">
              <a:xfrm>
                <a:off x="384523" y="8755081"/>
                <a:ext cx="3674009" cy="11019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087059" y="8681440"/>
                <a:ext cx="2126197" cy="108056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14</a:t>
                </a:r>
              </a:p>
            </p:txBody>
          </p:sp>
        </p:grpSp>
      </p:grpSp>
      <mc:AlternateContent xmlns:mc="http://schemas.openxmlformats.org/markup-compatibility/2006" xmlns:a14="http://schemas.microsoft.com/office/drawing/2010/main">
        <mc:Choice Requires="a14">
          <p:sp>
            <p:nvSpPr>
              <p:cNvPr id="25" name="Rectangle 24"/>
              <p:cNvSpPr/>
              <p:nvPr/>
            </p:nvSpPr>
            <p:spPr>
              <a:xfrm>
                <a:off x="617707" y="3067561"/>
                <a:ext cx="23530967" cy="2331920"/>
              </a:xfrm>
              <a:prstGeom prst="rect">
                <a:avLst/>
              </a:prstGeom>
            </p:spPr>
            <p:txBody>
              <a:bodyPr wrap="square">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 </m:t>
                    </m:r>
                  </m:oMath>
                </a14:m>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bao </a:t>
                </a:r>
                <a:r>
                  <a:rPr lang="fr-FR" sz="4400" b="1" dirty="0" err="1">
                    <a:latin typeface="Tahoma" panose="020B0604030504040204" pitchFamily="34" charset="0"/>
                    <a:ea typeface="Tahoma" panose="020B0604030504040204" pitchFamily="34" charset="0"/>
                    <a:cs typeface="Tahoma" panose="020B0604030504040204" pitchFamily="34" charset="0"/>
                  </a:rPr>
                  <a:t>nhiêu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lẻ</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gồm</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nhau</a:t>
                </a:r>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tabLst>
                    <a:tab pos="1152525" algn="l"/>
                    <a:tab pos="5595938" algn="l"/>
                    <a:tab pos="10167938" algn="l"/>
                    <a:tab pos="15379700"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𝟏𝟓𝟒</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𝟏𝟒𝟓</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𝟏𝟒𝟒</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𝟏𝟓𝟓</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617707" y="3067561"/>
                <a:ext cx="23530967" cy="2331920"/>
              </a:xfrm>
              <a:prstGeom prst="rect">
                <a:avLst/>
              </a:prstGeom>
              <a:blipFill>
                <a:blip r:embed="rId4"/>
                <a:stretch>
                  <a:fillRect l="-1036" t="-5483" b="-11227"/>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352019" y="5935045"/>
            <a:ext cx="23796655" cy="6278450"/>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9746"/>
              <a:chOff x="1224541" y="6305967"/>
              <a:chExt cx="3568119" cy="849746"/>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606619" y="6711056"/>
                <a:ext cx="23277290" cy="5079147"/>
              </a:xfrm>
              <a:prstGeom prst="rect">
                <a:avLst/>
              </a:prstGeom>
              <a:noFill/>
            </p:spPr>
            <p:txBody>
              <a:bodyPr wrap="square" rtlCol="0">
                <a:spAutoFit/>
              </a:bodyPr>
              <a:lstStyle/>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Gọi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dạng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𝒄</m:t>
                        </m:r>
                        <m:r>
                          <a:rPr lang="fr-FR" sz="4400" b="1" i="1">
                            <a:latin typeface="Cambria Math" panose="02040503050406030204" pitchFamily="18" charset="0"/>
                          </a:rPr>
                          <m:t>,</m:t>
                        </m:r>
                        <m:r>
                          <a:rPr lang="fr-FR" sz="4400" b="1" i="1">
                            <a:latin typeface="Cambria Math" panose="02040503050406030204" pitchFamily="18" charset="0"/>
                          </a:rPr>
                          <m:t>𝒅</m:t>
                        </m:r>
                      </m:e>
                    </m:d>
                    <m:r>
                      <a:rPr lang="fr-FR" sz="4400" b="1" i="1">
                        <a:latin typeface="Cambria Math" panose="02040503050406030204" pitchFamily="18" charset="0"/>
                      </a:rPr>
                      <m:t>∈</m:t>
                    </m:r>
                    <m:r>
                      <a:rPr lang="fr-FR" sz="4400" b="1" i="1">
                        <a:latin typeface="Cambria Math" panose="02040503050406030204" pitchFamily="18" charset="0"/>
                      </a:rPr>
                      <m:t>𝑨</m:t>
                    </m:r>
                    <m:r>
                      <a:rPr lang="fr-FR" sz="4400" b="1" i="1">
                        <a:latin typeface="Cambria Math" panose="02040503050406030204" pitchFamily="18" charset="0"/>
                      </a:rPr>
                      <m:t>={</m:t>
                    </m:r>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là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lẻ</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m:t>
                    </m:r>
                    <m:r>
                      <a:rPr lang="fr-FR" sz="4400" b="1" i="1">
                        <a:latin typeface="Cambria Math" panose="02040503050406030204" pitchFamily="18" charset="0"/>
                      </a:rPr>
                      <m:t>𝒅</m:t>
                    </m:r>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𝟓</m:t>
                        </m:r>
                      </m:e>
                    </m:d>
                    <m:r>
                      <a:rPr lang="fr-FR" sz="4400" b="1" i="1">
                        <a:latin typeface="Cambria Math" panose="02040503050406030204" pitchFamily="18" charset="0"/>
                      </a:rPr>
                      <m:t>⇒</m:t>
                    </m:r>
                    <m:r>
                      <a:rPr lang="fr-FR" sz="4400" b="1" i="1">
                        <a:latin typeface="Cambria Math" panose="02040503050406030204" pitchFamily="18" charset="0"/>
                      </a:rPr>
                      <m:t>𝒅</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a:latin typeface="Tahoma" panose="020B0604030504040204" pitchFamily="34" charset="0"/>
                    <a:ea typeface="Tahoma" panose="020B0604030504040204" pitchFamily="34" charset="0"/>
                    <a:cs typeface="Tahoma" panose="020B0604030504040204" pitchFamily="34" charset="0"/>
                  </a:rPr>
                  <a:t>Khi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𝒂</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𝒅</m:t>
                    </m:r>
                  </m:oMath>
                </a14:m>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𝒃</m:t>
                    </m:r>
                  </m:oMath>
                </a14:m>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𝒄</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chọn</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400" b="1" dirty="0" err="1">
                    <a:latin typeface="Tahoma" panose="020B0604030504040204" pitchFamily="34" charset="0"/>
                    <a:ea typeface="Tahoma" panose="020B0604030504040204" pitchFamily="34" charset="0"/>
                    <a:cs typeface="Tahoma" panose="020B0604030504040204" pitchFamily="34" charset="0"/>
                  </a:rPr>
                  <a:t>Vậy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tất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cả</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𝟒</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m:t>
                    </m:r>
                    <m:r>
                      <a:rPr lang="fr-FR" sz="4400" b="1" i="1">
                        <a:latin typeface="Cambria Math" panose="02040503050406030204" pitchFamily="18" charset="0"/>
                      </a:rPr>
                      <m:t>𝟏𝟒𝟒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606619" y="6711056"/>
                <a:ext cx="23277290" cy="5079147"/>
              </a:xfrm>
              <a:prstGeom prst="rect">
                <a:avLst/>
              </a:prstGeom>
              <a:blipFill>
                <a:blip r:embed="rId5"/>
                <a:stretch>
                  <a:fillRect l="-1074"/>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13316"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13317"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a:extLst>
              <a:ext uri="{FF2B5EF4-FFF2-40B4-BE49-F238E27FC236}">
                <a16:creationId xmlns:a16="http://schemas.microsoft.com/office/drawing/2014/main" xmlns="" id="{A5F553BC-4144-40F5-B368-3ABBE9848D8D}"/>
              </a:ext>
            </a:extLst>
          </p:cNvPr>
          <p:cNvSpPr/>
          <p:nvPr/>
        </p:nvSpPr>
        <p:spPr>
          <a:xfrm>
            <a:off x="10363200" y="452272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44512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xEl>
                                              <p:pRg st="2" end="2"/>
                                            </p:txEl>
                                          </p:spTgt>
                                        </p:tgtEl>
                                        <p:attrNameLst>
                                          <p:attrName>style.visibility</p:attrName>
                                        </p:attrNameLst>
                                      </p:cBhvr>
                                      <p:to>
                                        <p:strVal val="visible"/>
                                      </p:to>
                                    </p:set>
                                    <p:animEffect transition="in" filter="barn(inVertical)">
                                      <p:cBhvr>
                                        <p:cTn id="22" dur="500"/>
                                        <p:tgtEl>
                                          <p:spTgt spid="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
                                            <p:txEl>
                                              <p:pRg st="3" end="3"/>
                                            </p:txEl>
                                          </p:spTgt>
                                        </p:tgtEl>
                                        <p:attrNameLst>
                                          <p:attrName>style.visibility</p:attrName>
                                        </p:attrNameLst>
                                      </p:cBhvr>
                                      <p:to>
                                        <p:strVal val="visible"/>
                                      </p:to>
                                    </p:set>
                                    <p:animEffect transition="in" filter="barn(inVertical)">
                                      <p:cBhvr>
                                        <p:cTn id="27" dur="500"/>
                                        <p:tgtEl>
                                          <p:spTgt spid="5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57150" y="1732465"/>
            <a:ext cx="24117299" cy="3541573"/>
            <a:chOff x="1076414" y="3074574"/>
            <a:chExt cx="22960652" cy="5358931"/>
          </a:xfrm>
        </p:grpSpPr>
        <p:sp>
          <p:nvSpPr>
            <p:cNvPr id="7" name="Rounded Rectangle 6"/>
            <p:cNvSpPr/>
            <p:nvPr/>
          </p:nvSpPr>
          <p:spPr>
            <a:xfrm>
              <a:off x="1312549" y="3442479"/>
              <a:ext cx="22724517" cy="4991026"/>
            </a:xfrm>
            <a:prstGeom prst="roundRect">
              <a:avLst>
                <a:gd name="adj" fmla="val 589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074574"/>
              <a:ext cx="3836587" cy="1176633"/>
              <a:chOff x="166396" y="8680373"/>
              <a:chExt cx="3836587" cy="1176633"/>
            </a:xfrm>
          </p:grpSpPr>
          <p:sp>
            <p:nvSpPr>
              <p:cNvPr id="9" name="Freeform 20"/>
              <p:cNvSpPr>
                <a:spLocks/>
              </p:cNvSpPr>
              <p:nvPr/>
            </p:nvSpPr>
            <p:spPr bwMode="auto">
              <a:xfrm>
                <a:off x="384522" y="8755080"/>
                <a:ext cx="3618461" cy="11019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144307" y="8680373"/>
                <a:ext cx="2126197" cy="108056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15</a:t>
                </a:r>
              </a:p>
            </p:txBody>
          </p:sp>
        </p:grpSp>
      </p:grpSp>
      <mc:AlternateContent xmlns:mc="http://schemas.openxmlformats.org/markup-compatibility/2006" xmlns:a14="http://schemas.microsoft.com/office/drawing/2010/main">
        <mc:Choice Requires="a14">
          <p:sp>
            <p:nvSpPr>
              <p:cNvPr id="25" name="Rectangle 24"/>
              <p:cNvSpPr/>
              <p:nvPr/>
            </p:nvSpPr>
            <p:spPr>
              <a:xfrm>
                <a:off x="611469" y="2847127"/>
                <a:ext cx="23530967" cy="2123658"/>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Từ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được</a:t>
                </a:r>
                <a:r>
                  <a:rPr lang="fr-FR" sz="4400" b="1" dirty="0">
                    <a:latin typeface="Tahoma" panose="020B0604030504040204" pitchFamily="34" charset="0"/>
                    <a:ea typeface="Tahoma" panose="020B0604030504040204" pitchFamily="34" charset="0"/>
                    <a:cs typeface="Tahoma" panose="020B0604030504040204" pitchFamily="34" charset="0"/>
                  </a:rPr>
                  <a:t> bao </a:t>
                </a:r>
                <a:r>
                  <a:rPr lang="fr-FR" sz="4400" b="1" dirty="0" err="1">
                    <a:latin typeface="Tahoma" panose="020B0604030504040204" pitchFamily="34" charset="0"/>
                    <a:ea typeface="Tahoma" panose="020B0604030504040204" pitchFamily="34" charset="0"/>
                    <a:cs typeface="Tahoma" panose="020B0604030504040204" pitchFamily="34" charset="0"/>
                  </a:rPr>
                  <a:t>nhiêu</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gồm</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𝟒</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nhau</a:t>
                </a:r>
                <a:r>
                  <a:rPr lang="fr-FR" sz="44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p>
              <a:p>
                <a:pPr>
                  <a:tabLst>
                    <a:tab pos="1152525" algn="l"/>
                    <a:tab pos="5541963" algn="l"/>
                    <a:tab pos="10167938" algn="l"/>
                    <a:tab pos="15325725" algn="l"/>
                  </a:tabLst>
                </a:pP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lang="en-US" sz="4400" b="1" i="1">
                        <a:latin typeface="Cambria Math" panose="02040503050406030204" pitchFamily="18" charset="0"/>
                      </a:rPr>
                      <m:t>𝟏𝟓𝟔</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a:t>
                </a:r>
                <a14:m>
                  <m:oMath xmlns:m="http://schemas.openxmlformats.org/officeDocument/2006/math">
                    <m:r>
                      <a:rPr lang="en-US" sz="4400" b="1" i="0" smtClean="0">
                        <a:latin typeface="Cambria Math" panose="02040503050406030204" pitchFamily="18" charset="0"/>
                      </a:rPr>
                      <m:t>  </m:t>
                    </m:r>
                    <m:r>
                      <a:rPr lang="en-US" sz="4400" b="1" i="1">
                        <a:latin typeface="Cambria Math" panose="02040503050406030204" pitchFamily="18" charset="0"/>
                      </a:rPr>
                      <m:t>𝟏𝟒𝟒</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𝟗𝟔</m:t>
                    </m:r>
                    <m:r>
                      <a:rPr lang="en-US" sz="4400" b="1" i="1">
                        <a:latin typeface="Cambria Math" panose="020405030504060302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𝟏𝟑𝟒</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611469" y="2847127"/>
                <a:ext cx="23530967" cy="2123658"/>
              </a:xfrm>
              <a:prstGeom prst="rect">
                <a:avLst/>
              </a:prstGeom>
              <a:blipFill>
                <a:blip r:embed="rId4"/>
                <a:stretch>
                  <a:fillRect l="-1036" t="-6034" b="-12644"/>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xmlns="" id="{9DF8C76C-EAA0-4E71-8984-68DE70269F17}"/>
              </a:ext>
            </a:extLst>
          </p:cNvPr>
          <p:cNvGrpSpPr/>
          <p:nvPr/>
        </p:nvGrpSpPr>
        <p:grpSpPr>
          <a:xfrm>
            <a:off x="293672" y="5410200"/>
            <a:ext cx="23796655" cy="7578634"/>
            <a:chOff x="1270511" y="5867400"/>
            <a:chExt cx="22726215" cy="7422948"/>
          </a:xfrm>
        </p:grpSpPr>
        <p:sp>
          <p:nvSpPr>
            <p:cNvPr id="46" name="Rounded Rectangle 2">
              <a:extLst>
                <a:ext uri="{FF2B5EF4-FFF2-40B4-BE49-F238E27FC236}">
                  <a16:creationId xmlns:a16="http://schemas.microsoft.com/office/drawing/2014/main" xmlns="" id="{C9D61ACA-6B2A-4C36-B45F-0CA794E8C1AB}"/>
                </a:ext>
              </a:extLst>
            </p:cNvPr>
            <p:cNvSpPr/>
            <p:nvPr/>
          </p:nvSpPr>
          <p:spPr>
            <a:xfrm>
              <a:off x="1272210" y="6139011"/>
              <a:ext cx="2272451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60">
              <a:extLst>
                <a:ext uri="{FF2B5EF4-FFF2-40B4-BE49-F238E27FC236}">
                  <a16:creationId xmlns:a16="http://schemas.microsoft.com/office/drawing/2014/main" xmlns="" id="{B7D129EE-7366-4034-A305-5E69DD2D33B8}"/>
                </a:ext>
              </a:extLst>
            </p:cNvPr>
            <p:cNvGrpSpPr/>
            <p:nvPr/>
          </p:nvGrpSpPr>
          <p:grpSpPr>
            <a:xfrm>
              <a:off x="1270511" y="5867400"/>
              <a:ext cx="3568119" cy="845462"/>
              <a:chOff x="1224541" y="6305967"/>
              <a:chExt cx="3568119" cy="845462"/>
            </a:xfrm>
          </p:grpSpPr>
          <p:sp>
            <p:nvSpPr>
              <p:cNvPr id="48" name="Freeform 20">
                <a:extLst>
                  <a:ext uri="{FF2B5EF4-FFF2-40B4-BE49-F238E27FC236}">
                    <a16:creationId xmlns:a16="http://schemas.microsoft.com/office/drawing/2014/main" xmlns="" id="{C161608A-2952-4412-914E-14F3DF00EA9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xmlns="" id="{C5DB58FF-793D-463C-911D-B655DD6A4561}"/>
                  </a:ext>
                </a:extLst>
              </p:cNvPr>
              <p:cNvSpPr txBox="1"/>
              <p:nvPr/>
            </p:nvSpPr>
            <p:spPr>
              <a:xfrm>
                <a:off x="2296330" y="6305967"/>
                <a:ext cx="2175709" cy="753635"/>
              </a:xfrm>
              <a:prstGeom prst="rect">
                <a:avLst/>
              </a:prstGeom>
              <a:noFill/>
            </p:spPr>
            <p:txBody>
              <a:bodyPr wrap="none" rtlCol="0">
                <a:spAutoFit/>
              </a:bodyPr>
              <a:lstStyle/>
              <a:p>
                <a:r>
                  <a:rPr lang="vi-VN" sz="4400" b="1" dirty="0">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50" name="Round Diagonal Corner Rectangle 6">
                <a:extLst>
                  <a:ext uri="{FF2B5EF4-FFF2-40B4-BE49-F238E27FC236}">
                    <a16:creationId xmlns:a16="http://schemas.microsoft.com/office/drawing/2014/main" xmlns="" id="{D695863A-5B26-405E-963B-4E8A3708442F}"/>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1" name="Freeform 15">
                <a:extLst>
                  <a:ext uri="{FF2B5EF4-FFF2-40B4-BE49-F238E27FC236}">
                    <a16:creationId xmlns:a16="http://schemas.microsoft.com/office/drawing/2014/main" xmlns="" id="{BDAF3027-5E76-4892-80F1-F1ECF64F61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5137257E-6C2B-4E3A-8C61-EE688A14B757}"/>
                  </a:ext>
                </a:extLst>
              </p:cNvPr>
              <p:cNvSpPr txBox="1"/>
              <p:nvPr/>
            </p:nvSpPr>
            <p:spPr>
              <a:xfrm>
                <a:off x="804295" y="6361137"/>
                <a:ext cx="23233059" cy="1477584"/>
              </a:xfrm>
              <a:prstGeom prst="rect">
                <a:avLst/>
              </a:prstGeom>
              <a:noFill/>
            </p:spPr>
            <p:txBody>
              <a:bodyPr wrap="square" rtlCol="0">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Gọi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dạng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𝒂</m:t>
                        </m:r>
                        <m:r>
                          <a:rPr lang="fr-FR" sz="4400" b="1" i="1">
                            <a:latin typeface="Cambria Math" panose="02040503050406030204" pitchFamily="18" charset="0"/>
                          </a:rPr>
                          <m:t>,</m:t>
                        </m:r>
                        <m:r>
                          <a:rPr lang="fr-FR" sz="4400" b="1" i="1">
                            <a:latin typeface="Cambria Math" panose="02040503050406030204" pitchFamily="18" charset="0"/>
                          </a:rPr>
                          <m:t>𝒃</m:t>
                        </m:r>
                        <m:r>
                          <a:rPr lang="fr-FR" sz="4400" b="1" i="1">
                            <a:latin typeface="Cambria Math" panose="02040503050406030204" pitchFamily="18" charset="0"/>
                          </a:rPr>
                          <m:t>,</m:t>
                        </m:r>
                        <m:r>
                          <a:rPr lang="fr-FR" sz="4400" b="1" i="1">
                            <a:latin typeface="Cambria Math" panose="02040503050406030204" pitchFamily="18" charset="0"/>
                          </a:rPr>
                          <m:t>𝒄</m:t>
                        </m:r>
                        <m:r>
                          <a:rPr lang="fr-FR" sz="4400" b="1" i="1">
                            <a:latin typeface="Cambria Math" panose="02040503050406030204" pitchFamily="18" charset="0"/>
                          </a:rPr>
                          <m:t>,</m:t>
                        </m:r>
                        <m:r>
                          <a:rPr lang="fr-FR" sz="4400" b="1" i="1">
                            <a:latin typeface="Cambria Math" panose="02040503050406030204" pitchFamily="18" charset="0"/>
                          </a:rPr>
                          <m:t>𝒅</m:t>
                        </m:r>
                      </m:e>
                    </m:d>
                    <m:r>
                      <a:rPr lang="fr-FR" sz="4400" b="1" i="1">
                        <a:latin typeface="Cambria Math" panose="02040503050406030204" pitchFamily="18" charset="0"/>
                      </a:rPr>
                      <m:t>∈</m:t>
                    </m:r>
                    <m:r>
                      <a:rPr lang="fr-FR" sz="4400" b="1" i="1">
                        <a:latin typeface="Cambria Math" panose="02040503050406030204" pitchFamily="18" charset="0"/>
                      </a:rPr>
                      <m:t>𝑨</m:t>
                    </m:r>
                    <m:r>
                      <a:rPr lang="fr-FR" sz="4400" b="1" i="1">
                        <a:latin typeface="Cambria Math" panose="02040503050406030204" pitchFamily="18" charset="0"/>
                      </a:rPr>
                      <m:t>={</m:t>
                    </m:r>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𝟏</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𝟑</m:t>
                    </m:r>
                    <m:r>
                      <a:rPr lang="fr-FR" sz="4400" b="1" i="1">
                        <a:latin typeface="Cambria Math" panose="02040503050406030204" pitchFamily="18" charset="0"/>
                      </a:rPr>
                      <m:t>, </m:t>
                    </m:r>
                    <m:r>
                      <a:rPr lang="fr-FR" sz="4400" b="1" i="1">
                        <a:latin typeface="Cambria Math" panose="02040503050406030204" pitchFamily="18" charset="0"/>
                      </a:rPr>
                      <m:t>𝟒</m:t>
                    </m:r>
                    <m:r>
                      <a:rPr lang="fr-FR" sz="4400" b="1" i="1">
                        <a:latin typeface="Cambria Math" panose="02040503050406030204" pitchFamily="18" charset="0"/>
                      </a:rPr>
                      <m:t>, </m:t>
                    </m:r>
                    <m:r>
                      <a:rPr lang="fr-FR" sz="4400" b="1" i="1">
                        <a:latin typeface="Cambria Math" panose="02040503050406030204" pitchFamily="18" charset="0"/>
                      </a:rPr>
                      <m:t>𝟓</m:t>
                    </m:r>
                    <m:r>
                      <a:rPr lang="fr-FR" sz="4400" b="1" i="1">
                        <a:latin typeface="Cambria Math" panose="02040503050406030204" pitchFamily="18" charset="0"/>
                      </a:rPr>
                      <m:t>}</m:t>
                    </m:r>
                  </m:oMath>
                </a14:m>
                <a:endParaRPr lang="fr-FR"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err="1">
                    <a:latin typeface="Tahoma" panose="020B0604030504040204" pitchFamily="34" charset="0"/>
                    <a:ea typeface="Tahoma" panose="020B0604030504040204" pitchFamily="34" charset="0"/>
                    <a:cs typeface="Tahoma" panose="020B0604030504040204" pitchFamily="34" charset="0"/>
                  </a:rPr>
                  <a:t>Vì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𝒂𝒃𝒄𝒅</m:t>
                        </m:r>
                      </m:e>
                    </m:acc>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chẵn</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m:t>
                    </m:r>
                    <m:r>
                      <a:rPr lang="fr-FR" sz="4400" b="1" i="1">
                        <a:latin typeface="Cambria Math" panose="02040503050406030204" pitchFamily="18" charset="0"/>
                      </a:rPr>
                      <m:t>𝒅</m:t>
                    </m:r>
                    <m:r>
                      <a:rPr lang="fr-FR"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fr-FR" sz="4400" b="1" i="1">
                            <a:latin typeface="Cambria Math" panose="02040503050406030204" pitchFamily="18" charset="0"/>
                          </a:rPr>
                          <m:t>𝟎</m:t>
                        </m:r>
                        <m:r>
                          <a:rPr lang="fr-FR" sz="4400" b="1" i="1">
                            <a:latin typeface="Cambria Math" panose="02040503050406030204" pitchFamily="18" charset="0"/>
                          </a:rPr>
                          <m:t>, </m:t>
                        </m:r>
                        <m:r>
                          <a:rPr lang="fr-FR" sz="4400" b="1" i="1">
                            <a:latin typeface="Cambria Math" panose="02040503050406030204" pitchFamily="18" charset="0"/>
                          </a:rPr>
                          <m:t>𝟐</m:t>
                        </m:r>
                        <m:r>
                          <a:rPr lang="fr-FR" sz="4400" b="1" i="1">
                            <a:latin typeface="Cambria Math" panose="02040503050406030204" pitchFamily="18" charset="0"/>
                          </a:rPr>
                          <m:t>, </m:t>
                        </m:r>
                        <m:r>
                          <a:rPr lang="fr-FR" sz="4400" b="1" i="1">
                            <a:latin typeface="Cambria Math" panose="02040503050406030204" pitchFamily="18" charset="0"/>
                          </a:rPr>
                          <m:t>𝟒</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5137257E-6C2B-4E3A-8C61-EE688A14B757}"/>
                  </a:ext>
                </a:extLst>
              </p:cNvPr>
              <p:cNvSpPr txBox="1">
                <a:spLocks noRot="1" noChangeAspect="1" noMove="1" noResize="1" noEditPoints="1" noAdjustHandles="1" noChangeArrowheads="1" noChangeShapeType="1" noTextEdit="1"/>
              </p:cNvSpPr>
              <p:nvPr/>
            </p:nvSpPr>
            <p:spPr>
              <a:xfrm>
                <a:off x="804295" y="6361137"/>
                <a:ext cx="23233059" cy="1477584"/>
              </a:xfrm>
              <a:prstGeom prst="rect">
                <a:avLst/>
              </a:prstGeom>
              <a:blipFill>
                <a:blip r:embed="rId5"/>
                <a:stretch>
                  <a:fillRect l="-1076" t="-7819" b="-18107"/>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xmlns="" id="{3CB463B2-5BDD-4EC9-AF86-BA047B57151B}"/>
              </a:ext>
            </a:extLst>
          </p:cNvPr>
          <p:cNvGraphicFramePr>
            <a:graphicFrameLocks noChangeAspect="1"/>
          </p:cNvGraphicFramePr>
          <p:nvPr/>
        </p:nvGraphicFramePr>
        <p:xfrm>
          <a:off x="0" y="0"/>
          <a:ext cx="114300" cy="177800"/>
        </p:xfrm>
        <a:graphic>
          <a:graphicData uri="http://schemas.openxmlformats.org/presentationml/2006/ole">
            <mc:AlternateContent xmlns:mc="http://schemas.openxmlformats.org/markup-compatibility/2006">
              <mc:Choice xmlns:v="urn:schemas-microsoft-com:vml" Requires="v">
                <p:oleObj spid="_x0000_s14342" name="Equation" r:id="rId6" imgW="114102" imgH="177492" progId="Equation.DSMT4">
                  <p:embed/>
                </p:oleObj>
              </mc:Choice>
              <mc:Fallback>
                <p:oleObj name="Equation" r:id="rId6" imgW="114102" imgH="177492" progId="Equation.DSMT4">
                  <p:embed/>
                  <p:pic>
                    <p:nvPicPr>
                      <p:cNvPr id="3" name="Object 2">
                        <a:extLst>
                          <a:ext uri="{FF2B5EF4-FFF2-40B4-BE49-F238E27FC236}">
                            <a16:creationId xmlns:a16="http://schemas.microsoft.com/office/drawing/2014/main" xmlns="" id="{3CB463B2-5BDD-4EC9-AF86-BA047B571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a:extLst>
              <a:ext uri="{FF2B5EF4-FFF2-40B4-BE49-F238E27FC236}">
                <a16:creationId xmlns:a16="http://schemas.microsoft.com/office/drawing/2014/main" xmlns="" id="{C6FF1157-E57E-4423-BFC6-84341080F31A}"/>
              </a:ext>
            </a:extLst>
          </p:cNvPr>
          <p:cNvGraphicFramePr>
            <a:graphicFrameLocks noChangeAspect="1"/>
          </p:cNvGraphicFramePr>
          <p:nvPr/>
        </p:nvGraphicFramePr>
        <p:xfrm>
          <a:off x="0" y="0"/>
          <a:ext cx="88900" cy="139700"/>
        </p:xfrm>
        <a:graphic>
          <a:graphicData uri="http://schemas.openxmlformats.org/presentationml/2006/ole">
            <mc:AlternateContent xmlns:mc="http://schemas.openxmlformats.org/markup-compatibility/2006">
              <mc:Choice xmlns:v="urn:schemas-microsoft-com:vml" Requires="v">
                <p:oleObj spid="_x0000_s14343" name="Equation" r:id="rId8" imgW="88746" imgH="139458" progId="Equation.DSMT4">
                  <p:embed/>
                </p:oleObj>
              </mc:Choice>
              <mc:Fallback>
                <p:oleObj name="Equation" r:id="rId8" imgW="88746" imgH="139458" progId="Equation.DSMT4">
                  <p:embed/>
                  <p:pic>
                    <p:nvPicPr>
                      <p:cNvPr id="26" name="Object 25">
                        <a:extLst>
                          <a:ext uri="{FF2B5EF4-FFF2-40B4-BE49-F238E27FC236}">
                            <a16:creationId xmlns:a16="http://schemas.microsoft.com/office/drawing/2014/main" xmlns="" id="{C6FF1157-E57E-4423-BFC6-84341080F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89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xmlns="" id="{D3DD38B9-32C3-4917-99B4-B557446AA0A1}"/>
                  </a:ext>
                </a:extLst>
              </p:cNvPr>
              <p:cNvSpPr txBox="1"/>
              <p:nvPr/>
            </p:nvSpPr>
            <p:spPr>
              <a:xfrm>
                <a:off x="696270" y="7621561"/>
                <a:ext cx="14297010" cy="4154984"/>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TH1.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 \</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𝟎</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 \</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 </m:t>
                        </m:r>
                        <m:r>
                          <a:rPr lang="en-US" sz="4400" b="1" i="1">
                            <a:latin typeface="Cambria Math" panose="02040503050406030204" pitchFamily="18" charset="0"/>
                          </a:rPr>
                          <m:t>𝒂</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𝒄</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 \</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𝟎</m:t>
                        </m:r>
                        <m:r>
                          <a:rPr lang="en-US" sz="4400" b="1" i="1">
                            <a:latin typeface="Cambria Math" panose="02040503050406030204" pitchFamily="18" charset="0"/>
                          </a:rPr>
                          <m:t>, </m:t>
                        </m:r>
                        <m:r>
                          <a:rPr lang="en-US" sz="4400" b="1" i="1">
                            <a:latin typeface="Cambria Math" panose="02040503050406030204" pitchFamily="18" charset="0"/>
                          </a:rPr>
                          <m:t>𝒂</m:t>
                        </m:r>
                        <m:r>
                          <a:rPr lang="en-US" sz="4400" b="1" i="1">
                            <a:latin typeface="Cambria Math" panose="02040503050406030204" pitchFamily="18" charset="0"/>
                          </a:rPr>
                          <m:t>, </m:t>
                        </m:r>
                        <m:r>
                          <a:rPr lang="en-US" sz="4400" b="1" i="1">
                            <a:latin typeface="Cambria Math" panose="02040503050406030204" pitchFamily="18" charset="0"/>
                          </a:rPr>
                          <m:t>𝒃</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𝟔𝟎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4" name="TextBox 53">
                <a:extLst>
                  <a:ext uri="{FF2B5EF4-FFF2-40B4-BE49-F238E27FC236}">
                    <a16:creationId xmlns:a16="http://schemas.microsoft.com/office/drawing/2014/main" xmlns:a14="http://schemas.microsoft.com/office/drawing/2010/main" xmlns="" id="{D3DD38B9-32C3-4917-99B4-B557446AA0A1}"/>
                  </a:ext>
                </a:extLst>
              </p:cNvPr>
              <p:cNvSpPr txBox="1">
                <a:spLocks noRot="1" noChangeAspect="1" noMove="1" noResize="1" noEditPoints="1" noAdjustHandles="1" noChangeArrowheads="1" noChangeShapeType="1" noTextEdit="1"/>
              </p:cNvSpPr>
              <p:nvPr/>
            </p:nvSpPr>
            <p:spPr>
              <a:xfrm>
                <a:off x="696270" y="7621561"/>
                <a:ext cx="14297010" cy="4154984"/>
              </a:xfrm>
              <a:prstGeom prst="rect">
                <a:avLst/>
              </a:prstGeom>
              <a:blipFill rotWithShape="0">
                <a:blip r:embed="rId10"/>
                <a:stretch>
                  <a:fillRect l="-1705" t="-3079" b="-5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906C060C-01E4-4BAE-888B-28FBA3B2CF37}"/>
                  </a:ext>
                </a:extLst>
              </p:cNvPr>
              <p:cNvSpPr txBox="1"/>
              <p:nvPr/>
            </p:nvSpPr>
            <p:spPr>
              <a:xfrm>
                <a:off x="3710643" y="11936789"/>
                <a:ext cx="12649200" cy="1446550"/>
              </a:xfrm>
              <a:prstGeom prst="rect">
                <a:avLst/>
              </a:prstGeom>
              <a:noFill/>
            </p:spPr>
            <p:txBody>
              <a:bodyPr wrap="square" rtlCol="0">
                <a:spAutoFit/>
              </a:bodyPr>
              <a:lstStyle/>
              <a:p>
                <a:r>
                  <a:rPr lang="en-US" sz="4400" b="1" dirty="0" err="1"/>
                  <a:t>Vậy</a:t>
                </a:r>
                <a:r>
                  <a:rPr lang="en-US" sz="4400" b="1" dirty="0"/>
                  <a:t> </a:t>
                </a:r>
                <a:r>
                  <a:rPr lang="en-US" sz="4400" b="1" dirty="0" err="1"/>
                  <a:t>có</a:t>
                </a:r>
                <a:r>
                  <a:rPr lang="en-US" sz="4400" b="1" dirty="0"/>
                  <a:t> </a:t>
                </a:r>
                <a:r>
                  <a:rPr lang="en-US" sz="4400" b="1" dirty="0" err="1"/>
                  <a:t>tất</a:t>
                </a:r>
                <a:r>
                  <a:rPr lang="en-US" sz="4400" b="1" dirty="0"/>
                  <a:t> </a:t>
                </a:r>
                <a:r>
                  <a:rPr lang="en-US" sz="4400" b="1" dirty="0" err="1"/>
                  <a:t>cả</a:t>
                </a:r>
                <a:r>
                  <a:rPr lang="en-US" sz="4400" b="1" dirty="0"/>
                  <a:t> </a:t>
                </a:r>
                <a14:m>
                  <m:oMath xmlns:m="http://schemas.openxmlformats.org/officeDocument/2006/math">
                    <m:r>
                      <a:rPr lang="en-US" sz="4400" b="1" i="1">
                        <a:latin typeface="Cambria Math" panose="02040503050406030204" pitchFamily="18" charset="0"/>
                      </a:rPr>
                      <m:t>𝟔𝟎</m:t>
                    </m:r>
                    <m:r>
                      <a:rPr lang="en-US" sz="4400" b="1" i="1">
                        <a:latin typeface="Cambria Math" panose="02040503050406030204" pitchFamily="18" charset="0"/>
                      </a:rPr>
                      <m:t>+</m:t>
                    </m:r>
                    <m:r>
                      <a:rPr lang="en-US" sz="4400" b="1" i="1">
                        <a:latin typeface="Cambria Math" panose="02040503050406030204" pitchFamily="18" charset="0"/>
                      </a:rPr>
                      <m:t>𝟗𝟔</m:t>
                    </m:r>
                    <m:r>
                      <a:rPr lang="en-US" sz="4400" b="1" i="1">
                        <a:latin typeface="Cambria Math" panose="02040503050406030204" pitchFamily="18" charset="0"/>
                      </a:rPr>
                      <m:t>=</m:t>
                    </m:r>
                    <m:r>
                      <a:rPr lang="en-US" sz="4400" b="1" i="1">
                        <a:latin typeface="Cambria Math" panose="02040503050406030204" pitchFamily="18" charset="0"/>
                      </a:rPr>
                      <m:t>𝟏𝟓𝟔</m:t>
                    </m:r>
                  </m:oMath>
                </a14:m>
                <a:r>
                  <a:rPr lang="en-US" sz="4400" b="1" dirty="0"/>
                  <a:t> </a:t>
                </a:r>
                <a:r>
                  <a:rPr lang="en-US" sz="4400" b="1" dirty="0" err="1"/>
                  <a:t>số</a:t>
                </a:r>
                <a:r>
                  <a:rPr lang="en-US" sz="4400" b="1" dirty="0"/>
                  <a:t> </a:t>
                </a:r>
                <a:r>
                  <a:rPr lang="en-US" sz="4400" b="1" dirty="0" err="1"/>
                  <a:t>cần</a:t>
                </a:r>
                <a:r>
                  <a:rPr lang="en-US" sz="4400" b="1" dirty="0"/>
                  <a:t> </a:t>
                </a:r>
                <a:r>
                  <a:rPr lang="en-US" sz="4400" b="1" dirty="0" err="1"/>
                  <a:t>tìm</a:t>
                </a:r>
                <a:r>
                  <a:rPr lang="en-US" sz="4400" b="1" dirty="0"/>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906C060C-01E4-4BAE-888B-28FBA3B2CF37}"/>
                  </a:ext>
                </a:extLst>
              </p:cNvPr>
              <p:cNvSpPr txBox="1">
                <a:spLocks noRot="1" noChangeAspect="1" noMove="1" noResize="1" noEditPoints="1" noAdjustHandles="1" noChangeArrowheads="1" noChangeShapeType="1" noTextEdit="1"/>
              </p:cNvSpPr>
              <p:nvPr/>
            </p:nvSpPr>
            <p:spPr>
              <a:xfrm>
                <a:off x="3710643" y="11936789"/>
                <a:ext cx="12649200" cy="1446550"/>
              </a:xfrm>
              <a:prstGeom prst="rect">
                <a:avLst/>
              </a:prstGeom>
              <a:blipFill>
                <a:blip r:embed="rId11"/>
                <a:stretch>
                  <a:fillRect l="-1976" t="-8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xmlns="" id="{CC6D463A-5D0F-4222-9F2F-3B8EF957F82D}"/>
                  </a:ext>
                </a:extLst>
              </p:cNvPr>
              <p:cNvSpPr txBox="1"/>
              <p:nvPr/>
            </p:nvSpPr>
            <p:spPr>
              <a:xfrm>
                <a:off x="14778433" y="7781805"/>
                <a:ext cx="9435544" cy="4832092"/>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TH2.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𝒅</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 </m:t>
                        </m:r>
                        <m:r>
                          <a:rPr lang="en-US" sz="4400" b="1" i="1">
                            <a:latin typeface="Cambria Math" panose="02040503050406030204" pitchFamily="18" charset="0"/>
                          </a:rPr>
                          <m:t>𝟒</m:t>
                        </m:r>
                      </m:e>
                    </m:d>
                    <m:r>
                      <a:rPr lang="en-US" sz="4400" b="1" i="1">
                        <a:latin typeface="Cambria Math" panose="02040503050406030204" pitchFamily="18" charset="0"/>
                      </a:rPr>
                      <m:t>⇒</m:t>
                    </m:r>
                    <m:r>
                      <a:rPr lang="fr-FR" sz="4400" b="1" i="1">
                        <a:latin typeface="Cambria Math" panose="02040503050406030204" pitchFamily="18" charset="0"/>
                      </a:rPr>
                      <m:t>𝒅</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𝒅</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𝒄</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𝟗𝟔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xmlns:a14="http://schemas.microsoft.com/office/drawing/2010/main" xmlns="" id="{CC6D463A-5D0F-4222-9F2F-3B8EF957F82D}"/>
                  </a:ext>
                </a:extLst>
              </p:cNvPr>
              <p:cNvSpPr txBox="1">
                <a:spLocks noRot="1" noChangeAspect="1" noMove="1" noResize="1" noEditPoints="1" noAdjustHandles="1" noChangeArrowheads="1" noChangeShapeType="1" noTextEdit="1"/>
              </p:cNvSpPr>
              <p:nvPr/>
            </p:nvSpPr>
            <p:spPr>
              <a:xfrm>
                <a:off x="14778433" y="7781805"/>
                <a:ext cx="9435544" cy="4832092"/>
              </a:xfrm>
              <a:prstGeom prst="rect">
                <a:avLst/>
              </a:prstGeom>
              <a:blipFill rotWithShape="0">
                <a:blip r:embed="rId12"/>
                <a:stretch>
                  <a:fillRect l="-2584" t="-2778" r="-581"/>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xmlns="" id="{B0C77A17-14A6-45FA-9AEA-5E1F4EBF6FB8}"/>
              </a:ext>
            </a:extLst>
          </p:cNvPr>
          <p:cNvSpPr/>
          <p:nvPr/>
        </p:nvSpPr>
        <p:spPr>
          <a:xfrm>
            <a:off x="1372412" y="416401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cxnSp>
        <p:nvCxnSpPr>
          <p:cNvPr id="36" name="Straight Connector 35">
            <a:extLst>
              <a:ext uri="{FF2B5EF4-FFF2-40B4-BE49-F238E27FC236}">
                <a16:creationId xmlns:a16="http://schemas.microsoft.com/office/drawing/2014/main" xmlns="" id="{6B966C3D-0145-4C8F-9D65-0C2BE5ABC2A3}"/>
              </a:ext>
            </a:extLst>
          </p:cNvPr>
          <p:cNvCxnSpPr>
            <a:cxnSpLocks/>
          </p:cNvCxnSpPr>
          <p:nvPr/>
        </p:nvCxnSpPr>
        <p:spPr>
          <a:xfrm>
            <a:off x="14630400" y="7621561"/>
            <a:ext cx="0" cy="536727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61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barn(inVertical)">
                                      <p:cBhvr>
                                        <p:cTn id="12" dur="500"/>
                                        <p:tgtEl>
                                          <p:spTgt spid="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xEl>
                                              <p:pRg st="1" end="1"/>
                                            </p:txEl>
                                          </p:spTgt>
                                        </p:tgtEl>
                                        <p:attrNameLst>
                                          <p:attrName>style.visibility</p:attrName>
                                        </p:attrNameLst>
                                      </p:cBhvr>
                                      <p:to>
                                        <p:strVal val="visible"/>
                                      </p:to>
                                    </p:set>
                                    <p:animEffect transition="in" filter="barn(inVertical)">
                                      <p:cBhvr>
                                        <p:cTn id="17" dur="500"/>
                                        <p:tgtEl>
                                          <p:spTgt spid="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
                                            <p:txEl>
                                              <p:pRg st="0" end="0"/>
                                            </p:txEl>
                                          </p:spTgt>
                                        </p:tgtEl>
                                        <p:attrNameLst>
                                          <p:attrName>style.visibility</p:attrName>
                                        </p:attrNameLst>
                                      </p:cBhvr>
                                      <p:to>
                                        <p:strVal val="visible"/>
                                      </p:to>
                                    </p:set>
                                    <p:animEffect transition="in" filter="barn(inVertical)">
                                      <p:cBhvr>
                                        <p:cTn id="22" dur="500"/>
                                        <p:tgtEl>
                                          <p:spTgt spid="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4">
                                            <p:txEl>
                                              <p:pRg st="1" end="1"/>
                                            </p:txEl>
                                          </p:spTgt>
                                        </p:tgtEl>
                                        <p:attrNameLst>
                                          <p:attrName>style.visibility</p:attrName>
                                        </p:attrNameLst>
                                      </p:cBhvr>
                                      <p:to>
                                        <p:strVal val="visible"/>
                                      </p:to>
                                    </p:set>
                                    <p:animEffect transition="in" filter="barn(inVertical)">
                                      <p:cBhvr>
                                        <p:cTn id="27" dur="500"/>
                                        <p:tgtEl>
                                          <p:spTgt spid="5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4">
                                            <p:txEl>
                                              <p:pRg st="2" end="2"/>
                                            </p:txEl>
                                          </p:spTgt>
                                        </p:tgtEl>
                                        <p:attrNameLst>
                                          <p:attrName>style.visibility</p:attrName>
                                        </p:attrNameLst>
                                      </p:cBhvr>
                                      <p:to>
                                        <p:strVal val="visible"/>
                                      </p:to>
                                    </p:set>
                                    <p:animEffect transition="in" filter="barn(inVertical)">
                                      <p:cBhvr>
                                        <p:cTn id="32" dur="500"/>
                                        <p:tgtEl>
                                          <p:spTgt spid="5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4">
                                            <p:txEl>
                                              <p:pRg st="3" end="3"/>
                                            </p:txEl>
                                          </p:spTgt>
                                        </p:tgtEl>
                                        <p:attrNameLst>
                                          <p:attrName>style.visibility</p:attrName>
                                        </p:attrNameLst>
                                      </p:cBhvr>
                                      <p:to>
                                        <p:strVal val="visible"/>
                                      </p:to>
                                    </p:set>
                                    <p:animEffect transition="in" filter="barn(inVertical)">
                                      <p:cBhvr>
                                        <p:cTn id="37" dur="500"/>
                                        <p:tgtEl>
                                          <p:spTgt spid="5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4">
                                            <p:txEl>
                                              <p:pRg st="4" end="4"/>
                                            </p:txEl>
                                          </p:spTgt>
                                        </p:tgtEl>
                                        <p:attrNameLst>
                                          <p:attrName>style.visibility</p:attrName>
                                        </p:attrNameLst>
                                      </p:cBhvr>
                                      <p:to>
                                        <p:strVal val="visible"/>
                                      </p:to>
                                    </p:set>
                                    <p:animEffect transition="in" filter="barn(inVertical)">
                                      <p:cBhvr>
                                        <p:cTn id="42" dur="500"/>
                                        <p:tgtEl>
                                          <p:spTgt spid="54">
                                            <p:txEl>
                                              <p:pRg st="4" end="4"/>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barn(inVertical)">
                                      <p:cBhvr>
                                        <p:cTn id="50" dur="500"/>
                                        <p:tgtEl>
                                          <p:spTgt spid="5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6">
                                            <p:txEl>
                                              <p:pRg st="1" end="1"/>
                                            </p:txEl>
                                          </p:spTgt>
                                        </p:tgtEl>
                                        <p:attrNameLst>
                                          <p:attrName>style.visibility</p:attrName>
                                        </p:attrNameLst>
                                      </p:cBhvr>
                                      <p:to>
                                        <p:strVal val="visible"/>
                                      </p:to>
                                    </p:set>
                                    <p:animEffect transition="in" filter="barn(inVertical)">
                                      <p:cBhvr>
                                        <p:cTn id="55" dur="500"/>
                                        <p:tgtEl>
                                          <p:spTgt spid="5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56">
                                            <p:txEl>
                                              <p:pRg st="2" end="2"/>
                                            </p:txEl>
                                          </p:spTgt>
                                        </p:tgtEl>
                                        <p:attrNameLst>
                                          <p:attrName>style.visibility</p:attrName>
                                        </p:attrNameLst>
                                      </p:cBhvr>
                                      <p:to>
                                        <p:strVal val="visible"/>
                                      </p:to>
                                    </p:set>
                                    <p:animEffect transition="in" filter="barn(inVertical)">
                                      <p:cBhvr>
                                        <p:cTn id="60" dur="500"/>
                                        <p:tgtEl>
                                          <p:spTgt spid="5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55">
                                            <p:txEl>
                                              <p:pRg st="0" end="0"/>
                                            </p:txEl>
                                          </p:spTgt>
                                        </p:tgtEl>
                                        <p:attrNameLst>
                                          <p:attrName>style.visibility</p:attrName>
                                        </p:attrNameLst>
                                      </p:cBhvr>
                                      <p:to>
                                        <p:strVal val="visible"/>
                                      </p:to>
                                    </p:set>
                                    <p:animEffect transition="in" filter="barn(inVertical)">
                                      <p:cBhvr>
                                        <p:cTn id="65" dur="500"/>
                                        <p:tgtEl>
                                          <p:spTgt spid="5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63">
            <a:extLst>
              <a:ext uri="{FF2B5EF4-FFF2-40B4-BE49-F238E27FC236}">
                <a16:creationId xmlns:a16="http://schemas.microsoft.com/office/drawing/2014/main" xmlns="" id="{47AB698F-416D-4DB5-9FC5-3B036881DF0E}"/>
              </a:ext>
            </a:extLst>
          </p:cNvPr>
          <p:cNvSpPr/>
          <p:nvPr/>
        </p:nvSpPr>
        <p:spPr>
          <a:xfrm>
            <a:off x="12759341" y="2703863"/>
            <a:ext cx="9029874" cy="8936345"/>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692728" y="1447800"/>
            <a:ext cx="6962774" cy="960438"/>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Rounded Rectangle 63">
            <a:extLst>
              <a:ext uri="{FF2B5EF4-FFF2-40B4-BE49-F238E27FC236}">
                <a16:creationId xmlns:a16="http://schemas.microsoft.com/office/drawing/2014/main" xmlns="" id="{CD363CAF-7A9D-4080-A798-2271EF0497E5}"/>
              </a:ext>
            </a:extLst>
          </p:cNvPr>
          <p:cNvSpPr/>
          <p:nvPr/>
        </p:nvSpPr>
        <p:spPr>
          <a:xfrm>
            <a:off x="3005741" y="2703863"/>
            <a:ext cx="9029874" cy="8936345"/>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2" name="Rounded Rectangle 38">
                <a:extLst>
                  <a:ext uri="{FF2B5EF4-FFF2-40B4-BE49-F238E27FC236}">
                    <a16:creationId xmlns:a16="http://schemas.microsoft.com/office/drawing/2014/main" xmlns="" id="{69D52EAB-64CD-46DD-867F-EBE0C76F5994}"/>
                  </a:ext>
                </a:extLst>
              </p:cNvPr>
              <p:cNvSpPr/>
              <p:nvPr/>
            </p:nvSpPr>
            <p:spPr>
              <a:xfrm>
                <a:off x="3647680" y="4892331"/>
                <a:ext cx="7560000" cy="3770259"/>
              </a:xfrm>
              <a:prstGeom prst="roundRect">
                <a:avLst>
                  <a:gd name="adj" fmla="val 411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Quy</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tắc</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cộng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việc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hoàn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bởi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này</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m</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kia</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trùng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bất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kì</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nào</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nhất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công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việc</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đó</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FF0000"/>
                        </a:solidFill>
                        <a:effectLst/>
                        <a:latin typeface="Cambria Math"/>
                        <a:ea typeface="Calibri"/>
                      </a:rPr>
                      <m:t>𝒎</m:t>
                    </m:r>
                    <m:r>
                      <a:rPr lang="en-US" sz="4400" b="1" i="1">
                        <a:solidFill>
                          <a:srgbClr val="FF0000"/>
                        </a:solidFill>
                        <a:effectLst/>
                        <a:latin typeface="Cambria Math"/>
                        <a:ea typeface="Calibri"/>
                      </a:rPr>
                      <m:t>+</m:t>
                    </m:r>
                    <m:r>
                      <a:rPr lang="en-US" sz="4400" b="1" i="1">
                        <a:solidFill>
                          <a:srgbClr val="FF0000"/>
                        </a:solidFill>
                        <a:effectLst/>
                        <a:latin typeface="Cambria Math"/>
                        <a:ea typeface="Calibri"/>
                      </a:rPr>
                      <m:t>𝒏</m:t>
                    </m:r>
                  </m:oMath>
                </a14:m>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32" name="Rounded Rectangle 38">
                <a:extLst>
                  <a:ext uri="{FF2B5EF4-FFF2-40B4-BE49-F238E27FC236}">
                    <a16:creationId xmlns:a16="http://schemas.microsoft.com/office/drawing/2014/main" id="{69D52EAB-64CD-46DD-867F-EBE0C76F5994}"/>
                  </a:ext>
                </a:extLst>
              </p:cNvPr>
              <p:cNvSpPr>
                <a:spLocks noRot="1" noChangeAspect="1" noMove="1" noResize="1" noEditPoints="1" noAdjustHandles="1" noChangeArrowheads="1" noChangeShapeType="1" noTextEdit="1"/>
              </p:cNvSpPr>
              <p:nvPr/>
            </p:nvSpPr>
            <p:spPr>
              <a:xfrm>
                <a:off x="3647680" y="4892331"/>
                <a:ext cx="7560000" cy="3770259"/>
              </a:xfrm>
              <a:prstGeom prst="roundRect">
                <a:avLst>
                  <a:gd name="adj" fmla="val 4110"/>
                </a:avLst>
              </a:prstGeom>
              <a:blipFill>
                <a:blip r:embed="rId3"/>
                <a:stretch>
                  <a:fillRect l="-3787" t="-44822" r="-5399" b="-48544"/>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ounded Rectangle 38">
                <a:extLst>
                  <a:ext uri="{FF2B5EF4-FFF2-40B4-BE49-F238E27FC236}">
                    <a16:creationId xmlns:a16="http://schemas.microsoft.com/office/drawing/2014/main" xmlns="" id="{352D4DFB-1CBC-48EB-B6FE-82542EA91023}"/>
                  </a:ext>
                </a:extLst>
              </p:cNvPr>
              <p:cNvSpPr/>
              <p:nvPr/>
            </p:nvSpPr>
            <p:spPr>
              <a:xfrm>
                <a:off x="13494278" y="4892331"/>
                <a:ext cx="7560000" cy="3240000"/>
              </a:xfrm>
              <a:prstGeom prst="roundRect">
                <a:avLst>
                  <a:gd name="adj" fmla="val 411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tắc</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việc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hoàn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bởi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m</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ứng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a:ea typeface="Calibri"/>
                      </a:rPr>
                      <m:t>𝒎</m:t>
                    </m:r>
                    <m:r>
                      <a:rPr lang="en-US" sz="4400" b="1" i="1" smtClean="0">
                        <a:solidFill>
                          <a:srgbClr val="FF0000"/>
                        </a:solidFill>
                        <a:latin typeface="Cambria Math"/>
                        <a:ea typeface="Calibri"/>
                      </a:rPr>
                      <m:t>.</m:t>
                    </m:r>
                    <m:r>
                      <a:rPr lang="en-US" sz="4400" b="1" i="1" smtClean="0">
                        <a:solidFill>
                          <a:srgbClr val="FF0000"/>
                        </a:solidFill>
                        <a:latin typeface="Cambria Math"/>
                        <a:ea typeface="Calibri"/>
                      </a:rPr>
                      <m:t>𝒏</m:t>
                    </m:r>
                  </m:oMath>
                </a14:m>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hoàn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việc</a:t>
                </a:r>
                <a:r>
                  <a:rPr lang="en-US" sz="44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3" name="Rounded Rectangle 38">
                <a:extLst>
                  <a:ext uri="{FF2B5EF4-FFF2-40B4-BE49-F238E27FC236}">
                    <a16:creationId xmlns:a16="http://schemas.microsoft.com/office/drawing/2014/main" id="{352D4DFB-1CBC-48EB-B6FE-82542EA91023}"/>
                  </a:ext>
                </a:extLst>
              </p:cNvPr>
              <p:cNvSpPr>
                <a:spLocks noRot="1" noChangeAspect="1" noMove="1" noResize="1" noEditPoints="1" noAdjustHandles="1" noChangeArrowheads="1" noChangeShapeType="1" noTextEdit="1"/>
              </p:cNvSpPr>
              <p:nvPr/>
            </p:nvSpPr>
            <p:spPr>
              <a:xfrm>
                <a:off x="13494278" y="4892331"/>
                <a:ext cx="7560000" cy="3240000"/>
              </a:xfrm>
              <a:prstGeom prst="roundRect">
                <a:avLst>
                  <a:gd name="adj" fmla="val 4110"/>
                </a:avLst>
              </a:prstGeom>
              <a:blipFill>
                <a:blip r:embed="rId4"/>
                <a:stretch>
                  <a:fillRect l="-3548" t="-48588" r="-5484" b="-53672"/>
                </a:stretch>
              </a:blipFill>
              <a:ln w="28575">
                <a:noFill/>
              </a:ln>
            </p:spPr>
            <p:txBody>
              <a:bodyPr/>
              <a:lstStyle/>
              <a:p>
                <a:r>
                  <a:rPr lang="en-US">
                    <a:noFill/>
                  </a:rPr>
                  <a:t> </a:t>
                </a:r>
              </a:p>
            </p:txBody>
          </p:sp>
        </mc:Fallback>
      </mc:AlternateContent>
      <p:sp>
        <p:nvSpPr>
          <p:cNvPr id="34" name="TextBox 33">
            <a:extLst>
              <a:ext uri="{FF2B5EF4-FFF2-40B4-BE49-F238E27FC236}">
                <a16:creationId xmlns:a16="http://schemas.microsoft.com/office/drawing/2014/main" xmlns="" id="{D42F28AF-77A5-45F5-B287-236672E37107}"/>
              </a:ext>
            </a:extLst>
          </p:cNvPr>
          <p:cNvSpPr txBox="1"/>
          <p:nvPr/>
        </p:nvSpPr>
        <p:spPr>
          <a:xfrm>
            <a:off x="3677227" y="11949112"/>
            <a:ext cx="20206128" cy="769441"/>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Chú</a:t>
            </a:r>
            <a:r>
              <a:rPr lang="en-US" sz="4400" b="1" dirty="0">
                <a:latin typeface="Tahoma" panose="020B0604030504040204" pitchFamily="34" charset="0"/>
                <a:ea typeface="Tahoma" panose="020B0604030504040204" pitchFamily="34" charset="0"/>
                <a:cs typeface="Tahoma" panose="020B0604030504040204" pitchFamily="34" charset="0"/>
              </a:rPr>
              <a:t> ý: </a:t>
            </a:r>
            <a:r>
              <a:rPr lang="en-US" sz="4400" b="1" dirty="0" err="1" smtClean="0">
                <a:latin typeface="Tahoma" panose="020B0604030504040204" pitchFamily="34" charset="0"/>
                <a:ea typeface="Tahoma" panose="020B0604030504040204" pitchFamily="34" charset="0"/>
                <a:cs typeface="Tahoma" panose="020B0604030504040204" pitchFamily="34" charset="0"/>
              </a:rPr>
              <a:t>Quy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7619998" cy="830997"/>
            <a:chOff x="-288924" y="1892299"/>
            <a:chExt cx="76199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52435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TẮC CỘNG</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991606" y="6896273"/>
            <a:ext cx="21840126" cy="5288639"/>
            <a:chOff x="1270511" y="5867400"/>
            <a:chExt cx="21817977" cy="6327171"/>
          </a:xfrm>
        </p:grpSpPr>
        <p:sp>
          <p:nvSpPr>
            <p:cNvPr id="53" name="Rounded Rectangle 52"/>
            <p:cNvSpPr/>
            <p:nvPr/>
          </p:nvSpPr>
          <p:spPr>
            <a:xfrm>
              <a:off x="1270511" y="5922751"/>
              <a:ext cx="21817977" cy="627182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b="1" dirty="0">
                  <a:solidFill>
                    <a:schemeClr val="tx1"/>
                  </a:solidFill>
                  <a:latin typeface="Times New Roman" pitchFamily="18" charset="0"/>
                  <a:ea typeface="Calibri"/>
                  <a:cs typeface="Times New Roman" pitchFamily="18"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67400"/>
              <a:ext cx="3568119" cy="957358"/>
              <a:chOff x="1224541" y="6305967"/>
              <a:chExt cx="3568119" cy="95735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p>
            </p:txBody>
          </p:sp>
          <p:sp>
            <p:nvSpPr>
              <p:cNvPr id="58" name="TextBox 57"/>
              <p:cNvSpPr txBox="1"/>
              <p:nvPr/>
            </p:nvSpPr>
            <p:spPr>
              <a:xfrm>
                <a:off x="2296330" y="6305967"/>
                <a:ext cx="2372765" cy="95735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a:p>
            </p:txBody>
          </p:sp>
        </p:grpSp>
      </p:grpSp>
      <p:grpSp>
        <p:nvGrpSpPr>
          <p:cNvPr id="61" name="Group 54"/>
          <p:cNvGrpSpPr/>
          <p:nvPr/>
        </p:nvGrpSpPr>
        <p:grpSpPr>
          <a:xfrm>
            <a:off x="883592" y="2486525"/>
            <a:ext cx="21901414" cy="4150444"/>
            <a:chOff x="1268078" y="3405486"/>
            <a:chExt cx="21901414" cy="3369643"/>
          </a:xfrm>
        </p:grpSpPr>
        <p:sp>
          <p:nvSpPr>
            <p:cNvPr id="62" name="Rounded Rectangle 61"/>
            <p:cNvSpPr/>
            <p:nvPr/>
          </p:nvSpPr>
          <p:spPr>
            <a:xfrm>
              <a:off x="1327665" y="3635176"/>
              <a:ext cx="21841827" cy="313995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kern="1200" dirty="0">
                  <a:solidFill>
                    <a:schemeClr val="tx1"/>
                  </a:solidFill>
                  <a:effectLst/>
                  <a:latin typeface="Times New Roman" pitchFamily="18" charset="0"/>
                  <a:ea typeface="+mn-ea"/>
                  <a:cs typeface="Times New Roman" pitchFamily="18" charset="0"/>
                </a:rPr>
                <a:t>                          </a:t>
              </a:r>
            </a:p>
            <a:p>
              <a:pPr algn="just"/>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mũ</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xanh</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3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mũ</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vàng</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muốn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cái</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mũ</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dạo</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mấy</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679754" cy="940513"/>
              <a:chOff x="1311958" y="3405486"/>
              <a:chExt cx="3679754" cy="940513"/>
            </a:xfrm>
          </p:grpSpPr>
          <p:sp>
            <p:nvSpPr>
              <p:cNvPr id="64" name="Freeform 20"/>
              <p:cNvSpPr>
                <a:spLocks/>
              </p:cNvSpPr>
              <p:nvPr/>
            </p:nvSpPr>
            <p:spPr bwMode="auto">
              <a:xfrm rot="5400000">
                <a:off x="3135496" y="2456971"/>
                <a:ext cx="793396" cy="2919036"/>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65" name="TextBox 64"/>
              <p:cNvSpPr txBox="1"/>
              <p:nvPr/>
            </p:nvSpPr>
            <p:spPr>
              <a:xfrm>
                <a:off x="2178955" y="3570678"/>
                <a:ext cx="2231701" cy="64967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en-US" sz="4600" b="1" dirty="0">
                    <a:solidFill>
                      <a:schemeClr val="bg1"/>
                    </a:solidFill>
                    <a:latin typeface="Tahoma" pitchFamily="34" charset="0"/>
                    <a:ea typeface="Tahoma" pitchFamily="34" charset="0"/>
                    <a:cs typeface="Tahoma" pitchFamily="34" charset="0"/>
                  </a:rPr>
                  <a:t> 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973A8E9-2DB6-4816-82EB-8DCFD56E550A}"/>
                  </a:ext>
                </a:extLst>
              </p:cNvPr>
              <p:cNvSpPr txBox="1"/>
              <p:nvPr/>
            </p:nvSpPr>
            <p:spPr>
              <a:xfrm>
                <a:off x="2221261" y="8149708"/>
                <a:ext cx="20257739" cy="3154710"/>
              </a:xfrm>
              <a:prstGeom prst="rect">
                <a:avLst/>
              </a:prstGeom>
              <a:noFill/>
            </p:spPr>
            <p:txBody>
              <a:bodyPr wrap="square" rtlCol="0">
                <a:spAutoFit/>
              </a:bodyPr>
              <a:lstStyle/>
              <a:p>
                <a:pPr algn="just">
                  <a:lnSpc>
                    <a:spcPct val="130000"/>
                  </a:lnSpc>
                </a:pP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mũ</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xanh</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2</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30000"/>
                  </a:lnSpc>
                </a:pP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mũ</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vàng</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ó</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3</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30000"/>
                  </a:lnSpc>
                </a:pP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Vậy</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theo</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quy</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tắc</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cộng</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ta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smtClean="0">
                        <a:solidFill>
                          <a:srgbClr val="0000FF"/>
                        </a:solidFill>
                        <a:effectLst/>
                        <a:latin typeface="Cambria Math"/>
                        <a:ea typeface="Calibri"/>
                        <a:cs typeface="Times New Roman"/>
                      </a:rPr>
                      <m:t>𝟐</m:t>
                    </m:r>
                    <m:r>
                      <a:rPr lang="en-US" sz="4000" b="1" i="1" smtClean="0">
                        <a:solidFill>
                          <a:srgbClr val="0000FF"/>
                        </a:solidFill>
                        <a:effectLst/>
                        <a:latin typeface="Cambria Math"/>
                        <a:ea typeface="Calibri"/>
                        <a:cs typeface="Times New Roman"/>
                      </a:rPr>
                      <m:t>+</m:t>
                    </m:r>
                    <m:r>
                      <a:rPr lang="en-US" sz="4000" b="1" i="1" smtClean="0">
                        <a:solidFill>
                          <a:srgbClr val="0000FF"/>
                        </a:solidFill>
                        <a:effectLst/>
                        <a:latin typeface="Cambria Math"/>
                        <a:ea typeface="Calibri"/>
                        <a:cs typeface="Times New Roman"/>
                      </a:rPr>
                      <m:t>𝟑</m:t>
                    </m:r>
                    <m:r>
                      <a:rPr lang="en-US" sz="4000" b="1" i="1" smtClean="0">
                        <a:solidFill>
                          <a:srgbClr val="0000FF"/>
                        </a:solidFill>
                        <a:effectLst/>
                        <a:latin typeface="Cambria Math"/>
                        <a:ea typeface="Calibri"/>
                        <a:cs typeface="Times New Roman"/>
                      </a:rPr>
                      <m:t>=</m:t>
                    </m:r>
                    <m:r>
                      <a:rPr lang="en-US" sz="4000" b="1" i="1" smtClean="0">
                        <a:solidFill>
                          <a:srgbClr val="0000FF"/>
                        </a:solidFill>
                        <a:effectLst/>
                        <a:latin typeface="Cambria Math"/>
                        <a:ea typeface="Calibri"/>
                        <a:cs typeface="Times New Roman"/>
                      </a:rPr>
                      <m:t>𝟓</m:t>
                    </m:r>
                  </m:oMath>
                </a14:m>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6" name="TextBox 5">
                <a:extLst>
                  <a:ext uri="{FF2B5EF4-FFF2-40B4-BE49-F238E27FC236}">
                    <a16:creationId xmlns:a16="http://schemas.microsoft.com/office/drawing/2014/main" id="{A973A8E9-2DB6-4816-82EB-8DCFD56E550A}"/>
                  </a:ext>
                </a:extLst>
              </p:cNvPr>
              <p:cNvSpPr txBox="1">
                <a:spLocks noRot="1" noChangeAspect="1" noMove="1" noResize="1" noEditPoints="1" noAdjustHandles="1" noChangeArrowheads="1" noChangeShapeType="1" noTextEdit="1"/>
              </p:cNvSpPr>
              <p:nvPr/>
            </p:nvSpPr>
            <p:spPr>
              <a:xfrm>
                <a:off x="2221261" y="8149708"/>
                <a:ext cx="20257739" cy="3154710"/>
              </a:xfrm>
              <a:prstGeom prst="rect">
                <a:avLst/>
              </a:prstGeom>
              <a:blipFill>
                <a:blip r:embed="rId3"/>
                <a:stretch>
                  <a:fillRect l="-1053" t="-580"/>
                </a:stretch>
              </a:blipFill>
            </p:spPr>
            <p:txBody>
              <a:bodyPr/>
              <a:lstStyle/>
              <a:p>
                <a:r>
                  <a:rPr lang="en-US">
                    <a:noFill/>
                  </a:rPr>
                  <a:t> </a:t>
                </a:r>
              </a:p>
            </p:txBody>
          </p:sp>
        </mc:Fallback>
      </mc:AlternateContent>
    </p:spTree>
    <p:extLst>
      <p:ext uri="{BB962C8B-B14F-4D97-AF65-F5344CB8AC3E}">
        <p14:creationId xmlns:p14="http://schemas.microsoft.com/office/powerpoint/2010/main" val="17491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7619998" cy="830997"/>
            <a:chOff x="-288924" y="1892299"/>
            <a:chExt cx="76199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52435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TẮC CỘNG</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45222" y="7839081"/>
            <a:ext cx="21893556" cy="5419719"/>
            <a:chOff x="1270511" y="5867400"/>
            <a:chExt cx="21893556" cy="4278959"/>
          </a:xfrm>
        </p:grpSpPr>
        <p:sp>
          <p:nvSpPr>
            <p:cNvPr id="53" name="Rounded Rectangle 52"/>
            <p:cNvSpPr/>
            <p:nvPr/>
          </p:nvSpPr>
          <p:spPr>
            <a:xfrm>
              <a:off x="1346910" y="5938014"/>
              <a:ext cx="21817157" cy="4208345"/>
            </a:xfrm>
            <a:prstGeom prst="roundRect">
              <a:avLst>
                <a:gd name="adj" fmla="val 8973"/>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b="1" dirty="0">
                  <a:solidFill>
                    <a:schemeClr val="tx1"/>
                  </a:solidFill>
                  <a:latin typeface="Times New Roman" pitchFamily="18" charset="0"/>
                  <a:ea typeface="Calibri"/>
                  <a:cs typeface="Times New Roman" pitchFamily="18" charset="0"/>
                </a:rPr>
                <a:t>	</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b="1" dirty="0"/>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191059" y="2805654"/>
            <a:ext cx="21841827" cy="4771698"/>
            <a:chOff x="1188049" y="3405486"/>
            <a:chExt cx="21841827" cy="3905035"/>
          </a:xfrm>
        </p:grpSpPr>
        <p:sp>
          <p:nvSpPr>
            <p:cNvPr id="62" name="Rounded Rectangle 61"/>
            <p:cNvSpPr/>
            <p:nvPr/>
          </p:nvSpPr>
          <p:spPr>
            <a:xfrm>
              <a:off x="1188049" y="3581025"/>
              <a:ext cx="21841827" cy="372949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4400" b="1" kern="1200" dirty="0">
                  <a:solidFill>
                    <a:schemeClr val="tx1"/>
                  </a:solidFill>
                  <a:effectLst/>
                  <a:latin typeface="Times New Roman" pitchFamily="18" charset="0"/>
                  <a:ea typeface="+mn-ea"/>
                  <a:cs typeface="Times New Roman" pitchFamily="18" charset="0"/>
                </a:rPr>
                <a:t>                          </a:t>
              </a:r>
            </a:p>
            <a:p>
              <a:pPr algn="just">
                <a:lnSpc>
                  <a:spcPct val="120000"/>
                </a:lnSpc>
              </a:pP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Nam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6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cuốn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khảo</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Toán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5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cuốn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khảo</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Lý</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7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cuốn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khảo</a:t>
              </a:r>
              <a:r>
                <a:rPr lang="en-US"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Hóa</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Mỗi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buổi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hàng</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tuần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Nam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dành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thời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gian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để</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đọc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cuốn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khảo</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trên</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Hỏi</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Nam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bao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nhiêu</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 1 </a:t>
              </a:r>
              <a:r>
                <a:rPr lang="en-US" sz="4400" b="1" kern="1200"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cuốn</a:t>
              </a:r>
              <a:r>
                <a:rPr lang="en-US"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sách</a:t>
              </a:r>
              <a:r>
                <a:rPr lang="en-US" sz="4400" b="1" kern="1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để</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đọc</a:t>
              </a:r>
              <a:r>
                <a:rPr lang="en-US" sz="4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548614" cy="940513"/>
              <a:chOff x="1311958" y="3405486"/>
              <a:chExt cx="3548614" cy="940513"/>
            </a:xfrm>
          </p:grpSpPr>
          <p:sp>
            <p:nvSpPr>
              <p:cNvPr id="64" name="Freeform 20"/>
              <p:cNvSpPr>
                <a:spLocks/>
              </p:cNvSpPr>
              <p:nvPr/>
            </p:nvSpPr>
            <p:spPr bwMode="auto">
              <a:xfrm rot="5400000">
                <a:off x="3069926" y="2522541"/>
                <a:ext cx="793396" cy="2787896"/>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65" name="TextBox 64"/>
              <p:cNvSpPr txBox="1"/>
              <p:nvPr/>
            </p:nvSpPr>
            <p:spPr>
              <a:xfrm>
                <a:off x="2178955" y="3570678"/>
                <a:ext cx="2231701" cy="65487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en-US" sz="4600" b="1" dirty="0">
                    <a:solidFill>
                      <a:schemeClr val="bg1"/>
                    </a:solidFill>
                    <a:latin typeface="Tahoma" pitchFamily="34" charset="0"/>
                    <a:ea typeface="Tahoma" pitchFamily="34" charset="0"/>
                    <a:cs typeface="Tahoma" pitchFamily="34" charset="0"/>
                  </a:rPr>
                  <a:t> 2</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 name="TextBox 5">
            <a:extLst>
              <a:ext uri="{FF2B5EF4-FFF2-40B4-BE49-F238E27FC236}">
                <a16:creationId xmlns:a16="http://schemas.microsoft.com/office/drawing/2014/main" xmlns="" id="{CD383CBE-3BFA-4C8A-A607-1C472F229662}"/>
              </a:ext>
            </a:extLst>
          </p:cNvPr>
          <p:cNvSpPr txBox="1"/>
          <p:nvPr/>
        </p:nvSpPr>
        <p:spPr>
          <a:xfrm>
            <a:off x="2635723" y="9030004"/>
            <a:ext cx="19835179" cy="3535263"/>
          </a:xfrm>
          <a:prstGeom prst="rect">
            <a:avLst/>
          </a:prstGeom>
          <a:noFill/>
        </p:spPr>
        <p:txBody>
          <a:bodyPr wrap="square" rtlCol="0">
            <a:spAutoFit/>
          </a:bodyPr>
          <a:lstStyle/>
          <a:p>
            <a:pPr algn="just">
              <a:lnSpc>
                <a:spcPct val="13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cuốn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Toán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6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30000"/>
              </a:lnSpc>
            </a:pP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cuốn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Lý</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5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3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cuốn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Hóa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7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R="291465" algn="just">
              <a:lnSpc>
                <a:spcPct val="130000"/>
              </a:lnSpc>
            </a:pP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Nam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cuốn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đọc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6 + 5 + 7 = 18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TẮC NHÂN</a:t>
              </a:r>
            </a:p>
          </p:txBody>
        </p:sp>
      </p:grpSp>
      <p:grpSp>
        <p:nvGrpSpPr>
          <p:cNvPr id="43" name="Group 42"/>
          <p:cNvGrpSpPr/>
          <p:nvPr/>
        </p:nvGrpSpPr>
        <p:grpSpPr>
          <a:xfrm>
            <a:off x="914400" y="2847905"/>
            <a:ext cx="22158024" cy="3361374"/>
            <a:chOff x="1076414" y="4334859"/>
            <a:chExt cx="22158024" cy="3361374"/>
          </a:xfrm>
        </p:grpSpPr>
        <p:grpSp>
          <p:nvGrpSpPr>
            <p:cNvPr id="22" name="Group 5"/>
            <p:cNvGrpSpPr/>
            <p:nvPr/>
          </p:nvGrpSpPr>
          <p:grpSpPr>
            <a:xfrm>
              <a:off x="1365712" y="4464296"/>
              <a:ext cx="21868726" cy="3231937"/>
              <a:chOff x="571560" y="1002523"/>
              <a:chExt cx="8611674" cy="1272428"/>
            </a:xfrm>
          </p:grpSpPr>
          <mc:AlternateContent xmlns:mc="http://schemas.openxmlformats.org/markup-compatibility/2006" xmlns:a14="http://schemas.microsoft.com/office/drawing/2010/main">
            <mc:Choice Requires="a14">
              <p:sp>
                <p:nvSpPr>
                  <p:cNvPr id="39" name="Rounded Rectangle 38"/>
                  <p:cNvSpPr/>
                  <p:nvPr/>
                </p:nvSpPr>
                <p:spPr>
                  <a:xfrm>
                    <a:off x="571560" y="1002523"/>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Một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việc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hoàn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bởi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thứ</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ứng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thứ</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a:ea typeface="Calibri"/>
                          </a:rPr>
                          <m:t>𝒎</m:t>
                        </m:r>
                        <m:r>
                          <a:rPr lang="en-US" sz="4400" b="1" i="1">
                            <a:solidFill>
                              <a:schemeClr val="tx1"/>
                            </a:solidFill>
                            <a:latin typeface="Cambria Math"/>
                            <a:ea typeface="Calibri"/>
                          </a:rPr>
                          <m:t>.</m:t>
                        </m:r>
                        <m:r>
                          <a:rPr lang="en-US" sz="4400" b="1" i="1">
                            <a:solidFill>
                              <a:schemeClr val="tx1"/>
                            </a:solidFill>
                            <a:latin typeface="Cambria Math"/>
                            <a:ea typeface="Calibri"/>
                          </a:rPr>
                          <m:t>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hoàn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việc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Rounded Rectangle 38"/>
                  <p:cNvSpPr>
                    <a:spLocks noRot="1" noChangeAspect="1" noMove="1" noResize="1" noEditPoints="1" noAdjustHandles="1" noChangeArrowheads="1" noChangeShapeType="1" noTextEdit="1"/>
                  </p:cNvSpPr>
                  <p:nvPr/>
                </p:nvSpPr>
                <p:spPr>
                  <a:xfrm>
                    <a:off x="571560" y="1002523"/>
                    <a:ext cx="8611674" cy="1272428"/>
                  </a:xfrm>
                  <a:prstGeom prst="roundRect">
                    <a:avLst>
                      <a:gd name="adj" fmla="val 4110"/>
                    </a:avLst>
                  </a:prstGeom>
                  <a:blipFill>
                    <a:blip r:embed="rId3"/>
                    <a:stretch>
                      <a:fillRect l="-1141" r="-1837"/>
                    </a:stretch>
                  </a:blipFill>
                  <a:ln w="28575">
                    <a:solidFill>
                      <a:srgbClr val="0999C8"/>
                    </a:solidFill>
                  </a:ln>
                </p:spPr>
                <p:txBody>
                  <a:bodyPr/>
                  <a:lstStyle/>
                  <a:p>
                    <a:r>
                      <a:rPr lang="en-US">
                        <a:noFill/>
                      </a:rPr>
                      <a:t> </a:t>
                    </a:r>
                  </a:p>
                </p:txBody>
              </p:sp>
            </mc:Fallback>
          </mc:AlternateContent>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3377335" cy="824978"/>
              <a:chOff x="166396" y="8712046"/>
              <a:chExt cx="3377335" cy="824978"/>
            </a:xfrm>
          </p:grpSpPr>
          <p:sp>
            <p:nvSpPr>
              <p:cNvPr id="24" name="Freeform 20"/>
              <p:cNvSpPr>
                <a:spLocks/>
              </p:cNvSpPr>
              <p:nvPr/>
            </p:nvSpPr>
            <p:spPr bwMode="auto">
              <a:xfrm>
                <a:off x="384523" y="8755081"/>
                <a:ext cx="3159208"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611612"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Quy</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tắc</a:t>
                </a:r>
                <a:r>
                  <a:rPr lang="en-US" sz="4600" b="1" dirty="0">
                    <a:solidFill>
                      <a:schemeClr val="bg1"/>
                    </a:solidFill>
                    <a:latin typeface="Tahoma" pitchFamily="34" charset="0"/>
                    <a:ea typeface="Tahoma" pitchFamily="34" charset="0"/>
                    <a:cs typeface="Tahoma" pitchFamily="34" charset="0"/>
                  </a:rPr>
                  <a:t> </a:t>
                </a:r>
              </a:p>
            </p:txBody>
          </p:sp>
        </p:grpSp>
      </p:grpSp>
      <p:sp>
        <p:nvSpPr>
          <p:cNvPr id="10" name="TextBox 9">
            <a:extLst>
              <a:ext uri="{FF2B5EF4-FFF2-40B4-BE49-F238E27FC236}">
                <a16:creationId xmlns:a16="http://schemas.microsoft.com/office/drawing/2014/main" xmlns="" id="{2A98DDED-A6C0-42A2-935D-79FF09004FFB}"/>
              </a:ext>
            </a:extLst>
          </p:cNvPr>
          <p:cNvSpPr txBox="1"/>
          <p:nvPr/>
        </p:nvSpPr>
        <p:spPr>
          <a:xfrm>
            <a:off x="3581400" y="7122001"/>
            <a:ext cx="16673014" cy="769441"/>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Chú</a:t>
            </a:r>
            <a:r>
              <a:rPr lang="en-US" sz="4400" b="1" dirty="0">
                <a:latin typeface="Tahoma" panose="020B0604030504040204" pitchFamily="34" charset="0"/>
                <a:ea typeface="Tahoma" panose="020B0604030504040204" pitchFamily="34" charset="0"/>
                <a:cs typeface="Tahoma" panose="020B0604030504040204" pitchFamily="34" charset="0"/>
              </a:rPr>
              <a:t> ý: </a:t>
            </a:r>
            <a:r>
              <a:rPr lang="en-US" sz="4400" b="1" dirty="0" err="1" smtClean="0">
                <a:latin typeface="Tahoma" panose="020B0604030504040204" pitchFamily="34" charset="0"/>
                <a:ea typeface="Tahoma" panose="020B0604030504040204" pitchFamily="34" charset="0"/>
                <a:cs typeface="Tahoma" panose="020B0604030504040204" pitchFamily="34" charset="0"/>
              </a:rPr>
              <a:t>Quy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tắc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mở</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7374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80586"/>
            <a:ext cx="7616837" cy="830997"/>
            <a:chOff x="-288924" y="1900823"/>
            <a:chExt cx="7616837"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4400" y="1900823"/>
              <a:ext cx="52435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TẮC NHÂN</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986479" y="6433935"/>
            <a:ext cx="21819676" cy="6567054"/>
            <a:chOff x="1270511" y="5867400"/>
            <a:chExt cx="21819676" cy="6858907"/>
          </a:xfrm>
        </p:grpSpPr>
        <p:sp>
          <p:nvSpPr>
            <p:cNvPr id="53" name="Rounded Rectangle 52"/>
            <p:cNvSpPr/>
            <p:nvPr/>
          </p:nvSpPr>
          <p:spPr>
            <a:xfrm>
              <a:off x="1272210" y="6139009"/>
              <a:ext cx="21817977" cy="658729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b="1" dirty="0">
                  <a:latin typeface="Times New Roman" pitchFamily="18" charset="0"/>
                  <a:ea typeface="Calibri"/>
                  <a:cs typeface="Times New Roman" pitchFamily="18"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941854" y="2588455"/>
            <a:ext cx="21901414" cy="3736145"/>
            <a:chOff x="1268078" y="3405486"/>
            <a:chExt cx="21901414" cy="3405582"/>
          </a:xfrm>
        </p:grpSpPr>
        <p:sp>
          <p:nvSpPr>
            <p:cNvPr id="62" name="Rounded Rectangle 61"/>
            <p:cNvSpPr/>
            <p:nvPr/>
          </p:nvSpPr>
          <p:spPr>
            <a:xfrm>
              <a:off x="1327665" y="3619452"/>
              <a:ext cx="21841827" cy="319161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4400" b="1" kern="1200" dirty="0">
                  <a:solidFill>
                    <a:schemeClr val="tx1"/>
                  </a:solidFill>
                  <a:effectLst/>
                  <a:latin typeface="Times New Roman" pitchFamily="18" charset="0"/>
                  <a:ea typeface="+mn-ea"/>
                  <a:cs typeface="Times New Roman" pitchFamily="18" charset="0"/>
                </a:rPr>
                <a:t>                          </a:t>
              </a:r>
            </a:p>
            <a:p>
              <a:pPr algn="just">
                <a:lnSpc>
                  <a:spcPct val="130000"/>
                </a:lnSpc>
                <a:spcBef>
                  <a:spcPts val="600"/>
                </a:spcBef>
                <a:spcAft>
                  <a:spcPts val="600"/>
                </a:spcAft>
                <a:tabLst>
                  <a:tab pos="571500" algn="l"/>
                </a:tabLst>
              </a:pP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3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2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quần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muốn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bộ</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áo</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quần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dạo</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mấy</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178955" y="3570678"/>
                <a:ext cx="2231701" cy="65487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en-US" sz="4600" b="1" dirty="0">
                    <a:solidFill>
                      <a:schemeClr val="bg1"/>
                    </a:solidFill>
                    <a:latin typeface="Tahoma" pitchFamily="34" charset="0"/>
                    <a:ea typeface="Tahoma" pitchFamily="34" charset="0"/>
                    <a:cs typeface="Tahoma" pitchFamily="34" charset="0"/>
                  </a:rPr>
                  <a:t> 3</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2FBC408C-7B9B-43F9-B027-8D162C5E2705}"/>
                  </a:ext>
                </a:extLst>
              </p:cNvPr>
              <p:cNvSpPr txBox="1"/>
              <p:nvPr/>
            </p:nvSpPr>
            <p:spPr>
              <a:xfrm>
                <a:off x="2311849" y="7834746"/>
                <a:ext cx="20116800" cy="4005712"/>
              </a:xfrm>
              <a:prstGeom prst="rect">
                <a:avLst/>
              </a:prstGeom>
              <a:noFill/>
            </p:spPr>
            <p:txBody>
              <a:bodyPr wrap="square" rtlCol="0">
                <a:spAutoFit/>
              </a:bodyPr>
              <a:lstStyle/>
              <a:p>
                <a:pPr algn="just">
                  <a:lnSpc>
                    <a:spcPct val="130000"/>
                  </a:lnSpc>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Để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bộ</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đồ</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cô</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gái</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cần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đầy</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đủ</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liên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quần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áo</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lnSpc>
                    <a:spcPct val="130000"/>
                  </a:lnSpc>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quần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lnSpc>
                    <a:spcPct val="130000"/>
                  </a:lnSpc>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áo</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3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lnSpc>
                    <a:spcPct val="130000"/>
                  </a:lnSpc>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Vậy ta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smtClean="0">
                        <a:solidFill>
                          <a:schemeClr val="tx1"/>
                        </a:solidFill>
                        <a:latin typeface="Cambria Math"/>
                        <a:ea typeface="Calibri"/>
                      </a:rPr>
                      <m:t>𝟐</m:t>
                    </m:r>
                    <m:r>
                      <a:rPr lang="en-US" sz="4000" b="1" i="1" smtClean="0">
                        <a:solidFill>
                          <a:schemeClr val="tx1"/>
                        </a:solidFill>
                        <a:latin typeface="Cambria Math"/>
                        <a:ea typeface="Calibri"/>
                      </a:rPr>
                      <m:t>.</m:t>
                    </m:r>
                    <m:r>
                      <a:rPr lang="en-US" sz="4000" b="1" i="1" smtClean="0">
                        <a:solidFill>
                          <a:schemeClr val="tx1"/>
                        </a:solidFill>
                        <a:latin typeface="Cambria Math"/>
                        <a:ea typeface="Calibri"/>
                      </a:rPr>
                      <m:t>𝟑</m:t>
                    </m:r>
                    <m:r>
                      <a:rPr lang="en-US" sz="4000" b="1" i="1" smtClean="0">
                        <a:solidFill>
                          <a:schemeClr val="tx1"/>
                        </a:solidFill>
                        <a:latin typeface="Cambria Math"/>
                        <a:ea typeface="Calibri"/>
                      </a:rPr>
                      <m:t>=</m:t>
                    </m:r>
                    <m:r>
                      <a:rPr lang="en-US" sz="4000" b="1" i="1" smtClean="0">
                        <a:solidFill>
                          <a:schemeClr val="tx1"/>
                        </a:solidFill>
                        <a:latin typeface="Cambria Math"/>
                        <a:ea typeface="Calibri"/>
                      </a:rPr>
                      <m:t>𝟔</m:t>
                    </m:r>
                  </m:oMath>
                </a14:m>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bộ</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đồ</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2FBC408C-7B9B-43F9-B027-8D162C5E2705}"/>
                  </a:ext>
                </a:extLst>
              </p:cNvPr>
              <p:cNvSpPr txBox="1">
                <a:spLocks noRot="1" noChangeAspect="1" noMove="1" noResize="1" noEditPoints="1" noAdjustHandles="1" noChangeArrowheads="1" noChangeShapeType="1" noTextEdit="1"/>
              </p:cNvSpPr>
              <p:nvPr/>
            </p:nvSpPr>
            <p:spPr>
              <a:xfrm>
                <a:off x="2311849" y="7834746"/>
                <a:ext cx="20116800" cy="4005712"/>
              </a:xfrm>
              <a:prstGeom prst="rect">
                <a:avLst/>
              </a:prstGeom>
              <a:blipFill>
                <a:blip r:embed="rId3"/>
                <a:stretch>
                  <a:fillRect l="-1061" t="-457" r="-1091" b="-5479"/>
                </a:stretch>
              </a:blipFill>
            </p:spPr>
            <p:txBody>
              <a:bodyPr/>
              <a:lstStyle/>
              <a:p>
                <a:r>
                  <a:rPr lang="en-US">
                    <a:noFill/>
                  </a:rPr>
                  <a:t> </a:t>
                </a:r>
              </a:p>
            </p:txBody>
          </p:sp>
        </mc:Fallback>
      </mc:AlternateContent>
    </p:spTree>
    <p:extLst>
      <p:ext uri="{BB962C8B-B14F-4D97-AF65-F5344CB8AC3E}">
        <p14:creationId xmlns:p14="http://schemas.microsoft.com/office/powerpoint/2010/main" val="179116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7619998" cy="830997"/>
            <a:chOff x="-288924" y="1892299"/>
            <a:chExt cx="76199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52435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TẮC NHÂN</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964124" y="7053379"/>
            <a:ext cx="21819676" cy="5986671"/>
            <a:chOff x="1270511" y="5867400"/>
            <a:chExt cx="21819676" cy="5628565"/>
          </a:xfrm>
        </p:grpSpPr>
        <p:sp>
          <p:nvSpPr>
            <p:cNvPr id="53" name="Rounded Rectangle 52"/>
            <p:cNvSpPr/>
            <p:nvPr/>
          </p:nvSpPr>
          <p:spPr>
            <a:xfrm>
              <a:off x="1272210" y="6139009"/>
              <a:ext cx="21817977" cy="535695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67400"/>
              <a:ext cx="3568119" cy="991461"/>
              <a:chOff x="1224541" y="6305967"/>
              <a:chExt cx="3568119" cy="991461"/>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p>
            </p:txBody>
          </p:sp>
          <p:sp>
            <p:nvSpPr>
              <p:cNvPr id="58" name="TextBox 57"/>
              <p:cNvSpPr txBox="1"/>
              <p:nvPr/>
            </p:nvSpPr>
            <p:spPr>
              <a:xfrm>
                <a:off x="2296330" y="6305967"/>
                <a:ext cx="2372765" cy="991461"/>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a:p>
            </p:txBody>
          </p:sp>
        </p:grpSp>
      </p:grpSp>
      <p:grpSp>
        <p:nvGrpSpPr>
          <p:cNvPr id="61" name="Group 54"/>
          <p:cNvGrpSpPr/>
          <p:nvPr/>
        </p:nvGrpSpPr>
        <p:grpSpPr>
          <a:xfrm>
            <a:off x="911017" y="2501361"/>
            <a:ext cx="21911156" cy="4391760"/>
            <a:chOff x="1268078" y="3405486"/>
            <a:chExt cx="21911156" cy="3594103"/>
          </a:xfrm>
        </p:grpSpPr>
        <p:sp>
          <p:nvSpPr>
            <p:cNvPr id="62" name="Rounded Rectangle 61"/>
            <p:cNvSpPr/>
            <p:nvPr/>
          </p:nvSpPr>
          <p:spPr>
            <a:xfrm>
              <a:off x="1337407" y="3652791"/>
              <a:ext cx="21841827" cy="334679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4400" b="1" kern="1200" dirty="0">
                  <a:solidFill>
                    <a:schemeClr val="tx1"/>
                  </a:solidFill>
                  <a:effectLst/>
                  <a:latin typeface="Times New Roman" pitchFamily="18" charset="0"/>
                  <a:ea typeface="+mn-ea"/>
                  <a:cs typeface="Times New Roman" pitchFamily="18"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qua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4 con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2 con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qua </a:t>
              </a:r>
              <a:r>
                <a:rPr lang="en-US" sz="44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chỉ</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lần</a:t>
              </a:r>
              <a:r>
                <a:rPr lang="en-US" sz="4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178955" y="3570678"/>
                <a:ext cx="2231701" cy="654878"/>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en-US" sz="4600" b="1" dirty="0">
                    <a:solidFill>
                      <a:schemeClr val="bg1"/>
                    </a:solidFill>
                    <a:latin typeface="Tahoma" pitchFamily="34" charset="0"/>
                    <a:ea typeface="Tahoma" pitchFamily="34" charset="0"/>
                    <a:cs typeface="Tahoma" pitchFamily="34" charset="0"/>
                  </a:rPr>
                  <a:t> 4</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766D2646-C915-4E17-BA44-708D313B4B02}"/>
                  </a:ext>
                </a:extLst>
              </p:cNvPr>
              <p:cNvSpPr txBox="1"/>
              <p:nvPr/>
            </p:nvSpPr>
            <p:spPr>
              <a:xfrm>
                <a:off x="1582509" y="8343037"/>
                <a:ext cx="21239664" cy="4397101"/>
              </a:xfrm>
              <a:prstGeom prst="rect">
                <a:avLst/>
              </a:prstGeom>
              <a:noFill/>
            </p:spPr>
            <p:txBody>
              <a:bodyPr wrap="square" rtlCol="0">
                <a:spAutoFit/>
              </a:bodyPr>
              <a:lstStyle/>
              <a:p>
                <a:pPr lvl="0" algn="just">
                  <a:lnSpc>
                    <a:spcPct val="13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Để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phố</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phố</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 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đầy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đủ</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a:t>
                </a:r>
              </a:p>
              <a:p>
                <a:pPr lvl="0" algn="just">
                  <a:lnSpc>
                    <a:spcPct val="13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4</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lvl="0" algn="just">
                  <a:lnSpc>
                    <a:spcPct val="130000"/>
                  </a:lnSpc>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2</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lvl="0" algn="just">
                  <a:lnSpc>
                    <a:spcPct val="130000"/>
                  </a:lnSpc>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00FF"/>
                        </a:solidFill>
                        <a:latin typeface="Cambria Math"/>
                        <a:ea typeface="Calibri"/>
                      </a:rPr>
                      <m:t>𝟒</m:t>
                    </m:r>
                    <m:r>
                      <a:rPr lang="en-US" sz="4400" b="1" i="1" smtClean="0">
                        <a:solidFill>
                          <a:srgbClr val="0000FF"/>
                        </a:solidFill>
                        <a:latin typeface="Cambria Math"/>
                        <a:ea typeface="Calibri"/>
                      </a:rPr>
                      <m:t>.</m:t>
                    </m:r>
                    <m:r>
                      <a:rPr lang="en-US" sz="4400" b="1" i="1" smtClean="0">
                        <a:solidFill>
                          <a:srgbClr val="0000FF"/>
                        </a:solidFill>
                        <a:latin typeface="Cambria Math"/>
                        <a:ea typeface="Calibri"/>
                      </a:rPr>
                      <m:t>𝟐</m:t>
                    </m:r>
                    <m:r>
                      <a:rPr lang="en-US" sz="4400" b="1" i="1" smtClean="0">
                        <a:solidFill>
                          <a:srgbClr val="0000FF"/>
                        </a:solidFill>
                        <a:latin typeface="Cambria Math"/>
                        <a:ea typeface="Calibri"/>
                      </a:rPr>
                      <m:t>=</m:t>
                    </m:r>
                    <m:r>
                      <a:rPr lang="en-US" sz="4400" b="1" i="1" smtClean="0">
                        <a:solidFill>
                          <a:srgbClr val="0000FF"/>
                        </a:solidFill>
                        <a:latin typeface="Cambria Math"/>
                        <a:ea typeface="Calibri"/>
                      </a:rPr>
                      <m:t>𝟖</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qua B.</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766D2646-C915-4E17-BA44-708D313B4B02}"/>
                  </a:ext>
                </a:extLst>
              </p:cNvPr>
              <p:cNvSpPr txBox="1">
                <a:spLocks noRot="1" noChangeAspect="1" noMove="1" noResize="1" noEditPoints="1" noAdjustHandles="1" noChangeArrowheads="1" noChangeShapeType="1" noTextEdit="1"/>
              </p:cNvSpPr>
              <p:nvPr/>
            </p:nvSpPr>
            <p:spPr>
              <a:xfrm>
                <a:off x="1582509" y="8343037"/>
                <a:ext cx="21239664" cy="4397101"/>
              </a:xfrm>
              <a:prstGeom prst="rect">
                <a:avLst/>
              </a:prstGeom>
              <a:blipFill>
                <a:blip r:embed="rId3"/>
                <a:stretch>
                  <a:fillRect l="-1177" t="-693" r="-1148" b="-5548"/>
                </a:stretch>
              </a:blipFill>
            </p:spPr>
            <p:txBody>
              <a:bodyPr/>
              <a:lstStyle/>
              <a:p>
                <a:r>
                  <a:rPr lang="en-US">
                    <a:noFill/>
                  </a:rPr>
                  <a:t> </a:t>
                </a:r>
              </a:p>
            </p:txBody>
          </p:sp>
        </mc:Fallback>
      </mc:AlternateContent>
    </p:spTree>
    <p:extLst>
      <p:ext uri="{BB962C8B-B14F-4D97-AF65-F5344CB8AC3E}">
        <p14:creationId xmlns:p14="http://schemas.microsoft.com/office/powerpoint/2010/main" val="4367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09747" y="6362560"/>
            <a:ext cx="22059472" cy="6988690"/>
            <a:chOff x="1270511" y="5867400"/>
            <a:chExt cx="22062025" cy="7422948"/>
          </a:xfrm>
        </p:grpSpPr>
        <p:sp>
          <p:nvSpPr>
            <p:cNvPr id="3" name="Rounded Rectangle 2"/>
            <p:cNvSpPr/>
            <p:nvPr/>
          </p:nvSpPr>
          <p:spPr>
            <a:xfrm>
              <a:off x="1272210" y="6139011"/>
              <a:ext cx="2206032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 name="Group 60"/>
            <p:cNvGrpSpPr/>
            <p:nvPr/>
          </p:nvGrpSpPr>
          <p:grpSpPr>
            <a:xfrm>
              <a:off x="1270511" y="5867400"/>
              <a:ext cx="3568119" cy="849746"/>
              <a:chOff x="1224541" y="6305967"/>
              <a:chExt cx="3568119" cy="849746"/>
            </a:xfrm>
          </p:grpSpPr>
          <p:sp>
            <p:nvSpPr>
              <p:cNvPr id="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b="1"/>
              </a:p>
            </p:txBody>
          </p:sp>
          <p:sp>
            <p:nvSpPr>
              <p:cNvPr id="6" name="TextBox 5"/>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b="1"/>
              </a:p>
            </p:txBody>
          </p:sp>
        </p:grpSp>
      </p:grpSp>
      <p:grpSp>
        <p:nvGrpSpPr>
          <p:cNvPr id="42" name="Group 9"/>
          <p:cNvGrpSpPr/>
          <p:nvPr/>
        </p:nvGrpSpPr>
        <p:grpSpPr>
          <a:xfrm>
            <a:off x="1221263" y="2550500"/>
            <a:ext cx="22122428" cy="3714042"/>
            <a:chOff x="1175570" y="3048677"/>
            <a:chExt cx="22124988" cy="3714472"/>
          </a:xfrm>
        </p:grpSpPr>
        <p:sp>
          <p:nvSpPr>
            <p:cNvPr id="43" name="Rounded Rectangle 42"/>
            <p:cNvSpPr/>
            <p:nvPr/>
          </p:nvSpPr>
          <p:spPr>
            <a:xfrm>
              <a:off x="1175570" y="3533428"/>
              <a:ext cx="22124988" cy="3229721"/>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2"/>
            <p:cNvGrpSpPr/>
            <p:nvPr/>
          </p:nvGrpSpPr>
          <p:grpSpPr>
            <a:xfrm>
              <a:off x="1175570" y="3048677"/>
              <a:ext cx="3903662" cy="969507"/>
              <a:chOff x="1175570" y="1834705"/>
              <a:chExt cx="3903662" cy="969507"/>
            </a:xfrm>
          </p:grpSpPr>
          <p:sp>
            <p:nvSpPr>
              <p:cNvPr id="45"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6" name="TextBox 45"/>
              <p:cNvSpPr txBox="1"/>
              <p:nvPr/>
            </p:nvSpPr>
            <p:spPr>
              <a:xfrm>
                <a:off x="2235430" y="1958752"/>
                <a:ext cx="2810385"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1</a:t>
                </a:r>
                <a:endParaRPr lang="en-US" sz="4600" b="1" dirty="0">
                  <a:solidFill>
                    <a:schemeClr val="bg1"/>
                  </a:solidFill>
                  <a:latin typeface="Tahoma" pitchFamily="34" charset="0"/>
                  <a:ea typeface="Tahoma" pitchFamily="34" charset="0"/>
                  <a:cs typeface="Tahoma" pitchFamily="34" charset="0"/>
                </a:endParaRPr>
              </a:p>
            </p:txBody>
          </p:sp>
          <p:sp>
            <p:nvSpPr>
              <p:cNvPr id="47" name="Round Diagonal Corner Rectangle 46"/>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
              <p:cNvGrpSpPr/>
              <p:nvPr/>
            </p:nvGrpSpPr>
            <p:grpSpPr>
              <a:xfrm>
                <a:off x="1314846" y="1951291"/>
                <a:ext cx="756925" cy="699372"/>
                <a:chOff x="7440266" y="3398551"/>
                <a:chExt cx="757238" cy="765175"/>
              </a:xfrm>
              <a:solidFill>
                <a:srgbClr val="999158"/>
              </a:solidFill>
            </p:grpSpPr>
            <p:sp>
              <p:nvSpPr>
                <p:cNvPr id="49"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50"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51"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52"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53"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54"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55"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56" name="Group 55"/>
          <p:cNvGrpSpPr/>
          <p:nvPr/>
        </p:nvGrpSpPr>
        <p:grpSpPr>
          <a:xfrm>
            <a:off x="-454902" y="1572067"/>
            <a:ext cx="11206910" cy="830901"/>
            <a:chOff x="-288924" y="1892299"/>
            <a:chExt cx="11208937" cy="830899"/>
          </a:xfrm>
        </p:grpSpPr>
        <p:sp>
          <p:nvSpPr>
            <p:cNvPr id="57" name="Rounded Rectangle 56"/>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082675" y="1922269"/>
              <a:ext cx="983139"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III</a:t>
              </a:r>
            </a:p>
          </p:txBody>
        </p:sp>
        <p:sp>
          <p:nvSpPr>
            <p:cNvPr id="59" name="TextBox 58"/>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a:solidFill>
                    <a:srgbClr val="135F82"/>
                  </a:solidFill>
                  <a:latin typeface="Tahoma" pitchFamily="34" charset="0"/>
                  <a:ea typeface="Tahoma" pitchFamily="34" charset="0"/>
                  <a:cs typeface="Tahoma" pitchFamily="34" charset="0"/>
                </a:rPr>
                <a:t>LUYỆN TẬP</a:t>
              </a:r>
            </a:p>
          </p:txBody>
        </p:sp>
      </p:grpSp>
      <p:sp>
        <p:nvSpPr>
          <p:cNvPr id="60" name="Rectangle 59"/>
          <p:cNvSpPr/>
          <p:nvPr/>
        </p:nvSpPr>
        <p:spPr>
          <a:xfrm>
            <a:off x="1427163" y="3507341"/>
            <a:ext cx="21842056" cy="2800767"/>
          </a:xfrm>
          <a:prstGeom prst="rect">
            <a:avLst/>
          </a:prstGeom>
        </p:spPr>
        <p:txBody>
          <a:bodyPr wrap="square">
            <a:spAutoFit/>
          </a:bodyPr>
          <a:lstStyle/>
          <a:p>
            <a:pPr>
              <a:spcBef>
                <a:spcPts val="1200"/>
              </a:spcBef>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phố</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phố</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máy</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bay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thủy</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ô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máy</a:t>
            </a:r>
            <a:r>
              <a:rPr lang="en-US" sz="4400" b="1" dirty="0">
                <a:latin typeface="Tahoma" panose="020B0604030504040204" pitchFamily="34" charset="0"/>
                <a:ea typeface="Tahoma" panose="020B0604030504040204" pitchFamily="34" charset="0"/>
                <a:cs typeface="Tahoma" panose="020B0604030504040204" pitchFamily="34" charset="0"/>
              </a:rPr>
              <a:t> bay, 5 </a:t>
            </a:r>
            <a:r>
              <a:rPr lang="en-US" sz="4400" b="1" dirty="0" err="1">
                <a:latin typeface="Tahoma" panose="020B0604030504040204" pitchFamily="34" charset="0"/>
                <a:ea typeface="Tahoma" panose="020B0604030504040204" pitchFamily="34" charset="0"/>
                <a:cs typeface="Tahoma" panose="020B0604030504040204" pitchFamily="34" charset="0"/>
              </a:rPr>
              <a:t>chuyến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hỏa</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chuyến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thủy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chuyến</a:t>
            </a:r>
            <a:r>
              <a:rPr lang="en-US" sz="4400" b="1" dirty="0">
                <a:latin typeface="Tahoma" panose="020B0604030504040204" pitchFamily="34" charset="0"/>
                <a:ea typeface="Tahoma" panose="020B0604030504040204" pitchFamily="34" charset="0"/>
                <a:cs typeface="Tahoma" panose="020B0604030504040204" pitchFamily="34" charset="0"/>
              </a:rPr>
              <a:t> ô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phố</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phố</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ngày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xmlns="" id="{B9046984-319C-4503-883C-265C4FB0FA61}"/>
              </a:ext>
            </a:extLst>
          </p:cNvPr>
          <p:cNvSpPr txBox="1"/>
          <p:nvPr/>
        </p:nvSpPr>
        <p:spPr>
          <a:xfrm>
            <a:off x="1792911" y="7577997"/>
            <a:ext cx="21219489" cy="4747069"/>
          </a:xfrm>
          <a:prstGeom prst="rect">
            <a:avLst/>
          </a:prstGeom>
          <a:noFill/>
        </p:spPr>
        <p:txBody>
          <a:bodyPr wrap="square" rtlCol="0">
            <a:spAutoFit/>
          </a:bodyPr>
          <a:lstStyle/>
          <a:p>
            <a:pPr algn="just">
              <a:lnSpc>
                <a:spcPct val="107000"/>
              </a:lnSpc>
              <a:spcBef>
                <a:spcPts val="805"/>
              </a:spcBef>
              <a:spcAft>
                <a:spcPts val="0"/>
              </a:spcAf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máy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bay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lựa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Bef>
                <a:spcPts val="805"/>
              </a:spcBef>
              <a:spcAft>
                <a:spcPts val="0"/>
              </a:spcAf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hỏa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5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lựa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Bef>
                <a:spcPts val="805"/>
              </a:spcBef>
              <a:spcAft>
                <a:spcPts val="0"/>
              </a:spcAf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thủy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lựa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Bef>
                <a:spcPts val="805"/>
              </a:spcBef>
              <a:spcAft>
                <a:spcPts val="0"/>
              </a:spcAf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4: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ô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tô</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lựa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Bef>
                <a:spcPts val="10"/>
              </a:spcBef>
              <a:spcAft>
                <a:spcPts val="0"/>
              </a:spcAf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ngày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b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 + 5 + 3 + 10 = 20 </a:t>
            </a:r>
            <a:r>
              <a:rPr lang="en-US" sz="4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87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4219" y="7115648"/>
            <a:ext cx="22059472" cy="5486401"/>
            <a:chOff x="1270511" y="5867400"/>
            <a:chExt cx="22062025" cy="5495202"/>
          </a:xfrm>
        </p:grpSpPr>
        <p:sp>
          <p:nvSpPr>
            <p:cNvPr id="3" name="Rounded Rectangle 2"/>
            <p:cNvSpPr/>
            <p:nvPr/>
          </p:nvSpPr>
          <p:spPr>
            <a:xfrm>
              <a:off x="1272210" y="6139012"/>
              <a:ext cx="22060326" cy="522359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60"/>
            <p:cNvGrpSpPr/>
            <p:nvPr/>
          </p:nvGrpSpPr>
          <p:grpSpPr>
            <a:xfrm>
              <a:off x="1270511" y="5867400"/>
              <a:ext cx="3568119" cy="849746"/>
              <a:chOff x="1224541" y="6305967"/>
              <a:chExt cx="3568119" cy="849746"/>
            </a:xfrm>
          </p:grpSpPr>
          <p:sp>
            <p:nvSpPr>
              <p:cNvPr id="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2" name="Group 9"/>
          <p:cNvGrpSpPr/>
          <p:nvPr/>
        </p:nvGrpSpPr>
        <p:grpSpPr>
          <a:xfrm>
            <a:off x="1221263" y="2550500"/>
            <a:ext cx="22122428" cy="4434717"/>
            <a:chOff x="1175570" y="3048677"/>
            <a:chExt cx="22124988" cy="4575035"/>
          </a:xfrm>
        </p:grpSpPr>
        <p:sp>
          <p:nvSpPr>
            <p:cNvPr id="43" name="Rounded Rectangle 42"/>
            <p:cNvSpPr/>
            <p:nvPr/>
          </p:nvSpPr>
          <p:spPr>
            <a:xfrm>
              <a:off x="1175570" y="3533428"/>
              <a:ext cx="22124988" cy="4090284"/>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pSp>
          <p:nvGrpSpPr>
            <p:cNvPr id="44" name="Group 2"/>
            <p:cNvGrpSpPr/>
            <p:nvPr/>
          </p:nvGrpSpPr>
          <p:grpSpPr>
            <a:xfrm>
              <a:off x="1175570" y="3048677"/>
              <a:ext cx="3903662" cy="969507"/>
              <a:chOff x="1175570" y="1834705"/>
              <a:chExt cx="3903662" cy="969507"/>
            </a:xfrm>
          </p:grpSpPr>
          <p:sp>
            <p:nvSpPr>
              <p:cNvPr id="45"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pPr algn="just"/>
                <a:endParaRPr lang="en-US"/>
              </a:p>
            </p:txBody>
          </p:sp>
          <p:sp>
            <p:nvSpPr>
              <p:cNvPr id="46" name="TextBox 45"/>
              <p:cNvSpPr txBox="1"/>
              <p:nvPr/>
            </p:nvSpPr>
            <p:spPr>
              <a:xfrm>
                <a:off x="2235430" y="1958752"/>
                <a:ext cx="2810710" cy="647419"/>
              </a:xfrm>
              <a:prstGeom prst="rect">
                <a:avLst/>
              </a:prstGeom>
              <a:noFill/>
            </p:spPr>
            <p:txBody>
              <a:bodyPr wrap="none" rtlCol="0">
                <a:spAutoFit/>
              </a:bodyPr>
              <a:lstStyle/>
              <a:p>
                <a:pPr algn="just"/>
                <a:r>
                  <a:rPr lang="vi-VN" sz="4600" b="1" dirty="0">
                    <a:solidFill>
                      <a:schemeClr val="bg1"/>
                    </a:solidFill>
                    <a:latin typeface="Tahoma" pitchFamily="34" charset="0"/>
                    <a:ea typeface="Tahoma" pitchFamily="34" charset="0"/>
                    <a:cs typeface="Tahoma" pitchFamily="34" charset="0"/>
                  </a:rPr>
                  <a:t>Bài tập </a:t>
                </a:r>
                <a:r>
                  <a:rPr lang="en-US" sz="4600" b="1" dirty="0">
                    <a:solidFill>
                      <a:schemeClr val="bg1"/>
                    </a:solidFill>
                    <a:latin typeface="Tahoma" pitchFamily="34" charset="0"/>
                    <a:ea typeface="Tahoma" pitchFamily="34" charset="0"/>
                    <a:cs typeface="Tahoma" pitchFamily="34" charset="0"/>
                  </a:rPr>
                  <a:t>2</a:t>
                </a:r>
              </a:p>
            </p:txBody>
          </p:sp>
          <p:sp>
            <p:nvSpPr>
              <p:cNvPr id="47" name="Round Diagonal Corner Rectangle 46"/>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grpSp>
            <p:nvGrpSpPr>
              <p:cNvPr id="48" name="Group 2"/>
              <p:cNvGrpSpPr/>
              <p:nvPr/>
            </p:nvGrpSpPr>
            <p:grpSpPr>
              <a:xfrm>
                <a:off x="1314846" y="1951291"/>
                <a:ext cx="756925" cy="699372"/>
                <a:chOff x="7440266" y="3398551"/>
                <a:chExt cx="757238" cy="765175"/>
              </a:xfrm>
              <a:solidFill>
                <a:srgbClr val="999158"/>
              </a:solidFill>
            </p:grpSpPr>
            <p:sp>
              <p:nvSpPr>
                <p:cNvPr id="49"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pPr algn="just"/>
                  <a:endParaRPr lang="en-US"/>
                </a:p>
              </p:txBody>
            </p:sp>
            <p:sp>
              <p:nvSpPr>
                <p:cNvPr id="50"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pPr algn="just"/>
                  <a:endParaRPr lang="en-US"/>
                </a:p>
              </p:txBody>
            </p:sp>
            <p:sp>
              <p:nvSpPr>
                <p:cNvPr id="51"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pPr algn="just"/>
                  <a:endParaRPr lang="en-US"/>
                </a:p>
              </p:txBody>
            </p:sp>
            <p:sp>
              <p:nvSpPr>
                <p:cNvPr id="52"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pPr algn="just"/>
                  <a:endParaRPr lang="en-US"/>
                </a:p>
              </p:txBody>
            </p:sp>
            <p:sp>
              <p:nvSpPr>
                <p:cNvPr id="53"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pPr algn="just"/>
                  <a:endParaRPr lang="en-US"/>
                </a:p>
              </p:txBody>
            </p:sp>
            <p:sp>
              <p:nvSpPr>
                <p:cNvPr id="54"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pPr algn="just"/>
                  <a:endParaRPr lang="en-US"/>
                </a:p>
              </p:txBody>
            </p:sp>
            <p:sp>
              <p:nvSpPr>
                <p:cNvPr id="55"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pPr algn="just"/>
                  <a:endParaRPr lang="en-US"/>
                </a:p>
              </p:txBody>
            </p:sp>
          </p:grpSp>
        </p:grpSp>
      </p:grpSp>
      <p:grpSp>
        <p:nvGrpSpPr>
          <p:cNvPr id="56" name="Group 55"/>
          <p:cNvGrpSpPr/>
          <p:nvPr/>
        </p:nvGrpSpPr>
        <p:grpSpPr>
          <a:xfrm>
            <a:off x="-454902" y="1572067"/>
            <a:ext cx="11206910" cy="830901"/>
            <a:chOff x="-288924" y="1892299"/>
            <a:chExt cx="11208937" cy="830899"/>
          </a:xfrm>
        </p:grpSpPr>
        <p:sp>
          <p:nvSpPr>
            <p:cNvPr id="57" name="Rounded Rectangle 56"/>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082675" y="1922269"/>
              <a:ext cx="983139"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III</a:t>
              </a:r>
            </a:p>
          </p:txBody>
        </p:sp>
        <p:sp>
          <p:nvSpPr>
            <p:cNvPr id="59" name="TextBox 58"/>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a:solidFill>
                    <a:srgbClr val="135F82"/>
                  </a:solidFill>
                  <a:latin typeface="Tahoma" pitchFamily="34" charset="0"/>
                  <a:ea typeface="Tahoma" pitchFamily="34" charset="0"/>
                  <a:cs typeface="Tahoma" pitchFamily="34" charset="0"/>
                </a:rPr>
                <a:t>LUYỆN TẬP</a:t>
              </a:r>
            </a:p>
          </p:txBody>
        </p:sp>
      </p:grpSp>
      <p:sp>
        <p:nvSpPr>
          <p:cNvPr id="60" name="Rectangle 59"/>
          <p:cNvSpPr/>
          <p:nvPr/>
        </p:nvSpPr>
        <p:spPr>
          <a:xfrm>
            <a:off x="1427163" y="3507341"/>
            <a:ext cx="21842056" cy="3477875"/>
          </a:xfrm>
          <a:prstGeom prst="rect">
            <a:avLst/>
          </a:prstGeom>
        </p:spPr>
        <p:txBody>
          <a:bodyPr wrap="square">
            <a:spAutoFit/>
          </a:bodyPr>
          <a:lstStyle/>
          <a:p>
            <a:pPr>
              <a:spcBef>
                <a:spcPts val="1200"/>
              </a:spcBef>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trận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đấu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phụ</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vẫn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luân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lưu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11m (penalty)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thắng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bại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Huấn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viên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ra 5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cầu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thủ</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 B, C, D, E)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lần</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5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quả</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penalty.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Hỏi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huấn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viên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nhiêu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loạt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penalty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xmlns="" id="{54B17367-36B9-4F5E-B7E9-9125E628B2A1}"/>
              </a:ext>
            </a:extLst>
          </p:cNvPr>
          <p:cNvSpPr txBox="1"/>
          <p:nvPr/>
        </p:nvSpPr>
        <p:spPr>
          <a:xfrm>
            <a:off x="5334715" y="8079721"/>
            <a:ext cx="20990904" cy="5069016"/>
          </a:xfrm>
          <a:prstGeom prst="rect">
            <a:avLst/>
          </a:prstGeom>
          <a:noFill/>
        </p:spPr>
        <p:txBody>
          <a:bodyPr wrap="square" rtlCol="0">
            <a:spAutoFit/>
          </a:bodyPr>
          <a:lstStyle/>
          <a:p>
            <a:pPr>
              <a:lnSpc>
                <a:spcPct val="107000"/>
              </a:lnSpc>
              <a:spcAft>
                <a:spcPts val="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5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cầu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4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cầu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cầu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4: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cầu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5: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cầu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tắc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5.4.3.2.1 = 120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cầu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4400" dirty="0"/>
          </a:p>
        </p:txBody>
      </p:sp>
    </p:spTree>
    <p:extLst>
      <p:ext uri="{BB962C8B-B14F-4D97-AF65-F5344CB8AC3E}">
        <p14:creationId xmlns:p14="http://schemas.microsoft.com/office/powerpoint/2010/main" val="229986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barn(inVertical)">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1303</TotalTime>
  <Words>2502</Words>
  <PresentationFormat>Custom</PresentationFormat>
  <Paragraphs>271</Paragraphs>
  <Slides>25</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Calibri Light</vt:lpstr>
      <vt:lpstr>Cambria Math</vt:lpstr>
      <vt:lpstr>Chu Văn An (Uni)</vt:lpstr>
      <vt:lpstr>Tahoma</vt:lpstr>
      <vt:lpstr>Times New Roman</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2021-10-04T03:00:33Z</dcterms:modified>
</cp:coreProperties>
</file>