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1" r:id="rId2"/>
    <p:sldId id="262" r:id="rId3"/>
    <p:sldId id="263" r:id="rId4"/>
    <p:sldId id="284" r:id="rId5"/>
    <p:sldId id="285" r:id="rId6"/>
    <p:sldId id="286" r:id="rId7"/>
    <p:sldId id="287" r:id="rId8"/>
    <p:sldId id="288" r:id="rId9"/>
    <p:sldId id="325" r:id="rId10"/>
    <p:sldId id="289" r:id="rId11"/>
    <p:sldId id="291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9BEB-5320-411B-A7C0-0C50F74C3617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B983-F656-4030-85FD-4FD8ECDB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F49D-156E-4B0E-AF52-ECA988A48B8D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8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21/02/2020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20.xml"/><Relationship Id="rId4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8.xml"/><Relationship Id="rId18" Type="http://schemas.openxmlformats.org/officeDocument/2006/relationships/slide" Target="slide17.xml"/><Relationship Id="rId26" Type="http://schemas.openxmlformats.org/officeDocument/2006/relationships/slide" Target="slide31.xml"/><Relationship Id="rId3" Type="http://schemas.openxmlformats.org/officeDocument/2006/relationships/slide" Target="slide32.xml"/><Relationship Id="rId21" Type="http://schemas.openxmlformats.org/officeDocument/2006/relationships/slide" Target="slide24.xml"/><Relationship Id="rId7" Type="http://schemas.openxmlformats.org/officeDocument/2006/relationships/slide" Target="slide34.xml"/><Relationship Id="rId12" Type="http://schemas.openxmlformats.org/officeDocument/2006/relationships/slide" Target="slide14.xml"/><Relationship Id="rId17" Type="http://schemas.openxmlformats.org/officeDocument/2006/relationships/slide" Target="slide30.xml"/><Relationship Id="rId25" Type="http://schemas.openxmlformats.org/officeDocument/2006/relationships/slide" Target="slide9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7.xml"/><Relationship Id="rId24" Type="http://schemas.openxmlformats.org/officeDocument/2006/relationships/slide" Target="slide4.xml"/><Relationship Id="rId5" Type="http://schemas.openxmlformats.org/officeDocument/2006/relationships/slide" Target="slide33.xml"/><Relationship Id="rId15" Type="http://schemas.openxmlformats.org/officeDocument/2006/relationships/slide" Target="slide29.xml"/><Relationship Id="rId23" Type="http://schemas.openxmlformats.org/officeDocument/2006/relationships/slide" Target="slide23.xml"/><Relationship Id="rId28" Type="http://schemas.openxmlformats.org/officeDocument/2006/relationships/slide" Target="slide26.xml"/><Relationship Id="rId10" Type="http://schemas.openxmlformats.org/officeDocument/2006/relationships/slide" Target="slide22.xml"/><Relationship Id="rId19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35.xml"/><Relationship Id="rId14" Type="http://schemas.openxmlformats.org/officeDocument/2006/relationships/slide" Target="slide15.xml"/><Relationship Id="rId22" Type="http://schemas.openxmlformats.org/officeDocument/2006/relationships/slide" Target="slide11.xml"/><Relationship Id="rId27" Type="http://schemas.openxmlformats.org/officeDocument/2006/relationships/slide" Target="slide18.xml"/><Relationship Id="rId30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0.png"/><Relationship Id="rId7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170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5.xml"/><Relationship Id="rId3" Type="http://schemas.openxmlformats.org/officeDocument/2006/relationships/slide" Target="slide17.xml"/><Relationship Id="rId7" Type="http://schemas.openxmlformats.org/officeDocument/2006/relationships/slide" Target="slide12.xml"/><Relationship Id="rId12" Type="http://schemas.openxmlformats.org/officeDocument/2006/relationships/slide" Target="slide6.xml"/><Relationship Id="rId17" Type="http://schemas.openxmlformats.org/officeDocument/2006/relationships/slide" Target="slide2.xml"/><Relationship Id="rId2" Type="http://schemas.openxmlformats.org/officeDocument/2006/relationships/slide" Target="slide16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9.xml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18.xml"/><Relationship Id="rId9" Type="http://schemas.openxmlformats.org/officeDocument/2006/relationships/slide" Target="slide14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image" Target="../media/image3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44.xml"/><Relationship Id="rId7" Type="http://schemas.openxmlformats.org/officeDocument/2006/relationships/slide" Target="slide40.xml"/><Relationship Id="rId12" Type="http://schemas.openxmlformats.org/officeDocument/2006/relationships/slide" Target="slide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37.xml"/><Relationship Id="rId5" Type="http://schemas.openxmlformats.org/officeDocument/2006/relationships/slide" Target="slide46.xml"/><Relationship Id="rId10" Type="http://schemas.openxmlformats.org/officeDocument/2006/relationships/slide" Target="slide42.xml"/><Relationship Id="rId4" Type="http://schemas.openxmlformats.org/officeDocument/2006/relationships/slide" Target="slide45.xml"/><Relationship Id="rId9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36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11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slide" Target="slide2.xml"/><Relationship Id="rId5" Type="http://schemas.openxmlformats.org/officeDocument/2006/relationships/image" Target="../media/image130.png"/><Relationship Id="rId10" Type="http://schemas.openxmlformats.org/officeDocument/2006/relationships/slide" Target="slide36.xml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6.xml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6.xml"/><Relationship Id="rId4" Type="http://schemas.openxmlformats.org/officeDocument/2006/relationships/image" Target="../media/image2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2.xm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slide" Target="slide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0.png"/><Relationship Id="rId7" Type="http://schemas.openxmlformats.org/officeDocument/2006/relationships/slide" Target="slide36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microsoft.com/office/2007/relationships/hdphoto" Target="NUL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51.png"/><Relationship Id="rId7" Type="http://schemas.openxmlformats.org/officeDocument/2006/relationships/image" Target="../media/image52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slide" Target="slide2.xml"/><Relationship Id="rId4" Type="http://schemas.microsoft.com/office/2007/relationships/hdphoto" Target="NULL"/><Relationship Id="rId9" Type="http://schemas.openxmlformats.org/officeDocument/2006/relationships/slide" Target="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7" Type="http://schemas.openxmlformats.org/officeDocument/2006/relationships/slide" Target="slide2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2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430.png"/><Relationship Id="rId7" Type="http://schemas.openxmlformats.org/officeDocument/2006/relationships/image" Target="../media/image5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90.png"/><Relationship Id="rId7" Type="http://schemas.openxmlformats.org/officeDocument/2006/relationships/slide" Target="slide47.xml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slide" Target="slide2.xml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slide" Target="slide47.xml"/><Relationship Id="rId5" Type="http://schemas.openxmlformats.org/officeDocument/2006/relationships/image" Target="../media/image55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slide" Target="slide2.xml"/><Relationship Id="rId4" Type="http://schemas.openxmlformats.org/officeDocument/2006/relationships/image" Target="../media/image63.png"/><Relationship Id="rId9" Type="http://schemas.openxmlformats.org/officeDocument/2006/relationships/slide" Target="slid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888" y="607251"/>
                <a:ext cx="10896600" cy="380924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86358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6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đạo hàm cấp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Mệnh đề nào sau đây đúng ?</a:t>
                </a:r>
              </a:p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nl-NL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nl-NL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nl-NL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8" y="607251"/>
                <a:ext cx="10896600" cy="3809248"/>
              </a:xfrm>
              <a:prstGeom prst="rect">
                <a:avLst/>
              </a:prstGeom>
              <a:blipFill rotWithShape="1">
                <a:blip r:embed="rId2"/>
                <a:stretch>
                  <a:fillRect l="-392" t="-962" r="-1567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7888" y="5172206"/>
                <a:ext cx="10058400" cy="1083375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47316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 đề đúng là: “Nếu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8" y="5172206"/>
                <a:ext cx="10058400" cy="1083375"/>
              </a:xfrm>
              <a:prstGeom prst="rect">
                <a:avLst/>
              </a:prstGeom>
              <a:blipFill rotWithShape="1">
                <a:blip r:embed="rId3"/>
                <a:stretch>
                  <a:fillRect t="-3371" r="-1212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54066" y="3088761"/>
            <a:ext cx="503803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5968" y="4448866"/>
            <a:ext cx="1524000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0768" y="5163077"/>
            <a:ext cx="1539923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70768" y="2852470"/>
            <a:ext cx="458003" cy="4450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0768" y="725325"/>
                <a:ext cx="10363200" cy="4819781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en-US" sz="2800" b="1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 </a:t>
                </a:r>
                <a:r>
                  <a:rPr lang="es-E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s-E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s-E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C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s-E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68" y="725325"/>
                <a:ext cx="10363200" cy="4819781"/>
              </a:xfrm>
              <a:prstGeom prst="rect">
                <a:avLst/>
              </a:prstGeom>
              <a:blipFill rotWithShape="1">
                <a:blip r:embed="rId2"/>
                <a:stretch>
                  <a:fillRect l="-1176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743451" y="889575"/>
                <a:ext cx="10680286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04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39777" algn="l"/>
                  </a:tabLst>
                </a:pP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8: </a:t>
                </a:r>
                <a:r>
                  <a:rPr lang="en-US" sz="2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39777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451" y="889575"/>
                <a:ext cx="10680286" cy="1354217"/>
              </a:xfrm>
              <a:prstGeom prst="rect">
                <a:avLst/>
              </a:prstGeom>
              <a:blipFill rotWithShape="1">
                <a:blip r:embed="rId2"/>
                <a:stretch>
                  <a:fillRect l="-913" t="-2703" r="-8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47" y="2083775"/>
            <a:ext cx="3840427" cy="25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1" y="5834555"/>
                <a:ext cx="10078144" cy="54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839872" algn="l"/>
                    <a:tab pos="4799633" algn="l"/>
                    <a:tab pos="6719825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B</a:t>
                </a: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5834555"/>
                <a:ext cx="10078144" cy="548099"/>
              </a:xfrm>
              <a:prstGeom prst="rect">
                <a:avLst/>
              </a:prstGeom>
              <a:blipFill rotWithShape="1">
                <a:blip r:embed="rId4"/>
                <a:stretch>
                  <a:fillRect l="-1210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865277" y="5857604"/>
            <a:ext cx="576064" cy="5657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9746576" y="6389560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0367049" y="6389560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8554" y="4022603"/>
                <a:ext cx="9906001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362141" algn="l"/>
                    <a:tab pos="4648084" algn="l"/>
                    <a:tab pos="4876678" algn="l"/>
                    <a:tab pos="6857829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206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4" y="4022603"/>
                <a:ext cx="9906001" cy="556434"/>
              </a:xfrm>
              <a:prstGeom prst="rect">
                <a:avLst/>
              </a:prstGeom>
              <a:blipFill rotWithShape="1">
                <a:blip r:embed="rId2"/>
                <a:stretch>
                  <a:fillRect l="-1292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613456" y="675620"/>
                <a:ext cx="9220202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9: 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456" y="675620"/>
                <a:ext cx="9220202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1389" t="-83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7622494" cy="21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3303974"/>
            <a:ext cx="3506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  <a:tab pos="3486150" algn="l"/>
                <a:tab pos="3657600" algn="l"/>
                <a:tab pos="51435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5404" y="5393719"/>
                <a:ext cx="110335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(+) sang (-)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4" y="5393719"/>
                <a:ext cx="1103358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161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50672" y="4683204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" indent="18415" algn="ctr">
              <a:spcAft>
                <a:spcPts val="0"/>
              </a:spcAft>
              <a:tabLst>
                <a:tab pos="24828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73160" y="4008290"/>
            <a:ext cx="609599" cy="63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379071" y="462073"/>
                <a:ext cx="112776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905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sz="2800" b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Câu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 </a:t>
                </a: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kumimoji="0" lang="vi-VN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</a:t>
                </a: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kumimoji="0" lang="vi-VN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kumimoji="0" lang="vi-VN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vi-VN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kumimoji="0" lang="vi-VN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</a:t>
                </a: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 có đồ thị như hình vẽ bên.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lvl="0" indent="190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47650" algn="l"/>
                  </a:tabLst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071" y="462073"/>
                <a:ext cx="112776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081" t="-4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38268" r="37836" b="29051"/>
          <a:stretch>
            <a:fillRect/>
          </a:stretch>
        </p:blipFill>
        <p:spPr bwMode="auto">
          <a:xfrm>
            <a:off x="4343400" y="1524000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457200" y="4191000"/>
                <a:ext cx="9925050" cy="1231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905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7650" algn="l"/>
                    <a:tab pos="36004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190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47650" algn="l"/>
                    <a:tab pos="3600450" algn="l"/>
                  </a:tabLst>
                </a:pPr>
                <a:r>
                  <a:rPr kumimoji="0" lang="vi-VN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điểm cực trị của hàm số đã cho là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+mj-lt"/>
                </a:endParaRPr>
              </a:p>
              <a:p>
                <a:pPr marL="0" marR="0" lvl="0" indent="190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47650" algn="l"/>
                    <a:tab pos="3600450" algn="l"/>
                  </a:tabLs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2.      </m:t>
                    </m:r>
                    <m:r>
                      <a:rPr kumimoji="0" 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</m:oMath>
                </a14:m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3 .                   </m:t>
                    </m:r>
                  </m:oMath>
                </a14:m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0.                            </m:t>
                    </m:r>
                  </m:oMath>
                </a14:m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  <a:p>
                <a:pPr marL="0" marR="0" lvl="0" indent="190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47650" algn="l"/>
                    <a:tab pos="3600450" algn="l"/>
                  </a:tabLst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91000"/>
                <a:ext cx="9925050" cy="1231106"/>
              </a:xfrm>
              <a:prstGeom prst="rect">
                <a:avLst/>
              </a:prstGeom>
              <a:blipFill rotWithShape="1">
                <a:blip r:embed="rId4"/>
                <a:stretch>
                  <a:fillRect l="-1044" t="-54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20909" y="5237440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" indent="18415" algn="ctr">
              <a:spcAft>
                <a:spcPts val="0"/>
              </a:spcAft>
              <a:tabLst>
                <a:tab pos="24828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4675100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583287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kumimoji="0" lang="en-US" sz="2800" b="1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y=f(x)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24" y="1219199"/>
            <a:ext cx="4644676" cy="19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184955"/>
            <a:ext cx="1150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3600450" algn="l"/>
                <a:tab pos="5040313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3600450" algn="l"/>
                <a:tab pos="5040313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tiểu.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3600450" algn="l"/>
                <a:tab pos="5040313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trị.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4605643"/>
                <a:ext cx="10896600" cy="151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835" algn="ctr">
                  <a:lnSpc>
                    <a:spcPct val="115000"/>
                  </a:lnSpc>
                  <a:spcAft>
                    <a:spcPts val="0"/>
                  </a:spcAft>
                  <a:tabLst>
                    <a:tab pos="762635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(0)=3.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(±1)=0.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05643"/>
                <a:ext cx="10896600" cy="1514261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419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410200" y="3596282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49689"/>
            <a:ext cx="115824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f(x)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27966"/>
            <a:ext cx="5791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3395" y="4087175"/>
            <a:ext cx="115863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778000" algn="l"/>
                <a:tab pos="3365500" algn="l"/>
                <a:tab pos="49530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4768443"/>
                <a:ext cx="9601199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835" algn="ctr">
                  <a:lnSpc>
                    <a:spcPct val="115000"/>
                  </a:lnSpc>
                  <a:spcAft>
                    <a:spcPts val="0"/>
                  </a:spcAft>
                  <a:tabLst>
                    <a:tab pos="762635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6835">
                  <a:lnSpc>
                    <a:spcPct val="115000"/>
                  </a:lnSpc>
                  <a:spcAft>
                    <a:spcPts val="0"/>
                  </a:spcAft>
                  <a:tabLst>
                    <a:tab pos="762635" algn="l"/>
                  </a:tabLs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BBT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=±1.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68443"/>
                <a:ext cx="9601199" cy="1083374"/>
              </a:xfrm>
              <a:prstGeom prst="rect">
                <a:avLst/>
              </a:prstGeom>
              <a:blipFill rotWithShape="1">
                <a:blip r:embed="rId3"/>
                <a:stretch>
                  <a:fillRect l="-508"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019800" y="4048055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62838"/>
            <a:ext cx="10896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f(x)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4471"/>
            <a:ext cx="6172200" cy="17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304800" y="2871517"/>
                <a:ext cx="113538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lvl="0"/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lvl="0"/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871517"/>
                <a:ext cx="113538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074" t="-3020" b="-87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4580170"/>
                <a:ext cx="11887200" cy="151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835" algn="ctr">
                  <a:lnSpc>
                    <a:spcPct val="115000"/>
                  </a:lnSpc>
                  <a:spcAft>
                    <a:spcPts val="0"/>
                  </a:spcAft>
                  <a:tabLst>
                    <a:tab pos="762635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BBT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80170"/>
                <a:ext cx="11887200" cy="1514261"/>
              </a:xfrm>
              <a:prstGeom prst="rect">
                <a:avLst/>
              </a:prstGeom>
              <a:blipFill rotWithShape="1">
                <a:blip r:embed="rId4"/>
                <a:stretch>
                  <a:fillRect l="-1026" t="-2410" b="-1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54379" y="3279044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969" y="218081"/>
            <a:ext cx="1187055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tục trên 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có bảng xét dấu của đạo hàm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vẽ. Hàm số đã cho có bao nhiêu điểm cực trị?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3208"/>
            <a:ext cx="7315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2691008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79940" y="3290428"/>
                <a:ext cx="11408111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27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127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kumimoji="0" lang="en-US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f’(x)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f’(x)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27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940" y="3290428"/>
                <a:ext cx="11408111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22" t="-3020" r="-107" b="-87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9940" y="5182510"/>
                <a:ext cx="5846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0" y="5182510"/>
                <a:ext cx="584647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90" t="-11628" r="-93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312050" y="2689988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9222"/>
            <a:ext cx="3962400" cy="28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152400" y="56347"/>
                <a:ext cx="1151526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800" b="1" i="0" u="none" strike="noStrike" cap="none" normalizeH="0" baseline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’(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vẽ. Mệnh đề nào sau đây là </a:t>
                </a:r>
                <a:r>
                  <a:rPr 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6347"/>
                <a:ext cx="1151526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059" t="-5732" b="-17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0" y="24581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962225"/>
            <a:ext cx="8789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990600" y="4267200"/>
                <a:ext cx="9229899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267200"/>
                <a:ext cx="9229899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387" t="-3020" r="-330" b="-87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38200" y="5638800"/>
            <a:ext cx="609600" cy="562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5" action="ppaction://hlinksldjump"/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CĐ2_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 TRỊ CỦA HÀM SỐ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2" action="ppaction://hlinksldjump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2" action="ppaction://hlinksldjump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2" action="ppaction://hlinksldjump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23" action="ppaction://hlinksldjump"/>
            <a:extLst>
              <a:ext uri="{FF2B5EF4-FFF2-40B4-BE49-F238E27FC236}">
                <a16:creationId xmlns:a16="http://schemas.microsoft.com/office/drawing/2014/main" xmlns="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26" action="ppaction://hlinksldjump"/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ction Button: Back or Previous 17">
            <a:hlinkClick r:id="rId2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2732" y="162228"/>
                <a:ext cx="1169547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b="1" smtClean="0">
                    <a:solidFill>
                      <a:srgbClr val="FF0000"/>
                    </a:solidFill>
                    <a:cs typeface="Calibri" pitchFamily="34" charset="0"/>
                  </a:rPr>
                  <a:t>Câu 1. </a:t>
                </a:r>
                <a:r>
                  <a:rPr lang="vi-VN" sz="2800" b="1" smtClean="0">
                    <a:solidFill>
                      <a:srgbClr val="002060"/>
                    </a:solidFill>
                    <a:cs typeface="Calibri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>
                    <a:solidFill>
                      <a:srgbClr val="002060"/>
                    </a:solidFill>
                    <a:cs typeface="Calibri" pitchFamily="34" charset="0"/>
                  </a:rPr>
                  <a:t> </a:t>
                </a:r>
                <a:r>
                  <a:rPr lang="en-US" sz="2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xác định,</a:t>
                </a:r>
                <a:r>
                  <a:rPr lang="en-US" sz="2800" b="1">
                    <a:solidFill>
                      <a:srgbClr val="002060"/>
                    </a:solidFill>
                    <a:cs typeface="Calibri" pitchFamily="34" charset="0"/>
                  </a:rPr>
                  <a:t> </a:t>
                </a:r>
                <a:r>
                  <a:rPr lang="vi-VN" sz="2800" b="1">
                    <a:solidFill>
                      <a:srgbClr val="002060"/>
                    </a:solidFill>
                    <a:cs typeface="Calibri" pitchFamily="34" charset="0"/>
                  </a:rPr>
                  <a:t>liên tục </a:t>
                </a:r>
                <a:r>
                  <a:rPr lang="en-US" sz="2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và có đạo hàm</a:t>
                </a:r>
                <a:r>
                  <a:rPr lang="en-US" sz="2800" b="1">
                    <a:solidFill>
                      <a:srgbClr val="002060"/>
                    </a:solidFill>
                    <a:cs typeface="Calibri" pitchFamily="34" charset="0"/>
                  </a:rPr>
                  <a:t> </a:t>
                </a:r>
                <a:r>
                  <a:rPr lang="vi-VN" sz="2800" b="1">
                    <a:solidFill>
                      <a:srgbClr val="002060"/>
                    </a:solidFill>
                    <a:cs typeface="Calibri" pitchFamily="34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>
                    <a:solidFill>
                      <a:srgbClr val="002060"/>
                    </a:solidFill>
                    <a:cs typeface="Calibri" pitchFamily="34" charset="0"/>
                  </a:rPr>
                  <a:t> </a:t>
                </a:r>
                <a:r>
                  <a:rPr lang="en-US" sz="2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Mệnh đề nào sau đây là sai?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  <a:p>
                <a:pPr marL="574675" indent="-574675" algn="just">
                  <a:tabLst>
                    <a:tab pos="236538" algn="l"/>
                  </a:tabLst>
                </a:pPr>
                <a:r>
                  <a:rPr lang="vi-VN" sz="2800" b="1" smtClean="0">
                    <a:cs typeface="Calibri" pitchFamily="34" charset="0"/>
                  </a:rPr>
                  <a:t>	</a:t>
                </a:r>
                <a:r>
                  <a:rPr lang="vi-VN" sz="2800" b="1" smtClean="0">
                    <a:solidFill>
                      <a:srgbClr val="0000CC"/>
                    </a:solidFill>
                    <a:cs typeface="Calibri" pitchFamily="34" charset="0"/>
                  </a:rPr>
                  <a:t>A</a:t>
                </a:r>
                <a:r>
                  <a:rPr lang="vi-VN" sz="2800" b="1">
                    <a:solidFill>
                      <a:srgbClr val="0000CC"/>
                    </a:solidFill>
                    <a:cs typeface="Calibri" pitchFamily="34" charset="0"/>
                  </a:rPr>
                  <a:t>.</a:t>
                </a:r>
                <a:r>
                  <a:rPr lang="vi-VN" sz="2800">
                    <a:cs typeface="Calibri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thì hàm số không có cực trị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vi-VN" sz="2800">
                  <a:cs typeface="Calibri" pitchFamily="34" charset="0"/>
                </a:endParaRPr>
              </a:p>
              <a:p>
                <a:pPr marL="574675" indent="-574675" algn="just">
                  <a:tabLst>
                    <a:tab pos="236538" algn="l"/>
                  </a:tabLst>
                </a:pPr>
                <a:r>
                  <a:rPr lang="vi-VN" sz="2800" b="1" smtClean="0">
                    <a:cs typeface="Calibri" pitchFamily="34" charset="0"/>
                  </a:rPr>
                  <a:t>	</a:t>
                </a:r>
                <a:r>
                  <a:rPr lang="vi-VN" sz="2800" b="1" smtClean="0">
                    <a:solidFill>
                      <a:srgbClr val="0000CC"/>
                    </a:solidFill>
                    <a:cs typeface="Calibri" pitchFamily="34" charset="0"/>
                  </a:rPr>
                  <a:t>B</a:t>
                </a:r>
                <a:r>
                  <a:rPr lang="vi-VN" sz="2800" b="1">
                    <a:solidFill>
                      <a:srgbClr val="0000CC"/>
                    </a:solidFill>
                    <a:cs typeface="Calibri" pitchFamily="34" charset="0"/>
                  </a:rPr>
                  <a:t>.</a:t>
                </a:r>
                <a:r>
                  <a:rPr lang="vi-VN" sz="2800">
                    <a:cs typeface="Calibri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thì hàm số không có cực trị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vi-VN" sz="2800">
                  <a:cs typeface="Calibri" pitchFamily="34" charset="0"/>
                </a:endParaRPr>
              </a:p>
              <a:p>
                <a:pPr marL="574675" indent="-574675" algn="just">
                  <a:tabLst>
                    <a:tab pos="236538" algn="l"/>
                  </a:tabLst>
                </a:pPr>
                <a:r>
                  <a:rPr lang="en-US" sz="2800" b="1">
                    <a:cs typeface="Calibri" pitchFamily="34" charset="0"/>
                  </a:rPr>
                  <a:t>	</a:t>
                </a:r>
                <a:r>
                  <a:rPr lang="en-US" sz="2800" b="1" smtClean="0">
                    <a:solidFill>
                      <a:srgbClr val="0000CC"/>
                    </a:solidFill>
                    <a:cs typeface="Calibri" pitchFamily="34" charset="0"/>
                  </a:rPr>
                  <a:t>C</a:t>
                </a:r>
                <a:r>
                  <a:rPr lang="en-US" sz="2800" b="1">
                    <a:solidFill>
                      <a:srgbClr val="0000CC"/>
                    </a:solidFill>
                    <a:cs typeface="Calibri" pitchFamily="34" charset="0"/>
                  </a:rPr>
                  <a:t>.</a:t>
                </a:r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>
                    <a:latin typeface="Arial" pitchFamily="34" charset="0"/>
                    <a:cs typeface="Arial" pitchFamily="34" charset="0"/>
                  </a:rPr>
                  <a:t>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thì tiếp tuyến của đồ thị hàm số tại điểm</a:t>
                </a:r>
                <a:r>
                  <a:rPr lang="en-US" sz="280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song song hoặc trùng với trục hoành.</a:t>
                </a:r>
                <a:endParaRPr lang="vi-VN" sz="2800">
                  <a:latin typeface="Arial" pitchFamily="34" charset="0"/>
                  <a:cs typeface="Arial" pitchFamily="34" charset="0"/>
                </a:endParaRPr>
              </a:p>
              <a:p>
                <a:pPr marL="574675" indent="-574675" algn="just">
                  <a:tabLst>
                    <a:tab pos="236538" algn="l"/>
                  </a:tabLst>
                </a:pPr>
                <a:r>
                  <a:rPr lang="en-US" sz="2800" b="1" smtClean="0">
                    <a:cs typeface="Calibri" pitchFamily="34" charset="0"/>
                  </a:rPr>
                  <a:t>	</a:t>
                </a:r>
                <a:r>
                  <a:rPr lang="en-US" sz="2800" b="1" smtClean="0">
                    <a:solidFill>
                      <a:srgbClr val="0000CC"/>
                    </a:solidFill>
                    <a:cs typeface="Calibri" pitchFamily="34" charset="0"/>
                  </a:rPr>
                  <a:t>D</a:t>
                </a:r>
                <a:r>
                  <a:rPr lang="en-US" sz="2800" b="1">
                    <a:solidFill>
                      <a:srgbClr val="0000CC"/>
                    </a:solidFill>
                    <a:cs typeface="Calibri" pitchFamily="34" charset="0"/>
                  </a:rPr>
                  <a:t>.</a:t>
                </a:r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80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đạt cực đại tại</a:t>
                </a:r>
                <a:r>
                  <a:rPr lang="en-US" sz="280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đồng biến trên</a:t>
                </a:r>
                <a:r>
                  <a:rPr lang="en-US" sz="280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và nghịch biến trên</a:t>
                </a:r>
                <a:r>
                  <a:rPr lang="en-US" sz="280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vi-VN" sz="2800">
                  <a:cs typeface="Calibri" pitchFamily="34" charset="0"/>
                </a:endParaRPr>
              </a:p>
              <a:p>
                <a:pPr algn="just"/>
                <a:r>
                  <a:rPr lang="en-US" sz="28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  <a:r>
                  <a:rPr lang="vi-VN" sz="28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8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>
                    <a:latin typeface="Arial" pitchFamily="34" charset="0"/>
                    <a:cs typeface="Arial" pitchFamily="34" charset="0"/>
                  </a:rPr>
                  <a:t>Các mệnh đề A, B, C đều đúng theo định nghĩa trong SGK.</a:t>
                </a:r>
                <a:endParaRPr lang="vi-VN" sz="28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800">
                    <a:latin typeface="Arial" pitchFamily="34" charset="0"/>
                    <a:cs typeface="Arial" pitchFamily="34" charset="0"/>
                  </a:rPr>
                  <a:t>Xét mệnh đề D.</a:t>
                </a:r>
                <a:r>
                  <a:rPr lang="en-US" sz="2800">
                    <a:cs typeface="Calibri" pitchFamily="34" charset="0"/>
                  </a:rPr>
                  <a:t> </a:t>
                </a:r>
                <a:r>
                  <a:rPr lang="vi-VN" sz="2800">
                    <a:cs typeface="Calibri" pitchFamily="34" charset="0"/>
                  </a:rPr>
                  <a:t>Vì mệnh đề này chưa chỉ rõ ngoài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là cực đại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>
                    <a:cs typeface="Calibri" pitchFamily="34" charset="0"/>
                  </a:rPr>
                  <a:t> thì còn có cực trị nào khác nữa hay không. Nếu có thêm điểm cực đại (hoặc cực tiểu khác) thì tính đơn </a:t>
                </a:r>
                <a:r>
                  <a:rPr lang="en-US" sz="2800">
                    <a:cs typeface="Calibri" pitchFamily="34" charset="0"/>
                  </a:rPr>
                  <a:t>điệu</a:t>
                </a:r>
                <a:r>
                  <a:rPr lang="vi-VN" sz="2800">
                    <a:cs typeface="Calibri" pitchFamily="34" charset="0"/>
                  </a:rPr>
                  <a:t> của hàm sẽ bị thay đổi theo.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2" y="162228"/>
                <a:ext cx="11695471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1095" t="-1116" r="-1095" b="-16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9469677" y="627553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0090150" y="627553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218" y="292108"/>
                <a:ext cx="11754465" cy="2084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2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Tìm các điểm cực trị của đồ</a:t>
                </a:r>
                <a:r>
                  <a:rPr lang="vi-VN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thị của hàm số </a:t>
                </a:r>
                <a:endParaRPr lang="en-US" sz="3200" b="1" i="1" smtClean="0">
                  <a:solidFill>
                    <a:srgbClr val="00206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vi-VN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vi-VN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vi-VN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1;−2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vi-VN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2;−4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−2;−4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8" y="292108"/>
                <a:ext cx="11754465" cy="2084417"/>
              </a:xfrm>
              <a:prstGeom prst="rect">
                <a:avLst/>
              </a:prstGeom>
              <a:blipFill rotWithShape="1">
                <a:blip r:embed="rId2"/>
                <a:stretch>
                  <a:fillRect l="-1349" t="-4386" b="-8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218" y="2269033"/>
                <a:ext cx="11518489" cy="308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  <a:endParaRPr lang="vi-VN" sz="3200" b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vi-VN" sz="3200" smtClean="0"/>
                  <a:t>Ta có</a:t>
                </a:r>
              </a:p>
              <a:p>
                <a:pPr algn="just"/>
                <a:r>
                  <a:rPr lang="vi-VN" sz="3200" smtClean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−6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endParaRPr lang="vi-VN" sz="3200" i="1" smtClean="0"/>
              </a:p>
              <a:p>
                <a:pPr algn="just"/>
                <a:r>
                  <a:rPr lang="vi-VN" sz="320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=−4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 smtClean="0"/>
              </a:p>
              <a:p>
                <a:pPr algn="just"/>
                <a:r>
                  <a:rPr lang="vi-VN" sz="3200" b="1">
                    <a:solidFill>
                      <a:srgbClr val="0000CC"/>
                    </a:solidFill>
                  </a:rPr>
                  <a:t>Chọn C.</a:t>
                </a:r>
                <a:endParaRPr lang="vi-VN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8" y="2269033"/>
                <a:ext cx="11518489" cy="3080843"/>
              </a:xfrm>
              <a:prstGeom prst="rect">
                <a:avLst/>
              </a:prstGeom>
              <a:blipFill rotWithShape="1">
                <a:blip r:embed="rId3"/>
                <a:stretch>
                  <a:fillRect l="-1376" t="-2569" b="-41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219" y="471941"/>
                <a:ext cx="11371007" cy="465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3.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bao nhiêu điểm cực trị?</a:t>
                </a:r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/>
                  <a:t>	</a:t>
                </a:r>
                <a:r>
                  <a:rPr lang="en-US" sz="3200" b="1">
                    <a:solidFill>
                      <a:srgbClr val="0000CC"/>
                    </a:solidFill>
                  </a:rPr>
                  <a:t>A.</a:t>
                </a:r>
                <a:r>
                  <a:rPr lang="en-US" sz="3200" b="1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𝟎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/>
                  <a:t>	 </a:t>
                </a:r>
                <a:r>
                  <a:rPr lang="en-US" sz="3200" b="1" smtClean="0"/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</a:rPr>
                  <a:t>.</a:t>
                </a:r>
                <a:r>
                  <a:rPr lang="en-US" sz="3200" b="1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/>
                  <a:t> 	</a:t>
                </a:r>
                <a:r>
                  <a:rPr lang="en-US" sz="3200" b="1" smtClean="0"/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</a:rPr>
                  <a:t>C</a:t>
                </a:r>
                <a:r>
                  <a:rPr lang="en-US" sz="3200" b="1">
                    <a:solidFill>
                      <a:srgbClr val="0000CC"/>
                    </a:solidFill>
                  </a:rPr>
                  <a:t>.</a:t>
                </a:r>
                <a:r>
                  <a:rPr lang="en-US" sz="3200" b="1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𝟑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/>
                  <a:t> 	</a:t>
                </a:r>
                <a:r>
                  <a:rPr lang="en-US" sz="3200" b="1" smtClean="0"/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</a:rPr>
                  <a:t>.</a:t>
                </a:r>
                <a:r>
                  <a:rPr lang="en-US" sz="3200" b="1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𝟒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vi-VN" sz="3200"/>
              </a:p>
              <a:p>
                <a:endParaRPr lang="en-US" sz="3200" b="1" smtClean="0"/>
              </a:p>
              <a:p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</a:p>
              <a:p>
                <a:pPr algn="just"/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không có nghiệm bội lẻ nên hàm số đã cho không có điểm cực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trị.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3200" b="1"/>
                  <a:t> </a:t>
                </a:r>
                <a:endParaRPr lang="vi-VN" sz="32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9" y="471941"/>
                <a:ext cx="11371007" cy="4659352"/>
              </a:xfrm>
              <a:prstGeom prst="rect">
                <a:avLst/>
              </a:prstGeom>
              <a:blipFill rotWithShape="1">
                <a:blip r:embed="rId2"/>
                <a:stretch>
                  <a:fillRect l="-1394" t="-1307" r="-1340" b="-3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2161" y="693175"/>
                <a:ext cx="7669159" cy="355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4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[ĐỀ CHÍNH THỨC 2017-2018]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𝒄𝒙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đồ thị như hình vẽ bên. Số điểm cực trị của hàm số đã cho là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1" y="693175"/>
                <a:ext cx="7669159" cy="3550587"/>
              </a:xfrm>
              <a:prstGeom prst="rect">
                <a:avLst/>
              </a:prstGeom>
              <a:blipFill rotWithShape="1">
                <a:blip r:embed="rId2"/>
                <a:stretch>
                  <a:fillRect l="-1987" t="-2234" r="-2067" b="-4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0" y="693175"/>
            <a:ext cx="3185652" cy="29939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41752" y="4763106"/>
            <a:ext cx="102050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 giải</a:t>
            </a:r>
            <a:r>
              <a:rPr lang="vi-VN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vi-VN" sz="3200" smtClean="0">
                <a:latin typeface="Arial" pitchFamily="34" charset="0"/>
                <a:cs typeface="Arial" pitchFamily="34" charset="0"/>
              </a:rPr>
              <a:t>Dựa vào đồ thị, hàm số trên có </a:t>
            </a:r>
            <a:r>
              <a:rPr lang="vi-VN" sz="32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điểm cực trị. </a:t>
            </a:r>
            <a:r>
              <a:rPr lang="vi-VN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 C.</a:t>
            </a:r>
            <a:endParaRPr lang="vi-VN" sz="32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866" y="477723"/>
                <a:ext cx="8214851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5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Cho hàm số bậc ba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đồ thị như hình vẽ. Mệnh đề nào dưới đây đúng?</a:t>
                </a:r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Giá trị cực tiểu của hàm số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Điểm cực tiểu của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Điểm cực đại của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Giá trị cực đại của hàm số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0.</m:t>
                    </m:r>
                  </m:oMath>
                </a14:m>
                <a:r>
                  <a:rPr lang="en-US" sz="3200"/>
                  <a:t> </a:t>
                </a:r>
                <a:endParaRPr lang="vi-VN" sz="32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6" y="477723"/>
                <a:ext cx="8214851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930" t="-2238" r="-1930" b="-43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36" y="622802"/>
            <a:ext cx="2822677" cy="3129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1597" y="4343636"/>
                <a:ext cx="1112700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vi-VN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algn="just"/>
                <a:r>
                  <a:rPr lang="vi-VN" sz="3200" smtClean="0">
                    <a:latin typeface="Arial" pitchFamily="34" charset="0"/>
                    <a:cs typeface="Arial" pitchFamily="34" charset="0"/>
                  </a:rPr>
                  <a:t>Dựa vào đồ thị, hàm số trên có giá trị cực tiểu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−1 </m:t>
                    </m:r>
                    <m:r>
                      <a:rPr lang="vi-VN" sz="32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vi-VN" sz="3200" smtClean="0">
                    <a:latin typeface="Arial" pitchFamily="34" charset="0"/>
                    <a:cs typeface="Arial" pitchFamily="34" charset="0"/>
                  </a:rPr>
                  <a:t> điểm cực tiểu là 2, điểm cực đại là 0, giá trị cực đại là 3. </a:t>
                </a:r>
                <a:r>
                  <a:rPr lang="vi-VN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vi-VN" sz="320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endParaRPr lang="vi-VN" sz="32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7" y="4343636"/>
                <a:ext cx="11127003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1369" t="-3846" r="-1369" b="-8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1276" y="478078"/>
                <a:ext cx="11375924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6.</a:t>
                </a:r>
                <a:r>
                  <a:rPr lang="en-US" sz="32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[Đại học Vinh lần 3, năm 2018-2019]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đồ thị như hình vẽ.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hàm số đã cho có bao nhiêu điểm cực trị?</a:t>
                </a:r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6" y="478078"/>
                <a:ext cx="11375924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93" t="-3103" r="-1340" b="-6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69" y="2005634"/>
            <a:ext cx="2993921" cy="27815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1277" y="4787151"/>
                <a:ext cx="111399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  <a:endParaRPr lang="en-US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số có điểm cực đại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=0,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điểm cực tiểu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=2.</m:t>
                    </m:r>
                  </m:oMath>
                </a14:m>
                <a:endParaRPr lang="en-US" sz="320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Vậy hàm số có 2 điểm cực trị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4787151"/>
                <a:ext cx="11139946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423" t="-5039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9469677" y="633816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0090150" y="633816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7536" y="203627"/>
                <a:ext cx="8529467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7.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Cho hàm số bậc ba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đồ thị như hình vẽ. Hỏi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bao nhiêu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điểm </a:t>
                </a:r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cực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đại?</a:t>
                </a:r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 	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5.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6" y="203627"/>
                <a:ext cx="8529467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858" t="-3103" r="-1787" b="-6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04" y="221241"/>
            <a:ext cx="2905432" cy="26164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040" y="2734604"/>
                <a:ext cx="8396742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  <a:r>
                  <a:rPr lang="vi-VN" sz="320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ĐTHS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suy ra từ ĐTHS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bằng cách: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• Giữ nguyên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phần phía trên trục hoành;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•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phần phía dưới trục hoành ta lấy đối xứng qua trục hoành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Dựa vào đồ thị hàm số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ta thấy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hàm số có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điểm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cực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đại. 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0" y="2734604"/>
                <a:ext cx="8396742" cy="4031873"/>
              </a:xfrm>
              <a:prstGeom prst="rect">
                <a:avLst/>
              </a:prstGeom>
              <a:blipFill rotWithShape="1">
                <a:blip r:embed="rId5"/>
                <a:stretch>
                  <a:fillRect l="-1888" t="-1967" r="-1816" b="-40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82" y="3170919"/>
            <a:ext cx="3303639" cy="28908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9469677" y="6200383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8" action="ppaction://hlinksldjump" highlightClick="1"/>
          </p:cNvPr>
          <p:cNvSpPr/>
          <p:nvPr/>
        </p:nvSpPr>
        <p:spPr>
          <a:xfrm>
            <a:off x="10090150" y="6200383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2670" y="564647"/>
            <a:ext cx="113267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[ĐỀ CHÍNH THỨC 2018-2019]</a:t>
            </a:r>
            <a:r>
              <a:rPr kumimoji="0" lang="en-US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hàm số </a:t>
            </a:r>
            <a:r>
              <a:rPr kumimoji="0" lang="en-US" sz="32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f(x)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có bảng biến thiên sau:</a:t>
            </a:r>
            <a:endParaRPr kumimoji="0" lang="vi-VN" sz="32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29" y="1131418"/>
            <a:ext cx="6373561" cy="23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2670" y="3472475"/>
            <a:ext cx="80730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Hàm số đã cho đạt cực tiểu tại điểm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x=-3.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x=-1.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x=1.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x=2.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670" y="4719173"/>
            <a:ext cx="10928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 giải</a:t>
            </a:r>
            <a:r>
              <a:rPr lang="vi-VN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vi-VN" sz="3200" smtClean="0">
                <a:latin typeface="Arial" pitchFamily="34" charset="0"/>
                <a:cs typeface="Arial" pitchFamily="34" charset="0"/>
              </a:rPr>
              <a:t>Theo bảng biến thiên ta thấy hàm số đã cho đạt cực tiểu tại điểm x=-1. </a:t>
            </a:r>
            <a:r>
              <a:rPr lang="vi-VN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 B.</a:t>
            </a:r>
            <a:endParaRPr lang="vi-VN" sz="32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9218" y="188069"/>
            <a:ext cx="115519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[ĐỀ CHÍNH THỨC 2016-2017]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hàm số </a:t>
            </a:r>
            <a:r>
              <a:rPr kumimoji="0" lang="vi-VN" sz="32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f(x)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có bảng biến thiên sau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vi-VN" sz="32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30" y="726678"/>
            <a:ext cx="5973137" cy="21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9218" y="2796239"/>
            <a:ext cx="1141524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Mệnh đề nào dưới đây sai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vi-VN" sz="32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Hàm số có hai điểm cực tiểu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lang="vi-VN" sz="320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Hàm số có giá trị cực đại bằng </a:t>
            </a:r>
            <a:r>
              <a:rPr kumimoji="0" lang="vi-VN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Hàm số có ba điểm cực trị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32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</a:t>
            </a:r>
            <a:r>
              <a:rPr kumimoji="0" lang="vi-V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Hàm số có giá trị cực đại bằng </a:t>
            </a:r>
            <a:r>
              <a:rPr kumimoji="0" lang="vi-VN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 giải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lang="en-US" sz="3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Dựa vào bảng biến thiên ta thấy hàm số có giá trị cực đại bằng 3.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Chọn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9469677" y="633816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10090150" y="633816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1. Nhận biết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Action Button: Back or Previous 1">
            <a:hlinkClick r:id="rId17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1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48969" y="412662"/>
                <a:ext cx="11695471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Câu 10.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𝒇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có bảng xét dấu đạo hàm như sau:</a:t>
                </a:r>
                <a:endParaRPr kumimoji="0" lang="vi-V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69" y="412662"/>
                <a:ext cx="11695471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303" t="-6818" r="-1355" b="-1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49" y="1563317"/>
            <a:ext cx="6816430" cy="10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67985" y="2902206"/>
                <a:ext cx="958549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Hỏi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có bao nhiêu điểm cực trị?</a:t>
                </a:r>
                <a:endParaRPr kumimoji="0" lang="vi-V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0.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3.</a:t>
                </a: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985" y="2902206"/>
                <a:ext cx="958549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654" t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4181" y="4310268"/>
                <a:ext cx="1101704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Lời giải</a:t>
                </a:r>
                <a:endParaRPr lang="en-US" sz="320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just"/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Nhận </a:t>
                </a:r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thấy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′(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đổi dấu khi qua</a:t>
                </a:r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=−3</m:t>
                    </m:r>
                  </m:oMath>
                </a14:m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nên hàm số có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điểm cực trị.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=1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không là điểm cực trị 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′(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không đổi dấu khi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32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).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C.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1" y="4310268"/>
                <a:ext cx="11017045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1384" t="-3846" r="-1439" b="-8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29497" y="37546"/>
                <a:ext cx="656303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Câu 11.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𝒚</m:t>
                    </m:r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𝒇</m:t>
                    </m:r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có bảng biến thiên sau: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97" y="37546"/>
                <a:ext cx="6563031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952" t="-3965" r="-1859" b="-1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92" y="62519"/>
            <a:ext cx="5100556" cy="20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4748" y="1648335"/>
                <a:ext cx="12192000" cy="5262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2800" b="1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Mệnh đề nào sau đây là đúng?</a:t>
                </a:r>
                <a:endParaRPr lang="vi-VN" sz="28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lang="en-US" sz="28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A.</a:t>
                </a: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có hai điểm cực đại, một điểm cực tiểu.	</a:t>
                </a:r>
                <a:endParaRPr lang="vi-VN" sz="2800"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lang="en-US" sz="28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B.</a:t>
                </a: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có một điểm cực đại, không có điểm cực tiểu.</a:t>
                </a:r>
                <a:endParaRPr lang="vi-VN" sz="2800"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lang="en-US" sz="28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C.</a:t>
                </a: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có một điểm cực đại, hai điểm cực tiểu.	</a:t>
                </a:r>
                <a:endParaRPr lang="vi-VN" sz="2800"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lang="en-US" sz="28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D.</a:t>
                </a:r>
                <a:r>
                  <a:rPr lang="en-US" sz="28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có một điểm cực đại, một điểm cực tiểu.</a:t>
                </a:r>
                <a:endParaRPr kumimoji="0" lang="vi-VN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Lời giải</a:t>
                </a:r>
                <a:endParaRPr lang="en-US" sz="280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không xác định nên không đạt cực trị tại điểm này.</a:t>
                </a:r>
                <a:endParaRPr kumimoji="0" lang="vi-VN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đạt cực đại tại điểm này.</a:t>
                </a:r>
                <a:endParaRPr kumimoji="0" lang="vi-VN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nhưng liên tục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nên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theo bảng biến thiên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là cực tiểu.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Vậy hàm số có một điểm cực đại, một điểm cực tiểu. 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D.</a:t>
                </a:r>
                <a:r>
                  <a:rPr kumimoji="0" lang="vi-VN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8" y="1648335"/>
                <a:ext cx="12192000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1000" t="-579" r="-1050" b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121029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0741502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383457" y="451140"/>
                <a:ext cx="11518490" cy="3595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Câu 12.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Tìm điểm cực đại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kumimoji="0" lang="pt-BR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𝒚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𝟑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𝟏</m:t>
                    </m:r>
                  </m:oMath>
                </a14:m>
                <a:r>
                  <a:rPr kumimoji="0" lang="fr-FR" sz="3200" b="1" i="1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2743200" algn="l"/>
                    <a:tab pos="5486400" algn="l"/>
                    <a:tab pos="8229600" algn="l"/>
                  </a:tabLst>
                </a:pP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A.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=−1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B.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=1 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D.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Lời giải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Ta có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−3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=0⇔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=±1 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Bảng biến thiên</a:t>
                </a:r>
                <a:endParaRPr kumimoji="0" lang="vi-VN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endParaRPr kumimoji="0" lang="vi-VN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457" y="451140"/>
                <a:ext cx="11518490" cy="3595984"/>
              </a:xfrm>
              <a:prstGeom prst="rect">
                <a:avLst/>
              </a:prstGeom>
              <a:blipFill rotWithShape="1">
                <a:blip r:embed="rId2"/>
                <a:stretch>
                  <a:fillRect l="-1376" t="-1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44" y="3406889"/>
            <a:ext cx="6127223" cy="21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45692" y="5773191"/>
                <a:ext cx="85240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Vậy 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hàm số 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đạt 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cực đại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=−1</m:t>
                    </m:r>
                  </m:oMath>
                </a14:m>
                <a:r>
                  <a:rPr lang="en-US" sz="3200" i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vi-VN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A.</a:t>
                </a:r>
                <a:r>
                  <a:rPr kumimoji="0" lang="vi-VN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92" y="5773191"/>
                <a:ext cx="852406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60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5471" y="412956"/>
                <a:ext cx="11577483" cy="6127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13.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Tập hợp các giá trị của tham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để hàm số </a:t>
                </a:r>
                <a:endPara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𝟐𝟎𝟐𝟎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cực trị là</a:t>
                </a:r>
                <a:endParaRPr lang="vi-VN" sz="3200" b="1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(1;+</m:t>
                        </m:r>
                        <m:r>
                          <a:rPr lang="en-US" sz="3200" i="1">
                            <a:latin typeface="Cambria Math"/>
                          </a:rPr>
                          <m:t>∞;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)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endParaRPr lang="en-US" sz="320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0;1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  <m:r>
                          <a:rPr lang="en-US" sz="3200" i="1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1;+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∞;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3200" b="1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giải</a:t>
                </a:r>
                <a:endParaRPr lang="en-US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+2020: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Hàm bậc hai luôn có cực trị.</a:t>
                </a:r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≠0,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+1.</m:t>
                    </m:r>
                  </m:oMath>
                </a14:m>
                <a:endParaRPr lang="en-US" sz="3200" smtClean="0">
                  <a:latin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Để hàm số có cực trị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có hai nghiệm phân biệt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=1−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⇔0≠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&lt;1.</m:t>
                    </m:r>
                  </m:oMath>
                </a14:m>
                <a:endParaRPr lang="vi-VN" sz="320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>
                    <a:latin typeface="Arial" pitchFamily="34" charset="0"/>
                    <a:cs typeface="Arial" pitchFamily="34" charset="0"/>
                  </a:rPr>
                  <a:t>Hợp hai trường hợp ta được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&lt;1.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 D.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1" y="412956"/>
                <a:ext cx="11577483" cy="6127896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294" r="-1316" b="-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204516" y="21746"/>
                <a:ext cx="11628120" cy="2134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14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box>
                      <m:box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itchFamily="18" charset="0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itchFamily="18" charset="0"/>
                                <a:cs typeface="Arial" pitchFamily="34" charset="0"/>
                              </a:rPr>
                              <m:t>𝟑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là tham số thực. Tìm tất cả các giá trị của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để hàm số đạt cực tiểu tại điểm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𝟏</m:t>
                    </m:r>
                  </m:oMath>
                </a14:m>
                <a:r>
                  <a:rPr kumimoji="0" lang="en-US" sz="3200" b="1" i="1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l"/>
                    <a:tab pos="4572000" algn="l"/>
                    <a:tab pos="8229600" algn="l"/>
                  </a:tabLst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A.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B.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</m:oMath>
                </a14:m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	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C.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</m:oMath>
                </a14:m>
                <a:r>
                  <a: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D.</a:t>
                </a: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≤</m:t>
                    </m:r>
                    <m:r>
                      <a:rPr lang="en-US" sz="32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kumimoji="0" lang="en-US" sz="3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516" y="21746"/>
                <a:ext cx="11628120" cy="2134623"/>
              </a:xfrm>
              <a:prstGeom prst="rect">
                <a:avLst/>
              </a:prstGeom>
              <a:blipFill rotWithShape="1">
                <a:blip r:embed="rId2"/>
                <a:stretch>
                  <a:fillRect l="-1363" t="-2857" r="-1311" b="-8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34011" y="2053436"/>
                <a:ext cx="11795761" cy="5299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Lời giải</a:t>
                </a:r>
                <a:endParaRPr lang="en-US" sz="3200" b="1" smtClean="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300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Đạo hàm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′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+(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4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′′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3000" i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lang="vi-VN" sz="3000"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30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Hàm số đạt cực tiểu tại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</m:oMath>
                </a14:m>
                <a:endParaRPr lang="en-US" sz="3000" b="0" i="1" smtClean="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⇒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1</m:t>
                        </m:r>
                      </m:e>
                    </m:d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0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⇔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0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00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=−</m:t>
                            </m:r>
                            <m:r>
                              <a:rPr lang="en-US" sz="3000" b="0" i="1" smtClean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3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 </a:t>
                </a:r>
                <a:endParaRPr kumimoji="0" lang="vi-VN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Thử lại ta thấy chỉ có giá trị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</m:oMath>
                </a14:m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thỏa mãn (vì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đổi dấu từ </a:t>
                </a:r>
                <a:r>
                  <a:rPr kumimoji="0" lang="en-US" sz="3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kumimoji="0" lang="en-US" sz="3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sang </a:t>
                </a:r>
                <a:r>
                  <a:rPr kumimoji="0" lang="en-US" sz="3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</m:oMath>
                </a14:m>
                <a:r>
                  <a:rPr kumimoji="0" lang="en-US" sz="3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khi qua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3000" b="0" i="1" smtClean="0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). </a:t>
                </a:r>
                <a:r>
                  <a:rPr kumimoji="0" lang="en-US" sz="3000" b="1" i="0" u="none" strike="noStrike" cap="none" normalizeH="0" baseline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B.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Cách 2: </a:t>
                </a:r>
                <a:r>
                  <a:rPr lang="en-US" sz="3000">
                    <a:latin typeface="Arial" pitchFamily="34" charset="0"/>
                    <a:cs typeface="Arial" pitchFamily="34" charset="0"/>
                  </a:rPr>
                  <a:t>(Riêng hàm bậc ba) Yêu cầu bài toán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0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3000" i="1" smtClean="0"/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⇔</m:t>
                      </m:r>
                      <m:r>
                        <a:rPr lang="en-US" sz="3000" i="1">
                          <a:latin typeface="Cambria Math"/>
                        </a:rPr>
                        <m:t>𝑚</m:t>
                      </m:r>
                      <m:r>
                        <a:rPr lang="en-US" sz="3000" i="1">
                          <a:latin typeface="Cambria Math"/>
                        </a:rPr>
                        <m:t>=−</m:t>
                      </m:r>
                      <m:r>
                        <a:rPr lang="en-US" sz="3000" i="1">
                          <a:latin typeface="Cambria Math"/>
                        </a:rPr>
                        <m:t>3</m:t>
                      </m:r>
                      <m:r>
                        <a:rPr lang="en-US" sz="3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kumimoji="0" lang="vi-VN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011" y="2053436"/>
                <a:ext cx="11795761" cy="5299015"/>
              </a:xfrm>
              <a:prstGeom prst="rect">
                <a:avLst/>
              </a:prstGeom>
              <a:blipFill rotWithShape="1">
                <a:blip r:embed="rId3"/>
                <a:stretch>
                  <a:fillRect l="-1292" t="-1036" r="-12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9469677" y="6313117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0090150" y="6313117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227" y="294969"/>
                <a:ext cx="11326760" cy="404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smtClean="0">
                    <a:solidFill>
                      <a:srgbClr val="FF0000"/>
                    </a:solidFill>
                  </a:rPr>
                  <a:t>Câu 15.</a:t>
                </a:r>
                <a:r>
                  <a:rPr lang="vi-VN" sz="3200" smtClean="0"/>
                  <a:t> </a:t>
                </a:r>
                <a:r>
                  <a:rPr lang="en-US" sz="3200" smtClean="0"/>
                  <a:t> </a:t>
                </a:r>
                <a:r>
                  <a:rPr lang="en-US" sz="3200" b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có ba điểm cực trị</a:t>
                </a:r>
                <a:r>
                  <a:rPr lang="en-US" sz="3200" b="1">
                    <a:solidFill>
                      <a:srgbClr val="002060"/>
                    </a:solidFill>
                  </a:rPr>
                  <a:t>.</a:t>
                </a:r>
                <a:endParaRPr lang="vi-VN" sz="3200" b="1"/>
              </a:p>
              <a:p>
                <a:r>
                  <a:rPr lang="en-US" sz="3200" b="1"/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=0.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&gt;0.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&lt;0.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	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≠0.</m:t>
                    </m:r>
                  </m:oMath>
                </a14:m>
                <a:endParaRPr lang="en-US" sz="3200" smtClean="0">
                  <a:latin typeface="Arial" pitchFamily="34" charset="0"/>
                  <a:cs typeface="Arial" pitchFamily="34" charset="0"/>
                </a:endParaRPr>
              </a:p>
              <a:p>
                <a:endParaRPr lang="vi-VN" sz="3200"/>
              </a:p>
              <a:p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3200" b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endParaRPr lang="en-US" sz="320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200">
                    <a:latin typeface="Arial" pitchFamily="34" charset="0"/>
                    <a:cs typeface="Arial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=1,</m:t>
                    </m:r>
                  </m:oMath>
                </a14:m>
                <a:r>
                  <a:rPr lang="en-US" sz="320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>
                    <a:latin typeface="Arial" pitchFamily="34" charset="0"/>
                    <a:cs typeface="Arial" pitchFamily="34" charset="0"/>
                  </a:rPr>
                  <a:t>Hàm số có ba điểm cực trị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⇔1.2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&lt;0⇔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&lt;0.</m:t>
                    </m:r>
                  </m:oMath>
                </a14:m>
                <a:endParaRPr lang="en-US" sz="3200" smtClean="0">
                  <a:latin typeface="Arial" pitchFamily="34" charset="0"/>
                </a:endParaRPr>
              </a:p>
              <a:p>
                <a:r>
                  <a:rPr lang="en-US" sz="32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 C.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7" y="294969"/>
                <a:ext cx="11326760" cy="4043030"/>
              </a:xfrm>
              <a:prstGeom prst="rect">
                <a:avLst/>
              </a:prstGeom>
              <a:blipFill rotWithShape="1">
                <a:blip r:embed="rId2"/>
                <a:stretch>
                  <a:fillRect l="-1346" t="-2259" r="-1722" b="-39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6200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3181351" y="3506062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5219700" y="3506063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7162801" y="353752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9190039" y="3537526"/>
            <a:ext cx="1733549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9175752" y="253942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7162801" y="253942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5219701" y="253942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3152776" y="250882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1123951" y="3525112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1095376" y="2527876"/>
            <a:ext cx="1666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3" name="Action Button: Back or Previous 12">
            <a:hlinkClick r:id="rId12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1182944" y="4191000"/>
                <a:ext cx="10094656" cy="835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</a:p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4−</m:t>
                    </m:r>
                    <m:r>
                      <a:rPr lang="vi-V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=−9⇒</m:t>
                    </m:r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=−9</m:t>
                    </m:r>
                    <m:r>
                      <a:rPr lang="vi-V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−15;−7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208" y="4191000"/>
                <a:ext cx="7570992" cy="835998"/>
              </a:xfrm>
              <a:prstGeom prst="rect">
                <a:avLst/>
              </a:prstGeom>
              <a:blipFill rotWithShape="1">
                <a:blip r:embed="rId2"/>
                <a:stretch>
                  <a:fillRect l="-1288" t="-5109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16001" y="1735481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2800" y="111583"/>
                <a:ext cx="10769600" cy="1327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giá trị của tham số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điểm cực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vi-VN" sz="2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  <a:tabLst>
                    <a:tab pos="3598863" algn="l"/>
                  </a:tabLst>
                </a:pP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−7;−1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20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−15;−7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  <a:tabLst>
                    <a:tab pos="3598863" algn="l"/>
                  </a:tabLst>
                </a:pP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−1;−7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7;10</m:t>
                        </m:r>
                      </m:e>
                    </m:d>
                  </m:oMath>
                </a14:m>
                <a:r>
                  <a:rPr lang="nl-NL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1583"/>
                <a:ext cx="8077200" cy="1635319"/>
              </a:xfrm>
              <a:prstGeom prst="rect">
                <a:avLst/>
              </a:prstGeom>
              <a:blipFill rotWithShape="1">
                <a:blip r:embed="rId3"/>
                <a:stretch>
                  <a:fillRect l="-755" t="-1859" r="-755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1344" y="2209801"/>
                <a:ext cx="3518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08" y="2209800"/>
                <a:ext cx="351859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773" t="-10667" r="-17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8117" y="2743201"/>
                <a:ext cx="99154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có 2 điểm cực trị khi và chỉ khi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nl-NL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&gt;0⇔9−3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&gt;0⇔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8" y="2743200"/>
                <a:ext cx="743661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23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17600" y="3581400"/>
                <a:ext cx="10160000" cy="58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định lý Viet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7620000" cy="586443"/>
              </a:xfrm>
              <a:prstGeom prst="rect">
                <a:avLst/>
              </a:prstGeom>
              <a:blipFill rotWithShape="1">
                <a:blip r:embed="rId6"/>
                <a:stretch>
                  <a:fillRect l="-1280" t="-104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8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22221" y="4944454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vi-V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4595" y="1752600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111583"/>
                <a:ext cx="10101547" cy="1265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760" algn="just">
                  <a:tabLst>
                    <a:tab pos="111760" algn="l"/>
                  </a:tabLst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tham số </a:t>
                </a:r>
                <a:r>
                  <a:rPr lang="vi-VN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đồ thị hàm số 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các điểm cực đại và cực tiểu đối xứng nhau qua đường thẳng</a:t>
                </a:r>
                <a14:m>
                  <m:oMath xmlns:m="http://schemas.openxmlformats.org/officeDocument/2006/math">
                    <m:r>
                      <a:rPr lang="vi-V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1760" algn="just">
                  <a:tabLst>
                    <a:tab pos="342900" algn="l"/>
                  </a:tabLst>
                </a:pPr>
                <a:r>
                  <a:rPr lang="nl-NL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vi-VN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0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ea typeface="Times New Roman" panose="020206030504050203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1582"/>
                <a:ext cx="7576160" cy="1573251"/>
              </a:xfrm>
              <a:prstGeom prst="rect">
                <a:avLst/>
              </a:prstGeom>
              <a:blipFill rotWithShape="1">
                <a:blip r:embed="rId2"/>
                <a:stretch>
                  <a:fillRect t="-1938" r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6703" y="2421986"/>
                <a:ext cx="2623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ó 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0">
                        <a:latin typeface="Cambria Math" panose="02040503050406030204" pitchFamily="18" charset="0"/>
                      </a:rPr>
                      <m:t>′=3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7" y="2421986"/>
                <a:ext cx="262309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55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44594" y="2836926"/>
                <a:ext cx="3393813" cy="706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′=0⇔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000" i="0">
                                  <a:latin typeface="Cambria Math" panose="02040503050406030204" pitchFamily="18" charset="0"/>
                                </a:rPr>
                                <m:t>=0⇒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2000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000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2000" i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20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45" y="2836925"/>
                <a:ext cx="3393813" cy="706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2596" y="3657601"/>
                <a:ext cx="9958152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Do các điểm cực đại và điểm cực tiểu của đồ thị hàm số đối xứng </a:t>
                </a:r>
                <a:r>
                  <a:rPr lang="nl-NL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 nhau qua đường </a:t>
                </a:r>
                <a:r>
                  <a:rPr lang="vi-VN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nên,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vi-VN" sz="20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000" i="0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2000" i="0">
                                <a:effectLst/>
                                <a:latin typeface="Times New Roman" pitchFamily="18" charset="0"/>
                                <a:ea typeface="Times New Roman" panose="020206030504050203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47" y="3657600"/>
                <a:ext cx="7468614" cy="957313"/>
              </a:xfrm>
              <a:prstGeom prst="rect">
                <a:avLst/>
              </a:prstGeom>
              <a:blipFill rotWithShape="1">
                <a:blip r:embed="rId5"/>
                <a:stretch>
                  <a:fillRect l="-898" t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5431" y="1524000"/>
            <a:ext cx="1481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111583"/>
                <a:ext cx="1010154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tất cả các giá trị của tham số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hàm số </a:t>
                </a:r>
                <a:endParaRPr lang="nl-NL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70510" algn="l"/>
                  </a:tabLst>
                </a:pP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sSub>
                      <m:sSub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Tổng các phần tử của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70510" algn="l"/>
                    <a:tab pos="3599815" algn="l"/>
                    <a:tab pos="5039995" algn="l"/>
                  </a:tabLst>
                </a:pP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1583"/>
                <a:ext cx="757616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05" t="-2304" r="-80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22401" y="1992670"/>
                <a:ext cx="3936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vi-V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2000" b="0" i="0" smtClean="0">
                          <a:latin typeface="Cambria Math" panose="020405030504060302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vi-V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2000" i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vi-V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000" i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92670"/>
                <a:ext cx="393639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0472" y="2528627"/>
                <a:ext cx="98402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/>
                <a:r>
                  <a:rPr lang="vi-VN" sz="20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l-NL" sz="2000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0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2000">
                        <a:latin typeface="Cambria Math"/>
                      </a:rPr>
                      <m:t>=0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0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54" y="2528627"/>
                <a:ext cx="738020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4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93359" y="3099528"/>
                <a:ext cx="81404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760"/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′&gt;0⇔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</a:rPr>
                      <m:t>+36&gt;0,∀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19" y="3099528"/>
                <a:ext cx="610536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61431" y="3591756"/>
                <a:ext cx="6199646" cy="58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0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2−</m:t>
                        </m:r>
                        <m:r>
                          <m:rPr>
                            <m:nor/>
                          </m:rPr>
                          <a:rPr lang="fr-FR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vi-V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vi-VN" sz="2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i="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000" dirty="0" smtClean="0">
                    <a:latin typeface="Times New Roman" pitchFamily="18" charset="0"/>
                    <a:cs typeface="Times New Roman" pitchFamily="18" charset="0"/>
                  </a:rPr>
                  <a:t> (3)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3" y="3591756"/>
                <a:ext cx="6199646" cy="585545"/>
              </a:xfrm>
              <a:prstGeom prst="rect">
                <a:avLst/>
              </a:prstGeom>
              <a:blipFill rotWithShape="1">
                <a:blip r:embed="rId6"/>
                <a:stretch>
                  <a:fillRect l="-1082" r="-9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61433" y="4242799"/>
                <a:ext cx="8233855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và (2) suy 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2−</m:t>
                        </m:r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000" i="1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i="1">
                            <a:effectLst/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4" y="4242798"/>
                <a:ext cx="6175391" cy="582147"/>
              </a:xfrm>
              <a:prstGeom prst="rect">
                <a:avLst/>
              </a:prstGeom>
              <a:blipFill rotWithShape="1">
                <a:blip r:embed="rId7"/>
                <a:stretch>
                  <a:fillRect l="-1086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02091" y="5020769"/>
                <a:ext cx="6280887" cy="58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dirty="0" smtClean="0">
                    <a:latin typeface="Times New Roman" pitchFamily="18" charset="0"/>
                    <a:cs typeface="Times New Roman" pitchFamily="18" charset="0"/>
                  </a:rPr>
                  <a:t>Thay vào (3)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2−</m:t>
                        </m:r>
                        <m:r>
                          <m:rPr>
                            <m:nor/>
                          </m:rPr>
                          <a:rPr lang="nl-NL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i="1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000" b="0" i="1" smtClean="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000" b="0" i="1" smtClean="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vi-VN" sz="20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2000" i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vi-VN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68" y="5020768"/>
                <a:ext cx="6280887" cy="585545"/>
              </a:xfrm>
              <a:prstGeom prst="rect">
                <a:avLst/>
              </a:prstGeom>
              <a:blipFill rotWithShape="1">
                <a:blip r:embed="rId8"/>
                <a:stretch>
                  <a:fillRect l="-106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1407336" y="5715000"/>
                <a:ext cx="7130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 smtClean="0">
                    <a:latin typeface="Times New Roman" pitchFamily="18" charset="0"/>
                    <a:cs typeface="Times New Roman" pitchFamily="18" charset="0"/>
                  </a:rPr>
                  <a:t>Tổng các phần tử của S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vi-VN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5502" y="5715000"/>
                <a:ext cx="534785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140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Back or Previous 10">
            <a:hlinkClick r:id="rId10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11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7" grpId="0"/>
      <p:bldP spid="14" grpId="0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068043"/>
                  </p:ext>
                </p:extLst>
              </p:nvPr>
            </p:nvGraphicFramePr>
            <p:xfrm>
              <a:off x="357515" y="1568887"/>
              <a:ext cx="11493500" cy="42105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93500"/>
                  </a:tblGrid>
                  <a:tr h="4210559">
                    <a:tc>
                      <a:txBody>
                        <a:bodyPr/>
                        <a:lstStyle/>
                        <a:p>
                          <a:r>
                            <a:rPr lang="nl-NL" sz="28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 1.</a:t>
                          </a:r>
                          <a:r>
                            <a:rPr lang="vi-VN" sz="19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Cho </a:t>
                          </a:r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hàm số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liên tục trên khoảng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. Tìm mệnh đề </a:t>
                          </a:r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sai.</a:t>
                          </a:r>
                          <a:endParaRPr lang="vi-VN" sz="2800" kern="12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2800" b="1" kern="1200" dirty="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A. </a:t>
                          </a:r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nghịch biến trên khoảng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thì hàm số không có cực trị trên khoảng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vi-VN" sz="2800" b="1" kern="1200" dirty="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B. </a:t>
                          </a:r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đạt cực trị tại điểm</a:t>
                          </a:r>
                          <a:r>
                            <a:rPr lang="vi-VN" sz="32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32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thì tiếp tuyến của đồ thị hàm số tại điểm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3200" i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3200" i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3200" i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32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vi-VN" sz="3200" i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vi-VN" sz="3200" i="1" kern="1200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3200" i="1" kern="1200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vi-VN" sz="3200" i="1" kern="1200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song song hoặc trùng với trục hoành.</a:t>
                          </a:r>
                        </a:p>
                        <a:p>
                          <a:r>
                            <a:rPr lang="vi-VN" sz="2800" b="1" kern="1200" dirty="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C. </a:t>
                          </a:r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đồng biến trên khoảng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thì hàm số không có cực trị trên khoảng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.</a:t>
                          </a:r>
                          <a:endParaRPr lang="vi-VN" sz="2800" kern="1200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2800" b="1" u="none" kern="120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vi-VN" sz="2800" b="1" u="none" kern="1200" smtClean="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2800" b="1" u="none" kern="1200" smtClean="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vi-VN" sz="2800" kern="120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″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kern="12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8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không </a:t>
                          </a:r>
                          <a:r>
                            <a:rPr lang="vi-VN" sz="2800" kern="1200" dirty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đạt cực trị tại điểm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sz="36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vi-VN" sz="36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3600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vi-VN" sz="3600" kern="1200" dirty="0" smtClean="0">
                              <a:solidFill>
                                <a:srgbClr val="00206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3600" b="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068043"/>
                  </p:ext>
                </p:extLst>
              </p:nvPr>
            </p:nvGraphicFramePr>
            <p:xfrm>
              <a:off x="357515" y="1568887"/>
              <a:ext cx="11493500" cy="42105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93500"/>
                  </a:tblGrid>
                  <a:tr h="4210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3" t="-2460" r="-53" b="-1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Oval 17"/>
          <p:cNvSpPr/>
          <p:nvPr/>
        </p:nvSpPr>
        <p:spPr>
          <a:xfrm>
            <a:off x="458001" y="3817308"/>
            <a:ext cx="458003" cy="411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96813" y="2510136"/>
            <a:ext cx="216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6000" y="381000"/>
                <a:ext cx="10363200" cy="1781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5" algn="just"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Tìm các giá trị của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để đồ thị hàm số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635" algn="just">
                  <a:spcAft>
                    <a:spcPts val="0"/>
                  </a:spcAft>
                  <a:tabLst>
                    <a:tab pos="270510" algn="l"/>
                  </a:tabLst>
                </a:pP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 i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 i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có hai cực trị nằm về hai phía của trục tung.</a:t>
                </a:r>
              </a:p>
              <a:p>
                <a:pPr algn="just">
                  <a:spcAft>
                    <a:spcPts val="0"/>
                  </a:spcAft>
                  <a:tabLst>
                    <a:tab pos="457200" algn="l"/>
                    <a:tab pos="3598863" algn="l"/>
                    <a:tab pos="503872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/>
                      </a:rPr>
                      <m:t>𝐀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  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spcAft>
                    <a:spcPts val="0"/>
                  </a:spcAft>
                  <a:tabLst>
                    <a:tab pos="457200" algn="l"/>
                    <a:tab pos="3598863" algn="l"/>
                    <a:tab pos="503872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  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"/>
                <a:ext cx="7772400" cy="2150717"/>
              </a:xfrm>
              <a:prstGeom prst="rect">
                <a:avLst/>
              </a:prstGeom>
              <a:blipFill rotWithShape="1">
                <a:blip r:embed="rId2"/>
                <a:stretch>
                  <a:fillRect l="-1176" t="-2273" r="-1176" b="-5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6001" y="3043536"/>
                <a:ext cx="47046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sSup>
                      <m:sSupPr>
                        <m:ctrlPr>
                          <a:rPr lang="vi-VN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3535"/>
                <a:ext cx="3528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5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2801" y="3477804"/>
                <a:ext cx="10769600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760" algn="just">
                  <a:lnSpc>
                    <a:spcPct val="115000"/>
                  </a:lnSpc>
                </a:pP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YCBT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hai nghiệm phân biệt trái 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&lt;0⇔(−1).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&lt;0⇔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11760" algn="just">
                  <a:lnSpc>
                    <a:spcPct val="115000"/>
                  </a:lnSpc>
                </a:pPr>
                <a:endParaRPr lang="vi-VN" sz="24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477804"/>
                <a:ext cx="8077200" cy="1366528"/>
              </a:xfrm>
              <a:prstGeom prst="rect">
                <a:avLst/>
              </a:prstGeom>
              <a:blipFill rotWithShape="1">
                <a:blip r:embed="rId4"/>
                <a:stretch>
                  <a:fillRect t="-1786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7928" y="911649"/>
                <a:ext cx="1062067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5: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Biết 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rằng hàm số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có hai điểm cực trị. Mệnh đề nào sau đây là đúng?</a:t>
                </a:r>
              </a:p>
              <a:p>
                <a:r>
                  <a:rPr lang="vi-V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vi-V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0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0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6" y="911649"/>
                <a:ext cx="7965503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42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37930" y="2233122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4738" y="2494734"/>
                <a:ext cx="1064386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161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20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sz="20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 smtClean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18161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000" dirty="0" smtClean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53" y="2494733"/>
                <a:ext cx="7982897" cy="1015663"/>
              </a:xfrm>
              <a:prstGeom prst="rect">
                <a:avLst/>
              </a:prstGeom>
              <a:blipFill rotWithShape="1">
                <a:blip r:embed="rId3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3635514"/>
                <a:ext cx="899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 số có hai điểm cực trị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có hai nghiệm phân biệt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635514"/>
                <a:ext cx="67437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903" t="-4274" r="-1536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812800" y="779779"/>
                <a:ext cx="7256009" cy="138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kumimoji="0" lang="nl-NL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f(x)</a:t>
                </a:r>
                <a:r>
                  <a:rPr kumimoji="0" lang="nl-NL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đạo hàm là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f’(x)</a:t>
                </a:r>
                <a:r>
                  <a:rPr kumimoji="0" lang="nl-NL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f’(x)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số đi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ể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cực trị của hàm số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779779"/>
                <a:ext cx="5442007" cy="1380250"/>
              </a:xfrm>
              <a:prstGeom prst="rect">
                <a:avLst/>
              </a:prstGeom>
              <a:blipFill rotWithShape="1">
                <a:blip r:embed="rId2"/>
                <a:stretch>
                  <a:fillRect l="-1120" t="-1770" b="-6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08" y="779779"/>
            <a:ext cx="2294392" cy="15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61450" y="2266890"/>
            <a:ext cx="6295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kumimoji="0" lang="vi-VN" sz="2000" b="1" i="0" u="sng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2798" y="3218398"/>
                <a:ext cx="10668003" cy="1869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218397"/>
                <a:ext cx="8001002" cy="2223429"/>
              </a:xfrm>
              <a:prstGeom prst="rect">
                <a:avLst/>
              </a:prstGeom>
              <a:blipFill rotWithShape="1">
                <a:blip r:embed="rId4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96308" y="2693429"/>
            <a:ext cx="1031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1359850" y="5485471"/>
                <a:ext cx="8393751" cy="865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thấy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3 nghiệm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cực trị.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887" y="5485471"/>
                <a:ext cx="6295313" cy="865558"/>
              </a:xfrm>
              <a:prstGeom prst="rect">
                <a:avLst/>
              </a:prstGeom>
              <a:blipFill rotWithShape="1">
                <a:blip r:embed="rId5"/>
                <a:stretch>
                  <a:fillRect l="-968" r="-1065" b="-9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571382"/>
                <a:ext cx="112776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7: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Hàm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đạt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tiểu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0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pt-BR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pt-BR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381"/>
                <a:ext cx="8458200" cy="800219"/>
              </a:xfrm>
              <a:prstGeom prst="rect">
                <a:avLst/>
              </a:prstGeom>
              <a:blipFill rotWithShape="1">
                <a:blip r:embed="rId2"/>
                <a:stretch>
                  <a:fillRect l="-720" t="-1527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3853" y="2895600"/>
                <a:ext cx="5171352" cy="81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97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hàm số đạt cực tiểu tại </a:t>
                </a:r>
                <a:r>
                  <a:rPr lang="pt-B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′(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)=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′′(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)&gt;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90" y="2895600"/>
                <a:ext cx="5171352" cy="811504"/>
              </a:xfrm>
              <a:prstGeom prst="rect">
                <a:avLst/>
              </a:prstGeom>
              <a:blipFill rotWithShape="1">
                <a:blip r:embed="rId3"/>
                <a:stretch>
                  <a:fillRect l="-118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8869" y="2209800"/>
                <a:ext cx="528093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97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′′=−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fr-FR" sz="20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1" y="2209800"/>
                <a:ext cx="5280933" cy="446276"/>
              </a:xfrm>
              <a:prstGeom prst="rect">
                <a:avLst/>
              </a:prstGeom>
              <a:blipFill rotWithShape="1">
                <a:blip r:embed="rId4"/>
                <a:stretch>
                  <a:fillRect l="-115" t="-2740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3962400"/>
                <a:ext cx="3240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62400"/>
                <a:ext cx="324011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072" t="-7576" r="-113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62401" y="1519535"/>
            <a:ext cx="226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8264" y="144652"/>
                <a:ext cx="752773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có đồ thị của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như hình vẽ. Hàm số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có bao nhiêu điểm cực trị?</a:t>
                </a:r>
                <a:endParaRPr lang="vi-VN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371600" algn="l"/>
                    <a:tab pos="2743200" algn="l"/>
                    <a:tab pos="4000500" algn="l"/>
                  </a:tabLst>
                </a:pPr>
                <a:r>
                  <a:rPr lang="vi-VN" sz="20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7" y="144651"/>
                <a:ext cx="5645803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079" t="-2304" r="-1942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2162" y="1676400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7" t="5705" r="4038" b="6566"/>
          <a:stretch/>
        </p:blipFill>
        <p:spPr bwMode="auto">
          <a:xfrm>
            <a:off x="8959859" y="152400"/>
            <a:ext cx="2012941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8263" y="2209801"/>
                <a:ext cx="10222239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 </a:t>
                </a:r>
                <a:r>
                  <a:rPr lang="vi-VN" sz="20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 cực </a:t>
                </a:r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 của hàm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bằng số nghiệm bội lẻ của phương trình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+4=0⇔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=−4</m:t>
                      </m:r>
                    </m:oMath>
                  </m:oMathPara>
                </a14:m>
                <a:endParaRPr lang="vi-VN" sz="20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7" y="2209800"/>
                <a:ext cx="7666679" cy="800219"/>
              </a:xfrm>
              <a:prstGeom prst="rect">
                <a:avLst/>
              </a:prstGeom>
              <a:blipFill rotWithShape="1">
                <a:blip r:embed="rId5"/>
                <a:stretch>
                  <a:fillRect l="-795" t="-1527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2162" y="3124201"/>
                <a:ext cx="1022223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Dựa vào đồ thị của hàm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ta thấy phương trình trên có một nghiệm đơn và một nhiệm bội 2. Vậy hàm số 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0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có một </a:t>
                </a:r>
                <a:r>
                  <a:rPr lang="vi-VN" sz="20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 </a:t>
                </a:r>
                <a:r>
                  <a:rPr lang="nl-NL" sz="2000" dirty="0" smtClean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cực trị</a:t>
                </a:r>
                <a:r>
                  <a:rPr lang="vi-VN" sz="2000" dirty="0" smtClean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1" y="3124200"/>
                <a:ext cx="7666679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795" t="-301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8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8263" y="144651"/>
                <a:ext cx="106206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đạo hàm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đồ thị như hình vẽ.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</a:t>
                </a:r>
                <a:r>
                  <a:rPr lang="nl-NL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 đại</a:t>
                </a:r>
                <a:r>
                  <a:rPr lang="nl-N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điểm nào dưới đây?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7" y="144650"/>
                <a:ext cx="7965503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765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20801" y="1581090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06" r="3017" b="7393"/>
          <a:stretch/>
        </p:blipFill>
        <p:spPr bwMode="auto">
          <a:xfrm>
            <a:off x="8615901" y="887138"/>
            <a:ext cx="2763299" cy="1788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9374" y="2222476"/>
                <a:ext cx="7664609" cy="824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−1=1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−1=3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−1=5</m:t>
                              </m:r>
                            </m:e>
                          </m:eqAr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0" y="2222475"/>
                <a:ext cx="5748457" cy="824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2417" y="3124201"/>
                <a:ext cx="5693675" cy="556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&gt;0⇔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&amp;1&lt;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−1&lt;3</m:t>
                              </m:r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−1&gt;5</m:t>
                              </m:r>
                            </m:e>
                          </m:eqAr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&amp;2&lt;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3" y="3124200"/>
                <a:ext cx="5693674" cy="5564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074882"/>
            <a:ext cx="4673599" cy="179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414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Bảng biến thiên:</a:t>
            </a:r>
            <a:endParaRPr lang="vi-V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9374" y="5848290"/>
                <a:ext cx="8849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 smtClean="0">
                    <a:latin typeface="+mj-lt"/>
                  </a:rPr>
                  <a:t>Vậy hàm số đạt cực đại tại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vi-VN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0" y="5848290"/>
                <a:ext cx="6637355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01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tion Button: Back or Previous 12">
            <a:hlinkClick r:id="rId9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10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44595" y="1676400"/>
            <a:ext cx="1737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6001" y="111582"/>
                <a:ext cx="10261600" cy="1265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11760" algn="l"/>
                  </a:tabLst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10: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tham số </a:t>
                </a:r>
                <a:r>
                  <a:rPr lang="vi-VN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đồ thị hàm số 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các điểm cực đại và cực tiểu đối xứng nhau qua đường thẳng</a:t>
                </a:r>
                <a14:m>
                  <m:oMath xmlns:m="http://schemas.openxmlformats.org/officeDocument/2006/math">
                    <m:r>
                      <a:rPr lang="vi-V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457200" algn="l"/>
                    <a:tab pos="2286000" algn="l"/>
                    <a:tab pos="4114800" algn="l"/>
                    <a:tab pos="5943600" algn="l"/>
                  </a:tabLst>
                </a:pPr>
                <a:r>
                  <a:rPr lang="nl-NL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vi-VN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11582"/>
                <a:ext cx="7696200" cy="1572866"/>
              </a:xfrm>
              <a:prstGeom prst="rect">
                <a:avLst/>
              </a:prstGeom>
              <a:blipFill rotWithShape="1">
                <a:blip r:embed="rId2"/>
                <a:stretch>
                  <a:fillRect l="-792" t="-1938" r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6703" y="2133601"/>
                <a:ext cx="2623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0" dirty="0" smtClean="0">
                    <a:latin typeface="+mj-lt"/>
                  </a:rPr>
                  <a:t>T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/>
                      </a:rPr>
                      <m:t>𝑎</m:t>
                    </m:r>
                    <m:r>
                      <a:rPr lang="vi-VN" sz="2000" b="0" i="1" smtClean="0">
                        <a:latin typeface="Cambria Math"/>
                      </a:rPr>
                      <m:t> </m:t>
                    </m:r>
                    <m:r>
                      <a:rPr lang="vi-VN" sz="2000" b="0" i="1" smtClean="0">
                        <a:latin typeface="Cambria Math"/>
                      </a:rPr>
                      <m:t>𝑐</m:t>
                    </m:r>
                    <m:r>
                      <a:rPr lang="vi-VN" sz="2000" b="0" i="1" smtClean="0">
                        <a:latin typeface="Cambria Math"/>
                      </a:rPr>
                      <m:t>ó </m:t>
                    </m:r>
                    <m:r>
                      <a:rPr lang="vi-VN" sz="2000" i="1">
                        <a:latin typeface="Cambria Math"/>
                      </a:rPr>
                      <m:t>𝑦</m:t>
                    </m:r>
                    <m:r>
                      <a:rPr lang="vi-VN" sz="2000" i="0">
                        <a:latin typeface="Cambria Math"/>
                      </a:rPr>
                      <m:t>′=3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0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000" i="0">
                        <a:latin typeface="Cambria Math"/>
                      </a:rPr>
                      <m:t>−6</m:t>
                    </m:r>
                    <m:r>
                      <a:rPr lang="vi-VN" sz="2000" i="1">
                        <a:latin typeface="Cambria Math"/>
                      </a:rPr>
                      <m:t>𝑚𝑥</m:t>
                    </m:r>
                  </m:oMath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7" y="2133600"/>
                <a:ext cx="2590196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258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44594" y="2548539"/>
                <a:ext cx="3393814" cy="706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𝑦</m:t>
                      </m:r>
                      <m:r>
                        <a:rPr lang="vi-VN" sz="2000" i="0">
                          <a:latin typeface="Cambria Math"/>
                        </a:rPr>
                        <m:t>′=0⇔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000" i="0">
                                  <a:latin typeface="Cambria Math"/>
                                </a:rPr>
                                <m:t>=0⇒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2000" i="0">
                                  <a:latin typeface="Cambria Math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000" i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vi-VN" sz="2000" i="0">
                                  <a:latin typeface="Cambria Math"/>
                                </a:rPr>
                                <m:t>⇒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2000" i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45" y="2548539"/>
                <a:ext cx="3372526" cy="7140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2595" y="3293015"/>
                <a:ext cx="10252180" cy="1265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Do các điểm cực đại và điểm cực tiểu của đồ thị hàm số đối xứng </a:t>
                </a:r>
                <a:r>
                  <a:rPr lang="nl-NL" sz="2000" dirty="0"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với </a:t>
                </a:r>
                <a:r>
                  <a:rPr lang="nl-NL" sz="2000" dirty="0" smtClean="0"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nhau </a:t>
                </a:r>
                <a:r>
                  <a:rPr lang="nl-NL" sz="2000" dirty="0"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qua đường</a:t>
                </a:r>
                <a:r>
                  <a:rPr lang="nl-NL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+mj-lt"/>
                    <a:ea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2000" dirty="0" smtClean="0"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 smtClean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2000" dirty="0" smtClean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vi-VN" sz="2000" dirty="0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vi-VN" sz="2000" dirty="0" smtClean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 smtClean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vi-VN" sz="2000" dirty="0" smtClean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vi-VN" sz="20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000" i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2000" i="0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46" y="3293014"/>
                <a:ext cx="7689135" cy="1265475"/>
              </a:xfrm>
              <a:prstGeom prst="rect">
                <a:avLst/>
              </a:prstGeom>
              <a:blipFill rotWithShape="1">
                <a:blip r:embed="rId5"/>
                <a:stretch>
                  <a:fillRect l="-872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361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6" y="28748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5" y="28748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5" y="28748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40" y="28442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40" y="286327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31076" y="1524000"/>
            <a:ext cx="1588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86360" y="-1544"/>
                <a:ext cx="10515600" cy="1197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</a:t>
                </a:r>
                <a:r>
                  <a:rPr lang="vi-V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thực của tham số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đồ thị hàm số </a:t>
                </a:r>
                <a:endParaRPr lang="vi-VN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ba điểm cực trị tạo thành một tam giác nhận gốc tọa độ làm trọng tâm là</a:t>
                </a: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0" y="-1544"/>
                <a:ext cx="7886700" cy="1505477"/>
              </a:xfrm>
              <a:prstGeom prst="rect">
                <a:avLst/>
              </a:prstGeom>
              <a:blipFill rotWithShape="1">
                <a:blip r:embed="rId2"/>
                <a:stretch>
                  <a:fillRect l="-850" t="-2024" r="-155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2316" y="1828801"/>
                <a:ext cx="4467120" cy="862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923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0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7" y="1828800"/>
                <a:ext cx="4467120" cy="862159"/>
              </a:xfrm>
              <a:prstGeom prst="rect">
                <a:avLst/>
              </a:prstGeom>
              <a:blipFill rotWithShape="1">
                <a:blip r:embed="rId3"/>
                <a:stretch>
                  <a:fillRect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2315" y="2743200"/>
                <a:ext cx="10287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2000" dirty="0" smtClean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ba điểm cực trị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6" y="2743200"/>
                <a:ext cx="771525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7014" y="3276600"/>
                <a:ext cx="10625919" cy="403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000" dirty="0" smtClean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ác điểm cực trị là: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0" y="3276600"/>
                <a:ext cx="7969439" cy="403572"/>
              </a:xfrm>
              <a:prstGeom prst="rect">
                <a:avLst/>
              </a:prstGeom>
              <a:blipFill rotWithShape="1">
                <a:blip r:embed="rId5"/>
                <a:stretch>
                  <a:fillRect t="-606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1401" y="3733801"/>
                <a:ext cx="10591531" cy="1146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2000" dirty="0" smtClean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đề bài ta có gốc tọa độ là trọng tâm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rad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vi-VN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vi-VN" sz="2000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vi-VN" sz="2000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1" y="3733800"/>
                <a:ext cx="7943648" cy="1146661"/>
              </a:xfrm>
              <a:prstGeom prst="rect">
                <a:avLst/>
              </a:prstGeom>
              <a:blipFill rotWithShape="1">
                <a:blip r:embed="rId6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1077" y="4953001"/>
                <a:ext cx="5662769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dirty="0" smtClean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Đối chiếu với điều kiện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thỏa mãn.</a:t>
                </a:r>
                <a:endParaRPr lang="vi-VN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7" y="4953000"/>
                <a:ext cx="5662769" cy="582147"/>
              </a:xfrm>
              <a:prstGeom prst="rect">
                <a:avLst/>
              </a:prstGeom>
              <a:blipFill rotWithShape="1">
                <a:blip r:embed="rId7"/>
                <a:stretch>
                  <a:fillRect l="-1076" r="-538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9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5927" y="1807444"/>
            <a:ext cx="169232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 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3008" y="2428714"/>
            <a:ext cx="9953421" cy="387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5245" indent="-55245">
              <a:lnSpc>
                <a:spcPct val="115000"/>
              </a:lnSpc>
            </a:pP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5200" y="2235027"/>
                <a:ext cx="7706773" cy="34624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vi-VN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).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235026"/>
                <a:ext cx="5780080" cy="346249"/>
              </a:xfrm>
              <a:prstGeom prst="rect">
                <a:avLst/>
              </a:prstGeom>
              <a:blipFill rotWithShape="1">
                <a:blip r:embed="rId2"/>
                <a:stretch>
                  <a:fillRect l="-1266" t="-12500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3907" y="3810000"/>
            <a:ext cx="5065693" cy="387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5245" indent="-55245">
              <a:lnSpc>
                <a:spcPct val="115000"/>
              </a:lnSpc>
            </a:pPr>
            <a:r>
              <a:rPr lang="en-US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thiên</a:t>
            </a:r>
            <a:endParaRPr lang="vi-VN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0994" y="5486401"/>
                <a:ext cx="10205212" cy="34624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45" y="5486400"/>
                <a:ext cx="7653909" cy="346249"/>
              </a:xfrm>
              <a:prstGeom prst="rect">
                <a:avLst/>
              </a:prstGeom>
              <a:blipFill rotWithShape="1">
                <a:blip r:embed="rId3"/>
                <a:stretch>
                  <a:fillRect l="-955" t="-12281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7699" y="2514601"/>
                <a:ext cx="11341101" cy="133408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−2=0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h𝑒𝑜</m:t>
                              </m:r>
                              <m:r>
                                <m:rPr>
                                  <m:brk m:alnAt="2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𝐵𝑋𝐷</m:t>
                              </m:r>
                              <m:r>
                                <m:rPr>
                                  <m:brk m:alnAt="2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m:rPr>
                                  <m:brk m:alnAt="2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groupChr>
                          <m:d>
                            <m:dPr>
                              <m:begChr m:val="["/>
                              <m:endChr m:val="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a:rPr lang="en-US" sz="1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ô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=1 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é</m:t>
                                  </m:r>
                                  <m:r>
                                    <a:rPr lang="en-US" sz="1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=3</m:t>
                                  </m:r>
                                </m:e>
                              </m:eqAr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⇔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vi-VN" sz="16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vi-VN" sz="1600" i="1" smtClean="0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1±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2 </m:t>
                                          </m:r>
                                        </m:e>
                                      </m:rad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vi-VN" sz="1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514600"/>
                <a:ext cx="8505826" cy="1334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5200" y="76201"/>
                <a:ext cx="11023600" cy="173124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 có </a:t>
                </a: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 </a:t>
                </a:r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 hàm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fr-F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fr-F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fr-F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 ?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76200"/>
                <a:ext cx="8267700" cy="1731243"/>
              </a:xfrm>
              <a:prstGeom prst="rect">
                <a:avLst/>
              </a:prstGeom>
              <a:blipFill rotWithShape="1">
                <a:blip r:embed="rId5"/>
                <a:stretch>
                  <a:fillRect l="-885" t="-2473" r="-959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760471"/>
                  </p:ext>
                </p:extLst>
              </p:nvPr>
            </p:nvGraphicFramePr>
            <p:xfrm>
              <a:off x="1872186" y="457200"/>
              <a:ext cx="5994401" cy="6858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92461"/>
                    <a:gridCol w="629940"/>
                    <a:gridCol w="429623"/>
                    <a:gridCol w="589280"/>
                    <a:gridCol w="589280"/>
                    <a:gridCol w="589280"/>
                    <a:gridCol w="589280"/>
                    <a:gridCol w="505097"/>
                    <a:gridCol w="467360"/>
                    <a:gridCol w="812800"/>
                  </a:tblGrid>
                  <a:tr h="342900">
                    <a:tc>
                      <a:txBody>
                        <a:bodyPr/>
                        <a:lstStyle/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429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′(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080077"/>
                  </p:ext>
                </p:extLst>
              </p:nvPr>
            </p:nvGraphicFramePr>
            <p:xfrm>
              <a:off x="1404139" y="457200"/>
              <a:ext cx="4495801" cy="6858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594346"/>
                    <a:gridCol w="472455"/>
                    <a:gridCol w="322217"/>
                    <a:gridCol w="441960"/>
                    <a:gridCol w="441960"/>
                    <a:gridCol w="441960"/>
                    <a:gridCol w="441960"/>
                    <a:gridCol w="378823"/>
                    <a:gridCol w="350520"/>
                    <a:gridCol w="609600"/>
                  </a:tblGrid>
                  <a:tr h="342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r="-6530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273" r="-7311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12329" r="-5986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10959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35484" r="-2548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38000" b="-100000"/>
                          </a:stretch>
                        </a:blipFill>
                      </a:tcPr>
                    </a:tc>
                  </a:tr>
                  <a:tr h="342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1786" r="-653061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0189" t="-101786" r="-962264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12329" t="-101786" r="-59863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8056" t="-101786" r="-506944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10959" t="-101786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19444" t="-101786" r="-30555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35484" t="-101786" r="-254839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0000" t="-101786" r="-172414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Picture 12" descr="6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954551"/>
            <a:ext cx="4775200" cy="13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9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5402" y="396159"/>
                <a:ext cx="10620671" cy="3813160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02" y="396159"/>
                <a:ext cx="10620671" cy="3813160"/>
              </a:xfrm>
              <a:prstGeom prst="rect">
                <a:avLst/>
              </a:prstGeom>
              <a:blipFill rotWithShape="1">
                <a:blip r:embed="rId2"/>
                <a:stretch>
                  <a:fillRect l="-1148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25401" y="3630174"/>
            <a:ext cx="1679972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76908" y="2823582"/>
            <a:ext cx="503803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39748" y="4250144"/>
                <a:ext cx="10620671" cy="658641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590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8" y="4250144"/>
                <a:ext cx="10620671" cy="658641"/>
              </a:xfrm>
              <a:prstGeom prst="rect">
                <a:avLst/>
              </a:prstGeom>
              <a:blipFill rotWithShape="1">
                <a:blip r:embed="rId3"/>
                <a:stretch>
                  <a:fillRect l="-120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9861" y="4894417"/>
                <a:ext cx="10199013" cy="122334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590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590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≥0,∀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4894417"/>
                <a:ext cx="10199013" cy="1223348"/>
              </a:xfrm>
              <a:prstGeom prst="rect">
                <a:avLst/>
              </a:prstGeom>
              <a:blipFill rotWithShape="1">
                <a:blip r:embed="rId4"/>
                <a:stretch>
                  <a:fillRect l="-1195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7600" y="304799"/>
                <a:ext cx="8915400" cy="125431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vi-VN" sz="2000" i="1">
                        <a:solidFill>
                          <a:schemeClr val="tx1"/>
                        </a:solidFill>
                        <a:latin typeface="Cambria Math"/>
                      </a:rPr>
                      <m:t>⁡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799"/>
                <a:ext cx="6686550" cy="1562094"/>
              </a:xfrm>
              <a:prstGeom prst="rect">
                <a:avLst/>
              </a:prstGeom>
              <a:blipFill rotWithShape="1">
                <a:blip r:embed="rId2"/>
                <a:stretch>
                  <a:fillRect l="-1369" t="-2734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29139" y="1866893"/>
            <a:ext cx="169232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 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3008" y="2857340"/>
            <a:ext cx="9953421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5245" indent="-55245">
              <a:lnSpc>
                <a:spcPct val="115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6000" y="2438400"/>
                <a:ext cx="7706773" cy="377026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=1+2</m:t>
                    </m:r>
                    <m:func>
                      <m:func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38400"/>
                <a:ext cx="5780080" cy="377026"/>
              </a:xfrm>
              <a:prstGeom prst="rect">
                <a:avLst/>
              </a:prstGeom>
              <a:blipFill rotWithShape="1">
                <a:blip r:embed="rId3"/>
                <a:stretch>
                  <a:fillRect l="-1477" t="-11290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7600" y="2819401"/>
                <a:ext cx="8439061" cy="119417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1+2</m:t>
                    </m:r>
                    <m:func>
                      <m:func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329296" cy="1194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5999" y="5019453"/>
                <a:ext cx="10205212" cy="561116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- 4sin(-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rad>
                      <m:radPr>
                        <m:degHide m:val="on"/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điểm cực </a:t>
                </a:r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tiểu. 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9453"/>
                <a:ext cx="7653909" cy="868892"/>
              </a:xfrm>
              <a:prstGeom prst="rect">
                <a:avLst/>
              </a:prstGeom>
              <a:blipFill rotWithShape="1">
                <a:blip r:embed="rId5"/>
                <a:stretch>
                  <a:fillRect l="-1115" b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6001" y="4030592"/>
                <a:ext cx="9748012" cy="63491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- 4sin(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)=−2</m:t>
                    </m:r>
                    <m:rad>
                      <m:radPr>
                        <m:degHide m:val="on"/>
                        <m:ctrlPr>
                          <a:rPr lang="vi-V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điểm cực đại.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0592"/>
                <a:ext cx="7311009" cy="988860"/>
              </a:xfrm>
              <a:prstGeom prst="rect">
                <a:avLst/>
              </a:prstGeom>
              <a:blipFill rotWithShape="1">
                <a:blip r:embed="rId6"/>
                <a:stretch>
                  <a:fillRect l="-417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8263" y="144650"/>
                <a:ext cx="1062067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vi-VN" dirty="0" smtClean="0">
                    <a:solidFill>
                      <a:schemeClr val="tx1"/>
                    </a:solidFill>
                    <a:latin typeface="+mj-lt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+mj-lt"/>
                  </a:rPr>
                  <a:t> và đồ thị hình bên là đồ thị của đạo hàm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+mj-lt"/>
                  </a:rPr>
                  <a:t>. Hỏi đồ thị của hàm số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+mj-lt"/>
                  </a:rPr>
                  <a:t> có tối đa bao nhiêu điểm cực trị ?</a:t>
                </a:r>
              </a:p>
              <a:p>
                <a:pPr>
                  <a:tabLst>
                    <a:tab pos="457200" algn="l"/>
                    <a:tab pos="1828800" algn="l"/>
                    <a:tab pos="3200400" algn="l"/>
                    <a:tab pos="4572000" algn="l"/>
                  </a:tabLst>
                </a:pPr>
                <a:r>
                  <a:rPr lang="fr-FR" b="1" dirty="0" smtClean="0">
                    <a:solidFill>
                      <a:schemeClr val="tx1"/>
                    </a:solidFill>
                    <a:latin typeface="+mj-lt"/>
                  </a:rPr>
                  <a:t>	</a:t>
                </a:r>
                <a:r>
                  <a:rPr lang="fr-FR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	</a:t>
                </a:r>
                <a:r>
                  <a:rPr lang="fr-FR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11. 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fr-F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fr-FR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:endParaRPr lang="vi-V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7" y="144650"/>
                <a:ext cx="7965503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12" t="-3311" r="-130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79830" y="990600"/>
            <a:ext cx="1737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1" b="21857"/>
          <a:stretch/>
        </p:blipFill>
        <p:spPr bwMode="auto">
          <a:xfrm>
            <a:off x="8127999" y="804029"/>
            <a:ext cx="3187700" cy="183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9830" y="1295401"/>
                <a:ext cx="3141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>
                    <a:latin typeface="+mj-lt"/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i="1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2" y="1295400"/>
                <a:ext cx="314162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748" t="-4717" r="-77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t="9142" r="3441" b="25552"/>
          <a:stretch/>
        </p:blipFill>
        <p:spPr bwMode="auto">
          <a:xfrm>
            <a:off x="8127998" y="2901351"/>
            <a:ext cx="3251201" cy="1849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79829" y="1875118"/>
                <a:ext cx="6096000" cy="410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smtClean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2" y="1875118"/>
                <a:ext cx="4572000" cy="410882"/>
              </a:xfrm>
              <a:prstGeom prst="rect">
                <a:avLst/>
              </a:prstGeom>
              <a:blipFill rotWithShape="1">
                <a:blip r:embed="rId6"/>
                <a:stretch>
                  <a:fillRect l="-1200"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08263" y="2209801"/>
                <a:ext cx="490986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/>
                        </a:rPr>
                        <m:t>⇔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0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1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2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3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/>
                            </a:rPr>
                            <m:t>𝑎</m:t>
                          </m:r>
                          <m:r>
                            <a:rPr lang="vi-VN" i="0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/>
                                </a:rPr>
                                <m:t>1</m:t>
                              </m:r>
                              <m:r>
                                <a:rPr lang="vi-VN" i="0">
                                  <a:latin typeface="Cambria Math"/>
                                </a:rPr>
                                <m:t>;</m:t>
                              </m:r>
                              <m:r>
                                <a:rPr lang="vi-VN" i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7" y="2209800"/>
                <a:ext cx="4909869" cy="4049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79830" y="2638505"/>
                <a:ext cx="3694216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vi-VN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2" y="2638505"/>
                <a:ext cx="3694216" cy="410882"/>
              </a:xfrm>
              <a:prstGeom prst="rect">
                <a:avLst/>
              </a:prstGeom>
              <a:blipFill rotWithShape="1">
                <a:blip r:embed="rId8"/>
                <a:stretch>
                  <a:fillRect l="-1485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8221" r="2481" b="7469"/>
          <a:stretch/>
        </p:blipFill>
        <p:spPr bwMode="auto">
          <a:xfrm>
            <a:off x="1176666" y="3074752"/>
            <a:ext cx="6036935" cy="1632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16000" y="4851738"/>
                <a:ext cx="9652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fr-FR" sz="2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fr-FR" sz="2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fr-FR" sz="2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fr-FR" sz="2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20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20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hoành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20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hoành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20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tối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11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fr-FR" sz="20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51737"/>
                <a:ext cx="7239000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842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tion Button: Back or Previous 14">
            <a:hlinkClick r:id="rId11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rId12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  <p:bldP spid="12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7930" y="393391"/>
                <a:ext cx="1062067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có đạo hàm trên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Đồ thị hàm số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như hình vẽ bên dưới. Hàm số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đạt cực tiểu tại </a:t>
                </a: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7" y="393391"/>
                <a:ext cx="7965503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89" t="-3311" r="-130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23503" y="1316721"/>
            <a:ext cx="1737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1324104"/>
            <a:ext cx="2422665" cy="19049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3503" y="1676400"/>
                <a:ext cx="4820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7" y="1676400"/>
                <a:ext cx="482022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23501" y="2173555"/>
                <a:ext cx="6096000" cy="72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số 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chính là số giao điểm giữa đồ thị của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" y="2173554"/>
                <a:ext cx="4572000" cy="1047979"/>
              </a:xfrm>
              <a:prstGeom prst="rect">
                <a:avLst/>
              </a:prstGeom>
              <a:blipFill rotWithShape="1">
                <a:blip r:embed="rId5"/>
                <a:stretch>
                  <a:fillRect l="-1067" t="-1170" r="-1200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67" y="3581400"/>
            <a:ext cx="2590799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33" y="3639985"/>
            <a:ext cx="3835400" cy="1743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037930" y="3229102"/>
            <a:ext cx="224453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63333" y="5608918"/>
                <a:ext cx="8995067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0" y="5608918"/>
                <a:ext cx="6746300" cy="410882"/>
              </a:xfrm>
              <a:prstGeom prst="rect">
                <a:avLst/>
              </a:prstGeom>
              <a:blipFill rotWithShape="1">
                <a:blip r:embed="rId8"/>
                <a:stretch>
                  <a:fillRect l="-813" t="-294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Back or Previous 10">
            <a:hlinkClick r:id="rId9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10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175209"/>
                <a:ext cx="11269250" cy="2912527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09"/>
                <a:ext cx="11269250" cy="2912527"/>
              </a:xfrm>
              <a:prstGeom prst="rect">
                <a:avLst/>
              </a:prstGeom>
              <a:blipFill rotWithShape="1">
                <a:blip r:embed="rId2"/>
                <a:stretch>
                  <a:fillRect l="-1136" t="-2092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22702" y="2874185"/>
            <a:ext cx="1524000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8197" y="2158892"/>
            <a:ext cx="503803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1974" y="6164551"/>
            <a:ext cx="2738649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6050" y="3237798"/>
                <a:ext cx="10591800" cy="115416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>
                  <a:lnSpc>
                    <a:spcPct val="115000"/>
                  </a:lnSpc>
                </a:pP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A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đổi dấu khi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chạy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hàm số vẫn không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đáp án A sai.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50" y="3237798"/>
                <a:ext cx="10591800" cy="1154163"/>
              </a:xfrm>
              <a:prstGeom prst="rect">
                <a:avLst/>
              </a:prstGeom>
              <a:blipFill rotWithShape="1">
                <a:blip r:embed="rId3"/>
                <a:stretch>
                  <a:fillRect l="-173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6051" y="4290291"/>
                <a:ext cx="10434851" cy="114108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>
                  <a:lnSpc>
                    <a:spcPct val="115000"/>
                  </a:lnSpc>
                </a:pP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B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Với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không đủ cơ sở để khẳng định được hàm số có đạt cực trị hay không nên đáp án B sai.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51" y="4290291"/>
                <a:ext cx="10434851" cy="1141083"/>
              </a:xfrm>
              <a:prstGeom prst="rect">
                <a:avLst/>
              </a:prstGeom>
              <a:blipFill rotWithShape="1">
                <a:blip r:embed="rId4"/>
                <a:stretch>
                  <a:fillRect l="-175" b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14095" y="5257760"/>
                <a:ext cx="10712355" cy="1065869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C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Nếu đạo hàm đổi dấu khi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chạy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chỉ suy ra được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chứ chưa suy ra được hàm số đạt cực tiểu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95" y="5257760"/>
                <a:ext cx="10712355" cy="1065869"/>
              </a:xfrm>
              <a:prstGeom prst="rect">
                <a:avLst/>
              </a:prstGeom>
              <a:blipFill rotWithShape="1">
                <a:blip r:embed="rId5"/>
                <a:stretch>
                  <a:fillRect l="-1138" t="-1714" r="-626" b="-17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9469677" y="6313117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7" action="ppaction://hlinksldjump" highlightClick="1"/>
          </p:cNvPr>
          <p:cNvSpPr/>
          <p:nvPr/>
        </p:nvSpPr>
        <p:spPr>
          <a:xfrm>
            <a:off x="10090150" y="6313117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456158"/>
                <a:ext cx="11280732" cy="443198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pt-BR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hàm số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pt-BR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pt-BR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nó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pt-BR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pt-BR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6158"/>
                <a:ext cx="11280732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135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95400" y="4902213"/>
            <a:ext cx="197389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342" y="1294358"/>
            <a:ext cx="487474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5674" y="375310"/>
                <a:ext cx="10820400" cy="6125331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liên tục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Có bao nhiêu mệnh đề đúng trong các mệnh đề sau</a:t>
                </a:r>
              </a:p>
              <a:p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Hàm số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Nếu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thoả mãn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phải là điểm cực trị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khi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Nếu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thoả mãn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cực đại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4" y="375310"/>
                <a:ext cx="10820400" cy="6125331"/>
              </a:xfrm>
              <a:prstGeom prst="rect">
                <a:avLst/>
              </a:prstGeom>
              <a:blipFill rotWithShape="1">
                <a:blip r:embed="rId2"/>
                <a:stretch>
                  <a:fillRect l="-1127" t="-299" r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61069" y="5314168"/>
            <a:ext cx="503803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574" y="5839114"/>
            <a:ext cx="1524000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1145" y="487837"/>
                <a:ext cx="10997852" cy="610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600">
                    <a:latin typeface="+mj-lt"/>
                  </a:rPr>
                  <a:t>1)Mệnh đề: “ Hàm số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600">
                    <a:latin typeface="+mj-lt"/>
                  </a:rPr>
                  <a:t>” sai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600" smtClean="0">
                    <a:latin typeface="+mj-lt"/>
                  </a:rPr>
                  <a:t> </a:t>
                </a:r>
                <a:r>
                  <a:rPr lang="vi-VN" sz="2600">
                    <a:latin typeface="+mj-lt"/>
                  </a:rPr>
                  <a:t>mà đạo hàm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không đổi dấu thì hàm số không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.</a:t>
                </a:r>
                <a:endParaRPr lang="en-US" sz="2600">
                  <a:latin typeface="+mj-lt"/>
                </a:endParaRPr>
              </a:p>
              <a:p>
                <a:r>
                  <a:rPr lang="vi-VN" sz="2600">
                    <a:latin typeface="+mj-lt"/>
                  </a:rPr>
                  <a:t>2)Mệnh đề: “Nếu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thoả mãn điều kiện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6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không phải là điểm cực trị của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” sai vì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vi-VN" sz="2600">
                    <a:latin typeface="+mj-lt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600">
                    <a:latin typeface="+mj-lt"/>
                  </a:rPr>
                  <a:t> nhưng vẫn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600">
                    <a:latin typeface="+mj-lt"/>
                  </a:rPr>
                  <a:t>.</a:t>
                </a:r>
                <a:endParaRPr lang="en-US" sz="2600">
                  <a:latin typeface="+mj-lt"/>
                </a:endParaRPr>
              </a:p>
              <a:p>
                <a:r>
                  <a:rPr lang="vi-VN" sz="2600">
                    <a:latin typeface="+mj-lt"/>
                  </a:rPr>
                  <a:t>3)Mệnh đề: “Nếu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 đổi dấu khi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</m:oMath>
                </a14:m>
                <a:r>
                  <a:rPr lang="vi-VN" sz="2600">
                    <a:latin typeface="+mj-lt"/>
                  </a:rPr>
                  <a:t>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” sai vì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có thể là điểm cực đại của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.</a:t>
                </a:r>
                <a:endParaRPr lang="en-US" sz="2600">
                  <a:latin typeface="+mj-lt"/>
                </a:endParaRPr>
              </a:p>
              <a:p>
                <a:r>
                  <a:rPr lang="vi-VN" sz="2600">
                    <a:latin typeface="+mj-lt"/>
                  </a:rPr>
                  <a:t>4)Mệnh đề: “Nếu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thoả mãn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60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&gt;0</m:t>
                    </m:r>
                  </m:oMath>
                </a14:m>
                <a:r>
                  <a:rPr lang="vi-VN" sz="26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là điểm cực đại của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” sai vì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600">
                    <a:latin typeface="+mj-lt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600">
                    <a:latin typeface="+mj-lt"/>
                  </a:rPr>
                  <a:t>.</a:t>
                </a:r>
                <a:endParaRPr lang="en-US" sz="2600">
                  <a:latin typeface="+mj-lt"/>
                </a:endParaRPr>
              </a:p>
              <a:p>
                <a:r>
                  <a:rPr lang="vi-VN" sz="2600">
                    <a:latin typeface="+mj-lt"/>
                  </a:rPr>
                  <a:t>Vậy không có mệnh nào đúng.</a:t>
                </a:r>
                <a:endParaRPr lang="en-US" sz="260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45" y="487837"/>
                <a:ext cx="10997852" cy="6102055"/>
              </a:xfrm>
              <a:prstGeom prst="rect">
                <a:avLst/>
              </a:prstGeom>
              <a:blipFill rotWithShape="1">
                <a:blip r:embed="rId2"/>
                <a:stretch>
                  <a:fillRect l="-942" r="-1330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9469677" y="6150279"/>
            <a:ext cx="553798" cy="363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rId4" action="ppaction://hlinksldjump" highlightClick="1"/>
          </p:cNvPr>
          <p:cNvSpPr/>
          <p:nvPr/>
        </p:nvSpPr>
        <p:spPr>
          <a:xfrm>
            <a:off x="10090150" y="6150279"/>
            <a:ext cx="556973" cy="363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223</TotalTime>
  <Words>6400</Words>
  <PresentationFormat>Custom</PresentationFormat>
  <Paragraphs>406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2020-02-21T09:20:38Z</dcterms:modified>
</cp:coreProperties>
</file>