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35885" y="792226"/>
            <a:ext cx="5786628" cy="937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6394" y="792226"/>
            <a:ext cx="5786120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79780">
              <a:lnSpc>
                <a:spcPct val="124600"/>
              </a:lnSpc>
              <a:spcBef>
                <a:spcPts val="100"/>
              </a:spcBef>
            </a:pPr>
            <a:r>
              <a:rPr spc="-5" dirty="0"/>
              <a:t>BÀI</a:t>
            </a:r>
            <a:r>
              <a:rPr spc="10" dirty="0"/>
              <a:t> </a:t>
            </a:r>
            <a:r>
              <a:rPr dirty="0"/>
              <a:t>3.</a:t>
            </a:r>
            <a:r>
              <a:rPr spc="15" dirty="0"/>
              <a:t> </a:t>
            </a:r>
            <a:r>
              <a:rPr dirty="0"/>
              <a:t>TỪ</a:t>
            </a:r>
            <a:r>
              <a:rPr spc="15" dirty="0"/>
              <a:t> </a:t>
            </a:r>
            <a:r>
              <a:rPr spc="-5" dirty="0"/>
              <a:t>XÉT</a:t>
            </a:r>
            <a:r>
              <a:rPr spc="15" dirty="0"/>
              <a:t> </a:t>
            </a:r>
            <a:r>
              <a:rPr spc="-5" dirty="0"/>
              <a:t>VỀ</a:t>
            </a:r>
            <a:r>
              <a:rPr spc="15" dirty="0"/>
              <a:t> </a:t>
            </a:r>
            <a:r>
              <a:rPr dirty="0"/>
              <a:t>NGHĨA</a:t>
            </a:r>
            <a:r>
              <a:rPr spc="15" dirty="0"/>
              <a:t> </a:t>
            </a:r>
            <a:r>
              <a:rPr dirty="0"/>
              <a:t>VÀ </a:t>
            </a:r>
            <a:r>
              <a:rPr u="none" spc="5" dirty="0"/>
              <a:t> </a:t>
            </a:r>
            <a:r>
              <a:rPr spc="-5" dirty="0"/>
              <a:t>HIỆN</a:t>
            </a:r>
            <a:r>
              <a:rPr spc="-10" dirty="0"/>
              <a:t> </a:t>
            </a:r>
            <a:r>
              <a:rPr spc="-5" dirty="0"/>
              <a:t>TƯỢNG</a:t>
            </a:r>
            <a:r>
              <a:rPr dirty="0"/>
              <a:t> </a:t>
            </a:r>
            <a:r>
              <a:rPr spc="-5" dirty="0"/>
              <a:t>CHUYỂN</a:t>
            </a:r>
            <a:r>
              <a:rPr spc="-10" dirty="0"/>
              <a:t> </a:t>
            </a:r>
            <a:r>
              <a:rPr spc="-5" dirty="0"/>
              <a:t>NGHĨA</a:t>
            </a:r>
            <a:r>
              <a:rPr spc="5" dirty="0"/>
              <a:t> </a:t>
            </a:r>
            <a:r>
              <a:rPr spc="-5" dirty="0"/>
              <a:t>CỦA </a:t>
            </a:r>
            <a:r>
              <a:rPr dirty="0"/>
              <a:t>TỪ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854" y="2362200"/>
            <a:ext cx="50292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7.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các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 đây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trả</a:t>
            </a:r>
            <a:r>
              <a:rPr sz="1800" spc="-5" dirty="0">
                <a:latin typeface="Times New Roman"/>
                <a:cs typeface="Times New Roman"/>
              </a:rPr>
              <a:t> lời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dirty="0">
                <a:latin typeface="Times New Roman"/>
                <a:cs typeface="Times New Roman"/>
              </a:rPr>
              <a:t> ở</a:t>
            </a:r>
            <a:r>
              <a:rPr sz="1800" spc="-5" dirty="0">
                <a:latin typeface="Times New Roman"/>
                <a:cs typeface="Times New Roman"/>
              </a:rPr>
              <a:t> dưới.</a:t>
            </a:r>
            <a:endParaRPr sz="18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530"/>
              </a:spcBef>
              <a:buAutoNum type="arabicParenBoth"/>
              <a:tabLst>
                <a:tab pos="337185" algn="l"/>
              </a:tabLst>
            </a:pPr>
            <a:r>
              <a:rPr sz="1800" i="1" dirty="0">
                <a:latin typeface="Times New Roman"/>
                <a:cs typeface="Times New Roman"/>
              </a:rPr>
              <a:t>Mặt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xuống </a:t>
            </a:r>
            <a:r>
              <a:rPr sz="1800" i="1" dirty="0">
                <a:latin typeface="Times New Roman"/>
                <a:cs typeface="Times New Roman"/>
              </a:rPr>
              <a:t>biển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hòn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lửa</a:t>
            </a:r>
            <a:endParaRPr sz="1800" dirty="0">
              <a:latin typeface="Times New Roman"/>
              <a:cs typeface="Times New Roman"/>
            </a:endParaRPr>
          </a:p>
          <a:p>
            <a:pPr marL="24726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(Huy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Cận)</a:t>
            </a:r>
            <a:endParaRPr sz="1800" dirty="0">
              <a:latin typeface="Times New Roman"/>
              <a:cs typeface="Times New Roman"/>
            </a:endParaRPr>
          </a:p>
          <a:p>
            <a:pPr marL="242570" marR="5260340" indent="-230504">
              <a:lnSpc>
                <a:spcPct val="124600"/>
              </a:lnSpc>
              <a:spcBef>
                <a:spcPts val="10"/>
              </a:spcBef>
              <a:buFont typeface="Times New Roman"/>
              <a:buAutoNum type="arabicParenBoth" startAt="2"/>
              <a:tabLst>
                <a:tab pos="337185" algn="l"/>
              </a:tabLst>
            </a:pP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ngày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gặp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nhau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Biển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bạc đầu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thương</a:t>
            </a:r>
            <a:r>
              <a:rPr sz="1800" i="1" dirty="0">
                <a:latin typeface="Times New Roman"/>
                <a:cs typeface="Times New Roman"/>
              </a:rPr>
              <a:t> nhớ</a:t>
            </a:r>
            <a:endParaRPr sz="1800" dirty="0">
              <a:latin typeface="Times New Roman"/>
              <a:cs typeface="Times New Roman"/>
            </a:endParaRPr>
          </a:p>
          <a:p>
            <a:pPr marL="18427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(Xuân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  <a:buFont typeface="Times New Roman"/>
              <a:buAutoNum type="arabicParenBoth" startAt="3"/>
              <a:tabLst>
                <a:tab pos="337820" algn="l"/>
              </a:tabLst>
            </a:pPr>
            <a:r>
              <a:rPr sz="1800" i="1" spc="-10" dirty="0">
                <a:latin typeface="Times New Roman"/>
                <a:cs typeface="Times New Roman"/>
              </a:rPr>
              <a:t>Từ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đấy,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giữa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biển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mênh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mông,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Phi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gặp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biết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nhiêu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gương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mặt,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cười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đùa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 </a:t>
            </a:r>
            <a:r>
              <a:rPr sz="1800" i="1" spc="-5" dirty="0">
                <a:latin typeface="Times New Roman"/>
                <a:cs typeface="Times New Roman"/>
              </a:rPr>
              <a:t>họ,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hát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" dirty="0">
                <a:latin typeface="Times New Roman"/>
                <a:cs typeface="Times New Roman"/>
              </a:rPr>
              <a:t> họ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nghe…</a:t>
            </a:r>
            <a:endParaRPr sz="1800" dirty="0">
              <a:latin typeface="Times New Roman"/>
              <a:cs typeface="Times New Roman"/>
            </a:endParaRPr>
          </a:p>
          <a:p>
            <a:pPr marL="224409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Ngọc Tư)</a:t>
            </a:r>
            <a:endParaRPr sz="1800" dirty="0">
              <a:latin typeface="Times New Roman"/>
              <a:cs typeface="Times New Roman"/>
            </a:endParaRPr>
          </a:p>
          <a:p>
            <a:pPr marL="248285" indent="-236220">
              <a:lnSpc>
                <a:spcPct val="100000"/>
              </a:lnSpc>
              <a:spcBef>
                <a:spcPts val="530"/>
              </a:spcBef>
              <a:buAutoNum type="alphaLcParenR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biển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nào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gốc?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70"/>
              </a:spcBef>
              <a:buAutoNum type="alphaLcParenR"/>
              <a:tabLst>
                <a:tab pos="262890" algn="l"/>
              </a:tabLst>
            </a:pP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i="1" spc="-5" dirty="0">
                <a:latin typeface="Times New Roman"/>
                <a:cs typeface="Times New Roman"/>
              </a:rPr>
              <a:t>biển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biển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biển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trường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đề </a:t>
            </a:r>
            <a:r>
              <a:rPr sz="1800" spc="-5" dirty="0">
                <a:latin typeface="Times New Roman"/>
                <a:cs typeface="Times New Roman"/>
              </a:rPr>
              <a:t>bài.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– Chú ý: nghĩa gốc của từ </a:t>
            </a:r>
            <a:r>
              <a:rPr sz="1800" i="1" dirty="0">
                <a:latin typeface="Times New Roman"/>
                <a:cs typeface="Times New Roman"/>
              </a:rPr>
              <a:t>biển </a:t>
            </a:r>
            <a:r>
              <a:rPr sz="1800" dirty="0">
                <a:latin typeface="Times New Roman"/>
                <a:cs typeface="Times New Roman"/>
              </a:rPr>
              <a:t>chỉ vùng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mặn rộng lớn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chung trên </a:t>
            </a:r>
            <a:r>
              <a:rPr sz="1800" spc="5" dirty="0">
                <a:latin typeface="Times New Roman"/>
                <a:cs typeface="Times New Roman"/>
              </a:rPr>
              <a:t>bề </a:t>
            </a:r>
            <a:r>
              <a:rPr sz="1800" dirty="0">
                <a:latin typeface="Times New Roman"/>
                <a:cs typeface="Times New Roman"/>
              </a:rPr>
              <a:t>mặt </a:t>
            </a:r>
            <a:r>
              <a:rPr sz="1800" spc="-5" dirty="0">
                <a:latin typeface="Times New Roman"/>
                <a:cs typeface="Times New Roman"/>
              </a:rPr>
              <a:t>Trái </a:t>
            </a:r>
            <a:r>
              <a:rPr sz="1800" dirty="0">
                <a:latin typeface="Times New Roman"/>
                <a:cs typeface="Times New Roman"/>
              </a:rPr>
              <a:t> Đất. Từ đó có </a:t>
            </a:r>
            <a:r>
              <a:rPr sz="1800" spc="-5" dirty="0">
                <a:latin typeface="Times New Roman"/>
                <a:cs typeface="Times New Roman"/>
              </a:rPr>
              <a:t>thể xác </a:t>
            </a:r>
            <a:r>
              <a:rPr sz="1800" dirty="0">
                <a:latin typeface="Times New Roman"/>
                <a:cs typeface="Times New Roman"/>
              </a:rPr>
              <a:t>định từ biển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trường hợp trên được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i="1" spc="-5" dirty="0">
                <a:latin typeface="Times New Roman"/>
                <a:cs typeface="Times New Roman"/>
              </a:rPr>
              <a:t>biển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chuyển:</a:t>
            </a:r>
          </a:p>
          <a:p>
            <a:pPr marL="228600" indent="-216535" algn="just">
              <a:lnSpc>
                <a:spcPct val="100000"/>
              </a:lnSpc>
              <a:spcBef>
                <a:spcPts val="540"/>
              </a:spcBef>
              <a:buAutoNum type="alphaLcPeriod"/>
              <a:tabLst>
                <a:tab pos="229235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biển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(1)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42570" algn="l"/>
              </a:tabLst>
            </a:pP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biển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(2),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(3)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 dụ.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8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 ở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mạn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thuyền,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dirty="0">
                <a:latin typeface="Times New Roman"/>
                <a:cs typeface="Times New Roman"/>
              </a:rPr>
              <a:t> thấy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lưỡi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 động</a:t>
            </a:r>
            <a:r>
              <a:rPr sz="1800" spc="-10" dirty="0">
                <a:latin typeface="Times New Roman"/>
                <a:cs typeface="Times New Roman"/>
              </a:rPr>
              <a:t> đậy.</a:t>
            </a:r>
            <a:endParaRPr sz="1800" dirty="0">
              <a:latin typeface="Times New Roman"/>
              <a:cs typeface="Times New Roman"/>
            </a:endParaRPr>
          </a:p>
          <a:p>
            <a:pPr marL="390207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(Sự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Gươm)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  <a:buChar char="–"/>
              <a:tabLst>
                <a:tab pos="19304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vùng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vẫy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tay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cồn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bãi;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vẫy</a:t>
            </a:r>
            <a:r>
              <a:rPr sz="1800" spc="-5" dirty="0">
                <a:latin typeface="Times New Roman"/>
                <a:cs typeface="Times New Roman"/>
              </a:rPr>
              <a:t> tay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dirty="0">
                <a:latin typeface="Times New Roman"/>
                <a:cs typeface="Times New Roman"/>
              </a:rPr>
              <a:t> tây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 </a:t>
            </a:r>
            <a:r>
              <a:rPr sz="1800" spc="-5" dirty="0">
                <a:latin typeface="Times New Roman"/>
                <a:cs typeface="Times New Roman"/>
              </a:rPr>
              <a:t>dãy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đồi.</a:t>
            </a:r>
          </a:p>
          <a:p>
            <a:pPr marL="39020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(Sơn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Thuỷ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–"/>
              <a:tabLst>
                <a:tab pos="188595" algn="l"/>
              </a:tabLst>
            </a:pPr>
            <a:r>
              <a:rPr sz="1800" spc="-5" dirty="0">
                <a:latin typeface="Times New Roman"/>
                <a:cs typeface="Times New Roman"/>
              </a:rPr>
              <a:t>Đàn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thổi, </a:t>
            </a:r>
            <a:r>
              <a:rPr sz="1800" b="1" dirty="0">
                <a:latin typeface="Times New Roman"/>
                <a:cs typeface="Times New Roman"/>
              </a:rPr>
              <a:t>mặt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mũi </a:t>
            </a:r>
            <a:r>
              <a:rPr sz="1800" spc="-5" dirty="0">
                <a:latin typeface="Times New Roman"/>
                <a:cs typeface="Times New Roman"/>
              </a:rPr>
              <a:t>khôi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khoẻ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thần.</a:t>
            </a:r>
          </a:p>
          <a:p>
            <a:pPr marL="390207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Tiên)</a:t>
            </a:r>
          </a:p>
          <a:p>
            <a:pPr marL="12700" marR="5715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a)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in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949565" cy="37846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b) Đặt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lưỡi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(lưỡi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chuyển.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5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(vẫy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tay):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2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mặt,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mũi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[mặt </a:t>
            </a:r>
            <a:r>
              <a:rPr sz="1800" dirty="0">
                <a:latin typeface="Times New Roman"/>
                <a:cs typeface="Times New Roman"/>
              </a:rPr>
              <a:t>mũi):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dùng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khác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xác </a:t>
            </a:r>
            <a:r>
              <a:rPr sz="1800" spc="-5" dirty="0">
                <a:latin typeface="Times New Roman"/>
                <a:cs typeface="Times New Roman"/>
              </a:rPr>
              <a:t>định,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ví</a:t>
            </a:r>
            <a:r>
              <a:rPr sz="1800" dirty="0">
                <a:latin typeface="Times New Roman"/>
                <a:cs typeface="Times New Roman"/>
              </a:rPr>
              <a:t> dụ:</a:t>
            </a: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thè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lưỡi đỏ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trống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khôi.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2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Mặt Hồ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xanh, </a:t>
            </a:r>
            <a:r>
              <a:rPr sz="1800" dirty="0">
                <a:latin typeface="Times New Roman"/>
                <a:cs typeface="Times New Roman"/>
              </a:rPr>
              <a:t>êm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đềm.</a:t>
            </a: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Cà Mau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mũi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dirty="0">
                <a:latin typeface="Times New Roman"/>
                <a:cs typeface="Times New Roman"/>
              </a:rPr>
              <a:t> tươi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mảnh 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dirty="0">
                <a:latin typeface="Times New Roman"/>
                <a:cs typeface="Times New Roman"/>
              </a:rPr>
              <a:t> Tổ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 </a:t>
            </a:r>
            <a:r>
              <a:rPr sz="1800" b="1" dirty="0">
                <a:latin typeface="Times New Roman"/>
                <a:cs typeface="Times New Roman"/>
              </a:rPr>
              <a:t>TÓM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TẮT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THỨC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CƠ BẢN:</a:t>
            </a:r>
            <a:endParaRPr sz="1800" dirty="0">
              <a:latin typeface="Times New Roman"/>
              <a:cs typeface="Times New Roman"/>
            </a:endParaRPr>
          </a:p>
          <a:p>
            <a:pPr marL="216535" indent="-204470">
              <a:lnSpc>
                <a:spcPct val="100000"/>
              </a:lnSpc>
              <a:spcBef>
                <a:spcPts val="530"/>
              </a:spcBef>
              <a:buAutoNum type="romanUcPeriod"/>
              <a:tabLst>
                <a:tab pos="217170" algn="l"/>
              </a:tabLst>
            </a:pPr>
            <a:r>
              <a:rPr sz="1800" b="1" dirty="0">
                <a:latin typeface="Times New Roman"/>
                <a:cs typeface="Times New Roman"/>
              </a:rPr>
              <a:t>TỪ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XÉT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</a:t>
            </a:r>
            <a:endParaRPr sz="1800" dirty="0">
              <a:latin typeface="Times New Roman"/>
              <a:cs typeface="Times New Roman"/>
            </a:endParaRPr>
          </a:p>
          <a:p>
            <a:pPr marL="242570" lvl="1" indent="-230504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gồm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dung.</a:t>
            </a:r>
          </a:p>
          <a:p>
            <a:pPr marL="12700" marR="6985">
              <a:lnSpc>
                <a:spcPct val="124600"/>
              </a:lnSpc>
              <a:spcBef>
                <a:spcPts val="10"/>
              </a:spcBef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thức của từ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mặt âm thanh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nghe </a:t>
            </a:r>
            <a:r>
              <a:rPr sz="1800" spc="-5" dirty="0">
                <a:latin typeface="Times New Roman"/>
                <a:cs typeface="Times New Roman"/>
              </a:rPr>
              <a:t>được. Mặt </a:t>
            </a:r>
            <a:r>
              <a:rPr sz="1800" dirty="0">
                <a:latin typeface="Times New Roman"/>
                <a:cs typeface="Times New Roman"/>
              </a:rPr>
              <a:t>âm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của từ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spc="-10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ghi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dạng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 </a:t>
            </a:r>
            <a:r>
              <a:rPr sz="1800" spc="-5" dirty="0">
                <a:latin typeface="Times New Roman"/>
                <a:cs typeface="Times New Roman"/>
              </a:rPr>
              <a:t>viết.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-"/>
              <a:tabLst>
                <a:tab pos="141605" algn="l"/>
              </a:tabLst>
            </a:pP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(sự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hệ…)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mặt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dirty="0">
                <a:latin typeface="Times New Roman"/>
                <a:cs typeface="Times New Roman"/>
              </a:rPr>
              <a:t> thức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dirty="0">
                <a:latin typeface="Times New Roman"/>
                <a:cs typeface="Times New Roman"/>
              </a:rPr>
              <a:t> bó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thế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thị.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Char char="-"/>
              <a:tabLst>
                <a:tab pos="159385" algn="l"/>
              </a:tabLst>
            </a:pP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hệ…mà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thị.</a:t>
            </a:r>
          </a:p>
          <a:p>
            <a:pPr marL="146685" indent="-134620">
              <a:lnSpc>
                <a:spcPct val="100000"/>
              </a:lnSpc>
              <a:spcBef>
                <a:spcPts val="34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dirty="0">
                <a:latin typeface="Times New Roman"/>
                <a:cs typeface="Times New Roman"/>
              </a:rPr>
              <a:t> ra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đồng nghĩa hoặc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endParaRPr sz="1800" dirty="0">
              <a:latin typeface="Times New Roman"/>
              <a:cs typeface="Times New Roman"/>
            </a:endParaRPr>
          </a:p>
          <a:p>
            <a:pPr marL="12700" marR="165100">
              <a:lnSpc>
                <a:spcPts val="269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từ,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10" dirty="0">
                <a:latin typeface="Times New Roman"/>
                <a:cs typeface="Times New Roman"/>
              </a:rPr>
              <a:t>sao</a:t>
            </a:r>
            <a:r>
              <a:rPr sz="1800" dirty="0">
                <a:latin typeface="Times New Roman"/>
                <a:cs typeface="Times New Roman"/>
              </a:rPr>
              <a:t> cho 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 nghĩa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Ví </a:t>
            </a:r>
            <a:r>
              <a:rPr sz="1800" dirty="0">
                <a:latin typeface="Times New Roman"/>
                <a:cs typeface="Times New Roman"/>
              </a:rPr>
              <a:t>dụ: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giám: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xét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lễ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giám. </a:t>
            </a:r>
            <a:r>
              <a:rPr sz="1800" spc="-10" dirty="0">
                <a:latin typeface="Times New Roman"/>
                <a:cs typeface="Times New Roman"/>
              </a:rPr>
              <a:t>(= </a:t>
            </a:r>
            <a:r>
              <a:rPr sz="1800" spc="-5" dirty="0">
                <a:latin typeface="Times New Roman"/>
                <a:cs typeface="Times New Roman"/>
              </a:rPr>
              <a:t>Năm nay, nhân </a:t>
            </a:r>
            <a:r>
              <a:rPr sz="1800" spc="10" dirty="0">
                <a:latin typeface="Times New Roman"/>
                <a:cs typeface="Times New Roman"/>
              </a:rPr>
              <a:t>lễ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Vương, </a:t>
            </a:r>
            <a:r>
              <a:rPr sz="1800" dirty="0">
                <a:latin typeface="Times New Roman"/>
                <a:cs typeface="Times New Roman"/>
              </a:rPr>
              <a:t>ai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vừa ý </a:t>
            </a:r>
            <a:r>
              <a:rPr sz="1800" spc="-5" dirty="0">
                <a:latin typeface="Times New Roman"/>
                <a:cs typeface="Times New Roman"/>
              </a:rPr>
              <a:t>ta, ta sẽ truyền </a:t>
            </a:r>
            <a:r>
              <a:rPr sz="1800" dirty="0">
                <a:latin typeface="Times New Roman"/>
                <a:cs typeface="Times New Roman"/>
              </a:rPr>
              <a:t>ngôi </a:t>
            </a:r>
            <a:r>
              <a:rPr sz="1800" spc="-5" dirty="0">
                <a:latin typeface="Times New Roman"/>
                <a:cs typeface="Times New Roman"/>
              </a:rPr>
              <a:t>cho,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 soi</a:t>
            </a:r>
            <a:r>
              <a:rPr sz="1800" dirty="0">
                <a:latin typeface="Times New Roman"/>
                <a:cs typeface="Times New Roman"/>
              </a:rPr>
              <a:t> xét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chứng).</a:t>
            </a: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</a:pPr>
            <a:r>
              <a:rPr sz="1800" b="1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Lời giải nghĩa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thuộc các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loại (danh </a:t>
            </a:r>
            <a:r>
              <a:rPr sz="1800" dirty="0">
                <a:latin typeface="Times New Roman"/>
                <a:cs typeface="Times New Roman"/>
              </a:rPr>
              <a:t>từ, động từ,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từ…) khác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trúc khác</a:t>
            </a:r>
            <a:r>
              <a:rPr sz="1800" spc="-5" dirty="0">
                <a:latin typeface="Times New Roman"/>
                <a:cs typeface="Times New Roman"/>
              </a:rPr>
              <a:t> nhau,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ứng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tráng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(danh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từ):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tráng, chí khí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5" dirty="0">
                <a:latin typeface="Times New Roman"/>
                <a:cs typeface="Times New Roman"/>
              </a:rPr>
              <a:t> mè,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5" dirty="0">
                <a:latin typeface="Times New Roman"/>
                <a:cs typeface="Times New Roman"/>
              </a:rPr>
              <a:t> lớn.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cho,</a:t>
            </a:r>
            <a:r>
              <a:rPr sz="1800" dirty="0">
                <a:latin typeface="Times New Roman"/>
                <a:cs typeface="Times New Roman"/>
              </a:rPr>
              <a:t> tặng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thưởng </a:t>
            </a:r>
            <a:r>
              <a:rPr sz="1800" dirty="0">
                <a:latin typeface="Times New Roman"/>
                <a:cs typeface="Times New Roman"/>
              </a:rPr>
              <a:t>(chức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tước,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vị…)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lẫm</a:t>
            </a:r>
            <a:r>
              <a:rPr sz="1800" dirty="0">
                <a:latin typeface="Times New Roman"/>
                <a:cs typeface="Times New Roman"/>
              </a:rPr>
              <a:t> liệt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5" dirty="0">
                <a:latin typeface="Times New Roman"/>
                <a:cs typeface="Times New Roman"/>
              </a:rPr>
              <a:t> dũng,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nghiêm.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b="1" dirty="0">
                <a:latin typeface="Times New Roman"/>
                <a:cs typeface="Times New Roman"/>
              </a:rPr>
              <a:t>5.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phạm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từ</a:t>
            </a:r>
            <a:r>
              <a:rPr sz="1800" dirty="0">
                <a:latin typeface="Times New Roman"/>
                <a:cs typeface="Times New Roman"/>
              </a:rPr>
              <a:t> đồng nghĩa,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phải chú ý tới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Ví </a:t>
            </a:r>
            <a:r>
              <a:rPr sz="1800" dirty="0">
                <a:latin typeface="Times New Roman"/>
                <a:cs typeface="Times New Roman"/>
              </a:rPr>
              <a:t>dụ: tâu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từ): thưa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 </a:t>
            </a:r>
            <a:r>
              <a:rPr sz="1800" spc="-5" dirty="0">
                <a:latin typeface="Times New Roman"/>
                <a:cs typeface="Times New Roman"/>
              </a:rPr>
              <a:t>(dùng</a:t>
            </a:r>
            <a:r>
              <a:rPr sz="1800" dirty="0">
                <a:latin typeface="Times New Roman"/>
                <a:cs typeface="Times New Roman"/>
              </a:rPr>
              <a:t> khi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quan,</a:t>
            </a:r>
            <a:r>
              <a:rPr sz="1800" dirty="0">
                <a:latin typeface="Times New Roman"/>
                <a:cs typeface="Times New Roman"/>
              </a:rPr>
              <a:t> dân 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chúa,</a:t>
            </a:r>
            <a:r>
              <a:rPr sz="1800" dirty="0">
                <a:latin typeface="Times New Roman"/>
                <a:cs typeface="Times New Roman"/>
              </a:rPr>
              <a:t> 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linh).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04165" indent="-292100">
              <a:lnSpc>
                <a:spcPct val="100000"/>
              </a:lnSpc>
              <a:spcBef>
                <a:spcPts val="625"/>
              </a:spcBef>
              <a:buAutoNum type="romanUcPeriod" startAt="2"/>
              <a:tabLst>
                <a:tab pos="30480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HIỆN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TƯỢNG CHUYỂN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 CỦA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endParaRPr sz="1800" dirty="0">
              <a:latin typeface="Times New Roman"/>
              <a:cs typeface="Times New Roman"/>
            </a:endParaRPr>
          </a:p>
          <a:p>
            <a:pPr marL="12700" marR="5080" lvl="1">
              <a:lnSpc>
                <a:spcPct val="124400"/>
              </a:lnSpc>
              <a:buFont typeface="Times New Roman"/>
              <a:buAutoNum type="arabicPeriod"/>
              <a:tabLst>
                <a:tab pos="258445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nghĩa.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Chuyển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nhằm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“chân”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rabicParenBoth"/>
              <a:tabLst>
                <a:tab pos="351155" algn="l"/>
              </a:tabLst>
            </a:pP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nâng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đỡ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trái,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đi.</a:t>
            </a:r>
          </a:p>
          <a:p>
            <a:pPr marL="12700" marR="8890">
              <a:lnSpc>
                <a:spcPct val="124400"/>
              </a:lnSpc>
              <a:spcBef>
                <a:spcPts val="15"/>
              </a:spcBef>
              <a:buAutoNum type="arabicParenBoth"/>
              <a:tabLst>
                <a:tab pos="351155" algn="l"/>
              </a:tabLst>
            </a:pP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cương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chức: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quản</a:t>
            </a:r>
            <a:r>
              <a:rPr sz="1800" spc="-5" dirty="0">
                <a:latin typeface="Times New Roman"/>
                <a:cs typeface="Times New Roman"/>
              </a:rPr>
              <a:t> trị.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AutoNum type="arabicParenBoth"/>
              <a:tabLst>
                <a:tab pos="35115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ra: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đụng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10"/>
              </a:spcBef>
              <a:buAutoNum type="arabicParenBoth"/>
              <a:tabLst>
                <a:tab pos="332740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5" dirty="0">
                <a:latin typeface="Times New Roman"/>
                <a:cs typeface="Times New Roman"/>
              </a:rPr>
              <a:t> kiềng.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“chân”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 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(quan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dụ;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tiệm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dụ).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“chân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người”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“chân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bàn,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núi”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dựa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(chân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vị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năng)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“người” trong </a:t>
            </a:r>
            <a:r>
              <a:rPr sz="1800" dirty="0">
                <a:latin typeface="Times New Roman"/>
                <a:cs typeface="Times New Roman"/>
              </a:rPr>
              <a:t>“có chân trong Ban quản </a:t>
            </a:r>
            <a:r>
              <a:rPr sz="1800" spc="-5" dirty="0">
                <a:latin typeface="Times New Roman"/>
                <a:cs typeface="Times New Roman"/>
              </a:rPr>
              <a:t>trị” </a:t>
            </a:r>
            <a:r>
              <a:rPr sz="1800" dirty="0">
                <a:latin typeface="Times New Roman"/>
                <a:cs typeface="Times New Roman"/>
              </a:rPr>
              <a:t>là dựa vào quan </a:t>
            </a:r>
            <a:r>
              <a:rPr sz="1800" spc="-5" dirty="0">
                <a:latin typeface="Times New Roman"/>
                <a:cs typeface="Times New Roman"/>
              </a:rPr>
              <a:t>hệ tiệm </a:t>
            </a:r>
            <a:r>
              <a:rPr sz="1800" dirty="0">
                <a:latin typeface="Times New Roman"/>
                <a:cs typeface="Times New Roman"/>
              </a:rPr>
              <a:t>cận </a:t>
            </a:r>
            <a:r>
              <a:rPr sz="1800" spc="-5" dirty="0">
                <a:latin typeface="Times New Roman"/>
                <a:cs typeface="Times New Roman"/>
              </a:rPr>
              <a:t>(“người”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“chân”</a:t>
            </a:r>
            <a:r>
              <a:rPr sz="1800" dirty="0">
                <a:latin typeface="Times New Roman"/>
                <a:cs typeface="Times New Roman"/>
              </a:rPr>
              <a:t> luôn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nhau).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chia</a:t>
            </a:r>
            <a:r>
              <a:rPr sz="1800" spc="-5" dirty="0">
                <a:latin typeface="Times New Roman"/>
                <a:cs typeface="Times New Roman"/>
              </a:rPr>
              <a:t> thành: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Nghĩa </a:t>
            </a:r>
            <a:r>
              <a:rPr sz="1800" b="1" dirty="0">
                <a:latin typeface="Times New Roman"/>
                <a:cs typeface="Times New Roman"/>
              </a:rPr>
              <a:t>gốc </a:t>
            </a:r>
            <a:r>
              <a:rPr sz="1800" spc="-10" dirty="0">
                <a:latin typeface="Times New Roman"/>
                <a:cs typeface="Times New Roman"/>
              </a:rPr>
              <a:t>(còn </a:t>
            </a:r>
            <a:r>
              <a:rPr sz="1800" dirty="0">
                <a:latin typeface="Times New Roman"/>
                <a:cs typeface="Times New Roman"/>
              </a:rPr>
              <a:t>gọi là </a:t>
            </a:r>
            <a:r>
              <a:rPr sz="1800" spc="-5" dirty="0">
                <a:latin typeface="Times New Roman"/>
                <a:cs typeface="Times New Roman"/>
              </a:rPr>
              <a:t>nghĩa chính, nghĩa đen):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làm cơ </a:t>
            </a:r>
            <a:r>
              <a:rPr sz="1800" spc="5" dirty="0">
                <a:latin typeface="Times New Roman"/>
                <a:cs typeface="Times New Roman"/>
              </a:rPr>
              <a:t>sở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chuyển nghĩa,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các nghĩa </a:t>
            </a:r>
            <a:r>
              <a:rPr sz="1800" dirty="0">
                <a:latin typeface="Times New Roman"/>
                <a:cs typeface="Times New Roman"/>
              </a:rPr>
              <a:t>khác (trong </a:t>
            </a:r>
            <a:r>
              <a:rPr sz="1800" spc="1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“chân” nghĩa </a:t>
            </a:r>
            <a:r>
              <a:rPr sz="1800" dirty="0">
                <a:latin typeface="Times New Roman"/>
                <a:cs typeface="Times New Roman"/>
              </a:rPr>
              <a:t>đầu tiên “bộ </a:t>
            </a:r>
            <a:r>
              <a:rPr sz="1800" spc="-5" dirty="0">
                <a:latin typeface="Times New Roman"/>
                <a:cs typeface="Times New Roman"/>
              </a:rPr>
              <a:t>phận </a:t>
            </a:r>
            <a:r>
              <a:rPr sz="1800" spc="-10" dirty="0">
                <a:latin typeface="Times New Roman"/>
                <a:cs typeface="Times New Roman"/>
              </a:rPr>
              <a:t>dưới </a:t>
            </a:r>
            <a:r>
              <a:rPr sz="1800" dirty="0">
                <a:latin typeface="Times New Roman"/>
                <a:cs typeface="Times New Roman"/>
              </a:rPr>
              <a:t>cùng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hay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" dirty="0">
                <a:latin typeface="Times New Roman"/>
                <a:cs typeface="Times New Roman"/>
              </a:rPr>
              <a:t> vật,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nâng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thể” </a:t>
            </a:r>
            <a:r>
              <a:rPr sz="1800" dirty="0">
                <a:latin typeface="Times New Roman"/>
                <a:cs typeface="Times New Roman"/>
              </a:rPr>
              <a:t>là 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gốc)</a:t>
            </a:r>
          </a:p>
          <a:p>
            <a:pPr marL="12700" marR="6350" algn="just">
              <a:lnSpc>
                <a:spcPts val="2700"/>
              </a:lnSpc>
              <a:spcBef>
                <a:spcPts val="165"/>
              </a:spcBef>
              <a:buFont typeface="Times New Roman"/>
              <a:buChar char="-"/>
              <a:tabLst>
                <a:tab pos="15811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Nghĩa chuyển </a:t>
            </a:r>
            <a:r>
              <a:rPr sz="1800" dirty="0">
                <a:latin typeface="Times New Roman"/>
                <a:cs typeface="Times New Roman"/>
              </a:rPr>
              <a:t>(còn gọi là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phụ, </a:t>
            </a:r>
            <a:r>
              <a:rPr sz="1800" spc="-5" dirty="0">
                <a:latin typeface="Times New Roman"/>
                <a:cs typeface="Times New Roman"/>
              </a:rPr>
              <a:t>nghĩa bóng): </a:t>
            </a:r>
            <a:r>
              <a:rPr sz="1800" dirty="0">
                <a:latin typeface="Times New Roman"/>
                <a:cs typeface="Times New Roman"/>
              </a:rPr>
              <a:t>là nghĩa được hình thành trên cơ sở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phạm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dụng,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phương…Ví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“đẹp”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hoa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là nghĩa </a:t>
            </a:r>
            <a:r>
              <a:rPr sz="1800" spc="-5" dirty="0">
                <a:latin typeface="Times New Roman"/>
                <a:cs typeface="Times New Roman"/>
              </a:rPr>
              <a:t>văn chương; </a:t>
            </a:r>
            <a:r>
              <a:rPr sz="1800" dirty="0">
                <a:latin typeface="Times New Roman"/>
                <a:cs typeface="Times New Roman"/>
              </a:rPr>
              <a:t>nghĩa “hợp chất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phân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gồm có một </a:t>
            </a:r>
            <a:r>
              <a:rPr sz="1800" spc="-5" dirty="0">
                <a:latin typeface="Times New Roman"/>
                <a:cs typeface="Times New Roman"/>
              </a:rPr>
              <a:t>hay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5" dirty="0">
                <a:latin typeface="Times New Roman"/>
                <a:cs typeface="Times New Roman"/>
              </a:rPr>
              <a:t>nguyên </a:t>
            </a:r>
            <a:r>
              <a:rPr sz="1800" dirty="0">
                <a:latin typeface="Times New Roman"/>
                <a:cs typeface="Times New Roman"/>
              </a:rPr>
              <a:t>tử kim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axit”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muối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“tốt”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ngon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phương…Cần </a:t>
            </a:r>
            <a:r>
              <a:rPr sz="1800" dirty="0">
                <a:latin typeface="Times New Roman"/>
                <a:cs typeface="Times New Roman"/>
              </a:rPr>
              <a:t>lưu 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nét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tạo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bản.</a:t>
            </a:r>
          </a:p>
          <a:p>
            <a:pPr marL="12700" marR="5715" algn="just">
              <a:lnSpc>
                <a:spcPts val="2690"/>
              </a:lnSpc>
              <a:spcBef>
                <a:spcPts val="175"/>
              </a:spcBef>
            </a:pPr>
            <a:r>
              <a:rPr sz="1800" b="1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Để hiểu </a:t>
            </a:r>
            <a:r>
              <a:rPr sz="1800" dirty="0">
                <a:latin typeface="Times New Roman"/>
                <a:cs typeface="Times New Roman"/>
              </a:rPr>
              <a:t>đúng nghĩa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nghĩa, </a:t>
            </a:r>
            <a:r>
              <a:rPr sz="1800" spc="-5" dirty="0">
                <a:latin typeface="Times New Roman"/>
                <a:cs typeface="Times New Roman"/>
              </a:rPr>
              <a:t>phải đặt </a:t>
            </a:r>
            <a:r>
              <a:rPr sz="1800" dirty="0">
                <a:latin typeface="Times New Roman"/>
                <a:cs typeface="Times New Roman"/>
              </a:rPr>
              <a:t>từ trong ngữ </a:t>
            </a:r>
            <a:r>
              <a:rPr sz="1800" spc="-5" dirty="0">
                <a:latin typeface="Times New Roman"/>
                <a:cs typeface="Times New Roman"/>
              </a:rPr>
              <a:t>cảnh, trong </a:t>
            </a:r>
            <a:r>
              <a:rPr sz="1800" dirty="0">
                <a:latin typeface="Times New Roman"/>
                <a:cs typeface="Times New Roman"/>
              </a:rPr>
              <a:t>mối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hệ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spc="-5" dirty="0">
                <a:latin typeface="Times New Roman"/>
                <a:cs typeface="Times New Roman"/>
              </a:rPr>
              <a:t>khác, 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bản.</a:t>
            </a:r>
            <a:r>
              <a:rPr sz="1800" spc="-5" dirty="0">
                <a:latin typeface="Times New Roman"/>
                <a:cs typeface="Times New Roman"/>
              </a:rPr>
              <a:t> Ví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“ăn”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nhiều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(khoảng hơn 10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nghĩa),</a:t>
            </a:r>
            <a:r>
              <a:rPr sz="1800" dirty="0">
                <a:latin typeface="Times New Roman"/>
                <a:cs typeface="Times New Roman"/>
              </a:rPr>
              <a:t> nhưng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ngữ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dirty="0">
                <a:latin typeface="Times New Roman"/>
                <a:cs typeface="Times New Roman"/>
              </a:rPr>
              <a:t> sau: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“Lễ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xong,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-5" dirty="0">
                <a:latin typeface="Times New Roman"/>
                <a:cs typeface="Times New Roman"/>
              </a:rPr>
              <a:t> cho</a:t>
            </a:r>
            <a:r>
              <a:rPr sz="1800" dirty="0">
                <a:latin typeface="Times New Roman"/>
                <a:cs typeface="Times New Roman"/>
              </a:rPr>
              <a:t> đem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quần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 tắc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khen</a:t>
            </a:r>
            <a:r>
              <a:rPr sz="1800" spc="-5" dirty="0">
                <a:latin typeface="Times New Roman"/>
                <a:cs typeface="Times New Roman"/>
              </a:rPr>
              <a:t> ngon”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R="461009" algn="ctr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“ăn”</a:t>
            </a:r>
            <a:r>
              <a:rPr sz="1800" dirty="0">
                <a:latin typeface="Times New Roman"/>
                <a:cs typeface="Times New Roman"/>
              </a:rPr>
              <a:t> trở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dirty="0">
                <a:latin typeface="Times New Roman"/>
                <a:cs typeface="Times New Roman"/>
              </a:rPr>
              <a:t> 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(dạng</a:t>
            </a:r>
            <a:r>
              <a:rPr sz="1800" dirty="0">
                <a:latin typeface="Times New Roman"/>
                <a:cs typeface="Times New Roman"/>
              </a:rPr>
              <a:t> rắn)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dirty="0">
                <a:latin typeface="Times New Roman"/>
                <a:cs typeface="Times New Roman"/>
              </a:rPr>
              <a:t> miệng.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TẬP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bàn,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ghế,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giường,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tủ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liệu,</a:t>
            </a:r>
            <a:r>
              <a:rPr sz="1800" dirty="0">
                <a:latin typeface="Times New Roman"/>
                <a:cs typeface="Times New Roman"/>
              </a:rPr>
              <a:t> 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 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bàn: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phẳng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đạc,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vở,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ăn.</a:t>
            </a:r>
          </a:p>
          <a:p>
            <a:pPr marL="161925" indent="-149860">
              <a:lnSpc>
                <a:spcPct val="100000"/>
              </a:lnSpc>
              <a:spcBef>
                <a:spcPts val="350"/>
              </a:spcBef>
              <a:buChar char="-"/>
              <a:tabLst>
                <a:tab pos="162560" algn="l"/>
              </a:tabLst>
            </a:pPr>
            <a:r>
              <a:rPr sz="1800" spc="-5" dirty="0">
                <a:latin typeface="Times New Roman"/>
                <a:cs typeface="Times New Roman"/>
              </a:rPr>
              <a:t>ghế: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phẳng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cứng,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ngồi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</a:p>
          <a:p>
            <a:pPr marL="12700" marR="6350">
              <a:lnSpc>
                <a:spcPct val="124400"/>
              </a:lnSpc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giường: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phẳng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cứng,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chỗ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ta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ngơi.</a:t>
            </a:r>
          </a:p>
          <a:p>
            <a:pPr marL="12700" marR="5715">
              <a:lnSpc>
                <a:spcPct val="124400"/>
              </a:lnSpc>
              <a:spcBef>
                <a:spcPts val="5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tủ: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(ngăn)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đựng,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đựng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đồ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đạc.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 </a:t>
            </a:r>
            <a:r>
              <a:rPr sz="1800" b="1" i="1" spc="-5" dirty="0">
                <a:latin typeface="Times New Roman"/>
                <a:cs typeface="Times New Roman"/>
              </a:rPr>
              <a:t>nướng,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lược,</a:t>
            </a:r>
            <a:r>
              <a:rPr sz="1800" b="1" i="1" dirty="0">
                <a:latin typeface="Times New Roman"/>
                <a:cs typeface="Times New Roman"/>
              </a:rPr>
              <a:t> xào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</a:t>
            </a:r>
            <a:r>
              <a:rPr sz="1800" spc="-5" dirty="0">
                <a:latin typeface="Times New Roman"/>
                <a:cs typeface="Times New Roman"/>
              </a:rPr>
              <a:t> đích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 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nướng: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trực 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lửa.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-"/>
              <a:tabLst>
                <a:tab pos="136525" algn="l"/>
              </a:tabLst>
            </a:pPr>
            <a:r>
              <a:rPr sz="1800" spc="-5" dirty="0">
                <a:latin typeface="Times New Roman"/>
                <a:cs typeface="Times New Roman"/>
              </a:rPr>
              <a:t>luộc: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sử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thông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môi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nhiệt 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nồi.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rang: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chín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đảo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khô.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xào: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nấu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 lộn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ít dầu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Char char="-"/>
            </a:pPr>
            <a:endParaRPr sz="23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cười</a:t>
            </a:r>
            <a:r>
              <a:rPr sz="1800" b="1" i="1" spc="12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nụ,</a:t>
            </a:r>
            <a:r>
              <a:rPr sz="1800" b="1" i="1" spc="114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cười</a:t>
            </a:r>
            <a:r>
              <a:rPr sz="1800" b="1" i="1" spc="12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góp,</a:t>
            </a:r>
            <a:r>
              <a:rPr sz="1800" b="1" i="1" spc="1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cười</a:t>
            </a:r>
            <a:r>
              <a:rPr sz="1800" b="1" i="1" spc="11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xòa,</a:t>
            </a:r>
            <a:r>
              <a:rPr sz="1800" b="1" i="1" spc="1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cười</a:t>
            </a:r>
            <a:r>
              <a:rPr sz="1800" b="1" i="1" spc="11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trừ,</a:t>
            </a:r>
            <a:r>
              <a:rPr sz="1800" b="1" i="1" spc="114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cười</a:t>
            </a:r>
            <a:r>
              <a:rPr sz="1800" b="1" i="1" spc="1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mát</a:t>
            </a:r>
            <a:r>
              <a:rPr sz="1800" b="1" i="1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hợp.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………: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 theo 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………:</a:t>
            </a:r>
            <a:r>
              <a:rPr sz="1800" spc="-5" dirty="0">
                <a:latin typeface="Times New Roman"/>
                <a:cs typeface="Times New Roman"/>
              </a:rPr>
              <a:t> cười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nhếch </a:t>
            </a:r>
            <a:r>
              <a:rPr sz="1800" dirty="0">
                <a:latin typeface="Times New Roman"/>
                <a:cs typeface="Times New Roman"/>
              </a:rPr>
              <a:t>mép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khinh bỉ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10" dirty="0">
                <a:latin typeface="Times New Roman"/>
                <a:cs typeface="Times New Roman"/>
              </a:rPr>
              <a:t> hờn</a:t>
            </a:r>
            <a:r>
              <a:rPr sz="1800" spc="-5" dirty="0">
                <a:latin typeface="Times New Roman"/>
                <a:cs typeface="Times New Roman"/>
              </a:rPr>
              <a:t> giận.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………: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chúm </a:t>
            </a:r>
            <a:r>
              <a:rPr sz="1800" dirty="0">
                <a:latin typeface="Times New Roman"/>
                <a:cs typeface="Times New Roman"/>
              </a:rPr>
              <a:t>môi</a:t>
            </a:r>
            <a:r>
              <a:rPr sz="1800" spc="-5" dirty="0">
                <a:latin typeface="Times New Roman"/>
                <a:cs typeface="Times New Roman"/>
              </a:rPr>
              <a:t> một cách</a:t>
            </a:r>
            <a:r>
              <a:rPr sz="1800" dirty="0">
                <a:latin typeface="Times New Roman"/>
                <a:cs typeface="Times New Roman"/>
              </a:rPr>
              <a:t> kín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………: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 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 </a:t>
            </a:r>
            <a:r>
              <a:rPr sz="1800" dirty="0">
                <a:latin typeface="Times New Roman"/>
                <a:cs typeface="Times New Roman"/>
              </a:rPr>
              <a:t>tiếp.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………: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thẳng.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69556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Điền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cười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góp: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5" dirty="0">
                <a:latin typeface="Times New Roman"/>
                <a:cs typeface="Times New Roman"/>
              </a:rPr>
              <a:t> khác.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cười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mát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nhếch</a:t>
            </a:r>
            <a:r>
              <a:rPr sz="1800" spc="-5" dirty="0">
                <a:latin typeface="Times New Roman"/>
                <a:cs typeface="Times New Roman"/>
              </a:rPr>
              <a:t> mép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5" dirty="0">
                <a:latin typeface="Times New Roman"/>
                <a:cs typeface="Times New Roman"/>
              </a:rPr>
              <a:t> vẻ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hờn </a:t>
            </a:r>
            <a:r>
              <a:rPr sz="1800" dirty="0">
                <a:latin typeface="Times New Roman"/>
                <a:cs typeface="Times New Roman"/>
              </a:rPr>
              <a:t>giận.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cười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nụ</a:t>
            </a:r>
            <a:r>
              <a:rPr sz="1800" spc="-10" dirty="0">
                <a:latin typeface="Times New Roman"/>
                <a:cs typeface="Times New Roman"/>
              </a:rPr>
              <a:t>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dirty="0">
                <a:latin typeface="Times New Roman"/>
                <a:cs typeface="Times New Roman"/>
              </a:rPr>
              <a:t> chúm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môi một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cười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trừ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tiếp.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cười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xòa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5" dirty="0">
                <a:latin typeface="Times New Roman"/>
                <a:cs typeface="Times New Roman"/>
              </a:rPr>
              <a:t> cười</a:t>
            </a:r>
            <a:r>
              <a:rPr sz="1800" dirty="0">
                <a:latin typeface="Times New Roman"/>
                <a:cs typeface="Times New Roman"/>
              </a:rPr>
              <a:t> vui vẻ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5" dirty="0">
                <a:latin typeface="Times New Roman"/>
                <a:cs typeface="Times New Roman"/>
              </a:rPr>
              <a:t> sự</a:t>
            </a:r>
            <a:r>
              <a:rPr sz="1800" dirty="0">
                <a:latin typeface="Times New Roman"/>
                <a:cs typeface="Times New Roman"/>
              </a:rPr>
              <a:t> căng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229870" indent="-217804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30504" algn="l"/>
              </a:tabLst>
            </a:pP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bàn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buổi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 hoan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tuần.</a:t>
            </a:r>
            <a:endParaRPr sz="1800" dirty="0">
              <a:latin typeface="Times New Roman"/>
              <a:cs typeface="Times New Roman"/>
            </a:endParaRPr>
          </a:p>
          <a:p>
            <a:pPr marL="228600" indent="-216535">
              <a:lnSpc>
                <a:spcPct val="100000"/>
              </a:lnSpc>
              <a:spcBef>
                <a:spcPts val="525"/>
              </a:spcBef>
              <a:buAutoNum type="alphaLcPeriod"/>
              <a:tabLst>
                <a:tab pos="229235" algn="l"/>
              </a:tabLst>
            </a:pPr>
            <a:r>
              <a:rPr sz="1800" dirty="0">
                <a:latin typeface="Times New Roman"/>
                <a:cs typeface="Times New Roman"/>
              </a:rPr>
              <a:t>Tùng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bóng </a:t>
            </a:r>
            <a:r>
              <a:rPr sz="1800" dirty="0">
                <a:latin typeface="Times New Roman"/>
                <a:cs typeface="Times New Roman"/>
              </a:rPr>
              <a:t>lớp </a:t>
            </a:r>
            <a:r>
              <a:rPr sz="1800" spc="-5" dirty="0">
                <a:latin typeface="Times New Roman"/>
                <a:cs typeface="Times New Roman"/>
              </a:rPr>
              <a:t>tôi.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Hãy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“bàn”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 hợp?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Bàn </a:t>
            </a:r>
            <a:r>
              <a:rPr sz="1800" spc="-5" dirty="0">
                <a:latin typeface="Times New Roman"/>
                <a:cs typeface="Times New Roman"/>
              </a:rPr>
              <a:t>(1):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 </a:t>
            </a:r>
            <a:r>
              <a:rPr sz="1800" dirty="0">
                <a:latin typeface="Times New Roman"/>
                <a:cs typeface="Times New Roman"/>
              </a:rPr>
              <a:t>có mặt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lách, </a:t>
            </a:r>
            <a:r>
              <a:rPr sz="1800" spc="-5" dirty="0">
                <a:latin typeface="Times New Roman"/>
                <a:cs typeface="Times New Roman"/>
              </a:rPr>
              <a:t>đặt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Bàn </a:t>
            </a:r>
            <a:r>
              <a:rPr sz="1800" spc="-5" dirty="0">
                <a:latin typeface="Times New Roman"/>
                <a:cs typeface="Times New Roman"/>
              </a:rPr>
              <a:t>(2): </a:t>
            </a:r>
            <a:r>
              <a:rPr sz="1800" dirty="0">
                <a:latin typeface="Times New Roman"/>
                <a:cs typeface="Times New Roman"/>
              </a:rPr>
              <a:t>Trao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đổi,</a:t>
            </a:r>
            <a:r>
              <a:rPr sz="1800" dirty="0">
                <a:latin typeface="Times New Roman"/>
                <a:cs typeface="Times New Roman"/>
              </a:rPr>
              <a:t> thảo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kiến 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(3):</a:t>
            </a:r>
            <a:r>
              <a:rPr sz="1800" dirty="0">
                <a:latin typeface="Times New Roman"/>
                <a:cs typeface="Times New Roman"/>
              </a:rPr>
              <a:t> Lần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thua</a:t>
            </a:r>
            <a:r>
              <a:rPr sz="1800" dirty="0">
                <a:latin typeface="Times New Roman"/>
                <a:cs typeface="Times New Roman"/>
              </a:rPr>
              <a:t> (dùng 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thao</a:t>
            </a:r>
            <a:r>
              <a:rPr sz="1800" dirty="0">
                <a:latin typeface="Times New Roman"/>
                <a:cs typeface="Times New Roman"/>
              </a:rPr>
              <a:t> bóng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“mảnh”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530"/>
              </a:spcBef>
              <a:buAutoNum type="arabicParenBoth"/>
              <a:tabLst>
                <a:tab pos="337185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mỏng,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tách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1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xé</a:t>
            </a:r>
            <a:r>
              <a:rPr sz="1800" dirty="0">
                <a:latin typeface="Times New Roman"/>
                <a:cs typeface="Times New Roman"/>
              </a:rPr>
              <a:t> tờ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mảnh,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mảnh</a:t>
            </a:r>
            <a:r>
              <a:rPr sz="1800" spc="-5" dirty="0">
                <a:latin typeface="Times New Roman"/>
                <a:cs typeface="Times New Roman"/>
              </a:rPr>
              <a:t> gương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vỡ.</a:t>
            </a:r>
          </a:p>
          <a:p>
            <a:pPr marL="336550" indent="-324485">
              <a:lnSpc>
                <a:spcPct val="100000"/>
              </a:lnSpc>
              <a:spcBef>
                <a:spcPts val="525"/>
              </a:spcBef>
              <a:buAutoNum type="arabicParenBoth"/>
              <a:tabLst>
                <a:tab pos="337185" algn="l"/>
              </a:tabLst>
            </a:pPr>
            <a:r>
              <a:rPr sz="1800" spc="-5" dirty="0">
                <a:latin typeface="Times New Roman"/>
                <a:cs typeface="Times New Roman"/>
              </a:rPr>
              <a:t>Thanh,</a:t>
            </a:r>
            <a:r>
              <a:rPr sz="1800" dirty="0">
                <a:latin typeface="Times New Roman"/>
                <a:cs typeface="Times New Roman"/>
              </a:rPr>
              <a:t> nhỏ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nhắn: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mảnh.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gốc? 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chuyển?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Ở đây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chuyển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 ẩn </a:t>
            </a:r>
            <a:r>
              <a:rPr sz="1800" spc="-5" dirty="0">
                <a:latin typeface="Times New Roman"/>
                <a:cs typeface="Times New Roman"/>
              </a:rPr>
              <a:t>dụ.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“gạch”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sau:</a:t>
            </a:r>
            <a:endParaRPr sz="1800" dirty="0">
              <a:latin typeface="Times New Roman"/>
              <a:cs typeface="Times New Roman"/>
            </a:endParaRPr>
          </a:p>
          <a:p>
            <a:pPr marL="330835" indent="-318770">
              <a:lnSpc>
                <a:spcPct val="100000"/>
              </a:lnSpc>
              <a:spcBef>
                <a:spcPts val="530"/>
              </a:spcBef>
              <a:buAutoNum type="arabicParenBoth"/>
              <a:tabLst>
                <a:tab pos="331470" algn="l"/>
              </a:tabLst>
            </a:pP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thẳng: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chéo,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nhấn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mạnh.</a:t>
            </a:r>
            <a:endParaRPr sz="1800" dirty="0">
              <a:latin typeface="Times New Roman"/>
              <a:cs typeface="Times New Roman"/>
            </a:endParaRPr>
          </a:p>
          <a:p>
            <a:pPr marL="12700" marR="861060">
              <a:lnSpc>
                <a:spcPct val="124400"/>
              </a:lnSpc>
              <a:buAutoNum type="arabicParenBoth"/>
              <a:tabLst>
                <a:tab pos="337185" algn="l"/>
              </a:tabLst>
            </a:pPr>
            <a:r>
              <a:rPr sz="1800" dirty="0">
                <a:latin typeface="Times New Roman"/>
                <a:cs typeface="Times New Roman"/>
              </a:rPr>
              <a:t>Xóa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viết: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sách,</a:t>
            </a:r>
            <a:r>
              <a:rPr sz="1800" dirty="0">
                <a:latin typeface="Times New Roman"/>
                <a:cs typeface="Times New Roman"/>
              </a:rPr>
              <a:t> chỗ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sai</a:t>
            </a:r>
            <a:r>
              <a:rPr sz="1800" dirty="0">
                <a:latin typeface="Times New Roman"/>
                <a:cs typeface="Times New Roman"/>
              </a:rPr>
              <a:t> thì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dirty="0">
                <a:latin typeface="Times New Roman"/>
                <a:cs typeface="Times New Roman"/>
              </a:rPr>
              <a:t> 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 </a:t>
            </a:r>
            <a:r>
              <a:rPr sz="1800" spc="-5" dirty="0">
                <a:latin typeface="Times New Roman"/>
                <a:cs typeface="Times New Roman"/>
              </a:rPr>
              <a:t>đỏ.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nào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gốc?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chuyển?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Ở đây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(2)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dirty="0">
                <a:latin typeface="Times New Roman"/>
                <a:cs typeface="Times New Roman"/>
              </a:rPr>
              <a:t> chuyển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2215</Words>
  <PresentationFormat>Custom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Times New Roman</vt:lpstr>
      <vt:lpstr>Wingdings</vt:lpstr>
      <vt:lpstr>Office Theme</vt:lpstr>
      <vt:lpstr>BÀI 3. TỪ XÉT VỀ NGHĨA VÀ  HIỆN TƯỢNG CHUYỂN NGHĨA CỦA TỪ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2021-06-25T08:58:56Z</dcterms:created>
  <dcterms:modified xsi:type="dcterms:W3CDTF">2021-07-04T15:35:06Z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