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76880" y="885189"/>
            <a:ext cx="510463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1199134"/>
            <a:ext cx="8259445" cy="5151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4054" y="882142"/>
            <a:ext cx="3590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</a:rPr>
              <a:t>TRUYỆN</a:t>
            </a:r>
            <a:r>
              <a:rPr sz="2400" spc="-20" dirty="0">
                <a:solidFill>
                  <a:srgbClr val="FF0000"/>
                </a:solidFill>
              </a:rPr>
              <a:t> </a:t>
            </a:r>
            <a:r>
              <a:rPr sz="2400" spc="-5" dirty="0">
                <a:solidFill>
                  <a:srgbClr val="FF0000"/>
                </a:solidFill>
              </a:rPr>
              <a:t>LỤC</a:t>
            </a:r>
            <a:r>
              <a:rPr sz="2400" spc="-15" dirty="0">
                <a:solidFill>
                  <a:srgbClr val="FF0000"/>
                </a:solidFill>
              </a:rPr>
              <a:t> </a:t>
            </a:r>
            <a:r>
              <a:rPr sz="2400" dirty="0">
                <a:solidFill>
                  <a:srgbClr val="FF0000"/>
                </a:solidFill>
              </a:rPr>
              <a:t>VÂN</a:t>
            </a:r>
            <a:r>
              <a:rPr sz="2400" spc="-15" dirty="0">
                <a:solidFill>
                  <a:srgbClr val="FF0000"/>
                </a:solidFill>
              </a:rPr>
              <a:t> </a:t>
            </a:r>
            <a:r>
              <a:rPr sz="2400" spc="-5" dirty="0">
                <a:solidFill>
                  <a:srgbClr val="FF0000"/>
                </a:solidFill>
              </a:rPr>
              <a:t>TIÊN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628771" y="1337817"/>
            <a:ext cx="28016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(Nguyễn</a:t>
            </a:r>
            <a:r>
              <a:rPr sz="24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Đình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Chiểu)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438400"/>
            <a:ext cx="7557711" cy="3962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5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đằm thắm, </a:t>
            </a:r>
            <a:r>
              <a:rPr sz="1800" dirty="0">
                <a:latin typeface="Times New Roman"/>
                <a:cs typeface="Times New Roman"/>
              </a:rPr>
              <a:t>ân tình, cư xử có </a:t>
            </a:r>
            <a:r>
              <a:rPr sz="1800" spc="-5" dirty="0">
                <a:latin typeface="Times New Roman"/>
                <a:cs typeface="Times New Roman"/>
              </a:rPr>
              <a:t>trước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sau.Với nàng, Vân </a:t>
            </a:r>
            <a:r>
              <a:rPr sz="1800" dirty="0">
                <a:latin typeface="Times New Roman"/>
                <a:cs typeface="Times New Roman"/>
              </a:rPr>
              <a:t>Tiên </a:t>
            </a:r>
            <a:r>
              <a:rPr sz="1800" spc="-5" dirty="0">
                <a:latin typeface="Times New Roman"/>
                <a:cs typeface="Times New Roman"/>
              </a:rPr>
              <a:t>không chỉ </a:t>
            </a:r>
            <a:r>
              <a:rPr sz="1800" dirty="0">
                <a:latin typeface="Times New Roman"/>
                <a:cs typeface="Times New Roman"/>
              </a:rPr>
              <a:t> cứu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mạng,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còn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trắng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nàng: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“Lâm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chẳng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nguy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trăm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hồi”.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đó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áy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náy,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băn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khoăn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tìm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cách </a:t>
            </a:r>
            <a:r>
              <a:rPr sz="1800" spc="-5" dirty="0">
                <a:latin typeface="Times New Roman"/>
                <a:cs typeface="Times New Roman"/>
              </a:rPr>
              <a:t>trả </a:t>
            </a:r>
            <a:r>
              <a:rPr sz="1800" dirty="0">
                <a:latin typeface="Times New Roman"/>
                <a:cs typeface="Times New Roman"/>
              </a:rPr>
              <a:t>ơn dù </a:t>
            </a:r>
            <a:r>
              <a:rPr sz="1800" spc="-5" dirty="0">
                <a:latin typeface="Times New Roman"/>
                <a:cs typeface="Times New Roman"/>
              </a:rPr>
              <a:t>biết </a:t>
            </a:r>
            <a:r>
              <a:rPr sz="1800" dirty="0">
                <a:latin typeface="Times New Roman"/>
                <a:cs typeface="Times New Roman"/>
              </a:rPr>
              <a:t>rằng có đền </a:t>
            </a:r>
            <a:r>
              <a:rPr sz="1800" spc="-5" dirty="0">
                <a:latin typeface="Times New Roman"/>
                <a:cs typeface="Times New Roman"/>
              </a:rPr>
              <a:t>đáp </a:t>
            </a:r>
            <a:r>
              <a:rPr sz="1800" dirty="0">
                <a:latin typeface="Times New Roman"/>
                <a:cs typeface="Times New Roman"/>
              </a:rPr>
              <a:t>bao </a:t>
            </a:r>
            <a:r>
              <a:rPr sz="1800" spc="-5" dirty="0">
                <a:latin typeface="Times New Roman"/>
                <a:cs typeface="Times New Roman"/>
              </a:rPr>
              <a:t>nhiêu cũng </a:t>
            </a:r>
            <a:r>
              <a:rPr sz="1800" dirty="0">
                <a:latin typeface="Times New Roman"/>
                <a:cs typeface="Times New Roman"/>
              </a:rPr>
              <a:t>chưa </a:t>
            </a:r>
            <a:r>
              <a:rPr sz="1800" spc="5" dirty="0">
                <a:latin typeface="Times New Roman"/>
                <a:cs typeface="Times New Roman"/>
              </a:rPr>
              <a:t>đủ: </a:t>
            </a:r>
            <a:r>
              <a:rPr sz="1800" spc="-5" dirty="0">
                <a:latin typeface="Times New Roman"/>
                <a:cs typeface="Times New Roman"/>
              </a:rPr>
              <a:t>“Lấy </a:t>
            </a:r>
            <a:r>
              <a:rPr sz="1800" dirty="0">
                <a:latin typeface="Times New Roman"/>
                <a:cs typeface="Times New Roman"/>
              </a:rPr>
              <a:t>chí cho </a:t>
            </a:r>
            <a:r>
              <a:rPr sz="1800" spc="-5" dirty="0">
                <a:latin typeface="Times New Roman"/>
                <a:cs typeface="Times New Roman"/>
              </a:rPr>
              <a:t>phải tấm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người”.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Bởi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nguyện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hiệp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ấy, </a:t>
            </a:r>
            <a:r>
              <a:rPr sz="1800" spc="-5" dirty="0">
                <a:latin typeface="Times New Roman"/>
                <a:cs typeface="Times New Roman"/>
              </a:rPr>
              <a:t>dám</a:t>
            </a:r>
            <a:r>
              <a:rPr sz="1800" dirty="0">
                <a:latin typeface="Times New Roman"/>
                <a:cs typeface="Times New Roman"/>
              </a:rPr>
              <a:t> liều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thủy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Nhận</a:t>
            </a:r>
            <a:r>
              <a:rPr sz="1800" b="1" dirty="0">
                <a:latin typeface="Times New Roman"/>
                <a:cs typeface="Times New Roman"/>
              </a:rPr>
              <a:t> xét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về nghệ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thuật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xây </a:t>
            </a:r>
            <a:r>
              <a:rPr sz="1800" b="1" spc="-5" dirty="0">
                <a:latin typeface="Times New Roman"/>
                <a:cs typeface="Times New Roman"/>
              </a:rPr>
              <a:t>dựng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</a:t>
            </a:r>
            <a:r>
              <a:rPr sz="1800" b="1" dirty="0">
                <a:latin typeface="Times New Roman"/>
                <a:cs typeface="Times New Roman"/>
              </a:rPr>
              <a:t> vật, </a:t>
            </a:r>
            <a:r>
              <a:rPr sz="1800" b="1" spc="-5" dirty="0">
                <a:latin typeface="Times New Roman"/>
                <a:cs typeface="Times New Roman"/>
              </a:rPr>
              <a:t>ngôn ngữ,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giọng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điệu</a:t>
            </a:r>
            <a:r>
              <a:rPr sz="1800" b="1" spc="-5" dirty="0">
                <a:latin typeface="Times New Roman"/>
                <a:cs typeface="Times New Roman"/>
              </a:rPr>
              <a:t> đoạn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trích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8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Xây </a:t>
            </a:r>
            <a:r>
              <a:rPr sz="1800" spc="-5" dirty="0">
                <a:latin typeface="Times New Roman"/>
                <a:cs typeface="Times New Roman"/>
              </a:rPr>
              <a:t>dựng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5" dirty="0">
                <a:latin typeface="Times New Roman"/>
                <a:cs typeface="Times New Roman"/>
              </a:rPr>
              <a:t> phương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dirty="0">
                <a:latin typeface="Times New Roman"/>
                <a:cs typeface="Times New Roman"/>
              </a:rPr>
              <a:t> 3: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chỉ, lời</a:t>
            </a:r>
            <a:r>
              <a:rPr sz="1800" dirty="0">
                <a:latin typeface="Times New Roman"/>
                <a:cs typeface="Times New Roman"/>
              </a:rPr>
              <a:t> nói,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ít </a:t>
            </a:r>
            <a:r>
              <a:rPr sz="1800" spc="-5" dirty="0">
                <a:latin typeface="Times New Roman"/>
                <a:cs typeface="Times New Roman"/>
              </a:rPr>
              <a:t>khắc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họa</a:t>
            </a:r>
            <a:r>
              <a:rPr sz="1800" dirty="0">
                <a:latin typeface="Times New Roman"/>
                <a:cs typeface="Times New Roman"/>
              </a:rPr>
              <a:t> ngoại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hình, lại càng ít đi </a:t>
            </a:r>
            <a:r>
              <a:rPr sz="1800" spc="-5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vào </a:t>
            </a:r>
            <a:r>
              <a:rPr sz="1800" spc="5" dirty="0">
                <a:latin typeface="Times New Roman"/>
                <a:cs typeface="Times New Roman"/>
              </a:rPr>
              <a:t>nội </a:t>
            </a:r>
            <a:r>
              <a:rPr sz="1800" dirty="0">
                <a:latin typeface="Times New Roman"/>
                <a:cs typeface="Times New Roman"/>
              </a:rPr>
              <a:t>tâm. Tác </a:t>
            </a:r>
            <a:r>
              <a:rPr sz="1800" spc="5" dirty="0">
                <a:latin typeface="Times New Roman"/>
                <a:cs typeface="Times New Roman"/>
              </a:rPr>
              <a:t>giả </a:t>
            </a:r>
            <a:r>
              <a:rPr sz="1800" spc="-5" dirty="0">
                <a:latin typeface="Times New Roman"/>
                <a:cs typeface="Times New Roman"/>
              </a:rPr>
              <a:t>chỉ </a:t>
            </a:r>
            <a:r>
              <a:rPr sz="1800" spc="-10" dirty="0">
                <a:latin typeface="Times New Roman"/>
                <a:cs typeface="Times New Roman"/>
              </a:rPr>
              <a:t>kể </a:t>
            </a:r>
            <a:r>
              <a:rPr sz="1800" dirty="0">
                <a:latin typeface="Times New Roman"/>
                <a:cs typeface="Times New Roman"/>
              </a:rPr>
              <a:t>về nhân </a:t>
            </a:r>
            <a:r>
              <a:rPr sz="1800" spc="-5" dirty="0">
                <a:latin typeface="Times New Roman"/>
                <a:cs typeface="Times New Roman"/>
              </a:rPr>
              <a:t>vật </a:t>
            </a:r>
            <a:r>
              <a:rPr sz="1800" dirty="0">
                <a:latin typeface="Times New Roman"/>
                <a:cs typeface="Times New Roman"/>
              </a:rPr>
              <a:t>tự bộc lộ tính cách, chiếm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ghét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 </a:t>
            </a:r>
            <a:r>
              <a:rPr sz="1800" spc="-5" dirty="0">
                <a:latin typeface="Times New Roman"/>
                <a:cs typeface="Times New Roman"/>
              </a:rPr>
              <a:t>đọc.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ts val="269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 Ngôn </a:t>
            </a:r>
            <a:r>
              <a:rPr sz="1800" spc="-5" dirty="0">
                <a:latin typeface="Times New Roman"/>
                <a:cs typeface="Times New Roman"/>
              </a:rPr>
              <a:t>ngữ: mộc mạc, bình dị, gắn với </a:t>
            </a:r>
            <a:r>
              <a:rPr sz="1800" dirty="0">
                <a:latin typeface="Times New Roman"/>
                <a:cs typeface="Times New Roman"/>
              </a:rPr>
              <a:t>lời nói </a:t>
            </a:r>
            <a:r>
              <a:rPr sz="1800" spc="-5" dirty="0">
                <a:latin typeface="Times New Roman"/>
                <a:cs typeface="Times New Roman"/>
              </a:rPr>
              <a:t>thông </a:t>
            </a:r>
            <a:r>
              <a:rPr sz="1800" dirty="0">
                <a:latin typeface="Times New Roman"/>
                <a:cs typeface="Times New Roman"/>
              </a:rPr>
              <a:t>thường và </a:t>
            </a:r>
            <a:r>
              <a:rPr sz="1800" spc="-5" dirty="0">
                <a:latin typeface="Times New Roman"/>
                <a:cs typeface="Times New Roman"/>
              </a:rPr>
              <a:t>mang màu sắc địa phương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 Bộ. </a:t>
            </a:r>
            <a:r>
              <a:rPr sz="1800" spc="-5" dirty="0">
                <a:latin typeface="Times New Roman"/>
                <a:cs typeface="Times New Roman"/>
              </a:rPr>
              <a:t>Nó </a:t>
            </a:r>
            <a:r>
              <a:rPr sz="1800" dirty="0">
                <a:latin typeface="Times New Roman"/>
                <a:cs typeface="Times New Roman"/>
              </a:rPr>
              <a:t>có phần thiếu </a:t>
            </a:r>
            <a:r>
              <a:rPr sz="1800" spc="-5" dirty="0">
                <a:latin typeface="Times New Roman"/>
                <a:cs typeface="Times New Roman"/>
              </a:rPr>
              <a:t>chau </a:t>
            </a:r>
            <a:r>
              <a:rPr sz="1800" dirty="0">
                <a:latin typeface="Times New Roman"/>
                <a:cs typeface="Times New Roman"/>
              </a:rPr>
              <a:t>chuốt, </a:t>
            </a:r>
            <a:r>
              <a:rPr sz="1800" spc="-5" dirty="0">
                <a:latin typeface="Times New Roman"/>
                <a:cs typeface="Times New Roman"/>
              </a:rPr>
              <a:t>uyển chuyển </a:t>
            </a:r>
            <a:r>
              <a:rPr sz="1800" dirty="0">
                <a:latin typeface="Times New Roman"/>
                <a:cs typeface="Times New Roman"/>
              </a:rPr>
              <a:t>nhưng phù </a:t>
            </a:r>
            <a:r>
              <a:rPr sz="1800" spc="-5" dirty="0">
                <a:latin typeface="Times New Roman"/>
                <a:cs typeface="Times New Roman"/>
              </a:rPr>
              <a:t>hợp với </a:t>
            </a:r>
            <a:r>
              <a:rPr sz="1800" dirty="0">
                <a:latin typeface="Times New Roman"/>
                <a:cs typeface="Times New Roman"/>
              </a:rPr>
              <a:t>ngôn ngữ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 kể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chuyện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dễ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quần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chúng.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dạng,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phù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hợp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biến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tiết.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1049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Giọng điệu: thay </a:t>
            </a:r>
            <a:r>
              <a:rPr sz="1800" dirty="0">
                <a:latin typeface="Times New Roman"/>
                <a:cs typeface="Times New Roman"/>
              </a:rPr>
              <a:t>đổi </a:t>
            </a:r>
            <a:r>
              <a:rPr sz="1800" spc="-5" dirty="0">
                <a:latin typeface="Times New Roman"/>
                <a:cs typeface="Times New Roman"/>
              </a:rPr>
              <a:t>linh hoạt, </a:t>
            </a:r>
            <a:r>
              <a:rPr sz="1800" dirty="0">
                <a:latin typeface="Times New Roman"/>
                <a:cs typeface="Times New Roman"/>
              </a:rPr>
              <a:t>phù hợp </a:t>
            </a:r>
            <a:r>
              <a:rPr sz="1800" spc="-5" dirty="0">
                <a:latin typeface="Times New Roman"/>
                <a:cs typeface="Times New Roman"/>
              </a:rPr>
              <a:t>với tình </a:t>
            </a:r>
            <a:r>
              <a:rPr sz="1800" dirty="0">
                <a:latin typeface="Times New Roman"/>
                <a:cs typeface="Times New Roman"/>
              </a:rPr>
              <a:t>tiết truyện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tính cách </a:t>
            </a:r>
            <a:r>
              <a:rPr sz="1800" dirty="0">
                <a:latin typeface="Times New Roman"/>
                <a:cs typeface="Times New Roman"/>
              </a:rPr>
              <a:t>nhân vật: đoạn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 </a:t>
            </a:r>
            <a:r>
              <a:rPr sz="1800" spc="-5" dirty="0">
                <a:latin typeface="Times New Roman"/>
                <a:cs typeface="Times New Roman"/>
              </a:rPr>
              <a:t>tên tướng cướp </a:t>
            </a:r>
            <a:r>
              <a:rPr sz="1800" dirty="0">
                <a:latin typeface="Times New Roman"/>
                <a:cs typeface="Times New Roman"/>
              </a:rPr>
              <a:t>kiêu căng, </a:t>
            </a:r>
            <a:r>
              <a:rPr sz="1800" spc="-5" dirty="0">
                <a:latin typeface="Times New Roman"/>
                <a:cs typeface="Times New Roman"/>
              </a:rPr>
              <a:t>hống hách, </a:t>
            </a:r>
            <a:r>
              <a:rPr sz="1800" dirty="0">
                <a:latin typeface="Times New Roman"/>
                <a:cs typeface="Times New Roman"/>
              </a:rPr>
              <a:t>giọng </a:t>
            </a:r>
            <a:r>
              <a:rPr sz="1800" spc="-5" dirty="0">
                <a:latin typeface="Times New Roman"/>
                <a:cs typeface="Times New Roman"/>
              </a:rPr>
              <a:t>Lục Vân </a:t>
            </a:r>
            <a:r>
              <a:rPr sz="1800" dirty="0">
                <a:latin typeface="Times New Roman"/>
                <a:cs typeface="Times New Roman"/>
              </a:rPr>
              <a:t>Tiên </a:t>
            </a:r>
            <a:r>
              <a:rPr sz="1800" spc="-5" dirty="0">
                <a:latin typeface="Times New Roman"/>
                <a:cs typeface="Times New Roman"/>
              </a:rPr>
              <a:t>đanh thép, căm </a:t>
            </a:r>
            <a:r>
              <a:rPr sz="1800" dirty="0">
                <a:latin typeface="Times New Roman"/>
                <a:cs typeface="Times New Roman"/>
              </a:rPr>
              <a:t>giận; đoạn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5" dirty="0">
                <a:latin typeface="Times New Roman"/>
                <a:cs typeface="Times New Roman"/>
              </a:rPr>
              <a:t> Vân</a:t>
            </a:r>
            <a:r>
              <a:rPr sz="1800" dirty="0">
                <a:latin typeface="Times New Roman"/>
                <a:cs typeface="Times New Roman"/>
              </a:rPr>
              <a:t> Tiên 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mềm mỏng,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ân tình.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2129" y="885189"/>
            <a:ext cx="391667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sng" dirty="0">
                <a:uFill>
                  <a:solidFill>
                    <a:srgbClr val="006FC0"/>
                  </a:solidFill>
                </a:uFill>
              </a:rPr>
              <a:t>BÀI</a:t>
            </a:r>
            <a:r>
              <a:rPr u="sng" spc="-15" dirty="0">
                <a:uFill>
                  <a:solidFill>
                    <a:srgbClr val="006FC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6FC0"/>
                  </a:solidFill>
                </a:uFill>
              </a:rPr>
              <a:t>2</a:t>
            </a:r>
            <a:r>
              <a:rPr dirty="0"/>
              <a:t>.</a:t>
            </a:r>
            <a:r>
              <a:rPr spc="-5" dirty="0"/>
              <a:t> CÁC DẠNG</a:t>
            </a:r>
            <a:r>
              <a:rPr dirty="0"/>
              <a:t> </a:t>
            </a:r>
            <a:r>
              <a:rPr spc="5" dirty="0"/>
              <a:t>ĐỀ</a:t>
            </a:r>
            <a:r>
              <a:rPr spc="-20" dirty="0"/>
              <a:t> </a:t>
            </a:r>
            <a:r>
              <a:rPr spc="-5" dirty="0"/>
              <a:t>ĐỌC HIỂU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6125210" cy="5494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trả </a:t>
            </a:r>
            <a:r>
              <a:rPr sz="1800" spc="-5" dirty="0">
                <a:latin typeface="Times New Roman"/>
                <a:cs typeface="Times New Roman"/>
              </a:rPr>
              <a:t>lời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dưới:</a:t>
            </a:r>
            <a:endParaRPr sz="1800" dirty="0">
              <a:latin typeface="Times New Roman"/>
              <a:cs typeface="Times New Roman"/>
            </a:endParaRPr>
          </a:p>
          <a:p>
            <a:pPr marL="2131695" algn="ctr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Vân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Tiên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ghé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lại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bên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đàng</a:t>
            </a:r>
            <a:endParaRPr sz="1800" dirty="0">
              <a:latin typeface="Times New Roman"/>
              <a:cs typeface="Times New Roman"/>
            </a:endParaRPr>
          </a:p>
          <a:p>
            <a:pPr marL="2524760" marR="386715" algn="ctr">
              <a:lnSpc>
                <a:spcPct val="124400"/>
              </a:lnSpc>
              <a:spcBef>
                <a:spcPts val="5"/>
              </a:spcBef>
            </a:pPr>
            <a:r>
              <a:rPr sz="1800" i="1" dirty="0">
                <a:latin typeface="Times New Roman"/>
                <a:cs typeface="Times New Roman"/>
              </a:rPr>
              <a:t>Bẻ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cây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gậy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nhằm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xông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vô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Kêu</a:t>
            </a:r>
            <a:r>
              <a:rPr sz="1800" i="1" spc="-5" dirty="0">
                <a:latin typeface="Times New Roman"/>
                <a:cs typeface="Times New Roman"/>
              </a:rPr>
              <a:t> rằng: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“Bớ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đảng </a:t>
            </a:r>
            <a:r>
              <a:rPr sz="1800" i="1" dirty="0">
                <a:latin typeface="Times New Roman"/>
                <a:cs typeface="Times New Roman"/>
              </a:rPr>
              <a:t>hung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đồ,</a:t>
            </a:r>
            <a:endParaRPr sz="1800" dirty="0">
              <a:latin typeface="Times New Roman"/>
              <a:cs typeface="Times New Roman"/>
            </a:endParaRPr>
          </a:p>
          <a:p>
            <a:pPr marL="2129790" algn="ctr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Chớ </a:t>
            </a:r>
            <a:r>
              <a:rPr sz="1800" i="1" dirty="0">
                <a:latin typeface="Times New Roman"/>
                <a:cs typeface="Times New Roman"/>
              </a:rPr>
              <a:t>quen</a:t>
            </a:r>
            <a:r>
              <a:rPr sz="1800" i="1" spc="-5" dirty="0">
                <a:latin typeface="Times New Roman"/>
                <a:cs typeface="Times New Roman"/>
              </a:rPr>
              <a:t> làm thói </a:t>
            </a:r>
            <a:r>
              <a:rPr sz="1800" i="1" dirty="0">
                <a:latin typeface="Times New Roman"/>
                <a:cs typeface="Times New Roman"/>
              </a:rPr>
              <a:t>hồ đồ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hại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dân”</a:t>
            </a:r>
            <a:endParaRPr sz="1800" dirty="0">
              <a:latin typeface="Times New Roman"/>
              <a:cs typeface="Times New Roman"/>
            </a:endParaRPr>
          </a:p>
          <a:p>
            <a:pPr marL="2372360" marR="233045" indent="1270" algn="ctr">
              <a:lnSpc>
                <a:spcPct val="1245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Phong </a:t>
            </a:r>
            <a:r>
              <a:rPr sz="1800" i="1" spc="-5" dirty="0">
                <a:latin typeface="Times New Roman"/>
                <a:cs typeface="Times New Roman"/>
              </a:rPr>
              <a:t>Lai mặt đỏ </a:t>
            </a:r>
            <a:r>
              <a:rPr sz="1800" i="1" dirty="0">
                <a:latin typeface="Times New Roman"/>
                <a:cs typeface="Times New Roman"/>
              </a:rPr>
              <a:t>phừng phừng: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“Thằng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dám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tới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lẫy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lừng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vào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đây,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</a:t>
            </a:r>
            <a:r>
              <a:rPr sz="1800" i="1" dirty="0">
                <a:latin typeface="Times New Roman"/>
                <a:cs typeface="Times New Roman"/>
              </a:rPr>
              <a:t> gây</a:t>
            </a:r>
            <a:r>
              <a:rPr sz="1800" i="1" spc="-5" dirty="0">
                <a:latin typeface="Times New Roman"/>
                <a:cs typeface="Times New Roman"/>
              </a:rPr>
              <a:t> việc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dữ</a:t>
            </a:r>
            <a:r>
              <a:rPr sz="1800" i="1" dirty="0">
                <a:latin typeface="Times New Roman"/>
                <a:cs typeface="Times New Roman"/>
              </a:rPr>
              <a:t> tại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mầy,</a:t>
            </a:r>
            <a:endParaRPr sz="1800" dirty="0">
              <a:latin typeface="Times New Roman"/>
              <a:cs typeface="Times New Roman"/>
            </a:endParaRPr>
          </a:p>
          <a:p>
            <a:pPr marL="2228850" marR="90170" algn="ctr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Truyền </a:t>
            </a:r>
            <a:r>
              <a:rPr sz="1800" i="1" dirty="0">
                <a:latin typeface="Times New Roman"/>
                <a:cs typeface="Times New Roman"/>
              </a:rPr>
              <a:t>quân </a:t>
            </a:r>
            <a:r>
              <a:rPr sz="1800" i="1" spc="-5" dirty="0">
                <a:latin typeface="Times New Roman"/>
                <a:cs typeface="Times New Roman"/>
              </a:rPr>
              <a:t>bốn </a:t>
            </a:r>
            <a:r>
              <a:rPr sz="1800" i="1" dirty="0">
                <a:latin typeface="Times New Roman"/>
                <a:cs typeface="Times New Roman"/>
              </a:rPr>
              <a:t>phía phủ </a:t>
            </a:r>
            <a:r>
              <a:rPr sz="1800" i="1" spc="-5" dirty="0">
                <a:latin typeface="Times New Roman"/>
                <a:cs typeface="Times New Roman"/>
              </a:rPr>
              <a:t>vây bịt bùng.”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Vân Tiên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tả </a:t>
            </a:r>
            <a:r>
              <a:rPr sz="1800" i="1" spc="-5" dirty="0">
                <a:latin typeface="Times New Roman"/>
                <a:cs typeface="Times New Roman"/>
              </a:rPr>
              <a:t>đột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hữu xông,</a:t>
            </a:r>
            <a:endParaRPr sz="1800" dirty="0">
              <a:latin typeface="Times New Roman"/>
              <a:cs typeface="Times New Roman"/>
            </a:endParaRPr>
          </a:p>
          <a:p>
            <a:pPr marL="2172335" marR="36195" algn="ctr">
              <a:lnSpc>
                <a:spcPct val="1244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Khác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Triệu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Tử </a:t>
            </a:r>
            <a:r>
              <a:rPr sz="1800" i="1" dirty="0">
                <a:latin typeface="Times New Roman"/>
                <a:cs typeface="Times New Roman"/>
              </a:rPr>
              <a:t>phá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vòng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Đương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Dang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Lâu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bốn</a:t>
            </a:r>
            <a:r>
              <a:rPr sz="1800" i="1" spc="-5" dirty="0">
                <a:latin typeface="Times New Roman"/>
                <a:cs typeface="Times New Roman"/>
              </a:rPr>
              <a:t> phía</a:t>
            </a:r>
            <a:r>
              <a:rPr sz="1800" i="1" dirty="0">
                <a:latin typeface="Times New Roman"/>
                <a:cs typeface="Times New Roman"/>
              </a:rPr>
              <a:t> vỡ </a:t>
            </a:r>
            <a:r>
              <a:rPr sz="1800" i="1" spc="-5" dirty="0">
                <a:latin typeface="Times New Roman"/>
                <a:cs typeface="Times New Roman"/>
              </a:rPr>
              <a:t>tan,</a:t>
            </a:r>
            <a:endParaRPr sz="1800" dirty="0">
              <a:latin typeface="Times New Roman"/>
              <a:cs typeface="Times New Roman"/>
            </a:endParaRPr>
          </a:p>
          <a:p>
            <a:pPr marL="2130425" algn="ctr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Đều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quăng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gươm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giáo</a:t>
            </a:r>
            <a:r>
              <a:rPr sz="1800" i="1" spc="-5" dirty="0">
                <a:latin typeface="Times New Roman"/>
                <a:cs typeface="Times New Roman"/>
              </a:rPr>
              <a:t> tìm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đàng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chạy</a:t>
            </a:r>
            <a:r>
              <a:rPr sz="1800" i="1" spc="-5" dirty="0">
                <a:latin typeface="Times New Roman"/>
                <a:cs typeface="Times New Roman"/>
              </a:rPr>
              <a:t> ngay.</a:t>
            </a:r>
            <a:endParaRPr sz="1800" dirty="0">
              <a:latin typeface="Times New Roman"/>
              <a:cs typeface="Times New Roman"/>
            </a:endParaRPr>
          </a:p>
          <a:p>
            <a:pPr marL="2131695" algn="ctr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Phong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lai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trở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chẳng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kịp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tay,</a:t>
            </a:r>
            <a:endParaRPr sz="1800" dirty="0">
              <a:latin typeface="Times New Roman"/>
              <a:cs typeface="Times New Roman"/>
            </a:endParaRPr>
          </a:p>
          <a:p>
            <a:pPr marL="2127250" algn="ctr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Bị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Tiên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 gậy </a:t>
            </a:r>
            <a:r>
              <a:rPr sz="1800" i="1" dirty="0">
                <a:latin typeface="Times New Roman"/>
                <a:cs typeface="Times New Roman"/>
              </a:rPr>
              <a:t>thác </a:t>
            </a:r>
            <a:r>
              <a:rPr sz="1800" i="1" spc="-5" dirty="0">
                <a:latin typeface="Times New Roman"/>
                <a:cs typeface="Times New Roman"/>
              </a:rPr>
              <a:t>rày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thân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vong.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378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2. </a:t>
            </a:r>
            <a:r>
              <a:rPr sz="1800" spc="-5" dirty="0">
                <a:latin typeface="Times New Roman"/>
                <a:cs typeface="Times New Roman"/>
              </a:rPr>
              <a:t>Xác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 </a:t>
            </a:r>
            <a:r>
              <a:rPr sz="1800" spc="-10" dirty="0">
                <a:latin typeface="Times New Roman"/>
                <a:cs typeface="Times New Roman"/>
              </a:rPr>
              <a:t>đạt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3. </a:t>
            </a:r>
            <a:r>
              <a:rPr sz="1800" spc="-5" dirty="0">
                <a:latin typeface="Times New Roman"/>
                <a:cs typeface="Times New Roman"/>
              </a:rPr>
              <a:t>Tìm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đoạn trên?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5" dirty="0">
                <a:latin typeface="Times New Roman"/>
                <a:cs typeface="Times New Roman"/>
              </a:rPr>
              <a:t> Xác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5" dirty="0">
                <a:latin typeface="Times New Roman"/>
                <a:cs typeface="Times New Roman"/>
              </a:rPr>
              <a:t> trên?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“Lục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Nga”,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“Truyện</a:t>
            </a:r>
            <a:r>
              <a:rPr sz="1800" dirty="0">
                <a:latin typeface="Times New Roman"/>
                <a:cs typeface="Times New Roman"/>
              </a:rPr>
              <a:t> Lục</a:t>
            </a:r>
            <a:r>
              <a:rPr sz="1800" spc="-5" dirty="0">
                <a:latin typeface="Times New Roman"/>
                <a:cs typeface="Times New Roman"/>
              </a:rPr>
              <a:t> Vân Tiên”,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Chiểu.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5" dirty="0">
                <a:latin typeface="Times New Roman"/>
                <a:cs typeface="Times New Roman"/>
              </a:rPr>
              <a:t> Phương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 </a:t>
            </a:r>
            <a:r>
              <a:rPr sz="1800" dirty="0">
                <a:latin typeface="Times New Roman"/>
                <a:cs typeface="Times New Roman"/>
              </a:rPr>
              <a:t>chính: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5" dirty="0">
                <a:latin typeface="Times New Roman"/>
                <a:cs typeface="Times New Roman"/>
              </a:rPr>
              <a:t> sự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5" dirty="0">
                <a:latin typeface="Times New Roman"/>
                <a:cs typeface="Times New Roman"/>
              </a:rPr>
              <a:t> Các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địa phương:</a:t>
            </a:r>
            <a:r>
              <a:rPr sz="1800" dirty="0">
                <a:latin typeface="Times New Roman"/>
                <a:cs typeface="Times New Roman"/>
              </a:rPr>
              <a:t> vô, bớ,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mầy,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Vân</a:t>
            </a:r>
            <a:r>
              <a:rPr sz="1800" dirty="0">
                <a:latin typeface="Times New Roman"/>
                <a:cs typeface="Times New Roman"/>
              </a:rPr>
              <a:t> Tiên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cướp</a:t>
            </a:r>
            <a:r>
              <a:rPr sz="1800" dirty="0">
                <a:latin typeface="Times New Roman"/>
                <a:cs typeface="Times New Roman"/>
              </a:rPr>
              <a:t> cứu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583184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trả</a:t>
            </a:r>
            <a:r>
              <a:rPr sz="1800" spc="-5" dirty="0">
                <a:latin typeface="Times New Roman"/>
                <a:cs typeface="Times New Roman"/>
              </a:rPr>
              <a:t> lời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dưới:</a:t>
            </a:r>
            <a:endParaRPr sz="1800">
              <a:latin typeface="Times New Roman"/>
              <a:cs typeface="Times New Roman"/>
            </a:endParaRPr>
          </a:p>
          <a:p>
            <a:pPr marL="2425065" algn="ctr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Dẹp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rồi </a:t>
            </a:r>
            <a:r>
              <a:rPr sz="1800" i="1" dirty="0">
                <a:latin typeface="Times New Roman"/>
                <a:cs typeface="Times New Roman"/>
              </a:rPr>
              <a:t>lũ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kiến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chòm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ong,</a:t>
            </a:r>
            <a:endParaRPr sz="1800">
              <a:latin typeface="Times New Roman"/>
              <a:cs typeface="Times New Roman"/>
            </a:endParaRPr>
          </a:p>
          <a:p>
            <a:pPr marL="2437765" marR="5080" algn="ctr">
              <a:lnSpc>
                <a:spcPct val="124500"/>
              </a:lnSpc>
              <a:spcBef>
                <a:spcPts val="15"/>
              </a:spcBef>
            </a:pPr>
            <a:r>
              <a:rPr sz="1800" i="1" spc="-5" dirty="0">
                <a:latin typeface="Times New Roman"/>
                <a:cs typeface="Times New Roman"/>
              </a:rPr>
              <a:t>Hỏi: “Ai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than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khóc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xe</a:t>
            </a:r>
            <a:r>
              <a:rPr sz="1800" i="1" spc="-5" dirty="0">
                <a:latin typeface="Times New Roman"/>
                <a:cs typeface="Times New Roman"/>
              </a:rPr>
              <a:t> nầy?”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Thưa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rằng: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“Tôi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thiệt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ngay, </a:t>
            </a:r>
            <a:r>
              <a:rPr sz="1800" i="1" dirty="0">
                <a:latin typeface="Times New Roman"/>
                <a:cs typeface="Times New Roman"/>
              </a:rPr>
              <a:t> Sa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cơ </a:t>
            </a:r>
            <a:r>
              <a:rPr sz="1800" i="1" spc="-5" dirty="0">
                <a:latin typeface="Times New Roman"/>
                <a:cs typeface="Times New Roman"/>
              </a:rPr>
              <a:t>nên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mới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lầm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tay hung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đồ.</a:t>
            </a:r>
            <a:endParaRPr sz="1800">
              <a:latin typeface="Times New Roman"/>
              <a:cs typeface="Times New Roman"/>
            </a:endParaRPr>
          </a:p>
          <a:p>
            <a:pPr marL="2425065" algn="ctr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xe </a:t>
            </a:r>
            <a:r>
              <a:rPr sz="1800" i="1" spc="-5" dirty="0">
                <a:latin typeface="Times New Roman"/>
                <a:cs typeface="Times New Roman"/>
              </a:rPr>
              <a:t>chật hẹp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</a:t>
            </a:r>
            <a:r>
              <a:rPr sz="1800" i="1" spc="-5" dirty="0">
                <a:latin typeface="Times New Roman"/>
                <a:cs typeface="Times New Roman"/>
              </a:rPr>
              <a:t> phô,</a:t>
            </a:r>
            <a:endParaRPr sz="1800">
              <a:latin typeface="Times New Roman"/>
              <a:cs typeface="Times New Roman"/>
            </a:endParaRPr>
          </a:p>
          <a:p>
            <a:pPr marL="2494280" marR="60960" algn="ctr">
              <a:lnSpc>
                <a:spcPct val="1244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Cúi đầu trăm </a:t>
            </a:r>
            <a:r>
              <a:rPr sz="1800" i="1" spc="-5" dirty="0">
                <a:latin typeface="Times New Roman"/>
                <a:cs typeface="Times New Roman"/>
              </a:rPr>
              <a:t>lạy, cứu </a:t>
            </a:r>
            <a:r>
              <a:rPr sz="1800" i="1" dirty="0">
                <a:latin typeface="Times New Roman"/>
                <a:cs typeface="Times New Roman"/>
              </a:rPr>
              <a:t>cô </a:t>
            </a:r>
            <a:r>
              <a:rPr sz="1800" i="1" spc="-5" dirty="0">
                <a:latin typeface="Times New Roman"/>
                <a:cs typeface="Times New Roman"/>
              </a:rPr>
              <a:t>tôi cùng.”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Vân</a:t>
            </a:r>
            <a:r>
              <a:rPr sz="1800" i="1" spc="-5" dirty="0">
                <a:latin typeface="Times New Roman"/>
                <a:cs typeface="Times New Roman"/>
              </a:rPr>
              <a:t> Tiên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nghe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nói</a:t>
            </a:r>
            <a:r>
              <a:rPr sz="1800" i="1" dirty="0">
                <a:latin typeface="Times New Roman"/>
                <a:cs typeface="Times New Roman"/>
              </a:rPr>
              <a:t> động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lòng,</a:t>
            </a:r>
            <a:endParaRPr sz="1800">
              <a:latin typeface="Times New Roman"/>
              <a:cs typeface="Times New Roman"/>
            </a:endParaRPr>
          </a:p>
          <a:p>
            <a:pPr marL="2423795" algn="ctr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Đáp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rằng: “Ta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trừ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dòng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lâu</a:t>
            </a:r>
            <a:r>
              <a:rPr sz="1800" i="1" spc="-5" dirty="0">
                <a:latin typeface="Times New Roman"/>
                <a:cs typeface="Times New Roman"/>
              </a:rPr>
              <a:t> la.</a:t>
            </a:r>
            <a:endParaRPr sz="1800">
              <a:latin typeface="Times New Roman"/>
              <a:cs typeface="Times New Roman"/>
            </a:endParaRPr>
          </a:p>
          <a:p>
            <a:pPr marL="2586990" marR="155575" indent="1905" algn="ctr">
              <a:lnSpc>
                <a:spcPts val="2700"/>
              </a:lnSpc>
              <a:spcBef>
                <a:spcPts val="165"/>
              </a:spcBef>
            </a:pPr>
            <a:r>
              <a:rPr sz="1800" i="1" dirty="0">
                <a:latin typeface="Times New Roman"/>
                <a:cs typeface="Times New Roman"/>
              </a:rPr>
              <a:t>Khoan khoan </a:t>
            </a:r>
            <a:r>
              <a:rPr sz="1800" i="1" spc="-5" dirty="0">
                <a:latin typeface="Times New Roman"/>
                <a:cs typeface="Times New Roman"/>
              </a:rPr>
              <a:t>ngồi </a:t>
            </a:r>
            <a:r>
              <a:rPr sz="1800" i="1" dirty="0">
                <a:latin typeface="Times New Roman"/>
                <a:cs typeface="Times New Roman"/>
              </a:rPr>
              <a:t>đó chớ </a:t>
            </a:r>
            <a:r>
              <a:rPr sz="1800" i="1" spc="-5" dirty="0">
                <a:latin typeface="Times New Roman"/>
                <a:cs typeface="Times New Roman"/>
              </a:rPr>
              <a:t>ra, </a:t>
            </a:r>
            <a:r>
              <a:rPr sz="1800" i="1" dirty="0">
                <a:latin typeface="Times New Roman"/>
                <a:cs typeface="Times New Roman"/>
              </a:rPr>
              <a:t> Nàng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phận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gái,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phận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trai.</a:t>
            </a:r>
            <a:endParaRPr sz="1800">
              <a:latin typeface="Times New Roman"/>
              <a:cs typeface="Times New Roman"/>
            </a:endParaRPr>
          </a:p>
          <a:p>
            <a:pPr marL="2423795" algn="ctr">
              <a:lnSpc>
                <a:spcPct val="100000"/>
              </a:lnSpc>
              <a:spcBef>
                <a:spcPts val="350"/>
              </a:spcBef>
            </a:pPr>
            <a:r>
              <a:rPr sz="1800" i="1" spc="-5" dirty="0">
                <a:latin typeface="Times New Roman"/>
                <a:cs typeface="Times New Roman"/>
              </a:rPr>
              <a:t>Tiểu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thư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gái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ai,</a:t>
            </a:r>
            <a:endParaRPr sz="1800">
              <a:latin typeface="Times New Roman"/>
              <a:cs typeface="Times New Roman"/>
            </a:endParaRPr>
          </a:p>
          <a:p>
            <a:pPr marL="2425700" algn="ctr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Đi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đâu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nên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nỗi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mang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tai</a:t>
            </a:r>
            <a:r>
              <a:rPr sz="1800" i="1" spc="-5" dirty="0">
                <a:latin typeface="Times New Roman"/>
                <a:cs typeface="Times New Roman"/>
              </a:rPr>
              <a:t> bất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kỳ.</a:t>
            </a:r>
            <a:endParaRPr sz="1800">
              <a:latin typeface="Times New Roman"/>
              <a:cs typeface="Times New Roman"/>
            </a:endParaRPr>
          </a:p>
          <a:p>
            <a:pPr marL="2426335" algn="ctr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Chẳng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hay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tên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chi?</a:t>
            </a:r>
            <a:endParaRPr sz="1800">
              <a:latin typeface="Times New Roman"/>
              <a:cs typeface="Times New Roman"/>
            </a:endParaRPr>
          </a:p>
          <a:p>
            <a:pPr marL="2423795" algn="ctr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Khuê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môn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phận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gái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gì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đến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đây?</a:t>
            </a:r>
            <a:endParaRPr sz="1800">
              <a:latin typeface="Times New Roman"/>
              <a:cs typeface="Times New Roman"/>
            </a:endParaRPr>
          </a:p>
          <a:p>
            <a:pPr marL="2424430" algn="ctr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Trước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sau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chưa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hãn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dạ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nầy,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15235" marR="2510790" indent="1270" algn="ctr">
              <a:lnSpc>
                <a:spcPct val="124400"/>
              </a:lnSpc>
              <a:spcBef>
                <a:spcPts val="100"/>
              </a:spcBef>
            </a:pPr>
            <a:r>
              <a:rPr sz="1800" i="1" spc="-5" dirty="0">
                <a:latin typeface="Times New Roman"/>
                <a:cs typeface="Times New Roman"/>
              </a:rPr>
              <a:t>Hai </a:t>
            </a:r>
            <a:r>
              <a:rPr sz="1800" i="1" dirty="0">
                <a:latin typeface="Times New Roman"/>
                <a:cs typeface="Times New Roman"/>
              </a:rPr>
              <a:t>nàng ai </a:t>
            </a:r>
            <a:r>
              <a:rPr sz="1800" i="1" spc="-5" dirty="0">
                <a:latin typeface="Times New Roman"/>
                <a:cs typeface="Times New Roman"/>
              </a:rPr>
              <a:t>tớ, </a:t>
            </a:r>
            <a:r>
              <a:rPr sz="1800" i="1" dirty="0">
                <a:latin typeface="Times New Roman"/>
                <a:cs typeface="Times New Roman"/>
              </a:rPr>
              <a:t>ai </a:t>
            </a:r>
            <a:r>
              <a:rPr sz="1800" i="1" spc="-5" dirty="0">
                <a:latin typeface="Times New Roman"/>
                <a:cs typeface="Times New Roman"/>
              </a:rPr>
              <a:t>thầy </a:t>
            </a:r>
            <a:r>
              <a:rPr sz="1800" i="1" dirty="0">
                <a:latin typeface="Times New Roman"/>
                <a:cs typeface="Times New Roman"/>
              </a:rPr>
              <a:t>nói </a:t>
            </a:r>
            <a:r>
              <a:rPr sz="1800" i="1" spc="-5" dirty="0">
                <a:latin typeface="Times New Roman"/>
                <a:cs typeface="Times New Roman"/>
              </a:rPr>
              <a:t>ra?”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Thưa </a:t>
            </a:r>
            <a:r>
              <a:rPr sz="1800" i="1" dirty="0">
                <a:latin typeface="Times New Roman"/>
                <a:cs typeface="Times New Roman"/>
              </a:rPr>
              <a:t>rằng: </a:t>
            </a:r>
            <a:r>
              <a:rPr sz="1800" i="1" spc="-5" dirty="0">
                <a:latin typeface="Times New Roman"/>
                <a:cs typeface="Times New Roman"/>
              </a:rPr>
              <a:t>“Tôi </a:t>
            </a:r>
            <a:r>
              <a:rPr sz="1800" i="1" dirty="0">
                <a:latin typeface="Times New Roman"/>
                <a:cs typeface="Times New Roman"/>
              </a:rPr>
              <a:t>Kiều </a:t>
            </a:r>
            <a:r>
              <a:rPr sz="1800" i="1" spc="-5" dirty="0">
                <a:latin typeface="Times New Roman"/>
                <a:cs typeface="Times New Roman"/>
              </a:rPr>
              <a:t>Nguyệt Nga,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nầy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tỳ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tên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Kim</a:t>
            </a:r>
            <a:r>
              <a:rPr sz="1800" i="1" spc="-5" dirty="0">
                <a:latin typeface="Times New Roman"/>
                <a:cs typeface="Times New Roman"/>
              </a:rPr>
              <a:t> Liên.</a:t>
            </a:r>
            <a:endParaRPr sz="1800">
              <a:latin typeface="Times New Roman"/>
              <a:cs typeface="Times New Roman"/>
            </a:endParaRPr>
          </a:p>
          <a:p>
            <a:pPr marL="2649220" marR="2646045" indent="1270" algn="ctr">
              <a:lnSpc>
                <a:spcPct val="124600"/>
              </a:lnSpc>
              <a:spcBef>
                <a:spcPts val="10"/>
              </a:spcBef>
            </a:pPr>
            <a:r>
              <a:rPr sz="1800" i="1" spc="-5" dirty="0">
                <a:latin typeface="Times New Roman"/>
                <a:cs typeface="Times New Roman"/>
              </a:rPr>
              <a:t>Quê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nhà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quận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Tây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Xuyên,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 tri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phủ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 miền</a:t>
            </a:r>
            <a:r>
              <a:rPr sz="1800" i="1" spc="-5" dirty="0">
                <a:latin typeface="Times New Roman"/>
                <a:cs typeface="Times New Roman"/>
              </a:rPr>
              <a:t> Hà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Khê.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Sai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quân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đem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bức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thư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về,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Rước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tôi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định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bề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gia.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đâu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dám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cãi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Ví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dầu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ngàn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dặm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đàng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cũng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đành!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tác?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5" dirty="0">
                <a:latin typeface="Times New Roman"/>
                <a:cs typeface="Times New Roman"/>
              </a:rPr>
              <a:t> Câu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</a:t>
            </a:r>
            <a:r>
              <a:rPr sz="1800" i="1" dirty="0">
                <a:latin typeface="Times New Roman"/>
                <a:cs typeface="Times New Roman"/>
              </a:rPr>
              <a:t>Dẹp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rồi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lũ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kiến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chòm </a:t>
            </a:r>
            <a:r>
              <a:rPr sz="1800" i="1" spc="-5" dirty="0">
                <a:latin typeface="Times New Roman"/>
                <a:cs typeface="Times New Roman"/>
              </a:rPr>
              <a:t>ong,/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Hỏi: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“Ai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than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khóc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xe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nầy?”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rút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không?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thì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rút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5" dirty="0">
                <a:latin typeface="Times New Roman"/>
                <a:cs typeface="Times New Roman"/>
              </a:rPr>
              <a:t> Tìm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vấn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 trên?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5" dirty="0">
                <a:latin typeface="Times New Roman"/>
                <a:cs typeface="Times New Roman"/>
              </a:rPr>
              <a:t> Nêu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 dung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378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“Lục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Nga”,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“Truyện</a:t>
            </a:r>
            <a:r>
              <a:rPr sz="1800" dirty="0">
                <a:latin typeface="Times New Roman"/>
                <a:cs typeface="Times New Roman"/>
              </a:rPr>
              <a:t> Lục</a:t>
            </a:r>
            <a:r>
              <a:rPr sz="1800" spc="-5" dirty="0">
                <a:latin typeface="Times New Roman"/>
                <a:cs typeface="Times New Roman"/>
              </a:rPr>
              <a:t> Vân Tiên”,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Chiểu.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2.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rút </a:t>
            </a:r>
            <a:r>
              <a:rPr sz="1800" spc="-5" dirty="0">
                <a:latin typeface="Times New Roman"/>
                <a:cs typeface="Times New Roman"/>
              </a:rPr>
              <a:t>gọn,</a:t>
            </a:r>
            <a:r>
              <a:rPr sz="1800" dirty="0">
                <a:latin typeface="Times New Roman"/>
                <a:cs typeface="Times New Roman"/>
              </a:rPr>
              <a:t> rút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vấn:</a:t>
            </a:r>
            <a:endParaRPr sz="1800">
              <a:latin typeface="Times New Roman"/>
              <a:cs typeface="Times New Roman"/>
            </a:endParaRPr>
          </a:p>
          <a:p>
            <a:pPr marL="12700" marR="5113020">
              <a:lnSpc>
                <a:spcPct val="124400"/>
              </a:lnSpc>
              <a:spcBef>
                <a:spcPts val="5"/>
              </a:spcBef>
            </a:pPr>
            <a:r>
              <a:rPr sz="1800" i="1" dirty="0">
                <a:latin typeface="Times New Roman"/>
                <a:cs typeface="Times New Roman"/>
              </a:rPr>
              <a:t>(1)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Dẹp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rồi </a:t>
            </a:r>
            <a:r>
              <a:rPr sz="1800" i="1" dirty="0">
                <a:latin typeface="Times New Roman"/>
                <a:cs typeface="Times New Roman"/>
              </a:rPr>
              <a:t>lũ kiến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chòm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ong,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Hỏi: </a:t>
            </a:r>
            <a:r>
              <a:rPr sz="1800" i="1" dirty="0">
                <a:latin typeface="Times New Roman"/>
                <a:cs typeface="Times New Roman"/>
              </a:rPr>
              <a:t>Ai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than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khóc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xe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nầy?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(2)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Chẳng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tên </a:t>
            </a:r>
            <a:r>
              <a:rPr sz="1800" i="1" dirty="0">
                <a:latin typeface="Times New Roman"/>
                <a:cs typeface="Times New Roman"/>
              </a:rPr>
              <a:t>họ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chi?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(3)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Khuê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môn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phận </a:t>
            </a:r>
            <a:r>
              <a:rPr sz="1800" i="1" dirty="0">
                <a:latin typeface="Times New Roman"/>
                <a:cs typeface="Times New Roman"/>
              </a:rPr>
              <a:t>gái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gì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đến </a:t>
            </a:r>
            <a:r>
              <a:rPr sz="1800" i="1" dirty="0">
                <a:latin typeface="Times New Roman"/>
                <a:cs typeface="Times New Roman"/>
              </a:rPr>
              <a:t>đây?</a:t>
            </a:r>
            <a:endParaRPr sz="1800">
              <a:latin typeface="Times New Roman"/>
              <a:cs typeface="Times New Roman"/>
            </a:endParaRPr>
          </a:p>
          <a:p>
            <a:pPr marL="12700" marR="5331460">
              <a:lnSpc>
                <a:spcPts val="2690"/>
              </a:lnSpc>
              <a:spcBef>
                <a:spcPts val="175"/>
              </a:spcBef>
            </a:pPr>
            <a:r>
              <a:rPr sz="1800" i="1" dirty="0">
                <a:latin typeface="Times New Roman"/>
                <a:cs typeface="Times New Roman"/>
              </a:rPr>
              <a:t>(4) </a:t>
            </a:r>
            <a:r>
              <a:rPr sz="1800" i="1" spc="-5" dirty="0">
                <a:latin typeface="Times New Roman"/>
                <a:cs typeface="Times New Roman"/>
              </a:rPr>
              <a:t>Trước sau chưa </a:t>
            </a:r>
            <a:r>
              <a:rPr sz="1800" i="1" dirty="0">
                <a:latin typeface="Times New Roman"/>
                <a:cs typeface="Times New Roman"/>
              </a:rPr>
              <a:t>hãn dạ </a:t>
            </a:r>
            <a:r>
              <a:rPr sz="1800" i="1" spc="-5" dirty="0">
                <a:latin typeface="Times New Roman"/>
                <a:cs typeface="Times New Roman"/>
              </a:rPr>
              <a:t>nầy,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Hai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tớ,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ai </a:t>
            </a:r>
            <a:r>
              <a:rPr sz="1800" i="1" spc="-5" dirty="0">
                <a:latin typeface="Times New Roman"/>
                <a:cs typeface="Times New Roman"/>
              </a:rPr>
              <a:t>thầy</a:t>
            </a:r>
            <a:r>
              <a:rPr sz="1800" i="1" dirty="0">
                <a:latin typeface="Times New Roman"/>
                <a:cs typeface="Times New Roman"/>
              </a:rPr>
              <a:t> nói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5" dirty="0">
                <a:latin typeface="Times New Roman"/>
                <a:cs typeface="Times New Roman"/>
              </a:rPr>
              <a:t> chính: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thoại,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 sự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-5" dirty="0">
                <a:latin typeface="Times New Roman"/>
                <a:cs typeface="Times New Roman"/>
              </a:rPr>
              <a:t> Vân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Nguyệt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603631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trả</a:t>
            </a:r>
            <a:r>
              <a:rPr sz="1800" spc="-5" dirty="0">
                <a:latin typeface="Times New Roman"/>
                <a:cs typeface="Times New Roman"/>
              </a:rPr>
              <a:t> lời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dưới:</a:t>
            </a:r>
            <a:endParaRPr sz="1800">
              <a:latin typeface="Times New Roman"/>
              <a:cs typeface="Times New Roman"/>
            </a:endParaRPr>
          </a:p>
          <a:p>
            <a:pPr marL="2218055" algn="ctr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“Chẳng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sự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bất</a:t>
            </a:r>
            <a:r>
              <a:rPr sz="1800" i="1" spc="-5" dirty="0">
                <a:latin typeface="Times New Roman"/>
                <a:cs typeface="Times New Roman"/>
              </a:rPr>
              <a:t> bình,</a:t>
            </a:r>
            <a:endParaRPr sz="1800">
              <a:latin typeface="Times New Roman"/>
              <a:cs typeface="Times New Roman"/>
            </a:endParaRPr>
          </a:p>
          <a:p>
            <a:pPr marL="2218055" algn="ctr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Hay </a:t>
            </a:r>
            <a:r>
              <a:rPr sz="1800" i="1" dirty="0">
                <a:latin typeface="Times New Roman"/>
                <a:cs typeface="Times New Roman"/>
              </a:rPr>
              <a:t>vầy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cũng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chẳng </a:t>
            </a:r>
            <a:r>
              <a:rPr sz="1800" i="1" dirty="0">
                <a:latin typeface="Times New Roman"/>
                <a:cs typeface="Times New Roman"/>
              </a:rPr>
              <a:t>đăng trình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 </a:t>
            </a:r>
            <a:r>
              <a:rPr sz="1800" i="1" dirty="0">
                <a:latin typeface="Times New Roman"/>
                <a:cs typeface="Times New Roman"/>
              </a:rPr>
              <a:t>chi.</a:t>
            </a:r>
            <a:endParaRPr sz="1800">
              <a:latin typeface="Times New Roman"/>
              <a:cs typeface="Times New Roman"/>
            </a:endParaRPr>
          </a:p>
          <a:p>
            <a:pPr marL="2566035" marR="336550" indent="-1905" algn="ctr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Lâm </a:t>
            </a:r>
            <a:r>
              <a:rPr sz="1800" i="1" dirty="0">
                <a:latin typeface="Times New Roman"/>
                <a:cs typeface="Times New Roman"/>
              </a:rPr>
              <a:t>nguy chẳng gặp </a:t>
            </a:r>
            <a:r>
              <a:rPr sz="1800" i="1" spc="-5" dirty="0">
                <a:latin typeface="Times New Roman"/>
                <a:cs typeface="Times New Roman"/>
              </a:rPr>
              <a:t>giải nguy,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Tiết </a:t>
            </a:r>
            <a:r>
              <a:rPr sz="1800" i="1" dirty="0">
                <a:latin typeface="Times New Roman"/>
                <a:cs typeface="Times New Roman"/>
              </a:rPr>
              <a:t>trăm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năm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cũng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bỏ đi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hồi.</a:t>
            </a:r>
            <a:endParaRPr sz="1800">
              <a:latin typeface="Times New Roman"/>
              <a:cs typeface="Times New Roman"/>
            </a:endParaRPr>
          </a:p>
          <a:p>
            <a:pPr marL="2599055" marR="370840" indent="275590">
              <a:lnSpc>
                <a:spcPts val="2700"/>
              </a:lnSpc>
              <a:spcBef>
                <a:spcPts val="170"/>
              </a:spcBef>
            </a:pPr>
            <a:r>
              <a:rPr sz="1800" i="1" spc="-5" dirty="0">
                <a:latin typeface="Times New Roman"/>
                <a:cs typeface="Times New Roman"/>
              </a:rPr>
              <a:t>Trước </a:t>
            </a:r>
            <a:r>
              <a:rPr sz="1800" i="1" dirty="0">
                <a:latin typeface="Times New Roman"/>
                <a:cs typeface="Times New Roman"/>
              </a:rPr>
              <a:t>xe quân </a:t>
            </a:r>
            <a:r>
              <a:rPr sz="1800" i="1" spc="-5" dirty="0">
                <a:latin typeface="Times New Roman"/>
                <a:cs typeface="Times New Roman"/>
              </a:rPr>
              <a:t>tử tạm ngồi, </a:t>
            </a:r>
            <a:r>
              <a:rPr sz="1800" i="1" dirty="0">
                <a:latin typeface="Times New Roman"/>
                <a:cs typeface="Times New Roman"/>
              </a:rPr>
              <a:t> Xin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 tiện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thiếp </a:t>
            </a:r>
            <a:r>
              <a:rPr sz="1800" i="1" dirty="0">
                <a:latin typeface="Times New Roman"/>
                <a:cs typeface="Times New Roman"/>
              </a:rPr>
              <a:t>lạy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rồi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sẽ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thưa.</a:t>
            </a:r>
            <a:endParaRPr sz="1800">
              <a:latin typeface="Times New Roman"/>
              <a:cs typeface="Times New Roman"/>
            </a:endParaRPr>
          </a:p>
          <a:p>
            <a:pPr marL="2219960" algn="ctr">
              <a:lnSpc>
                <a:spcPct val="100000"/>
              </a:lnSpc>
              <a:spcBef>
                <a:spcPts val="345"/>
              </a:spcBef>
            </a:pPr>
            <a:r>
              <a:rPr sz="1800" i="1" dirty="0">
                <a:latin typeface="Times New Roman"/>
                <a:cs typeface="Times New Roman"/>
              </a:rPr>
              <a:t>Chút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tôi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liễu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yếu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đào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thơ,</a:t>
            </a:r>
            <a:endParaRPr sz="1800">
              <a:latin typeface="Times New Roman"/>
              <a:cs typeface="Times New Roman"/>
            </a:endParaRPr>
          </a:p>
          <a:p>
            <a:pPr marL="2217420" algn="ctr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Giữa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đường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lâm </a:t>
            </a:r>
            <a:r>
              <a:rPr sz="1800" i="1" dirty="0">
                <a:latin typeface="Times New Roman"/>
                <a:cs typeface="Times New Roman"/>
              </a:rPr>
              <a:t>phải </a:t>
            </a:r>
            <a:r>
              <a:rPr sz="1800" i="1" spc="-5" dirty="0">
                <a:latin typeface="Times New Roman"/>
                <a:cs typeface="Times New Roman"/>
              </a:rPr>
              <a:t>bụi </a:t>
            </a:r>
            <a:r>
              <a:rPr sz="1800" i="1" dirty="0">
                <a:latin typeface="Times New Roman"/>
                <a:cs typeface="Times New Roman"/>
              </a:rPr>
              <a:t>dơ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phần.</a:t>
            </a:r>
            <a:endParaRPr sz="1800">
              <a:latin typeface="Times New Roman"/>
              <a:cs typeface="Times New Roman"/>
            </a:endParaRPr>
          </a:p>
          <a:p>
            <a:pPr marL="2220595" algn="ctr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Hà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Khê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cũng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gần,</a:t>
            </a:r>
            <a:endParaRPr sz="1800">
              <a:latin typeface="Times New Roman"/>
              <a:cs typeface="Times New Roman"/>
            </a:endParaRPr>
          </a:p>
          <a:p>
            <a:pPr marL="2217420" algn="ctr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Xin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theo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cùng</a:t>
            </a:r>
            <a:r>
              <a:rPr sz="1800" i="1" spc="-5" dirty="0">
                <a:latin typeface="Times New Roman"/>
                <a:cs typeface="Times New Roman"/>
              </a:rPr>
              <a:t> thiếp đền </a:t>
            </a:r>
            <a:r>
              <a:rPr sz="1800" i="1" dirty="0">
                <a:latin typeface="Times New Roman"/>
                <a:cs typeface="Times New Roman"/>
              </a:rPr>
              <a:t>ơn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5" dirty="0">
                <a:latin typeface="Times New Roman"/>
                <a:cs typeface="Times New Roman"/>
              </a:rPr>
              <a:t> chàng.</a:t>
            </a:r>
            <a:endParaRPr sz="1800">
              <a:latin typeface="Times New Roman"/>
              <a:cs typeface="Times New Roman"/>
            </a:endParaRPr>
          </a:p>
          <a:p>
            <a:pPr marL="2220595" algn="ctr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Gặp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đây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đương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lúc </a:t>
            </a:r>
            <a:r>
              <a:rPr sz="1800" i="1" dirty="0">
                <a:latin typeface="Times New Roman"/>
                <a:cs typeface="Times New Roman"/>
              </a:rPr>
              <a:t>giữa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đàng,</a:t>
            </a:r>
            <a:endParaRPr sz="1800">
              <a:latin typeface="Times New Roman"/>
              <a:cs typeface="Times New Roman"/>
            </a:endParaRPr>
          </a:p>
          <a:p>
            <a:pPr marL="2219325" algn="ctr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Của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tiền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chẳng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có, </a:t>
            </a:r>
            <a:r>
              <a:rPr sz="1800" i="1" dirty="0">
                <a:latin typeface="Times New Roman"/>
                <a:cs typeface="Times New Roman"/>
              </a:rPr>
              <a:t>bạc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cũng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không.</a:t>
            </a:r>
            <a:endParaRPr sz="1800">
              <a:latin typeface="Times New Roman"/>
              <a:cs typeface="Times New Roman"/>
            </a:endParaRPr>
          </a:p>
          <a:p>
            <a:pPr marL="2218690" algn="ctr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Gẫm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câu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báo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đức </a:t>
            </a:r>
            <a:r>
              <a:rPr sz="1800" i="1" dirty="0">
                <a:latin typeface="Times New Roman"/>
                <a:cs typeface="Times New Roman"/>
              </a:rPr>
              <a:t>thù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công,</a:t>
            </a:r>
            <a:endParaRPr sz="1800">
              <a:latin typeface="Times New Roman"/>
              <a:cs typeface="Times New Roman"/>
            </a:endParaRPr>
          </a:p>
          <a:p>
            <a:pPr marL="2347595" marR="120014" algn="ctr">
              <a:lnSpc>
                <a:spcPts val="2700"/>
              </a:lnSpc>
              <a:spcBef>
                <a:spcPts val="90"/>
              </a:spcBef>
            </a:pPr>
            <a:r>
              <a:rPr sz="1800" i="1" spc="-5" dirty="0">
                <a:latin typeface="Times New Roman"/>
                <a:cs typeface="Times New Roman"/>
              </a:rPr>
              <a:t>Lấy </a:t>
            </a:r>
            <a:r>
              <a:rPr sz="1800" i="1" dirty="0">
                <a:latin typeface="Times New Roman"/>
                <a:cs typeface="Times New Roman"/>
              </a:rPr>
              <a:t>chi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phỉ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tấm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lòng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cùng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ngươi.”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Vân Tiên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nghe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nói</a:t>
            </a:r>
            <a:r>
              <a:rPr sz="1800" i="1" dirty="0">
                <a:latin typeface="Times New Roman"/>
                <a:cs typeface="Times New Roman"/>
              </a:rPr>
              <a:t> liền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cười: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25"/>
              </a:spcBef>
            </a:pPr>
            <a:r>
              <a:rPr sz="1800" i="1" spc="-5" dirty="0">
                <a:latin typeface="Times New Roman"/>
                <a:cs typeface="Times New Roman"/>
              </a:rPr>
              <a:t>“Làm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ơn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há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dễ </a:t>
            </a:r>
            <a:r>
              <a:rPr sz="1800" i="1" spc="-5" dirty="0">
                <a:latin typeface="Times New Roman"/>
                <a:cs typeface="Times New Roman"/>
              </a:rPr>
              <a:t>trông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</a:t>
            </a:r>
            <a:r>
              <a:rPr sz="1800" i="1" spc="-5" dirty="0">
                <a:latin typeface="Times New Roman"/>
                <a:cs typeface="Times New Roman"/>
              </a:rPr>
              <a:t> trả ơn.</a:t>
            </a:r>
            <a:endParaRPr sz="1800" dirty="0">
              <a:latin typeface="Times New Roman"/>
              <a:cs typeface="Times New Roman"/>
            </a:endParaRPr>
          </a:p>
          <a:p>
            <a:pPr marL="2672080" marR="2665730" indent="-1905" algn="ctr">
              <a:lnSpc>
                <a:spcPct val="124400"/>
              </a:lnSpc>
            </a:pPr>
            <a:r>
              <a:rPr sz="1800" i="1" dirty="0">
                <a:latin typeface="Times New Roman"/>
                <a:cs typeface="Times New Roman"/>
              </a:rPr>
              <a:t>Này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đà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rõ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đặng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nguồn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cơn,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Nào </a:t>
            </a:r>
            <a:r>
              <a:rPr sz="1800" i="1" dirty="0">
                <a:latin typeface="Times New Roman"/>
                <a:cs typeface="Times New Roman"/>
              </a:rPr>
              <a:t>ai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tính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thiệt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hơn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gì?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Nhớ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câu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kiến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nghĩa </a:t>
            </a:r>
            <a:r>
              <a:rPr sz="1800" i="1" dirty="0">
                <a:latin typeface="Times New Roman"/>
                <a:cs typeface="Times New Roman"/>
              </a:rPr>
              <a:t>bất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vi,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5"/>
              </a:spcBef>
            </a:pP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thế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ấy</a:t>
            </a:r>
            <a:r>
              <a:rPr sz="1800" i="1" dirty="0">
                <a:latin typeface="Times New Roman"/>
                <a:cs typeface="Times New Roman"/>
              </a:rPr>
              <a:t> cũng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anh</a:t>
            </a:r>
            <a:r>
              <a:rPr sz="1800" i="1" spc="-5" dirty="0">
                <a:latin typeface="Times New Roman"/>
                <a:cs typeface="Times New Roman"/>
              </a:rPr>
              <a:t> hùng.”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“Lục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Nguyệt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Nga”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“Truyện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Tiên”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Chiểu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2. </a:t>
            </a:r>
            <a:r>
              <a:rPr sz="1800" spc="-5" dirty="0">
                <a:latin typeface="Times New Roman"/>
                <a:cs typeface="Times New Roman"/>
              </a:rPr>
              <a:t>Xác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 </a:t>
            </a:r>
            <a:r>
              <a:rPr sz="1800" dirty="0">
                <a:latin typeface="Times New Roman"/>
                <a:cs typeface="Times New Roman"/>
              </a:rPr>
              <a:t>đạt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 trên?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Tiên?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1. 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nói</a:t>
            </a:r>
            <a:r>
              <a:rPr sz="1800" dirty="0">
                <a:latin typeface="Times New Roman"/>
                <a:cs typeface="Times New Roman"/>
              </a:rPr>
              <a:t> rõ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 điểm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dirty="0">
                <a:latin typeface="Times New Roman"/>
                <a:cs typeface="Times New Roman"/>
              </a:rPr>
              <a:t> anh hùng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Nhớ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câu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kiến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nghĩa </a:t>
            </a:r>
            <a:r>
              <a:rPr sz="1800" i="1" dirty="0">
                <a:latin typeface="Times New Roman"/>
                <a:cs typeface="Times New Roman"/>
              </a:rPr>
              <a:t>bất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vi,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thế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ấy</a:t>
            </a:r>
            <a:r>
              <a:rPr sz="1800" i="1" dirty="0">
                <a:latin typeface="Times New Roman"/>
                <a:cs typeface="Times New Roman"/>
              </a:rPr>
              <a:t> cũng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hùng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thơ: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mà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làm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 không phải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20758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Vân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xả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cướp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Nguyệt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Nga,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xong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Nguyệt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 </a:t>
            </a:r>
            <a:r>
              <a:rPr sz="1800" dirty="0">
                <a:latin typeface="Times New Roman"/>
                <a:cs typeface="Times New Roman"/>
              </a:rPr>
              <a:t>muốn báo </a:t>
            </a:r>
            <a:r>
              <a:rPr sz="1800" spc="-5" dirty="0">
                <a:latin typeface="Times New Roman"/>
                <a:cs typeface="Times New Roman"/>
              </a:rPr>
              <a:t>đáp </a:t>
            </a:r>
            <a:r>
              <a:rPr sz="1800" dirty="0">
                <a:latin typeface="Times New Roman"/>
                <a:cs typeface="Times New Roman"/>
              </a:rPr>
              <a:t>công ơn thì </a:t>
            </a:r>
            <a:r>
              <a:rPr sz="1800" spc="-10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nhất </a:t>
            </a:r>
            <a:r>
              <a:rPr sz="1800" spc="-5" dirty="0">
                <a:latin typeface="Times New Roman"/>
                <a:cs typeface="Times New Roman"/>
              </a:rPr>
              <a:t>quyết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nhận. </a:t>
            </a:r>
            <a:r>
              <a:rPr sz="1800" dirty="0">
                <a:latin typeface="Times New Roman"/>
                <a:cs typeface="Times New Roman"/>
              </a:rPr>
              <a:t>Rõ ràng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đã xả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toán.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Từ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Vân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niệm anh hùng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giả Nguyễn Đình </a:t>
            </a:r>
            <a:r>
              <a:rPr sz="1800" dirty="0">
                <a:latin typeface="Times New Roman"/>
                <a:cs typeface="Times New Roman"/>
              </a:rPr>
              <a:t>Chiểu. Đối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ông,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anh hùng phải có tài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 phi thường để thấy </a:t>
            </a:r>
            <a:r>
              <a:rPr sz="1800" spc="-5" dirty="0">
                <a:latin typeface="Times New Roman"/>
                <a:cs typeface="Times New Roman"/>
              </a:rPr>
              <a:t>hoạn nạn thì sẵn </a:t>
            </a:r>
            <a:r>
              <a:rPr sz="1800" dirty="0">
                <a:latin typeface="Times New Roman"/>
                <a:cs typeface="Times New Roman"/>
              </a:rPr>
              <a:t>sàng cứu giúp vô tư </a:t>
            </a:r>
            <a:r>
              <a:rPr sz="1800" spc="-5" dirty="0">
                <a:latin typeface="Times New Roman"/>
                <a:cs typeface="Times New Roman"/>
              </a:rPr>
              <a:t>đem </a:t>
            </a:r>
            <a:r>
              <a:rPr sz="1800" dirty="0">
                <a:latin typeface="Times New Roman"/>
                <a:cs typeface="Times New Roman"/>
              </a:rPr>
              <a:t>lại điều tốt </a:t>
            </a:r>
            <a:r>
              <a:rPr sz="1800" spc="-5" dirty="0">
                <a:latin typeface="Times New Roman"/>
                <a:cs typeface="Times New Roman"/>
              </a:rPr>
              <a:t>đẹp cho mọi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dirty="0">
                <a:latin typeface="Times New Roman"/>
                <a:cs typeface="Times New Roman"/>
              </a:rPr>
              <a:t> hùng phải 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nghĩa,</a:t>
            </a:r>
            <a:r>
              <a:rPr sz="1800" dirty="0">
                <a:latin typeface="Times New Roman"/>
                <a:cs typeface="Times New Roman"/>
              </a:rPr>
              <a:t> vì lẽ </a:t>
            </a:r>
            <a:r>
              <a:rPr sz="1800" spc="-5" dirty="0">
                <a:latin typeface="Times New Roman"/>
                <a:cs typeface="Times New Roman"/>
              </a:rPr>
              <a:t>phải,</a:t>
            </a:r>
            <a:r>
              <a:rPr sz="1800" dirty="0">
                <a:latin typeface="Times New Roman"/>
                <a:cs typeface="Times New Roman"/>
              </a:rPr>
              <a:t> vì lẽ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5" dirty="0">
                <a:latin typeface="Times New Roman"/>
                <a:cs typeface="Times New Roman"/>
              </a:rPr>
              <a:t> bằng.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954" y="885189"/>
            <a:ext cx="67310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sng" dirty="0">
                <a:uFill>
                  <a:solidFill>
                    <a:srgbClr val="006FC0"/>
                  </a:solidFill>
                </a:uFill>
              </a:rPr>
              <a:t>BÀI</a:t>
            </a:r>
            <a:r>
              <a:rPr u="sng" spc="-15" dirty="0">
                <a:uFill>
                  <a:solidFill>
                    <a:srgbClr val="006FC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6FC0"/>
                  </a:solidFill>
                </a:uFill>
              </a:rPr>
              <a:t>1.</a:t>
            </a:r>
            <a:r>
              <a:rPr spc="5" dirty="0"/>
              <a:t> </a:t>
            </a:r>
            <a:r>
              <a:rPr spc="-5" dirty="0"/>
              <a:t>TÌM</a:t>
            </a:r>
            <a:r>
              <a:rPr dirty="0"/>
              <a:t> </a:t>
            </a:r>
            <a:r>
              <a:rPr spc="-5" dirty="0"/>
              <a:t>HIỂU </a:t>
            </a:r>
            <a:r>
              <a:rPr dirty="0"/>
              <a:t>CHUNG</a:t>
            </a:r>
            <a:r>
              <a:rPr spc="-10" dirty="0"/>
              <a:t> </a:t>
            </a:r>
            <a:r>
              <a:rPr spc="5" dirty="0"/>
              <a:t>VỀ</a:t>
            </a:r>
            <a:r>
              <a:rPr spc="-10" dirty="0"/>
              <a:t> </a:t>
            </a:r>
            <a:r>
              <a:rPr spc="-5" dirty="0"/>
              <a:t>TRUYỆN “LỤC</a:t>
            </a:r>
            <a:r>
              <a:rPr dirty="0"/>
              <a:t> </a:t>
            </a:r>
            <a:r>
              <a:rPr spc="-5" dirty="0"/>
              <a:t>VÂN TIÊN”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8258809" cy="5494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giả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Chiểu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(1822-1888),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tục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Chiểu,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Thới,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tỉnh</a:t>
            </a:r>
          </a:p>
          <a:p>
            <a:pPr marL="12700" marR="5080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(nay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thuộc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), </a:t>
            </a:r>
            <a:r>
              <a:rPr sz="1800" spc="-5" dirty="0">
                <a:latin typeface="Times New Roman"/>
                <a:cs typeface="Times New Roman"/>
              </a:rPr>
              <a:t>quê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-Phong Điền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Thừa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Huế </a:t>
            </a:r>
            <a:r>
              <a:rPr sz="1800" dirty="0">
                <a:latin typeface="Times New Roman"/>
                <a:cs typeface="Times New Roman"/>
              </a:rPr>
              <a:t>.</a:t>
            </a:r>
          </a:p>
          <a:p>
            <a:pPr marL="12700" marR="635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chương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trị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nhằm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đạo</a:t>
            </a:r>
            <a:r>
              <a:rPr sz="1800" dirty="0">
                <a:latin typeface="Times New Roman"/>
                <a:cs typeface="Times New Roman"/>
              </a:rPr>
              <a:t> lý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cổ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yêu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 </a:t>
            </a:r>
            <a:r>
              <a:rPr sz="1800" spc="-5" dirty="0">
                <a:latin typeface="Times New Roman"/>
                <a:cs typeface="Times New Roman"/>
              </a:rPr>
              <a:t>cứu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Tác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phẩm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dung:</a:t>
            </a:r>
          </a:p>
          <a:p>
            <a:pPr marL="12700" marR="571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 Truyện lục vân tiên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truyện </a:t>
            </a:r>
            <a:r>
              <a:rPr sz="1800" spc="-5" dirty="0">
                <a:latin typeface="Times New Roman"/>
                <a:cs typeface="Times New Roman"/>
              </a:rPr>
              <a:t>thơ </a:t>
            </a:r>
            <a:r>
              <a:rPr sz="1800" dirty="0">
                <a:latin typeface="Times New Roman"/>
                <a:cs typeface="Times New Roman"/>
              </a:rPr>
              <a:t>nôm </a:t>
            </a:r>
            <a:r>
              <a:rPr sz="1800" spc="-5" dirty="0">
                <a:latin typeface="Times New Roman"/>
                <a:cs typeface="Times New Roman"/>
              </a:rPr>
              <a:t>được sáng </a:t>
            </a:r>
            <a:r>
              <a:rPr sz="1800" dirty="0">
                <a:latin typeface="Times New Roman"/>
                <a:cs typeface="Times New Roman"/>
              </a:rPr>
              <a:t>tác vào </a:t>
            </a:r>
            <a:r>
              <a:rPr sz="1800" spc="-5" dirty="0">
                <a:latin typeface="Times New Roman"/>
                <a:cs typeface="Times New Roman"/>
              </a:rPr>
              <a:t>khoảng </a:t>
            </a:r>
            <a:r>
              <a:rPr sz="1800" dirty="0">
                <a:latin typeface="Times New Roman"/>
                <a:cs typeface="Times New Roman"/>
              </a:rPr>
              <a:t>đầu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spc="-10" dirty="0">
                <a:latin typeface="Times New Roman"/>
                <a:cs typeface="Times New Roman"/>
              </a:rPr>
              <a:t>năm </a:t>
            </a:r>
            <a:r>
              <a:rPr sz="1800" dirty="0">
                <a:latin typeface="Times New Roman"/>
                <a:cs typeface="Times New Roman"/>
              </a:rPr>
              <a:t>50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 thế </a:t>
            </a:r>
            <a:r>
              <a:rPr sz="1800" spc="-5" dirty="0">
                <a:latin typeface="Times New Roman"/>
                <a:cs typeface="Times New Roman"/>
              </a:rPr>
              <a:t>kỷ XIX. </a:t>
            </a:r>
            <a:r>
              <a:rPr sz="1800" dirty="0">
                <a:latin typeface="Times New Roman"/>
                <a:cs typeface="Times New Roman"/>
              </a:rPr>
              <a:t>Truyện gồm 2082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thơ lục </a:t>
            </a:r>
            <a:r>
              <a:rPr sz="1800" spc="-5" dirty="0">
                <a:latin typeface="Times New Roman"/>
                <a:cs typeface="Times New Roman"/>
              </a:rPr>
              <a:t>bát được </a:t>
            </a:r>
            <a:r>
              <a:rPr sz="1800" dirty="0">
                <a:latin typeface="Times New Roman"/>
                <a:cs typeface="Times New Roman"/>
              </a:rPr>
              <a:t>viết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nhằm </a:t>
            </a:r>
            <a:r>
              <a:rPr sz="1800" dirty="0">
                <a:latin typeface="Times New Roman"/>
                <a:cs typeface="Times New Roman"/>
              </a:rPr>
              <a:t>mục </a:t>
            </a:r>
            <a:r>
              <a:rPr sz="1800" spc="-5" dirty="0">
                <a:latin typeface="Times New Roman"/>
                <a:cs typeface="Times New Roman"/>
              </a:rPr>
              <a:t>đích </a:t>
            </a:r>
            <a:r>
              <a:rPr sz="1800" dirty="0">
                <a:latin typeface="Times New Roman"/>
                <a:cs typeface="Times New Roman"/>
              </a:rPr>
              <a:t>truyền dạy </a:t>
            </a:r>
            <a:r>
              <a:rPr sz="1800" spc="-5" dirty="0">
                <a:latin typeface="Times New Roman"/>
                <a:cs typeface="Times New Roman"/>
              </a:rPr>
              <a:t>đạo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Đạo</a:t>
            </a:r>
            <a:r>
              <a:rPr sz="1800" dirty="0">
                <a:latin typeface="Times New Roman"/>
                <a:cs typeface="Times New Roman"/>
              </a:rPr>
              <a:t> lý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là:</a:t>
            </a:r>
            <a:endParaRPr sz="1800" dirty="0">
              <a:latin typeface="Times New Roman"/>
              <a:cs typeface="Times New Roman"/>
            </a:endParaRPr>
          </a:p>
          <a:p>
            <a:pPr marL="12700" marR="6350" indent="11557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Xem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10" dirty="0">
                <a:latin typeface="Times New Roman"/>
                <a:cs typeface="Times New Roman"/>
              </a:rPr>
              <a:t>bè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bạn,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 thương cưu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 những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hoạn </a:t>
            </a:r>
            <a:r>
              <a:rPr sz="1800" spc="-5" dirty="0">
                <a:latin typeface="Times New Roman"/>
                <a:cs typeface="Times New Roman"/>
              </a:rPr>
              <a:t>nạn.</a:t>
            </a:r>
            <a:endParaRPr sz="1800" dirty="0">
              <a:latin typeface="Times New Roman"/>
              <a:cs typeface="Times New Roman"/>
            </a:endParaRPr>
          </a:p>
          <a:p>
            <a:pPr marL="12827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hiệp,</a:t>
            </a:r>
            <a:r>
              <a:rPr sz="1800" spc="-5" dirty="0">
                <a:latin typeface="Times New Roman"/>
                <a:cs typeface="Times New Roman"/>
              </a:rPr>
              <a:t> sẵn</a:t>
            </a:r>
            <a:r>
              <a:rPr sz="1800" dirty="0">
                <a:latin typeface="Times New Roman"/>
                <a:cs typeface="Times New Roman"/>
              </a:rPr>
              <a:t> sàng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5" dirty="0">
                <a:latin typeface="Times New Roman"/>
                <a:cs typeface="Times New Roman"/>
              </a:rPr>
              <a:t> khốn</a:t>
            </a:r>
            <a:r>
              <a:rPr sz="1800" dirty="0">
                <a:latin typeface="Times New Roman"/>
                <a:cs typeface="Times New Roman"/>
              </a:rPr>
              <a:t> phò </a:t>
            </a:r>
            <a:r>
              <a:rPr sz="1800" spc="-5" dirty="0">
                <a:latin typeface="Times New Roman"/>
                <a:cs typeface="Times New Roman"/>
              </a:rPr>
              <a:t>nguy...</a:t>
            </a:r>
            <a:endParaRPr sz="1800" dirty="0">
              <a:latin typeface="Times New Roman"/>
              <a:cs typeface="Times New Roman"/>
            </a:endParaRPr>
          </a:p>
          <a:p>
            <a:pPr marL="12700" marR="7620" indent="115570" algn="just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+ Thể hiện </a:t>
            </a:r>
            <a:r>
              <a:rPr sz="1800" spc="-10" dirty="0">
                <a:latin typeface="Times New Roman"/>
                <a:cs typeface="Times New Roman"/>
              </a:rPr>
              <a:t>khát </a:t>
            </a:r>
            <a:r>
              <a:rPr sz="1800" dirty="0">
                <a:latin typeface="Times New Roman"/>
                <a:cs typeface="Times New Roman"/>
              </a:rPr>
              <a:t>vọng </a:t>
            </a:r>
            <a:r>
              <a:rPr sz="1800" spc="-5" dirty="0">
                <a:latin typeface="Times New Roman"/>
                <a:cs typeface="Times New Roman"/>
              </a:rPr>
              <a:t>của nhân </a:t>
            </a:r>
            <a:r>
              <a:rPr sz="1800" dirty="0">
                <a:latin typeface="Times New Roman"/>
                <a:cs typeface="Times New Roman"/>
              </a:rPr>
              <a:t>dân, </a:t>
            </a:r>
            <a:r>
              <a:rPr sz="1800" spc="-5" dirty="0">
                <a:latin typeface="Times New Roman"/>
                <a:cs typeface="Times New Roman"/>
              </a:rPr>
              <a:t>hướng </a:t>
            </a:r>
            <a:r>
              <a:rPr sz="1800" dirty="0">
                <a:latin typeface="Times New Roman"/>
                <a:cs typeface="Times New Roman"/>
              </a:rPr>
              <a:t>tới </a:t>
            </a:r>
            <a:r>
              <a:rPr sz="1800" spc="-5" dirty="0">
                <a:latin typeface="Times New Roman"/>
                <a:cs typeface="Times New Roman"/>
              </a:rPr>
              <a:t>lẽ </a:t>
            </a:r>
            <a:r>
              <a:rPr sz="1800" dirty="0">
                <a:latin typeface="Times New Roman"/>
                <a:cs typeface="Times New Roman"/>
              </a:rPr>
              <a:t>công </a:t>
            </a:r>
            <a:r>
              <a:rPr sz="1800" spc="-5" dirty="0">
                <a:latin typeface="Times New Roman"/>
                <a:cs typeface="Times New Roman"/>
              </a:rPr>
              <a:t>bằng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điều </a:t>
            </a:r>
            <a:r>
              <a:rPr sz="1800" spc="-5" dirty="0">
                <a:latin typeface="Times New Roman"/>
                <a:cs typeface="Times New Roman"/>
              </a:rPr>
              <a:t>tốt đẹp trong </a:t>
            </a:r>
            <a:r>
              <a:rPr sz="1800" dirty="0">
                <a:latin typeface="Times New Roman"/>
                <a:cs typeface="Times New Roman"/>
              </a:rPr>
              <a:t> cuộc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00"/>
              </a:spcBef>
            </a:pPr>
            <a:r>
              <a:rPr u="sng" dirty="0">
                <a:uFill>
                  <a:solidFill>
                    <a:srgbClr val="006FC0"/>
                  </a:solidFill>
                </a:uFill>
              </a:rPr>
              <a:t>BÀI</a:t>
            </a:r>
            <a:r>
              <a:rPr u="sng" spc="-10" dirty="0">
                <a:uFill>
                  <a:solidFill>
                    <a:srgbClr val="006FC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6FC0"/>
                  </a:solidFill>
                </a:uFill>
              </a:rPr>
              <a:t>3</a:t>
            </a:r>
            <a:r>
              <a:rPr dirty="0"/>
              <a:t>. </a:t>
            </a:r>
            <a:r>
              <a:rPr spc="-5" dirty="0"/>
              <a:t>CÁC</a:t>
            </a:r>
            <a:r>
              <a:rPr dirty="0"/>
              <a:t> </a:t>
            </a:r>
            <a:r>
              <a:rPr spc="-5" dirty="0"/>
              <a:t>DẠNG</a:t>
            </a:r>
            <a:r>
              <a:rPr dirty="0"/>
              <a:t> ĐỂ</a:t>
            </a:r>
            <a:r>
              <a:rPr spc="-15" dirty="0"/>
              <a:t> </a:t>
            </a:r>
            <a:r>
              <a:rPr spc="-5" dirty="0"/>
              <a:t>VIẾT</a:t>
            </a:r>
            <a:r>
              <a:rPr dirty="0"/>
              <a:t> </a:t>
            </a:r>
            <a:r>
              <a:rPr spc="-5" dirty="0"/>
              <a:t>TẬP</a:t>
            </a:r>
            <a:r>
              <a:rPr dirty="0"/>
              <a:t> </a:t>
            </a:r>
            <a:r>
              <a:rPr spc="-5" dirty="0"/>
              <a:t>LÀM</a:t>
            </a:r>
            <a:r>
              <a:rPr dirty="0"/>
              <a:t> </a:t>
            </a:r>
            <a:r>
              <a:rPr spc="-5" dirty="0"/>
              <a:t>VĂN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266190"/>
            <a:ext cx="8255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I.</a:t>
            </a:r>
            <a:r>
              <a:rPr sz="1800" b="1" spc="20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PHÂN</a:t>
            </a:r>
            <a:r>
              <a:rPr sz="1800" b="1" spc="2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TÍCH</a:t>
            </a:r>
            <a:r>
              <a:rPr sz="1800" b="1" spc="2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</a:t>
            </a:r>
            <a:r>
              <a:rPr sz="1800" b="1" spc="2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VẬT</a:t>
            </a:r>
            <a:r>
              <a:rPr sz="1800" b="1" spc="20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LỤC</a:t>
            </a:r>
            <a:r>
              <a:rPr sz="1800" b="1" spc="2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VÂN</a:t>
            </a:r>
            <a:r>
              <a:rPr sz="1800" b="1" spc="2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TIÊN</a:t>
            </a:r>
            <a:r>
              <a:rPr sz="1800" b="1" spc="2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TRONG</a:t>
            </a:r>
            <a:r>
              <a:rPr sz="1800" b="1" spc="20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ĐOẠN</a:t>
            </a:r>
            <a:r>
              <a:rPr sz="1800" b="1" spc="2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“LỤC</a:t>
            </a:r>
            <a:r>
              <a:rPr sz="1800" b="1" spc="20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VÂN</a:t>
            </a:r>
            <a:r>
              <a:rPr sz="1800" b="1" spc="2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TIÊN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1538985"/>
            <a:ext cx="5969000" cy="71120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800" b="1" spc="-5" dirty="0">
                <a:latin typeface="Times New Roman"/>
                <a:cs typeface="Times New Roman"/>
              </a:rPr>
              <a:t>CỨU KIỀU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NGUYỆT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NGA" </a:t>
            </a:r>
            <a:r>
              <a:rPr sz="1800" b="1" dirty="0">
                <a:latin typeface="Times New Roman"/>
                <a:cs typeface="Times New Roman"/>
              </a:rPr>
              <a:t>CỦA </a:t>
            </a:r>
            <a:r>
              <a:rPr sz="1800" b="1" spc="-5" dirty="0">
                <a:latin typeface="Times New Roman"/>
                <a:cs typeface="Times New Roman"/>
              </a:rPr>
              <a:t>NGUYỄN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ĐÌNH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CHIỂU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15277" y="1635505"/>
            <a:ext cx="1708785" cy="26416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39"/>
              </a:lnSpc>
            </a:pPr>
            <a:r>
              <a:rPr sz="1800" b="1" spc="-5" dirty="0">
                <a:latin typeface="Times New Roman"/>
                <a:cs typeface="Times New Roman"/>
              </a:rPr>
              <a:t>(Tham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khảo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số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1)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38732" rIns="0" bIns="0" rtlCol="0">
            <a:spAutoFit/>
          </a:bodyPr>
          <a:lstStyle/>
          <a:p>
            <a:pPr marL="12700" marR="6350" indent="57785" algn="just">
              <a:lnSpc>
                <a:spcPct val="124400"/>
              </a:lnSpc>
              <a:spcBef>
                <a:spcPts val="100"/>
              </a:spcBef>
            </a:pPr>
            <a:r>
              <a:rPr dirty="0"/>
              <a:t>- Có thể </a:t>
            </a:r>
            <a:r>
              <a:rPr spc="-5" dirty="0"/>
              <a:t>nói Nguyễn Đình Chiểu </a:t>
            </a:r>
            <a:r>
              <a:rPr dirty="0"/>
              <a:t>là </a:t>
            </a:r>
            <a:r>
              <a:rPr spc="-5" dirty="0"/>
              <a:t>nhà </a:t>
            </a:r>
            <a:r>
              <a:rPr dirty="0"/>
              <a:t>thơ có nhiều </a:t>
            </a:r>
            <a:r>
              <a:rPr spc="-5" dirty="0"/>
              <a:t>bất hạnh nhất </a:t>
            </a:r>
            <a:r>
              <a:rPr dirty="0"/>
              <a:t>trong </a:t>
            </a:r>
            <a:r>
              <a:rPr spc="-5" dirty="0"/>
              <a:t>các nhà </a:t>
            </a:r>
            <a:r>
              <a:rPr dirty="0"/>
              <a:t>thơ thời </a:t>
            </a:r>
            <a:r>
              <a:rPr spc="-434" dirty="0"/>
              <a:t> </a:t>
            </a:r>
            <a:r>
              <a:rPr dirty="0"/>
              <a:t>Trung </a:t>
            </a:r>
            <a:r>
              <a:rPr spc="-5" dirty="0"/>
              <a:t>đại, nhưng </a:t>
            </a:r>
            <a:r>
              <a:rPr dirty="0"/>
              <a:t>tài </a:t>
            </a:r>
            <a:r>
              <a:rPr spc="-5" dirty="0"/>
              <a:t>năng </a:t>
            </a:r>
            <a:r>
              <a:rPr dirty="0"/>
              <a:t>và </a:t>
            </a:r>
            <a:r>
              <a:rPr spc="-10" dirty="0"/>
              <a:t>đức </a:t>
            </a:r>
            <a:r>
              <a:rPr spc="-5" dirty="0"/>
              <a:t>độ </a:t>
            </a:r>
            <a:r>
              <a:rPr dirty="0"/>
              <a:t>và </a:t>
            </a:r>
            <a:r>
              <a:rPr spc="-5" dirty="0"/>
              <a:t>tâm </a:t>
            </a:r>
            <a:r>
              <a:rPr dirty="0"/>
              <a:t>hồn của ông sáng </a:t>
            </a:r>
            <a:r>
              <a:rPr spc="-5" dirty="0"/>
              <a:t>ngời </a:t>
            </a:r>
            <a:r>
              <a:rPr dirty="0"/>
              <a:t>như ánh </a:t>
            </a:r>
            <a:r>
              <a:rPr spc="-5" dirty="0"/>
              <a:t>sao băng giữa </a:t>
            </a:r>
            <a:r>
              <a:rPr spc="-434" dirty="0"/>
              <a:t> </a:t>
            </a:r>
            <a:r>
              <a:rPr dirty="0"/>
              <a:t>vòm trời</a:t>
            </a:r>
            <a:r>
              <a:rPr spc="-10" dirty="0"/>
              <a:t> </a:t>
            </a:r>
            <a:r>
              <a:rPr dirty="0"/>
              <a:t>thi </a:t>
            </a:r>
            <a:r>
              <a:rPr spc="-5" dirty="0"/>
              <a:t>ca</a:t>
            </a:r>
            <a:r>
              <a:rPr spc="5" dirty="0"/>
              <a:t> </a:t>
            </a:r>
            <a:r>
              <a:rPr spc="-5" dirty="0"/>
              <a:t>dân</a:t>
            </a:r>
            <a:r>
              <a:rPr spc="5" dirty="0"/>
              <a:t> </a:t>
            </a:r>
            <a:r>
              <a:rPr spc="-5" dirty="0"/>
              <a:t>tộc.</a:t>
            </a:r>
          </a:p>
          <a:p>
            <a:pPr marL="12700" marR="8255" algn="just">
              <a:lnSpc>
                <a:spcPct val="124400"/>
              </a:lnSpc>
              <a:spcBef>
                <a:spcPts val="10"/>
              </a:spcBef>
            </a:pPr>
            <a:r>
              <a:rPr dirty="0"/>
              <a:t>- Truyện </a:t>
            </a:r>
            <a:r>
              <a:rPr spc="-5" dirty="0"/>
              <a:t>Lục </a:t>
            </a:r>
            <a:r>
              <a:rPr spc="-15" dirty="0"/>
              <a:t>Vân </a:t>
            </a:r>
            <a:r>
              <a:rPr dirty="0"/>
              <a:t>Tiên có </a:t>
            </a:r>
            <a:r>
              <a:rPr spc="-5" dirty="0"/>
              <a:t>giá </a:t>
            </a:r>
            <a:r>
              <a:rPr spc="5" dirty="0"/>
              <a:t>trị </a:t>
            </a:r>
            <a:r>
              <a:rPr dirty="0"/>
              <a:t>không chỉ vì </a:t>
            </a:r>
            <a:r>
              <a:rPr spc="-5" dirty="0"/>
              <a:t>nghệ thuật </a:t>
            </a:r>
            <a:r>
              <a:rPr dirty="0"/>
              <a:t>mà còn ở quan </a:t>
            </a:r>
            <a:r>
              <a:rPr spc="-5" dirty="0"/>
              <a:t>niệm làm người </a:t>
            </a:r>
            <a:r>
              <a:rPr dirty="0"/>
              <a:t> tốt:</a:t>
            </a: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dirty="0"/>
              <a:t>Trai</a:t>
            </a:r>
            <a:r>
              <a:rPr spc="-25" dirty="0"/>
              <a:t> </a:t>
            </a:r>
            <a:r>
              <a:rPr dirty="0"/>
              <a:t>thời</a:t>
            </a:r>
            <a:r>
              <a:rPr spc="-10" dirty="0"/>
              <a:t> </a:t>
            </a:r>
            <a:r>
              <a:rPr dirty="0"/>
              <a:t>trung</a:t>
            </a:r>
            <a:r>
              <a:rPr spc="-5" dirty="0"/>
              <a:t> hiếu</a:t>
            </a:r>
            <a:r>
              <a:rPr spc="-20" dirty="0"/>
              <a:t> </a:t>
            </a:r>
            <a:r>
              <a:rPr dirty="0"/>
              <a:t>làm</a:t>
            </a:r>
            <a:r>
              <a:rPr spc="-25" dirty="0"/>
              <a:t> </a:t>
            </a:r>
            <a:r>
              <a:rPr dirty="0"/>
              <a:t>đầu</a:t>
            </a: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pc="-5" dirty="0"/>
              <a:t>Gái </a:t>
            </a:r>
            <a:r>
              <a:rPr dirty="0"/>
              <a:t>thời</a:t>
            </a:r>
            <a:r>
              <a:rPr spc="-15" dirty="0"/>
              <a:t> </a:t>
            </a:r>
            <a:r>
              <a:rPr dirty="0"/>
              <a:t>tiết</a:t>
            </a:r>
            <a:r>
              <a:rPr spc="-15" dirty="0"/>
              <a:t> </a:t>
            </a:r>
            <a:r>
              <a:rPr spc="-5" dirty="0"/>
              <a:t>hạnh </a:t>
            </a:r>
            <a:r>
              <a:rPr dirty="0"/>
              <a:t>làm</a:t>
            </a:r>
            <a:r>
              <a:rPr spc="-10" dirty="0"/>
              <a:t> </a:t>
            </a:r>
            <a:r>
              <a:rPr spc="-5" dirty="0"/>
              <a:t>câu </a:t>
            </a:r>
            <a:r>
              <a:rPr dirty="0"/>
              <a:t>trau</a:t>
            </a:r>
            <a:r>
              <a:rPr spc="-15" dirty="0"/>
              <a:t> </a:t>
            </a:r>
            <a:r>
              <a:rPr spc="-5" dirty="0"/>
              <a:t>mình.</a:t>
            </a: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dirty="0"/>
              <a:t>-</a:t>
            </a:r>
            <a:r>
              <a:rPr spc="85" dirty="0"/>
              <a:t> </a:t>
            </a:r>
            <a:r>
              <a:rPr spc="-5" dirty="0"/>
              <a:t>Lục</a:t>
            </a:r>
            <a:r>
              <a:rPr spc="80" dirty="0"/>
              <a:t> </a:t>
            </a:r>
            <a:r>
              <a:rPr dirty="0"/>
              <a:t>Vân</a:t>
            </a:r>
            <a:r>
              <a:rPr spc="70" dirty="0"/>
              <a:t> </a:t>
            </a:r>
            <a:r>
              <a:rPr dirty="0"/>
              <a:t>Tiên</a:t>
            </a:r>
            <a:r>
              <a:rPr spc="65" dirty="0"/>
              <a:t> </a:t>
            </a:r>
            <a:r>
              <a:rPr dirty="0"/>
              <a:t>trong</a:t>
            </a:r>
            <a:r>
              <a:rPr spc="85" dirty="0"/>
              <a:t> </a:t>
            </a:r>
            <a:r>
              <a:rPr dirty="0"/>
              <a:t>toàn</a:t>
            </a:r>
            <a:r>
              <a:rPr spc="90" dirty="0"/>
              <a:t> </a:t>
            </a:r>
            <a:r>
              <a:rPr dirty="0"/>
              <a:t>bộ</a:t>
            </a:r>
            <a:r>
              <a:rPr spc="70" dirty="0"/>
              <a:t> </a:t>
            </a:r>
            <a:r>
              <a:rPr dirty="0"/>
              <a:t>tác</a:t>
            </a:r>
            <a:r>
              <a:rPr spc="90" dirty="0"/>
              <a:t> </a:t>
            </a:r>
            <a:r>
              <a:rPr spc="-5" dirty="0"/>
              <a:t>phẩm,</a:t>
            </a:r>
            <a:r>
              <a:rPr spc="80" dirty="0"/>
              <a:t> </a:t>
            </a:r>
            <a:r>
              <a:rPr dirty="0"/>
              <a:t>hay</a:t>
            </a:r>
            <a:r>
              <a:rPr spc="90" dirty="0"/>
              <a:t> </a:t>
            </a:r>
            <a:r>
              <a:rPr spc="-5" dirty="0"/>
              <a:t>gần</a:t>
            </a:r>
            <a:r>
              <a:rPr spc="75" dirty="0"/>
              <a:t> </a:t>
            </a:r>
            <a:r>
              <a:rPr dirty="0"/>
              <a:t>gũi</a:t>
            </a:r>
            <a:r>
              <a:rPr spc="85" dirty="0"/>
              <a:t> </a:t>
            </a:r>
            <a:r>
              <a:rPr dirty="0"/>
              <a:t>hơn,</a:t>
            </a:r>
            <a:r>
              <a:rPr spc="75" dirty="0"/>
              <a:t> </a:t>
            </a:r>
            <a:r>
              <a:rPr dirty="0"/>
              <a:t>trong</a:t>
            </a:r>
            <a:r>
              <a:rPr spc="60" dirty="0"/>
              <a:t> </a:t>
            </a:r>
            <a:r>
              <a:rPr dirty="0"/>
              <a:t>đoạn</a:t>
            </a:r>
            <a:r>
              <a:rPr spc="85" dirty="0"/>
              <a:t> </a:t>
            </a:r>
            <a:r>
              <a:rPr dirty="0"/>
              <a:t>thơ</a:t>
            </a:r>
            <a:r>
              <a:rPr spc="70" dirty="0"/>
              <a:t> </a:t>
            </a:r>
            <a:r>
              <a:rPr dirty="0"/>
              <a:t>trích</a:t>
            </a:r>
            <a:r>
              <a:rPr spc="80" dirty="0"/>
              <a:t> </a:t>
            </a:r>
            <a:r>
              <a:rPr dirty="0"/>
              <a:t>“Lục</a:t>
            </a:r>
            <a:r>
              <a:rPr spc="85" dirty="0"/>
              <a:t> </a:t>
            </a:r>
            <a:r>
              <a:rPr dirty="0"/>
              <a:t>Vân</a:t>
            </a:r>
          </a:p>
          <a:p>
            <a:pPr marL="12700" marR="5715" algn="just">
              <a:lnSpc>
                <a:spcPct val="124400"/>
              </a:lnSpc>
              <a:spcBef>
                <a:spcPts val="10"/>
              </a:spcBef>
            </a:pPr>
            <a:r>
              <a:rPr dirty="0"/>
              <a:t>Tiên cứu </a:t>
            </a:r>
            <a:r>
              <a:rPr spc="-5" dirty="0"/>
              <a:t>Kiều </a:t>
            </a:r>
            <a:r>
              <a:rPr dirty="0"/>
              <a:t>Nguyệt </a:t>
            </a:r>
            <a:r>
              <a:rPr spc="-5" dirty="0"/>
              <a:t>Nga” là người </a:t>
            </a:r>
            <a:r>
              <a:rPr dirty="0"/>
              <a:t>trai tiêu </a:t>
            </a:r>
            <a:r>
              <a:rPr spc="-5" dirty="0"/>
              <a:t>biểu theo quan niệm của nhà </a:t>
            </a:r>
            <a:r>
              <a:rPr dirty="0"/>
              <a:t>thơ đất </a:t>
            </a:r>
            <a:r>
              <a:rPr spc="-5" dirty="0"/>
              <a:t>Đồng </a:t>
            </a:r>
            <a:r>
              <a:rPr dirty="0"/>
              <a:t> </a:t>
            </a:r>
            <a:r>
              <a:rPr spc="-5" dirty="0"/>
              <a:t>Nai</a:t>
            </a:r>
            <a:r>
              <a:rPr spc="5" dirty="0"/>
              <a:t> </a:t>
            </a:r>
            <a:r>
              <a:rPr dirty="0"/>
              <a:t>-</a:t>
            </a:r>
            <a:r>
              <a:rPr spc="5" dirty="0"/>
              <a:t> </a:t>
            </a:r>
            <a:r>
              <a:rPr spc="-5" dirty="0"/>
              <a:t>Bến</a:t>
            </a:r>
            <a:r>
              <a:rPr dirty="0"/>
              <a:t> Nghé</a:t>
            </a:r>
            <a:r>
              <a:rPr spc="-15" dirty="0"/>
              <a:t> </a:t>
            </a:r>
            <a:r>
              <a:rPr dirty="0"/>
              <a:t>ấy.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a. Hoàn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5" dirty="0">
                <a:latin typeface="Times New Roman"/>
                <a:cs typeface="Times New Roman"/>
              </a:rPr>
              <a:t> xuất 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vật</a:t>
            </a:r>
          </a:p>
          <a:p>
            <a:pPr marL="12700" marR="698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ứng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chạy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Vân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rằng bọn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gái. Lục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liền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tay</a:t>
            </a:r>
            <a:r>
              <a:rPr sz="1800" dirty="0">
                <a:latin typeface="Times New Roman"/>
                <a:cs typeface="Times New Roman"/>
              </a:rPr>
              <a:t> cứu </a:t>
            </a:r>
            <a:r>
              <a:rPr sz="1800" spc="-5" dirty="0">
                <a:latin typeface="Times New Roman"/>
                <a:cs typeface="Times New Roman"/>
              </a:rPr>
              <a:t>người...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5" dirty="0">
                <a:latin typeface="Times New Roman"/>
                <a:cs typeface="Times New Roman"/>
              </a:rPr>
              <a:t> Tính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0" dirty="0">
                <a:latin typeface="Times New Roman"/>
                <a:cs typeface="Times New Roman"/>
              </a:rPr>
              <a:t> hành </a:t>
            </a:r>
            <a:r>
              <a:rPr sz="1800" dirty="0">
                <a:latin typeface="Times New Roman"/>
                <a:cs typeface="Times New Roman"/>
              </a:rPr>
              <a:t>hiệp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trượng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dục,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</a:p>
          <a:p>
            <a:pPr marL="12700" marR="8890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khóc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5" dirty="0">
                <a:latin typeface="Times New Roman"/>
                <a:cs typeface="Times New Roman"/>
              </a:rPr>
              <a:t> Vân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trả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khuyên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lánh </a:t>
            </a:r>
            <a:r>
              <a:rPr sz="1800" spc="-5" dirty="0">
                <a:latin typeface="Times New Roman"/>
                <a:cs typeface="Times New Roman"/>
              </a:rPr>
              <a:t>đi,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thì:</a:t>
            </a:r>
          </a:p>
          <a:p>
            <a:pPr marL="2521585" marR="2519045" indent="396240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giận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lôi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đình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thăm: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nó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5" dirty="0">
                <a:latin typeface="Times New Roman"/>
                <a:cs typeface="Times New Roman"/>
              </a:rPr>
              <a:t> đình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nao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xin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hào,</a:t>
            </a: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Cứu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khỏi lao</a:t>
            </a:r>
            <a:r>
              <a:rPr sz="1800" dirty="0">
                <a:latin typeface="Times New Roman"/>
                <a:cs typeface="Times New Roman"/>
              </a:rPr>
              <a:t> đao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buổi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này”</a:t>
            </a:r>
          </a:p>
          <a:p>
            <a:pPr marL="12700" marR="508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liền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nhau,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liền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bẻ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gậy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nhằm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xông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nguy.</a:t>
            </a: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5" dirty="0">
                <a:latin typeface="Times New Roman"/>
                <a:cs typeface="Times New Roman"/>
              </a:rPr>
              <a:t> 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lẫn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võ</a:t>
            </a:r>
          </a:p>
          <a:p>
            <a:pPr marL="292227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xông,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446849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097405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 </a:t>
            </a:r>
            <a:r>
              <a:rPr sz="1800" dirty="0">
                <a:latin typeface="Times New Roman"/>
                <a:cs typeface="Times New Roman"/>
              </a:rPr>
              <a:t>Triệu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mở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Dương.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mượn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tướng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Triệu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vòng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 </a:t>
            </a:r>
            <a:r>
              <a:rPr sz="1800" spc="-5" dirty="0">
                <a:latin typeface="Times New Roman"/>
                <a:cs typeface="Times New Roman"/>
              </a:rPr>
              <a:t>Tào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dirty="0">
                <a:latin typeface="Times New Roman"/>
                <a:cs typeface="Times New Roman"/>
              </a:rPr>
              <a:t> chủ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soái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trận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Dương</a:t>
            </a:r>
            <a:r>
              <a:rPr sz="1800" dirty="0">
                <a:latin typeface="Times New Roman"/>
                <a:cs typeface="Times New Roman"/>
              </a:rPr>
              <a:t> trường bản.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 hệ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</a:t>
            </a:r>
            <a:r>
              <a:rPr sz="1800" dirty="0">
                <a:latin typeface="Times New Roman"/>
                <a:cs typeface="Times New Roman"/>
              </a:rPr>
              <a:t> nữ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</a:t>
            </a:r>
            <a:r>
              <a:rPr sz="1800" spc="-5" dirty="0">
                <a:latin typeface="Times New Roman"/>
                <a:cs typeface="Times New Roman"/>
              </a:rPr>
              <a:t> lễ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giáo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Nghe tiếng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dirty="0">
                <a:latin typeface="Times New Roman"/>
                <a:cs typeface="Times New Roman"/>
              </a:rPr>
              <a:t> hỏi,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 tiếng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khóc</a:t>
            </a:r>
            <a:r>
              <a:rPr sz="1800" dirty="0">
                <a:latin typeface="Times New Roman"/>
                <a:cs typeface="Times New Roman"/>
              </a:rPr>
              <a:t> ấy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nữ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nhắc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nhở:</a:t>
            </a:r>
            <a:endParaRPr sz="1800" dirty="0">
              <a:latin typeface="Times New Roman"/>
              <a:cs typeface="Times New Roman"/>
            </a:endParaRPr>
          </a:p>
          <a:p>
            <a:pPr marL="2586990" marR="2582545" indent="160020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“Khoan khoan </a:t>
            </a:r>
            <a:r>
              <a:rPr sz="1800" spc="-5" dirty="0">
                <a:latin typeface="Times New Roman"/>
                <a:cs typeface="Times New Roman"/>
              </a:rPr>
              <a:t>ngồi </a:t>
            </a:r>
            <a:r>
              <a:rPr sz="1800" dirty="0">
                <a:latin typeface="Times New Roman"/>
                <a:cs typeface="Times New Roman"/>
              </a:rPr>
              <a:t>đó chớ </a:t>
            </a:r>
            <a:r>
              <a:rPr sz="1800" spc="-5" dirty="0">
                <a:latin typeface="Times New Roman"/>
                <a:cs typeface="Times New Roman"/>
              </a:rPr>
              <a:t>ra, </a:t>
            </a:r>
            <a:r>
              <a:rPr sz="1800" dirty="0">
                <a:latin typeface="Times New Roman"/>
                <a:cs typeface="Times New Roman"/>
              </a:rPr>
              <a:t> Nàng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gái,</a:t>
            </a:r>
            <a:r>
              <a:rPr sz="1800" spc="-5" dirty="0">
                <a:latin typeface="Times New Roman"/>
                <a:cs typeface="Times New Roman"/>
              </a:rPr>
              <a:t> ta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trai”.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dirty="0">
                <a:latin typeface="Times New Roman"/>
                <a:cs typeface="Times New Roman"/>
              </a:rPr>
              <a:t> niệm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10" dirty="0">
                <a:latin typeface="Times New Roman"/>
                <a:cs typeface="Times New Roman"/>
              </a:rPr>
              <a:t> Đình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Chiểu.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 ảnh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ngày</a:t>
            </a:r>
            <a:r>
              <a:rPr sz="1800" dirty="0">
                <a:latin typeface="Times New Roman"/>
                <a:cs typeface="Times New Roman"/>
              </a:rPr>
              <a:t> nay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rọi.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đức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xưa,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rèn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luyện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phò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86714"/>
            <a:ext cx="825690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II.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PHÂN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TÍCH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VẬT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LỤC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VÂN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TIÊN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QUA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ĐOẠN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THƠ </a:t>
            </a:r>
            <a:r>
              <a:rPr sz="1800" b="1" spc="-5" dirty="0">
                <a:latin typeface="Times New Roman"/>
                <a:cs typeface="Times New Roman"/>
              </a:rPr>
              <a:t>"LỤC</a:t>
            </a:r>
            <a:r>
              <a:rPr sz="1800" b="1" spc="-10" dirty="0">
                <a:latin typeface="Times New Roman"/>
                <a:cs typeface="Times New Roman"/>
              </a:rPr>
              <a:t> VÂN </a:t>
            </a:r>
            <a:r>
              <a:rPr sz="1800" b="1" spc="-5" dirty="0">
                <a:latin typeface="Times New Roman"/>
                <a:cs typeface="Times New Roman"/>
              </a:rPr>
              <a:t>TIÊN</a:t>
            </a:r>
            <a:r>
              <a:rPr lang="en-US" sz="1800" b="1" spc="-5" dirty="0">
                <a:latin typeface="Times New Roman"/>
                <a:cs typeface="Times New Roman"/>
              </a:rPr>
              <a:t> CỨU KIỀU NGUYỆT NGA”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4246" y="1491654"/>
            <a:ext cx="2894330" cy="357149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86200" y="1170611"/>
            <a:ext cx="1708785" cy="26225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39"/>
              </a:lnSpc>
            </a:pPr>
            <a:r>
              <a:rPr sz="1800" b="1" spc="-5" dirty="0">
                <a:latin typeface="Times New Roman"/>
                <a:cs typeface="Times New Roman"/>
              </a:rPr>
              <a:t>(Tham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khảo số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2)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1844928"/>
            <a:ext cx="8259445" cy="4467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9870" algn="just">
              <a:lnSpc>
                <a:spcPct val="1246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Nguyễn Đình </a:t>
            </a:r>
            <a:r>
              <a:rPr sz="1800" dirty="0">
                <a:latin typeface="Times New Roman"/>
                <a:cs typeface="Times New Roman"/>
              </a:rPr>
              <a:t>Chiểu, </a:t>
            </a:r>
            <a:r>
              <a:rPr sz="1800" spc="-10" dirty="0">
                <a:latin typeface="Times New Roman"/>
                <a:cs typeface="Times New Roman"/>
              </a:rPr>
              <a:t>nhà </a:t>
            </a:r>
            <a:r>
              <a:rPr sz="1800" spc="-5" dirty="0">
                <a:latin typeface="Times New Roman"/>
                <a:cs typeface="Times New Roman"/>
              </a:rPr>
              <a:t>thơ </a:t>
            </a:r>
            <a:r>
              <a:rPr sz="1800" spc="-10" dirty="0">
                <a:latin typeface="Times New Roman"/>
                <a:cs typeface="Times New Roman"/>
              </a:rPr>
              <a:t>yêu </a:t>
            </a:r>
            <a:r>
              <a:rPr sz="1800" spc="-5" dirty="0">
                <a:latin typeface="Times New Roman"/>
                <a:cs typeface="Times New Roman"/>
              </a:rPr>
              <a:t>nước Nam </a:t>
            </a:r>
            <a:r>
              <a:rPr sz="1800" spc="-10" dirty="0">
                <a:latin typeface="Times New Roman"/>
                <a:cs typeface="Times New Roman"/>
              </a:rPr>
              <a:t>Bộ. </a:t>
            </a:r>
            <a:r>
              <a:rPr sz="1800" spc="-5" dirty="0">
                <a:latin typeface="Times New Roman"/>
                <a:cs typeface="Times New Roman"/>
              </a:rPr>
              <a:t>Ông sống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thời </a:t>
            </a:r>
            <a:r>
              <a:rPr sz="1800" dirty="0">
                <a:latin typeface="Times New Roman"/>
                <a:cs typeface="Times New Roman"/>
              </a:rPr>
              <a:t>kì </a:t>
            </a:r>
            <a:r>
              <a:rPr sz="1800" spc="-5" dirty="0">
                <a:latin typeface="Times New Roman"/>
                <a:cs typeface="Times New Roman"/>
              </a:rPr>
              <a:t>loạn lạc, </a:t>
            </a:r>
            <a:r>
              <a:rPr sz="1800" dirty="0">
                <a:latin typeface="Times New Roman"/>
                <a:cs typeface="Times New Roman"/>
              </a:rPr>
              <a:t>xã </a:t>
            </a:r>
            <a:r>
              <a:rPr sz="1800" spc="-5" dirty="0">
                <a:latin typeface="Times New Roman"/>
                <a:cs typeface="Times New Roman"/>
              </a:rPr>
              <a:t>hội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rối ren, </a:t>
            </a:r>
            <a:r>
              <a:rPr sz="1800" spc="-5" dirty="0">
                <a:latin typeface="Times New Roman"/>
                <a:cs typeface="Times New Roman"/>
              </a:rPr>
              <a:t>chế </a:t>
            </a:r>
            <a:r>
              <a:rPr sz="1800" dirty="0">
                <a:latin typeface="Times New Roman"/>
                <a:cs typeface="Times New Roman"/>
              </a:rPr>
              <a:t>độ </a:t>
            </a:r>
            <a:r>
              <a:rPr sz="1800" spc="-5" dirty="0">
                <a:latin typeface="Times New Roman"/>
                <a:cs typeface="Times New Roman"/>
              </a:rPr>
              <a:t>phong </a:t>
            </a:r>
            <a:r>
              <a:rPr sz="1800" dirty="0">
                <a:latin typeface="Times New Roman"/>
                <a:cs typeface="Times New Roman"/>
              </a:rPr>
              <a:t>kiến </a:t>
            </a:r>
            <a:r>
              <a:rPr sz="1800" spc="-5" dirty="0">
                <a:latin typeface="Times New Roman"/>
                <a:cs typeface="Times New Roman"/>
              </a:rPr>
              <a:t>Việt </a:t>
            </a:r>
            <a:r>
              <a:rPr sz="1800" dirty="0">
                <a:latin typeface="Times New Roman"/>
                <a:cs typeface="Times New Roman"/>
              </a:rPr>
              <a:t>Nam </a:t>
            </a:r>
            <a:r>
              <a:rPr sz="1800" spc="-5" dirty="0">
                <a:latin typeface="Times New Roman"/>
                <a:cs typeface="Times New Roman"/>
              </a:rPr>
              <a:t>suy tàn, bọn </a:t>
            </a:r>
            <a:r>
              <a:rPr sz="1800" dirty="0">
                <a:latin typeface="Times New Roman"/>
                <a:cs typeface="Times New Roman"/>
              </a:rPr>
              <a:t>vua quan </a:t>
            </a:r>
            <a:r>
              <a:rPr sz="1800" spc="-5" dirty="0">
                <a:latin typeface="Times New Roman"/>
                <a:cs typeface="Times New Roman"/>
              </a:rPr>
              <a:t>nhà </a:t>
            </a:r>
            <a:r>
              <a:rPr sz="1800" dirty="0">
                <a:latin typeface="Times New Roman"/>
                <a:cs typeface="Times New Roman"/>
              </a:rPr>
              <a:t>Nguyễn thối </a:t>
            </a:r>
            <a:r>
              <a:rPr sz="1800" spc="-5" dirty="0">
                <a:latin typeface="Times New Roman"/>
                <a:cs typeface="Times New Roman"/>
              </a:rPr>
              <a:t>nát. Xã </a:t>
            </a:r>
            <a:r>
              <a:rPr sz="1800" dirty="0">
                <a:latin typeface="Times New Roman"/>
                <a:cs typeface="Times New Roman"/>
              </a:rPr>
              <a:t>hội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đen </a:t>
            </a:r>
            <a:r>
              <a:rPr sz="1800" spc="-5" dirty="0">
                <a:latin typeface="Times New Roman"/>
                <a:cs typeface="Times New Roman"/>
              </a:rPr>
              <a:t>tối, </a:t>
            </a:r>
            <a:r>
              <a:rPr sz="1800" dirty="0">
                <a:latin typeface="Times New Roman"/>
                <a:cs typeface="Times New Roman"/>
              </a:rPr>
              <a:t>đau thương. </a:t>
            </a:r>
            <a:r>
              <a:rPr sz="1800" spc="-5" dirty="0">
                <a:latin typeface="Times New Roman"/>
                <a:cs typeface="Times New Roman"/>
              </a:rPr>
              <a:t>Ngoài những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yêu </a:t>
            </a:r>
            <a:r>
              <a:rPr sz="1800" spc="-5" dirty="0">
                <a:latin typeface="Times New Roman"/>
                <a:cs typeface="Times New Roman"/>
              </a:rPr>
              <a:t>nước,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Đình </a:t>
            </a:r>
            <a:r>
              <a:rPr sz="1800" dirty="0">
                <a:latin typeface="Times New Roman"/>
                <a:cs typeface="Times New Roman"/>
              </a:rPr>
              <a:t>Chiểu nổi tiếng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 Truyện Lục </a:t>
            </a:r>
            <a:r>
              <a:rPr sz="1800" spc="-5" dirty="0">
                <a:latin typeface="Times New Roman"/>
                <a:cs typeface="Times New Roman"/>
              </a:rPr>
              <a:t>Vân Tiên </a:t>
            </a:r>
            <a:r>
              <a:rPr sz="1800" dirty="0">
                <a:latin typeface="Times New Roman"/>
                <a:cs typeface="Times New Roman"/>
              </a:rPr>
              <a:t>dài 2082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thơ lục bát. </a:t>
            </a:r>
            <a:r>
              <a:rPr sz="1800" spc="-5" dirty="0">
                <a:latin typeface="Times New Roman"/>
                <a:cs typeface="Times New Roman"/>
              </a:rPr>
              <a:t>Truyện </a:t>
            </a:r>
            <a:r>
              <a:rPr sz="1800" dirty="0">
                <a:latin typeface="Times New Roman"/>
                <a:cs typeface="Times New Roman"/>
              </a:rPr>
              <a:t>thơ đề cao </a:t>
            </a:r>
            <a:r>
              <a:rPr sz="1800" spc="-5" dirty="0">
                <a:latin typeface="Times New Roman"/>
                <a:cs typeface="Times New Roman"/>
              </a:rPr>
              <a:t>trung, hiếu, </a:t>
            </a:r>
            <a:r>
              <a:rPr sz="1800" dirty="0">
                <a:latin typeface="Times New Roman"/>
                <a:cs typeface="Times New Roman"/>
              </a:rPr>
              <a:t>tiết, hạnh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 quan niệm đạo lí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nhân dân ta. Đạo làm tôi, đạo làm </a:t>
            </a:r>
            <a:r>
              <a:rPr sz="1800" spc="-5" dirty="0">
                <a:latin typeface="Times New Roman"/>
                <a:cs typeface="Times New Roman"/>
              </a:rPr>
              <a:t>con, </a:t>
            </a:r>
            <a:r>
              <a:rPr sz="1800" dirty="0">
                <a:latin typeface="Times New Roman"/>
                <a:cs typeface="Times New Roman"/>
              </a:rPr>
              <a:t>tình bằng </a:t>
            </a:r>
            <a:r>
              <a:rPr sz="1800" spc="-5" dirty="0">
                <a:latin typeface="Times New Roman"/>
                <a:cs typeface="Times New Roman"/>
              </a:rPr>
              <a:t>hữu, </a:t>
            </a:r>
            <a:r>
              <a:rPr sz="1800" dirty="0">
                <a:latin typeface="Times New Roman"/>
                <a:cs typeface="Times New Roman"/>
              </a:rPr>
              <a:t>nghĩa vợ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chồng...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nhà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hết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 ca </a:t>
            </a:r>
            <a:r>
              <a:rPr sz="1800" spc="-5" dirty="0">
                <a:latin typeface="Times New Roman"/>
                <a:cs typeface="Times New Roman"/>
              </a:rPr>
              <a:t>ngợi:</a:t>
            </a:r>
            <a:endParaRPr sz="1800" dirty="0">
              <a:latin typeface="Times New Roman"/>
              <a:cs typeface="Times New Roman"/>
            </a:endParaRPr>
          </a:p>
          <a:p>
            <a:pPr marL="2480310" marR="2476500" indent="28321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"Trai </a:t>
            </a:r>
            <a:r>
              <a:rPr sz="1800" spc="-5" dirty="0">
                <a:latin typeface="Times New Roman"/>
                <a:cs typeface="Times New Roman"/>
              </a:rPr>
              <a:t>thời </a:t>
            </a:r>
            <a:r>
              <a:rPr sz="1800" dirty="0">
                <a:latin typeface="Times New Roman"/>
                <a:cs typeface="Times New Roman"/>
              </a:rPr>
              <a:t>trung hiếu làm </a:t>
            </a:r>
            <a:r>
              <a:rPr sz="1800" spc="-10" dirty="0">
                <a:latin typeface="Times New Roman"/>
                <a:cs typeface="Times New Roman"/>
              </a:rPr>
              <a:t>đầu,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lang="en-US" sz="1800" spc="-5" dirty="0">
                <a:latin typeface="Times New Roman"/>
                <a:cs typeface="Times New Roman"/>
              </a:rPr>
              <a:t>     </a:t>
            </a:r>
            <a:r>
              <a:rPr sz="1800" spc="-5" dirty="0" err="1">
                <a:latin typeface="Times New Roman"/>
                <a:cs typeface="Times New Roman"/>
              </a:rPr>
              <a:t>Gái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trau mình”.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indent="22987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Nguyệt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vật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ngời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trung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hiếu, tiết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 thơ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“Lục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cứu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 </a:t>
            </a:r>
            <a:r>
              <a:rPr sz="1800" spc="-5" dirty="0">
                <a:latin typeface="Times New Roman"/>
                <a:cs typeface="Times New Roman"/>
              </a:rPr>
              <a:t>Nguyệt Nga”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phẩm,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tiêu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bút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tự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Chiểu.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Nhân vật </a:t>
            </a:r>
            <a:r>
              <a:rPr sz="1800" spc="-10" dirty="0">
                <a:latin typeface="Times New Roman"/>
                <a:cs typeface="Times New Roman"/>
              </a:rPr>
              <a:t>Lục Vân </a:t>
            </a:r>
            <a:r>
              <a:rPr sz="1800" spc="-5" dirty="0">
                <a:latin typeface="Times New Roman"/>
                <a:cs typeface="Times New Roman"/>
              </a:rPr>
              <a:t>Tiên được khắc </a:t>
            </a:r>
            <a:r>
              <a:rPr sz="1800" spc="-10" dirty="0">
                <a:latin typeface="Times New Roman"/>
                <a:cs typeface="Times New Roman"/>
              </a:rPr>
              <a:t>họa </a:t>
            </a:r>
            <a:r>
              <a:rPr sz="1800" dirty="0">
                <a:latin typeface="Times New Roman"/>
                <a:cs typeface="Times New Roman"/>
              </a:rPr>
              <a:t>thành </a:t>
            </a:r>
            <a:r>
              <a:rPr sz="1800" spc="-5" dirty="0">
                <a:latin typeface="Times New Roman"/>
                <a:cs typeface="Times New Roman"/>
              </a:rPr>
              <a:t>mẫu người anh hùng </a:t>
            </a:r>
            <a:r>
              <a:rPr sz="1800" dirty="0">
                <a:latin typeface="Times New Roman"/>
                <a:cs typeface="Times New Roman"/>
              </a:rPr>
              <a:t>lí </a:t>
            </a:r>
            <a:r>
              <a:rPr sz="1800" spc="-5" dirty="0">
                <a:latin typeface="Times New Roman"/>
                <a:cs typeface="Times New Roman"/>
              </a:rPr>
              <a:t>tưởng tuyệt </a:t>
            </a:r>
            <a:r>
              <a:rPr sz="1800" dirty="0">
                <a:latin typeface="Times New Roman"/>
                <a:cs typeface="Times New Roman"/>
              </a:rPr>
              <a:t>đẹp: </a:t>
            </a:r>
            <a:r>
              <a:rPr sz="1800" spc="-5" dirty="0">
                <a:latin typeface="Times New Roman"/>
                <a:cs typeface="Times New Roman"/>
              </a:rPr>
              <a:t>giàu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cả.</a:t>
            </a:r>
            <a:endParaRPr sz="1800">
              <a:latin typeface="Times New Roman"/>
              <a:cs typeface="Times New Roman"/>
            </a:endParaRPr>
          </a:p>
          <a:p>
            <a:pPr marL="12700" indent="22987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hạnh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Tiên.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giã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thầy,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xuống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núi, </a:t>
            </a:r>
            <a:r>
              <a:rPr sz="1800" spc="-5" dirty="0">
                <a:latin typeface="Times New Roman"/>
                <a:cs typeface="Times New Roman"/>
              </a:rPr>
              <a:t>hăm </a:t>
            </a:r>
            <a:r>
              <a:rPr sz="1800" dirty="0">
                <a:latin typeface="Times New Roman"/>
                <a:cs typeface="Times New Roman"/>
              </a:rPr>
              <a:t>hở về </a:t>
            </a:r>
            <a:r>
              <a:rPr sz="1800" spc="-5" dirty="0">
                <a:latin typeface="Times New Roman"/>
                <a:cs typeface="Times New Roman"/>
              </a:rPr>
              <a:t>kinh </a:t>
            </a:r>
            <a:r>
              <a:rPr sz="1800" dirty="0">
                <a:latin typeface="Times New Roman"/>
                <a:cs typeface="Times New Roman"/>
              </a:rPr>
              <a:t>đô </a:t>
            </a:r>
            <a:r>
              <a:rPr sz="1800" spc="-5" dirty="0">
                <a:latin typeface="Times New Roman"/>
                <a:cs typeface="Times New Roman"/>
              </a:rPr>
              <a:t>ứng </a:t>
            </a:r>
            <a:r>
              <a:rPr sz="1800" dirty="0">
                <a:latin typeface="Times New Roman"/>
                <a:cs typeface="Times New Roman"/>
              </a:rPr>
              <a:t>thí. </a:t>
            </a:r>
            <a:r>
              <a:rPr sz="1800" spc="-5" dirty="0">
                <a:latin typeface="Times New Roman"/>
                <a:cs typeface="Times New Roman"/>
              </a:rPr>
              <a:t>Lộ </a:t>
            </a:r>
            <a:r>
              <a:rPr sz="1800" dirty="0">
                <a:latin typeface="Times New Roman"/>
                <a:cs typeface="Times New Roman"/>
              </a:rPr>
              <a:t>trình đầy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dirty="0">
                <a:latin typeface="Times New Roman"/>
                <a:cs typeface="Times New Roman"/>
              </a:rPr>
              <a:t>nan. </a:t>
            </a:r>
            <a:r>
              <a:rPr sz="1800" spc="-5" dirty="0">
                <a:latin typeface="Times New Roman"/>
                <a:cs typeface="Times New Roman"/>
              </a:rPr>
              <a:t>Giữa đường, </a:t>
            </a:r>
            <a:r>
              <a:rPr sz="1800" dirty="0">
                <a:latin typeface="Times New Roman"/>
                <a:cs typeface="Times New Roman"/>
              </a:rPr>
              <a:t>Lục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</a:t>
            </a:r>
            <a:r>
              <a:rPr sz="1800" spc="-5" dirty="0">
                <a:latin typeface="Times New Roman"/>
                <a:cs typeface="Times New Roman"/>
              </a:rPr>
              <a:t>bất ngờ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 nhân dân </a:t>
            </a:r>
            <a:r>
              <a:rPr sz="1800" spc="-5" dirty="0">
                <a:latin typeface="Times New Roman"/>
                <a:cs typeface="Times New Roman"/>
              </a:rPr>
              <a:t>dắt </a:t>
            </a:r>
            <a:r>
              <a:rPr sz="1800" dirty="0">
                <a:latin typeface="Times New Roman"/>
                <a:cs typeface="Times New Roman"/>
              </a:rPr>
              <a:t>díu </a:t>
            </a:r>
            <a:r>
              <a:rPr sz="1800" spc="-5" dirty="0">
                <a:latin typeface="Times New Roman"/>
                <a:cs typeface="Times New Roman"/>
              </a:rPr>
              <a:t>nhau </a:t>
            </a:r>
            <a:r>
              <a:rPr sz="1800" dirty="0">
                <a:latin typeface="Times New Roman"/>
                <a:cs typeface="Times New Roman"/>
              </a:rPr>
              <a:t>chạy </a:t>
            </a:r>
            <a:r>
              <a:rPr sz="1800" spc="-5" dirty="0">
                <a:latin typeface="Times New Roman"/>
                <a:cs typeface="Times New Roman"/>
              </a:rPr>
              <a:t>trốn, </a:t>
            </a:r>
            <a:r>
              <a:rPr sz="1800" dirty="0">
                <a:latin typeface="Times New Roman"/>
                <a:cs typeface="Times New Roman"/>
              </a:rPr>
              <a:t>tiếng </a:t>
            </a:r>
            <a:r>
              <a:rPr sz="1800" spc="-5" dirty="0">
                <a:latin typeface="Times New Roman"/>
                <a:cs typeface="Times New Roman"/>
              </a:rPr>
              <a:t>kêu khóc </a:t>
            </a:r>
            <a:r>
              <a:rPr sz="1800" dirty="0">
                <a:latin typeface="Times New Roman"/>
                <a:cs typeface="Times New Roman"/>
              </a:rPr>
              <a:t>vang lên </a:t>
            </a:r>
            <a:r>
              <a:rPr sz="1800" spc="-5" dirty="0">
                <a:latin typeface="Times New Roman"/>
                <a:cs typeface="Times New Roman"/>
              </a:rPr>
              <a:t>thảm thiết. </a:t>
            </a:r>
            <a:r>
              <a:rPr sz="1800" dirty="0">
                <a:latin typeface="Times New Roman"/>
                <a:cs typeface="Times New Roman"/>
              </a:rPr>
              <a:t>Chàng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ân </a:t>
            </a:r>
            <a:r>
              <a:rPr sz="1800" spc="5" dirty="0">
                <a:latin typeface="Times New Roman"/>
                <a:cs typeface="Times New Roman"/>
              </a:rPr>
              <a:t>cần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 han </a:t>
            </a:r>
            <a:r>
              <a:rPr sz="1800" spc="-5" dirty="0">
                <a:latin typeface="Times New Roman"/>
                <a:cs typeface="Times New Roman"/>
              </a:rPr>
              <a:t>sự tình </a:t>
            </a:r>
            <a:r>
              <a:rPr sz="1800" dirty="0">
                <a:latin typeface="Times New Roman"/>
                <a:cs typeface="Times New Roman"/>
              </a:rPr>
              <a:t>đầu đuôi và quyết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dirty="0">
                <a:latin typeface="Times New Roman"/>
                <a:cs typeface="Times New Roman"/>
              </a:rPr>
              <a:t>tay đánh </a:t>
            </a:r>
            <a:r>
              <a:rPr sz="1800" spc="-5" dirty="0">
                <a:latin typeface="Times New Roman"/>
                <a:cs typeface="Times New Roman"/>
              </a:rPr>
              <a:t>cướp </a:t>
            </a:r>
            <a:r>
              <a:rPr sz="1800" dirty="0">
                <a:latin typeface="Times New Roman"/>
                <a:cs typeface="Times New Roman"/>
              </a:rPr>
              <a:t>để cứu dân lành thoát khỏi cảnh </a:t>
            </a:r>
            <a:r>
              <a:rPr sz="1800" spc="-10" dirty="0">
                <a:latin typeface="Times New Roman"/>
                <a:cs typeface="Times New Roman"/>
              </a:rPr>
              <a:t>đau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thương,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lửa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bỏng: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“Tôi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Cứu người</a:t>
            </a:r>
            <a:r>
              <a:rPr sz="1800" dirty="0">
                <a:latin typeface="Times New Roman"/>
                <a:cs typeface="Times New Roman"/>
              </a:rPr>
              <a:t> cho </a:t>
            </a:r>
            <a:r>
              <a:rPr sz="1800" spc="-5" dirty="0">
                <a:latin typeface="Times New Roman"/>
                <a:cs typeface="Times New Roman"/>
              </a:rPr>
              <a:t>khỏi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lao</a:t>
            </a:r>
            <a:r>
              <a:rPr sz="1800" dirty="0">
                <a:latin typeface="Times New Roman"/>
                <a:cs typeface="Times New Roman"/>
              </a:rPr>
              <a:t> đao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buổi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này!".</a:t>
            </a:r>
            <a:endParaRPr sz="1800">
              <a:latin typeface="Times New Roman"/>
              <a:cs typeface="Times New Roman"/>
            </a:endParaRPr>
          </a:p>
          <a:p>
            <a:pPr marL="12700" marR="5080" indent="173990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Căm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giận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lũ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lương,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sục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đứng</a:t>
            </a:r>
            <a:r>
              <a:rPr sz="1800" dirty="0">
                <a:latin typeface="Times New Roman"/>
                <a:cs typeface="Times New Roman"/>
              </a:rPr>
              <a:t> về</a:t>
            </a:r>
            <a:r>
              <a:rPr sz="1800" spc="-5" dirty="0">
                <a:latin typeface="Times New Roman"/>
                <a:cs typeface="Times New Roman"/>
              </a:rPr>
              <a:t> phía</a:t>
            </a:r>
            <a:r>
              <a:rPr sz="1800" dirty="0">
                <a:latin typeface="Times New Roman"/>
                <a:cs typeface="Times New Roman"/>
              </a:rPr>
              <a:t> 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 vệ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dân:</a:t>
            </a:r>
            <a:endParaRPr sz="1800">
              <a:latin typeface="Times New Roman"/>
              <a:cs typeface="Times New Roman"/>
            </a:endParaRPr>
          </a:p>
          <a:p>
            <a:pPr marL="2553335" marR="2547620" indent="248285">
              <a:lnSpc>
                <a:spcPct val="1244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"Kêu </a:t>
            </a:r>
            <a:r>
              <a:rPr sz="1800" dirty="0">
                <a:latin typeface="Times New Roman"/>
                <a:cs typeface="Times New Roman"/>
              </a:rPr>
              <a:t>rằng: bớ </a:t>
            </a:r>
            <a:r>
              <a:rPr sz="1800" spc="-5" dirty="0">
                <a:latin typeface="Times New Roman"/>
                <a:cs typeface="Times New Roman"/>
              </a:rPr>
              <a:t>đảng </a:t>
            </a:r>
            <a:r>
              <a:rPr sz="1800" dirty="0">
                <a:latin typeface="Times New Roman"/>
                <a:cs typeface="Times New Roman"/>
              </a:rPr>
              <a:t>hung </a:t>
            </a:r>
            <a:r>
              <a:rPr sz="1800" spc="-5" dirty="0">
                <a:latin typeface="Times New Roman"/>
                <a:cs typeface="Times New Roman"/>
              </a:rPr>
              <a:t>đồ,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Chớ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quen</a:t>
            </a:r>
            <a:r>
              <a:rPr sz="1800" spc="-5" dirty="0">
                <a:latin typeface="Times New Roman"/>
                <a:cs typeface="Times New Roman"/>
              </a:rPr>
              <a:t> 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thói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hồ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dân".</a:t>
            </a:r>
            <a:endParaRPr sz="1800">
              <a:latin typeface="Times New Roman"/>
              <a:cs typeface="Times New Roman"/>
            </a:endParaRPr>
          </a:p>
          <a:p>
            <a:pPr marL="12700" indent="173990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latin typeface="Times New Roman"/>
                <a:cs typeface="Times New Roman"/>
              </a:rPr>
              <a:t>Đạo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“Thương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thân”.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ấy.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nâng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dũng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họ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Lục.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Lũ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cướp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sợ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gươm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giáo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sáng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ngời.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Tướng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cướp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“mặt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đỏ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phừng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phừng”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đằng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đằng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khí.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Hắn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dữ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tợn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sức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khoẻ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muôn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địch!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vòng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cướp,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tay;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5" dirty="0">
                <a:latin typeface="Times New Roman"/>
                <a:cs typeface="Times New Roman"/>
              </a:rPr>
              <a:t> bẻ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cây</a:t>
            </a:r>
            <a:r>
              <a:rPr sz="1800" dirty="0">
                <a:latin typeface="Times New Roman"/>
                <a:cs typeface="Times New Roman"/>
              </a:rPr>
              <a:t> 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gậy,</a:t>
            </a:r>
            <a:r>
              <a:rPr sz="1800" spc="-5" dirty="0">
                <a:latin typeface="Times New Roman"/>
                <a:cs typeface="Times New Roman"/>
              </a:rPr>
              <a:t> Lục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dũng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cướp.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kích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hoành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giữa bọn </a:t>
            </a:r>
            <a:r>
              <a:rPr sz="1800" spc="-5" dirty="0">
                <a:latin typeface="Times New Roman"/>
                <a:cs typeface="Times New Roman"/>
              </a:rPr>
              <a:t>cướp. </a:t>
            </a:r>
            <a:r>
              <a:rPr sz="1800" dirty="0">
                <a:latin typeface="Times New Roman"/>
                <a:cs typeface="Times New Roman"/>
              </a:rPr>
              <a:t>Chúng bị đánh </a:t>
            </a:r>
            <a:r>
              <a:rPr sz="1800" spc="-5" dirty="0">
                <a:latin typeface="Times New Roman"/>
                <a:cs typeface="Times New Roman"/>
              </a:rPr>
              <a:t>tơi bời. </a:t>
            </a:r>
            <a:r>
              <a:rPr sz="1800" dirty="0">
                <a:latin typeface="Times New Roman"/>
                <a:cs typeface="Times New Roman"/>
              </a:rPr>
              <a:t>Bọn lâu </a:t>
            </a:r>
            <a:r>
              <a:rPr sz="1800" spc="-5" dirty="0">
                <a:latin typeface="Times New Roman"/>
                <a:cs typeface="Times New Roman"/>
              </a:rPr>
              <a:t>la </a:t>
            </a:r>
            <a:r>
              <a:rPr sz="1800" dirty="0">
                <a:latin typeface="Times New Roman"/>
                <a:cs typeface="Times New Roman"/>
              </a:rPr>
              <a:t>đã khiếp đảm vội quăng </a:t>
            </a:r>
            <a:r>
              <a:rPr sz="1800" spc="-5" dirty="0">
                <a:latin typeface="Times New Roman"/>
                <a:cs typeface="Times New Roman"/>
              </a:rPr>
              <a:t>gươm </a:t>
            </a:r>
            <a:r>
              <a:rPr sz="1800" dirty="0">
                <a:latin typeface="Times New Roman"/>
                <a:cs typeface="Times New Roman"/>
              </a:rPr>
              <a:t>giáo </a:t>
            </a:r>
            <a:r>
              <a:rPr sz="1800" spc="5" dirty="0">
                <a:latin typeface="Times New Roman"/>
                <a:cs typeface="Times New Roman"/>
              </a:rPr>
              <a:t>bỏ 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chạy tan </a:t>
            </a:r>
            <a:r>
              <a:rPr sz="1800" spc="-5" dirty="0">
                <a:latin typeface="Times New Roman"/>
                <a:cs typeface="Times New Roman"/>
              </a:rPr>
              <a:t>tác. Tướng cướp </a:t>
            </a:r>
            <a:r>
              <a:rPr sz="1800" dirty="0">
                <a:latin typeface="Times New Roman"/>
                <a:cs typeface="Times New Roman"/>
              </a:rPr>
              <a:t>Phong </a:t>
            </a:r>
            <a:r>
              <a:rPr sz="1800" spc="-5" dirty="0">
                <a:latin typeface="Times New Roman"/>
                <a:cs typeface="Times New Roman"/>
              </a:rPr>
              <a:t>Lai </a:t>
            </a:r>
            <a:r>
              <a:rPr sz="1800" dirty="0">
                <a:latin typeface="Times New Roman"/>
                <a:cs typeface="Times New Roman"/>
              </a:rPr>
              <a:t>bị tiêu diệt. </a:t>
            </a:r>
            <a:r>
              <a:rPr sz="1800" spc="-5" dirty="0">
                <a:latin typeface="Times New Roman"/>
                <a:cs typeface="Times New Roman"/>
              </a:rPr>
              <a:t>Nhà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Nguyễn Đình </a:t>
            </a:r>
            <a:r>
              <a:rPr sz="1800" dirty="0">
                <a:latin typeface="Times New Roman"/>
                <a:cs typeface="Times New Roman"/>
              </a:rPr>
              <a:t>Chiểu đã </a:t>
            </a:r>
            <a:r>
              <a:rPr sz="1800" spc="-10" dirty="0">
                <a:latin typeface="Times New Roman"/>
                <a:cs typeface="Times New Roman"/>
              </a:rPr>
              <a:t>so </a:t>
            </a:r>
            <a:r>
              <a:rPr sz="1800" spc="-5" dirty="0">
                <a:latin typeface="Times New Roman"/>
                <a:cs typeface="Times New Roman"/>
              </a:rPr>
              <a:t>sánh </a:t>
            </a:r>
            <a:r>
              <a:rPr sz="1800" dirty="0">
                <a:latin typeface="Times New Roman"/>
                <a:cs typeface="Times New Roman"/>
              </a:rPr>
              <a:t> Lục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đánh</a:t>
            </a:r>
            <a:r>
              <a:rPr sz="1800" dirty="0">
                <a:latin typeface="Times New Roman"/>
                <a:cs typeface="Times New Roman"/>
              </a:rPr>
              <a:t> cướp với </a:t>
            </a:r>
            <a:r>
              <a:rPr sz="1800" spc="-5" dirty="0">
                <a:latin typeface="Times New Roman"/>
                <a:cs typeface="Times New Roman"/>
              </a:rPr>
              <a:t>chiến</a:t>
            </a:r>
            <a:r>
              <a:rPr sz="1800" dirty="0">
                <a:latin typeface="Times New Roman"/>
                <a:cs typeface="Times New Roman"/>
              </a:rPr>
              <a:t> công của hổ</a:t>
            </a:r>
            <a:r>
              <a:rPr sz="1800" spc="-5" dirty="0">
                <a:latin typeface="Times New Roman"/>
                <a:cs typeface="Times New Roman"/>
              </a:rPr>
              <a:t> tướng</a:t>
            </a:r>
            <a:r>
              <a:rPr sz="1800" dirty="0">
                <a:latin typeface="Times New Roman"/>
                <a:cs typeface="Times New Roman"/>
              </a:rPr>
              <a:t> Triệu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Long</a:t>
            </a:r>
            <a:r>
              <a:rPr sz="1800" dirty="0">
                <a:latin typeface="Times New Roman"/>
                <a:cs typeface="Times New Roman"/>
              </a:rPr>
              <a:t> phá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vây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Đương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ca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ngợi</a:t>
            </a:r>
            <a:r>
              <a:rPr sz="1800" dirty="0">
                <a:latin typeface="Times New Roman"/>
                <a:cs typeface="Times New Roman"/>
              </a:rPr>
              <a:t> tinh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5" dirty="0">
                <a:latin typeface="Times New Roman"/>
                <a:cs typeface="Times New Roman"/>
              </a:rPr>
              <a:t> nghĩa: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“Vân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xông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 </a:t>
            </a:r>
            <a:r>
              <a:rPr sz="1800" dirty="0">
                <a:latin typeface="Times New Roman"/>
                <a:cs typeface="Times New Roman"/>
              </a:rPr>
              <a:t>Triệu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Dang.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Lâu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quăng</a:t>
            </a:r>
            <a:r>
              <a:rPr sz="1800" spc="-5" dirty="0">
                <a:latin typeface="Times New Roman"/>
                <a:cs typeface="Times New Roman"/>
              </a:rPr>
              <a:t> gươm giáo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tìm đàng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chạy</a:t>
            </a:r>
            <a:r>
              <a:rPr sz="1800" spc="-5" dirty="0">
                <a:latin typeface="Times New Roman"/>
                <a:cs typeface="Times New Roman"/>
              </a:rPr>
              <a:t> ngay.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chẳng </a:t>
            </a:r>
            <a:r>
              <a:rPr sz="1800" dirty="0">
                <a:latin typeface="Times New Roman"/>
                <a:cs typeface="Times New Roman"/>
              </a:rPr>
              <a:t>kịp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Bị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" dirty="0">
                <a:latin typeface="Times New Roman"/>
                <a:cs typeface="Times New Roman"/>
              </a:rPr>
              <a:t> gậy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rày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vong”.</a:t>
            </a:r>
            <a:endParaRPr sz="1800">
              <a:latin typeface="Times New Roman"/>
              <a:cs typeface="Times New Roman"/>
            </a:endParaRPr>
          </a:p>
          <a:p>
            <a:pPr marL="12700" indent="17399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Giọng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hùng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vang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diễn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trận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đánh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cướp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kịch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hấp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dẫn.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Tiên là một anh hùng vị nghĩa cao đẹp. </a:t>
            </a:r>
            <a:r>
              <a:rPr sz="1800" spc="-5" dirty="0">
                <a:latin typeface="Times New Roman"/>
                <a:cs typeface="Times New Roman"/>
              </a:rPr>
              <a:t>Đánh </a:t>
            </a:r>
            <a:r>
              <a:rPr sz="1800" dirty="0">
                <a:latin typeface="Times New Roman"/>
                <a:cs typeface="Times New Roman"/>
              </a:rPr>
              <a:t>tan lũ cướp </a:t>
            </a:r>
            <a:r>
              <a:rPr sz="1800" spc="-5" dirty="0">
                <a:latin typeface="Times New Roman"/>
                <a:cs typeface="Times New Roman"/>
              </a:rPr>
              <a:t>sơn </a:t>
            </a:r>
            <a:r>
              <a:rPr sz="1800" dirty="0">
                <a:latin typeface="Times New Roman"/>
                <a:cs typeface="Times New Roman"/>
              </a:rPr>
              <a:t>đài, Lục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giải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thoát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Nguyệt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kì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ngộ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hiệp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miền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 Khê,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“báo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đức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thù</a:t>
            </a:r>
            <a:r>
              <a:rPr sz="1800" dirty="0">
                <a:latin typeface="Times New Roman"/>
                <a:cs typeface="Times New Roman"/>
              </a:rPr>
              <a:t> công”: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“Gẫm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phỉ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ngươi”.</a:t>
            </a:r>
            <a:endParaRPr sz="1800">
              <a:latin typeface="Times New Roman"/>
              <a:cs typeface="Times New Roman"/>
            </a:endParaRPr>
          </a:p>
          <a:p>
            <a:pPr marL="12700" marR="5715" indent="229870" algn="just">
              <a:lnSpc>
                <a:spcPct val="124600"/>
              </a:lnSpc>
            </a:pP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“nghe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liền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cười”.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nụ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cả: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 tư, </a:t>
            </a:r>
            <a:r>
              <a:rPr sz="1800" spc="-5" dirty="0">
                <a:latin typeface="Times New Roman"/>
                <a:cs typeface="Times New Roman"/>
              </a:rPr>
              <a:t>hào </a:t>
            </a:r>
            <a:r>
              <a:rPr sz="1800" dirty="0">
                <a:latin typeface="Times New Roman"/>
                <a:cs typeface="Times New Roman"/>
              </a:rPr>
              <a:t>hiệp, khẳng </a:t>
            </a:r>
            <a:r>
              <a:rPr sz="1800" spc="-5" dirty="0">
                <a:latin typeface="Times New Roman"/>
                <a:cs typeface="Times New Roman"/>
              </a:rPr>
              <a:t>khái. Chàng xem </a:t>
            </a: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-5" dirty="0">
                <a:latin typeface="Times New Roman"/>
                <a:cs typeface="Times New Roman"/>
              </a:rPr>
              <a:t>đánh </a:t>
            </a:r>
            <a:r>
              <a:rPr sz="1800" dirty="0">
                <a:latin typeface="Times New Roman"/>
                <a:cs typeface="Times New Roman"/>
              </a:rPr>
              <a:t>cướp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mình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hành động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nghĩa.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tráng </a:t>
            </a:r>
            <a:r>
              <a:rPr sz="1800" spc="-5" dirty="0">
                <a:latin typeface="Times New Roman"/>
                <a:cs typeface="Times New Roman"/>
              </a:rPr>
              <a:t>sĩ </a:t>
            </a:r>
            <a:r>
              <a:rPr sz="1800" dirty="0">
                <a:latin typeface="Times New Roman"/>
                <a:cs typeface="Times New Roman"/>
              </a:rPr>
              <a:t>phải ra tay cứu nhân độ </a:t>
            </a:r>
            <a:r>
              <a:rPr sz="1800" spc="-5" dirty="0">
                <a:latin typeface="Times New Roman"/>
                <a:cs typeface="Times New Roman"/>
              </a:rPr>
              <a:t>thế, </a:t>
            </a:r>
            <a:r>
              <a:rPr sz="1800" dirty="0">
                <a:latin typeface="Times New Roman"/>
                <a:cs typeface="Times New Roman"/>
              </a:rPr>
              <a:t>diệt trừ cái </a:t>
            </a:r>
            <a:r>
              <a:rPr sz="1800" spc="-5" dirty="0">
                <a:latin typeface="Times New Roman"/>
                <a:cs typeface="Times New Roman"/>
              </a:rPr>
              <a:t>ác, chở </a:t>
            </a:r>
            <a:r>
              <a:rPr sz="1800" dirty="0">
                <a:latin typeface="Times New Roman"/>
                <a:cs typeface="Times New Roman"/>
              </a:rPr>
              <a:t>che </a:t>
            </a:r>
            <a:r>
              <a:rPr sz="1800" spc="-5" dirty="0">
                <a:latin typeface="Times New Roman"/>
                <a:cs typeface="Times New Roman"/>
              </a:rPr>
              <a:t>bênh </a:t>
            </a:r>
            <a:r>
              <a:rPr sz="1800" dirty="0">
                <a:latin typeface="Times New Roman"/>
                <a:cs typeface="Times New Roman"/>
              </a:rPr>
              <a:t>vực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 lầm than, bị áp </a:t>
            </a:r>
            <a:r>
              <a:rPr sz="1800" spc="-5" dirty="0">
                <a:latin typeface="Times New Roman"/>
                <a:cs typeface="Times New Roman"/>
              </a:rPr>
              <a:t>bức. </a:t>
            </a:r>
            <a:r>
              <a:rPr sz="1800" dirty="0">
                <a:latin typeface="Times New Roman"/>
                <a:cs typeface="Times New Roman"/>
              </a:rPr>
              <a:t>Nếu </a:t>
            </a:r>
            <a:r>
              <a:rPr sz="1800" spc="-5" dirty="0">
                <a:latin typeface="Times New Roman"/>
                <a:cs typeface="Times New Roman"/>
              </a:rPr>
              <a:t>thấy việc nghĩa mà không </a:t>
            </a:r>
            <a:r>
              <a:rPr sz="1800" dirty="0">
                <a:latin typeface="Times New Roman"/>
                <a:cs typeface="Times New Roman"/>
              </a:rPr>
              <a:t>làm thì còn đâu đáng </a:t>
            </a:r>
            <a:r>
              <a:rPr sz="1800" spc="5" dirty="0">
                <a:latin typeface="Times New Roman"/>
                <a:cs typeface="Times New Roman"/>
              </a:rPr>
              <a:t>mặt </a:t>
            </a:r>
            <a:r>
              <a:rPr sz="1800" spc="-5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hùng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nữa?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"Nhớ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-5" dirty="0">
                <a:latin typeface="Times New Roman"/>
                <a:cs typeface="Times New Roman"/>
              </a:rPr>
              <a:t> vi,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 </a:t>
            </a:r>
            <a:r>
              <a:rPr sz="1800" spc="-5" dirty="0">
                <a:latin typeface="Times New Roman"/>
                <a:cs typeface="Times New Roman"/>
              </a:rPr>
              <a:t>phi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hùng”.</a:t>
            </a:r>
            <a:endParaRPr sz="1800">
              <a:latin typeface="Times New Roman"/>
              <a:cs typeface="Times New Roman"/>
            </a:endParaRPr>
          </a:p>
          <a:p>
            <a:pPr marL="12700" marR="5080" indent="173990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Chiểu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khắc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họa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cốt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coi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chết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nhẹ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tựa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lông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hồng,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khinh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tài,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châm: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“Lộ </a:t>
            </a:r>
            <a:r>
              <a:rPr sz="1800" spc="-5" dirty="0">
                <a:latin typeface="Times New Roman"/>
                <a:cs typeface="Times New Roman"/>
              </a:rPr>
              <a:t>kiến </a:t>
            </a:r>
            <a:r>
              <a:rPr sz="1800" dirty="0">
                <a:latin typeface="Times New Roman"/>
                <a:cs typeface="Times New Roman"/>
              </a:rPr>
              <a:t>bất </a:t>
            </a:r>
            <a:r>
              <a:rPr sz="1800" spc="-5" dirty="0">
                <a:latin typeface="Times New Roman"/>
                <a:cs typeface="Times New Roman"/>
              </a:rPr>
              <a:t>bình, bạt </a:t>
            </a:r>
            <a:r>
              <a:rPr sz="1800" spc="-10" dirty="0">
                <a:latin typeface="Times New Roman"/>
                <a:cs typeface="Times New Roman"/>
              </a:rPr>
              <a:t>đao </a:t>
            </a:r>
            <a:r>
              <a:rPr sz="1800" spc="-5" dirty="0">
                <a:latin typeface="Times New Roman"/>
                <a:cs typeface="Times New Roman"/>
              </a:rPr>
              <a:t>tương trợ”. Vân Tiên cũng như người anh hùng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10" dirty="0">
                <a:latin typeface="Times New Roman"/>
                <a:cs typeface="Times New Roman"/>
              </a:rPr>
              <a:t>Hải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“Truyện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Kiều”.</a:t>
            </a:r>
            <a:endParaRPr sz="1800">
              <a:latin typeface="Times New Roman"/>
              <a:cs typeface="Times New Roman"/>
            </a:endParaRPr>
          </a:p>
          <a:p>
            <a:pPr marL="2286635" marR="2280920" indent="507365" algn="just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“Anh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rằng,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 </a:t>
            </a:r>
            <a:r>
              <a:rPr sz="1800" dirty="0">
                <a:latin typeface="Times New Roman"/>
                <a:cs typeface="Times New Roman"/>
              </a:rPr>
              <a:t>dẫu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5" dirty="0">
                <a:latin typeface="Times New Roman"/>
                <a:cs typeface="Times New Roman"/>
              </a:rPr>
              <a:t> bất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tha!”.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161034"/>
            <a:ext cx="8258175" cy="378587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>
              <a:latin typeface="Times New Roman"/>
              <a:cs typeface="Times New Roman"/>
            </a:endParaRPr>
          </a:p>
          <a:p>
            <a:pPr marL="12700" indent="17399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Vân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cướp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khắc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tình.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chỉ,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hành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động,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ứng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 </a:t>
            </a:r>
            <a:r>
              <a:rPr sz="1800" dirty="0">
                <a:latin typeface="Times New Roman"/>
                <a:cs typeface="Times New Roman"/>
              </a:rPr>
              <a:t>ngày </a:t>
            </a:r>
            <a:r>
              <a:rPr sz="1800" spc="-5" dirty="0">
                <a:latin typeface="Times New Roman"/>
                <a:cs typeface="Times New Roman"/>
              </a:rPr>
              <a:t>xưa. </a:t>
            </a:r>
            <a:r>
              <a:rPr sz="1800" spc="-10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tượng </a:t>
            </a:r>
            <a:r>
              <a:rPr sz="1800" spc="-5" dirty="0">
                <a:latin typeface="Times New Roman"/>
                <a:cs typeface="Times New Roman"/>
              </a:rPr>
              <a:t>này </a:t>
            </a:r>
            <a:r>
              <a:rPr sz="1800" dirty="0">
                <a:latin typeface="Times New Roman"/>
                <a:cs typeface="Times New Roman"/>
              </a:rPr>
              <a:t>rất chân thật thể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lòng thương </a:t>
            </a:r>
            <a:r>
              <a:rPr sz="1800" spc="-5" dirty="0">
                <a:latin typeface="Times New Roman"/>
                <a:cs typeface="Times New Roman"/>
              </a:rPr>
              <a:t>người, chí </a:t>
            </a:r>
            <a:r>
              <a:rPr sz="1800" dirty="0">
                <a:latin typeface="Times New Roman"/>
                <a:cs typeface="Times New Roman"/>
              </a:rPr>
              <a:t>quả </a:t>
            </a:r>
            <a:r>
              <a:rPr sz="1800" spc="-5" dirty="0">
                <a:latin typeface="Times New Roman"/>
                <a:cs typeface="Times New Roman"/>
              </a:rPr>
              <a:t>cảm, </a:t>
            </a:r>
            <a:r>
              <a:rPr sz="1800" dirty="0">
                <a:latin typeface="Times New Roman"/>
                <a:cs typeface="Times New Roman"/>
              </a:rPr>
              <a:t>tỉnh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 vị nghĩa </a:t>
            </a:r>
            <a:r>
              <a:rPr sz="1800" spc="-5" dirty="0">
                <a:latin typeface="Times New Roman"/>
                <a:cs typeface="Times New Roman"/>
              </a:rPr>
              <a:t>của Vân Tiên mang </a:t>
            </a:r>
            <a:r>
              <a:rPr sz="1800" spc="5" dirty="0">
                <a:latin typeface="Times New Roman"/>
                <a:cs typeface="Times New Roman"/>
              </a:rPr>
              <a:t>đậm </a:t>
            </a:r>
            <a:r>
              <a:rPr sz="1800" spc="-10" dirty="0">
                <a:latin typeface="Times New Roman"/>
                <a:cs typeface="Times New Roman"/>
              </a:rPr>
              <a:t>đà </a:t>
            </a:r>
            <a:r>
              <a:rPr sz="1800" spc="-5" dirty="0">
                <a:latin typeface="Times New Roman"/>
                <a:cs typeface="Times New Roman"/>
              </a:rPr>
              <a:t>màu sắc đạo </a:t>
            </a:r>
            <a:r>
              <a:rPr sz="1800" dirty="0">
                <a:latin typeface="Times New Roman"/>
                <a:cs typeface="Times New Roman"/>
              </a:rPr>
              <a:t>lí nhân </a:t>
            </a:r>
            <a:r>
              <a:rPr sz="1800" spc="-5" dirty="0">
                <a:latin typeface="Times New Roman"/>
                <a:cs typeface="Times New Roman"/>
              </a:rPr>
              <a:t>dân </a:t>
            </a:r>
            <a:r>
              <a:rPr sz="1800" dirty="0">
                <a:latin typeface="Times New Roman"/>
                <a:cs typeface="Times New Roman"/>
              </a:rPr>
              <a:t>ta. </a:t>
            </a:r>
            <a:r>
              <a:rPr sz="1800" spc="-5" dirty="0">
                <a:latin typeface="Times New Roman"/>
                <a:cs typeface="Times New Roman"/>
              </a:rPr>
              <a:t>Hơn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trăm năm </a:t>
            </a:r>
            <a:r>
              <a:rPr sz="1800" dirty="0">
                <a:latin typeface="Times New Roman"/>
                <a:cs typeface="Times New Roman"/>
              </a:rPr>
              <a:t> mươi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 </a:t>
            </a:r>
            <a:r>
              <a:rPr sz="1800" spc="-5" dirty="0">
                <a:latin typeface="Times New Roman"/>
                <a:cs typeface="Times New Roman"/>
              </a:rPr>
              <a:t>qua,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dân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mến, hâm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 đấu </a:t>
            </a:r>
            <a:r>
              <a:rPr sz="1800" spc="-5" dirty="0">
                <a:latin typeface="Times New Roman"/>
                <a:cs typeface="Times New Roman"/>
              </a:rPr>
              <a:t>kiên cường </a:t>
            </a:r>
            <a:r>
              <a:rPr sz="1800" dirty="0">
                <a:latin typeface="Times New Roman"/>
                <a:cs typeface="Times New Roman"/>
              </a:rPr>
              <a:t>của đồng </a:t>
            </a:r>
            <a:r>
              <a:rPr sz="1800" spc="-5" dirty="0">
                <a:latin typeface="Times New Roman"/>
                <a:cs typeface="Times New Roman"/>
              </a:rPr>
              <a:t>bào </a:t>
            </a:r>
            <a:r>
              <a:rPr sz="1800" dirty="0">
                <a:latin typeface="Times New Roman"/>
                <a:cs typeface="Times New Roman"/>
              </a:rPr>
              <a:t>miền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cuộc đấu </a:t>
            </a:r>
            <a:r>
              <a:rPr sz="1800" spc="-5" dirty="0">
                <a:latin typeface="Times New Roman"/>
                <a:cs typeface="Times New Roman"/>
              </a:rPr>
              <a:t>tranh </a:t>
            </a:r>
            <a:r>
              <a:rPr sz="1800" dirty="0">
                <a:latin typeface="Times New Roman"/>
                <a:cs typeface="Times New Roman"/>
              </a:rPr>
              <a:t>chống phong kiến và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 </a:t>
            </a:r>
            <a:r>
              <a:rPr sz="1800" spc="-5" dirty="0">
                <a:latin typeface="Times New Roman"/>
                <a:cs typeface="Times New Roman"/>
              </a:rPr>
              <a:t>quốc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giai </a:t>
            </a:r>
            <a:r>
              <a:rPr sz="1800" dirty="0">
                <a:latin typeface="Times New Roman"/>
                <a:cs typeface="Times New Roman"/>
              </a:rPr>
              <a:t>đoạn lịch </a:t>
            </a:r>
            <a:r>
              <a:rPr sz="1800" spc="-5" dirty="0">
                <a:latin typeface="Times New Roman"/>
                <a:cs typeface="Times New Roman"/>
              </a:rPr>
              <a:t>sử </a:t>
            </a:r>
            <a:r>
              <a:rPr sz="1800" dirty="0">
                <a:latin typeface="Times New Roman"/>
                <a:cs typeface="Times New Roman"/>
              </a:rPr>
              <a:t>đã qua </a:t>
            </a:r>
            <a:r>
              <a:rPr sz="1800" spc="-5" dirty="0">
                <a:latin typeface="Times New Roman"/>
                <a:cs typeface="Times New Roman"/>
              </a:rPr>
              <a:t>mang sắc </a:t>
            </a:r>
            <a:r>
              <a:rPr sz="1800" dirty="0">
                <a:latin typeface="Times New Roman"/>
                <a:cs typeface="Times New Roman"/>
              </a:rPr>
              <a:t>thái của vẻ đẹp lí tưởng của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chói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mãi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thẩm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thi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90" algn="just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III. TÍNH CÁCH NGHĨA </a:t>
            </a:r>
            <a:r>
              <a:rPr sz="1800" b="1" dirty="0">
                <a:latin typeface="Times New Roman"/>
                <a:cs typeface="Times New Roman"/>
              </a:rPr>
              <a:t>HIỆP </a:t>
            </a:r>
            <a:r>
              <a:rPr sz="1800" b="1" spc="-5" dirty="0">
                <a:latin typeface="Times New Roman"/>
                <a:cs typeface="Times New Roman"/>
              </a:rPr>
              <a:t>CỦA LỤC VÂN TIÊN </a:t>
            </a:r>
            <a:r>
              <a:rPr sz="1800" b="1" dirty="0">
                <a:latin typeface="Times New Roman"/>
                <a:cs typeface="Times New Roman"/>
              </a:rPr>
              <a:t>QUA </a:t>
            </a:r>
            <a:r>
              <a:rPr sz="1800" b="1" spc="-5" dirty="0">
                <a:latin typeface="Times New Roman"/>
                <a:cs typeface="Times New Roman"/>
              </a:rPr>
              <a:t>ĐOẠN TRÍCH "LỤC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VÂN TIÊN </a:t>
            </a:r>
            <a:r>
              <a:rPr sz="1800" b="1" dirty="0">
                <a:latin typeface="Times New Roman"/>
                <a:cs typeface="Times New Roman"/>
              </a:rPr>
              <a:t>CỨU </a:t>
            </a:r>
            <a:r>
              <a:rPr sz="1800" b="1" spc="-5" dirty="0">
                <a:latin typeface="Times New Roman"/>
                <a:cs typeface="Times New Roman"/>
              </a:rPr>
              <a:t>KIỀU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NGUYỆT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NGA”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172085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“Truyện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Tiên"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Chiểu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xâm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lược.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nét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trùng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tính nghĩa hiệp. Lục Vân </a:t>
            </a:r>
            <a:r>
              <a:rPr sz="1800" dirty="0">
                <a:latin typeface="Times New Roman"/>
                <a:cs typeface="Times New Roman"/>
              </a:rPr>
              <a:t>Tiên là điển </a:t>
            </a:r>
            <a:r>
              <a:rPr sz="1800" spc="-5" dirty="0">
                <a:latin typeface="Times New Roman"/>
                <a:cs typeface="Times New Roman"/>
              </a:rPr>
              <a:t>hình của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nghĩa </a:t>
            </a:r>
            <a:r>
              <a:rPr sz="1800" dirty="0">
                <a:latin typeface="Times New Roman"/>
                <a:cs typeface="Times New Roman"/>
              </a:rPr>
              <a:t>hiệp trong một xã hội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thoái.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Muốn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hiệp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''Lục</a:t>
            </a:r>
            <a:r>
              <a:rPr sz="1800" spc="-5" dirty="0">
                <a:latin typeface="Times New Roman"/>
                <a:cs typeface="Times New Roman"/>
              </a:rPr>
              <a:t> Vân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 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Nga”.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715" indent="229870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đường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thảm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thiết,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dừng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bọn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Đài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 xuống </a:t>
            </a:r>
            <a:r>
              <a:rPr sz="1800" spc="-5" dirty="0">
                <a:latin typeface="Times New Roman"/>
                <a:cs typeface="Times New Roman"/>
              </a:rPr>
              <a:t>cướp </a:t>
            </a:r>
            <a:r>
              <a:rPr sz="1800" dirty="0">
                <a:latin typeface="Times New Roman"/>
                <a:cs typeface="Times New Roman"/>
              </a:rPr>
              <a:t>thôn </a:t>
            </a:r>
            <a:r>
              <a:rPr sz="1800" spc="-5" dirty="0">
                <a:latin typeface="Times New Roman"/>
                <a:cs typeface="Times New Roman"/>
              </a:rPr>
              <a:t>hương </a:t>
            </a:r>
            <a:r>
              <a:rPr sz="1800" dirty="0">
                <a:latin typeface="Times New Roman"/>
                <a:cs typeface="Times New Roman"/>
              </a:rPr>
              <a:t>“Gặp con </a:t>
            </a:r>
            <a:r>
              <a:rPr sz="1800" spc="-5" dirty="0">
                <a:latin typeface="Times New Roman"/>
                <a:cs typeface="Times New Roman"/>
              </a:rPr>
              <a:t>gái tốt qua đường bắt đi", </a:t>
            </a:r>
            <a:r>
              <a:rPr sz="1800" dirty="0">
                <a:latin typeface="Times New Roman"/>
                <a:cs typeface="Times New Roman"/>
              </a:rPr>
              <a:t>Lục </a:t>
            </a:r>
            <a:r>
              <a:rPr sz="1800" spc="-5" dirty="0">
                <a:latin typeface="Times New Roman"/>
                <a:cs typeface="Times New Roman"/>
              </a:rPr>
              <a:t>Vân Tiên liên </a:t>
            </a:r>
            <a:r>
              <a:rPr sz="1800" dirty="0">
                <a:latin typeface="Times New Roman"/>
                <a:cs typeface="Times New Roman"/>
              </a:rPr>
              <a:t>“ghé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đàng”:</a:t>
            </a:r>
            <a:endParaRPr sz="1800" dirty="0">
              <a:latin typeface="Times New Roman"/>
              <a:cs typeface="Times New Roman"/>
            </a:endParaRPr>
          </a:p>
          <a:p>
            <a:pPr marL="2385695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“Bẻ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gậy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nhắm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vô".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29870" algn="just">
              <a:lnSpc>
                <a:spcPct val="124600"/>
              </a:lnSpc>
              <a:spcBef>
                <a:spcPts val="95"/>
              </a:spcBef>
            </a:pP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tức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“bẻ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gậy”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bọn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dữ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ngời.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xứng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hùng nghĩa hiệp </a:t>
            </a:r>
            <a:r>
              <a:rPr sz="1800" spc="-5" dirty="0">
                <a:latin typeface="Times New Roman"/>
                <a:cs typeface="Times New Roman"/>
              </a:rPr>
              <a:t>lắm rồi. </a:t>
            </a:r>
            <a:r>
              <a:rPr sz="1800" spc="-10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không hề đắn đo, tính </a:t>
            </a:r>
            <a:r>
              <a:rPr sz="1800" spc="-5" dirty="0">
                <a:latin typeface="Times New Roman"/>
                <a:cs typeface="Times New Roman"/>
              </a:rPr>
              <a:t>toán </a:t>
            </a:r>
            <a:r>
              <a:rPr sz="1800" dirty="0">
                <a:latin typeface="Times New Roman"/>
                <a:cs typeface="Times New Roman"/>
              </a:rPr>
              <a:t>nhất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giữa </a:t>
            </a:r>
            <a:r>
              <a:rPr sz="1800" spc="-5" dirty="0">
                <a:latin typeface="Times New Roman"/>
                <a:cs typeface="Times New Roman"/>
              </a:rPr>
              <a:t>lúc </a:t>
            </a:r>
            <a:r>
              <a:rPr sz="1800" dirty="0">
                <a:latin typeface="Times New Roman"/>
                <a:cs typeface="Times New Roman"/>
              </a:rPr>
              <a:t>chàng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 trên </a:t>
            </a:r>
            <a:r>
              <a:rPr sz="1800" spc="-5" dirty="0">
                <a:latin typeface="Times New Roman"/>
                <a:cs typeface="Times New Roman"/>
              </a:rPr>
              <a:t>đường </a:t>
            </a:r>
            <a:r>
              <a:rPr sz="1800" dirty="0">
                <a:latin typeface="Times New Roman"/>
                <a:cs typeface="Times New Roman"/>
              </a:rPr>
              <a:t>đi </a:t>
            </a:r>
            <a:r>
              <a:rPr sz="1800" spc="-5" dirty="0">
                <a:latin typeface="Times New Roman"/>
                <a:cs typeface="Times New Roman"/>
              </a:rPr>
              <a:t>ứng </a:t>
            </a:r>
            <a:r>
              <a:rPr sz="1800" dirty="0">
                <a:latin typeface="Times New Roman"/>
                <a:cs typeface="Times New Roman"/>
              </a:rPr>
              <a:t>thi,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là công </a:t>
            </a:r>
            <a:r>
              <a:rPr sz="1800" spc="-5" dirty="0">
                <a:latin typeface="Times New Roman"/>
                <a:cs typeface="Times New Roman"/>
              </a:rPr>
              <a:t>danh phú </a:t>
            </a:r>
            <a:r>
              <a:rPr sz="1800" dirty="0">
                <a:latin typeface="Times New Roman"/>
                <a:cs typeface="Times New Roman"/>
              </a:rPr>
              <a:t>quý đang đợi chàng </a:t>
            </a:r>
            <a:r>
              <a:rPr sz="1800" spc="-5" dirty="0">
                <a:latin typeface="Times New Roman"/>
                <a:cs typeface="Times New Roman"/>
              </a:rPr>
              <a:t>phía trước. Thế </a:t>
            </a:r>
            <a:r>
              <a:rPr sz="1800" dirty="0">
                <a:latin typeface="Times New Roman"/>
                <a:cs typeface="Times New Roman"/>
              </a:rPr>
              <a:t> mà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mạng,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quyết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5" dirty="0">
                <a:latin typeface="Times New Roman"/>
                <a:cs typeface="Times New Roman"/>
              </a:rPr>
              <a:t>thế hết sức </a:t>
            </a:r>
            <a:r>
              <a:rPr sz="1800" dirty="0">
                <a:latin typeface="Times New Roman"/>
                <a:cs typeface="Times New Roman"/>
              </a:rPr>
              <a:t>bất </a:t>
            </a:r>
            <a:r>
              <a:rPr sz="1800" spc="-5" dirty="0">
                <a:latin typeface="Times New Roman"/>
                <a:cs typeface="Times New Roman"/>
              </a:rPr>
              <a:t>lợi. Điều </a:t>
            </a:r>
            <a:r>
              <a:rPr sz="1800" dirty="0">
                <a:latin typeface="Times New Roman"/>
                <a:cs typeface="Times New Roman"/>
              </a:rPr>
              <a:t>đó chứng tỏ chàng hành động vì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dirty="0">
                <a:latin typeface="Times New Roman"/>
                <a:cs typeface="Times New Roman"/>
              </a:rPr>
              <a:t>nghĩa, một </a:t>
            </a:r>
            <a:r>
              <a:rPr sz="1800" spc="-5" dirty="0">
                <a:latin typeface="Times New Roman"/>
                <a:cs typeface="Times New Roman"/>
              </a:rPr>
              <a:t>bản chất tốt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chàng.</a:t>
            </a:r>
            <a:endParaRPr sz="1800">
              <a:latin typeface="Times New Roman"/>
              <a:cs typeface="Times New Roman"/>
            </a:endParaRPr>
          </a:p>
          <a:p>
            <a:pPr marL="242570" algn="just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Gặp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bọn </a:t>
            </a:r>
            <a:r>
              <a:rPr sz="1800" spc="-5" dirty="0">
                <a:latin typeface="Times New Roman"/>
                <a:cs typeface="Times New Roman"/>
              </a:rPr>
              <a:t>cướp,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mắng </a:t>
            </a:r>
            <a:r>
              <a:rPr sz="1800" spc="-5" dirty="0">
                <a:latin typeface="Times New Roman"/>
                <a:cs typeface="Times New Roman"/>
              </a:rPr>
              <a:t>ngay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dirty="0">
                <a:latin typeface="Times New Roman"/>
                <a:cs typeface="Times New Roman"/>
              </a:rPr>
              <a:t> mặt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chúng:</a:t>
            </a:r>
            <a:endParaRPr sz="1800">
              <a:latin typeface="Times New Roman"/>
              <a:cs typeface="Times New Roman"/>
            </a:endParaRPr>
          </a:p>
          <a:p>
            <a:pPr marL="2553335" marR="2549525" indent="223520" algn="just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“Kêu </a:t>
            </a:r>
            <a:r>
              <a:rPr sz="1800" spc="-5" dirty="0">
                <a:latin typeface="Times New Roman"/>
                <a:cs typeface="Times New Roman"/>
              </a:rPr>
              <a:t>rằng: </a:t>
            </a:r>
            <a:r>
              <a:rPr sz="1800" dirty="0">
                <a:latin typeface="Times New Roman"/>
                <a:cs typeface="Times New Roman"/>
              </a:rPr>
              <a:t>Bớ </a:t>
            </a:r>
            <a:r>
              <a:rPr sz="1800" spc="-5" dirty="0">
                <a:latin typeface="Times New Roman"/>
                <a:cs typeface="Times New Roman"/>
              </a:rPr>
              <a:t>đảng </a:t>
            </a:r>
            <a:r>
              <a:rPr sz="1800" dirty="0">
                <a:latin typeface="Times New Roman"/>
                <a:cs typeface="Times New Roman"/>
              </a:rPr>
              <a:t>hung </a:t>
            </a:r>
            <a:r>
              <a:rPr sz="1800" spc="-5" dirty="0">
                <a:latin typeface="Times New Roman"/>
                <a:cs typeface="Times New Roman"/>
              </a:rPr>
              <a:t>đồ,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Chớ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quen</a:t>
            </a:r>
            <a:r>
              <a:rPr sz="1800" spc="-5" dirty="0">
                <a:latin typeface="Times New Roman"/>
                <a:cs typeface="Times New Roman"/>
              </a:rPr>
              <a:t> 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thói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hồ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dân".</a:t>
            </a:r>
            <a:endParaRPr sz="1800">
              <a:latin typeface="Times New Roman"/>
              <a:cs typeface="Times New Roman"/>
            </a:endParaRPr>
          </a:p>
          <a:p>
            <a:pPr marL="299085" algn="just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Lời mắng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5" dirty="0">
                <a:latin typeface="Times New Roman"/>
                <a:cs typeface="Times New Roman"/>
              </a:rPr>
              <a:t> nghĩa</a:t>
            </a:r>
            <a:r>
              <a:rPr sz="1800" dirty="0">
                <a:latin typeface="Times New Roman"/>
                <a:cs typeface="Times New Roman"/>
              </a:rPr>
              <a:t> hiệp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“Hại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dân”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endParaRPr sz="18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-5" dirty="0">
                <a:latin typeface="Times New Roman"/>
                <a:cs typeface="Times New Roman"/>
              </a:rPr>
              <a:t>làm bất nghĩa. Nên </a:t>
            </a:r>
            <a:r>
              <a:rPr sz="1800" dirty="0">
                <a:latin typeface="Times New Roman"/>
                <a:cs typeface="Times New Roman"/>
              </a:rPr>
              <a:t>diệt trừ </a:t>
            </a:r>
            <a:r>
              <a:rPr sz="1800" spc="-5" dirty="0">
                <a:latin typeface="Times New Roman"/>
                <a:cs typeface="Times New Roman"/>
              </a:rPr>
              <a:t>lũ </a:t>
            </a:r>
            <a:r>
              <a:rPr sz="1800" dirty="0">
                <a:latin typeface="Times New Roman"/>
                <a:cs typeface="Times New Roman"/>
              </a:rPr>
              <a:t>“'hại </a:t>
            </a:r>
            <a:r>
              <a:rPr sz="1800" spc="-5" dirty="0">
                <a:latin typeface="Times New Roman"/>
                <a:cs typeface="Times New Roman"/>
              </a:rPr>
              <a:t>dân” là </a:t>
            </a: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-5" dirty="0">
                <a:latin typeface="Times New Roman"/>
                <a:cs typeface="Times New Roman"/>
              </a:rPr>
              <a:t>làm nhân nghĩa. Chính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nhận </a:t>
            </a:r>
            <a:r>
              <a:rPr sz="1800" dirty="0">
                <a:latin typeface="Times New Roman"/>
                <a:cs typeface="Times New Roman"/>
              </a:rPr>
              <a:t>thức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Lục</a:t>
            </a:r>
            <a:r>
              <a:rPr sz="1800" spc="-5" dirty="0">
                <a:latin typeface="Times New Roman"/>
                <a:cs typeface="Times New Roman"/>
              </a:rPr>
              <a:t> Vân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dốc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đánh</a:t>
            </a:r>
            <a:r>
              <a:rPr sz="1800" dirty="0">
                <a:latin typeface="Times New Roman"/>
                <a:cs typeface="Times New Roman"/>
              </a:rPr>
              <a:t> cướp,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xông”:</a:t>
            </a:r>
            <a:endParaRPr sz="1800">
              <a:latin typeface="Times New Roman"/>
              <a:cs typeface="Times New Roman"/>
            </a:endParaRPr>
          </a:p>
          <a:p>
            <a:pPr marL="2050414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“Khác</a:t>
            </a:r>
            <a:r>
              <a:rPr sz="1800" spc="-5" dirty="0">
                <a:latin typeface="Times New Roman"/>
                <a:cs typeface="Times New Roman"/>
              </a:rPr>
              <a:t> nào </a:t>
            </a:r>
            <a:r>
              <a:rPr sz="1800" dirty="0">
                <a:latin typeface="Times New Roman"/>
                <a:cs typeface="Times New Roman"/>
              </a:rPr>
              <a:t>Triệu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vòng</a:t>
            </a:r>
            <a:r>
              <a:rPr sz="1800" spc="-10" dirty="0">
                <a:latin typeface="Times New Roman"/>
                <a:cs typeface="Times New Roman"/>
              </a:rPr>
              <a:t> Đương</a:t>
            </a:r>
            <a:r>
              <a:rPr sz="1800" spc="-5" dirty="0">
                <a:latin typeface="Times New Roman"/>
                <a:cs typeface="Times New Roman"/>
              </a:rPr>
              <a:t> Dang”.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6350" indent="229870" algn="just">
              <a:lnSpc>
                <a:spcPct val="125000"/>
              </a:lnSpc>
            </a:pPr>
            <a:r>
              <a:rPr sz="1800" spc="-5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so </a:t>
            </a:r>
            <a:r>
              <a:rPr sz="1800" dirty="0">
                <a:latin typeface="Times New Roman"/>
                <a:cs typeface="Times New Roman"/>
              </a:rPr>
              <a:t>sánh này </a:t>
            </a:r>
            <a:r>
              <a:rPr sz="1800" spc="-5" dirty="0">
                <a:latin typeface="Times New Roman"/>
                <a:cs typeface="Times New Roman"/>
              </a:rPr>
              <a:t>càng </a:t>
            </a:r>
            <a:r>
              <a:rPr sz="1800" spc="-10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nổi </a:t>
            </a:r>
            <a:r>
              <a:rPr sz="1800" spc="-5" dirty="0">
                <a:latin typeface="Times New Roman"/>
                <a:cs typeface="Times New Roman"/>
              </a:rPr>
              <a:t>bật </a:t>
            </a:r>
            <a:r>
              <a:rPr sz="1800" dirty="0">
                <a:latin typeface="Times New Roman"/>
                <a:cs typeface="Times New Roman"/>
              </a:rPr>
              <a:t>tính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và sức mạnh nghĩa hiệp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Lục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dũng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Triệu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tướng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Tam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thuật: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Chiểu,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kể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hơn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xem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.Truyện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cấu</a:t>
            </a:r>
          </a:p>
          <a:p>
            <a:pPr marL="12700" marR="6350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 như </a:t>
            </a:r>
            <a:r>
              <a:rPr sz="1800" spc="-5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 khuôn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mẫu.Tác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khắc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dirty="0">
                <a:latin typeface="Times New Roman"/>
                <a:cs typeface="Times New Roman"/>
              </a:rPr>
              <a:t> những phẩm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vật Lục</a:t>
            </a:r>
            <a:r>
              <a:rPr sz="1800" spc="-5" dirty="0">
                <a:latin typeface="Times New Roman"/>
                <a:cs typeface="Times New Roman"/>
              </a:rPr>
              <a:t> Vân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Nga.</a:t>
            </a:r>
          </a:p>
          <a:p>
            <a:pPr marL="12700" marR="762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khát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giúp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</a:t>
            </a:r>
            <a:r>
              <a:rPr sz="1800" dirty="0">
                <a:latin typeface="Times New Roman"/>
                <a:cs typeface="Times New Roman"/>
              </a:rPr>
              <a:t> của tác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lao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tóm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tắt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gọn </a:t>
            </a:r>
            <a:r>
              <a:rPr sz="1800" spc="-5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"Lục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Tiên”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ý:</a:t>
            </a:r>
          </a:p>
          <a:p>
            <a:pPr marL="12700" indent="17399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quận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vợ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tuấn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tú,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tên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6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Tiên. </a:t>
            </a:r>
            <a:r>
              <a:rPr sz="1800" spc="-5" dirty="0">
                <a:latin typeface="Times New Roman"/>
                <a:cs typeface="Times New Roman"/>
              </a:rPr>
              <a:t>Sau khi </a:t>
            </a:r>
            <a:r>
              <a:rPr sz="1800" dirty="0">
                <a:latin typeface="Times New Roman"/>
                <a:cs typeface="Times New Roman"/>
              </a:rPr>
              <a:t>lên núi tầm </a:t>
            </a:r>
            <a:r>
              <a:rPr sz="1800" spc="-5" dirty="0">
                <a:latin typeface="Times New Roman"/>
                <a:cs typeface="Times New Roman"/>
              </a:rPr>
              <a:t>sư </a:t>
            </a:r>
            <a:r>
              <a:rPr sz="1800" dirty="0">
                <a:latin typeface="Times New Roman"/>
                <a:cs typeface="Times New Roman"/>
              </a:rPr>
              <a:t>học </a:t>
            </a:r>
            <a:r>
              <a:rPr sz="1800" spc="-5" dirty="0">
                <a:latin typeface="Times New Roman"/>
                <a:cs typeface="Times New Roman"/>
              </a:rPr>
              <a:t>đạo, </a:t>
            </a:r>
            <a:r>
              <a:rPr sz="1800" spc="-10" dirty="0">
                <a:latin typeface="Times New Roman"/>
                <a:cs typeface="Times New Roman"/>
              </a:rPr>
              <a:t>Vân </a:t>
            </a:r>
            <a:r>
              <a:rPr sz="1800" spc="-5" dirty="0">
                <a:latin typeface="Times New Roman"/>
                <a:cs typeface="Times New Roman"/>
              </a:rPr>
              <a:t>Tiên </a:t>
            </a:r>
            <a:r>
              <a:rPr sz="1800" spc="5" dirty="0">
                <a:latin typeface="Times New Roman"/>
                <a:cs typeface="Times New Roman"/>
              </a:rPr>
              <a:t>trở </a:t>
            </a:r>
            <a:r>
              <a:rPr sz="1800" dirty="0">
                <a:latin typeface="Times New Roman"/>
                <a:cs typeface="Times New Roman"/>
              </a:rPr>
              <a:t>thành một con </a:t>
            </a:r>
            <a:r>
              <a:rPr sz="1800" spc="-5" dirty="0">
                <a:latin typeface="Times New Roman"/>
                <a:cs typeface="Times New Roman"/>
              </a:rPr>
              <a:t>người xuất </a:t>
            </a:r>
            <a:r>
              <a:rPr sz="1800" dirty="0">
                <a:latin typeface="Times New Roman"/>
                <a:cs typeface="Times New Roman"/>
              </a:rPr>
              <a:t>chúng: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võ </a:t>
            </a:r>
            <a:r>
              <a:rPr sz="1800" spc="-5" dirty="0">
                <a:latin typeface="Times New Roman"/>
                <a:cs typeface="Times New Roman"/>
              </a:rPr>
              <a:t>kiêm toàn. Trên </a:t>
            </a:r>
            <a:r>
              <a:rPr sz="1800" dirty="0">
                <a:latin typeface="Times New Roman"/>
                <a:cs typeface="Times New Roman"/>
              </a:rPr>
              <a:t>đường xuống núi về </a:t>
            </a:r>
            <a:r>
              <a:rPr sz="1800" spc="-5" dirty="0">
                <a:latin typeface="Times New Roman"/>
                <a:cs typeface="Times New Roman"/>
              </a:rPr>
              <a:t>kinh ứng </a:t>
            </a:r>
            <a:r>
              <a:rPr sz="1800" dirty="0">
                <a:latin typeface="Times New Roman"/>
                <a:cs typeface="Times New Roman"/>
              </a:rPr>
              <a:t>thí,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đã </a:t>
            </a:r>
            <a:r>
              <a:rPr sz="1800" spc="-5" dirty="0">
                <a:latin typeface="Times New Roman"/>
                <a:cs typeface="Times New Roman"/>
              </a:rPr>
              <a:t>đánh tan </a:t>
            </a:r>
            <a:r>
              <a:rPr sz="1800" dirty="0">
                <a:latin typeface="Times New Roman"/>
                <a:cs typeface="Times New Roman"/>
              </a:rPr>
              <a:t>bọn </a:t>
            </a:r>
            <a:r>
              <a:rPr sz="1800" spc="-5" dirty="0">
                <a:latin typeface="Times New Roman"/>
                <a:cs typeface="Times New Roman"/>
              </a:rPr>
              <a:t>cướp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 Lai, cứu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Kiều </a:t>
            </a:r>
            <a:r>
              <a:rPr sz="1800" spc="-5" dirty="0">
                <a:latin typeface="Times New Roman"/>
                <a:cs typeface="Times New Roman"/>
              </a:rPr>
              <a:t>Nguyệt Nga,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thiếu </a:t>
            </a:r>
            <a:r>
              <a:rPr sz="1800" dirty="0">
                <a:latin typeface="Times New Roman"/>
                <a:cs typeface="Times New Roman"/>
              </a:rPr>
              <a:t>nữ vóc </a:t>
            </a:r>
            <a:r>
              <a:rPr sz="1800" spc="-5" dirty="0">
                <a:latin typeface="Times New Roman"/>
                <a:cs typeface="Times New Roman"/>
              </a:rPr>
              <a:t>ngọc mình vàng. Cảm công đức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 hiệp </a:t>
            </a:r>
            <a:r>
              <a:rPr sz="1800" spc="-5" dirty="0">
                <a:latin typeface="Times New Roman"/>
                <a:cs typeface="Times New Roman"/>
              </a:rPr>
              <a:t>sĩ, nàng vẽ bức </a:t>
            </a:r>
            <a:r>
              <a:rPr sz="1800" dirty="0">
                <a:latin typeface="Times New Roman"/>
                <a:cs typeface="Times New Roman"/>
              </a:rPr>
              <a:t>hình Lục </a:t>
            </a:r>
            <a:r>
              <a:rPr sz="1800" spc="-5" dirty="0">
                <a:latin typeface="Times New Roman"/>
                <a:cs typeface="Times New Roman"/>
              </a:rPr>
              <a:t>Vân Tiên luôn </a:t>
            </a:r>
            <a:r>
              <a:rPr sz="1800" dirty="0">
                <a:latin typeface="Times New Roman"/>
                <a:cs typeface="Times New Roman"/>
              </a:rPr>
              <a:t>luôn mang </a:t>
            </a:r>
            <a:r>
              <a:rPr sz="1800" spc="-5" dirty="0">
                <a:latin typeface="Times New Roman"/>
                <a:cs typeface="Times New Roman"/>
              </a:rPr>
              <a:t>theo mình. Vân </a:t>
            </a:r>
            <a:r>
              <a:rPr sz="1800" dirty="0">
                <a:latin typeface="Times New Roman"/>
                <a:cs typeface="Times New Roman"/>
              </a:rPr>
              <a:t>Tiên ghé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thăm gia đình </a:t>
            </a:r>
            <a:r>
              <a:rPr sz="1800" spc="-5" dirty="0">
                <a:latin typeface="Times New Roman"/>
                <a:cs typeface="Times New Roman"/>
              </a:rPr>
              <a:t>Võ </a:t>
            </a:r>
            <a:r>
              <a:rPr sz="1800" dirty="0">
                <a:latin typeface="Times New Roman"/>
                <a:cs typeface="Times New Roman"/>
              </a:rPr>
              <a:t>Công -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hứa </a:t>
            </a:r>
            <a:r>
              <a:rPr sz="1800" dirty="0">
                <a:latin typeface="Times New Roman"/>
                <a:cs typeface="Times New Roman"/>
              </a:rPr>
              <a:t>gả con </a:t>
            </a:r>
            <a:r>
              <a:rPr sz="1800" spc="-5" dirty="0">
                <a:latin typeface="Times New Roman"/>
                <a:cs typeface="Times New Roman"/>
              </a:rPr>
              <a:t>gái </a:t>
            </a:r>
            <a:r>
              <a:rPr sz="1800" dirty="0">
                <a:latin typeface="Times New Roman"/>
                <a:cs typeface="Times New Roman"/>
              </a:rPr>
              <a:t>cho chàng. </a:t>
            </a:r>
            <a:r>
              <a:rPr sz="1800" spc="-10" dirty="0">
                <a:latin typeface="Times New Roman"/>
                <a:cs typeface="Times New Roman"/>
              </a:rPr>
              <a:t>Vân </a:t>
            </a:r>
            <a:r>
              <a:rPr sz="1800" spc="-5" dirty="0">
                <a:latin typeface="Times New Roman"/>
                <a:cs typeface="Times New Roman"/>
              </a:rPr>
              <a:t>Tiên </a:t>
            </a:r>
            <a:r>
              <a:rPr sz="1800" spc="5" dirty="0">
                <a:latin typeface="Times New Roman"/>
                <a:cs typeface="Times New Roman"/>
              </a:rPr>
              <a:t>gặp </a:t>
            </a:r>
            <a:r>
              <a:rPr sz="1800" spc="-10" dirty="0">
                <a:latin typeface="Times New Roman"/>
                <a:cs typeface="Times New Roman"/>
              </a:rPr>
              <a:t>Hớn </a:t>
            </a:r>
            <a:r>
              <a:rPr sz="1800" dirty="0">
                <a:latin typeface="Times New Roman"/>
                <a:cs typeface="Times New Roman"/>
              </a:rPr>
              <a:t>Minh,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Trực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(hai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bạn </a:t>
            </a:r>
            <a:r>
              <a:rPr sz="1800" spc="-5" dirty="0">
                <a:latin typeface="Times New Roman"/>
                <a:cs typeface="Times New Roman"/>
              </a:rPr>
              <a:t>tốt)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Trịnh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Hâm,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Bùi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Kiệm,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kẻ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tầm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bụng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60080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Quốc.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Đơn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bọn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cướp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lành,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Vân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cao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5" dirty="0">
                <a:latin typeface="Times New Roman"/>
                <a:cs typeface="Times New Roman"/>
              </a:rPr>
              <a:t> nhất</a:t>
            </a:r>
            <a:r>
              <a:rPr sz="1800" dirty="0">
                <a:latin typeface="Times New Roman"/>
                <a:cs typeface="Times New Roman"/>
              </a:rPr>
              <a:t> của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dirty="0">
                <a:latin typeface="Times New Roman"/>
                <a:cs typeface="Times New Roman"/>
              </a:rPr>
              <a:t> nghĩa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lớn.</a:t>
            </a:r>
            <a:endParaRPr sz="1800">
              <a:latin typeface="Times New Roman"/>
              <a:cs typeface="Times New Roman"/>
            </a:endParaRPr>
          </a:p>
          <a:p>
            <a:pPr marL="12700" indent="22987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hiệp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</a:t>
            </a:r>
            <a:endParaRPr sz="1800">
              <a:latin typeface="Times New Roman"/>
              <a:cs typeface="Times New Roman"/>
            </a:endParaRPr>
          </a:p>
          <a:p>
            <a:pPr marL="12700" marR="7620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yểu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thoát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khỏi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bọn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cướp.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 </a:t>
            </a:r>
            <a:r>
              <a:rPr sz="1800" spc="-5" dirty="0">
                <a:latin typeface="Times New Roman"/>
                <a:cs typeface="Times New Roman"/>
              </a:rPr>
              <a:t>chàng,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 công </a:t>
            </a:r>
            <a:r>
              <a:rPr sz="1800" spc="-5" dirty="0">
                <a:latin typeface="Times New Roman"/>
                <a:cs typeface="Times New Roman"/>
              </a:rPr>
              <a:t>lao</a:t>
            </a:r>
            <a:r>
              <a:rPr sz="1800" dirty="0">
                <a:latin typeface="Times New Roman"/>
                <a:cs typeface="Times New Roman"/>
              </a:rPr>
              <a:t> to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chàng: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“Hà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khê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gần,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Xin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ân 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Gặp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 </a:t>
            </a:r>
            <a:r>
              <a:rPr sz="1800" spc="-5" dirty="0">
                <a:latin typeface="Times New Roman"/>
                <a:cs typeface="Times New Roman"/>
              </a:rPr>
              <a:t>đương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</a:t>
            </a:r>
            <a:r>
              <a:rPr sz="1800" dirty="0">
                <a:latin typeface="Times New Roman"/>
                <a:cs typeface="Times New Roman"/>
              </a:rPr>
              <a:t> giữa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đàng,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tiền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chẳng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bạc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Gẫm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 báo đức </a:t>
            </a:r>
            <a:r>
              <a:rPr sz="1800" dirty="0">
                <a:latin typeface="Times New Roman"/>
                <a:cs typeface="Times New Roman"/>
              </a:rPr>
              <a:t>thù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phỉ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ngươi".</a:t>
            </a:r>
            <a:endParaRPr sz="1800">
              <a:latin typeface="Times New Roman"/>
              <a:cs typeface="Times New Roman"/>
            </a:endParaRPr>
          </a:p>
          <a:p>
            <a:pPr marL="12700" marR="7620" indent="229870" algn="just">
              <a:lnSpc>
                <a:spcPct val="1244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Lời lẽ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Kiều </a:t>
            </a:r>
            <a:r>
              <a:rPr sz="1800" dirty="0">
                <a:latin typeface="Times New Roman"/>
                <a:cs typeface="Times New Roman"/>
              </a:rPr>
              <a:t>Nguyệt </a:t>
            </a:r>
            <a:r>
              <a:rPr sz="1800" spc="-5" dirty="0">
                <a:latin typeface="Times New Roman"/>
                <a:cs typeface="Times New Roman"/>
              </a:rPr>
              <a:t>Nga rất </a:t>
            </a:r>
            <a:r>
              <a:rPr sz="1800" dirty="0">
                <a:latin typeface="Times New Roman"/>
                <a:cs typeface="Times New Roman"/>
              </a:rPr>
              <a:t>phù hợp </a:t>
            </a:r>
            <a:r>
              <a:rPr sz="1800" spc="-5" dirty="0">
                <a:latin typeface="Times New Roman"/>
                <a:cs typeface="Times New Roman"/>
              </a:rPr>
              <a:t>với đạo lí, người chịu </a:t>
            </a:r>
            <a:r>
              <a:rPr sz="1800" dirty="0">
                <a:latin typeface="Times New Roman"/>
                <a:cs typeface="Times New Roman"/>
              </a:rPr>
              <a:t>ơn bao giờ </a:t>
            </a:r>
            <a:r>
              <a:rPr sz="1800" spc="-5" dirty="0">
                <a:latin typeface="Times New Roman"/>
                <a:cs typeface="Times New Roman"/>
              </a:rPr>
              <a:t>cũng </a:t>
            </a:r>
            <a:r>
              <a:rPr sz="1800" dirty="0">
                <a:latin typeface="Times New Roman"/>
                <a:cs typeface="Times New Roman"/>
              </a:rPr>
              <a:t>mong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muốn được trả </a:t>
            </a:r>
            <a:r>
              <a:rPr sz="1800" spc="-10" dirty="0">
                <a:latin typeface="Times New Roman"/>
                <a:cs typeface="Times New Roman"/>
              </a:rPr>
              <a:t>ơn. </a:t>
            </a:r>
            <a:r>
              <a:rPr sz="1800" spc="-5" dirty="0">
                <a:latin typeface="Times New Roman"/>
                <a:cs typeface="Times New Roman"/>
              </a:rPr>
              <a:t>Đó là </a:t>
            </a:r>
            <a:r>
              <a:rPr sz="1800" dirty="0">
                <a:latin typeface="Times New Roman"/>
                <a:cs typeface="Times New Roman"/>
              </a:rPr>
              <a:t>tấm </a:t>
            </a:r>
            <a:r>
              <a:rPr sz="1800" spc="-5" dirty="0">
                <a:latin typeface="Times New Roman"/>
                <a:cs typeface="Times New Roman"/>
              </a:rPr>
              <a:t>lòng thành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nàng. Nhưng </a:t>
            </a:r>
            <a:r>
              <a:rPr sz="1800" dirty="0">
                <a:latin typeface="Times New Roman"/>
                <a:cs typeface="Times New Roman"/>
              </a:rPr>
              <a:t>“Vân Tiên nghe </a:t>
            </a:r>
            <a:r>
              <a:rPr sz="1800" spc="-5" dirty="0">
                <a:latin typeface="Times New Roman"/>
                <a:cs typeface="Times New Roman"/>
              </a:rPr>
              <a:t>nói </a:t>
            </a:r>
            <a:r>
              <a:rPr sz="1800" spc="5" dirty="0">
                <a:latin typeface="Times New Roman"/>
                <a:cs typeface="Times New Roman"/>
              </a:rPr>
              <a:t>liền </a:t>
            </a:r>
            <a:r>
              <a:rPr sz="1800" dirty="0">
                <a:latin typeface="Times New Roman"/>
                <a:cs typeface="Times New Roman"/>
              </a:rPr>
              <a:t>cười”.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tư,</a:t>
            </a:r>
            <a:r>
              <a:rPr sz="1800" spc="-5" dirty="0">
                <a:latin typeface="Times New Roman"/>
                <a:cs typeface="Times New Roman"/>
              </a:rPr>
              <a:t> hồn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 hãy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nghe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5" dirty="0">
                <a:latin typeface="Times New Roman"/>
                <a:cs typeface="Times New Roman"/>
              </a:rPr>
              <a:t> giải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nàng:</a:t>
            </a:r>
            <a:endParaRPr sz="1800">
              <a:latin typeface="Times New Roman"/>
              <a:cs typeface="Times New Roman"/>
            </a:endParaRPr>
          </a:p>
          <a:p>
            <a:pPr marL="255651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“Làm</a:t>
            </a:r>
            <a:r>
              <a:rPr sz="1800" dirty="0">
                <a:latin typeface="Times New Roman"/>
                <a:cs typeface="Times New Roman"/>
              </a:rPr>
              <a:t> 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há</a:t>
            </a:r>
            <a:r>
              <a:rPr sz="1800" dirty="0">
                <a:latin typeface="Times New Roman"/>
                <a:cs typeface="Times New Roman"/>
              </a:rPr>
              <a:t> dễ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trông người</a:t>
            </a:r>
            <a:r>
              <a:rPr sz="1800" dirty="0">
                <a:latin typeface="Times New Roman"/>
                <a:cs typeface="Times New Roman"/>
              </a:rPr>
              <a:t> trả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ơn.</a:t>
            </a:r>
            <a:endParaRPr sz="1800">
              <a:latin typeface="Times New Roman"/>
              <a:cs typeface="Times New Roman"/>
            </a:endParaRPr>
          </a:p>
          <a:p>
            <a:pPr marL="2571750" marR="2569210" indent="313690" algn="just">
              <a:lnSpc>
                <a:spcPts val="2700"/>
              </a:lnSpc>
              <a:spcBef>
                <a:spcPts val="90"/>
              </a:spcBef>
            </a:pPr>
            <a:r>
              <a:rPr sz="1800" spc="-5" dirty="0">
                <a:latin typeface="Times New Roman"/>
                <a:cs typeface="Times New Roman"/>
              </a:rPr>
              <a:t>Nay </a:t>
            </a:r>
            <a:r>
              <a:rPr sz="1800" dirty="0">
                <a:latin typeface="Times New Roman"/>
                <a:cs typeface="Times New Roman"/>
              </a:rPr>
              <a:t>đà rõ đặng nguồn cơn,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10" dirty="0">
                <a:latin typeface="Times New Roman"/>
                <a:cs typeface="Times New Roman"/>
              </a:rPr>
              <a:t>gì.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Nhớ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bất</a:t>
            </a:r>
            <a:r>
              <a:rPr sz="1800" spc="-5" dirty="0">
                <a:latin typeface="Times New Roman"/>
                <a:cs typeface="Times New Roman"/>
              </a:rPr>
              <a:t> vi,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 </a:t>
            </a:r>
            <a:r>
              <a:rPr sz="1800" spc="-5" dirty="0">
                <a:latin typeface="Times New Roman"/>
                <a:cs typeface="Times New Roman"/>
              </a:rPr>
              <a:t>phi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hùng”.</a:t>
            </a:r>
            <a:endParaRPr sz="1800">
              <a:latin typeface="Times New Roman"/>
              <a:cs typeface="Times New Roman"/>
            </a:endParaRPr>
          </a:p>
          <a:p>
            <a:pPr marL="12700" indent="173990" algn="just">
              <a:lnSpc>
                <a:spcPct val="100000"/>
              </a:lnSpc>
              <a:spcBef>
                <a:spcPts val="525"/>
              </a:spcBef>
            </a:pPr>
            <a:r>
              <a:rPr sz="1800" spc="-10" dirty="0">
                <a:latin typeface="Times New Roman"/>
                <a:cs typeface="Times New Roman"/>
              </a:rPr>
              <a:t>Nếu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buộc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thì đó không </a:t>
            </a:r>
            <a:r>
              <a:rPr sz="1800" spc="-5" dirty="0">
                <a:latin typeface="Times New Roman"/>
                <a:cs typeface="Times New Roman"/>
              </a:rPr>
              <a:t>phải là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nghĩa hiệp. </a:t>
            </a:r>
            <a:r>
              <a:rPr sz="1800" spc="-5" dirty="0">
                <a:latin typeface="Times New Roman"/>
                <a:cs typeface="Times New Roman"/>
              </a:rPr>
              <a:t>Chàng </a:t>
            </a:r>
            <a:r>
              <a:rPr sz="1800" dirty="0">
                <a:latin typeface="Times New Roman"/>
                <a:cs typeface="Times New Roman"/>
              </a:rPr>
              <a:t>không chấp nhận lối xử thế như vậy.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 hành </a:t>
            </a:r>
            <a:r>
              <a:rPr sz="1800" spc="-5" dirty="0">
                <a:latin typeface="Times New Roman"/>
                <a:cs typeface="Times New Roman"/>
              </a:rPr>
              <a:t>động </a:t>
            </a:r>
            <a:r>
              <a:rPr sz="1800" dirty="0">
                <a:latin typeface="Times New Roman"/>
                <a:cs typeface="Times New Roman"/>
              </a:rPr>
              <a:t>không phải để </a:t>
            </a:r>
            <a:r>
              <a:rPr sz="1800" spc="-5" dirty="0">
                <a:latin typeface="Times New Roman"/>
                <a:cs typeface="Times New Roman"/>
              </a:rPr>
              <a:t>được đền đáp. </a:t>
            </a:r>
            <a:r>
              <a:rPr sz="1800" dirty="0">
                <a:latin typeface="Times New Roman"/>
                <a:cs typeface="Times New Roman"/>
              </a:rPr>
              <a:t>Việc từ chối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đền ơn của Kiều Nguyệt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 </a:t>
            </a:r>
            <a:r>
              <a:rPr sz="1800" dirty="0">
                <a:latin typeface="Times New Roman"/>
                <a:cs typeface="Times New Roman"/>
              </a:rPr>
              <a:t>càng tôn thêm vẻ đẹp cao </a:t>
            </a:r>
            <a:r>
              <a:rPr sz="1800" spc="-5" dirty="0">
                <a:latin typeface="Times New Roman"/>
                <a:cs typeface="Times New Roman"/>
              </a:rPr>
              <a:t>thượng </a:t>
            </a:r>
            <a:r>
              <a:rPr sz="1800" dirty="0">
                <a:latin typeface="Times New Roman"/>
                <a:cs typeface="Times New Roman"/>
              </a:rPr>
              <a:t>của một </a:t>
            </a:r>
            <a:r>
              <a:rPr sz="1800" spc="-5" dirty="0">
                <a:latin typeface="Times New Roman"/>
                <a:cs typeface="Times New Roman"/>
              </a:rPr>
              <a:t>trang </a:t>
            </a:r>
            <a:r>
              <a:rPr sz="1800" dirty="0">
                <a:latin typeface="Times New Roman"/>
                <a:cs typeface="Times New Roman"/>
              </a:rPr>
              <a:t>nghĩa </a:t>
            </a:r>
            <a:r>
              <a:rPr sz="1800" spc="-5" dirty="0">
                <a:latin typeface="Times New Roman"/>
                <a:cs typeface="Times New Roman"/>
              </a:rPr>
              <a:t>hiệp Lục Vân </a:t>
            </a:r>
            <a:r>
              <a:rPr sz="1800" dirty="0">
                <a:latin typeface="Times New Roman"/>
                <a:cs typeface="Times New Roman"/>
              </a:rPr>
              <a:t>Tiên. </a:t>
            </a:r>
            <a:r>
              <a:rPr sz="1800" spc="-5" dirty="0">
                <a:latin typeface="Times New Roman"/>
                <a:cs typeface="Times New Roman"/>
              </a:rPr>
              <a:t>Chàng </a:t>
            </a:r>
            <a:r>
              <a:rPr sz="1800" dirty="0">
                <a:latin typeface="Times New Roman"/>
                <a:cs typeface="Times New Roman"/>
              </a:rPr>
              <a:t>vốn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tài.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thêm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khâm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yêu mến. </a:t>
            </a:r>
            <a:r>
              <a:rPr sz="1800" spc="-10" dirty="0">
                <a:latin typeface="Times New Roman"/>
                <a:cs typeface="Times New Roman"/>
              </a:rPr>
              <a:t>Quan </a:t>
            </a:r>
            <a:r>
              <a:rPr sz="1800" spc="-5" dirty="0">
                <a:latin typeface="Times New Roman"/>
                <a:cs typeface="Times New Roman"/>
              </a:rPr>
              <a:t>niệm </a:t>
            </a:r>
            <a:r>
              <a:rPr sz="1800" dirty="0">
                <a:latin typeface="Times New Roman"/>
                <a:cs typeface="Times New Roman"/>
              </a:rPr>
              <a:t>ấy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chàng chính </a:t>
            </a:r>
            <a:r>
              <a:rPr sz="1800" spc="-5" dirty="0">
                <a:latin typeface="Times New Roman"/>
                <a:cs typeface="Times New Roman"/>
              </a:rPr>
              <a:t>là quan </a:t>
            </a:r>
            <a:r>
              <a:rPr sz="1800" dirty="0">
                <a:latin typeface="Times New Roman"/>
                <a:cs typeface="Times New Roman"/>
              </a:rPr>
              <a:t>niệm </a:t>
            </a:r>
            <a:r>
              <a:rPr sz="1800" spc="-5" dirty="0">
                <a:latin typeface="Times New Roman"/>
                <a:cs typeface="Times New Roman"/>
              </a:rPr>
              <a:t>của Nguyễn Đình </a:t>
            </a:r>
            <a:r>
              <a:rPr sz="1800" dirty="0">
                <a:latin typeface="Times New Roman"/>
                <a:cs typeface="Times New Roman"/>
              </a:rPr>
              <a:t>Chiểu. Sách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xưa nói: </a:t>
            </a:r>
            <a:r>
              <a:rPr sz="1800" spc="-5" dirty="0">
                <a:latin typeface="Times New Roman"/>
                <a:cs typeface="Times New Roman"/>
              </a:rPr>
              <a:t>“Kiến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ngãi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dũng</a:t>
            </a:r>
            <a:r>
              <a:rPr sz="1800" dirty="0">
                <a:latin typeface="Times New Roman"/>
                <a:cs typeface="Times New Roman"/>
              </a:rPr>
              <a:t> giả”, Lục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dirty="0">
                <a:latin typeface="Times New Roman"/>
                <a:cs typeface="Times New Roman"/>
              </a:rPr>
              <a:t> Tiên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coi đó </a:t>
            </a:r>
            <a:r>
              <a:rPr sz="1800" spc="-5" dirty="0">
                <a:latin typeface="Times New Roman"/>
                <a:cs typeface="Times New Roman"/>
              </a:rPr>
              <a:t>là phương </a:t>
            </a:r>
            <a:r>
              <a:rPr sz="1800" dirty="0">
                <a:latin typeface="Times New Roman"/>
                <a:cs typeface="Times New Roman"/>
              </a:rPr>
              <a:t>châm sống của </a:t>
            </a:r>
            <a:r>
              <a:rPr sz="1800" spc="-5" dirty="0">
                <a:latin typeface="Times New Roman"/>
                <a:cs typeface="Times New Roman"/>
              </a:rPr>
              <a:t>mình. Vì thế, </a:t>
            </a:r>
            <a:r>
              <a:rPr sz="1800" dirty="0">
                <a:latin typeface="Times New Roman"/>
                <a:cs typeface="Times New Roman"/>
              </a:rPr>
              <a:t>thấy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dirty="0">
                <a:latin typeface="Times New Roman"/>
                <a:cs typeface="Times New Roman"/>
              </a:rPr>
              <a:t>nghĩa </a:t>
            </a:r>
            <a:r>
              <a:rPr sz="1800" spc="-5" dirty="0">
                <a:latin typeface="Times New Roman"/>
                <a:cs typeface="Times New Roman"/>
              </a:rPr>
              <a:t>chàng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hề </a:t>
            </a:r>
            <a:r>
              <a:rPr sz="1800" spc="-10" dirty="0">
                <a:latin typeface="Times New Roman"/>
                <a:cs typeface="Times New Roman"/>
              </a:rPr>
              <a:t>đắn </a:t>
            </a:r>
            <a:r>
              <a:rPr sz="1800" dirty="0">
                <a:latin typeface="Times New Roman"/>
                <a:cs typeface="Times New Roman"/>
              </a:rPr>
              <a:t>đo, </a:t>
            </a:r>
            <a:r>
              <a:rPr sz="1800" spc="-5" dirty="0">
                <a:latin typeface="Times New Roman"/>
                <a:cs typeface="Times New Roman"/>
              </a:rPr>
              <a:t>lo </a:t>
            </a:r>
            <a:r>
              <a:rPr sz="1800" dirty="0">
                <a:latin typeface="Times New Roman"/>
                <a:cs typeface="Times New Roman"/>
              </a:rPr>
              <a:t> ngại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 bọn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nạn, 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Nguyệt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Nga,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dirty="0">
                <a:latin typeface="Times New Roman"/>
                <a:cs typeface="Times New Roman"/>
              </a:rPr>
              <a:t> lại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bình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yên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lành.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5" dirty="0">
                <a:latin typeface="Times New Roman"/>
                <a:cs typeface="Times New Roman"/>
              </a:rPr>
              <a:t> 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 </a:t>
            </a:r>
            <a:r>
              <a:rPr sz="1800" spc="-5" dirty="0">
                <a:latin typeface="Times New Roman"/>
                <a:cs typeface="Times New Roman"/>
              </a:rPr>
              <a:t>“Lục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 </a:t>
            </a:r>
            <a:r>
              <a:rPr sz="1800" spc="-5" dirty="0">
                <a:latin typeface="Times New Roman"/>
                <a:cs typeface="Times New Roman"/>
              </a:rPr>
              <a:t>Nguyệt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Nga”, nhà</a:t>
            </a:r>
            <a:r>
              <a:rPr sz="1800" dirty="0">
                <a:latin typeface="Times New Roman"/>
                <a:cs typeface="Times New Roman"/>
              </a:rPr>
              <a:t> thơ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Chiểu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 </a:t>
            </a:r>
            <a:r>
              <a:rPr sz="1800" dirty="0">
                <a:latin typeface="Times New Roman"/>
                <a:cs typeface="Times New Roman"/>
              </a:rPr>
              <a:t>khá </a:t>
            </a:r>
            <a:r>
              <a:rPr sz="1800" spc="-5" dirty="0">
                <a:latin typeface="Times New Roman"/>
                <a:cs typeface="Times New Roman"/>
              </a:rPr>
              <a:t>hoàn</a:t>
            </a:r>
            <a:r>
              <a:rPr sz="1800" dirty="0">
                <a:latin typeface="Times New Roman"/>
                <a:cs typeface="Times New Roman"/>
              </a:rPr>
              <a:t> hảo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dirty="0">
                <a:latin typeface="Times New Roman"/>
                <a:cs typeface="Times New Roman"/>
              </a:rPr>
              <a:t> chân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anh hùng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tưởng.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 hiệp mà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 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gậy thô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sơ,</a:t>
            </a:r>
            <a:r>
              <a:rPr sz="1800" dirty="0">
                <a:latin typeface="Times New Roman"/>
                <a:cs typeface="Times New Roman"/>
              </a:rPr>
              <a:t> 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 tan bọn </a:t>
            </a:r>
            <a:r>
              <a:rPr sz="1800" spc="-5" dirty="0">
                <a:latin typeface="Times New Roman"/>
                <a:cs typeface="Times New Roman"/>
              </a:rPr>
              <a:t>cướp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708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mãi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 qua</a:t>
            </a:r>
            <a:r>
              <a:rPr sz="1800" spc="-5" dirty="0">
                <a:latin typeface="Times New Roman"/>
                <a:cs typeface="Times New Roman"/>
              </a:rPr>
              <a:t> các</a:t>
            </a:r>
            <a:r>
              <a:rPr sz="1800" dirty="0">
                <a:latin typeface="Times New Roman"/>
                <a:cs typeface="Times New Roman"/>
              </a:rPr>
              <a:t> thế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xấu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Sắp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tin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chẳng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gửi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vội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quê chịu </a:t>
            </a:r>
            <a:r>
              <a:rPr sz="1800" spc="-5" dirty="0">
                <a:latin typeface="Times New Roman"/>
                <a:cs typeface="Times New Roman"/>
              </a:rPr>
              <a:t>tang </a:t>
            </a:r>
            <a:r>
              <a:rPr sz="1800" dirty="0">
                <a:latin typeface="Times New Roman"/>
                <a:cs typeface="Times New Roman"/>
              </a:rPr>
              <a:t>mẹ. </a:t>
            </a:r>
            <a:r>
              <a:rPr sz="1800" spc="-5" dirty="0">
                <a:latin typeface="Times New Roman"/>
                <a:cs typeface="Times New Roman"/>
              </a:rPr>
              <a:t>Chàng quá đau </a:t>
            </a:r>
            <a:r>
              <a:rPr sz="1800" dirty="0">
                <a:latin typeface="Times New Roman"/>
                <a:cs typeface="Times New Roman"/>
              </a:rPr>
              <a:t>khổ </a:t>
            </a:r>
            <a:r>
              <a:rPr sz="1800" spc="-5" dirty="0">
                <a:latin typeface="Times New Roman"/>
                <a:cs typeface="Times New Roman"/>
              </a:rPr>
              <a:t>mà lâm </a:t>
            </a:r>
            <a:r>
              <a:rPr sz="1800" dirty="0">
                <a:latin typeface="Times New Roman"/>
                <a:cs typeface="Times New Roman"/>
              </a:rPr>
              <a:t>bệnh, </a:t>
            </a:r>
            <a:r>
              <a:rPr sz="1800" spc="-5" dirty="0">
                <a:latin typeface="Times New Roman"/>
                <a:cs typeface="Times New Roman"/>
              </a:rPr>
              <a:t>rồi hai </a:t>
            </a:r>
            <a:r>
              <a:rPr sz="1800" dirty="0">
                <a:latin typeface="Times New Roman"/>
                <a:cs typeface="Times New Roman"/>
              </a:rPr>
              <a:t>mất bị </a:t>
            </a:r>
            <a:r>
              <a:rPr sz="1800" spc="-5" dirty="0">
                <a:latin typeface="Times New Roman"/>
                <a:cs typeface="Times New Roman"/>
              </a:rPr>
              <a:t>mù. </a:t>
            </a:r>
            <a:r>
              <a:rPr sz="1800" spc="-10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bị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bọn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băm, </a:t>
            </a:r>
            <a:r>
              <a:rPr sz="1800" spc="-10" dirty="0">
                <a:latin typeface="Times New Roman"/>
                <a:cs typeface="Times New Roman"/>
              </a:rPr>
              <a:t>phù </a:t>
            </a:r>
            <a:r>
              <a:rPr sz="1800" dirty="0">
                <a:latin typeface="Times New Roman"/>
                <a:cs typeface="Times New Roman"/>
              </a:rPr>
              <a:t>thủy,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lừa gạt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tiền;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Trịnh</a:t>
            </a:r>
            <a:r>
              <a:rPr sz="1800" spc="-10" dirty="0">
                <a:latin typeface="Times New Roman"/>
                <a:cs typeface="Times New Roman"/>
              </a:rPr>
              <a:t> Hâm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đẩy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hại.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 Tiên </a:t>
            </a:r>
            <a:r>
              <a:rPr sz="1800" dirty="0">
                <a:latin typeface="Times New Roman"/>
                <a:cs typeface="Times New Roman"/>
              </a:rPr>
              <a:t>được </a:t>
            </a:r>
            <a:r>
              <a:rPr sz="1800" spc="-5" dirty="0">
                <a:latin typeface="Times New Roman"/>
                <a:cs typeface="Times New Roman"/>
              </a:rPr>
              <a:t>Giao </a:t>
            </a:r>
            <a:r>
              <a:rPr sz="1800" dirty="0">
                <a:latin typeface="Times New Roman"/>
                <a:cs typeface="Times New Roman"/>
              </a:rPr>
              <a:t>Long và </a:t>
            </a:r>
            <a:r>
              <a:rPr sz="1800" spc="-10" dirty="0">
                <a:latin typeface="Times New Roman"/>
                <a:cs typeface="Times New Roman"/>
              </a:rPr>
              <a:t>Ngư </a:t>
            </a:r>
            <a:r>
              <a:rPr sz="1800" spc="-5" dirty="0">
                <a:latin typeface="Times New Roman"/>
                <a:cs typeface="Times New Roman"/>
              </a:rPr>
              <a:t>Ông </a:t>
            </a:r>
            <a:r>
              <a:rPr sz="1800" spc="5" dirty="0">
                <a:latin typeface="Times New Roman"/>
                <a:cs typeface="Times New Roman"/>
              </a:rPr>
              <a:t>cứu </a:t>
            </a:r>
            <a:r>
              <a:rPr sz="1800" dirty="0">
                <a:latin typeface="Times New Roman"/>
                <a:cs typeface="Times New Roman"/>
              </a:rPr>
              <a:t>thoát. </a:t>
            </a:r>
            <a:r>
              <a:rPr sz="1800" spc="-5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</a:t>
            </a:r>
            <a:r>
              <a:rPr sz="1800" spc="5" dirty="0">
                <a:latin typeface="Times New Roman"/>
                <a:cs typeface="Times New Roman"/>
              </a:rPr>
              <a:t>trở </a:t>
            </a:r>
            <a:r>
              <a:rPr sz="1800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nhà Võ </a:t>
            </a:r>
            <a:r>
              <a:rPr sz="1800" dirty="0">
                <a:latin typeface="Times New Roman"/>
                <a:cs typeface="Times New Roman"/>
              </a:rPr>
              <a:t>Công,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hắt </a:t>
            </a:r>
            <a:r>
              <a:rPr sz="1800" dirty="0">
                <a:latin typeface="Times New Roman"/>
                <a:cs typeface="Times New Roman"/>
              </a:rPr>
              <a:t>hủi và bị bỏ vào </a:t>
            </a:r>
            <a:r>
              <a:rPr sz="1800" spc="-5" dirty="0">
                <a:latin typeface="Times New Roman"/>
                <a:cs typeface="Times New Roman"/>
              </a:rPr>
              <a:t>hang sâu </a:t>
            </a:r>
            <a:r>
              <a:rPr sz="1800" dirty="0">
                <a:latin typeface="Times New Roman"/>
                <a:cs typeface="Times New Roman"/>
              </a:rPr>
              <a:t>cho chết.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được </a:t>
            </a:r>
            <a:r>
              <a:rPr sz="1800" spc="-5" dirty="0">
                <a:latin typeface="Times New Roman"/>
                <a:cs typeface="Times New Roman"/>
              </a:rPr>
              <a:t>Thần Núi </a:t>
            </a:r>
            <a:r>
              <a:rPr sz="1800" dirty="0">
                <a:latin typeface="Times New Roman"/>
                <a:cs typeface="Times New Roman"/>
              </a:rPr>
              <a:t>và ông Tiểu cứu </a:t>
            </a:r>
            <a:r>
              <a:rPr sz="1800" spc="-5" dirty="0">
                <a:latin typeface="Times New Roman"/>
                <a:cs typeface="Times New Roman"/>
              </a:rPr>
              <a:t>ra, </a:t>
            </a:r>
            <a:r>
              <a:rPr sz="1800" dirty="0">
                <a:latin typeface="Times New Roman"/>
                <a:cs typeface="Times New Roman"/>
              </a:rPr>
              <a:t> gặp </a:t>
            </a:r>
            <a:r>
              <a:rPr sz="1800" spc="-5" dirty="0">
                <a:latin typeface="Times New Roman"/>
                <a:cs typeface="Times New Roman"/>
              </a:rPr>
              <a:t>lại Hớn Minh, người bạn nghĩa </a:t>
            </a:r>
            <a:r>
              <a:rPr sz="1800" dirty="0">
                <a:latin typeface="Times New Roman"/>
                <a:cs typeface="Times New Roman"/>
              </a:rPr>
              <a:t>hiệp. </a:t>
            </a:r>
            <a:r>
              <a:rPr sz="1800" spc="-5" dirty="0">
                <a:latin typeface="Times New Roman"/>
                <a:cs typeface="Times New Roman"/>
              </a:rPr>
              <a:t>Vương </a:t>
            </a:r>
            <a:r>
              <a:rPr sz="1800" dirty="0">
                <a:latin typeface="Times New Roman"/>
                <a:cs typeface="Times New Roman"/>
              </a:rPr>
              <a:t>Tử </a:t>
            </a:r>
            <a:r>
              <a:rPr sz="1800" spc="-5" dirty="0">
                <a:latin typeface="Times New Roman"/>
                <a:cs typeface="Times New Roman"/>
              </a:rPr>
              <a:t>Trực </a:t>
            </a:r>
            <a:r>
              <a:rPr sz="1800" dirty="0">
                <a:latin typeface="Times New Roman"/>
                <a:cs typeface="Times New Roman"/>
              </a:rPr>
              <a:t>đỗ </a:t>
            </a:r>
            <a:r>
              <a:rPr sz="1800" spc="-5" dirty="0">
                <a:latin typeface="Times New Roman"/>
                <a:cs typeface="Times New Roman"/>
              </a:rPr>
              <a:t>thủ </a:t>
            </a:r>
            <a:r>
              <a:rPr sz="1800" dirty="0">
                <a:latin typeface="Times New Roman"/>
                <a:cs typeface="Times New Roman"/>
              </a:rPr>
              <a:t>khoa, tìm </a:t>
            </a:r>
            <a:r>
              <a:rPr sz="1800" spc="-5" dirty="0">
                <a:latin typeface="Times New Roman"/>
                <a:cs typeface="Times New Roman"/>
              </a:rPr>
              <a:t>đến </a:t>
            </a:r>
            <a:r>
              <a:rPr sz="1800" dirty="0">
                <a:latin typeface="Times New Roman"/>
                <a:cs typeface="Times New Roman"/>
              </a:rPr>
              <a:t>nhà </a:t>
            </a:r>
            <a:r>
              <a:rPr sz="1800" spc="-5" dirty="0">
                <a:latin typeface="Times New Roman"/>
                <a:cs typeface="Times New Roman"/>
              </a:rPr>
              <a:t>Võ </a:t>
            </a:r>
            <a:r>
              <a:rPr sz="1800" dirty="0">
                <a:latin typeface="Times New Roman"/>
                <a:cs typeface="Times New Roman"/>
              </a:rPr>
              <a:t> Công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thăm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tức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Tiên.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Võ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ngỏ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gả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Trực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trước </a:t>
            </a:r>
            <a:r>
              <a:rPr sz="1800" spc="-5" dirty="0">
                <a:latin typeface="Times New Roman"/>
                <a:cs typeface="Times New Roman"/>
              </a:rPr>
              <a:t>đây </a:t>
            </a:r>
            <a:r>
              <a:rPr sz="1800" dirty="0">
                <a:latin typeface="Times New Roman"/>
                <a:cs typeface="Times New Roman"/>
              </a:rPr>
              <a:t>y đã hứa gả cho </a:t>
            </a:r>
            <a:r>
              <a:rPr sz="1800" spc="-5" dirty="0">
                <a:latin typeface="Times New Roman"/>
                <a:cs typeface="Times New Roman"/>
              </a:rPr>
              <a:t>Lục Vân </a:t>
            </a:r>
            <a:r>
              <a:rPr sz="1800" dirty="0">
                <a:latin typeface="Times New Roman"/>
                <a:cs typeface="Times New Roman"/>
              </a:rPr>
              <a:t>Tiên) </a:t>
            </a:r>
            <a:r>
              <a:rPr sz="1800" spc="-5" dirty="0">
                <a:latin typeface="Times New Roman"/>
                <a:cs typeface="Times New Roman"/>
              </a:rPr>
              <a:t>nên </a:t>
            </a:r>
            <a:r>
              <a:rPr sz="1800" dirty="0">
                <a:latin typeface="Times New Roman"/>
                <a:cs typeface="Times New Roman"/>
              </a:rPr>
              <a:t>đã bị chàng mắng </a:t>
            </a:r>
            <a:r>
              <a:rPr sz="1800" spc="-5" dirty="0">
                <a:latin typeface="Times New Roman"/>
                <a:cs typeface="Times New Roman"/>
              </a:rPr>
              <a:t>nhiếc, </a:t>
            </a:r>
            <a:r>
              <a:rPr sz="1800" dirty="0">
                <a:latin typeface="Times New Roman"/>
                <a:cs typeface="Times New Roman"/>
              </a:rPr>
              <a:t>y vì </a:t>
            </a:r>
            <a:r>
              <a:rPr sz="1800" spc="-5" dirty="0">
                <a:latin typeface="Times New Roman"/>
                <a:cs typeface="Times New Roman"/>
              </a:rPr>
              <a:t>quá </a:t>
            </a:r>
            <a:r>
              <a:rPr sz="1800" dirty="0">
                <a:latin typeface="Times New Roman"/>
                <a:cs typeface="Times New Roman"/>
              </a:rPr>
              <a:t>nhục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chết. Kiều </a:t>
            </a:r>
            <a:r>
              <a:rPr sz="1800" spc="-5" dirty="0">
                <a:latin typeface="Times New Roman"/>
                <a:cs typeface="Times New Roman"/>
              </a:rPr>
              <a:t>Nguyệt Nga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5" dirty="0">
                <a:latin typeface="Times New Roman"/>
                <a:cs typeface="Times New Roman"/>
              </a:rPr>
              <a:t>ấy </a:t>
            </a:r>
            <a:r>
              <a:rPr sz="1800" dirty="0">
                <a:latin typeface="Times New Roman"/>
                <a:cs typeface="Times New Roman"/>
              </a:rPr>
              <a:t>nghe tin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gặp nạn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qua đời, </a:t>
            </a:r>
            <a:r>
              <a:rPr sz="1800" spc="-5" dirty="0">
                <a:latin typeface="Times New Roman"/>
                <a:cs typeface="Times New Roman"/>
              </a:rPr>
              <a:t>nàng </a:t>
            </a:r>
            <a:r>
              <a:rPr sz="1800" spc="-10" dirty="0">
                <a:latin typeface="Times New Roman"/>
                <a:cs typeface="Times New Roman"/>
              </a:rPr>
              <a:t>vô </a:t>
            </a:r>
            <a:r>
              <a:rPr sz="1800" dirty="0">
                <a:latin typeface="Times New Roman"/>
                <a:cs typeface="Times New Roman"/>
              </a:rPr>
              <a:t>cùng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 tiếc, </a:t>
            </a:r>
            <a:r>
              <a:rPr sz="1800" spc="-5" dirty="0">
                <a:latin typeface="Times New Roman"/>
                <a:cs typeface="Times New Roman"/>
              </a:rPr>
              <a:t>nguyền sẽ </a:t>
            </a:r>
            <a:r>
              <a:rPr sz="1800" dirty="0">
                <a:latin typeface="Times New Roman"/>
                <a:cs typeface="Times New Roman"/>
              </a:rPr>
              <a:t>thủ </a:t>
            </a:r>
            <a:r>
              <a:rPr sz="1800" spc="-5" dirty="0">
                <a:latin typeface="Times New Roman"/>
                <a:cs typeface="Times New Roman"/>
              </a:rPr>
              <a:t>tiết </a:t>
            </a:r>
            <a:r>
              <a:rPr sz="1800" spc="-1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chàng. Tên Thái sư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triều hiến kế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nhà vua </a:t>
            </a:r>
            <a:r>
              <a:rPr sz="1800" dirty="0">
                <a:latin typeface="Times New Roman"/>
                <a:cs typeface="Times New Roman"/>
              </a:rPr>
              <a:t>bắt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đem Kiều Nguyệt </a:t>
            </a:r>
            <a:r>
              <a:rPr sz="1800" spc="-5" dirty="0">
                <a:latin typeface="Times New Roman"/>
                <a:cs typeface="Times New Roman"/>
              </a:rPr>
              <a:t>Nga </a:t>
            </a:r>
            <a:r>
              <a:rPr sz="1800" dirty="0">
                <a:latin typeface="Times New Roman"/>
                <a:cs typeface="Times New Roman"/>
              </a:rPr>
              <a:t>cống cho giặc </a:t>
            </a:r>
            <a:r>
              <a:rPr sz="1800" spc="-5" dirty="0">
                <a:latin typeface="Times New Roman"/>
                <a:cs typeface="Times New Roman"/>
              </a:rPr>
              <a:t>Ô </a:t>
            </a:r>
            <a:r>
              <a:rPr sz="1800" dirty="0">
                <a:latin typeface="Times New Roman"/>
                <a:cs typeface="Times New Roman"/>
              </a:rPr>
              <a:t>Qua. </a:t>
            </a:r>
            <a:r>
              <a:rPr sz="1800" spc="-5" dirty="0">
                <a:latin typeface="Times New Roman"/>
                <a:cs typeface="Times New Roman"/>
              </a:rPr>
              <a:t>Nàng </a:t>
            </a:r>
            <a:r>
              <a:rPr sz="1800" dirty="0">
                <a:latin typeface="Times New Roman"/>
                <a:cs typeface="Times New Roman"/>
              </a:rPr>
              <a:t>ôm </a:t>
            </a:r>
            <a:r>
              <a:rPr sz="1800" spc="-5" dirty="0">
                <a:latin typeface="Times New Roman"/>
                <a:cs typeface="Times New Roman"/>
              </a:rPr>
              <a:t>theo </a:t>
            </a:r>
            <a:r>
              <a:rPr sz="1800" dirty="0">
                <a:latin typeface="Times New Roman"/>
                <a:cs typeface="Times New Roman"/>
              </a:rPr>
              <a:t>bức hình Lục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nhảy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xuống sông tự </a:t>
            </a:r>
            <a:r>
              <a:rPr sz="1800" spc="-5" dirty="0">
                <a:latin typeface="Times New Roman"/>
                <a:cs typeface="Times New Roman"/>
              </a:rPr>
              <a:t>tử. </a:t>
            </a:r>
            <a:r>
              <a:rPr sz="1800" dirty="0">
                <a:latin typeface="Times New Roman"/>
                <a:cs typeface="Times New Roman"/>
              </a:rPr>
              <a:t>Phật Bà </a:t>
            </a:r>
            <a:r>
              <a:rPr sz="1800" spc="-10" dirty="0">
                <a:latin typeface="Times New Roman"/>
                <a:cs typeface="Times New Roman"/>
              </a:rPr>
              <a:t>Quan </a:t>
            </a:r>
            <a:r>
              <a:rPr sz="1800" spc="-5" dirty="0">
                <a:latin typeface="Times New Roman"/>
                <a:cs typeface="Times New Roman"/>
              </a:rPr>
              <a:t>Âm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5" dirty="0">
                <a:latin typeface="Times New Roman"/>
                <a:cs typeface="Times New Roman"/>
              </a:rPr>
              <a:t>cứu </a:t>
            </a:r>
            <a:r>
              <a:rPr sz="1800" spc="-5" dirty="0">
                <a:latin typeface="Times New Roman"/>
                <a:cs typeface="Times New Roman"/>
              </a:rPr>
              <a:t>Kiều </a:t>
            </a:r>
            <a:r>
              <a:rPr sz="1800" dirty="0">
                <a:latin typeface="Times New Roman"/>
                <a:cs typeface="Times New Roman"/>
              </a:rPr>
              <a:t>Nguyệt </a:t>
            </a:r>
            <a:r>
              <a:rPr sz="1800" spc="-10" dirty="0">
                <a:latin typeface="Times New Roman"/>
                <a:cs typeface="Times New Roman"/>
              </a:rPr>
              <a:t>Nga; </a:t>
            </a:r>
            <a:r>
              <a:rPr sz="1800" spc="-5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đó nàng lại dạt </a:t>
            </a:r>
            <a:r>
              <a:rPr sz="1800" spc="-5" dirty="0">
                <a:latin typeface="Times New Roman"/>
                <a:cs typeface="Times New Roman"/>
              </a:rPr>
              <a:t>vào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vườn </a:t>
            </a:r>
            <a:r>
              <a:rPr sz="1800" dirty="0">
                <a:latin typeface="Times New Roman"/>
                <a:cs typeface="Times New Roman"/>
              </a:rPr>
              <a:t>hoa nhà </a:t>
            </a:r>
            <a:r>
              <a:rPr sz="1800" spc="-5" dirty="0">
                <a:latin typeface="Times New Roman"/>
                <a:cs typeface="Times New Roman"/>
              </a:rPr>
              <a:t>họ Bùi. </a:t>
            </a:r>
            <a:r>
              <a:rPr sz="1800" dirty="0">
                <a:latin typeface="Times New Roman"/>
                <a:cs typeface="Times New Roman"/>
              </a:rPr>
              <a:t>Bùi Ông muốn </a:t>
            </a:r>
            <a:r>
              <a:rPr sz="1800" spc="-5" dirty="0">
                <a:latin typeface="Times New Roman"/>
                <a:cs typeface="Times New Roman"/>
              </a:rPr>
              <a:t>nhận Kiều </a:t>
            </a:r>
            <a:r>
              <a:rPr sz="1800" dirty="0">
                <a:latin typeface="Times New Roman"/>
                <a:cs typeface="Times New Roman"/>
              </a:rPr>
              <a:t>Nguyệt </a:t>
            </a:r>
            <a:r>
              <a:rPr sz="1800" spc="-5" dirty="0">
                <a:latin typeface="Times New Roman"/>
                <a:cs typeface="Times New Roman"/>
              </a:rPr>
              <a:t>Nga làm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nuôi, nhưng </a:t>
            </a:r>
            <a:r>
              <a:rPr sz="1800" dirty="0">
                <a:latin typeface="Times New Roman"/>
                <a:cs typeface="Times New Roman"/>
              </a:rPr>
              <a:t>Bùi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Kiệm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nằng </a:t>
            </a:r>
            <a:r>
              <a:rPr sz="1800" spc="-5" dirty="0">
                <a:latin typeface="Times New Roman"/>
                <a:cs typeface="Times New Roman"/>
              </a:rPr>
              <a:t>nặc </a:t>
            </a:r>
            <a:r>
              <a:rPr sz="1800" dirty="0">
                <a:latin typeface="Times New Roman"/>
                <a:cs typeface="Times New Roman"/>
              </a:rPr>
              <a:t>đòi lấy nàng làm vợ. </a:t>
            </a:r>
            <a:r>
              <a:rPr sz="1800" spc="-5" dirty="0">
                <a:latin typeface="Times New Roman"/>
                <a:cs typeface="Times New Roman"/>
              </a:rPr>
              <a:t>Kiều </a:t>
            </a:r>
            <a:r>
              <a:rPr sz="1800" dirty="0">
                <a:latin typeface="Times New Roman"/>
                <a:cs typeface="Times New Roman"/>
              </a:rPr>
              <a:t>Nguyệt </a:t>
            </a:r>
            <a:r>
              <a:rPr sz="1800" spc="-5" dirty="0">
                <a:latin typeface="Times New Roman"/>
                <a:cs typeface="Times New Roman"/>
              </a:rPr>
              <a:t>Nga </a:t>
            </a:r>
            <a:r>
              <a:rPr sz="1800" dirty="0">
                <a:latin typeface="Times New Roman"/>
                <a:cs typeface="Times New Roman"/>
              </a:rPr>
              <a:t>bỏ </a:t>
            </a:r>
            <a:r>
              <a:rPr sz="1800" spc="-5" dirty="0">
                <a:latin typeface="Times New Roman"/>
                <a:cs typeface="Times New Roman"/>
              </a:rPr>
              <a:t>trốn, nương </a:t>
            </a:r>
            <a:r>
              <a:rPr sz="1800" dirty="0">
                <a:latin typeface="Times New Roman"/>
                <a:cs typeface="Times New Roman"/>
              </a:rPr>
              <a:t>nhờ Lão Bà ở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 </a:t>
            </a:r>
            <a:r>
              <a:rPr sz="1800" spc="-5" dirty="0">
                <a:latin typeface="Times New Roman"/>
                <a:cs typeface="Times New Roman"/>
              </a:rPr>
              <a:t>rừng sâu.</a:t>
            </a:r>
            <a:r>
              <a:rPr sz="1800" dirty="0">
                <a:latin typeface="Times New Roman"/>
                <a:cs typeface="Times New Roman"/>
              </a:rPr>
              <a:t> Lục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</a:t>
            </a:r>
            <a:r>
              <a:rPr sz="1800" spc="-5" dirty="0">
                <a:latin typeface="Times New Roman"/>
                <a:cs typeface="Times New Roman"/>
              </a:rPr>
              <a:t>nhờ </a:t>
            </a:r>
            <a:r>
              <a:rPr sz="1800" dirty="0">
                <a:latin typeface="Times New Roman"/>
                <a:cs typeface="Times New Roman"/>
              </a:rPr>
              <a:t>thuốc </a:t>
            </a:r>
            <a:r>
              <a:rPr sz="1800" spc="-5" dirty="0">
                <a:latin typeface="Times New Roman"/>
                <a:cs typeface="Times New Roman"/>
              </a:rPr>
              <a:t>tiên mà </a:t>
            </a:r>
            <a:r>
              <a:rPr sz="1800" dirty="0">
                <a:latin typeface="Times New Roman"/>
                <a:cs typeface="Times New Roman"/>
              </a:rPr>
              <a:t>đôi </a:t>
            </a:r>
            <a:r>
              <a:rPr sz="1800" spc="5" dirty="0">
                <a:latin typeface="Times New Roman"/>
                <a:cs typeface="Times New Roman"/>
              </a:rPr>
              <a:t>mắt </a:t>
            </a:r>
            <a:r>
              <a:rPr sz="1800" spc="-5" dirty="0">
                <a:latin typeface="Times New Roman"/>
                <a:cs typeface="Times New Roman"/>
              </a:rPr>
              <a:t>lại sáng. </a:t>
            </a:r>
            <a:r>
              <a:rPr sz="1800" dirty="0">
                <a:latin typeface="Times New Roman"/>
                <a:cs typeface="Times New Roman"/>
              </a:rPr>
              <a:t>Chàng </a:t>
            </a:r>
            <a:r>
              <a:rPr sz="1800" spc="-5" dirty="0">
                <a:latin typeface="Times New Roman"/>
                <a:cs typeface="Times New Roman"/>
              </a:rPr>
              <a:t>vội </a:t>
            </a:r>
            <a:r>
              <a:rPr sz="1800" dirty="0">
                <a:latin typeface="Times New Roman"/>
                <a:cs typeface="Times New Roman"/>
              </a:rPr>
              <a:t>trở lại quê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nhà: </a:t>
            </a:r>
            <a:r>
              <a:rPr sz="1800" spc="-5" dirty="0">
                <a:latin typeface="Times New Roman"/>
                <a:cs typeface="Times New Roman"/>
              </a:rPr>
              <a:t>thăm </a:t>
            </a:r>
            <a:r>
              <a:rPr sz="1800" dirty="0">
                <a:latin typeface="Times New Roman"/>
                <a:cs typeface="Times New Roman"/>
              </a:rPr>
              <a:t>cha, viếng mộ </a:t>
            </a:r>
            <a:r>
              <a:rPr sz="1800" spc="-5" dirty="0">
                <a:latin typeface="Times New Roman"/>
                <a:cs typeface="Times New Roman"/>
              </a:rPr>
              <a:t>mẹ, </a:t>
            </a:r>
            <a:r>
              <a:rPr sz="1800" dirty="0">
                <a:latin typeface="Times New Roman"/>
                <a:cs typeface="Times New Roman"/>
              </a:rPr>
              <a:t>thăm Kiểu Ông. </a:t>
            </a:r>
            <a:r>
              <a:rPr sz="1800" spc="-5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chàng lại đi </a:t>
            </a:r>
            <a:r>
              <a:rPr sz="1800" spc="-5" dirty="0">
                <a:latin typeface="Times New Roman"/>
                <a:cs typeface="Times New Roman"/>
              </a:rPr>
              <a:t>thị, </a:t>
            </a:r>
            <a:r>
              <a:rPr sz="1800" dirty="0">
                <a:latin typeface="Times New Roman"/>
                <a:cs typeface="Times New Roman"/>
              </a:rPr>
              <a:t>đỗ Trạng </a:t>
            </a:r>
            <a:r>
              <a:rPr sz="1800" spc="-5" dirty="0">
                <a:latin typeface="Times New Roman"/>
                <a:cs typeface="Times New Roman"/>
              </a:rPr>
              <a:t>nguyên; </a:t>
            </a:r>
            <a:r>
              <a:rPr sz="1800" dirty="0">
                <a:latin typeface="Times New Roman"/>
                <a:cs typeface="Times New Roman"/>
              </a:rPr>
              <a:t>vua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sai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dẹp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giặc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Qua.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thắng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về,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ngờ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1049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Nguyệt </a:t>
            </a:r>
            <a:r>
              <a:rPr sz="1800" spc="-10" dirty="0">
                <a:latin typeface="Times New Roman"/>
                <a:cs typeface="Times New Roman"/>
              </a:rPr>
              <a:t>Nga, </a:t>
            </a:r>
            <a:r>
              <a:rPr sz="1800" spc="-5" dirty="0">
                <a:latin typeface="Times New Roman"/>
                <a:cs typeface="Times New Roman"/>
              </a:rPr>
              <a:t>hai người mừng mừng tủi </a:t>
            </a:r>
            <a:r>
              <a:rPr sz="1800" dirty="0">
                <a:latin typeface="Times New Roman"/>
                <a:cs typeface="Times New Roman"/>
              </a:rPr>
              <a:t>tủi. </a:t>
            </a:r>
            <a:r>
              <a:rPr sz="1800" spc="-5" dirty="0">
                <a:latin typeface="Times New Roman"/>
                <a:cs typeface="Times New Roman"/>
              </a:rPr>
              <a:t>Lục Vân </a:t>
            </a:r>
            <a:r>
              <a:rPr sz="1800" dirty="0">
                <a:latin typeface="Times New Roman"/>
                <a:cs typeface="Times New Roman"/>
              </a:rPr>
              <a:t>Tiên trở </a:t>
            </a:r>
            <a:r>
              <a:rPr sz="1800" spc="-5" dirty="0">
                <a:latin typeface="Times New Roman"/>
                <a:cs typeface="Times New Roman"/>
              </a:rPr>
              <a:t>lại triều đình, tâu </a:t>
            </a:r>
            <a:r>
              <a:rPr sz="1800" dirty="0">
                <a:latin typeface="Times New Roman"/>
                <a:cs typeface="Times New Roman"/>
              </a:rPr>
              <a:t>hết </a:t>
            </a:r>
            <a:r>
              <a:rPr sz="1800" spc="-5" dirty="0">
                <a:latin typeface="Times New Roman"/>
                <a:cs typeface="Times New Roman"/>
              </a:rPr>
              <a:t>sự tình </a:t>
            </a:r>
            <a:r>
              <a:rPr sz="1800" dirty="0">
                <a:latin typeface="Times New Roman"/>
                <a:cs typeface="Times New Roman"/>
              </a:rPr>
              <a:t> đâu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đuôi.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bọn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trừng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phạt,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đáp.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vợ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chồng,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phúc,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vinh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hiển.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1905" y="882142"/>
            <a:ext cx="59766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0000"/>
                </a:solidFill>
              </a:rPr>
              <a:t>LỤC </a:t>
            </a:r>
            <a:r>
              <a:rPr sz="2400" dirty="0">
                <a:solidFill>
                  <a:srgbClr val="FF0000"/>
                </a:solidFill>
              </a:rPr>
              <a:t>VÂN </a:t>
            </a:r>
            <a:r>
              <a:rPr sz="2400" spc="-5" dirty="0">
                <a:solidFill>
                  <a:srgbClr val="FF0000"/>
                </a:solidFill>
              </a:rPr>
              <a:t>TIÊN CỨU</a:t>
            </a:r>
            <a:r>
              <a:rPr sz="2400" dirty="0">
                <a:solidFill>
                  <a:srgbClr val="FF0000"/>
                </a:solidFill>
              </a:rPr>
              <a:t> KIỀU </a:t>
            </a:r>
            <a:r>
              <a:rPr sz="2400" spc="-5" dirty="0">
                <a:solidFill>
                  <a:srgbClr val="FF0000"/>
                </a:solidFill>
              </a:rPr>
              <a:t>NGUYỆT NGA</a:t>
            </a:r>
            <a:endParaRPr sz="2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057400"/>
            <a:ext cx="7993733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9042" y="885189"/>
            <a:ext cx="45624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sng" dirty="0">
                <a:uFill>
                  <a:solidFill>
                    <a:srgbClr val="006FC0"/>
                  </a:solidFill>
                </a:uFill>
              </a:rPr>
              <a:t>BÀI</a:t>
            </a:r>
            <a:r>
              <a:rPr u="sng" spc="-20" dirty="0">
                <a:uFill>
                  <a:solidFill>
                    <a:srgbClr val="006FC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6FC0"/>
                  </a:solidFill>
                </a:uFill>
              </a:rPr>
              <a:t>1.</a:t>
            </a:r>
            <a:r>
              <a:rPr spc="10" dirty="0"/>
              <a:t> </a:t>
            </a:r>
            <a:r>
              <a:rPr spc="-5" dirty="0"/>
              <a:t>TÓM TẮT KIẾN</a:t>
            </a:r>
            <a:r>
              <a:rPr dirty="0"/>
              <a:t> </a:t>
            </a:r>
            <a:r>
              <a:rPr spc="-5" dirty="0"/>
              <a:t>THỨC</a:t>
            </a:r>
            <a:r>
              <a:rPr spc="-15" dirty="0"/>
              <a:t> </a:t>
            </a:r>
            <a:r>
              <a:rPr dirty="0"/>
              <a:t>CƠ</a:t>
            </a:r>
            <a:r>
              <a:rPr spc="-10" dirty="0"/>
              <a:t> </a:t>
            </a:r>
            <a:r>
              <a:rPr spc="-5" dirty="0"/>
              <a:t>BẢN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b="1" spc="-5" dirty="0">
                <a:latin typeface="Times New Roman"/>
                <a:cs typeface="Times New Roman"/>
              </a:rPr>
              <a:t>A.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TÌM</a:t>
            </a:r>
            <a:r>
              <a:rPr b="1" spc="-1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HIỂU</a:t>
            </a:r>
            <a:r>
              <a:rPr b="1" spc="-2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CHUNG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b="1" dirty="0">
                <a:latin typeface="Times New Roman"/>
                <a:cs typeface="Times New Roman"/>
              </a:rPr>
              <a:t>1.</a:t>
            </a:r>
            <a:r>
              <a:rPr b="1" spc="6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Vị</a:t>
            </a:r>
            <a:r>
              <a:rPr b="1" spc="5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trí</a:t>
            </a:r>
            <a:r>
              <a:rPr b="1" spc="6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đoạn</a:t>
            </a:r>
            <a:r>
              <a:rPr b="1" spc="5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trích</a:t>
            </a:r>
            <a:r>
              <a:rPr spc="-5" dirty="0"/>
              <a:t>:</a:t>
            </a:r>
            <a:r>
              <a:rPr spc="60" dirty="0"/>
              <a:t> </a:t>
            </a:r>
            <a:r>
              <a:rPr dirty="0"/>
              <a:t>Đoạn</a:t>
            </a:r>
            <a:r>
              <a:rPr spc="50" dirty="0"/>
              <a:t> </a:t>
            </a:r>
            <a:r>
              <a:rPr dirty="0"/>
              <a:t>trích</a:t>
            </a:r>
            <a:r>
              <a:rPr spc="45" dirty="0"/>
              <a:t> </a:t>
            </a:r>
            <a:r>
              <a:rPr dirty="0"/>
              <a:t>nằm</a:t>
            </a:r>
            <a:r>
              <a:rPr spc="55" dirty="0"/>
              <a:t> </a:t>
            </a:r>
            <a:r>
              <a:rPr dirty="0"/>
              <a:t>ở</a:t>
            </a:r>
            <a:r>
              <a:rPr spc="65" dirty="0"/>
              <a:t> </a:t>
            </a:r>
            <a:r>
              <a:rPr spc="-5" dirty="0"/>
              <a:t>phần</a:t>
            </a:r>
            <a:r>
              <a:rPr spc="50" dirty="0"/>
              <a:t> </a:t>
            </a:r>
            <a:r>
              <a:rPr dirty="0"/>
              <a:t>đầu</a:t>
            </a:r>
            <a:r>
              <a:rPr spc="35" dirty="0"/>
              <a:t> </a:t>
            </a:r>
            <a:r>
              <a:rPr dirty="0"/>
              <a:t>truyện</a:t>
            </a:r>
            <a:r>
              <a:rPr spc="55" dirty="0"/>
              <a:t> </a:t>
            </a:r>
            <a:r>
              <a:rPr spc="-5" dirty="0"/>
              <a:t>“Lục</a:t>
            </a:r>
            <a:r>
              <a:rPr spc="55" dirty="0"/>
              <a:t> </a:t>
            </a:r>
            <a:r>
              <a:rPr spc="-5" dirty="0"/>
              <a:t>Vân</a:t>
            </a:r>
            <a:r>
              <a:rPr spc="55" dirty="0"/>
              <a:t> </a:t>
            </a:r>
            <a:r>
              <a:rPr spc="-5" dirty="0"/>
              <a:t>Tiên”.</a:t>
            </a:r>
            <a:r>
              <a:rPr spc="55" dirty="0"/>
              <a:t> </a:t>
            </a:r>
            <a:r>
              <a:rPr spc="-5" dirty="0"/>
              <a:t>Trên</a:t>
            </a:r>
            <a:r>
              <a:rPr spc="60" dirty="0"/>
              <a:t> </a:t>
            </a:r>
            <a:r>
              <a:rPr spc="-5" dirty="0"/>
              <a:t>đường</a:t>
            </a:r>
            <a:r>
              <a:rPr spc="60" dirty="0"/>
              <a:t> </a:t>
            </a:r>
            <a:r>
              <a:rPr dirty="0"/>
              <a:t>trở</a:t>
            </a: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dirty="0"/>
              <a:t>về </a:t>
            </a:r>
            <a:r>
              <a:rPr spc="-5" dirty="0"/>
              <a:t>nhà </a:t>
            </a:r>
            <a:r>
              <a:rPr dirty="0"/>
              <a:t>thăm cha </a:t>
            </a:r>
            <a:r>
              <a:rPr spc="-5" dirty="0"/>
              <a:t>mẹ trước </a:t>
            </a:r>
            <a:r>
              <a:rPr dirty="0"/>
              <a:t>khi lên kinh đô </a:t>
            </a:r>
            <a:r>
              <a:rPr spc="-5" dirty="0"/>
              <a:t>thi, </a:t>
            </a:r>
            <a:r>
              <a:rPr dirty="0"/>
              <a:t>gặp bọn </a:t>
            </a:r>
            <a:r>
              <a:rPr spc="-5" dirty="0"/>
              <a:t>cướp </a:t>
            </a:r>
            <a:r>
              <a:rPr spc="-10" dirty="0"/>
              <a:t>đang </a:t>
            </a:r>
            <a:r>
              <a:rPr dirty="0"/>
              <a:t>hoành </a:t>
            </a:r>
            <a:r>
              <a:rPr spc="-5" dirty="0"/>
              <a:t>hành, Lục </a:t>
            </a:r>
            <a:r>
              <a:rPr spc="-10" dirty="0"/>
              <a:t>Vân </a:t>
            </a:r>
            <a:r>
              <a:rPr spc="-5" dirty="0"/>
              <a:t> </a:t>
            </a:r>
            <a:r>
              <a:rPr dirty="0"/>
              <a:t>Tiên đã một </a:t>
            </a:r>
            <a:r>
              <a:rPr spc="-5" dirty="0"/>
              <a:t>mình làm </a:t>
            </a:r>
            <a:r>
              <a:rPr spc="5" dirty="0"/>
              <a:t>gậy </a:t>
            </a:r>
            <a:r>
              <a:rPr dirty="0"/>
              <a:t>xông vào </a:t>
            </a:r>
            <a:r>
              <a:rPr spc="-5" dirty="0"/>
              <a:t>đánh </a:t>
            </a:r>
            <a:r>
              <a:rPr dirty="0"/>
              <a:t>tan </a:t>
            </a:r>
            <a:r>
              <a:rPr spc="-5" dirty="0"/>
              <a:t>bọn cướp, </a:t>
            </a:r>
            <a:r>
              <a:rPr dirty="0"/>
              <a:t>cứu </a:t>
            </a:r>
            <a:r>
              <a:rPr spc="-10" dirty="0"/>
              <a:t>Kiều </a:t>
            </a:r>
            <a:r>
              <a:rPr dirty="0"/>
              <a:t>Nguyệt </a:t>
            </a:r>
            <a:r>
              <a:rPr spc="-5" dirty="0"/>
              <a:t>Nga </a:t>
            </a:r>
            <a:r>
              <a:rPr spc="-10" dirty="0"/>
              <a:t>và </a:t>
            </a:r>
            <a:r>
              <a:rPr dirty="0"/>
              <a:t>cô hầu </a:t>
            </a:r>
            <a:r>
              <a:rPr spc="5" dirty="0"/>
              <a:t> </a:t>
            </a:r>
            <a:r>
              <a:rPr dirty="0"/>
              <a:t>Kim Liên.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b="1" dirty="0">
                <a:latin typeface="Times New Roman"/>
                <a:cs typeface="Times New Roman"/>
              </a:rPr>
              <a:t>2.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Bố</a:t>
            </a:r>
            <a:r>
              <a:rPr b="1" spc="-2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cục: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2</a:t>
            </a:r>
            <a:r>
              <a:rPr b="1" spc="-2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phần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dirty="0"/>
              <a:t>+ </a:t>
            </a:r>
            <a:r>
              <a:rPr spc="-5" dirty="0"/>
              <a:t>Phần </a:t>
            </a:r>
            <a:r>
              <a:rPr spc="-10" dirty="0"/>
              <a:t>1:</a:t>
            </a:r>
            <a:r>
              <a:rPr spc="-5" dirty="0"/>
              <a:t> </a:t>
            </a:r>
            <a:r>
              <a:rPr dirty="0"/>
              <a:t>Lục </a:t>
            </a:r>
            <a:r>
              <a:rPr spc="-10" dirty="0"/>
              <a:t>Vân</a:t>
            </a:r>
            <a:r>
              <a:rPr dirty="0"/>
              <a:t> </a:t>
            </a:r>
            <a:r>
              <a:rPr spc="-5" dirty="0"/>
              <a:t>Tiên</a:t>
            </a:r>
            <a:r>
              <a:rPr spc="-15" dirty="0"/>
              <a:t> </a:t>
            </a:r>
            <a:r>
              <a:rPr dirty="0"/>
              <a:t>đánh </a:t>
            </a:r>
            <a:r>
              <a:rPr spc="-5" dirty="0"/>
              <a:t>cướp</a:t>
            </a: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dirty="0"/>
              <a:t>+ </a:t>
            </a:r>
            <a:r>
              <a:rPr spc="-5" dirty="0"/>
              <a:t>Phần</a:t>
            </a:r>
            <a:r>
              <a:rPr dirty="0"/>
              <a:t> </a:t>
            </a:r>
            <a:r>
              <a:rPr spc="-10" dirty="0"/>
              <a:t>2:</a:t>
            </a:r>
            <a:r>
              <a:rPr dirty="0"/>
              <a:t> Lục</a:t>
            </a:r>
            <a:r>
              <a:rPr spc="5" dirty="0"/>
              <a:t> </a:t>
            </a:r>
            <a:r>
              <a:rPr spc="-10" dirty="0"/>
              <a:t>Vân</a:t>
            </a:r>
            <a:r>
              <a:rPr dirty="0"/>
              <a:t> </a:t>
            </a:r>
            <a:r>
              <a:rPr spc="-5" dirty="0"/>
              <a:t>Tiên</a:t>
            </a:r>
            <a:r>
              <a:rPr spc="-10" dirty="0"/>
              <a:t> </a:t>
            </a:r>
            <a:r>
              <a:rPr spc="5" dirty="0"/>
              <a:t>gặp</a:t>
            </a:r>
            <a:r>
              <a:rPr dirty="0"/>
              <a:t> </a:t>
            </a:r>
            <a:r>
              <a:rPr spc="-10" dirty="0"/>
              <a:t>Kiều</a:t>
            </a:r>
            <a:r>
              <a:rPr dirty="0"/>
              <a:t> Nguyệt</a:t>
            </a:r>
            <a:r>
              <a:rPr spc="5" dirty="0"/>
              <a:t> </a:t>
            </a:r>
            <a:r>
              <a:rPr spc="-5" dirty="0"/>
              <a:t>Nga</a:t>
            </a:r>
          </a:p>
          <a:p>
            <a:pPr>
              <a:lnSpc>
                <a:spcPct val="100000"/>
              </a:lnSpc>
            </a:pPr>
            <a:endParaRPr sz="2800" dirty="0"/>
          </a:p>
          <a:p>
            <a:pPr marL="12700" algn="just">
              <a:lnSpc>
                <a:spcPct val="100000"/>
              </a:lnSpc>
            </a:pPr>
            <a:r>
              <a:rPr b="1" dirty="0">
                <a:latin typeface="Times New Roman"/>
                <a:cs typeface="Times New Roman"/>
              </a:rPr>
              <a:t>B.</a:t>
            </a:r>
            <a:r>
              <a:rPr b="1" spc="-5" dirty="0">
                <a:latin typeface="Times New Roman"/>
                <a:cs typeface="Times New Roman"/>
              </a:rPr>
              <a:t> CÁC KIẾN THỨC TRỌNG </a:t>
            </a:r>
            <a:r>
              <a:rPr b="1" dirty="0">
                <a:latin typeface="Times New Roman"/>
                <a:cs typeface="Times New Roman"/>
              </a:rPr>
              <a:t>TÂM</a:t>
            </a:r>
          </a:p>
          <a:p>
            <a:pPr marL="12700" marR="8255">
              <a:lnSpc>
                <a:spcPts val="2700"/>
              </a:lnSpc>
              <a:spcBef>
                <a:spcPts val="170"/>
              </a:spcBef>
            </a:pPr>
            <a:r>
              <a:rPr b="1" dirty="0">
                <a:latin typeface="Times New Roman"/>
                <a:cs typeface="Times New Roman"/>
              </a:rPr>
              <a:t>1.</a:t>
            </a:r>
            <a:r>
              <a:rPr b="1" spc="4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Nêu</a:t>
            </a:r>
            <a:r>
              <a:rPr b="1" spc="2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cảm</a:t>
            </a:r>
            <a:r>
              <a:rPr b="1" spc="4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nhận</a:t>
            </a:r>
            <a:r>
              <a:rPr b="1" spc="4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của</a:t>
            </a:r>
            <a:r>
              <a:rPr b="1" spc="3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em</a:t>
            </a:r>
            <a:r>
              <a:rPr b="1" spc="3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về</a:t>
            </a:r>
            <a:r>
              <a:rPr b="1" spc="3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nhân</a:t>
            </a:r>
            <a:r>
              <a:rPr b="1" spc="3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vật</a:t>
            </a:r>
            <a:r>
              <a:rPr b="1" spc="4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Lục</a:t>
            </a:r>
            <a:r>
              <a:rPr b="1" spc="4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Vân</a:t>
            </a:r>
            <a:r>
              <a:rPr b="1" spc="1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Tiên</a:t>
            </a:r>
            <a:r>
              <a:rPr b="1" spc="4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trong</a:t>
            </a:r>
            <a:r>
              <a:rPr b="1" spc="4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đoạn</a:t>
            </a:r>
            <a:r>
              <a:rPr b="1" spc="3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trích</a:t>
            </a:r>
            <a:r>
              <a:rPr b="1" spc="2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“Lục</a:t>
            </a:r>
            <a:r>
              <a:rPr b="1" spc="50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Times New Roman"/>
                <a:cs typeface="Times New Roman"/>
              </a:rPr>
              <a:t>Vân</a:t>
            </a:r>
            <a:r>
              <a:rPr b="1" spc="3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Tiên </a:t>
            </a:r>
            <a:r>
              <a:rPr b="1" spc="-434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cứu Kiều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Nguyệt</a:t>
            </a:r>
            <a:r>
              <a:rPr b="1" spc="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Nga”.</a:t>
            </a: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pc="-5" dirty="0"/>
              <a:t>Gợi</a:t>
            </a:r>
            <a:r>
              <a:rPr spc="-15" dirty="0"/>
              <a:t> </a:t>
            </a:r>
            <a:r>
              <a:rPr dirty="0"/>
              <a:t>ý</a:t>
            </a:r>
            <a:r>
              <a:rPr spc="-15" dirty="0"/>
              <a:t> </a:t>
            </a:r>
            <a:r>
              <a:rPr dirty="0"/>
              <a:t>trả</a:t>
            </a:r>
            <a:r>
              <a:rPr spc="-25" dirty="0"/>
              <a:t> </a:t>
            </a:r>
            <a:r>
              <a:rPr spc="-10" dirty="0"/>
              <a:t>lời:</a:t>
            </a:r>
          </a:p>
          <a:p>
            <a:pPr marL="12700" marR="6985">
              <a:lnSpc>
                <a:spcPct val="124400"/>
              </a:lnSpc>
              <a:spcBef>
                <a:spcPts val="5"/>
              </a:spcBef>
            </a:pPr>
            <a:r>
              <a:rPr dirty="0"/>
              <a:t>-</a:t>
            </a:r>
            <a:r>
              <a:rPr spc="-70" dirty="0"/>
              <a:t> </a:t>
            </a:r>
            <a:r>
              <a:rPr dirty="0"/>
              <a:t>Hình</a:t>
            </a:r>
            <a:r>
              <a:rPr spc="-70" dirty="0"/>
              <a:t> </a:t>
            </a:r>
            <a:r>
              <a:rPr dirty="0"/>
              <a:t>ảnh</a:t>
            </a:r>
            <a:r>
              <a:rPr spc="-80" dirty="0"/>
              <a:t> </a:t>
            </a:r>
            <a:r>
              <a:rPr dirty="0"/>
              <a:t>Lục</a:t>
            </a:r>
            <a:r>
              <a:rPr spc="-85" dirty="0"/>
              <a:t> </a:t>
            </a:r>
            <a:r>
              <a:rPr spc="-5" dirty="0"/>
              <a:t>Vân</a:t>
            </a:r>
            <a:r>
              <a:rPr spc="-70" dirty="0"/>
              <a:t> </a:t>
            </a:r>
            <a:r>
              <a:rPr dirty="0"/>
              <a:t>Tiên</a:t>
            </a:r>
            <a:r>
              <a:rPr spc="-70" dirty="0"/>
              <a:t> </a:t>
            </a:r>
            <a:r>
              <a:rPr spc="-5" dirty="0"/>
              <a:t>được</a:t>
            </a:r>
            <a:r>
              <a:rPr spc="-65" dirty="0"/>
              <a:t> </a:t>
            </a:r>
            <a:r>
              <a:rPr spc="-5" dirty="0"/>
              <a:t>khắc</a:t>
            </a:r>
            <a:r>
              <a:rPr spc="-65" dirty="0"/>
              <a:t> </a:t>
            </a:r>
            <a:r>
              <a:rPr spc="-5" dirty="0"/>
              <a:t>họa</a:t>
            </a:r>
            <a:r>
              <a:rPr spc="-65" dirty="0"/>
              <a:t> </a:t>
            </a:r>
            <a:r>
              <a:rPr dirty="0"/>
              <a:t>qua</a:t>
            </a:r>
            <a:r>
              <a:rPr spc="-75" dirty="0"/>
              <a:t> </a:t>
            </a:r>
            <a:r>
              <a:rPr dirty="0"/>
              <a:t>mô</a:t>
            </a:r>
            <a:r>
              <a:rPr spc="-75" dirty="0"/>
              <a:t> </a:t>
            </a:r>
            <a:r>
              <a:rPr spc="-5" dirty="0"/>
              <a:t>típ</a:t>
            </a:r>
            <a:r>
              <a:rPr spc="-65" dirty="0"/>
              <a:t> </a:t>
            </a:r>
            <a:r>
              <a:rPr dirty="0"/>
              <a:t>ở</a:t>
            </a:r>
            <a:r>
              <a:rPr spc="-70" dirty="0"/>
              <a:t> </a:t>
            </a:r>
            <a:r>
              <a:rPr dirty="0"/>
              <a:t>truyện</a:t>
            </a:r>
            <a:r>
              <a:rPr spc="-80" dirty="0"/>
              <a:t> </a:t>
            </a:r>
            <a:r>
              <a:rPr dirty="0"/>
              <a:t>Nôm</a:t>
            </a:r>
            <a:r>
              <a:rPr spc="-80" dirty="0"/>
              <a:t> </a:t>
            </a:r>
            <a:r>
              <a:rPr dirty="0"/>
              <a:t>truyền</a:t>
            </a:r>
            <a:r>
              <a:rPr spc="-70" dirty="0"/>
              <a:t> </a:t>
            </a:r>
            <a:r>
              <a:rPr spc="-5" dirty="0"/>
              <a:t>thống:</a:t>
            </a:r>
            <a:r>
              <a:rPr spc="-70" dirty="0"/>
              <a:t> </a:t>
            </a:r>
            <a:r>
              <a:rPr spc="-10" dirty="0"/>
              <a:t>Một</a:t>
            </a:r>
            <a:r>
              <a:rPr spc="-65" dirty="0"/>
              <a:t> </a:t>
            </a:r>
            <a:r>
              <a:rPr dirty="0"/>
              <a:t>chàng </a:t>
            </a:r>
            <a:r>
              <a:rPr spc="-434" dirty="0"/>
              <a:t> </a:t>
            </a:r>
            <a:r>
              <a:rPr dirty="0"/>
              <a:t>trai</a:t>
            </a:r>
            <a:r>
              <a:rPr spc="-15" dirty="0"/>
              <a:t> </a:t>
            </a:r>
            <a:r>
              <a:rPr dirty="0"/>
              <a:t>tài </a:t>
            </a:r>
            <a:r>
              <a:rPr spc="-5" dirty="0"/>
              <a:t>giỏi</a:t>
            </a:r>
            <a:r>
              <a:rPr dirty="0"/>
              <a:t> </a:t>
            </a:r>
            <a:r>
              <a:rPr spc="-5" dirty="0"/>
              <a:t>cứu</a:t>
            </a:r>
            <a:r>
              <a:rPr spc="-10" dirty="0"/>
              <a:t> </a:t>
            </a:r>
            <a:r>
              <a:rPr dirty="0"/>
              <a:t>một cô</a:t>
            </a:r>
            <a:r>
              <a:rPr spc="5" dirty="0"/>
              <a:t> </a:t>
            </a:r>
            <a:r>
              <a:rPr spc="-5" dirty="0"/>
              <a:t>gái </a:t>
            </a:r>
            <a:r>
              <a:rPr dirty="0"/>
              <a:t>thoát</a:t>
            </a:r>
            <a:r>
              <a:rPr spc="-15" dirty="0"/>
              <a:t> </a:t>
            </a:r>
            <a:r>
              <a:rPr dirty="0"/>
              <a:t>hiểm</a:t>
            </a:r>
            <a:r>
              <a:rPr spc="-10" dirty="0"/>
              <a:t> </a:t>
            </a:r>
            <a:r>
              <a:rPr dirty="0"/>
              <a:t>nghèo, </a:t>
            </a:r>
            <a:r>
              <a:rPr spc="5" dirty="0"/>
              <a:t>từ</a:t>
            </a:r>
            <a:r>
              <a:rPr spc="-10" dirty="0"/>
              <a:t> </a:t>
            </a:r>
            <a:r>
              <a:rPr spc="-5" dirty="0"/>
              <a:t>ân</a:t>
            </a:r>
            <a:r>
              <a:rPr dirty="0"/>
              <a:t> nghĩa đến</a:t>
            </a:r>
            <a:r>
              <a:rPr spc="-15" dirty="0"/>
              <a:t> </a:t>
            </a:r>
            <a:r>
              <a:rPr dirty="0"/>
              <a:t>tình</a:t>
            </a:r>
            <a:r>
              <a:rPr spc="-20" dirty="0"/>
              <a:t> </a:t>
            </a:r>
            <a:r>
              <a:rPr dirty="0"/>
              <a:t>yêu.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Lục Vân Tiên là </a:t>
            </a:r>
            <a:r>
              <a:rPr sz="1800" dirty="0">
                <a:latin typeface="Times New Roman"/>
                <a:cs typeface="Times New Roman"/>
              </a:rPr>
              <a:t>một nhân vật </a:t>
            </a:r>
            <a:r>
              <a:rPr sz="1800" spc="-5" dirty="0">
                <a:latin typeface="Times New Roman"/>
                <a:cs typeface="Times New Roman"/>
              </a:rPr>
              <a:t>lý </a:t>
            </a:r>
            <a:r>
              <a:rPr sz="1800" dirty="0">
                <a:latin typeface="Times New Roman"/>
                <a:cs typeface="Times New Roman"/>
              </a:rPr>
              <a:t>tưởng và mơ </a:t>
            </a: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của Nguyễn </a:t>
            </a:r>
            <a:r>
              <a:rPr sz="1800" spc="-5" dirty="0">
                <a:latin typeface="Times New Roman"/>
                <a:cs typeface="Times New Roman"/>
              </a:rPr>
              <a:t>Đình </a:t>
            </a:r>
            <a:r>
              <a:rPr sz="1800" dirty="0">
                <a:latin typeface="Times New Roman"/>
                <a:cs typeface="Times New Roman"/>
              </a:rPr>
              <a:t>Chiểu. </a:t>
            </a:r>
            <a:r>
              <a:rPr sz="1800" spc="-10" dirty="0">
                <a:latin typeface="Times New Roman"/>
                <a:cs typeface="Times New Roman"/>
              </a:rPr>
              <a:t>Đây </a:t>
            </a:r>
            <a:r>
              <a:rPr sz="1800" dirty="0">
                <a:latin typeface="Times New Roman"/>
                <a:cs typeface="Times New Roman"/>
              </a:rPr>
              <a:t>là một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 </a:t>
            </a:r>
            <a:r>
              <a:rPr sz="1800" spc="-5" dirty="0">
                <a:latin typeface="Times New Roman"/>
                <a:cs typeface="Times New Roman"/>
              </a:rPr>
              <a:t>trai </a:t>
            </a:r>
            <a:r>
              <a:rPr sz="1800" dirty="0">
                <a:latin typeface="Times New Roman"/>
                <a:cs typeface="Times New Roman"/>
              </a:rPr>
              <a:t>vừa </a:t>
            </a:r>
            <a:r>
              <a:rPr sz="1800" spc="-5" dirty="0">
                <a:latin typeface="Times New Roman"/>
                <a:cs typeface="Times New Roman"/>
              </a:rPr>
              <a:t>rời trường </a:t>
            </a:r>
            <a:r>
              <a:rPr sz="1800" dirty="0">
                <a:latin typeface="Times New Roman"/>
                <a:cs typeface="Times New Roman"/>
              </a:rPr>
              <a:t>học </a:t>
            </a:r>
            <a:r>
              <a:rPr sz="1800" spc="-5" dirty="0">
                <a:latin typeface="Times New Roman"/>
                <a:cs typeface="Times New Roman"/>
              </a:rPr>
              <a:t>bước </a:t>
            </a:r>
            <a:r>
              <a:rPr sz="1800" dirty="0">
                <a:latin typeface="Times New Roman"/>
                <a:cs typeface="Times New Roman"/>
              </a:rPr>
              <a:t>vào </a:t>
            </a:r>
            <a:r>
              <a:rPr sz="1800" spc="-5" dirty="0">
                <a:latin typeface="Times New Roman"/>
                <a:cs typeface="Times New Roman"/>
              </a:rPr>
              <a:t>đời, </a:t>
            </a:r>
            <a:r>
              <a:rPr sz="1800" dirty="0">
                <a:latin typeface="Times New Roman"/>
                <a:cs typeface="Times New Roman"/>
              </a:rPr>
              <a:t>lòng đầy hăm hở </a:t>
            </a:r>
            <a:r>
              <a:rPr sz="1800" spc="-5" dirty="0">
                <a:latin typeface="Times New Roman"/>
                <a:cs typeface="Times New Roman"/>
              </a:rPr>
              <a:t>muốn </a:t>
            </a:r>
            <a:r>
              <a:rPr sz="1800" dirty="0">
                <a:latin typeface="Times New Roman"/>
                <a:cs typeface="Times New Roman"/>
              </a:rPr>
              <a:t>lập công </a:t>
            </a:r>
            <a:r>
              <a:rPr sz="1800" spc="-5" dirty="0">
                <a:latin typeface="Times New Roman"/>
                <a:cs typeface="Times New Roman"/>
              </a:rPr>
              <a:t>danh, </a:t>
            </a:r>
            <a:r>
              <a:rPr sz="1800" dirty="0">
                <a:latin typeface="Times New Roman"/>
                <a:cs typeface="Times New Roman"/>
              </a:rPr>
              <a:t>mong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-5" dirty="0">
                <a:latin typeface="Times New Roman"/>
                <a:cs typeface="Times New Roman"/>
              </a:rPr>
              <a:t> năng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cứu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giúp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-5" dirty="0">
                <a:latin typeface="Times New Roman"/>
                <a:cs typeface="Times New Roman"/>
              </a:rPr>
              <a:t> hội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chàng.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6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cướp,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hùng,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Lục Vân Tiên. </a:t>
            </a:r>
            <a:r>
              <a:rPr sz="1800" spc="-5" dirty="0">
                <a:latin typeface="Times New Roman"/>
                <a:cs typeface="Times New Roman"/>
              </a:rPr>
              <a:t>Vẻ đẹp </a:t>
            </a:r>
            <a:r>
              <a:rPr sz="1800" dirty="0">
                <a:latin typeface="Times New Roman"/>
                <a:cs typeface="Times New Roman"/>
              </a:rPr>
              <a:t>của Lục </a:t>
            </a:r>
            <a:r>
              <a:rPr sz="1800" spc="-10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spc="5" dirty="0">
                <a:latin typeface="Times New Roman"/>
                <a:cs typeface="Times New Roman"/>
              </a:rPr>
              <a:t>vẻ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5" dirty="0">
                <a:latin typeface="Times New Roman"/>
                <a:cs typeface="Times New Roman"/>
              </a:rPr>
              <a:t>riêng của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dũng tướng. </a:t>
            </a:r>
            <a:r>
              <a:rPr sz="1800" dirty="0">
                <a:latin typeface="Times New Roman"/>
                <a:cs typeface="Times New Roman"/>
              </a:rPr>
              <a:t> Thấy bọn </a:t>
            </a:r>
            <a:r>
              <a:rPr sz="1800" spc="-5" dirty="0">
                <a:latin typeface="Times New Roman"/>
                <a:cs typeface="Times New Roman"/>
              </a:rPr>
              <a:t>cướp </a:t>
            </a:r>
            <a:r>
              <a:rPr sz="1800" dirty="0">
                <a:latin typeface="Times New Roman"/>
                <a:cs typeface="Times New Roman"/>
              </a:rPr>
              <a:t>hại </a:t>
            </a:r>
            <a:r>
              <a:rPr sz="1800" spc="-5" dirty="0">
                <a:latin typeface="Times New Roman"/>
                <a:cs typeface="Times New Roman"/>
              </a:rPr>
              <a:t>người,kẻ khác </a:t>
            </a:r>
            <a:r>
              <a:rPr sz="1800" dirty="0">
                <a:latin typeface="Times New Roman"/>
                <a:cs typeface="Times New Roman"/>
              </a:rPr>
              <a:t>có thể </a:t>
            </a:r>
            <a:r>
              <a:rPr sz="1800" spc="-10" dirty="0">
                <a:latin typeface="Times New Roman"/>
                <a:cs typeface="Times New Roman"/>
              </a:rPr>
              <a:t>né </a:t>
            </a:r>
            <a:r>
              <a:rPr sz="1800" spc="-5" dirty="0">
                <a:latin typeface="Times New Roman"/>
                <a:cs typeface="Times New Roman"/>
              </a:rPr>
              <a:t>tránh, </a:t>
            </a:r>
            <a:r>
              <a:rPr sz="1800" dirty="0">
                <a:latin typeface="Times New Roman"/>
                <a:cs typeface="Times New Roman"/>
              </a:rPr>
              <a:t>giữ mình, còn </a:t>
            </a:r>
            <a:r>
              <a:rPr sz="1800" spc="-5" dirty="0">
                <a:latin typeface="Times New Roman"/>
                <a:cs typeface="Times New Roman"/>
              </a:rPr>
              <a:t>Vân Tiên coi </a:t>
            </a:r>
            <a:r>
              <a:rPr sz="180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là tình </a:t>
            </a:r>
            <a:r>
              <a:rPr sz="1800" dirty="0">
                <a:latin typeface="Times New Roman"/>
                <a:cs typeface="Times New Roman"/>
              </a:rPr>
              <a:t> huống, cơ hội </a:t>
            </a:r>
            <a:r>
              <a:rPr sz="1800" spc="-5" dirty="0">
                <a:latin typeface="Times New Roman"/>
                <a:cs typeface="Times New Roman"/>
              </a:rPr>
              <a:t>đầu tiên </a:t>
            </a:r>
            <a:r>
              <a:rPr sz="1800" dirty="0">
                <a:latin typeface="Times New Roman"/>
                <a:cs typeface="Times New Roman"/>
              </a:rPr>
              <a:t>để hành động.Chàng chỉ có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mình,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khi bọn </a:t>
            </a:r>
            <a:r>
              <a:rPr sz="1800" spc="-5" dirty="0">
                <a:latin typeface="Times New Roman"/>
                <a:cs typeface="Times New Roman"/>
              </a:rPr>
              <a:t>cướp </a:t>
            </a:r>
            <a:r>
              <a:rPr sz="1800" dirty="0">
                <a:latin typeface="Times New Roman"/>
                <a:cs typeface="Times New Roman"/>
              </a:rPr>
              <a:t>đông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 gươm </a:t>
            </a:r>
            <a:r>
              <a:rPr sz="1800" dirty="0">
                <a:latin typeface="Times New Roman"/>
                <a:cs typeface="Times New Roman"/>
              </a:rPr>
              <a:t>giáo đầy </a:t>
            </a:r>
            <a:r>
              <a:rPr sz="1800" spc="-5" dirty="0">
                <a:latin typeface="Times New Roman"/>
                <a:cs typeface="Times New Roman"/>
              </a:rPr>
              <a:t>đủ,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lẫy lừng: </a:t>
            </a:r>
            <a:r>
              <a:rPr sz="1800" spc="-10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đều </a:t>
            </a:r>
            <a:r>
              <a:rPr sz="1800" spc="-5" dirty="0">
                <a:latin typeface="Times New Roman"/>
                <a:cs typeface="Times New Roman"/>
              </a:rPr>
              <a:t>sợ nó, </a:t>
            </a:r>
            <a:r>
              <a:rPr sz="1800" dirty="0">
                <a:latin typeface="Times New Roman"/>
                <a:cs typeface="Times New Roman"/>
              </a:rPr>
              <a:t>có tài không </a:t>
            </a:r>
            <a:r>
              <a:rPr sz="1800" spc="-5" dirty="0">
                <a:latin typeface="Times New Roman"/>
                <a:cs typeface="Times New Roman"/>
              </a:rPr>
              <a:t>đương”. </a:t>
            </a:r>
            <a:r>
              <a:rPr sz="1800" spc="5" dirty="0">
                <a:latin typeface="Times New Roman"/>
                <a:cs typeface="Times New Roman"/>
              </a:rPr>
              <a:t>Vậy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</a:t>
            </a:r>
            <a:r>
              <a:rPr sz="1800" spc="-5" dirty="0">
                <a:latin typeface="Times New Roman"/>
                <a:cs typeface="Times New Roman"/>
              </a:rPr>
              <a:t>vẫn can đảm “bẻ cây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gậy” xông </a:t>
            </a:r>
            <a:r>
              <a:rPr sz="1800" dirty="0">
                <a:latin typeface="Times New Roman"/>
                <a:cs typeface="Times New Roman"/>
              </a:rPr>
              <a:t>vào đánh cướp. Hình ảnh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chàng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trận </a:t>
            </a:r>
            <a:r>
              <a:rPr sz="1800" spc="-5" dirty="0">
                <a:latin typeface="Times New Roman"/>
                <a:cs typeface="Times New Roman"/>
              </a:rPr>
              <a:t>đánh được </a:t>
            </a:r>
            <a:r>
              <a:rPr sz="1800" dirty="0">
                <a:latin typeface="Times New Roman"/>
                <a:cs typeface="Times New Roman"/>
              </a:rPr>
              <a:t>miêu </a:t>
            </a:r>
            <a:r>
              <a:rPr sz="1800" spc="-5" dirty="0">
                <a:latin typeface="Times New Roman"/>
                <a:cs typeface="Times New Roman"/>
              </a:rPr>
              <a:t>tả thật đẹp: “tả </a:t>
            </a:r>
            <a:r>
              <a:rPr sz="1800" dirty="0">
                <a:latin typeface="Times New Roman"/>
                <a:cs typeface="Times New Roman"/>
              </a:rPr>
              <a:t>đột </a:t>
            </a:r>
            <a:r>
              <a:rPr sz="1800" spc="-5" dirty="0">
                <a:latin typeface="Times New Roman"/>
                <a:cs typeface="Times New Roman"/>
              </a:rPr>
              <a:t>hữu </a:t>
            </a:r>
            <a:r>
              <a:rPr sz="1800" dirty="0">
                <a:latin typeface="Times New Roman"/>
                <a:cs typeface="Times New Roman"/>
              </a:rPr>
              <a:t>xông, khác nào Triệu Tử </a:t>
            </a:r>
            <a:r>
              <a:rPr sz="1800" spc="-5" dirty="0">
                <a:latin typeface="Times New Roman"/>
                <a:cs typeface="Times New Roman"/>
              </a:rPr>
              <a:t>phá vòng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Đương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Dang”,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đươc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mẫu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Triệu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chứng tỏ </a:t>
            </a:r>
            <a:r>
              <a:rPr sz="1800" spc="-5" dirty="0">
                <a:latin typeface="Times New Roman"/>
                <a:cs typeface="Times New Roman"/>
              </a:rPr>
              <a:t>cái đức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con người” vị nghĩa </a:t>
            </a:r>
            <a:r>
              <a:rPr sz="1800" dirty="0">
                <a:latin typeface="Times New Roman"/>
                <a:cs typeface="Times New Roman"/>
              </a:rPr>
              <a:t>vong </a:t>
            </a:r>
            <a:r>
              <a:rPr sz="1800" spc="-5" dirty="0">
                <a:latin typeface="Times New Roman"/>
                <a:cs typeface="Times New Roman"/>
              </a:rPr>
              <a:t>thân”, ”cái </a:t>
            </a:r>
            <a:r>
              <a:rPr sz="1800" dirty="0">
                <a:latin typeface="Times New Roman"/>
                <a:cs typeface="Times New Roman"/>
              </a:rPr>
              <a:t>tài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bậc </a:t>
            </a:r>
            <a:r>
              <a:rPr sz="1800" spc="-5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hùng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dirty="0">
                <a:latin typeface="Times New Roman"/>
                <a:cs typeface="Times New Roman"/>
              </a:rPr>
              <a:t> mạnh </a:t>
            </a:r>
            <a:r>
              <a:rPr sz="1800" spc="-5" dirty="0">
                <a:latin typeface="Times New Roman"/>
                <a:cs typeface="Times New Roman"/>
              </a:rPr>
              <a:t>bênh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kẻ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yếu,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thắng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5" dirty="0">
                <a:latin typeface="Times New Roman"/>
                <a:cs typeface="Times New Roman"/>
              </a:rPr>
              <a:t> lực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tàn”.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xử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Nguyệt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đánh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cướp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trực,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khiêm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tốn,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hậu.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chưa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hết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hãi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“động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lòng”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ủi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họ:”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lâu </a:t>
            </a:r>
            <a:r>
              <a:rPr sz="1800" spc="-5" dirty="0">
                <a:latin typeface="Times New Roman"/>
                <a:cs typeface="Times New Roman"/>
              </a:rPr>
              <a:t>la” </a:t>
            </a:r>
            <a:r>
              <a:rPr sz="1800" dirty="0">
                <a:latin typeface="Times New Roman"/>
                <a:cs typeface="Times New Roman"/>
              </a:rPr>
              <a:t>và ân cần hỏi </a:t>
            </a:r>
            <a:r>
              <a:rPr sz="1800" spc="-5" dirty="0">
                <a:latin typeface="Times New Roman"/>
                <a:cs typeface="Times New Roman"/>
              </a:rPr>
              <a:t>han, </a:t>
            </a:r>
            <a:r>
              <a:rPr sz="1800" dirty="0">
                <a:latin typeface="Times New Roman"/>
                <a:cs typeface="Times New Roman"/>
              </a:rPr>
              <a:t>cho thấy </a:t>
            </a:r>
            <a:r>
              <a:rPr sz="1800" spc="-5" dirty="0">
                <a:latin typeface="Times New Roman"/>
                <a:cs typeface="Times New Roman"/>
              </a:rPr>
              <a:t>chàng rất </a:t>
            </a:r>
            <a:r>
              <a:rPr sz="1800" spc="-10" dirty="0">
                <a:latin typeface="Times New Roman"/>
                <a:cs typeface="Times New Roman"/>
              </a:rPr>
              <a:t>đàng </a:t>
            </a:r>
            <a:r>
              <a:rPr sz="1800" dirty="0">
                <a:latin typeface="Times New Roman"/>
                <a:cs typeface="Times New Roman"/>
              </a:rPr>
              <a:t>hoàng, </a:t>
            </a:r>
            <a:r>
              <a:rPr sz="1800" spc="-5" dirty="0">
                <a:latin typeface="Times New Roman"/>
                <a:cs typeface="Times New Roman"/>
              </a:rPr>
              <a:t>chững </a:t>
            </a:r>
            <a:r>
              <a:rPr sz="1800" dirty="0">
                <a:latin typeface="Times New Roman"/>
                <a:cs typeface="Times New Roman"/>
              </a:rPr>
              <a:t>chạc. </a:t>
            </a:r>
            <a:r>
              <a:rPr sz="1800" spc="-5" dirty="0">
                <a:latin typeface="Times New Roman"/>
                <a:cs typeface="Times New Roman"/>
              </a:rPr>
              <a:t>Khi nghe </a:t>
            </a:r>
            <a:r>
              <a:rPr sz="1800" dirty="0">
                <a:latin typeface="Times New Roman"/>
                <a:cs typeface="Times New Roman"/>
              </a:rPr>
              <a:t>họ </a:t>
            </a:r>
            <a:r>
              <a:rPr sz="1800" spc="-5" dirty="0">
                <a:latin typeface="Times New Roman"/>
                <a:cs typeface="Times New Roman"/>
              </a:rPr>
              <a:t>nói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muốn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gạt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ngay,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thăm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cha </a:t>
            </a:r>
            <a:r>
              <a:rPr sz="1800" dirty="0">
                <a:latin typeface="Times New Roman"/>
                <a:cs typeface="Times New Roman"/>
              </a:rPr>
              <a:t>nàng đền đáp: “Làm ơn </a:t>
            </a:r>
            <a:r>
              <a:rPr sz="1800" spc="-10" dirty="0">
                <a:latin typeface="Times New Roman"/>
                <a:cs typeface="Times New Roman"/>
              </a:rPr>
              <a:t>há </a:t>
            </a:r>
            <a:r>
              <a:rPr sz="1800" spc="5" dirty="0">
                <a:latin typeface="Times New Roman"/>
                <a:cs typeface="Times New Roman"/>
              </a:rPr>
              <a:t>dễ </a:t>
            </a:r>
            <a:r>
              <a:rPr sz="1800" dirty="0">
                <a:latin typeface="Times New Roman"/>
                <a:cs typeface="Times New Roman"/>
              </a:rPr>
              <a:t>trông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trả </a:t>
            </a:r>
            <a:r>
              <a:rPr sz="1800" spc="-5" dirty="0">
                <a:latin typeface="Times New Roman"/>
                <a:cs typeface="Times New Roman"/>
              </a:rPr>
              <a:t>ơn”. Dường </a:t>
            </a:r>
            <a:r>
              <a:rPr sz="1800" dirty="0">
                <a:latin typeface="Times New Roman"/>
                <a:cs typeface="Times New Roman"/>
              </a:rPr>
              <a:t>như với </a:t>
            </a:r>
            <a:r>
              <a:rPr sz="1800" spc="-5" dirty="0">
                <a:latin typeface="Times New Roman"/>
                <a:cs typeface="Times New Roman"/>
              </a:rPr>
              <a:t>Vân Tiên, làm </a:t>
            </a:r>
            <a:r>
              <a:rPr sz="1800" dirty="0">
                <a:latin typeface="Times New Roman"/>
                <a:cs typeface="Times New Roman"/>
              </a:rPr>
              <a:t> việc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bổn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con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“Nhớ</a:t>
            </a:r>
            <a:r>
              <a:rPr sz="1800" spc="-10" dirty="0">
                <a:latin typeface="Times New Roman"/>
                <a:cs typeface="Times New Roman"/>
              </a:rPr>
              <a:t> câu </a:t>
            </a:r>
            <a:r>
              <a:rPr sz="1800" dirty="0">
                <a:latin typeface="Times New Roman"/>
                <a:cs typeface="Times New Roman"/>
              </a:rPr>
              <a:t>kiến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 </a:t>
            </a:r>
            <a:r>
              <a:rPr sz="1800" spc="-5" dirty="0">
                <a:latin typeface="Times New Roman"/>
                <a:cs typeface="Times New Roman"/>
              </a:rPr>
              <a:t>bất </a:t>
            </a:r>
            <a:r>
              <a:rPr sz="1800" dirty="0">
                <a:latin typeface="Times New Roman"/>
                <a:cs typeface="Times New Roman"/>
              </a:rPr>
              <a:t>vi - </a:t>
            </a:r>
            <a:r>
              <a:rPr sz="1800" spc="-1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thế ấy cũng phi anh </a:t>
            </a:r>
            <a:r>
              <a:rPr sz="1800" spc="-5" dirty="0">
                <a:latin typeface="Times New Roman"/>
                <a:cs typeface="Times New Roman"/>
              </a:rPr>
              <a:t>hùng”. </a:t>
            </a:r>
            <a:r>
              <a:rPr sz="1800" dirty="0">
                <a:latin typeface="Times New Roman"/>
                <a:cs typeface="Times New Roman"/>
              </a:rPr>
              <a:t>Lời </a:t>
            </a:r>
            <a:r>
              <a:rPr sz="1800" spc="-10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chắc </a:t>
            </a:r>
            <a:r>
              <a:rPr sz="1800" spc="-5" dirty="0">
                <a:latin typeface="Times New Roman"/>
                <a:cs typeface="Times New Roman"/>
              </a:rPr>
              <a:t>nịch vừa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đối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phê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kẻ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tầm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khẳng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thuộc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cốt,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gốc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rễ</a:t>
            </a:r>
            <a:r>
              <a:rPr sz="1800" spc="-5" dirty="0">
                <a:latin typeface="Times New Roman"/>
                <a:cs typeface="Times New Roman"/>
              </a:rPr>
              <a:t> trong</a:t>
            </a:r>
            <a:r>
              <a:rPr sz="1800" dirty="0">
                <a:latin typeface="Times New Roman"/>
                <a:cs typeface="Times New Roman"/>
              </a:rPr>
              <a:t> lẽ</a:t>
            </a:r>
            <a:r>
              <a:rPr sz="1800" spc="-5" dirty="0">
                <a:latin typeface="Times New Roman"/>
                <a:cs typeface="Times New Roman"/>
              </a:rPr>
              <a:t> sống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mình.</a:t>
            </a:r>
          </a:p>
          <a:p>
            <a:pPr marL="12700" marR="635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Với những </a:t>
            </a:r>
            <a:r>
              <a:rPr sz="1800" dirty="0">
                <a:latin typeface="Times New Roman"/>
                <a:cs typeface="Times New Roman"/>
              </a:rPr>
              <a:t>nét tính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đó, </a:t>
            </a:r>
            <a:r>
              <a:rPr sz="1800" spc="-5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ảnh Lục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là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hình ảnh </a:t>
            </a:r>
            <a:r>
              <a:rPr sz="1800" spc="-5" dirty="0">
                <a:latin typeface="Times New Roman"/>
                <a:cs typeface="Times New Roman"/>
              </a:rPr>
              <a:t>đẹp, </a:t>
            </a:r>
            <a:r>
              <a:rPr sz="1800" dirty="0">
                <a:latin typeface="Times New Roman"/>
                <a:cs typeface="Times New Roman"/>
              </a:rPr>
              <a:t>là hình ảnh lý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dirty="0">
                <a:latin typeface="Times New Roman"/>
                <a:cs typeface="Times New Roman"/>
              </a:rPr>
              <a:t> Chiểu </a:t>
            </a:r>
            <a:r>
              <a:rPr sz="1800" spc="-10" dirty="0">
                <a:latin typeface="Times New Roman"/>
                <a:cs typeface="Times New Roman"/>
              </a:rPr>
              <a:t>gửi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gắm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10" dirty="0">
                <a:latin typeface="Times New Roman"/>
                <a:cs typeface="Times New Roman"/>
              </a:rPr>
              <a:t>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 marR="6350">
              <a:lnSpc>
                <a:spcPct val="125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Nêu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cảm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nhận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em</a:t>
            </a:r>
            <a:r>
              <a:rPr sz="1800" b="1" spc="1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về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vật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Kiều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Nguyệt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Nga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trong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đoạn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trích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“Lục</a:t>
            </a:r>
            <a:r>
              <a:rPr sz="1800" b="1" spc="1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Vân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Tiên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cứu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Kiều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Nguyệt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Nga”.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chịu </a:t>
            </a:r>
            <a:r>
              <a:rPr sz="1800" spc="-10" dirty="0">
                <a:latin typeface="Times New Roman"/>
                <a:cs typeface="Times New Roman"/>
              </a:rPr>
              <a:t>ơn,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dirty="0">
                <a:latin typeface="Times New Roman"/>
                <a:cs typeface="Times New Roman"/>
              </a:rPr>
              <a:t> nét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5" dirty="0">
                <a:latin typeface="Times New Roman"/>
                <a:cs typeface="Times New Roman"/>
              </a:rPr>
              <a:t>hồn: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thùy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mị,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nết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na,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xưng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khiêm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nhường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(quân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tử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tiện</a:t>
            </a: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thiếp),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vẻ,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mực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thước,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khuôn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(làm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dám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cãi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chút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liễu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đào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tơ…),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vấn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ràng,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khúc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ứng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đủ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thăm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 ân cần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Tiên,</a:t>
            </a:r>
            <a:r>
              <a:rPr sz="1800" spc="-5" dirty="0">
                <a:latin typeface="Times New Roman"/>
                <a:cs typeface="Times New Roman"/>
              </a:rPr>
              <a:t> vừa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niềm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dirty="0">
                <a:latin typeface="Times New Roman"/>
                <a:cs typeface="Times New Roman"/>
              </a:rPr>
              <a:t> kích,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6009</Words>
  <PresentationFormat>Custom</PresentationFormat>
  <Paragraphs>252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Calibri</vt:lpstr>
      <vt:lpstr>Times New Roman</vt:lpstr>
      <vt:lpstr>Office Theme</vt:lpstr>
      <vt:lpstr>TRUYỆN LỤC VÂN TIÊN</vt:lpstr>
      <vt:lpstr>BÀI 1. TÌM HIỂU CHUNG VỀ TRUYỆN “LỤC VÂN TIÊN”</vt:lpstr>
      <vt:lpstr>PowerPoint Presentation</vt:lpstr>
      <vt:lpstr>PowerPoint Presentation</vt:lpstr>
      <vt:lpstr>PowerPoint Presentation</vt:lpstr>
      <vt:lpstr>LỤC VÂN TIÊN CỨU KIỀU NGUYỆT NGA</vt:lpstr>
      <vt:lpstr>BÀI 1. TÓM TẮT KIẾN THỨC CƠ BẢN</vt:lpstr>
      <vt:lpstr>PowerPoint Presentation</vt:lpstr>
      <vt:lpstr>PowerPoint Presentation</vt:lpstr>
      <vt:lpstr>PowerPoint Presentation</vt:lpstr>
      <vt:lpstr>PowerPoint Presentation</vt:lpstr>
      <vt:lpstr>BÀI 2. CÁC DẠNG ĐỀ ĐỌC HIỂU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3. CÁC DẠNG ĐỂ VIẾT TẬP LÀM VĂN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2021-06-25T08:10:31Z</dcterms:created>
  <dcterms:modified xsi:type="dcterms:W3CDTF">2021-07-04T15:25:40Z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