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05" r:id="rId3"/>
    <p:sldId id="301" r:id="rId4"/>
    <p:sldId id="304" r:id="rId5"/>
    <p:sldId id="307" r:id="rId6"/>
    <p:sldId id="308" r:id="rId7"/>
    <p:sldId id="309" r:id="rId8"/>
    <p:sldId id="311" r:id="rId9"/>
    <p:sldId id="312" r:id="rId10"/>
    <p:sldId id="313" r:id="rId11"/>
    <p:sldId id="315" r:id="rId12"/>
    <p:sldId id="316" r:id="rId13"/>
    <p:sldId id="432" r:id="rId14"/>
    <p:sldId id="433" r:id="rId15"/>
    <p:sldId id="314" r:id="rId16"/>
    <p:sldId id="434" r:id="rId17"/>
    <p:sldId id="435" r:id="rId18"/>
    <p:sldId id="280" r:id="rId19"/>
    <p:sldId id="436" r:id="rId20"/>
    <p:sldId id="441" r:id="rId21"/>
    <p:sldId id="440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3333FF"/>
    <a:srgbClr val="FFA700"/>
    <a:srgbClr val="C0504D"/>
    <a:srgbClr val="135F82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0584" autoAdjust="0"/>
  </p:normalViewPr>
  <p:slideViewPr>
    <p:cSldViewPr>
      <p:cViewPr varScale="1">
        <p:scale>
          <a:sx n="31" d="100"/>
          <a:sy n="31" d="100"/>
        </p:scale>
        <p:origin x="438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1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4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42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37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30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5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56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chưa xác định được điểm G trước nên việc vẽ hình có điểm G chỉ là lấy đại để minh họa, rồi sau đó mới chỉnh lại cho đúng. Nên hướng dẫn học sinh vẽ hình bằng bút chì trước.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3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32.jp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32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53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55.png"/><Relationship Id="rId7" Type="http://schemas.openxmlformats.org/officeDocument/2006/relationships/image" Target="../media/image54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95.png"/><Relationship Id="rId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50.png"/><Relationship Id="rId10" Type="http://schemas.openxmlformats.org/officeDocument/2006/relationships/image" Target="../media/image540.png"/><Relationship Id="rId4" Type="http://schemas.openxmlformats.org/officeDocument/2006/relationships/image" Target="../media/image131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56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1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32.jpg"/><Relationship Id="rId4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31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4" Type="http://schemas.openxmlformats.org/officeDocument/2006/relationships/image" Target="../media/image32.jpg"/><Relationship Id="rId9" Type="http://schemas.openxmlformats.org/officeDocument/2006/relationships/image" Target="../media/image1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2.jp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31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32.jpg"/><Relationship Id="rId15" Type="http://schemas.openxmlformats.org/officeDocument/2006/relationships/image" Target="../media/image57.emf"/><Relationship Id="rId10" Type="http://schemas.openxmlformats.org/officeDocument/2006/relationships/image" Target="../media/image191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1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32.jp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31.png"/><Relationship Id="rId7" Type="http://schemas.openxmlformats.org/officeDocument/2006/relationships/image" Target="../media/image560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4.png"/><Relationship Id="rId5" Type="http://schemas.openxmlformats.org/officeDocument/2006/relationships/image" Target="../media/image32.jp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Relationship Id="rId14" Type="http://schemas.openxmlformats.org/officeDocument/2006/relationships/image" Target="../media/image8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1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32.jp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31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32.jp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6052" y="5922005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49654" y="1572056"/>
            <a:ext cx="18284692" cy="830901"/>
            <a:chOff x="1082675" y="1892299"/>
            <a:chExt cx="18288000" cy="830900"/>
          </a:xfrm>
        </p:grpSpPr>
        <p:sp>
          <p:nvSpPr>
            <p:cNvPr id="11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3107421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1176052" y="3650159"/>
            <a:ext cx="1092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vectơ.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blipFill>
                <a:blip r:embed="rId4"/>
                <a:stretch>
                  <a:fillRect l="-1884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ta kí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blipFill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A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  <a:blipFill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  <a:blipFill>
                <a:blip r:embed="rId23"/>
                <a:stretch>
                  <a:fillRect l="-4154" t="-2111" r="-4053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 là:</a:t>
                </a:r>
                <a14:m>
                  <m:oMath xmlns:m="http://schemas.openxmlformats.org/officeDocument/2006/math">
                    <m:r>
                      <a:rPr lang="nl-NL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  <a:blipFill>
                <a:blip r:embed="rId24"/>
                <a:stretch>
                  <a:fillRect l="-4154" t="-222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4" grpId="0"/>
      <p:bldP spid="55" grpId="0"/>
      <p:bldP spid="50" grpId="0"/>
      <p:bldP spid="61" grpId="0"/>
      <p:bldP spid="51" grpId="0" animBg="1"/>
      <p:bldP spid="63" grpId="0" animBg="1"/>
      <p:bldP spid="64" grpId="0" animBg="1"/>
      <p:bldP spid="65" grpId="0"/>
      <p:bldP spid="66" grpId="0"/>
      <p:bldP spid="67" grpId="0"/>
      <p:bldP spid="72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03" grpId="0"/>
      <p:bldP spid="106" grpId="0" build="p"/>
      <p:bldP spid="109" grpId="0"/>
      <p:bldP spid="1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7467600"/>
            <a:ext cx="21819676" cy="5486401"/>
            <a:chOff x="1270511" y="5867400"/>
            <a:chExt cx="21819676" cy="606977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5798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3701141"/>
            <a:chOff x="1268078" y="3405486"/>
            <a:chExt cx="21841827" cy="3701141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0"/>
              <a:ext cx="21841827" cy="33156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Chứng minh:</a:t>
                </a:r>
              </a:p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𝑵𝑫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/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Do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blipFill>
                <a:blip r:embed="rId8"/>
                <a:stretch>
                  <a:fillRect l="-2818" t="-3377" r="-2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77720FE-DCA9-4054-897E-E633402A7DC9}"/>
              </a:ext>
            </a:extLst>
          </p:cNvPr>
          <p:cNvGrpSpPr/>
          <p:nvPr/>
        </p:nvGrpSpPr>
        <p:grpSpPr>
          <a:xfrm>
            <a:off x="1271088" y="6408242"/>
            <a:ext cx="21819676" cy="5936158"/>
            <a:chOff x="1270511" y="5867400"/>
            <a:chExt cx="21819676" cy="6567357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62957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2632889"/>
            <a:chOff x="1268078" y="3405486"/>
            <a:chExt cx="21841827" cy="2632889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id="{3BB55E2A-72FC-44C4-8D11-60D6E2A67895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vị trí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blipFill>
                <a:blip r:embed="rId3"/>
                <a:stretch>
                  <a:fillRect l="-1124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𝑰𝑲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𝑮𝑰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𝑮𝑲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/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/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A9E511D-47E9-4316-95D3-B865DB0840C4}"/>
              </a:ext>
            </a:extLst>
          </p:cNvPr>
          <p:cNvSpPr/>
          <p:nvPr/>
        </p:nvSpPr>
        <p:spPr>
          <a:xfrm>
            <a:off x="17449800" y="7046090"/>
            <a:ext cx="5238750" cy="4591050"/>
          </a:xfrm>
          <a:custGeom>
            <a:avLst/>
            <a:gdLst>
              <a:gd name="connsiteX0" fmla="*/ 209550 w 3810000"/>
              <a:gd name="connsiteY0" fmla="*/ 4057650 h 4057650"/>
              <a:gd name="connsiteX1" fmla="*/ 3810000 w 3810000"/>
              <a:gd name="connsiteY1" fmla="*/ 3943350 h 4057650"/>
              <a:gd name="connsiteX2" fmla="*/ 2990850 w 3810000"/>
              <a:gd name="connsiteY2" fmla="*/ 1676400 h 4057650"/>
              <a:gd name="connsiteX3" fmla="*/ 0 w 3810000"/>
              <a:gd name="connsiteY3" fmla="*/ 0 h 4057650"/>
              <a:gd name="connsiteX4" fmla="*/ 209550 w 3810000"/>
              <a:gd name="connsiteY4" fmla="*/ 4057650 h 4057650"/>
              <a:gd name="connsiteX0" fmla="*/ 0 w 4400550"/>
              <a:gd name="connsiteY0" fmla="*/ 4248150 h 4248150"/>
              <a:gd name="connsiteX1" fmla="*/ 4400550 w 4400550"/>
              <a:gd name="connsiteY1" fmla="*/ 3943350 h 4248150"/>
              <a:gd name="connsiteX2" fmla="*/ 3581400 w 4400550"/>
              <a:gd name="connsiteY2" fmla="*/ 1676400 h 4248150"/>
              <a:gd name="connsiteX3" fmla="*/ 590550 w 4400550"/>
              <a:gd name="connsiteY3" fmla="*/ 0 h 4248150"/>
              <a:gd name="connsiteX4" fmla="*/ 0 w 4400550"/>
              <a:gd name="connsiteY4" fmla="*/ 4248150 h 42481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581400 w 4572000"/>
              <a:gd name="connsiteY2" fmla="*/ 167640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848100 w 4572000"/>
              <a:gd name="connsiteY2" fmla="*/ 78105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514850 h 4591050"/>
              <a:gd name="connsiteX1" fmla="*/ 4572000 w 4572000"/>
              <a:gd name="connsiteY1" fmla="*/ 4591050 h 4591050"/>
              <a:gd name="connsiteX2" fmla="*/ 3848100 w 4572000"/>
              <a:gd name="connsiteY2" fmla="*/ 1047750 h 4591050"/>
              <a:gd name="connsiteX3" fmla="*/ 323850 w 4572000"/>
              <a:gd name="connsiteY3" fmla="*/ 0 h 4591050"/>
              <a:gd name="connsiteX4" fmla="*/ 0 w 4572000"/>
              <a:gd name="connsiteY4" fmla="*/ 4514850 h 4591050"/>
              <a:gd name="connsiteX0" fmla="*/ 0 w 5238750"/>
              <a:gd name="connsiteY0" fmla="*/ 4572000 h 4591050"/>
              <a:gd name="connsiteX1" fmla="*/ 5238750 w 5238750"/>
              <a:gd name="connsiteY1" fmla="*/ 4591050 h 4591050"/>
              <a:gd name="connsiteX2" fmla="*/ 4514850 w 5238750"/>
              <a:gd name="connsiteY2" fmla="*/ 1047750 h 4591050"/>
              <a:gd name="connsiteX3" fmla="*/ 990600 w 5238750"/>
              <a:gd name="connsiteY3" fmla="*/ 0 h 4591050"/>
              <a:gd name="connsiteX4" fmla="*/ 0 w 5238750"/>
              <a:gd name="connsiteY4" fmla="*/ 457200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4591050">
                <a:moveTo>
                  <a:pt x="0" y="4572000"/>
                </a:moveTo>
                <a:lnTo>
                  <a:pt x="5238750" y="4591050"/>
                </a:lnTo>
                <a:lnTo>
                  <a:pt x="4514850" y="1047750"/>
                </a:lnTo>
                <a:lnTo>
                  <a:pt x="990600" y="0"/>
                </a:lnTo>
                <a:lnTo>
                  <a:pt x="0" y="45720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583A179-0B2A-48A4-927B-5BA4885C7FF3}"/>
              </a:ext>
            </a:extLst>
          </p:cNvPr>
          <p:cNvSpPr/>
          <p:nvPr/>
        </p:nvSpPr>
        <p:spPr>
          <a:xfrm>
            <a:off x="18351618" y="695701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61E32B7-88B1-4C69-994C-E52D12589081}"/>
              </a:ext>
            </a:extLst>
          </p:cNvPr>
          <p:cNvSpPr/>
          <p:nvPr/>
        </p:nvSpPr>
        <p:spPr>
          <a:xfrm>
            <a:off x="21881778" y="798553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B087156-01C2-4183-A634-E40E725C82D3}"/>
              </a:ext>
            </a:extLst>
          </p:cNvPr>
          <p:cNvSpPr/>
          <p:nvPr/>
        </p:nvSpPr>
        <p:spPr>
          <a:xfrm>
            <a:off x="22622914" y="1156310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7DCD51-6FFF-4172-AABF-DC9B5F686696}"/>
              </a:ext>
            </a:extLst>
          </p:cNvPr>
          <p:cNvSpPr/>
          <p:nvPr/>
        </p:nvSpPr>
        <p:spPr>
          <a:xfrm>
            <a:off x="17304936" y="1154806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A4ECEA-B746-4D91-8C23-93E12FAF08EC}"/>
              </a:ext>
            </a:extLst>
          </p:cNvPr>
          <p:cNvSpPr txBox="1"/>
          <p:nvPr/>
        </p:nvSpPr>
        <p:spPr>
          <a:xfrm flipH="1">
            <a:off x="17740918" y="661420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F974F0-3225-494F-9A26-1355F8F71FCC}"/>
              </a:ext>
            </a:extLst>
          </p:cNvPr>
          <p:cNvSpPr txBox="1"/>
          <p:nvPr/>
        </p:nvSpPr>
        <p:spPr>
          <a:xfrm flipH="1">
            <a:off x="17169092" y="11658600"/>
            <a:ext cx="4610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3CCC13-EA12-46D3-A41B-153A0D9F5B76}"/>
              </a:ext>
            </a:extLst>
          </p:cNvPr>
          <p:cNvSpPr txBox="1"/>
          <p:nvPr/>
        </p:nvSpPr>
        <p:spPr>
          <a:xfrm flipH="1">
            <a:off x="22421440" y="1162004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627F57-9F1C-42D9-BEC8-954AD5683F5C}"/>
              </a:ext>
            </a:extLst>
          </p:cNvPr>
          <p:cNvSpPr txBox="1"/>
          <p:nvPr/>
        </p:nvSpPr>
        <p:spPr>
          <a:xfrm flipH="1">
            <a:off x="21975754" y="72754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8B4D34-D4A0-4839-A46A-346AE1F3CFB4}"/>
              </a:ext>
            </a:extLst>
          </p:cNvPr>
          <p:cNvSpPr txBox="1"/>
          <p:nvPr/>
        </p:nvSpPr>
        <p:spPr>
          <a:xfrm flipH="1">
            <a:off x="19815219" y="971274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AB4AD1-401C-4843-9E45-87211551C6D3}"/>
              </a:ext>
            </a:extLst>
          </p:cNvPr>
          <p:cNvSpPr/>
          <p:nvPr/>
        </p:nvSpPr>
        <p:spPr>
          <a:xfrm>
            <a:off x="17875823" y="915550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FD63559-F014-4FE9-9B8C-9F0DAE84E0C1}"/>
              </a:ext>
            </a:extLst>
          </p:cNvPr>
          <p:cNvSpPr/>
          <p:nvPr/>
        </p:nvSpPr>
        <p:spPr>
          <a:xfrm>
            <a:off x="22274832" y="9878944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C2F51-022F-4C57-B2FC-F8784445B540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504340" y="7106797"/>
            <a:ext cx="1570366" cy="24324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E5889-F860-4D78-8164-8B1122EA813C}"/>
              </a:ext>
            </a:extLst>
          </p:cNvPr>
          <p:cNvCxnSpPr>
            <a:cxnSpLocks/>
            <a:stCxn id="85" idx="3"/>
            <a:endCxn id="74" idx="7"/>
          </p:cNvCxnSpPr>
          <p:nvPr/>
        </p:nvCxnSpPr>
        <p:spPr>
          <a:xfrm flipH="1">
            <a:off x="17478653" y="9665250"/>
            <a:ext cx="2596053" cy="19089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6EC75F-D7EC-42D1-B14E-CCC1ED71F119}"/>
              </a:ext>
            </a:extLst>
          </p:cNvPr>
          <p:cNvCxnSpPr>
            <a:cxnSpLocks/>
          </p:cNvCxnSpPr>
          <p:nvPr/>
        </p:nvCxnSpPr>
        <p:spPr>
          <a:xfrm>
            <a:off x="20113084" y="9616916"/>
            <a:ext cx="2509830" cy="19461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1734C8-9D88-49F1-98B2-E2E5AC7BA5C0}"/>
              </a:ext>
            </a:extLst>
          </p:cNvPr>
          <p:cNvCxnSpPr>
            <a:cxnSpLocks/>
          </p:cNvCxnSpPr>
          <p:nvPr/>
        </p:nvCxnSpPr>
        <p:spPr>
          <a:xfrm flipV="1">
            <a:off x="20197623" y="8148649"/>
            <a:ext cx="1735116" cy="14385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4C0EF0-D052-472C-838A-EA8410D8532A}"/>
              </a:ext>
            </a:extLst>
          </p:cNvPr>
          <p:cNvCxnSpPr>
            <a:cxnSpLocks/>
          </p:cNvCxnSpPr>
          <p:nvPr/>
        </p:nvCxnSpPr>
        <p:spPr>
          <a:xfrm>
            <a:off x="20244912" y="9621954"/>
            <a:ext cx="2029920" cy="316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C532CA-D682-4B0C-9D79-1438BC325855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18079345" y="9244581"/>
            <a:ext cx="1965556" cy="357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5A2D5B7-0EE4-4403-A32B-B6B62248147B}"/>
              </a:ext>
            </a:extLst>
          </p:cNvPr>
          <p:cNvSpPr/>
          <p:nvPr/>
        </p:nvSpPr>
        <p:spPr>
          <a:xfrm>
            <a:off x="20044901" y="951318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A9BD56-BCD9-41D0-8F9C-DFC49005FCEB}"/>
              </a:ext>
            </a:extLst>
          </p:cNvPr>
          <p:cNvSpPr txBox="1"/>
          <p:nvPr/>
        </p:nvSpPr>
        <p:spPr>
          <a:xfrm flipH="1">
            <a:off x="17179864" y="881417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5569A9-ED29-4ED0-8ACE-D42ED2E7B9EB}"/>
              </a:ext>
            </a:extLst>
          </p:cNvPr>
          <p:cNvSpPr txBox="1"/>
          <p:nvPr/>
        </p:nvSpPr>
        <p:spPr>
          <a:xfrm flipH="1">
            <a:off x="22376593" y="919535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40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67" grpId="0"/>
      <p:bldP spid="69" grpId="0"/>
      <p:bldP spid="3" grpId="0" animBg="1"/>
      <p:bldP spid="70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3" grpId="0"/>
      <p:bldP spid="84" grpId="0"/>
      <p:bldP spid="86" grpId="0" animBg="1"/>
      <p:bldP spid="87" grpId="0" animBg="1"/>
      <p:bldP spid="85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824325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503060" cy="851947"/>
                <a:chOff x="2028795" y="4398434"/>
                <a:chExt cx="3503060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trung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b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 định nào sau đây là SAI: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  <a:blipFill>
                <a:blip r:embed="rId4"/>
                <a:stretch>
                  <a:fillRect l="-1648" r="-1125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𝟑𝐌𝐆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𝐀𝐌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𝐌𝐆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blipFill>
                <a:blip r:embed="rId6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19865473" cy="914384"/>
            <a:chOff x="7459670" y="7086600"/>
            <a:chExt cx="19867773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𝐀𝐌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𝐌𝐆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/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  <a:blipFill>
                <a:blip r:embed="rId14"/>
                <a:stretch>
                  <a:fillRect l="-742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có: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blipFill>
                <a:blip r:embed="rId15"/>
                <a:stretch>
                  <a:fillRect l="-1989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Google Shape;436;p3">
            <a:extLst>
              <a:ext uri="{FF2B5EF4-FFF2-40B4-BE49-F238E27FC236}">
                <a16:creationId xmlns:a16="http://schemas.microsoft.com/office/drawing/2014/main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4A1D80-D115-4516-A8A0-C5F5C920DE94}"/>
              </a:ext>
            </a:extLst>
          </p:cNvPr>
          <p:cNvSpPr txBox="1"/>
          <p:nvPr/>
        </p:nvSpPr>
        <p:spPr>
          <a:xfrm>
            <a:off x="12649200" y="9529490"/>
            <a:ext cx="5538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DEE855-DC87-4B18-9557-BFDC798A2063}"/>
              </a:ext>
            </a:extLst>
          </p:cNvPr>
          <p:cNvSpPr txBox="1"/>
          <p:nvPr/>
        </p:nvSpPr>
        <p:spPr>
          <a:xfrm>
            <a:off x="12649200" y="10872742"/>
            <a:ext cx="6122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B,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6417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1E7BEC-DD8A-429C-A211-B7AC1918860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4FB7D7-59F0-45EE-BA08-F744F551FD6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D8749B2-3A46-4CD0-B3C1-23F8B0BE0B01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D3C210B-8BE6-4F2C-ABC8-7C1C1B021F0C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5C6BD69-1A2F-4D30-AE74-8136CF005D8F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2243685-52DF-4103-9E5D-627A9C10D3D9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30F0D9-C922-4464-8C94-0E023BD42049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4B1BE9-52B5-4F79-8840-70FA15D86567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0CC5BF-C229-4040-895C-39B9636706CE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4C22503-80A3-4C63-8ADD-9A2129D08AE5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3D8D05-C6E3-4C24-BF13-6E4D82523E89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0DD0E3B-2760-4F6C-AA70-D546785476D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50D53D-BA5B-4175-8C2D-EB497A57BCA5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81A111-EA48-4F5C-96AD-23C97341EC82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9" grpId="0"/>
      <p:bldP spid="64" grpId="0"/>
      <p:bldP spid="66" grpId="0"/>
      <p:bldP spid="68" grpId="0"/>
      <p:bldP spid="71" grpId="0" animBg="1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444206" y="2727411"/>
            <a:ext cx="21952609" cy="105456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47800" y="4163252"/>
            <a:ext cx="21963442" cy="1813328"/>
            <a:chOff x="1405233" y="4038600"/>
            <a:chExt cx="21776311" cy="1813328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776311" cy="1775887"/>
              <a:chOff x="1247578" y="2495616"/>
              <a:chExt cx="21776311" cy="177588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63483" y="2779276"/>
                <a:ext cx="21760406" cy="14922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1838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xét.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300BDA5F-D81F-4B31-B50A-BE119AD08230}"/>
              </a:ext>
            </a:extLst>
          </p:cNvPr>
          <p:cNvGrpSpPr/>
          <p:nvPr/>
        </p:nvGrpSpPr>
        <p:grpSpPr>
          <a:xfrm>
            <a:off x="346609" y="1676400"/>
            <a:ext cx="13751620" cy="914384"/>
            <a:chOff x="7459670" y="7086600"/>
            <a:chExt cx="13753212" cy="91449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9BC21F-EAB0-46C7-AA77-E0744153CC2C}"/>
                </a:ext>
              </a:extLst>
            </p:cNvPr>
            <p:cNvSpPr/>
            <p:nvPr/>
          </p:nvSpPr>
          <p:spPr>
            <a:xfrm>
              <a:off x="9092456" y="7178187"/>
              <a:ext cx="1212042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BC355D7C-FE7E-4770-AB2B-FDAC35660F32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0AB29398-9907-40A3-9BB0-626920850B2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8">
                <a:extLst>
                  <a:ext uri="{FF2B5EF4-FFF2-40B4-BE49-F238E27FC236}">
                    <a16:creationId xmlns:a16="http://schemas.microsoft.com/office/drawing/2014/main" id="{9461453B-1EEA-4294-B99C-FFDFCBED8A85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9" name="Round Same Side Corner Rectangle 60">
                  <a:extLst>
                    <a:ext uri="{FF2B5EF4-FFF2-40B4-BE49-F238E27FC236}">
                      <a16:creationId xmlns:a16="http://schemas.microsoft.com/office/drawing/2014/main" id="{6B6DCE78-DF36-49FF-AFEB-031D69DCC7F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4D98EA0-9C45-4C11-9E2A-5BD97B990455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600192-B5DF-4F2B-AB4C-BA06B4B333DB}"/>
                  </a:ext>
                </a:extLst>
              </p:cNvPr>
              <p:cNvSpPr txBox="1"/>
              <p:nvPr/>
            </p:nvSpPr>
            <p:spPr>
              <a:xfrm>
                <a:off x="3099518" y="2525841"/>
                <a:ext cx="18134078" cy="1207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𝒗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phương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600192-B5DF-4F2B-AB4C-BA06B4B33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18" y="2525841"/>
                <a:ext cx="18134078" cy="1207959"/>
              </a:xfrm>
              <a:prstGeom prst="rect">
                <a:avLst/>
              </a:prstGeom>
              <a:blipFill>
                <a:blip r:embed="rId3"/>
                <a:stretch>
                  <a:fillRect b="-2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8D0BA4-3DEB-4C71-8345-EC95B9C05267}"/>
                  </a:ext>
                </a:extLst>
              </p:cNvPr>
              <p:cNvSpPr txBox="1"/>
              <p:nvPr/>
            </p:nvSpPr>
            <p:spPr>
              <a:xfrm>
                <a:off x="5131525" y="4471108"/>
                <a:ext cx="18129487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 điểm phân biệt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hàng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𝐤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08D0BA4-3DEB-4C71-8345-EC95B9C05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25" y="4471108"/>
                <a:ext cx="18129487" cy="1076961"/>
              </a:xfrm>
              <a:prstGeom prst="rect">
                <a:avLst/>
              </a:prstGeom>
              <a:blipFill>
                <a:blip r:embed="rId4"/>
                <a:stretch>
                  <a:fillRect l="-137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10">
            <a:extLst>
              <a:ext uri="{FF2B5EF4-FFF2-40B4-BE49-F238E27FC236}">
                <a16:creationId xmlns:a16="http://schemas.microsoft.com/office/drawing/2014/main" id="{9140724B-BE3D-4D31-B4AD-93BE824DE578}"/>
              </a:ext>
            </a:extLst>
          </p:cNvPr>
          <p:cNvGrpSpPr/>
          <p:nvPr/>
        </p:nvGrpSpPr>
        <p:grpSpPr>
          <a:xfrm>
            <a:off x="1497524" y="8610600"/>
            <a:ext cx="21949099" cy="4447398"/>
            <a:chOff x="1270511" y="5867400"/>
            <a:chExt cx="21949099" cy="4920296"/>
          </a:xfrm>
        </p:grpSpPr>
        <p:sp>
          <p:nvSpPr>
            <p:cNvPr id="71" name="Rounded Rectangle 52">
              <a:extLst>
                <a:ext uri="{FF2B5EF4-FFF2-40B4-BE49-F238E27FC236}">
                  <a16:creationId xmlns:a16="http://schemas.microsoft.com/office/drawing/2014/main" id="{B258E0D8-0FD9-4897-9DA1-D9CBAB525EB7}"/>
                </a:ext>
              </a:extLst>
            </p:cNvPr>
            <p:cNvSpPr/>
            <p:nvPr/>
          </p:nvSpPr>
          <p:spPr>
            <a:xfrm>
              <a:off x="1272210" y="6139009"/>
              <a:ext cx="21947400" cy="46486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D1FDA1D4-B461-427E-81A5-602B84D4E20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769962E4-0775-4533-BDB9-48EFA62A04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4DD1B6-1D2A-4840-A435-93325075728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58">
                <a:extLst>
                  <a:ext uri="{FF2B5EF4-FFF2-40B4-BE49-F238E27FC236}">
                    <a16:creationId xmlns:a16="http://schemas.microsoft.com/office/drawing/2014/main" id="{A71AC994-4650-4A54-A819-4874895477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4C255889-DED5-4C7C-9ECE-7C2320A99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id="{3ACAD877-E444-49DA-936F-BB46683E9C46}"/>
              </a:ext>
            </a:extLst>
          </p:cNvPr>
          <p:cNvGrpSpPr/>
          <p:nvPr/>
        </p:nvGrpSpPr>
        <p:grpSpPr>
          <a:xfrm>
            <a:off x="1447800" y="6166199"/>
            <a:ext cx="21947400" cy="2098973"/>
            <a:chOff x="1268078" y="3405486"/>
            <a:chExt cx="21947400" cy="2098973"/>
          </a:xfrm>
        </p:grpSpPr>
        <p:sp>
          <p:nvSpPr>
            <p:cNvPr id="78" name="Rounded Rectangle 61">
              <a:extLst>
                <a:ext uri="{FF2B5EF4-FFF2-40B4-BE49-F238E27FC236}">
                  <a16:creationId xmlns:a16="http://schemas.microsoft.com/office/drawing/2014/main" id="{DA89428F-530E-4CCA-A5E5-DD31CADED751}"/>
                </a:ext>
              </a:extLst>
            </p:cNvPr>
            <p:cNvSpPr/>
            <p:nvPr/>
          </p:nvSpPr>
          <p:spPr>
            <a:xfrm>
              <a:off x="1268078" y="3790950"/>
              <a:ext cx="21947400" cy="17135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67">
              <a:extLst>
                <a:ext uri="{FF2B5EF4-FFF2-40B4-BE49-F238E27FC236}">
                  <a16:creationId xmlns:a16="http://schemas.microsoft.com/office/drawing/2014/main" id="{FCDEF9FE-5B73-44D8-BACF-F114084D8C7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F3F71BB3-8316-4685-8C7C-F9F6BE32785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05D613-FC25-45F4-AB7B-F09AB97C581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70">
                <a:extLst>
                  <a:ext uri="{FF2B5EF4-FFF2-40B4-BE49-F238E27FC236}">
                    <a16:creationId xmlns:a16="http://schemas.microsoft.com/office/drawing/2014/main" id="{C842B668-8DE7-4E3C-B00E-FBE28681A16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9C14AFF-F36E-45A9-B92E-809B2600CC6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:a16="http://schemas.microsoft.com/office/drawing/2014/main" id="{684F95B6-9FD7-46BA-B100-7573A3E7AB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:a16="http://schemas.microsoft.com/office/drawing/2014/main" id="{8C1EE251-B5A7-44B1-A455-31EB445AB0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D99E513B-C34B-4DEF-8859-9A5E48C35D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D6EA14E8-AB30-4C28-8F0E-E43CC82EFD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id="{33CE58A8-9FA7-4C30-BC21-A40B8D960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:a16="http://schemas.microsoft.com/office/drawing/2014/main" id="{514E438D-B25F-4855-85F6-3C59FF0A68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:a16="http://schemas.microsoft.com/office/drawing/2014/main" id="{9EC3FB24-797E-4C7D-8603-646583E81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:a16="http://schemas.microsoft.com/office/drawing/2014/main" id="{091D00F2-78BA-4954-B5DE-893592E43E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:a16="http://schemas.microsoft.com/office/drawing/2014/main" id="{402F4BE4-2066-47D2-8274-3801149A7A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:a16="http://schemas.microsoft.com/office/drawing/2014/main" id="{2E9913EE-9C87-414E-9636-F7580BF6D2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:a16="http://schemas.microsoft.com/office/drawing/2014/main" id="{79CFBAEE-3B8F-4A36-99B7-A4AD4BBA02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:a16="http://schemas.microsoft.com/office/drawing/2014/main" id="{C635EE6E-F83E-4F49-8982-DA6EEB8E8E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:a16="http://schemas.microsoft.com/office/drawing/2014/main" id="{9C7A6E9B-CADD-43E2-B118-DAEDE3298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:a16="http://schemas.microsoft.com/office/drawing/2014/main" id="{4B891993-60D9-41F2-A111-FC8EB59FC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:a16="http://schemas.microsoft.com/office/drawing/2014/main" id="{7B9F8ACE-817A-48C6-B585-3FDC9A7A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:a16="http://schemas.microsoft.com/office/drawing/2014/main" id="{80623D90-389B-4FC9-998C-4AC94A2C1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9E98F4A3-CD46-4C64-965E-5B63F9DFF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BC6E0768-4D99-41D3-9156-984D6FCF7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53F09A09-B8FA-4D42-859F-C0ADB4331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:a16="http://schemas.microsoft.com/office/drawing/2014/main" id="{80E0C382-23E0-44F3-9F37-D51E7A854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:a16="http://schemas.microsoft.com/office/drawing/2014/main" id="{403CA888-BEE6-494A-9399-177341EE3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:a16="http://schemas.microsoft.com/office/drawing/2014/main" id="{73710800-AF01-4833-A983-EE15876C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:a16="http://schemas.microsoft.com/office/drawing/2014/main" id="{116BF429-844F-49AA-B33D-1359D3FD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:a16="http://schemas.microsoft.com/office/drawing/2014/main" id="{FFC51092-9BB2-47A8-B289-D1EDEE4DA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52F6D34-5455-430C-92A2-52B13BB1CB08}"/>
                  </a:ext>
                </a:extLst>
              </p:cNvPr>
              <p:cNvSpPr txBox="1"/>
              <p:nvPr/>
            </p:nvSpPr>
            <p:spPr>
              <a:xfrm>
                <a:off x="5131525" y="6661245"/>
                <a:ext cx="16622522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B, C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52F6D34-5455-430C-92A2-52B13BB1C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25" y="6661245"/>
                <a:ext cx="16622522" cy="1533177"/>
              </a:xfrm>
              <a:prstGeom prst="rect">
                <a:avLst/>
              </a:prstGeom>
              <a:blipFill>
                <a:blip r:embed="rId5"/>
                <a:stretch>
                  <a:fillRect l="-1503" t="-8367" r="-1467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ED5747-E7DF-4113-9CE4-FA949F6E35C2}"/>
                  </a:ext>
                </a:extLst>
              </p:cNvPr>
              <p:cNvSpPr txBox="1"/>
              <p:nvPr/>
            </p:nvSpPr>
            <p:spPr>
              <a:xfrm>
                <a:off x="5504633" y="9083537"/>
                <a:ext cx="14656876" cy="91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ED5747-E7DF-4113-9CE4-FA949F6E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33" y="9083537"/>
                <a:ext cx="14656876" cy="915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4EC362-DF92-4373-AD06-731BE5CB0751}"/>
                  </a:ext>
                </a:extLst>
              </p:cNvPr>
              <p:cNvSpPr txBox="1"/>
              <p:nvPr/>
            </p:nvSpPr>
            <p:spPr>
              <a:xfrm>
                <a:off x="1985547" y="11167183"/>
                <a:ext cx="101748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4EC362-DF92-4373-AD06-731BE5CB0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47" y="11167183"/>
                <a:ext cx="10174804" cy="958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765963A-B6D9-4840-A49F-3180BFE95B3A}"/>
                  </a:ext>
                </a:extLst>
              </p:cNvPr>
              <p:cNvSpPr txBox="1"/>
              <p:nvPr/>
            </p:nvSpPr>
            <p:spPr>
              <a:xfrm>
                <a:off x="8600282" y="10150435"/>
                <a:ext cx="139086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765963A-B6D9-4840-A49F-3180BFE9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82" y="10150435"/>
                <a:ext cx="13908604" cy="958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D6ACCC0-10DB-49FD-979E-9DB28F8618DF}"/>
                  </a:ext>
                </a:extLst>
              </p:cNvPr>
              <p:cNvSpPr txBox="1"/>
              <p:nvPr/>
            </p:nvSpPr>
            <p:spPr>
              <a:xfrm>
                <a:off x="1945433" y="11921641"/>
                <a:ext cx="10174804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(đ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pcm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D6ACCC0-10DB-49FD-979E-9DB28F861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33" y="11921641"/>
                <a:ext cx="10174804" cy="13405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648EFCE-B7E7-499F-9EE5-BED2DBFCFE3B}"/>
                  </a:ext>
                </a:extLst>
              </p:cNvPr>
              <p:cNvSpPr txBox="1"/>
              <p:nvPr/>
            </p:nvSpPr>
            <p:spPr>
              <a:xfrm>
                <a:off x="9280784" y="10921578"/>
                <a:ext cx="8234898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648EFCE-B7E7-499F-9EE5-BED2DBFC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4" y="10921578"/>
                <a:ext cx="8234898" cy="1462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108" grpId="0"/>
      <p:bldP spid="109" grpId="0"/>
      <p:bldP spid="111" grpId="0"/>
      <p:bldP spid="120" grpId="0"/>
      <p:bldP spid="121" grpId="0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814" y="6555939"/>
            <a:ext cx="21819676" cy="5427247"/>
            <a:chOff x="1270511" y="5867400"/>
            <a:chExt cx="21819676" cy="60043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732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673521"/>
            <a:ext cx="21841827" cy="3360849"/>
            <a:chOff x="1268078" y="3405486"/>
            <a:chExt cx="21841827" cy="336084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9753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4659808" y="3760409"/>
                <a:ext cx="17872033" cy="1647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Chứng minh rằng: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A, B, C thẳng hàng.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08" y="3760409"/>
                <a:ext cx="17872033" cy="1647887"/>
              </a:xfrm>
              <a:prstGeom prst="rect">
                <a:avLst/>
              </a:prstGeom>
              <a:blipFill>
                <a:blip r:embed="rId3"/>
                <a:stretch>
                  <a:fillRect l="-1364" t="-2222" r="-1398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09" y="1676400"/>
            <a:ext cx="13751620" cy="914384"/>
            <a:chOff x="7459670" y="7086600"/>
            <a:chExt cx="13753212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1212042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365299" y="8034345"/>
                <a:ext cx="12000511" cy="93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𝟗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8034345"/>
                <a:ext cx="12000511" cy="939616"/>
              </a:xfrm>
              <a:prstGeom prst="rect">
                <a:avLst/>
              </a:prstGeom>
              <a:blipFill>
                <a:blip r:embed="rId4"/>
                <a:stretch>
                  <a:fillRect t="-2597" r="-2793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835FF8-9480-428C-A0A3-D3B043C5C886}"/>
                  </a:ext>
                </a:extLst>
              </p:cNvPr>
              <p:cNvSpPr txBox="1"/>
              <p:nvPr/>
            </p:nvSpPr>
            <p:spPr>
              <a:xfrm>
                <a:off x="1979206" y="9546956"/>
                <a:ext cx="125476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Tóm lại: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3835FF8-9480-428C-A0A3-D3B043C5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9546956"/>
                <a:ext cx="12547600" cy="856068"/>
              </a:xfrm>
              <a:prstGeom prst="rect">
                <a:avLst/>
              </a:prstGeom>
              <a:blipFill>
                <a:blip r:embed="rId5"/>
                <a:stretch>
                  <a:fillRect l="-199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0AAAB52-7B50-4A48-9138-B253FE260568}"/>
              </a:ext>
            </a:extLst>
          </p:cNvPr>
          <p:cNvSpPr txBox="1"/>
          <p:nvPr/>
        </p:nvSpPr>
        <p:spPr>
          <a:xfrm>
            <a:off x="1365299" y="10976019"/>
            <a:ext cx="125476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Suy ra A, B, C thẳng hàng (ĐPCM).</a:t>
            </a:r>
          </a:p>
        </p:txBody>
      </p:sp>
    </p:spTree>
    <p:extLst>
      <p:ext uri="{BB962C8B-B14F-4D97-AF65-F5344CB8AC3E}">
        <p14:creationId xmlns:p14="http://schemas.microsoft.com/office/powerpoint/2010/main" val="40219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6710" y="3163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572676" y="3420874"/>
                <a:ext cx="20910195" cy="372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cùng phương. Khi đó mọi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phân tích được một cách duy nhất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nghĩa là có duy nhất cặp số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76" y="3420874"/>
                <a:ext cx="20910195" cy="3729291"/>
              </a:xfrm>
              <a:prstGeom prst="rect">
                <a:avLst/>
              </a:prstGeom>
              <a:blipFill>
                <a:blip r:embed="rId3"/>
                <a:stretch>
                  <a:fillRect l="-1341" r="-1312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60">
            <a:extLst>
              <a:ext uri="{FF2B5EF4-FFF2-40B4-BE49-F238E27FC236}">
                <a16:creationId xmlns:a16="http://schemas.microsoft.com/office/drawing/2014/main" id="{C1FFFDE9-91BF-44B0-BB54-4B146591BA60}"/>
              </a:ext>
            </a:extLst>
          </p:cNvPr>
          <p:cNvGrpSpPr/>
          <p:nvPr/>
        </p:nvGrpSpPr>
        <p:grpSpPr>
          <a:xfrm>
            <a:off x="346609" y="1676400"/>
            <a:ext cx="20650945" cy="914384"/>
            <a:chOff x="7459670" y="7086600"/>
            <a:chExt cx="20653336" cy="9144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2F168F-40E8-4DC6-A376-7BB1FBEDB974}"/>
                </a:ext>
              </a:extLst>
            </p:cNvPr>
            <p:cNvSpPr/>
            <p:nvPr/>
          </p:nvSpPr>
          <p:spPr>
            <a:xfrm>
              <a:off x="9092456" y="7178187"/>
              <a:ext cx="1902055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75E63447-FCFE-40E6-AEF4-448E6D21F9E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E1320D36-82E4-45B4-BEA9-82147E9D85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C85F29A8-91F5-4ABA-9582-C62A31ED285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0281089C-80D9-4061-AC97-F1394B5740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27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EF582B-1DEE-4C8A-9912-FB5DDDC767CE}"/>
              </a:ext>
            </a:extLst>
          </p:cNvPr>
          <p:cNvCxnSpPr>
            <a:cxnSpLocks/>
          </p:cNvCxnSpPr>
          <p:nvPr/>
        </p:nvCxnSpPr>
        <p:spPr>
          <a:xfrm>
            <a:off x="18959256" y="3355030"/>
            <a:ext cx="1006882" cy="29251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0">
            <a:extLst>
              <a:ext uri="{FF2B5EF4-FFF2-40B4-BE49-F238E27FC236}">
                <a16:creationId xmlns:a16="http://schemas.microsoft.com/office/drawing/2014/main" id="{C1FFFDE9-91BF-44B0-BB54-4B146591BA60}"/>
              </a:ext>
            </a:extLst>
          </p:cNvPr>
          <p:cNvGrpSpPr/>
          <p:nvPr/>
        </p:nvGrpSpPr>
        <p:grpSpPr>
          <a:xfrm>
            <a:off x="346609" y="1676400"/>
            <a:ext cx="20650945" cy="914384"/>
            <a:chOff x="7459670" y="7086600"/>
            <a:chExt cx="20653336" cy="9144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2F168F-40E8-4DC6-A376-7BB1FBEDB974}"/>
                </a:ext>
              </a:extLst>
            </p:cNvPr>
            <p:cNvSpPr/>
            <p:nvPr/>
          </p:nvSpPr>
          <p:spPr>
            <a:xfrm>
              <a:off x="9092456" y="7178187"/>
              <a:ext cx="1902055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75E63447-FCFE-40E6-AEF4-448E6D21F9E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E1320D36-82E4-45B4-BEA9-82147E9D85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C85F29A8-91F5-4ABA-9582-C62A31ED285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0281089C-80D9-4061-AC97-F1394B5740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399FA208-26B0-412D-8C8C-F4B6B0A31F11}"/>
              </a:ext>
            </a:extLst>
          </p:cNvPr>
          <p:cNvGrpSpPr/>
          <p:nvPr/>
        </p:nvGrpSpPr>
        <p:grpSpPr>
          <a:xfrm>
            <a:off x="1282162" y="7258144"/>
            <a:ext cx="21819676" cy="5848256"/>
            <a:chOff x="1270511" y="5867400"/>
            <a:chExt cx="21819676" cy="6470108"/>
          </a:xfrm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1739C5E1-F157-413A-A677-BB53BC8D0FA7}"/>
                </a:ext>
              </a:extLst>
            </p:cNvPr>
            <p:cNvSpPr/>
            <p:nvPr/>
          </p:nvSpPr>
          <p:spPr>
            <a:xfrm>
              <a:off x="1272210" y="6169725"/>
              <a:ext cx="21817977" cy="61677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>
              <a:extLst>
                <a:ext uri="{FF2B5EF4-FFF2-40B4-BE49-F238E27FC236}">
                  <a16:creationId xmlns:a16="http://schemas.microsoft.com/office/drawing/2014/main" id="{F6E65D47-C81B-4F52-ADDF-967D0BB1C45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19DB046-AA2B-46AD-8A8D-B445EC6061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A377C63-6E11-47B4-AE2E-B3FEF46EAF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AAEC6E12-22E2-44EC-81E5-AB2212BC88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51CF0A8F-6DD2-4A48-8160-7AB33A55D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43FE6B62-BA90-43F2-9694-B38442D23BBB}"/>
              </a:ext>
            </a:extLst>
          </p:cNvPr>
          <p:cNvGrpSpPr/>
          <p:nvPr/>
        </p:nvGrpSpPr>
        <p:grpSpPr>
          <a:xfrm>
            <a:off x="1248295" y="2549145"/>
            <a:ext cx="15237362" cy="4316765"/>
            <a:chOff x="1268078" y="3405486"/>
            <a:chExt cx="14954358" cy="4316765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94BB59C0-A10D-496A-9937-9D34DE125130}"/>
                </a:ext>
              </a:extLst>
            </p:cNvPr>
            <p:cNvSpPr/>
            <p:nvPr/>
          </p:nvSpPr>
          <p:spPr>
            <a:xfrm>
              <a:off x="1268078" y="3790950"/>
              <a:ext cx="14954358" cy="3931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9F0DDD95-14EF-4B30-8A5C-95C8DDE770C0}"/>
                </a:ext>
              </a:extLst>
            </p:cNvPr>
            <p:cNvGrpSpPr/>
            <p:nvPr/>
          </p:nvGrpSpPr>
          <p:grpSpPr>
            <a:xfrm>
              <a:off x="1268078" y="3405486"/>
              <a:ext cx="3723263" cy="940513"/>
              <a:chOff x="1311958" y="3405486"/>
              <a:chExt cx="3723263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893855F4-762F-4925-BC0C-B22C165FD8E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40051" y="2452417"/>
                <a:ext cx="793396" cy="29281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561681-A900-4D8F-B500-DAD22B9FC8F1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78455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3E9AD915-6769-4972-B608-CDFC7C1274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8D2DD3E-EFF1-4CDB-BAA3-51562B1CC9B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91028972-74EC-4300-86A8-B97CD5A2CC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735B5DDC-0D7F-49CD-AFDF-B7E6E6F6E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28D49DE7-6634-4B24-AA73-E092F508D8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4121861-EA8D-4031-B1B3-9DC8819A70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E93F2B54-F527-4140-8CBF-C2ABD0298A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46F91FDE-1A52-49D1-97CD-8B6416BA26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565DAD13-5FA5-44BD-A8EB-859CA3D78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C6D3EA7E-B5BA-44A4-B97B-536B26C858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18F3EDD5-EE86-4B5C-BDCD-5EFCB3E4F9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1AB2722B-920F-404E-8C00-7C81C96AA3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3CDB0A5F-636A-4A5A-AB4A-636F06E83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>
                  <a:extLst>
                    <a:ext uri="{FF2B5EF4-FFF2-40B4-BE49-F238E27FC236}">
                      <a16:creationId xmlns:a16="http://schemas.microsoft.com/office/drawing/2014/main" id="{A160F544-19D4-416E-8699-CCC78762B5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>
                  <a:extLst>
                    <a:ext uri="{FF2B5EF4-FFF2-40B4-BE49-F238E27FC236}">
                      <a16:creationId xmlns:a16="http://schemas.microsoft.com/office/drawing/2014/main" id="{A00621A5-124D-4DC3-B320-E9D27FD62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>
                  <a:extLst>
                    <a:ext uri="{FF2B5EF4-FFF2-40B4-BE49-F238E27FC236}">
                      <a16:creationId xmlns:a16="http://schemas.microsoft.com/office/drawing/2014/main" id="{3E4F492F-1B7F-43DA-9B13-8B4ADDC28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>
                  <a:extLst>
                    <a:ext uri="{FF2B5EF4-FFF2-40B4-BE49-F238E27FC236}">
                      <a16:creationId xmlns:a16="http://schemas.microsoft.com/office/drawing/2014/main" id="{F5E06953-41E3-4067-87EF-6AF9AB929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55236CA7-B534-4BC1-9E31-D25584074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>
                  <a:extLst>
                    <a:ext uri="{FF2B5EF4-FFF2-40B4-BE49-F238E27FC236}">
                      <a16:creationId xmlns:a16="http://schemas.microsoft.com/office/drawing/2014/main" id="{2866B7EE-A883-43A8-B731-F8F290488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>
                  <a:extLst>
                    <a:ext uri="{FF2B5EF4-FFF2-40B4-BE49-F238E27FC236}">
                      <a16:creationId xmlns:a16="http://schemas.microsoft.com/office/drawing/2014/main" id="{5D942D60-1292-47BF-81FD-BF9A2A910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>
                  <a:extLst>
                    <a:ext uri="{FF2B5EF4-FFF2-40B4-BE49-F238E27FC236}">
                      <a16:creationId xmlns:a16="http://schemas.microsoft.com/office/drawing/2014/main" id="{985FFE0D-FC64-4C22-9B84-B1A5E9C63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>
                  <a:extLst>
                    <a:ext uri="{FF2B5EF4-FFF2-40B4-BE49-F238E27FC236}">
                      <a16:creationId xmlns:a16="http://schemas.microsoft.com/office/drawing/2014/main" id="{7A9F45DE-5F59-4AC3-AF44-F9731DFD0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>
                  <a:extLst>
                    <a:ext uri="{FF2B5EF4-FFF2-40B4-BE49-F238E27FC236}">
                      <a16:creationId xmlns:a16="http://schemas.microsoft.com/office/drawing/2014/main" id="{F705B953-050F-4FAB-B26C-11896EAF6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>
                  <a:extLst>
                    <a:ext uri="{FF2B5EF4-FFF2-40B4-BE49-F238E27FC236}">
                      <a16:creationId xmlns:a16="http://schemas.microsoft.com/office/drawing/2014/main" id="{B42CB16C-5673-4CF4-8F44-5A58BAF88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>
                  <a:extLst>
                    <a:ext uri="{FF2B5EF4-FFF2-40B4-BE49-F238E27FC236}">
                      <a16:creationId xmlns:a16="http://schemas.microsoft.com/office/drawing/2014/main" id="{3EC6A0D7-DF0E-4363-A46E-9FD1E9CDB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>
                  <a:extLst>
                    <a:ext uri="{FF2B5EF4-FFF2-40B4-BE49-F238E27FC236}">
                      <a16:creationId xmlns:a16="http://schemas.microsoft.com/office/drawing/2014/main" id="{EA19133E-401F-48B4-BAC6-E106485B1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4D67DD-8EE7-4E1A-8247-137265C717A0}"/>
                  </a:ext>
                </a:extLst>
              </p:cNvPr>
              <p:cNvSpPr txBox="1"/>
              <p:nvPr/>
            </p:nvSpPr>
            <p:spPr>
              <a:xfrm>
                <a:off x="1635237" y="3358008"/>
                <a:ext cx="14850420" cy="3393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𝑨𝑲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</a:p>
              <a:p>
                <a:pPr marR="0" indent="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Phân </a:t>
                </a:r>
                <a:r>
                  <a:rPr lang="vi-VN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𝑩𝑰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R="0" indent="630555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B, I, 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4D67DD-8EE7-4E1A-8247-137265C7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37" y="3358008"/>
                <a:ext cx="14850420" cy="3393493"/>
              </a:xfrm>
              <a:prstGeom prst="rect">
                <a:avLst/>
              </a:prstGeom>
              <a:blipFill>
                <a:blip r:embed="rId4"/>
                <a:stretch>
                  <a:fillRect l="-1642" t="-3770" r="-2750" b="-7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EDE7C0-EC9D-4A01-9ED6-4C3F9D1CA2BB}"/>
                  </a:ext>
                </a:extLst>
              </p:cNvPr>
              <p:cNvSpPr txBox="1"/>
              <p:nvPr/>
            </p:nvSpPr>
            <p:spPr>
              <a:xfrm>
                <a:off x="1662184" y="7937761"/>
                <a:ext cx="7481816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EDE7C0-EC9D-4A01-9ED6-4C3F9D1CA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84" y="7937761"/>
                <a:ext cx="7481816" cy="956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CD09A9-1A87-4099-9E99-A64FE52734C6}"/>
                  </a:ext>
                </a:extLst>
              </p:cNvPr>
              <p:cNvSpPr txBox="1"/>
              <p:nvPr/>
            </p:nvSpPr>
            <p:spPr>
              <a:xfrm>
                <a:off x="1529788" y="9291738"/>
                <a:ext cx="7614212" cy="95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CD09A9-1A87-4099-9E99-A64FE527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88" y="9291738"/>
                <a:ext cx="7614212" cy="956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74F432-2B22-42DD-A881-81ABEC743F85}"/>
                  </a:ext>
                </a:extLst>
              </p:cNvPr>
              <p:cNvSpPr txBox="1"/>
              <p:nvPr/>
            </p:nvSpPr>
            <p:spPr>
              <a:xfrm>
                <a:off x="1656487" y="10617802"/>
                <a:ext cx="977351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ừ (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&amp; (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74F432-2B22-42DD-A881-81ABEC74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87" y="10617802"/>
                <a:ext cx="9773513" cy="851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44357160-E576-45A5-BA91-2093D0E72CBB}"/>
              </a:ext>
            </a:extLst>
          </p:cNvPr>
          <p:cNvSpPr txBox="1"/>
          <p:nvPr/>
        </p:nvSpPr>
        <p:spPr>
          <a:xfrm>
            <a:off x="11469231" y="11765108"/>
            <a:ext cx="655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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B, I, K thẳng hàng.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5296706-709A-4E71-AE32-AACA95DA3476}"/>
                  </a:ext>
                </a:extLst>
              </p:cNvPr>
              <p:cNvSpPr txBox="1"/>
              <p:nvPr/>
            </p:nvSpPr>
            <p:spPr>
              <a:xfrm>
                <a:off x="9098590" y="7696200"/>
                <a:ext cx="3759102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5296706-709A-4E71-AE32-AACA95DA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590" y="7696200"/>
                <a:ext cx="3759102" cy="1462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283EEA-09BA-431F-8A67-EC0D31DA360E}"/>
                  </a:ext>
                </a:extLst>
              </p:cNvPr>
              <p:cNvSpPr txBox="1"/>
              <p:nvPr/>
            </p:nvSpPr>
            <p:spPr>
              <a:xfrm>
                <a:off x="12711061" y="7757620"/>
                <a:ext cx="5729339" cy="14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283EEA-09BA-431F-8A67-EC0D31DA3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061" y="7757620"/>
                <a:ext cx="5729339" cy="1462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4B1A84-0CD8-4041-B3E9-025B78141CBE}"/>
                  </a:ext>
                </a:extLst>
              </p:cNvPr>
              <p:cNvSpPr txBox="1"/>
              <p:nvPr/>
            </p:nvSpPr>
            <p:spPr>
              <a:xfrm>
                <a:off x="8794752" y="9036314"/>
                <a:ext cx="3647547" cy="14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4B1A84-0CD8-4041-B3E9-025B7814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52" y="9036314"/>
                <a:ext cx="3647547" cy="14670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128C65-15C0-43F9-BB44-E0B735CA7676}"/>
                  </a:ext>
                </a:extLst>
              </p:cNvPr>
              <p:cNvSpPr txBox="1"/>
              <p:nvPr/>
            </p:nvSpPr>
            <p:spPr>
              <a:xfrm>
                <a:off x="17335423" y="8991600"/>
                <a:ext cx="5729338" cy="1467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128C65-15C0-43F9-BB44-E0B735CA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23" y="8991600"/>
                <a:ext cx="5729338" cy="14670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ECB2BA-0D83-423B-AD6A-6EF181919558}"/>
                  </a:ext>
                </a:extLst>
              </p:cNvPr>
              <p:cNvSpPr txBox="1"/>
              <p:nvPr/>
            </p:nvSpPr>
            <p:spPr>
              <a:xfrm>
                <a:off x="12121497" y="9216642"/>
                <a:ext cx="5729339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EECB2BA-0D83-423B-AD6A-6EF18191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97" y="9216642"/>
                <a:ext cx="5729339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79FDF3-859A-4164-9AF1-33A656993FAD}"/>
                  </a:ext>
                </a:extLst>
              </p:cNvPr>
              <p:cNvSpPr txBox="1"/>
              <p:nvPr/>
            </p:nvSpPr>
            <p:spPr>
              <a:xfrm>
                <a:off x="7620000" y="11424534"/>
                <a:ext cx="3515928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79FDF3-859A-4164-9AF1-33A656993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1424534"/>
                <a:ext cx="3515928" cy="13619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2DB7EE8-39D1-4DB2-BE36-19AE6C8342E6}"/>
              </a:ext>
            </a:extLst>
          </p:cNvPr>
          <p:cNvSpPr/>
          <p:nvPr/>
        </p:nvSpPr>
        <p:spPr>
          <a:xfrm>
            <a:off x="17406664" y="3324670"/>
            <a:ext cx="5374891" cy="3013269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760467E-8892-423B-B163-3AA60A4E3D5B}"/>
              </a:ext>
            </a:extLst>
          </p:cNvPr>
          <p:cNvSpPr/>
          <p:nvPr/>
        </p:nvSpPr>
        <p:spPr>
          <a:xfrm>
            <a:off x="22763252" y="6274939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C91104-3BD8-4824-A26F-91DFBEA7ACFD}"/>
              </a:ext>
            </a:extLst>
          </p:cNvPr>
          <p:cNvSpPr txBox="1"/>
          <p:nvPr/>
        </p:nvSpPr>
        <p:spPr>
          <a:xfrm flipH="1">
            <a:off x="18561708" y="2485850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C58AE8F-D5BD-40DC-9A9E-6896E6A9110B}"/>
              </a:ext>
            </a:extLst>
          </p:cNvPr>
          <p:cNvSpPr txBox="1"/>
          <p:nvPr/>
        </p:nvSpPr>
        <p:spPr>
          <a:xfrm flipH="1">
            <a:off x="17158515" y="6468483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E2FEEA-B981-4360-AECA-974064E72FEA}"/>
              </a:ext>
            </a:extLst>
          </p:cNvPr>
          <p:cNvSpPr txBox="1"/>
          <p:nvPr/>
        </p:nvSpPr>
        <p:spPr>
          <a:xfrm flipH="1">
            <a:off x="22488502" y="6434152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C5F79AC-660F-4956-B04C-8427121A531B}"/>
              </a:ext>
            </a:extLst>
          </p:cNvPr>
          <p:cNvSpPr txBox="1"/>
          <p:nvPr/>
        </p:nvSpPr>
        <p:spPr>
          <a:xfrm flipH="1">
            <a:off x="19770507" y="6434152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9F3CFF5-762A-4A6B-B432-85E778A81987}"/>
              </a:ext>
            </a:extLst>
          </p:cNvPr>
          <p:cNvSpPr txBox="1"/>
          <p:nvPr/>
        </p:nvSpPr>
        <p:spPr>
          <a:xfrm flipH="1">
            <a:off x="18849886" y="4342277"/>
            <a:ext cx="483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D5654A8-F8A7-4329-A9D8-180B28E7C52F}"/>
              </a:ext>
            </a:extLst>
          </p:cNvPr>
          <p:cNvCxnSpPr>
            <a:cxnSpLocks/>
            <a:stCxn id="73" idx="1"/>
            <a:endCxn id="73" idx="0"/>
          </p:cNvCxnSpPr>
          <p:nvPr/>
        </p:nvCxnSpPr>
        <p:spPr>
          <a:xfrm flipV="1">
            <a:off x="17406664" y="3324670"/>
            <a:ext cx="1547699" cy="301326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706D86F-F5BC-400F-B68A-B05423C36D76}"/>
              </a:ext>
            </a:extLst>
          </p:cNvPr>
          <p:cNvCxnSpPr>
            <a:cxnSpLocks/>
          </p:cNvCxnSpPr>
          <p:nvPr/>
        </p:nvCxnSpPr>
        <p:spPr>
          <a:xfrm>
            <a:off x="17417496" y="6317560"/>
            <a:ext cx="2586655" cy="1674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8CA9521-BDD6-4F87-A7C3-576E41D70F11}"/>
              </a:ext>
            </a:extLst>
          </p:cNvPr>
          <p:cNvCxnSpPr>
            <a:cxnSpLocks/>
            <a:stCxn id="73" idx="1"/>
            <a:endCxn id="92" idx="3"/>
          </p:cNvCxnSpPr>
          <p:nvPr/>
        </p:nvCxnSpPr>
        <p:spPr>
          <a:xfrm flipV="1">
            <a:off x="17406664" y="4934229"/>
            <a:ext cx="2018177" cy="1403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6932797-D6C6-487C-8640-2E522DE0DFC0}"/>
              </a:ext>
            </a:extLst>
          </p:cNvPr>
          <p:cNvCxnSpPr>
            <a:cxnSpLocks/>
          </p:cNvCxnSpPr>
          <p:nvPr/>
        </p:nvCxnSpPr>
        <p:spPr>
          <a:xfrm flipV="1">
            <a:off x="19526250" y="4342276"/>
            <a:ext cx="673842" cy="5083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5BEBAB8-051B-4FFB-89B5-9B252FB99E9A}"/>
              </a:ext>
            </a:extLst>
          </p:cNvPr>
          <p:cNvSpPr txBox="1"/>
          <p:nvPr/>
        </p:nvSpPr>
        <p:spPr>
          <a:xfrm flipH="1">
            <a:off x="20318900" y="3701087"/>
            <a:ext cx="4760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81B9BA1-EDF6-41D9-B735-D6ACF00F3626}"/>
              </a:ext>
            </a:extLst>
          </p:cNvPr>
          <p:cNvSpPr/>
          <p:nvPr/>
        </p:nvSpPr>
        <p:spPr>
          <a:xfrm>
            <a:off x="19921792" y="625579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088F85-CB3D-4EE7-A100-AF5655BB2F44}"/>
              </a:ext>
            </a:extLst>
          </p:cNvPr>
          <p:cNvSpPr/>
          <p:nvPr/>
        </p:nvSpPr>
        <p:spPr>
          <a:xfrm>
            <a:off x="17317738" y="628437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832D9F4-F32A-42AE-9594-B92679991339}"/>
              </a:ext>
            </a:extLst>
          </p:cNvPr>
          <p:cNvSpPr/>
          <p:nvPr/>
        </p:nvSpPr>
        <p:spPr>
          <a:xfrm>
            <a:off x="19407442" y="482482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B4F52CD-AB14-49E8-A6FE-50846EC50E7A}"/>
              </a:ext>
            </a:extLst>
          </p:cNvPr>
          <p:cNvSpPr/>
          <p:nvPr/>
        </p:nvSpPr>
        <p:spPr>
          <a:xfrm>
            <a:off x="18885310" y="3243044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150B729-9E96-4DC6-904B-47E5388A3C01}"/>
              </a:ext>
            </a:extLst>
          </p:cNvPr>
          <p:cNvSpPr/>
          <p:nvPr/>
        </p:nvSpPr>
        <p:spPr>
          <a:xfrm>
            <a:off x="20187105" y="4253098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7" grpId="0"/>
      <p:bldP spid="78" grpId="0"/>
      <p:bldP spid="79" grpId="0"/>
      <p:bldP spid="80" grpId="0"/>
      <p:bldP spid="82" grpId="0"/>
      <p:bldP spid="73" grpId="0" animBg="1"/>
      <p:bldP spid="75" grpId="0" animBg="1"/>
      <p:bldP spid="94" grpId="0"/>
      <p:bldP spid="95" grpId="0"/>
      <p:bldP spid="96" grpId="0"/>
      <p:bldP spid="97" grpId="0"/>
      <p:bldP spid="98" grpId="0"/>
      <p:bldP spid="109" grpId="0"/>
      <p:bldP spid="84" grpId="0" animBg="1"/>
      <p:bldP spid="83" grpId="0" animBg="1"/>
      <p:bldP spid="92" grpId="0" animBg="1"/>
      <p:bldP spid="90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78848" y="5257757"/>
            <a:ext cx="15216750" cy="5427247"/>
            <a:chOff x="1270511" y="5867400"/>
            <a:chExt cx="15216750" cy="60043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15215051" cy="5732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9" y="2673521"/>
            <a:ext cx="15124510" cy="2224055"/>
            <a:chOff x="1268078" y="3405486"/>
            <a:chExt cx="21841827" cy="222405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8385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8557772" cy="1022664"/>
              <a:chOff x="1311958" y="3405486"/>
              <a:chExt cx="8557772" cy="1022664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5517025" y="75445"/>
                <a:ext cx="908357" cy="779705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751654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1548206" y="3757381"/>
                <a:ext cx="14847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ABCD. CMR: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06" y="3757381"/>
                <a:ext cx="14847392" cy="856068"/>
              </a:xfrm>
              <a:prstGeom prst="rect">
                <a:avLst/>
              </a:prstGeom>
              <a:blipFill>
                <a:blip r:embed="rId3"/>
                <a:stretch>
                  <a:fillRect l="-168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328893" y="6387073"/>
                <a:ext cx="12000511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𝑽𝑻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93" y="6387073"/>
                <a:ext cx="12000511" cy="91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7159856" y="7885033"/>
                <a:ext cx="671791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𝑽𝑷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856" y="7885033"/>
                <a:ext cx="6717913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allelogram 1">
            <a:extLst>
              <a:ext uri="{FF2B5EF4-FFF2-40B4-BE49-F238E27FC236}">
                <a16:creationId xmlns:a16="http://schemas.microsoft.com/office/drawing/2014/main" id="{F1522D21-FC09-4DCF-90B1-64B0429C1A86}"/>
              </a:ext>
            </a:extLst>
          </p:cNvPr>
          <p:cNvSpPr/>
          <p:nvPr/>
        </p:nvSpPr>
        <p:spPr>
          <a:xfrm>
            <a:off x="17804334" y="2986838"/>
            <a:ext cx="5399119" cy="3328650"/>
          </a:xfrm>
          <a:prstGeom prst="parallelogram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0898D2-8116-464E-BD45-6229535B0E56}"/>
              </a:ext>
            </a:extLst>
          </p:cNvPr>
          <p:cNvSpPr txBox="1"/>
          <p:nvPr/>
        </p:nvSpPr>
        <p:spPr>
          <a:xfrm flipH="1">
            <a:off x="17157130" y="5772362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02E0582-C7E6-4683-8BEF-142DBF96A777}"/>
              </a:ext>
            </a:extLst>
          </p:cNvPr>
          <p:cNvSpPr txBox="1"/>
          <p:nvPr/>
        </p:nvSpPr>
        <p:spPr>
          <a:xfrm flipH="1">
            <a:off x="17804333" y="2280309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B58051-8FA8-4830-8305-9E55CD358679}"/>
              </a:ext>
            </a:extLst>
          </p:cNvPr>
          <p:cNvSpPr txBox="1"/>
          <p:nvPr/>
        </p:nvSpPr>
        <p:spPr>
          <a:xfrm flipH="1">
            <a:off x="22902982" y="2058810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E9F2B1E-058D-48F3-A5FA-0146C8096387}"/>
              </a:ext>
            </a:extLst>
          </p:cNvPr>
          <p:cNvSpPr txBox="1"/>
          <p:nvPr/>
        </p:nvSpPr>
        <p:spPr>
          <a:xfrm flipH="1">
            <a:off x="22731505" y="5772362"/>
            <a:ext cx="6472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EE57A8D-4D96-4752-9BC5-475A3371E76C}"/>
              </a:ext>
            </a:extLst>
          </p:cNvPr>
          <p:cNvCxnSpPr>
            <a:cxnSpLocks/>
          </p:cNvCxnSpPr>
          <p:nvPr/>
        </p:nvCxnSpPr>
        <p:spPr>
          <a:xfrm flipV="1">
            <a:off x="17804332" y="2940053"/>
            <a:ext cx="820745" cy="3389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61976DF-BA70-424C-B0E6-6924D0AB9FB0}"/>
              </a:ext>
            </a:extLst>
          </p:cNvPr>
          <p:cNvCxnSpPr>
            <a:cxnSpLocks/>
          </p:cNvCxnSpPr>
          <p:nvPr/>
        </p:nvCxnSpPr>
        <p:spPr>
          <a:xfrm flipV="1">
            <a:off x="17804332" y="6315489"/>
            <a:ext cx="4598468" cy="70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E6FA25-C8B1-46A6-8D08-10C0421A3FA5}"/>
              </a:ext>
            </a:extLst>
          </p:cNvPr>
          <p:cNvCxnSpPr>
            <a:cxnSpLocks/>
          </p:cNvCxnSpPr>
          <p:nvPr/>
        </p:nvCxnSpPr>
        <p:spPr>
          <a:xfrm flipV="1">
            <a:off x="17804333" y="2969848"/>
            <a:ext cx="5399120" cy="3331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EB0BAB-577C-4BD9-953F-5185C0D4B2F6}"/>
                  </a:ext>
                </a:extLst>
              </p:cNvPr>
              <p:cNvSpPr txBox="1"/>
              <p:nvPr/>
            </p:nvSpPr>
            <p:spPr>
              <a:xfrm>
                <a:off x="17804333" y="7529269"/>
                <a:ext cx="5098649" cy="1557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Theo QT HBH: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EB0BAB-577C-4BD9-953F-5185C0D4B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333" y="7529269"/>
                <a:ext cx="5098649" cy="1557542"/>
              </a:xfrm>
              <a:prstGeom prst="rect">
                <a:avLst/>
              </a:prstGeom>
              <a:blipFill>
                <a:blip r:embed="rId10"/>
                <a:stretch>
                  <a:fillRect l="-4785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A16481-A69D-481F-BE8B-05F9AA6398C2}"/>
                  </a:ext>
                </a:extLst>
              </p:cNvPr>
              <p:cNvSpPr txBox="1"/>
              <p:nvPr/>
            </p:nvSpPr>
            <p:spPr>
              <a:xfrm>
                <a:off x="17804332" y="7536180"/>
                <a:ext cx="5098649" cy="1557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Theo QT HBH: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A16481-A69D-481F-BE8B-05F9AA63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332" y="7536180"/>
                <a:ext cx="5098649" cy="1557542"/>
              </a:xfrm>
              <a:prstGeom prst="rect">
                <a:avLst/>
              </a:prstGeom>
              <a:blipFill>
                <a:blip r:embed="rId11"/>
                <a:stretch>
                  <a:fillRect l="-4785" t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2" grpId="0" animBg="1"/>
      <p:bldP spid="99" grpId="0"/>
      <p:bldP spid="102" grpId="0"/>
      <p:bldP spid="103" grpId="0"/>
      <p:bldP spid="104" grpId="0"/>
      <p:bldP spid="16" grpId="0" animBg="1"/>
      <p:bldP spid="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477882"/>
            <a:chOff x="1268078" y="3405486"/>
            <a:chExt cx="21841827" cy="24778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092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4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1548205" y="3429000"/>
                <a:ext cx="21085233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tam giác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CMR: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𝑶𝑫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05" y="3429000"/>
                <a:ext cx="21085233" cy="1533177"/>
              </a:xfrm>
              <a:prstGeom prst="rect">
                <a:avLst/>
              </a:prstGeom>
              <a:blipFill>
                <a:blip r:embed="rId3"/>
                <a:stretch>
                  <a:fillRect t="-8765" r="-925" b="-1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828800" y="6189615"/>
                <a:ext cx="145369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189615"/>
                <a:ext cx="14536908" cy="856068"/>
              </a:xfrm>
              <a:prstGeom prst="rect">
                <a:avLst/>
              </a:prstGeom>
              <a:blipFill>
                <a:blip r:embed="rId4"/>
                <a:stretch>
                  <a:fillRect l="-167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/>
              <p:nvPr/>
            </p:nvSpPr>
            <p:spPr>
              <a:xfrm>
                <a:off x="1066801" y="9281633"/>
                <a:ext cx="13944600" cy="1565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Theo ý 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QT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trừ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chèn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thêm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9281633"/>
                <a:ext cx="13944600" cy="1565813"/>
              </a:xfrm>
              <a:prstGeom prst="rect">
                <a:avLst/>
              </a:prstGeom>
              <a:blipFill>
                <a:blip r:embed="rId5"/>
                <a:stretch>
                  <a:fillRect t="-4688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2189226" y="11008247"/>
                <a:ext cx="1128039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26" y="11008247"/>
                <a:ext cx="11280390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1612435" y="7210335"/>
                <a:ext cx="13398965" cy="2227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𝑽𝑻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𝑫𝑴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𝑽𝑷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0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𝐷</m:t>
                    </m:r>
                  </m:oMath>
                </a14:m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</a:t>
                </a:r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𝐴𝑀</m:t>
                    </m:r>
                  </m:oMath>
                </a14:m>
                <a:r>
                  <a:rPr lang="en-US" sz="40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br>
                  <a:rPr lang="en-US" sz="4400" b="0" i="1" dirty="0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Đpcm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35" y="7210335"/>
                <a:ext cx="13398965" cy="2227918"/>
              </a:xfrm>
              <a:prstGeom prst="rect">
                <a:avLst/>
              </a:prstGeom>
              <a:blipFill>
                <a:blip r:embed="rId7"/>
                <a:stretch>
                  <a:fillRect l="-1638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ABBBD41-DA82-4881-B3EE-F3CD1923189D}"/>
                  </a:ext>
                </a:extLst>
              </p:cNvPr>
              <p:cNvSpPr txBox="1"/>
              <p:nvPr/>
            </p:nvSpPr>
            <p:spPr>
              <a:xfrm>
                <a:off x="13102480" y="11007812"/>
                <a:ext cx="810287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ABBBD41-DA82-4881-B3EE-F3CD1923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480" y="11007812"/>
                <a:ext cx="8102879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/>
              <p:nvPr/>
            </p:nvSpPr>
            <p:spPr>
              <a:xfrm>
                <a:off x="2189226" y="12021732"/>
                <a:ext cx="9144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𝑶𝑪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đpcm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26" y="12021732"/>
                <a:ext cx="9144000" cy="856068"/>
              </a:xfrm>
              <a:prstGeom prst="rect">
                <a:avLst/>
              </a:prstGeom>
              <a:blipFill>
                <a:blip r:embed="rId9"/>
                <a:stretch>
                  <a:fillRect t="-4965" r="-1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EEA56DB-4DE6-404E-8E2B-E134C1DC9C6F}"/>
              </a:ext>
            </a:extLst>
          </p:cNvPr>
          <p:cNvCxnSpPr>
            <a:cxnSpLocks/>
            <a:stCxn id="105" idx="0"/>
          </p:cNvCxnSpPr>
          <p:nvPr/>
        </p:nvCxnSpPr>
        <p:spPr>
          <a:xfrm>
            <a:off x="18609273" y="6890956"/>
            <a:ext cx="1011775" cy="29554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55839C9-E85D-4D7A-A736-A71D96A93282}"/>
              </a:ext>
            </a:extLst>
          </p:cNvPr>
          <p:cNvSpPr/>
          <p:nvPr/>
        </p:nvSpPr>
        <p:spPr>
          <a:xfrm>
            <a:off x="17061574" y="6890956"/>
            <a:ext cx="5374891" cy="3013269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925C4D8-4DB2-4F44-AB57-1AC68C4A0E95}"/>
              </a:ext>
            </a:extLst>
          </p:cNvPr>
          <p:cNvSpPr/>
          <p:nvPr/>
        </p:nvSpPr>
        <p:spPr>
          <a:xfrm>
            <a:off x="22418162" y="9841225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7D4A47B-C22B-49D6-BF91-CD859F09D338}"/>
              </a:ext>
            </a:extLst>
          </p:cNvPr>
          <p:cNvSpPr txBox="1"/>
          <p:nvPr/>
        </p:nvSpPr>
        <p:spPr>
          <a:xfrm flipH="1">
            <a:off x="18216618" y="6052136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55C6FE-EF51-4F8C-AB85-E28D617C69E5}"/>
              </a:ext>
            </a:extLst>
          </p:cNvPr>
          <p:cNvSpPr txBox="1"/>
          <p:nvPr/>
        </p:nvSpPr>
        <p:spPr>
          <a:xfrm flipH="1">
            <a:off x="16813425" y="10034769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C90C69-D3EE-41BD-8BA9-8D99AA32DF57}"/>
              </a:ext>
            </a:extLst>
          </p:cNvPr>
          <p:cNvSpPr txBox="1"/>
          <p:nvPr/>
        </p:nvSpPr>
        <p:spPr>
          <a:xfrm flipH="1">
            <a:off x="22143412" y="10000438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4F7A9B-0C2B-4A72-91B4-DFA4E9DAE75B}"/>
              </a:ext>
            </a:extLst>
          </p:cNvPr>
          <p:cNvSpPr txBox="1"/>
          <p:nvPr/>
        </p:nvSpPr>
        <p:spPr>
          <a:xfrm flipH="1">
            <a:off x="19425417" y="10000438"/>
            <a:ext cx="647203" cy="61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21AE4ED-88F7-4815-B58D-063592653AD8}"/>
              </a:ext>
            </a:extLst>
          </p:cNvPr>
          <p:cNvSpPr txBox="1"/>
          <p:nvPr/>
        </p:nvSpPr>
        <p:spPr>
          <a:xfrm flipH="1">
            <a:off x="18504796" y="7908563"/>
            <a:ext cx="4830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DB4E758-8AC8-49BB-9409-04280760C40F}"/>
              </a:ext>
            </a:extLst>
          </p:cNvPr>
          <p:cNvCxnSpPr>
            <a:cxnSpLocks/>
            <a:stCxn id="119" idx="0"/>
            <a:endCxn id="105" idx="0"/>
          </p:cNvCxnSpPr>
          <p:nvPr/>
        </p:nvCxnSpPr>
        <p:spPr>
          <a:xfrm flipH="1" flipV="1">
            <a:off x="18609273" y="6890956"/>
            <a:ext cx="512483" cy="15001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AD5F5C2-BAC5-4688-91CE-F8B8AEE9A889}"/>
              </a:ext>
            </a:extLst>
          </p:cNvPr>
          <p:cNvCxnSpPr>
            <a:cxnSpLocks/>
            <a:endCxn id="105" idx="2"/>
          </p:cNvCxnSpPr>
          <p:nvPr/>
        </p:nvCxnSpPr>
        <p:spPr>
          <a:xfrm>
            <a:off x="19146056" y="8490202"/>
            <a:ext cx="3290409" cy="140908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9090972-BFE6-4574-AEBA-894F31CD4058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>
            <a:off x="17061574" y="8465112"/>
            <a:ext cx="2056034" cy="143911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8BAF83B4-8D51-475F-8F80-80434A099869}"/>
              </a:ext>
            </a:extLst>
          </p:cNvPr>
          <p:cNvSpPr/>
          <p:nvPr/>
        </p:nvSpPr>
        <p:spPr>
          <a:xfrm>
            <a:off x="19576702" y="982208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A416FE6-B547-4604-99BB-149A54BE7016}"/>
              </a:ext>
            </a:extLst>
          </p:cNvPr>
          <p:cNvSpPr/>
          <p:nvPr/>
        </p:nvSpPr>
        <p:spPr>
          <a:xfrm>
            <a:off x="16972648" y="9850657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9334734-29F1-4C8D-9B0F-946B06DA856B}"/>
              </a:ext>
            </a:extLst>
          </p:cNvPr>
          <p:cNvSpPr/>
          <p:nvPr/>
        </p:nvSpPr>
        <p:spPr>
          <a:xfrm>
            <a:off x="19062352" y="8391111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16D4C37-9FF0-4313-A9FE-1C8E3B84F82B}"/>
              </a:ext>
            </a:extLst>
          </p:cNvPr>
          <p:cNvSpPr/>
          <p:nvPr/>
        </p:nvSpPr>
        <p:spPr>
          <a:xfrm>
            <a:off x="18540220" y="6809330"/>
            <a:ext cx="118808" cy="128175"/>
          </a:xfrm>
          <a:prstGeom prst="ellipse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A1658CF-90E7-408F-85A9-DBE46996A674}"/>
              </a:ext>
            </a:extLst>
          </p:cNvPr>
          <p:cNvCxnSpPr>
            <a:cxnSpLocks/>
            <a:stCxn id="119" idx="5"/>
          </p:cNvCxnSpPr>
          <p:nvPr/>
        </p:nvCxnSpPr>
        <p:spPr>
          <a:xfrm>
            <a:off x="19163761" y="8500515"/>
            <a:ext cx="457739" cy="132928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99" grpId="0"/>
      <p:bldP spid="102" grpId="0"/>
      <p:bldP spid="103" grpId="0"/>
      <p:bldP spid="105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8" y="4865914"/>
            <a:ext cx="20412561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5600" y="4446052"/>
            <a:ext cx="15911667" cy="861744"/>
            <a:chOff x="4676558" y="4446051"/>
            <a:chExt cx="1591166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6558" y="4446051"/>
              <a:ext cx="1591166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6599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CỦA VECTƠ VỚI MỘT SỐ</a:t>
              </a:r>
              <a:endParaRPr lang="en-US" sz="6599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102" y="5796145"/>
            <a:ext cx="5500964" cy="914383"/>
            <a:chOff x="7459670" y="7086600"/>
            <a:chExt cx="5501601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102" y="7316287"/>
            <a:ext cx="4834114" cy="914383"/>
            <a:chOff x="7459670" y="8524495"/>
            <a:chExt cx="4834675" cy="91448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2018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9"/>
              <a:chOff x="7459669" y="7543800"/>
              <a:chExt cx="1381118" cy="9144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63102" y="8836429"/>
            <a:ext cx="19865472" cy="914383"/>
            <a:chOff x="7459670" y="9982200"/>
            <a:chExt cx="19867777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8234991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7BD104BD-8827-4CEF-8FFA-697289878C9A}"/>
              </a:ext>
            </a:extLst>
          </p:cNvPr>
          <p:cNvGrpSpPr/>
          <p:nvPr/>
        </p:nvGrpSpPr>
        <p:grpSpPr>
          <a:xfrm>
            <a:off x="2363102" y="10356571"/>
            <a:ext cx="13751620" cy="914383"/>
            <a:chOff x="7459670" y="9982200"/>
            <a:chExt cx="13753214" cy="9144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8551D0-E80A-4F0F-96CD-0267D040BA80}"/>
                </a:ext>
              </a:extLst>
            </p:cNvPr>
            <p:cNvSpPr/>
            <p:nvPr/>
          </p:nvSpPr>
          <p:spPr>
            <a:xfrm>
              <a:off x="9092456" y="10108716"/>
              <a:ext cx="1212042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VECTƠ CÙNG PHƯƠNG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D6E0FE62-518D-48CE-B507-CFE8DCD0C91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3BE3657F-FD1F-44F0-BA54-F876DA3430C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509B96B6-F458-42CD-B2CD-B729E0DBD2A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78BDF383-8624-4A5A-AF0E-5BA4770EFF1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2CB3DA6-5FC2-4F33-94A0-3EB1FC2A4C7D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ACABD4C9-255E-437B-9E9D-83E6FD385C0C}"/>
              </a:ext>
            </a:extLst>
          </p:cNvPr>
          <p:cNvGrpSpPr/>
          <p:nvPr/>
        </p:nvGrpSpPr>
        <p:grpSpPr>
          <a:xfrm>
            <a:off x="2363102" y="11876711"/>
            <a:ext cx="20816054" cy="914383"/>
            <a:chOff x="7459670" y="9982200"/>
            <a:chExt cx="20818466" cy="91448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C16FEED-A6FA-4AA0-BE76-095A69EBE1EE}"/>
                </a:ext>
              </a:extLst>
            </p:cNvPr>
            <p:cNvSpPr/>
            <p:nvPr/>
          </p:nvSpPr>
          <p:spPr>
            <a:xfrm>
              <a:off x="9092456" y="10108716"/>
              <a:ext cx="1918568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MỘT VECTƠ THEO HAI VECTƠ KHÔNG CÙNG PHƯƠNG.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>
              <a:extLst>
                <a:ext uri="{FF2B5EF4-FFF2-40B4-BE49-F238E27FC236}">
                  <a16:creationId xmlns:a16="http://schemas.microsoft.com/office/drawing/2014/main" id="{64EACDFB-0F8C-4E00-B9A3-D2A435659F9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A13C7E7D-37CD-4B67-B1AB-A80E9F2203B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>
                <a:extLst>
                  <a:ext uri="{FF2B5EF4-FFF2-40B4-BE49-F238E27FC236}">
                    <a16:creationId xmlns:a16="http://schemas.microsoft.com/office/drawing/2014/main" id="{98977910-6A0A-4020-89DE-09F2B8D8659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7" name="Round Same Side Corner Rectangle 85">
                  <a:extLst>
                    <a:ext uri="{FF2B5EF4-FFF2-40B4-BE49-F238E27FC236}">
                      <a16:creationId xmlns:a16="http://schemas.microsoft.com/office/drawing/2014/main" id="{41405CA6-86D2-4145-BB54-236D41D932E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DB78C4C-8D70-4B1D-AEB3-ECB3B959C525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477882"/>
            <a:chOff x="1268078" y="3405486"/>
            <a:chExt cx="21841827" cy="24778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092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2110870" y="3420534"/>
                <a:ext cx="19453730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tứ giác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CMR: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0" y="3420534"/>
                <a:ext cx="19453730" cy="1533177"/>
              </a:xfrm>
              <a:prstGeom prst="rect">
                <a:avLst/>
              </a:prstGeom>
              <a:blipFill>
                <a:blip r:embed="rId3"/>
                <a:stretch>
                  <a:fillRect l="-1253" t="-8333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10" y="1676400"/>
            <a:ext cx="4984797" cy="914384"/>
            <a:chOff x="7459670" y="7086600"/>
            <a:chExt cx="4985374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/>
              <p:nvPr/>
            </p:nvSpPr>
            <p:spPr>
              <a:xfrm>
                <a:off x="1752600" y="6172200"/>
                <a:ext cx="950309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FFA7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>
                  <a:solidFill>
                    <a:srgbClr val="FFA7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536A34C-77FB-42F6-82A3-ABEE7B9E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9503094" cy="856068"/>
              </a:xfrm>
              <a:prstGeom prst="rect">
                <a:avLst/>
              </a:prstGeom>
              <a:blipFill>
                <a:blip r:embed="rId4"/>
                <a:stretch>
                  <a:fillRect l="-2632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/>
              <p:nvPr/>
            </p:nvSpPr>
            <p:spPr>
              <a:xfrm>
                <a:off x="1752600" y="9554321"/>
                <a:ext cx="1001442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FFA7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Chứng minh: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solidFill>
                          <a:srgbClr val="FFA7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A7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>
                  <a:solidFill>
                    <a:srgbClr val="FFA7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0AAAB52-7B50-4A48-9138-B253FE26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554321"/>
                <a:ext cx="10014427" cy="856068"/>
              </a:xfrm>
              <a:prstGeom prst="rect">
                <a:avLst/>
              </a:prstGeom>
              <a:blipFill>
                <a:blip r:embed="rId5"/>
                <a:stretch>
                  <a:fillRect l="-249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/>
              <p:nvPr/>
            </p:nvSpPr>
            <p:spPr>
              <a:xfrm>
                <a:off x="2071157" y="10410654"/>
                <a:ext cx="623234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83C3CD-B277-48B3-BF1F-91310CCDB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157" y="10410654"/>
                <a:ext cx="6232348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2197892" y="6984274"/>
                <a:ext cx="6232350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𝑨𝑴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𝑴𝑵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𝑵𝑪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 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𝑩𝑫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𝑩𝑴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𝑴𝑵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𝑵𝑫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2" y="6984274"/>
                <a:ext cx="6232350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/>
              <p:nvPr/>
            </p:nvSpPr>
            <p:spPr>
              <a:xfrm>
                <a:off x="14212566" y="10410654"/>
                <a:ext cx="711379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𝑫𝑪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:r>
                  <a:rPr lang="en-US" sz="4400" b="1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069D265-B405-4DBF-946E-FD7EBBF64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566" y="10410654"/>
                <a:ext cx="7113794" cy="856068"/>
              </a:xfrm>
              <a:prstGeom prst="rect">
                <a:avLst/>
              </a:prstGeom>
              <a:blipFill>
                <a:blip r:embed="rId8"/>
                <a:stretch>
                  <a:fillRect t="-7857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1B8B73F-29DF-4CD9-A801-DD96990EF5B9}"/>
                  </a:ext>
                </a:extLst>
              </p:cNvPr>
              <p:cNvSpPr txBox="1"/>
              <p:nvPr/>
            </p:nvSpPr>
            <p:spPr>
              <a:xfrm>
                <a:off x="7980217" y="10410654"/>
                <a:ext cx="62323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1B8B73F-29DF-4CD9-A801-DD96990E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17" y="10410654"/>
                <a:ext cx="6232349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53AC10C-DBB3-4C5D-B518-F85B6157CCB1}"/>
                  </a:ext>
                </a:extLst>
              </p:cNvPr>
              <p:cNvSpPr txBox="1"/>
              <p:nvPr/>
            </p:nvSpPr>
            <p:spPr>
              <a:xfrm>
                <a:off x="1773538" y="11263572"/>
                <a:ext cx="1289343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đúng. 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53AC10C-DBB3-4C5D-B518-F85B6157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38" y="11263572"/>
                <a:ext cx="12893433" cy="856068"/>
              </a:xfrm>
              <a:prstGeom prst="rect">
                <a:avLst/>
              </a:prstGeom>
              <a:blipFill>
                <a:blip r:embed="rId10"/>
                <a:stretch>
                  <a:fillRect l="-1939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/>
              <p:nvPr/>
            </p:nvSpPr>
            <p:spPr>
              <a:xfrm>
                <a:off x="8464669" y="7357581"/>
                <a:ext cx="620230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69" y="7357581"/>
                <a:ext cx="6202302" cy="856068"/>
              </a:xfrm>
              <a:prstGeom prst="rect">
                <a:avLst/>
              </a:prstGeom>
              <a:blipFill>
                <a:blip r:embed="rId11"/>
                <a:stretch>
                  <a:fillRect t="-5714" r="-177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/>
              <p:nvPr/>
            </p:nvSpPr>
            <p:spPr>
              <a:xfrm>
                <a:off x="1773538" y="12184022"/>
                <a:ext cx="159959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(1)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(2)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(đpcm).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38" y="12184022"/>
                <a:ext cx="15995925" cy="856068"/>
              </a:xfrm>
              <a:prstGeom prst="rect">
                <a:avLst/>
              </a:prstGeom>
              <a:blipFill>
                <a:blip r:embed="rId12"/>
                <a:stretch>
                  <a:fillRect l="-1563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/>
              <p:nvPr/>
            </p:nvSpPr>
            <p:spPr>
              <a:xfrm>
                <a:off x="1080285" y="8726657"/>
                <a:ext cx="21656944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</a:pP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 Do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𝑁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𝐴𝐵</m:t>
                    </m:r>
                  </m:oMath>
                </a14:m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𝐶𝐷</m:t>
                    </m:r>
                  </m:oMath>
                </a14:m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𝐴𝑀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𝐵𝑀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𝑁𝐷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85" y="8726657"/>
                <a:ext cx="21656944" cy="830612"/>
              </a:xfrm>
              <a:prstGeom prst="rect">
                <a:avLst/>
              </a:prstGeom>
              <a:blipFill>
                <a:blip r:embed="rId13"/>
                <a:stretch>
                  <a:fillRect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A9951D-0F30-46A4-B961-0232640907AC}"/>
              </a:ext>
            </a:extLst>
          </p:cNvPr>
          <p:cNvGrpSpPr/>
          <p:nvPr/>
        </p:nvGrpSpPr>
        <p:grpSpPr>
          <a:xfrm>
            <a:off x="15858842" y="5591397"/>
            <a:ext cx="6064028" cy="3054947"/>
            <a:chOff x="15858842" y="5591397"/>
            <a:chExt cx="6064028" cy="30549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823586F-508D-4FD9-A041-BF364ECBA384}"/>
                </a:ext>
              </a:extLst>
            </p:cNvPr>
            <p:cNvSpPr/>
            <p:nvPr/>
          </p:nvSpPr>
          <p:spPr>
            <a:xfrm>
              <a:off x="16597393" y="6048452"/>
              <a:ext cx="4591050" cy="2220865"/>
            </a:xfrm>
            <a:custGeom>
              <a:avLst/>
              <a:gdLst>
                <a:gd name="connsiteX0" fmla="*/ 796413 w 4483510"/>
                <a:gd name="connsiteY0" fmla="*/ 0 h 1858297"/>
                <a:gd name="connsiteX1" fmla="*/ 0 w 4483510"/>
                <a:gd name="connsiteY1" fmla="*/ 1858297 h 1858297"/>
                <a:gd name="connsiteX2" fmla="*/ 4483510 w 4483510"/>
                <a:gd name="connsiteY2" fmla="*/ 1799303 h 1858297"/>
                <a:gd name="connsiteX3" fmla="*/ 3510116 w 4483510"/>
                <a:gd name="connsiteY3" fmla="*/ 412955 h 1858297"/>
                <a:gd name="connsiteX4" fmla="*/ 796413 w 4483510"/>
                <a:gd name="connsiteY4" fmla="*/ 0 h 18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3510" h="1858297">
                  <a:moveTo>
                    <a:pt x="796413" y="0"/>
                  </a:moveTo>
                  <a:lnTo>
                    <a:pt x="0" y="1858297"/>
                  </a:lnTo>
                  <a:lnTo>
                    <a:pt x="4483510" y="1799303"/>
                  </a:lnTo>
                  <a:lnTo>
                    <a:pt x="3510116" y="412955"/>
                  </a:lnTo>
                  <a:lnTo>
                    <a:pt x="796413" y="0"/>
                  </a:lnTo>
                  <a:close/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2910D93-561D-464E-AC39-6D614C9B5D47}"/>
                </a:ext>
              </a:extLst>
            </p:cNvPr>
            <p:cNvSpPr/>
            <p:nvPr/>
          </p:nvSpPr>
          <p:spPr>
            <a:xfrm>
              <a:off x="17373600" y="5982143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48F5EA8-67A0-4719-80B8-7E04045BF658}"/>
                </a:ext>
              </a:extLst>
            </p:cNvPr>
            <p:cNvSpPr/>
            <p:nvPr/>
          </p:nvSpPr>
          <p:spPr>
            <a:xfrm>
              <a:off x="20110910" y="6476810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8CC732A-F916-4219-9594-37244937AF4B}"/>
                </a:ext>
              </a:extLst>
            </p:cNvPr>
            <p:cNvSpPr/>
            <p:nvPr/>
          </p:nvSpPr>
          <p:spPr>
            <a:xfrm>
              <a:off x="21129039" y="8137848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6A9F0A5-AA10-43A3-9638-6ED2787E85AC}"/>
                </a:ext>
              </a:extLst>
            </p:cNvPr>
            <p:cNvSpPr/>
            <p:nvPr/>
          </p:nvSpPr>
          <p:spPr>
            <a:xfrm>
              <a:off x="16527602" y="8201935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87BB8FA-868A-4166-94BC-21F91AB8737E}"/>
                </a:ext>
              </a:extLst>
            </p:cNvPr>
            <p:cNvSpPr txBox="1"/>
            <p:nvPr/>
          </p:nvSpPr>
          <p:spPr>
            <a:xfrm flipH="1">
              <a:off x="16617381" y="5612422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884800-ACFE-4A0F-BEA3-37521E8FD08A}"/>
                </a:ext>
              </a:extLst>
            </p:cNvPr>
            <p:cNvSpPr txBox="1"/>
            <p:nvPr/>
          </p:nvSpPr>
          <p:spPr>
            <a:xfrm flipH="1">
              <a:off x="20330793" y="5854734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F9A3445-1DBA-43A3-8B3F-6F1C0936A925}"/>
                </a:ext>
              </a:extLst>
            </p:cNvPr>
            <p:cNvSpPr txBox="1"/>
            <p:nvPr/>
          </p:nvSpPr>
          <p:spPr>
            <a:xfrm flipH="1">
              <a:off x="21275667" y="7830492"/>
              <a:ext cx="647203" cy="6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8398136-5B8E-49F6-A4D8-764FA864E315}"/>
                </a:ext>
              </a:extLst>
            </p:cNvPr>
            <p:cNvSpPr txBox="1"/>
            <p:nvPr/>
          </p:nvSpPr>
          <p:spPr>
            <a:xfrm flipH="1">
              <a:off x="15858842" y="7892291"/>
              <a:ext cx="48309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412FC0C-435B-4080-A12E-94A2C06E4E4E}"/>
                </a:ext>
              </a:extLst>
            </p:cNvPr>
            <p:cNvSpPr txBox="1"/>
            <p:nvPr/>
          </p:nvSpPr>
          <p:spPr>
            <a:xfrm flipH="1">
              <a:off x="18492833" y="5591397"/>
              <a:ext cx="64720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91D6F88-6A34-41AF-BFCD-AC55A7266960}"/>
                </a:ext>
              </a:extLst>
            </p:cNvPr>
            <p:cNvSpPr txBox="1"/>
            <p:nvPr/>
          </p:nvSpPr>
          <p:spPr>
            <a:xfrm flipH="1">
              <a:off x="18637324" y="7447882"/>
              <a:ext cx="48309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0A24A90-24AA-404C-8650-061A4E2D819E}"/>
                </a:ext>
              </a:extLst>
            </p:cNvPr>
            <p:cNvSpPr/>
            <p:nvPr/>
          </p:nvSpPr>
          <p:spPr>
            <a:xfrm>
              <a:off x="18714917" y="6210420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8A2EA1F-52D8-4D55-8BAC-ADFDF732C2DC}"/>
                </a:ext>
              </a:extLst>
            </p:cNvPr>
            <p:cNvSpPr/>
            <p:nvPr/>
          </p:nvSpPr>
          <p:spPr>
            <a:xfrm>
              <a:off x="18774321" y="8164282"/>
              <a:ext cx="118808" cy="128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6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8" grpId="0"/>
      <p:bldP spid="101" grpId="0"/>
      <p:bldP spid="99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4967" y="5410200"/>
            <a:ext cx="21656945" cy="7696199"/>
            <a:chOff x="1270511" y="5867400"/>
            <a:chExt cx="21656945" cy="851454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39009"/>
              <a:ext cx="21656945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64989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482781"/>
            <a:ext cx="21564705" cy="2086626"/>
            <a:chOff x="1268078" y="3405486"/>
            <a:chExt cx="21841827" cy="208662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7011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323718" cy="940513"/>
              <a:chOff x="1311958" y="3405486"/>
              <a:chExt cx="63237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99997" y="1109983"/>
                <a:ext cx="908357" cy="5563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5300141" cy="81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 (SGK/tr17)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3413434" y="3507931"/>
                <a:ext cx="1945373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điểm phân biệt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𝑲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34" y="3507931"/>
                <a:ext cx="19453730" cy="856068"/>
              </a:xfrm>
              <a:prstGeom prst="rect">
                <a:avLst/>
              </a:prstGeom>
              <a:blipFill>
                <a:blip r:embed="rId3"/>
                <a:stretch>
                  <a:fillRect l="-1285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60">
            <a:extLst>
              <a:ext uri="{FF2B5EF4-FFF2-40B4-BE49-F238E27FC236}">
                <a16:creationId xmlns:a16="http://schemas.microsoft.com/office/drawing/2014/main" id="{21AB2595-E98B-4250-88DD-19C8E733A52A}"/>
              </a:ext>
            </a:extLst>
          </p:cNvPr>
          <p:cNvGrpSpPr/>
          <p:nvPr/>
        </p:nvGrpSpPr>
        <p:grpSpPr>
          <a:xfrm>
            <a:off x="346608" y="1676400"/>
            <a:ext cx="4984797" cy="914384"/>
            <a:chOff x="7459670" y="7086600"/>
            <a:chExt cx="4985375" cy="91449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8CFCC8-74C4-447B-9662-A1E678C4EE08}"/>
                </a:ext>
              </a:extLst>
            </p:cNvPr>
            <p:cNvSpPr/>
            <p:nvPr/>
          </p:nvSpPr>
          <p:spPr>
            <a:xfrm>
              <a:off x="9092456" y="7178187"/>
              <a:ext cx="33525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26">
              <a:extLst>
                <a:ext uri="{FF2B5EF4-FFF2-40B4-BE49-F238E27FC236}">
                  <a16:creationId xmlns:a16="http://schemas.microsoft.com/office/drawing/2014/main" id="{D28CB349-23AA-4E77-842E-A885831369D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94" name="Isosceles Triangle 44">
                <a:extLst>
                  <a:ext uri="{FF2B5EF4-FFF2-40B4-BE49-F238E27FC236}">
                    <a16:creationId xmlns:a16="http://schemas.microsoft.com/office/drawing/2014/main" id="{DA51DE01-4210-415D-A8F5-2BE5DF9C46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28">
                <a:extLst>
                  <a:ext uri="{FF2B5EF4-FFF2-40B4-BE49-F238E27FC236}">
                    <a16:creationId xmlns:a16="http://schemas.microsoft.com/office/drawing/2014/main" id="{A9E10BCD-C0C5-4688-83FC-BB8794E5865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96" name="Round Same Side Corner Rectangle 60">
                  <a:extLst>
                    <a:ext uri="{FF2B5EF4-FFF2-40B4-BE49-F238E27FC236}">
                      <a16:creationId xmlns:a16="http://schemas.microsoft.com/office/drawing/2014/main" id="{0F38DC5F-AA79-445D-98E9-CA59112D5F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FBE023B8-3D6F-4F2E-B5AE-E5DD43598E29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/>
              <p:nvPr/>
            </p:nvSpPr>
            <p:spPr>
              <a:xfrm>
                <a:off x="2209206" y="6648914"/>
                <a:ext cx="654971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099BBFF-0B4C-4C7B-968F-6A43139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06" y="6648914"/>
                <a:ext cx="6549711" cy="856068"/>
              </a:xfrm>
              <a:prstGeom prst="rect">
                <a:avLst/>
              </a:prstGeom>
              <a:blipFill>
                <a:blip r:embed="rId4"/>
                <a:stretch>
                  <a:fillRect l="-372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/>
              <p:nvPr/>
            </p:nvSpPr>
            <p:spPr>
              <a:xfrm>
                <a:off x="8534400" y="6644234"/>
                <a:ext cx="671954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0E51E-42A5-422E-832F-6D1C5600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6644234"/>
                <a:ext cx="6719546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/>
              <p:nvPr/>
            </p:nvSpPr>
            <p:spPr>
              <a:xfrm>
                <a:off x="2202807" y="7924800"/>
                <a:ext cx="16678976" cy="1831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 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𝑨𝑲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9057D01-D072-463D-9B7E-C7715418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807" y="7924800"/>
                <a:ext cx="16678976" cy="1831592"/>
              </a:xfrm>
              <a:prstGeom prst="rect">
                <a:avLst/>
              </a:prstGeom>
              <a:blipFill>
                <a:blip r:embed="rId6"/>
                <a:stretch>
                  <a:fillRect l="-1462" t="-266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/>
              <p:nvPr/>
            </p:nvSpPr>
            <p:spPr>
              <a:xfrm>
                <a:off x="14662961" y="6248400"/>
                <a:ext cx="4387039" cy="14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743154D-1136-47C8-9D3B-BB716F65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961" y="6248400"/>
                <a:ext cx="4387039" cy="1453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BEDD-4BDC-4F62-AEDC-9E2504BC7A37}"/>
              </a:ext>
            </a:extLst>
          </p:cNvPr>
          <p:cNvCxnSpPr/>
          <p:nvPr/>
        </p:nvCxnSpPr>
        <p:spPr>
          <a:xfrm>
            <a:off x="4191000" y="11894657"/>
            <a:ext cx="15392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DE98A09-F15C-4F43-BFA6-E6C3836F54B6}"/>
              </a:ext>
            </a:extLst>
          </p:cNvPr>
          <p:cNvCxnSpPr>
            <a:cxnSpLocks/>
          </p:cNvCxnSpPr>
          <p:nvPr/>
        </p:nvCxnSpPr>
        <p:spPr>
          <a:xfrm>
            <a:off x="8551164" y="11880775"/>
            <a:ext cx="6554954" cy="64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50BECDC-B3C9-4AF4-AF73-3CFB90FF722C}"/>
              </a:ext>
            </a:extLst>
          </p:cNvPr>
          <p:cNvCxnSpPr>
            <a:cxnSpLocks/>
          </p:cNvCxnSpPr>
          <p:nvPr/>
        </p:nvCxnSpPr>
        <p:spPr>
          <a:xfrm flipV="1">
            <a:off x="8534400" y="11880775"/>
            <a:ext cx="2617495" cy="1388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E083302-6950-4B6D-8A3E-15D141DEFE28}"/>
              </a:ext>
            </a:extLst>
          </p:cNvPr>
          <p:cNvSpPr txBox="1"/>
          <p:nvPr/>
        </p:nvSpPr>
        <p:spPr>
          <a:xfrm>
            <a:off x="8001000" y="10861329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99A102B-1F9B-4877-9060-068BE9A90D0D}"/>
              </a:ext>
            </a:extLst>
          </p:cNvPr>
          <p:cNvSpPr txBox="1"/>
          <p:nvPr/>
        </p:nvSpPr>
        <p:spPr>
          <a:xfrm>
            <a:off x="14858223" y="10672246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E1724E-98EF-4BB6-8C1A-194CF905F520}"/>
              </a:ext>
            </a:extLst>
          </p:cNvPr>
          <p:cNvSpPr txBox="1"/>
          <p:nvPr/>
        </p:nvSpPr>
        <p:spPr>
          <a:xfrm>
            <a:off x="11050652" y="10709527"/>
            <a:ext cx="75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4537CB5-DA24-4FDE-BF18-5C4B76743B8D}"/>
              </a:ext>
            </a:extLst>
          </p:cNvPr>
          <p:cNvSpPr/>
          <p:nvPr/>
        </p:nvSpPr>
        <p:spPr>
          <a:xfrm>
            <a:off x="11151895" y="11723183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7CA7E59-ED2F-4D51-B341-7A090CB70368}"/>
              </a:ext>
            </a:extLst>
          </p:cNvPr>
          <p:cNvSpPr/>
          <p:nvPr/>
        </p:nvSpPr>
        <p:spPr>
          <a:xfrm>
            <a:off x="15106118" y="11750816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1FAE00-921A-4D3D-8006-741364C19D79}"/>
              </a:ext>
            </a:extLst>
          </p:cNvPr>
          <p:cNvSpPr/>
          <p:nvPr/>
        </p:nvSpPr>
        <p:spPr>
          <a:xfrm>
            <a:off x="8382000" y="11757872"/>
            <a:ext cx="228600" cy="2735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9" grpId="0"/>
      <p:bldP spid="106" grpId="0"/>
      <p:bldP spid="107" grpId="0"/>
      <p:bldP spid="108" grpId="0"/>
      <p:bldP spid="114" grpId="0"/>
      <p:bldP spid="115" grpId="0"/>
      <p:bldP spid="116" grpId="0"/>
      <p:bldP spid="113" grpId="0" animBg="1"/>
      <p:bldP spid="11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I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Hình nào sau đây mô tả đúng giả thiết này?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  <a:blipFill>
                <a:blip r:embed="rId4"/>
                <a:stretch>
                  <a:fillRect l="-1537" t="-2778" r="-149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10367256"/>
            <a:ext cx="23371883" cy="3043944"/>
            <a:chOff x="48567" y="4075155"/>
            <a:chExt cx="23376109" cy="462218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395915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blipFill>
                <a:blip r:embed="rId6"/>
                <a:stretch>
                  <a:fillRect l="-261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𝑰𝑩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574558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74F413-55D3-4C3A-AA7C-A8965D1ECCBC}"/>
              </a:ext>
            </a:extLst>
          </p:cNvPr>
          <p:cNvGrpSpPr/>
          <p:nvPr/>
        </p:nvGrpSpPr>
        <p:grpSpPr>
          <a:xfrm>
            <a:off x="2750506" y="4757298"/>
            <a:ext cx="18433094" cy="5474787"/>
            <a:chOff x="2426658" y="4757298"/>
            <a:chExt cx="18433094" cy="5474787"/>
          </a:xfrm>
        </p:grpSpPr>
        <p:sp>
          <p:nvSpPr>
            <p:cNvPr id="430" name="Google Shape;430;p3"/>
            <p:cNvSpPr/>
            <p:nvPr/>
          </p:nvSpPr>
          <p:spPr>
            <a:xfrm>
              <a:off x="4298356" y="6139882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58722" y="613988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4570499" y="6343550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B611E0-292D-4939-B187-410BBD87BDF2}"/>
                </a:ext>
              </a:extLst>
            </p:cNvPr>
            <p:cNvGrpSpPr/>
            <p:nvPr/>
          </p:nvGrpSpPr>
          <p:grpSpPr>
            <a:xfrm>
              <a:off x="2426658" y="4757298"/>
              <a:ext cx="6717342" cy="1071188"/>
              <a:chOff x="1264601" y="4864720"/>
              <a:chExt cx="6717342" cy="107118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51188E-32DA-42ED-AE2E-EA2C5D589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A5881A2-24D8-4B06-B96A-138BD4B2F322}"/>
                  </a:ext>
                </a:extLst>
              </p:cNvPr>
              <p:cNvSpPr txBox="1"/>
              <p:nvPr/>
            </p:nvSpPr>
            <p:spPr>
              <a:xfrm>
                <a:off x="1264601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6E189-70B6-4AB8-B565-269297DC6007}"/>
                  </a:ext>
                </a:extLst>
              </p:cNvPr>
              <p:cNvSpPr txBox="1"/>
              <p:nvPr/>
            </p:nvSpPr>
            <p:spPr>
              <a:xfrm>
                <a:off x="7224026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2853D1-693D-40C9-AAF1-AB322A38BCFB}"/>
                  </a:ext>
                </a:extLst>
              </p:cNvPr>
              <p:cNvSpPr txBox="1"/>
              <p:nvPr/>
            </p:nvSpPr>
            <p:spPr>
              <a:xfrm>
                <a:off x="5759767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E230C64-A066-4DAF-9EC5-C5908E4AF0E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8333061-FA86-4B50-B7DA-4212A02B99B4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2B211B9-2888-4E4E-826D-D7A5ADC9FC32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38707D-67E0-447F-A09D-31F9AD72AC83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6B06B1-497C-45B4-B5C5-C38AE50BAF1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157CCE02-A496-4880-A27A-98B3D1494D45}"/>
                </a:ext>
              </a:extLst>
            </p:cNvPr>
            <p:cNvSpPr/>
            <p:nvPr/>
          </p:nvSpPr>
          <p:spPr>
            <a:xfrm>
              <a:off x="15897356" y="6192908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12D98CA-70A5-4E6C-A559-F96C8828DB82}"/>
                </a:ext>
              </a:extLst>
            </p:cNvPr>
            <p:cNvSpPr/>
            <p:nvPr/>
          </p:nvSpPr>
          <p:spPr>
            <a:xfrm>
              <a:off x="15257722" y="619290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A3B52EF-01B6-4D7C-854D-6817621AB4FD}"/>
                </a:ext>
              </a:extLst>
            </p:cNvPr>
            <p:cNvSpPr/>
            <p:nvPr/>
          </p:nvSpPr>
          <p:spPr>
            <a:xfrm>
              <a:off x="16169499" y="63965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C0AB652-47C4-4C3A-B9E2-21C25F2E99EB}"/>
                </a:ext>
              </a:extLst>
            </p:cNvPr>
            <p:cNvGrpSpPr/>
            <p:nvPr/>
          </p:nvGrpSpPr>
          <p:grpSpPr>
            <a:xfrm>
              <a:off x="14025658" y="4757298"/>
              <a:ext cx="6834094" cy="1124214"/>
              <a:chOff x="1264601" y="4811694"/>
              <a:chExt cx="6834094" cy="112421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74E23B7-4877-45C5-AA92-30A0689FB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16D067E-C07A-4E8C-A367-6D183A6CA5C7}"/>
                  </a:ext>
                </a:extLst>
              </p:cNvPr>
              <p:cNvSpPr txBox="1"/>
              <p:nvPr/>
            </p:nvSpPr>
            <p:spPr>
              <a:xfrm>
                <a:off x="1264601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964DF6-0B95-490E-B4C0-77956AC59844}"/>
                  </a:ext>
                </a:extLst>
              </p:cNvPr>
              <p:cNvSpPr txBox="1"/>
              <p:nvPr/>
            </p:nvSpPr>
            <p:spPr>
              <a:xfrm>
                <a:off x="5626462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02AEA2-D733-44B6-B45C-B970D28495E2}"/>
                  </a:ext>
                </a:extLst>
              </p:cNvPr>
              <p:cNvSpPr txBox="1"/>
              <p:nvPr/>
            </p:nvSpPr>
            <p:spPr>
              <a:xfrm>
                <a:off x="7340778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97BD3AB-4687-4F77-B0EC-47EACD2FE6F0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27885BF-176E-4049-BBE9-01CE4123377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F3B93D3-7592-4533-ACEE-8763D9DE256E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D39BB35-4CCC-4616-B1BA-FAB56459B806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CBCE6D9-CD15-40D6-BD8A-5270017FC54D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Google Shape;430;p3">
              <a:extLst>
                <a:ext uri="{FF2B5EF4-FFF2-40B4-BE49-F238E27FC236}">
                  <a16:creationId xmlns:a16="http://schemas.microsoft.com/office/drawing/2014/main" id="{94869279-599E-488A-BE83-7547EC4EFE56}"/>
                </a:ext>
              </a:extLst>
            </p:cNvPr>
            <p:cNvSpPr/>
            <p:nvPr/>
          </p:nvSpPr>
          <p:spPr>
            <a:xfrm>
              <a:off x="4298356" y="8883953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431;p3">
              <a:extLst>
                <a:ext uri="{FF2B5EF4-FFF2-40B4-BE49-F238E27FC236}">
                  <a16:creationId xmlns:a16="http://schemas.microsoft.com/office/drawing/2014/main" id="{DDD37C22-F4B3-4B6A-BAEE-AC1AE09D1B45}"/>
                </a:ext>
              </a:extLst>
            </p:cNvPr>
            <p:cNvSpPr/>
            <p:nvPr/>
          </p:nvSpPr>
          <p:spPr>
            <a:xfrm>
              <a:off x="3658722" y="888395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040BE1-CE7A-43FE-A0BE-14C170263110}"/>
                </a:ext>
              </a:extLst>
            </p:cNvPr>
            <p:cNvSpPr/>
            <p:nvPr/>
          </p:nvSpPr>
          <p:spPr>
            <a:xfrm>
              <a:off x="4570499" y="9087621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02AD947-36D9-49B9-9A53-C2A4A42EC89D}"/>
                </a:ext>
              </a:extLst>
            </p:cNvPr>
            <p:cNvGrpSpPr/>
            <p:nvPr/>
          </p:nvGrpSpPr>
          <p:grpSpPr>
            <a:xfrm>
              <a:off x="2466721" y="7411353"/>
              <a:ext cx="6677279" cy="1161204"/>
              <a:chOff x="1304664" y="4774704"/>
              <a:chExt cx="6677279" cy="116120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879621-AC6D-4B30-BFF6-CDA2E9F8D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19705C3-978E-45DD-B10E-B0823C09CD91}"/>
                  </a:ext>
                </a:extLst>
              </p:cNvPr>
              <p:cNvSpPr txBox="1"/>
              <p:nvPr/>
            </p:nvSpPr>
            <p:spPr>
              <a:xfrm>
                <a:off x="256307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5CC19D2-00FF-47FF-AE41-6C5BB6D27590}"/>
                  </a:ext>
                </a:extLst>
              </p:cNvPr>
              <p:cNvSpPr txBox="1"/>
              <p:nvPr/>
            </p:nvSpPr>
            <p:spPr>
              <a:xfrm>
                <a:off x="722402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98B193E-DF7E-4171-9E70-F32305CD6F99}"/>
                  </a:ext>
                </a:extLst>
              </p:cNvPr>
              <p:cNvSpPr txBox="1"/>
              <p:nvPr/>
            </p:nvSpPr>
            <p:spPr>
              <a:xfrm>
                <a:off x="1304664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F5FD0AB-247F-4681-9776-CBDA9EF148AF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44683F9-374F-45BB-95B0-D96969F94CD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15B66D5-C1DC-418E-888F-F468C7AB3C2A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CE393A9-2791-45E7-A34A-701754C5C79E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B1825BF-9F84-45CB-BADD-0C50530C1B7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Google Shape;430;p3">
              <a:extLst>
                <a:ext uri="{FF2B5EF4-FFF2-40B4-BE49-F238E27FC236}">
                  <a16:creationId xmlns:a16="http://schemas.microsoft.com/office/drawing/2014/main" id="{D7AD1337-D33C-4B6E-AE01-43368DB1305F}"/>
                </a:ext>
              </a:extLst>
            </p:cNvPr>
            <p:cNvSpPr/>
            <p:nvPr/>
          </p:nvSpPr>
          <p:spPr>
            <a:xfrm>
              <a:off x="15897356" y="8882279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431;p3">
              <a:extLst>
                <a:ext uri="{FF2B5EF4-FFF2-40B4-BE49-F238E27FC236}">
                  <a16:creationId xmlns:a16="http://schemas.microsoft.com/office/drawing/2014/main" id="{A5295A64-2ED5-4894-9CEE-4B7C171A216A}"/>
                </a:ext>
              </a:extLst>
            </p:cNvPr>
            <p:cNvSpPr/>
            <p:nvPr/>
          </p:nvSpPr>
          <p:spPr>
            <a:xfrm>
              <a:off x="15257722" y="888227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77AF1ED-602D-4794-8F12-18DD02565ED6}"/>
                </a:ext>
              </a:extLst>
            </p:cNvPr>
            <p:cNvSpPr/>
            <p:nvPr/>
          </p:nvSpPr>
          <p:spPr>
            <a:xfrm>
              <a:off x="16169499" y="908594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532A3FB-582F-4CD0-BA6E-67DA311FAC5E}"/>
                </a:ext>
              </a:extLst>
            </p:cNvPr>
            <p:cNvGrpSpPr/>
            <p:nvPr/>
          </p:nvGrpSpPr>
          <p:grpSpPr>
            <a:xfrm>
              <a:off x="14025658" y="7411353"/>
              <a:ext cx="6717342" cy="1159530"/>
              <a:chOff x="1264601" y="4776378"/>
              <a:chExt cx="6717342" cy="115953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91D3357-7D1D-491B-9285-9FD8AB3AD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CEC0591-3138-452E-BC7B-47A93904D82B}"/>
                  </a:ext>
                </a:extLst>
              </p:cNvPr>
              <p:cNvSpPr txBox="1"/>
              <p:nvPr/>
            </p:nvSpPr>
            <p:spPr>
              <a:xfrm>
                <a:off x="1264601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273077C-59B7-42C2-9B5C-33546E13B268}"/>
                  </a:ext>
                </a:extLst>
              </p:cNvPr>
              <p:cNvSpPr txBox="1"/>
              <p:nvPr/>
            </p:nvSpPr>
            <p:spPr>
              <a:xfrm>
                <a:off x="7224026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F78D9C1-2FB8-4A81-970F-3C1DABA0BC6D}"/>
                  </a:ext>
                </a:extLst>
              </p:cNvPr>
              <p:cNvSpPr txBox="1"/>
              <p:nvPr/>
            </p:nvSpPr>
            <p:spPr>
              <a:xfrm>
                <a:off x="2634284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14031B1-ACB3-40AD-B96E-95C1CD836887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673F4DF-EDE3-4D59-8EF2-74F546D1442B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721F98F-1B89-452C-90F6-26CC3DB615A6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34AB02D-606E-4335-86CA-989FDF55ECBB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B2F1B26-E204-4116-88AB-E6D9B4E4AE29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9" name="Google Shape;431;p3">
            <a:extLst>
              <a:ext uri="{FF2B5EF4-FFF2-40B4-BE49-F238E27FC236}">
                <a16:creationId xmlns:a16="http://schemas.microsoft.com/office/drawing/2014/main" id="{E188A5E5-5C72-4048-AF52-D8282F991403}"/>
              </a:ext>
            </a:extLst>
          </p:cNvPr>
          <p:cNvSpPr/>
          <p:nvPr/>
        </p:nvSpPr>
        <p:spPr>
          <a:xfrm>
            <a:off x="15637883" y="888227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4" grpId="0"/>
      <p:bldP spid="74" grpId="0"/>
      <p:bldP spid="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2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11015F2-D5C5-43CF-AD76-EBAB0840A877}"/>
              </a:ext>
            </a:extLst>
          </p:cNvPr>
          <p:cNvSpPr/>
          <p:nvPr/>
        </p:nvSpPr>
        <p:spPr>
          <a:xfrm>
            <a:off x="4572000" y="3048000"/>
            <a:ext cx="17650904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Cho tam giác 𝐴𝐵𝐶 có 𝐺 là trọng tâm và 𝐼 là trung điểm của 𝐵𝐶. Đẳng thức nào sau đây đúng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/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lim>
                      </m:limLow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DEBDDD1-2551-41E9-BB4E-680E5826BD99}"/>
              </a:ext>
            </a:extLst>
          </p:cNvPr>
          <p:cNvSpPr txBox="1"/>
          <p:nvPr/>
        </p:nvSpPr>
        <p:spPr>
          <a:xfrm>
            <a:off x="1163761" y="9829800"/>
            <a:ext cx="13682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Ta có: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63761" y="1249653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/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𝑮𝑰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blipFill>
                <a:blip r:embed="rId11"/>
                <a:stretch>
                  <a:fillRect l="-285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/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blipFill>
                <a:blip r:embed="rId12"/>
                <a:stretch>
                  <a:fillRect l="-278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/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blipFill>
                <a:blip r:embed="rId13"/>
                <a:stretch>
                  <a:fillRect l="-178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BA1941E-F8B6-4A1D-86B2-75E3786A35AC}"/>
              </a:ext>
            </a:extLst>
          </p:cNvPr>
          <p:cNvGrpSpPr/>
          <p:nvPr/>
        </p:nvGrpSpPr>
        <p:grpSpPr>
          <a:xfrm>
            <a:off x="17848104" y="8714359"/>
            <a:ext cx="5140753" cy="4772264"/>
            <a:chOff x="16552183" y="7420444"/>
            <a:chExt cx="5878540" cy="558584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B54668-7087-422C-A9D7-896DE2BDD4F3}"/>
                </a:ext>
              </a:extLst>
            </p:cNvPr>
            <p:cNvSpPr/>
            <p:nvPr/>
          </p:nvSpPr>
          <p:spPr>
            <a:xfrm>
              <a:off x="16930913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BBCF013-4EEA-40F3-895E-2A0BB3481982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1CD513-B296-409E-8C66-14FF27B04220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B878DF-EAA9-433C-BA4F-20EF4D12CEB5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8FAF675-0586-42B7-83DD-EE9398ADC769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18EA230-57A8-4EC6-A400-E608B07E57AE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31D4B07-C63D-4502-82A9-D8ACD4A22119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03B10F-6B52-49A3-B85C-12DA1E4EA3D2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069317-EA92-4835-A7DC-E16EC9B2CCA7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60B740A-9459-4B4E-90B8-91B9E4D1EFB6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6E9C6-21AC-4EBE-925A-33E3CD87E55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4C546D9-3708-41DA-A3B6-EA31E4B9265C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88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49071B1-6454-44B1-8476-D73D04E4C6A9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68" grpId="0"/>
      <p:bldP spid="74" grpId="0"/>
      <p:bldP spid="79" grpId="0" animBg="1"/>
      <p:bldP spid="80" grpId="0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3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𝐴𝐵𝐶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Đẳng thức nào sau đây đúng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  <a:blipFill>
                <a:blip r:embed="rId4"/>
                <a:stretch>
                  <a:fillRect l="-138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blipFill>
                <a:blip r:embed="rId10"/>
                <a:stretch>
                  <a:fillRect l="-18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92835" y="112303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287534-BE80-41F9-96FA-CFBFD9B3B15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98139D-113E-4C42-AE57-D1A04693852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19F6CB-49C4-433A-B38B-8526FD0F1738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4F6CE0C-7439-4C7B-8653-04A40E1F1ABA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207DF2-E89F-4F06-8A3B-4652A87B3D7A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153305-A3F8-4872-9037-D64B27C5670C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5BDD7FB-55DB-44A5-83B5-8C88844D600D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2E2553-C3F7-4B05-9941-070007941D64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F541B9B-E403-4B85-B274-106AADBEA8F2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9F05B-1C19-4C77-931B-D060A753CC43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F14303-1581-4299-A235-6819EF554478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4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tâm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Mệnh đề nào sau đây SAI ?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  <a:blipFill>
                <a:blip r:embed="rId4"/>
                <a:stretch>
                  <a:fillRect l="-1382" t="-17460" r="-93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𝑨𝑶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A.)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blipFill>
                <a:blip r:embed="rId10"/>
                <a:stretch>
                  <a:fillRect t="-5714" r="-36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725279" y="1009964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/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(nhận C.)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blipFill>
                <a:blip r:embed="rId12"/>
                <a:stretch>
                  <a:fillRect t="-5714" r="-181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B.)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blipFill>
                <a:blip r:embed="rId1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D.)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blipFill>
                <a:blip r:embed="rId14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>
            <a:extLst>
              <a:ext uri="{FF2B5EF4-FFF2-40B4-BE49-F238E27FC236}">
                <a16:creationId xmlns:a16="http://schemas.microsoft.com/office/drawing/2014/main" id="{0536919F-09AD-451B-9D0F-DAF877D09E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07524" y="9023612"/>
            <a:ext cx="4212816" cy="41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  <p:bldP spid="53" grpId="0"/>
      <p:bldP spid="54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5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𝑂𝐴𝐵 vuông cân tại 𝑂, cạnh 𝑂𝐴=𝑎.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  <a:blipFill>
                <a:blip r:embed="rId4"/>
                <a:stretch>
                  <a:fillRect l="-1396" t="-466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1C1A940-FD2D-4919-AF77-3BA370434A5E}"/>
              </a:ext>
            </a:extLst>
          </p:cNvPr>
          <p:cNvGrpSpPr/>
          <p:nvPr/>
        </p:nvGrpSpPr>
        <p:grpSpPr>
          <a:xfrm>
            <a:off x="243340" y="6350490"/>
            <a:ext cx="23371883" cy="6763168"/>
            <a:chOff x="243340" y="6350490"/>
            <a:chExt cx="23371883" cy="676316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588684" y="6787129"/>
              <a:ext cx="23026539" cy="63265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243340" y="6350490"/>
              <a:ext cx="3991219" cy="1114376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820955" y="113967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𝑶𝑨𝑰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blipFill>
                <a:blip r:embed="rId6"/>
                <a:stretch>
                  <a:fillRect l="-280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𝐀𝐈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4957903"/>
            <a:ext cx="17712745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blipFill>
                <a:blip r:embed="rId12"/>
                <a:stretch>
                  <a:fillRect l="-624" t="-2632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/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blipFill>
                <a:blip r:embed="rId14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𝑶𝑰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12881911" y="493243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7261C2B-F7FD-49F5-8B4B-E8969484198F}"/>
              </a:ext>
            </a:extLst>
          </p:cNvPr>
          <p:cNvSpPr/>
          <p:nvPr/>
        </p:nvSpPr>
        <p:spPr>
          <a:xfrm>
            <a:off x="18514415" y="7640881"/>
            <a:ext cx="4512244" cy="3062696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  <a:gd name="connsiteX0" fmla="*/ 26943 w 5297328"/>
              <a:gd name="connsiteY0" fmla="*/ 0 h 3759112"/>
              <a:gd name="connsiteX1" fmla="*/ 0 w 5297328"/>
              <a:gd name="connsiteY1" fmla="*/ 3759112 h 3759112"/>
              <a:gd name="connsiteX2" fmla="*/ 5297328 w 5297328"/>
              <a:gd name="connsiteY2" fmla="*/ 3752759 h 3759112"/>
              <a:gd name="connsiteX3" fmla="*/ 26943 w 5297328"/>
              <a:gd name="connsiteY3" fmla="*/ 0 h 37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759112">
                <a:moveTo>
                  <a:pt x="26943" y="0"/>
                </a:moveTo>
                <a:lnTo>
                  <a:pt x="0" y="3759112"/>
                </a:lnTo>
                <a:lnTo>
                  <a:pt x="5297328" y="3752759"/>
                </a:lnTo>
                <a:lnTo>
                  <a:pt x="26943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B785F47-7D96-4684-AE17-9CB77B84E5EF}"/>
              </a:ext>
            </a:extLst>
          </p:cNvPr>
          <p:cNvSpPr/>
          <p:nvPr/>
        </p:nvSpPr>
        <p:spPr>
          <a:xfrm>
            <a:off x="22963316" y="10607605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00BFDD2-0290-4A15-81A4-7F79CCAD1437}"/>
              </a:ext>
            </a:extLst>
          </p:cNvPr>
          <p:cNvSpPr/>
          <p:nvPr/>
        </p:nvSpPr>
        <p:spPr>
          <a:xfrm>
            <a:off x="18399780" y="10627472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341871-F3C4-45BE-8E11-6D1F643ADCEB}"/>
              </a:ext>
            </a:extLst>
          </p:cNvPr>
          <p:cNvSpPr/>
          <p:nvPr/>
        </p:nvSpPr>
        <p:spPr>
          <a:xfrm>
            <a:off x="20625876" y="10627471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6F4731-8247-4310-8939-4BCFF19CEEF1}"/>
              </a:ext>
            </a:extLst>
          </p:cNvPr>
          <p:cNvCxnSpPr>
            <a:cxnSpLocks/>
            <a:stCxn id="55" idx="0"/>
            <a:endCxn id="59" idx="0"/>
          </p:cNvCxnSpPr>
          <p:nvPr/>
        </p:nvCxnSpPr>
        <p:spPr>
          <a:xfrm>
            <a:off x="18537365" y="7640881"/>
            <a:ext cx="2177501" cy="2986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662DE868-73AF-448C-9C46-DE830EAB1FFE}"/>
              </a:ext>
            </a:extLst>
          </p:cNvPr>
          <p:cNvSpPr/>
          <p:nvPr/>
        </p:nvSpPr>
        <p:spPr>
          <a:xfrm>
            <a:off x="18418104" y="749651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9446F2-5505-4972-A3F9-617250CA9E45}"/>
              </a:ext>
            </a:extLst>
          </p:cNvPr>
          <p:cNvSpPr txBox="1"/>
          <p:nvPr/>
        </p:nvSpPr>
        <p:spPr>
          <a:xfrm flipH="1">
            <a:off x="18662916" y="6890710"/>
            <a:ext cx="543330" cy="64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3663A5-541F-42D3-A4EB-9DD9C33415D8}"/>
              </a:ext>
            </a:extLst>
          </p:cNvPr>
          <p:cNvSpPr txBox="1"/>
          <p:nvPr/>
        </p:nvSpPr>
        <p:spPr>
          <a:xfrm flipH="1">
            <a:off x="18242750" y="10771834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33DC22-36DB-4B9A-A317-C087E546B943}"/>
              </a:ext>
            </a:extLst>
          </p:cNvPr>
          <p:cNvSpPr txBox="1"/>
          <p:nvPr/>
        </p:nvSpPr>
        <p:spPr>
          <a:xfrm flipH="1">
            <a:off x="22780640" y="1080440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360067-E475-4B1F-8804-86178FF16A5C}"/>
              </a:ext>
            </a:extLst>
          </p:cNvPr>
          <p:cNvSpPr txBox="1"/>
          <p:nvPr/>
        </p:nvSpPr>
        <p:spPr>
          <a:xfrm flipH="1">
            <a:off x="20481928" y="10835338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D73696-DA0D-49D8-8CAF-CC23C3289D9B}"/>
              </a:ext>
            </a:extLst>
          </p:cNvPr>
          <p:cNvSpPr txBox="1"/>
          <p:nvPr/>
        </p:nvSpPr>
        <p:spPr>
          <a:xfrm flipH="1">
            <a:off x="17963763" y="884707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34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89" grpId="0"/>
      <p:bldP spid="90" grpId="0"/>
      <p:bldP spid="91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8" grpId="0"/>
      <p:bldP spid="79" grpId="0"/>
      <p:bldP spid="92" grpId="0"/>
      <p:bldP spid="93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1612693"/>
            <a:ext cx="23390608" cy="1898365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6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tâm. Tính độ dài của vectơ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  <a:blipFill>
                <a:blip r:embed="rId4"/>
                <a:stretch>
                  <a:fillRect l="-1063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4800600"/>
            <a:ext cx="23371883" cy="8635675"/>
            <a:chOff x="48567" y="4075155"/>
            <a:chExt cx="23376109" cy="1311314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354800" y="1206599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BE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𝑨𝑮</m:t>
                            </m:r>
                          </m:e>
                        </m:acc>
                        <m:r>
                          <a:rPr lang="fr-BE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𝑨𝑰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3709531" y="3505200"/>
            <a:ext cx="17712745" cy="1565322"/>
            <a:chOff x="3935169" y="8888670"/>
            <a:chExt cx="17712745" cy="156532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2a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  <a:blipFill>
                  <a:blip r:embed="rId8"/>
                  <a:stretch>
                    <a:fillRect l="-8830" t="-9220" b="-30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  <a:blipFill>
                  <a:blip r:embed="rId9"/>
                  <a:stretch>
                    <a:fillRect l="-9071" t="-9155" b="-27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blipFill>
                <a:blip r:embed="rId12"/>
                <a:stretch>
                  <a:fillRect l="-589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blipFill>
                <a:blip r:embed="rId13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blipFill>
                <a:blip r:embed="rId14"/>
                <a:stretch>
                  <a:fillRect l="-285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3708455" y="36576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/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79388" algn="l"/>
                    <a:tab pos="287338" algn="l"/>
                    <a:tab pos="358775" algn="l"/>
                    <a:tab pos="466725" algn="l"/>
                    <a:tab pos="539750" algn="l"/>
                    <a:tab pos="647700" algn="l"/>
                    <a:tab pos="1260475" algn="l"/>
                    <a:tab pos="2519363" algn="l"/>
                    <a:tab pos="3779838" algn="l"/>
                    <a:tab pos="5040313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𝜟𝜜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</m:t>
                    </m:r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𝐌𝐍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num>
                      <m:den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,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blipFill>
                <a:blip r:embed="rId15"/>
                <a:stretch>
                  <a:fillRect l="-422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/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/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/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𝐀𝐈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F7D932F-D6DD-443D-AE5D-B89B083558D0}"/>
              </a:ext>
            </a:extLst>
          </p:cNvPr>
          <p:cNvSpPr/>
          <p:nvPr/>
        </p:nvSpPr>
        <p:spPr>
          <a:xfrm>
            <a:off x="17563416" y="5847712"/>
            <a:ext cx="5243501" cy="4899526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89174D-2F18-4C1B-9F69-442DFCFA68E8}"/>
              </a:ext>
            </a:extLst>
          </p:cNvPr>
          <p:cNvSpPr/>
          <p:nvPr/>
        </p:nvSpPr>
        <p:spPr>
          <a:xfrm>
            <a:off x="20097822" y="571482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B5CFC-8DF8-4074-9124-A1439949298A}"/>
              </a:ext>
            </a:extLst>
          </p:cNvPr>
          <p:cNvSpPr txBox="1"/>
          <p:nvPr/>
        </p:nvSpPr>
        <p:spPr>
          <a:xfrm flipH="1">
            <a:off x="19922467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1B12DE-A982-49CA-A9FC-4DCC65CCD8E0}"/>
              </a:ext>
            </a:extLst>
          </p:cNvPr>
          <p:cNvSpPr/>
          <p:nvPr/>
        </p:nvSpPr>
        <p:spPr>
          <a:xfrm>
            <a:off x="17456257" y="10656046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53BE4AD-DA41-4309-AE54-3A0C8C77051E}"/>
              </a:ext>
            </a:extLst>
          </p:cNvPr>
          <p:cNvSpPr/>
          <p:nvPr/>
        </p:nvSpPr>
        <p:spPr>
          <a:xfrm>
            <a:off x="22731134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E8B0AB3-796C-433C-A70D-87C6BAA48E20}"/>
              </a:ext>
            </a:extLst>
          </p:cNvPr>
          <p:cNvSpPr/>
          <p:nvPr/>
        </p:nvSpPr>
        <p:spPr>
          <a:xfrm>
            <a:off x="18752502" y="8234070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D9DFDA-898A-426F-9BA6-D0852F7C0C64}"/>
              </a:ext>
            </a:extLst>
          </p:cNvPr>
          <p:cNvCxnSpPr>
            <a:cxnSpLocks/>
          </p:cNvCxnSpPr>
          <p:nvPr/>
        </p:nvCxnSpPr>
        <p:spPr>
          <a:xfrm>
            <a:off x="20185166" y="5847712"/>
            <a:ext cx="8966" cy="49442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D8454A3-9104-4752-BEC7-AB9E115B1055}"/>
              </a:ext>
            </a:extLst>
          </p:cNvPr>
          <p:cNvCxnSpPr>
            <a:cxnSpLocks/>
            <a:stCxn id="57" idx="5"/>
            <a:endCxn id="53" idx="1"/>
          </p:cNvCxnSpPr>
          <p:nvPr/>
        </p:nvCxnSpPr>
        <p:spPr>
          <a:xfrm>
            <a:off x="18904417" y="8363989"/>
            <a:ext cx="1226790" cy="2298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D46D9802-7363-46EF-93A2-524972E6B0FE}"/>
              </a:ext>
            </a:extLst>
          </p:cNvPr>
          <p:cNvSpPr/>
          <p:nvPr/>
        </p:nvSpPr>
        <p:spPr>
          <a:xfrm>
            <a:off x="19422472" y="943054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928FE69-5042-48FC-9B6D-7E04A4008A36}"/>
              </a:ext>
            </a:extLst>
          </p:cNvPr>
          <p:cNvSpPr/>
          <p:nvPr/>
        </p:nvSpPr>
        <p:spPr>
          <a:xfrm>
            <a:off x="20105143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26C90E0-F8F3-41DE-8FBE-ED2B594758FF}"/>
              </a:ext>
            </a:extLst>
          </p:cNvPr>
          <p:cNvCxnSpPr>
            <a:cxnSpLocks/>
            <a:stCxn id="43" idx="4"/>
            <a:endCxn id="59" idx="0"/>
          </p:cNvCxnSpPr>
          <p:nvPr/>
        </p:nvCxnSpPr>
        <p:spPr>
          <a:xfrm flipH="1">
            <a:off x="19511462" y="5867039"/>
            <a:ext cx="675350" cy="35635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E42A028-47F9-45DD-AC6E-0410947C3B2E}"/>
              </a:ext>
            </a:extLst>
          </p:cNvPr>
          <p:cNvSpPr txBox="1"/>
          <p:nvPr/>
        </p:nvSpPr>
        <p:spPr>
          <a:xfrm flipH="1">
            <a:off x="17218394" y="1085596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C7F76B-81F3-498A-B227-B6B4F277A411}"/>
              </a:ext>
            </a:extLst>
          </p:cNvPr>
          <p:cNvSpPr txBox="1"/>
          <p:nvPr/>
        </p:nvSpPr>
        <p:spPr>
          <a:xfrm flipH="1">
            <a:off x="22459469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E30266-4891-481B-BCCC-B13677C5FA23}"/>
              </a:ext>
            </a:extLst>
          </p:cNvPr>
          <p:cNvSpPr txBox="1"/>
          <p:nvPr/>
        </p:nvSpPr>
        <p:spPr>
          <a:xfrm flipH="1">
            <a:off x="18169492" y="750702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DAB4A4-EF85-468D-BAE0-9E99F67F98E7}"/>
              </a:ext>
            </a:extLst>
          </p:cNvPr>
          <p:cNvSpPr txBox="1"/>
          <p:nvPr/>
        </p:nvSpPr>
        <p:spPr>
          <a:xfrm flipH="1">
            <a:off x="19034195" y="9488083"/>
            <a:ext cx="3882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A3B4E9-2FD5-496D-A044-F7166681DF98}"/>
              </a:ext>
            </a:extLst>
          </p:cNvPr>
          <p:cNvSpPr txBox="1"/>
          <p:nvPr/>
        </p:nvSpPr>
        <p:spPr>
          <a:xfrm flipH="1">
            <a:off x="20416330" y="887301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69B3F0-6DB0-4B8E-9D80-AA32A7463667}"/>
              </a:ext>
            </a:extLst>
          </p:cNvPr>
          <p:cNvSpPr txBox="1"/>
          <p:nvPr/>
        </p:nvSpPr>
        <p:spPr>
          <a:xfrm flipH="1">
            <a:off x="20382960" y="5203282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8BABBA0-4DB7-45A4-81A9-E4FE0A2BE4E2}"/>
              </a:ext>
            </a:extLst>
          </p:cNvPr>
          <p:cNvSpPr/>
          <p:nvPr/>
        </p:nvSpPr>
        <p:spPr>
          <a:xfrm>
            <a:off x="20125876" y="9135594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90" grpId="0"/>
      <p:bldP spid="91" grpId="0" animBg="1"/>
      <p:bldP spid="68" grpId="0"/>
      <p:bldP spid="79" grpId="0"/>
      <p:bldP spid="93" grpId="0"/>
      <p:bldP spid="55" grpId="0"/>
      <p:bldP spid="4" grpId="0" animBg="1"/>
      <p:bldP spid="43" grpId="0" animBg="1"/>
      <p:bldP spid="44" grpId="0"/>
      <p:bldP spid="45" grpId="0" animBg="1"/>
      <p:bldP spid="46" grpId="0" animBg="1"/>
      <p:bldP spid="57" grpId="0" animBg="1"/>
      <p:bldP spid="59" grpId="0" animBg="1"/>
      <p:bldP spid="53" grpId="0" animBg="1"/>
      <p:bldP spid="61" grpId="0"/>
      <p:bldP spid="62" grpId="0"/>
      <p:bldP spid="63" grpId="0"/>
      <p:bldP spid="65" grpId="0"/>
      <p:bldP spid="67" grpId="0"/>
      <p:bldP spid="70" grpId="0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1784885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  <a:blipFill>
                <a:blip r:embed="rId4"/>
                <a:stretch>
                  <a:fillRect l="-30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7511646" y="1231381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4841824"/>
            <a:ext cx="16930408" cy="2988244"/>
            <a:chOff x="3726796" y="4841824"/>
            <a:chExt cx="16930408" cy="2988244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/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/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58" y="4875981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A0E760-8E8A-4A65-9FD9-7A1D79589B1D}"/>
              </a:ext>
            </a:extLst>
          </p:cNvPr>
          <p:cNvGrpSpPr/>
          <p:nvPr/>
        </p:nvGrpSpPr>
        <p:grpSpPr>
          <a:xfrm>
            <a:off x="18444124" y="8382000"/>
            <a:ext cx="5140753" cy="4772264"/>
            <a:chOff x="18444124" y="8626746"/>
            <a:chExt cx="5140753" cy="477226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60D04E9-4BF4-4097-83A1-FAE426B2EC4B}"/>
                </a:ext>
              </a:extLst>
            </p:cNvPr>
            <p:cNvGrpSpPr/>
            <p:nvPr/>
          </p:nvGrpSpPr>
          <p:grpSpPr>
            <a:xfrm>
              <a:off x="18444124" y="8626746"/>
              <a:ext cx="5140753" cy="4772264"/>
              <a:chOff x="16552183" y="7420444"/>
              <a:chExt cx="5878540" cy="558584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457F85-253F-4E02-B145-1AE21B72812B}"/>
                  </a:ext>
                </a:extLst>
              </p:cNvPr>
              <p:cNvSpPr/>
              <p:nvPr/>
            </p:nvSpPr>
            <p:spPr>
              <a:xfrm>
                <a:off x="16930914" y="8273145"/>
                <a:ext cx="5159829" cy="3696314"/>
              </a:xfrm>
              <a:custGeom>
                <a:avLst/>
                <a:gdLst>
                  <a:gd name="connsiteX0" fmla="*/ 2032000 w 5312229"/>
                  <a:gd name="connsiteY0" fmla="*/ 0 h 3991428"/>
                  <a:gd name="connsiteX1" fmla="*/ 0 w 5312229"/>
                  <a:gd name="connsiteY1" fmla="*/ 3860800 h 3991428"/>
                  <a:gd name="connsiteX2" fmla="*/ 5312229 w 5312229"/>
                  <a:gd name="connsiteY2" fmla="*/ 3991428 h 3991428"/>
                  <a:gd name="connsiteX3" fmla="*/ 2032000 w 5312229"/>
                  <a:gd name="connsiteY3" fmla="*/ 0 h 3991428"/>
                  <a:gd name="connsiteX0" fmla="*/ 1540266 w 5312229"/>
                  <a:gd name="connsiteY0" fmla="*/ 0 h 3869668"/>
                  <a:gd name="connsiteX1" fmla="*/ 0 w 5312229"/>
                  <a:gd name="connsiteY1" fmla="*/ 3739040 h 3869668"/>
                  <a:gd name="connsiteX2" fmla="*/ 5312229 w 5312229"/>
                  <a:gd name="connsiteY2" fmla="*/ 3869668 h 3869668"/>
                  <a:gd name="connsiteX3" fmla="*/ 1540266 w 5312229"/>
                  <a:gd name="connsiteY3" fmla="*/ 0 h 3869668"/>
                  <a:gd name="connsiteX0" fmla="*/ 1450859 w 5222822"/>
                  <a:gd name="connsiteY0" fmla="*/ 0 h 3906460"/>
                  <a:gd name="connsiteX1" fmla="*/ 0 w 5222822"/>
                  <a:gd name="connsiteY1" fmla="*/ 3906460 h 3906460"/>
                  <a:gd name="connsiteX2" fmla="*/ 5222822 w 5222822"/>
                  <a:gd name="connsiteY2" fmla="*/ 3869668 h 3906460"/>
                  <a:gd name="connsiteX3" fmla="*/ 1450859 w 5222822"/>
                  <a:gd name="connsiteY3" fmla="*/ 0 h 3906460"/>
                  <a:gd name="connsiteX0" fmla="*/ 1525365 w 5297328"/>
                  <a:gd name="connsiteY0" fmla="*/ 0 h 3869668"/>
                  <a:gd name="connsiteX1" fmla="*/ 0 w 5297328"/>
                  <a:gd name="connsiteY1" fmla="*/ 3815141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69668"/>
                  <a:gd name="connsiteX1" fmla="*/ 0 w 5297328"/>
                  <a:gd name="connsiteY1" fmla="*/ 3845580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76021"/>
                  <a:gd name="connsiteX1" fmla="*/ 0 w 5297328"/>
                  <a:gd name="connsiteY1" fmla="*/ 3876021 h 3876021"/>
                  <a:gd name="connsiteX2" fmla="*/ 5297328 w 5297328"/>
                  <a:gd name="connsiteY2" fmla="*/ 3869668 h 3876021"/>
                  <a:gd name="connsiteX3" fmla="*/ 1525365 w 5297328"/>
                  <a:gd name="connsiteY3" fmla="*/ 0 h 38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7328" h="3876021">
                    <a:moveTo>
                      <a:pt x="1525365" y="0"/>
                    </a:moveTo>
                    <a:lnTo>
                      <a:pt x="0" y="3876021"/>
                    </a:lnTo>
                    <a:lnTo>
                      <a:pt x="5297328" y="3869668"/>
                    </a:lnTo>
                    <a:lnTo>
                      <a:pt x="1525365" y="0"/>
                    </a:ln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77789CD-DDAB-453A-8361-D84584FAF6F7}"/>
                  </a:ext>
                </a:extLst>
              </p:cNvPr>
              <p:cNvSpPr/>
              <p:nvPr/>
            </p:nvSpPr>
            <p:spPr>
              <a:xfrm>
                <a:off x="22018309" y="1185712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9DC41A7-8B54-4108-97D2-EFB10391ECEE}"/>
                  </a:ext>
                </a:extLst>
              </p:cNvPr>
              <p:cNvSpPr/>
              <p:nvPr/>
            </p:nvSpPr>
            <p:spPr>
              <a:xfrm>
                <a:off x="16799826" y="11880379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27968FA-942E-41C9-AC36-CED9FF6E1809}"/>
                  </a:ext>
                </a:extLst>
              </p:cNvPr>
              <p:cNvSpPr/>
              <p:nvPr/>
            </p:nvSpPr>
            <p:spPr>
              <a:xfrm>
                <a:off x="19345406" y="11880378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6AA78C-AA7B-42D5-A7A0-EB04BB201FFD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18435839" y="8292195"/>
                <a:ext cx="1011328" cy="35881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BF65037-E4AC-4B58-AE85-21028F0A5A09}"/>
                  </a:ext>
                </a:extLst>
              </p:cNvPr>
              <p:cNvSpPr/>
              <p:nvPr/>
            </p:nvSpPr>
            <p:spPr>
              <a:xfrm>
                <a:off x="18335625" y="818406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4EFF0E3-49B5-409C-A990-78BCC2AB4CEB}"/>
                  </a:ext>
                </a:extLst>
              </p:cNvPr>
              <p:cNvSpPr txBox="1"/>
              <p:nvPr/>
            </p:nvSpPr>
            <p:spPr>
              <a:xfrm flipH="1">
                <a:off x="18059167" y="7420444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F764DF-0AC4-4EB3-B0BE-A06D35211664}"/>
                  </a:ext>
                </a:extLst>
              </p:cNvPr>
              <p:cNvSpPr txBox="1"/>
              <p:nvPr/>
            </p:nvSpPr>
            <p:spPr>
              <a:xfrm flipH="1">
                <a:off x="16552183" y="12129249"/>
                <a:ext cx="6213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42520BD-1ACC-483D-AF68-D085E7D8DBFB}"/>
                  </a:ext>
                </a:extLst>
              </p:cNvPr>
              <p:cNvSpPr txBox="1"/>
              <p:nvPr/>
            </p:nvSpPr>
            <p:spPr>
              <a:xfrm flipH="1">
                <a:off x="21809416" y="12087481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FF522A5-3B95-4FB4-B4BD-AE2ABB64F934}"/>
                  </a:ext>
                </a:extLst>
              </p:cNvPr>
              <p:cNvSpPr txBox="1"/>
              <p:nvPr/>
            </p:nvSpPr>
            <p:spPr>
              <a:xfrm flipH="1">
                <a:off x="19180799" y="12123682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2EDA1A-5DD1-4DB6-B240-597796B9D82A}"/>
                </a:ext>
              </a:extLst>
            </p:cNvPr>
            <p:cNvSpPr/>
            <p:nvPr/>
          </p:nvSpPr>
          <p:spPr>
            <a:xfrm>
              <a:off x="20487401" y="11006931"/>
              <a:ext cx="177979" cy="15221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CF0F7A1-C03D-4F2A-9887-E1F51A1940E0}"/>
                </a:ext>
              </a:extLst>
            </p:cNvPr>
            <p:cNvSpPr txBox="1"/>
            <p:nvPr/>
          </p:nvSpPr>
          <p:spPr>
            <a:xfrm flipH="1">
              <a:off x="19831736" y="10942501"/>
              <a:ext cx="54333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88" grpId="0"/>
      <p:bldP spid="97" grpId="0"/>
      <p:bldP spid="98" grpId="0"/>
      <p:bldP spid="99" grpId="0"/>
      <p:bldP spid="100" grpId="0"/>
      <p:bldP spid="1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43340" y="1692115"/>
            <a:ext cx="23390608" cy="2647697"/>
            <a:chOff x="923003" y="3917552"/>
            <a:chExt cx="23394838" cy="26481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21388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8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và cố định, với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hợp các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mãn đẳng thức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  <a:blipFill>
                <a:blip r:embed="rId4"/>
                <a:stretch>
                  <a:fillRect l="-1144" t="-885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5053632" y="1239799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đẳ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blipFill>
                <a:blip r:embed="rId8"/>
                <a:stretch>
                  <a:fillRect t="-7194" r="-2038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30D6A32-A4B2-4CC1-AD7E-EFBB88114243}"/>
              </a:ext>
            </a:extLst>
          </p:cNvPr>
          <p:cNvGrpSpPr/>
          <p:nvPr/>
        </p:nvGrpSpPr>
        <p:grpSpPr>
          <a:xfrm>
            <a:off x="525533" y="4572000"/>
            <a:ext cx="23096125" cy="2869555"/>
            <a:chOff x="525533" y="4572000"/>
            <a:chExt cx="23096125" cy="286955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1165166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525533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C1BC77F2-59FD-40F2-A4F9-7C9765EBF4B1}"/>
                </a:ext>
              </a:extLst>
            </p:cNvPr>
            <p:cNvSpPr/>
            <p:nvPr/>
          </p:nvSpPr>
          <p:spPr>
            <a:xfrm>
              <a:off x="13992529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431;p3">
              <a:extLst>
                <a:ext uri="{FF2B5EF4-FFF2-40B4-BE49-F238E27FC236}">
                  <a16:creationId xmlns:a16="http://schemas.microsoft.com/office/drawing/2014/main" id="{5856CDEB-1487-4CA7-83AB-6361AEEA6ED3}"/>
                </a:ext>
              </a:extLst>
            </p:cNvPr>
            <p:cNvSpPr/>
            <p:nvPr/>
          </p:nvSpPr>
          <p:spPr>
            <a:xfrm>
              <a:off x="13352896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/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Google Shape;430;p3">
              <a:extLst>
                <a:ext uri="{FF2B5EF4-FFF2-40B4-BE49-F238E27FC236}">
                  <a16:creationId xmlns:a16="http://schemas.microsoft.com/office/drawing/2014/main" id="{A48E1A36-10C5-4F71-8910-104355095CC7}"/>
                </a:ext>
              </a:extLst>
            </p:cNvPr>
            <p:cNvSpPr/>
            <p:nvPr/>
          </p:nvSpPr>
          <p:spPr>
            <a:xfrm>
              <a:off x="1171601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431;p3">
              <a:extLst>
                <a:ext uri="{FF2B5EF4-FFF2-40B4-BE49-F238E27FC236}">
                  <a16:creationId xmlns:a16="http://schemas.microsoft.com/office/drawing/2014/main" id="{75BC0CC5-11B5-4D29-82A0-CDAE73F4F73B}"/>
                </a:ext>
              </a:extLst>
            </p:cNvPr>
            <p:cNvSpPr/>
            <p:nvPr/>
          </p:nvSpPr>
          <p:spPr>
            <a:xfrm>
              <a:off x="531968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/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Google Shape;430;p3">
              <a:extLst>
                <a:ext uri="{FF2B5EF4-FFF2-40B4-BE49-F238E27FC236}">
                  <a16:creationId xmlns:a16="http://schemas.microsoft.com/office/drawing/2014/main" id="{DB650FE2-2787-4745-9113-CA8900CA1773}"/>
                </a:ext>
              </a:extLst>
            </p:cNvPr>
            <p:cNvSpPr/>
            <p:nvPr/>
          </p:nvSpPr>
          <p:spPr>
            <a:xfrm>
              <a:off x="13998964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431;p3">
              <a:extLst>
                <a:ext uri="{FF2B5EF4-FFF2-40B4-BE49-F238E27FC236}">
                  <a16:creationId xmlns:a16="http://schemas.microsoft.com/office/drawing/2014/main" id="{82BAB253-AB5A-4C05-AAC6-9AB8F67599D3}"/>
                </a:ext>
              </a:extLst>
            </p:cNvPr>
            <p:cNvSpPr/>
            <p:nvPr/>
          </p:nvSpPr>
          <p:spPr>
            <a:xfrm>
              <a:off x="13359331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/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/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/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431;p3">
            <a:extLst>
              <a:ext uri="{FF2B5EF4-FFF2-40B4-BE49-F238E27FC236}">
                <a16:creationId xmlns:a16="http://schemas.microsoft.com/office/drawing/2014/main" id="{80469932-35E0-4053-9C08-0DCDBD1EA87A}"/>
              </a:ext>
            </a:extLst>
          </p:cNvPr>
          <p:cNvSpPr/>
          <p:nvPr/>
        </p:nvSpPr>
        <p:spPr>
          <a:xfrm>
            <a:off x="533400" y="45720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99" grpId="0"/>
      <p:bldP spid="100" grpId="0"/>
      <p:bldP spid="102" grpId="0"/>
      <p:bldP spid="103" grpId="0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4113965"/>
            <a:ext cx="21771044" cy="6972166"/>
            <a:chOff x="1076414" y="3099768"/>
            <a:chExt cx="21773564" cy="697297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  <a:blipFill>
                <a:blip r:embed="rId2"/>
                <a:stretch>
                  <a:fillRect l="-1195" r="-116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blipFill>
                <a:blip r:embed="rId3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blipFill>
                <a:blip r:embed="rId4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blipFill>
                <a:blip r:embed="rId5"/>
                <a:stretch>
                  <a:fillRect b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blipFill>
                <a:blip r:embed="rId6"/>
                <a:stretch>
                  <a:fillRect l="-119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  <p:bldP spid="1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4861" y="5449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1D23BCF-86AA-427A-9F9F-7E6F09B979F7}"/>
              </a:ext>
            </a:extLst>
          </p:cNvPr>
          <p:cNvSpPr/>
          <p:nvPr/>
        </p:nvSpPr>
        <p:spPr>
          <a:xfrm>
            <a:off x="1670824" y="6039444"/>
            <a:ext cx="20910195" cy="326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và học thuộc các kiến thức cơ bản trong phần lí thuyết.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các bài tập trong ví dụ.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Làm lại các bài tập trắc nghiệm tự luyện.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C460F3-3EE9-4A34-AE87-F09B804F0F46}"/>
              </a:ext>
            </a:extLst>
          </p:cNvPr>
          <p:cNvGrpSpPr/>
          <p:nvPr/>
        </p:nvGrpSpPr>
        <p:grpSpPr>
          <a:xfrm>
            <a:off x="6324600" y="3048000"/>
            <a:ext cx="9854719" cy="914400"/>
            <a:chOff x="1670824" y="3276584"/>
            <a:chExt cx="9854719" cy="914400"/>
          </a:xfrm>
        </p:grpSpPr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C1FFFDE9-91BF-44B0-BB54-4B146591BA60}"/>
                </a:ext>
              </a:extLst>
            </p:cNvPr>
            <p:cNvGrpSpPr/>
            <p:nvPr/>
          </p:nvGrpSpPr>
          <p:grpSpPr>
            <a:xfrm>
              <a:off x="1670824" y="3276600"/>
              <a:ext cx="9854719" cy="914384"/>
              <a:chOff x="7459670" y="7086600"/>
              <a:chExt cx="9855862" cy="91449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2F168F-40E8-4DC6-A376-7BB1FBEDB974}"/>
                  </a:ext>
                </a:extLst>
              </p:cNvPr>
              <p:cNvSpPr/>
              <p:nvPr/>
            </p:nvSpPr>
            <p:spPr>
              <a:xfrm>
                <a:off x="9092456" y="7178187"/>
                <a:ext cx="8223076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44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DẪN TỰ HỌC Ở NHÀ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26">
                <a:extLst>
                  <a:ext uri="{FF2B5EF4-FFF2-40B4-BE49-F238E27FC236}">
                    <a16:creationId xmlns:a16="http://schemas.microsoft.com/office/drawing/2014/main" id="{75E63447-FCFE-40E6-AEF4-448E6D21F9E3}"/>
                  </a:ext>
                </a:extLst>
              </p:cNvPr>
              <p:cNvGrpSpPr/>
              <p:nvPr/>
            </p:nvGrpSpPr>
            <p:grpSpPr>
              <a:xfrm>
                <a:off x="7459670" y="7086600"/>
                <a:ext cx="851538" cy="914490"/>
                <a:chOff x="7459669" y="7543800"/>
                <a:chExt cx="844508" cy="914490"/>
              </a:xfrm>
            </p:grpSpPr>
            <p:sp>
              <p:nvSpPr>
                <p:cNvPr id="31" name="Isosceles Triangle 44">
                  <a:extLst>
                    <a:ext uri="{FF2B5EF4-FFF2-40B4-BE49-F238E27FC236}">
                      <a16:creationId xmlns:a16="http://schemas.microsoft.com/office/drawing/2014/main" id="{E1320D36-82E4-45B4-BEA9-82147E9D85E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8120951" y="7688760"/>
                  <a:ext cx="183226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8C9C6D6B-4DBE-4FFB-9EFF-4D1E95363BB2}"/>
                </a:ext>
              </a:extLst>
            </p:cNvPr>
            <p:cNvSpPr/>
            <p:nvPr/>
          </p:nvSpPr>
          <p:spPr>
            <a:xfrm>
              <a:off x="2315574" y="3276584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24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blipFill>
                <a:blip r:embed="rId2"/>
                <a:stretch>
                  <a:fillRect l="-1203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blipFill>
                <a:blip r:embed="rId3"/>
                <a:stretch>
                  <a:fillRect b="-2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blipFill>
                <a:blip r:embed="rId4"/>
                <a:stretch>
                  <a:fillRect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N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blipFill>
                <a:blip r:embed="rId5"/>
                <a:stretch>
                  <a:fillRect b="-26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677400" y="5173908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687253" y="5183780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4909131" y="5189077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blipFill>
                <a:blip r:embed="rId6"/>
                <a:stretch>
                  <a:fillRect l="-2209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blipFill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DD0DA-9835-4AA5-87FC-0AF862D8831A}"/>
              </a:ext>
            </a:extLst>
          </p:cNvPr>
          <p:cNvGrpSpPr/>
          <p:nvPr/>
        </p:nvGrpSpPr>
        <p:grpSpPr>
          <a:xfrm>
            <a:off x="14472178" y="4343400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38F1BD2E-BE8C-4AD3-8B82-68E43CCFC1D9}"/>
              </a:ext>
            </a:extLst>
          </p:cNvPr>
          <p:cNvSpPr/>
          <p:nvPr/>
        </p:nvSpPr>
        <p:spPr>
          <a:xfrm>
            <a:off x="10631129" y="5076065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id="{CFFEBB4E-8FBA-4FEC-BC15-B50E46E7CD72}"/>
              </a:ext>
            </a:extLst>
          </p:cNvPr>
          <p:cNvSpPr/>
          <p:nvPr/>
        </p:nvSpPr>
        <p:spPr>
          <a:xfrm>
            <a:off x="20487163" y="5107229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31"/>
            <a:ext cx="21819676" cy="5865769"/>
            <a:chOff x="1270511" y="5867400"/>
            <a:chExt cx="21819676" cy="6489481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1817977" cy="6217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𝑨𝑮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𝑮𝑨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BE6432E-AE79-4A2F-B4B6-7EBD0EF32A31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69E77C-806C-4442-B9DB-F4B0557C72E8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DD442C-1A93-4B63-B63F-5BE5AF376FF2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1C94998-10ED-4593-A9D9-D8DB0620244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1DC190-5C0E-4983-A6DD-E3F34D0FDEA2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843CE4E-6030-4CDD-9724-CB10F1760F93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D5AAFA-1853-4DCE-BEB6-E59A1D0D8E38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7E0FD04-E14D-4A87-9B77-ECC1C411D9C0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4DFC1-BC34-4D39-AF49-27FE355858D7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198215-4CB6-452E-909D-4FAEC4C5ED5E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EEE47A-BE26-46DD-BDB7-0A5733A2F1EC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98E7D5-4677-4114-85DE-AB93E60DDCBE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0A56BB6-43DE-483D-8157-F70746F3553A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4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3" grpId="0" animBg="1"/>
      <p:bldP spid="71" grpId="0" animBg="1"/>
      <p:bldP spid="72" grpId="0" animBg="1"/>
      <p:bldP spid="74" grpId="0" animBg="1"/>
      <p:bldP spid="4" grpId="0" animBg="1"/>
      <p:bldP spid="78" grpId="0" animBg="1"/>
      <p:bldP spid="85" grpId="0" animBg="1"/>
      <p:bldP spid="20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6421240"/>
            <a:chOff x="1270511" y="5867400"/>
            <a:chExt cx="21819676" cy="7104018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8324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𝐂𝐁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0D81655-A83C-4868-9D3F-CE43CD935BFF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09BFEDD-1AA9-41AF-B019-C035CEEF0E6B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FBD404F-0073-4ADD-AD51-C25EBE40B9CD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D6953E6-84C2-4CBD-8096-8AC17DA796B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0906BF9-51E3-42B5-AB6A-9D716767AA8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9790A918-9D44-4924-A038-0CF15DC6916D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4EF9B02-FA31-4EF1-A4FA-78B233EBF659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92FDB77-A3F8-45E1-A589-F5AF6E27913D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EDCA6CB-984A-48D9-A429-401D55EF2EB4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A45C44A-88C2-4B95-BD01-3338D56B4639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8CEFEB-98E9-4F8D-8057-F54C0AFCE972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FC69FC-C230-420B-8DDF-7E1F1017BFBC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007C93-2C1D-40D8-8D6E-D052C451C899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4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76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0">
            <a:extLst>
              <a:ext uri="{FF2B5EF4-FFF2-40B4-BE49-F238E27FC236}">
                <a16:creationId xmlns:a16="http://schemas.microsoft.com/office/drawing/2014/main" id="{64A89557-019A-4F89-AC92-75D3BD4AE8BA}"/>
              </a:ext>
            </a:extLst>
          </p:cNvPr>
          <p:cNvGrpSpPr/>
          <p:nvPr/>
        </p:nvGrpSpPr>
        <p:grpSpPr>
          <a:xfrm>
            <a:off x="10896600" y="7253203"/>
            <a:ext cx="11998726" cy="5167397"/>
            <a:chOff x="1270511" y="5867400"/>
            <a:chExt cx="11998726" cy="5716852"/>
          </a:xfrm>
        </p:grpSpPr>
        <p:sp>
          <p:nvSpPr>
            <p:cNvPr id="144" name="Rounded Rectangle 52">
              <a:extLst>
                <a:ext uri="{FF2B5EF4-FFF2-40B4-BE49-F238E27FC236}">
                  <a16:creationId xmlns:a16="http://schemas.microsoft.com/office/drawing/2014/main" id="{8D16BEB5-3090-41DF-A94F-BFBD3B1F0F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60">
              <a:extLst>
                <a:ext uri="{FF2B5EF4-FFF2-40B4-BE49-F238E27FC236}">
                  <a16:creationId xmlns:a16="http://schemas.microsoft.com/office/drawing/2014/main" id="{7FA2BC8E-6D69-4063-85B3-853DBB385C8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A0016BBA-3963-40F0-9472-948D4045F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8B4A23-A59A-4E11-B555-A9C53B610FD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ound Diagonal Corner Rectangle 58">
                <a:extLst>
                  <a:ext uri="{FF2B5EF4-FFF2-40B4-BE49-F238E27FC236}">
                    <a16:creationId xmlns:a16="http://schemas.microsoft.com/office/drawing/2014/main" id="{81F76453-B9C0-487A-837E-1751316E3D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B164FB76-4E5E-4E47-ADEE-3182C5500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DC11FA8-74FE-484B-BC38-801E7E96713A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87DE47-C450-4B77-B69D-EF65FFC294E3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141" name="Rounded Rectangle 47">
                <a:extLst>
                  <a:ext uri="{FF2B5EF4-FFF2-40B4-BE49-F238E27FC236}">
                    <a16:creationId xmlns:a16="http://schemas.microsoft.com/office/drawing/2014/main" id="{A4FF9A23-9906-444C-8F13-15D7EADE6B1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15C9F259-EE28-4773-8EEE-1FDE47D9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2C3316-AA4E-417E-AFA8-18A0CC7831F4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với vectơ nào sau đây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094230" algn="l"/>
                    <a:tab pos="3558540" algn="l"/>
                    <a:tab pos="5022850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blipFill>
                <a:blip r:embed="rId3"/>
                <a:stretch>
                  <a:fillRect l="-2343" r="-2286" b="-7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blipFill>
                <a:blip r:embed="rId4"/>
                <a:stretch>
                  <a:fillRect l="-23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540A9348-36CB-46A2-92AB-0534EA1AECD1}"/>
              </a:ext>
            </a:extLst>
          </p:cNvPr>
          <p:cNvSpPr txBox="1"/>
          <p:nvPr/>
        </p:nvSpPr>
        <p:spPr>
          <a:xfrm>
            <a:off x="11855670" y="10002854"/>
            <a:ext cx="10666389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5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1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C76955-7A29-4F55-B058-8FBF74A0FC88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EF5827E-F8ED-4C10-8B7D-2073453094FE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75" name="Rounded Rectangle 47">
                <a:extLst>
                  <a:ext uri="{FF2B5EF4-FFF2-40B4-BE49-F238E27FC236}">
                    <a16:creationId xmlns:a16="http://schemas.microsoft.com/office/drawing/2014/main" id="{232856F4-D1E6-4C96-946D-B5BB26B319DF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B7A51A26-2A59-4F66-991C-5D7A3A353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EF3097-6578-4D7C-9170-F3766765810D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3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54">
            <a:extLst>
              <a:ext uri="{FF2B5EF4-FFF2-40B4-BE49-F238E27FC236}">
                <a16:creationId xmlns:a16="http://schemas.microsoft.com/office/drawing/2014/main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nhau. Hãy rút gọn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blipFill>
                <a:blip r:embed="rId4"/>
                <a:stretch>
                  <a:fillRect l="-2500" r="-256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0">
            <a:extLst>
              <a:ext uri="{FF2B5EF4-FFF2-40B4-BE49-F238E27FC236}">
                <a16:creationId xmlns:a16="http://schemas.microsoft.com/office/drawing/2014/main" id="{E96F7E60-CA16-4267-B00C-20E265B41A59}"/>
              </a:ext>
            </a:extLst>
          </p:cNvPr>
          <p:cNvGrpSpPr/>
          <p:nvPr/>
        </p:nvGrpSpPr>
        <p:grpSpPr>
          <a:xfrm>
            <a:off x="10918181" y="7194177"/>
            <a:ext cx="11998726" cy="5167397"/>
            <a:chOff x="1270511" y="5867400"/>
            <a:chExt cx="11998726" cy="5716852"/>
          </a:xfrm>
        </p:grpSpPr>
        <p:sp>
          <p:nvSpPr>
            <p:cNvPr id="130" name="Rounded Rectangle 52">
              <a:extLst>
                <a:ext uri="{FF2B5EF4-FFF2-40B4-BE49-F238E27FC236}">
                  <a16:creationId xmlns:a16="http://schemas.microsoft.com/office/drawing/2014/main" id="{956B8CEC-5204-4071-AF4C-38FF8D3B52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60">
              <a:extLst>
                <a:ext uri="{FF2B5EF4-FFF2-40B4-BE49-F238E27FC236}">
                  <a16:creationId xmlns:a16="http://schemas.microsoft.com/office/drawing/2014/main" id="{3E3D2487-7D4A-4451-A70C-64E85E652AC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F6227BA0-88D2-47C6-8ABA-936E9A1C4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1809E61-5FBB-4AB6-8378-EB376D0B920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 Diagonal Corner Rectangle 58">
                <a:extLst>
                  <a:ext uri="{FF2B5EF4-FFF2-40B4-BE49-F238E27FC236}">
                    <a16:creationId xmlns:a16="http://schemas.microsoft.com/office/drawing/2014/main" id="{016DDC26-4066-4F95-9DB5-EA5B3406508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AB9CDB9-5498-4181-99E7-87C6189C4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blipFill>
                <a:blip r:embed="rId5"/>
                <a:stretch>
                  <a:fillRect l="-2186" r="-2132" b="-1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/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nl-NL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/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blipFill>
                <a:blip r:embed="rId7"/>
                <a:stretch>
                  <a:fillRect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77466" y="4238197"/>
            <a:ext cx="21534934" cy="650600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2" name="Group 60">
            <a:extLst>
              <a:ext uri="{FF2B5EF4-FFF2-40B4-BE49-F238E27FC236}">
                <a16:creationId xmlns:a16="http://schemas.microsoft.com/office/drawing/2014/main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/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bất kì. Ta có: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  <a:blipFill>
                <a:blip r:embed="rId2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điểm bất kì.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blipFill>
                <a:blip r:embed="rId5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2617</TotalTime>
  <Words>3828</Words>
  <PresentationFormat>Tùy chỉnh</PresentationFormat>
  <Paragraphs>561</Paragraphs>
  <Slides>31</Slides>
  <Notes>25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2021-10-03T14:07:04Z</dcterms:modified>
</cp:coreProperties>
</file>