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C3A3-2322-4D1C-8A79-9C6C602A2B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6BE7F4B-9F1E-49ED-B0C9-25E531E1B4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D6D5878-08BD-486D-A8C5-3572835C5EB4}"/>
              </a:ext>
            </a:extLst>
          </p:cNvPr>
          <p:cNvSpPr>
            <a:spLocks noGrp="1"/>
          </p:cNvSpPr>
          <p:nvPr>
            <p:ph type="dt" sz="half" idx="10"/>
          </p:nvPr>
        </p:nvSpPr>
        <p:spPr/>
        <p:txBody>
          <a:bodyPr/>
          <a:lstStyle/>
          <a:p>
            <a:fld id="{1BB45DD0-D766-447E-9C16-D230C7B03B9A}" type="datetimeFigureOut">
              <a:rPr lang="vi-VN" smtClean="0"/>
              <a:t>06/09/2020</a:t>
            </a:fld>
            <a:endParaRPr lang="vi-VN"/>
          </a:p>
        </p:txBody>
      </p:sp>
      <p:sp>
        <p:nvSpPr>
          <p:cNvPr id="5" name="Footer Placeholder 4">
            <a:extLst>
              <a:ext uri="{FF2B5EF4-FFF2-40B4-BE49-F238E27FC236}">
                <a16:creationId xmlns:a16="http://schemas.microsoft.com/office/drawing/2014/main" id="{F76C7843-5A16-40E3-98FA-D05A6212D3D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9BD3CBA-78BB-4E20-A97C-4B747B64DB7E}"/>
              </a:ext>
            </a:extLst>
          </p:cNvPr>
          <p:cNvSpPr>
            <a:spLocks noGrp="1"/>
          </p:cNvSpPr>
          <p:nvPr>
            <p:ph type="sldNum" sz="quarter" idx="12"/>
          </p:nvPr>
        </p:nvSpPr>
        <p:spPr/>
        <p:txBody>
          <a:bodyPr/>
          <a:lstStyle/>
          <a:p>
            <a:fld id="{7367296A-0210-473A-B124-70A463100EAA}" type="slidenum">
              <a:rPr lang="vi-VN" smtClean="0"/>
              <a:t>‹#›</a:t>
            </a:fld>
            <a:endParaRPr lang="vi-VN"/>
          </a:p>
        </p:txBody>
      </p:sp>
    </p:spTree>
    <p:extLst>
      <p:ext uri="{BB962C8B-B14F-4D97-AF65-F5344CB8AC3E}">
        <p14:creationId xmlns:p14="http://schemas.microsoft.com/office/powerpoint/2010/main" val="426576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2C8CF-416D-4C0E-B3B1-B6295C781D5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856EF71-6CB4-4B90-9801-480ED8E0D5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7FA1A9B-42A7-4A8C-BDC6-16E4751E56A8}"/>
              </a:ext>
            </a:extLst>
          </p:cNvPr>
          <p:cNvSpPr>
            <a:spLocks noGrp="1"/>
          </p:cNvSpPr>
          <p:nvPr>
            <p:ph type="dt" sz="half" idx="10"/>
          </p:nvPr>
        </p:nvSpPr>
        <p:spPr/>
        <p:txBody>
          <a:bodyPr/>
          <a:lstStyle/>
          <a:p>
            <a:fld id="{1BB45DD0-D766-447E-9C16-D230C7B03B9A}" type="datetimeFigureOut">
              <a:rPr lang="vi-VN" smtClean="0"/>
              <a:t>06/09/2020</a:t>
            </a:fld>
            <a:endParaRPr lang="vi-VN"/>
          </a:p>
        </p:txBody>
      </p:sp>
      <p:sp>
        <p:nvSpPr>
          <p:cNvPr id="5" name="Footer Placeholder 4">
            <a:extLst>
              <a:ext uri="{FF2B5EF4-FFF2-40B4-BE49-F238E27FC236}">
                <a16:creationId xmlns:a16="http://schemas.microsoft.com/office/drawing/2014/main" id="{05A0EB2D-3D41-4A8A-9680-C6089C9AEA0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06B706E-2131-44C9-A688-361BBC5B86AF}"/>
              </a:ext>
            </a:extLst>
          </p:cNvPr>
          <p:cNvSpPr>
            <a:spLocks noGrp="1"/>
          </p:cNvSpPr>
          <p:nvPr>
            <p:ph type="sldNum" sz="quarter" idx="12"/>
          </p:nvPr>
        </p:nvSpPr>
        <p:spPr/>
        <p:txBody>
          <a:bodyPr/>
          <a:lstStyle/>
          <a:p>
            <a:fld id="{7367296A-0210-473A-B124-70A463100EAA}" type="slidenum">
              <a:rPr lang="vi-VN" smtClean="0"/>
              <a:t>‹#›</a:t>
            </a:fld>
            <a:endParaRPr lang="vi-VN"/>
          </a:p>
        </p:txBody>
      </p:sp>
    </p:spTree>
    <p:extLst>
      <p:ext uri="{BB962C8B-B14F-4D97-AF65-F5344CB8AC3E}">
        <p14:creationId xmlns:p14="http://schemas.microsoft.com/office/powerpoint/2010/main" val="1011563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526F26-B1D3-4297-815F-61EAD5685B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FB08B97-99A5-48D9-98B0-578FC6C7E2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3C9A47-C008-4A4F-9087-69A64065C23F}"/>
              </a:ext>
            </a:extLst>
          </p:cNvPr>
          <p:cNvSpPr>
            <a:spLocks noGrp="1"/>
          </p:cNvSpPr>
          <p:nvPr>
            <p:ph type="dt" sz="half" idx="10"/>
          </p:nvPr>
        </p:nvSpPr>
        <p:spPr/>
        <p:txBody>
          <a:bodyPr/>
          <a:lstStyle/>
          <a:p>
            <a:fld id="{1BB45DD0-D766-447E-9C16-D230C7B03B9A}" type="datetimeFigureOut">
              <a:rPr lang="vi-VN" smtClean="0"/>
              <a:t>06/09/2020</a:t>
            </a:fld>
            <a:endParaRPr lang="vi-VN"/>
          </a:p>
        </p:txBody>
      </p:sp>
      <p:sp>
        <p:nvSpPr>
          <p:cNvPr id="5" name="Footer Placeholder 4">
            <a:extLst>
              <a:ext uri="{FF2B5EF4-FFF2-40B4-BE49-F238E27FC236}">
                <a16:creationId xmlns:a16="http://schemas.microsoft.com/office/drawing/2014/main" id="{88BEAB53-C5EE-44E2-BE61-D4F0852555C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86F0084-95EE-4BF1-98FD-BCF0A7A743EC}"/>
              </a:ext>
            </a:extLst>
          </p:cNvPr>
          <p:cNvSpPr>
            <a:spLocks noGrp="1"/>
          </p:cNvSpPr>
          <p:nvPr>
            <p:ph type="sldNum" sz="quarter" idx="12"/>
          </p:nvPr>
        </p:nvSpPr>
        <p:spPr/>
        <p:txBody>
          <a:bodyPr/>
          <a:lstStyle/>
          <a:p>
            <a:fld id="{7367296A-0210-473A-B124-70A463100EAA}" type="slidenum">
              <a:rPr lang="vi-VN" smtClean="0"/>
              <a:t>‹#›</a:t>
            </a:fld>
            <a:endParaRPr lang="vi-VN"/>
          </a:p>
        </p:txBody>
      </p:sp>
    </p:spTree>
    <p:extLst>
      <p:ext uri="{BB962C8B-B14F-4D97-AF65-F5344CB8AC3E}">
        <p14:creationId xmlns:p14="http://schemas.microsoft.com/office/powerpoint/2010/main" val="61585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F5E4-8BCD-41B3-BD24-2544400AF4A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46260EB-3BEB-4DA1-ABA3-2EC6FAF30C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D019E1C-D6E9-4207-8110-B623ACFD2CC7}"/>
              </a:ext>
            </a:extLst>
          </p:cNvPr>
          <p:cNvSpPr>
            <a:spLocks noGrp="1"/>
          </p:cNvSpPr>
          <p:nvPr>
            <p:ph type="dt" sz="half" idx="10"/>
          </p:nvPr>
        </p:nvSpPr>
        <p:spPr/>
        <p:txBody>
          <a:bodyPr/>
          <a:lstStyle/>
          <a:p>
            <a:fld id="{1BB45DD0-D766-447E-9C16-D230C7B03B9A}" type="datetimeFigureOut">
              <a:rPr lang="vi-VN" smtClean="0"/>
              <a:t>06/09/2020</a:t>
            </a:fld>
            <a:endParaRPr lang="vi-VN"/>
          </a:p>
        </p:txBody>
      </p:sp>
      <p:sp>
        <p:nvSpPr>
          <p:cNvPr id="5" name="Footer Placeholder 4">
            <a:extLst>
              <a:ext uri="{FF2B5EF4-FFF2-40B4-BE49-F238E27FC236}">
                <a16:creationId xmlns:a16="http://schemas.microsoft.com/office/drawing/2014/main" id="{6A600697-B9A9-4BE7-98D5-83292E4A3DF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BC22A73-7457-4851-8C0F-59C92867C0BF}"/>
              </a:ext>
            </a:extLst>
          </p:cNvPr>
          <p:cNvSpPr>
            <a:spLocks noGrp="1"/>
          </p:cNvSpPr>
          <p:nvPr>
            <p:ph type="sldNum" sz="quarter" idx="12"/>
          </p:nvPr>
        </p:nvSpPr>
        <p:spPr/>
        <p:txBody>
          <a:bodyPr/>
          <a:lstStyle/>
          <a:p>
            <a:fld id="{7367296A-0210-473A-B124-70A463100EAA}" type="slidenum">
              <a:rPr lang="vi-VN" smtClean="0"/>
              <a:t>‹#›</a:t>
            </a:fld>
            <a:endParaRPr lang="vi-VN"/>
          </a:p>
        </p:txBody>
      </p:sp>
    </p:spTree>
    <p:extLst>
      <p:ext uri="{BB962C8B-B14F-4D97-AF65-F5344CB8AC3E}">
        <p14:creationId xmlns:p14="http://schemas.microsoft.com/office/powerpoint/2010/main" val="149095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89D7-4A82-438B-A7E0-1A8AAB5CE6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1080205-73DC-40C1-B010-2DB3172F6C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9F6A5D-81B6-4D53-9392-2EAE09E46301}"/>
              </a:ext>
            </a:extLst>
          </p:cNvPr>
          <p:cNvSpPr>
            <a:spLocks noGrp="1"/>
          </p:cNvSpPr>
          <p:nvPr>
            <p:ph type="dt" sz="half" idx="10"/>
          </p:nvPr>
        </p:nvSpPr>
        <p:spPr/>
        <p:txBody>
          <a:bodyPr/>
          <a:lstStyle/>
          <a:p>
            <a:fld id="{1BB45DD0-D766-447E-9C16-D230C7B03B9A}" type="datetimeFigureOut">
              <a:rPr lang="vi-VN" smtClean="0"/>
              <a:t>06/09/2020</a:t>
            </a:fld>
            <a:endParaRPr lang="vi-VN"/>
          </a:p>
        </p:txBody>
      </p:sp>
      <p:sp>
        <p:nvSpPr>
          <p:cNvPr id="5" name="Footer Placeholder 4">
            <a:extLst>
              <a:ext uri="{FF2B5EF4-FFF2-40B4-BE49-F238E27FC236}">
                <a16:creationId xmlns:a16="http://schemas.microsoft.com/office/drawing/2014/main" id="{91673852-5A6E-420D-9270-ED2CD72FC1A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44974A3-A323-43AA-B3AA-05747B9EC74D}"/>
              </a:ext>
            </a:extLst>
          </p:cNvPr>
          <p:cNvSpPr>
            <a:spLocks noGrp="1"/>
          </p:cNvSpPr>
          <p:nvPr>
            <p:ph type="sldNum" sz="quarter" idx="12"/>
          </p:nvPr>
        </p:nvSpPr>
        <p:spPr/>
        <p:txBody>
          <a:bodyPr/>
          <a:lstStyle/>
          <a:p>
            <a:fld id="{7367296A-0210-473A-B124-70A463100EAA}" type="slidenum">
              <a:rPr lang="vi-VN" smtClean="0"/>
              <a:t>‹#›</a:t>
            </a:fld>
            <a:endParaRPr lang="vi-VN"/>
          </a:p>
        </p:txBody>
      </p:sp>
    </p:spTree>
    <p:extLst>
      <p:ext uri="{BB962C8B-B14F-4D97-AF65-F5344CB8AC3E}">
        <p14:creationId xmlns:p14="http://schemas.microsoft.com/office/powerpoint/2010/main" val="284833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E2A4-F1D5-4FD4-89A2-AAB880ABCF5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19077EF-3163-41D8-8836-DE8FC9EDBC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8BD7BDF-B219-4264-BB34-FE8375D3B5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20BF32F-9863-49B5-80D9-BF1285AB1A2A}"/>
              </a:ext>
            </a:extLst>
          </p:cNvPr>
          <p:cNvSpPr>
            <a:spLocks noGrp="1"/>
          </p:cNvSpPr>
          <p:nvPr>
            <p:ph type="dt" sz="half" idx="10"/>
          </p:nvPr>
        </p:nvSpPr>
        <p:spPr/>
        <p:txBody>
          <a:bodyPr/>
          <a:lstStyle/>
          <a:p>
            <a:fld id="{1BB45DD0-D766-447E-9C16-D230C7B03B9A}" type="datetimeFigureOut">
              <a:rPr lang="vi-VN" smtClean="0"/>
              <a:t>06/09/2020</a:t>
            </a:fld>
            <a:endParaRPr lang="vi-VN"/>
          </a:p>
        </p:txBody>
      </p:sp>
      <p:sp>
        <p:nvSpPr>
          <p:cNvPr id="6" name="Footer Placeholder 5">
            <a:extLst>
              <a:ext uri="{FF2B5EF4-FFF2-40B4-BE49-F238E27FC236}">
                <a16:creationId xmlns:a16="http://schemas.microsoft.com/office/drawing/2014/main" id="{606F055F-01B0-431C-BA01-23695BF470F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AF446C3-27E8-4837-A56E-8802A6EF4B63}"/>
              </a:ext>
            </a:extLst>
          </p:cNvPr>
          <p:cNvSpPr>
            <a:spLocks noGrp="1"/>
          </p:cNvSpPr>
          <p:nvPr>
            <p:ph type="sldNum" sz="quarter" idx="12"/>
          </p:nvPr>
        </p:nvSpPr>
        <p:spPr/>
        <p:txBody>
          <a:bodyPr/>
          <a:lstStyle/>
          <a:p>
            <a:fld id="{7367296A-0210-473A-B124-70A463100EAA}" type="slidenum">
              <a:rPr lang="vi-VN" smtClean="0"/>
              <a:t>‹#›</a:t>
            </a:fld>
            <a:endParaRPr lang="vi-VN"/>
          </a:p>
        </p:txBody>
      </p:sp>
    </p:spTree>
    <p:extLst>
      <p:ext uri="{BB962C8B-B14F-4D97-AF65-F5344CB8AC3E}">
        <p14:creationId xmlns:p14="http://schemas.microsoft.com/office/powerpoint/2010/main" val="121578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C771-96DC-4179-936A-ACF7CCACED0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0B0A00B-3309-4FD0-96DB-1F7D27FCD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B53F8-48F6-4FB9-BAB3-29E0FD2FA0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A2B4AAC-EC0B-49CF-8397-B08E26538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746C58-B682-47FF-9018-4303D31E76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848E91C-3E40-4E5E-A19C-7B5BF026DC52}"/>
              </a:ext>
            </a:extLst>
          </p:cNvPr>
          <p:cNvSpPr>
            <a:spLocks noGrp="1"/>
          </p:cNvSpPr>
          <p:nvPr>
            <p:ph type="dt" sz="half" idx="10"/>
          </p:nvPr>
        </p:nvSpPr>
        <p:spPr/>
        <p:txBody>
          <a:bodyPr/>
          <a:lstStyle/>
          <a:p>
            <a:fld id="{1BB45DD0-D766-447E-9C16-D230C7B03B9A}" type="datetimeFigureOut">
              <a:rPr lang="vi-VN" smtClean="0"/>
              <a:t>06/09/2020</a:t>
            </a:fld>
            <a:endParaRPr lang="vi-VN"/>
          </a:p>
        </p:txBody>
      </p:sp>
      <p:sp>
        <p:nvSpPr>
          <p:cNvPr id="8" name="Footer Placeholder 7">
            <a:extLst>
              <a:ext uri="{FF2B5EF4-FFF2-40B4-BE49-F238E27FC236}">
                <a16:creationId xmlns:a16="http://schemas.microsoft.com/office/drawing/2014/main" id="{737064E3-EC54-4C70-BA6A-2835A418C99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A657A20-EF8B-4A2B-A500-DA7A7F48BC84}"/>
              </a:ext>
            </a:extLst>
          </p:cNvPr>
          <p:cNvSpPr>
            <a:spLocks noGrp="1"/>
          </p:cNvSpPr>
          <p:nvPr>
            <p:ph type="sldNum" sz="quarter" idx="12"/>
          </p:nvPr>
        </p:nvSpPr>
        <p:spPr/>
        <p:txBody>
          <a:bodyPr/>
          <a:lstStyle/>
          <a:p>
            <a:fld id="{7367296A-0210-473A-B124-70A463100EAA}" type="slidenum">
              <a:rPr lang="vi-VN" smtClean="0"/>
              <a:t>‹#›</a:t>
            </a:fld>
            <a:endParaRPr lang="vi-VN"/>
          </a:p>
        </p:txBody>
      </p:sp>
    </p:spTree>
    <p:extLst>
      <p:ext uri="{BB962C8B-B14F-4D97-AF65-F5344CB8AC3E}">
        <p14:creationId xmlns:p14="http://schemas.microsoft.com/office/powerpoint/2010/main" val="390532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3809-3AFC-4178-BF53-C435F0533C6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4020232-09B4-4A7B-9353-82874303D8CE}"/>
              </a:ext>
            </a:extLst>
          </p:cNvPr>
          <p:cNvSpPr>
            <a:spLocks noGrp="1"/>
          </p:cNvSpPr>
          <p:nvPr>
            <p:ph type="dt" sz="half" idx="10"/>
          </p:nvPr>
        </p:nvSpPr>
        <p:spPr/>
        <p:txBody>
          <a:bodyPr/>
          <a:lstStyle/>
          <a:p>
            <a:fld id="{1BB45DD0-D766-447E-9C16-D230C7B03B9A}" type="datetimeFigureOut">
              <a:rPr lang="vi-VN" smtClean="0"/>
              <a:t>06/09/2020</a:t>
            </a:fld>
            <a:endParaRPr lang="vi-VN"/>
          </a:p>
        </p:txBody>
      </p:sp>
      <p:sp>
        <p:nvSpPr>
          <p:cNvPr id="4" name="Footer Placeholder 3">
            <a:extLst>
              <a:ext uri="{FF2B5EF4-FFF2-40B4-BE49-F238E27FC236}">
                <a16:creationId xmlns:a16="http://schemas.microsoft.com/office/drawing/2014/main" id="{8AFCACEB-61CF-494D-8FBE-6EDEC12F8D4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A59B9EE-F202-445F-AB2A-68086D2E9DEC}"/>
              </a:ext>
            </a:extLst>
          </p:cNvPr>
          <p:cNvSpPr>
            <a:spLocks noGrp="1"/>
          </p:cNvSpPr>
          <p:nvPr>
            <p:ph type="sldNum" sz="quarter" idx="12"/>
          </p:nvPr>
        </p:nvSpPr>
        <p:spPr/>
        <p:txBody>
          <a:bodyPr/>
          <a:lstStyle/>
          <a:p>
            <a:fld id="{7367296A-0210-473A-B124-70A463100EAA}" type="slidenum">
              <a:rPr lang="vi-VN" smtClean="0"/>
              <a:t>‹#›</a:t>
            </a:fld>
            <a:endParaRPr lang="vi-VN"/>
          </a:p>
        </p:txBody>
      </p:sp>
    </p:spTree>
    <p:extLst>
      <p:ext uri="{BB962C8B-B14F-4D97-AF65-F5344CB8AC3E}">
        <p14:creationId xmlns:p14="http://schemas.microsoft.com/office/powerpoint/2010/main" val="363478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EFD56-ED82-4BBB-9FFC-24FBF30354CA}"/>
              </a:ext>
            </a:extLst>
          </p:cNvPr>
          <p:cNvSpPr>
            <a:spLocks noGrp="1"/>
          </p:cNvSpPr>
          <p:nvPr>
            <p:ph type="dt" sz="half" idx="10"/>
          </p:nvPr>
        </p:nvSpPr>
        <p:spPr/>
        <p:txBody>
          <a:bodyPr/>
          <a:lstStyle/>
          <a:p>
            <a:fld id="{1BB45DD0-D766-447E-9C16-D230C7B03B9A}" type="datetimeFigureOut">
              <a:rPr lang="vi-VN" smtClean="0"/>
              <a:t>06/09/2020</a:t>
            </a:fld>
            <a:endParaRPr lang="vi-VN"/>
          </a:p>
        </p:txBody>
      </p:sp>
      <p:sp>
        <p:nvSpPr>
          <p:cNvPr id="3" name="Footer Placeholder 2">
            <a:extLst>
              <a:ext uri="{FF2B5EF4-FFF2-40B4-BE49-F238E27FC236}">
                <a16:creationId xmlns:a16="http://schemas.microsoft.com/office/drawing/2014/main" id="{6B2EF974-81CC-45BB-8C53-228E7BEE731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6BAB526-9CC5-45C6-9204-051B1E4ED17D}"/>
              </a:ext>
            </a:extLst>
          </p:cNvPr>
          <p:cNvSpPr>
            <a:spLocks noGrp="1"/>
          </p:cNvSpPr>
          <p:nvPr>
            <p:ph type="sldNum" sz="quarter" idx="12"/>
          </p:nvPr>
        </p:nvSpPr>
        <p:spPr/>
        <p:txBody>
          <a:bodyPr/>
          <a:lstStyle/>
          <a:p>
            <a:fld id="{7367296A-0210-473A-B124-70A463100EAA}" type="slidenum">
              <a:rPr lang="vi-VN" smtClean="0"/>
              <a:t>‹#›</a:t>
            </a:fld>
            <a:endParaRPr lang="vi-VN"/>
          </a:p>
        </p:txBody>
      </p:sp>
    </p:spTree>
    <p:extLst>
      <p:ext uri="{BB962C8B-B14F-4D97-AF65-F5344CB8AC3E}">
        <p14:creationId xmlns:p14="http://schemas.microsoft.com/office/powerpoint/2010/main" val="246835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A3DD-6B00-4181-B51F-B4A22F22D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50F397A-36DD-44C3-9F88-B3F4F348E0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B925D0D-A0AB-46EE-9158-BC392040F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A953E-D8C5-4A88-96E0-E4912FB19231}"/>
              </a:ext>
            </a:extLst>
          </p:cNvPr>
          <p:cNvSpPr>
            <a:spLocks noGrp="1"/>
          </p:cNvSpPr>
          <p:nvPr>
            <p:ph type="dt" sz="half" idx="10"/>
          </p:nvPr>
        </p:nvSpPr>
        <p:spPr/>
        <p:txBody>
          <a:bodyPr/>
          <a:lstStyle/>
          <a:p>
            <a:fld id="{1BB45DD0-D766-447E-9C16-D230C7B03B9A}" type="datetimeFigureOut">
              <a:rPr lang="vi-VN" smtClean="0"/>
              <a:t>06/09/2020</a:t>
            </a:fld>
            <a:endParaRPr lang="vi-VN"/>
          </a:p>
        </p:txBody>
      </p:sp>
      <p:sp>
        <p:nvSpPr>
          <p:cNvPr id="6" name="Footer Placeholder 5">
            <a:extLst>
              <a:ext uri="{FF2B5EF4-FFF2-40B4-BE49-F238E27FC236}">
                <a16:creationId xmlns:a16="http://schemas.microsoft.com/office/drawing/2014/main" id="{AA4CDCF7-55C3-4AFA-837B-2374CBFB5FB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086AAE5-BBDA-4913-9F1D-592F7324D8B3}"/>
              </a:ext>
            </a:extLst>
          </p:cNvPr>
          <p:cNvSpPr>
            <a:spLocks noGrp="1"/>
          </p:cNvSpPr>
          <p:nvPr>
            <p:ph type="sldNum" sz="quarter" idx="12"/>
          </p:nvPr>
        </p:nvSpPr>
        <p:spPr/>
        <p:txBody>
          <a:bodyPr/>
          <a:lstStyle/>
          <a:p>
            <a:fld id="{7367296A-0210-473A-B124-70A463100EAA}" type="slidenum">
              <a:rPr lang="vi-VN" smtClean="0"/>
              <a:t>‹#›</a:t>
            </a:fld>
            <a:endParaRPr lang="vi-VN"/>
          </a:p>
        </p:txBody>
      </p:sp>
    </p:spTree>
    <p:extLst>
      <p:ext uri="{BB962C8B-B14F-4D97-AF65-F5344CB8AC3E}">
        <p14:creationId xmlns:p14="http://schemas.microsoft.com/office/powerpoint/2010/main" val="119630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42D35-2C0B-4998-B04B-D750038BC4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7EBF8C1-1148-4615-8B0B-F065C3DB4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0932C7B-8BCD-4C91-B8AC-7640C7DA0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2B96F0-8158-4321-B0B5-A52E635EE7F7}"/>
              </a:ext>
            </a:extLst>
          </p:cNvPr>
          <p:cNvSpPr>
            <a:spLocks noGrp="1"/>
          </p:cNvSpPr>
          <p:nvPr>
            <p:ph type="dt" sz="half" idx="10"/>
          </p:nvPr>
        </p:nvSpPr>
        <p:spPr/>
        <p:txBody>
          <a:bodyPr/>
          <a:lstStyle/>
          <a:p>
            <a:fld id="{1BB45DD0-D766-447E-9C16-D230C7B03B9A}" type="datetimeFigureOut">
              <a:rPr lang="vi-VN" smtClean="0"/>
              <a:t>06/09/2020</a:t>
            </a:fld>
            <a:endParaRPr lang="vi-VN"/>
          </a:p>
        </p:txBody>
      </p:sp>
      <p:sp>
        <p:nvSpPr>
          <p:cNvPr id="6" name="Footer Placeholder 5">
            <a:extLst>
              <a:ext uri="{FF2B5EF4-FFF2-40B4-BE49-F238E27FC236}">
                <a16:creationId xmlns:a16="http://schemas.microsoft.com/office/drawing/2014/main" id="{5D4E024E-C49F-4904-B143-95A260A72D7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7965E93-8E02-4C10-A580-422C9CA6D68B}"/>
              </a:ext>
            </a:extLst>
          </p:cNvPr>
          <p:cNvSpPr>
            <a:spLocks noGrp="1"/>
          </p:cNvSpPr>
          <p:nvPr>
            <p:ph type="sldNum" sz="quarter" idx="12"/>
          </p:nvPr>
        </p:nvSpPr>
        <p:spPr/>
        <p:txBody>
          <a:bodyPr/>
          <a:lstStyle/>
          <a:p>
            <a:fld id="{7367296A-0210-473A-B124-70A463100EAA}" type="slidenum">
              <a:rPr lang="vi-VN" smtClean="0"/>
              <a:t>‹#›</a:t>
            </a:fld>
            <a:endParaRPr lang="vi-VN"/>
          </a:p>
        </p:txBody>
      </p:sp>
    </p:spTree>
    <p:extLst>
      <p:ext uri="{BB962C8B-B14F-4D97-AF65-F5344CB8AC3E}">
        <p14:creationId xmlns:p14="http://schemas.microsoft.com/office/powerpoint/2010/main" val="244444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565D3-8AC7-4032-BFB6-AB639E714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B49EC88-7DF0-402B-9D40-F260D1944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701C5B-03F8-4000-BDB7-CC4FC71F0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45DD0-D766-447E-9C16-D230C7B03B9A}" type="datetimeFigureOut">
              <a:rPr lang="vi-VN" smtClean="0"/>
              <a:t>06/09/2020</a:t>
            </a:fld>
            <a:endParaRPr lang="vi-VN"/>
          </a:p>
        </p:txBody>
      </p:sp>
      <p:sp>
        <p:nvSpPr>
          <p:cNvPr id="5" name="Footer Placeholder 4">
            <a:extLst>
              <a:ext uri="{FF2B5EF4-FFF2-40B4-BE49-F238E27FC236}">
                <a16:creationId xmlns:a16="http://schemas.microsoft.com/office/drawing/2014/main" id="{44655261-8D4C-4282-A5F3-1C73013E21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7217B766-DF52-43E2-B51B-502350401E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7296A-0210-473A-B124-70A463100EAA}" type="slidenum">
              <a:rPr lang="vi-VN" smtClean="0"/>
              <a:t>‹#›</a:t>
            </a:fld>
            <a:endParaRPr lang="vi-VN"/>
          </a:p>
        </p:txBody>
      </p:sp>
    </p:spTree>
    <p:extLst>
      <p:ext uri="{BB962C8B-B14F-4D97-AF65-F5344CB8AC3E}">
        <p14:creationId xmlns:p14="http://schemas.microsoft.com/office/powerpoint/2010/main" val="197615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image" Target="../media/image257.png"/><Relationship Id="rId1" Type="http://schemas.openxmlformats.org/officeDocument/2006/relationships/slideLayout" Target="../slideLayouts/slideLayout7.xml"/><Relationship Id="rId6" Type="http://schemas.openxmlformats.org/officeDocument/2006/relationships/image" Target="../media/image261.png"/><Relationship Id="rId5" Type="http://schemas.openxmlformats.org/officeDocument/2006/relationships/image" Target="../media/image260.png"/><Relationship Id="rId4" Type="http://schemas.openxmlformats.org/officeDocument/2006/relationships/image" Target="../media/image25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6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63.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6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65.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6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48.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3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3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3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7.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41.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7.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4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7.xml"/><Relationship Id="rId5" Type="http://schemas.openxmlformats.org/officeDocument/2006/relationships/image" Target="../media/image154.png"/><Relationship Id="rId4" Type="http://schemas.openxmlformats.org/officeDocument/2006/relationships/image" Target="../media/image1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7.xml"/><Relationship Id="rId4" Type="http://schemas.openxmlformats.org/officeDocument/2006/relationships/image" Target="../media/image157.png"/></Relationships>
</file>

<file path=ppt/slides/_rels/slide51.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0.png"/></Relationships>
</file>

<file path=ppt/slides/_rels/slide52.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7.xml"/><Relationship Id="rId5" Type="http://schemas.openxmlformats.org/officeDocument/2006/relationships/image" Target="../media/image168.png"/><Relationship Id="rId4" Type="http://schemas.openxmlformats.org/officeDocument/2006/relationships/image" Target="../media/image167.png"/></Relationships>
</file>

<file path=ppt/slides/_rels/slide55.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76.png"/><Relationship Id="rId4" Type="http://schemas.openxmlformats.org/officeDocument/2006/relationships/image" Target="../media/image17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78.png"/><Relationship Id="rId1" Type="http://schemas.openxmlformats.org/officeDocument/2006/relationships/slideLayout" Target="../slideLayouts/slideLayout7.xml"/><Relationship Id="rId6" Type="http://schemas.openxmlformats.org/officeDocument/2006/relationships/image" Target="../media/image136.png"/><Relationship Id="rId5" Type="http://schemas.openxmlformats.org/officeDocument/2006/relationships/image" Target="../media/image180.png"/><Relationship Id="rId4" Type="http://schemas.openxmlformats.org/officeDocument/2006/relationships/image" Target="../media/image179.png"/></Relationships>
</file>

<file path=ppt/slides/_rels/slide65.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82.png"/><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67.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87.png"/><Relationship Id="rId4" Type="http://schemas.openxmlformats.org/officeDocument/2006/relationships/image" Target="../media/image186.png"/></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8.png"/><Relationship Id="rId1" Type="http://schemas.openxmlformats.org/officeDocument/2006/relationships/slideLayout" Target="../slideLayouts/slideLayout7.xml"/><Relationship Id="rId5" Type="http://schemas.openxmlformats.org/officeDocument/2006/relationships/image" Target="../media/image190.png"/><Relationship Id="rId4" Type="http://schemas.openxmlformats.org/officeDocument/2006/relationships/image" Target="../media/image189.png"/></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191.png"/><Relationship Id="rId4" Type="http://schemas.openxmlformats.org/officeDocument/2006/relationships/image" Target="../media/image41.png"/></Relationships>
</file>

<file path=ppt/slides/_rels/slide74.xml.rels><?xml version="1.0" encoding="UTF-8" standalone="yes"?>
<Relationships xmlns="http://schemas.openxmlformats.org/package/2006/relationships"><Relationship Id="rId3" Type="http://schemas.openxmlformats.org/officeDocument/2006/relationships/image" Target="../media/image193.png"/><Relationship Id="rId7" Type="http://schemas.openxmlformats.org/officeDocument/2006/relationships/image" Target="../media/image48.png"/><Relationship Id="rId2" Type="http://schemas.openxmlformats.org/officeDocument/2006/relationships/image" Target="../media/image192.png"/><Relationship Id="rId1" Type="http://schemas.openxmlformats.org/officeDocument/2006/relationships/slideLayout" Target="../slideLayouts/slideLayout7.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s>
</file>

<file path=ppt/slides/_rels/slide75.xml.rels><?xml version="1.0" encoding="UTF-8" standalone="yes"?>
<Relationships xmlns="http://schemas.openxmlformats.org/package/2006/relationships"><Relationship Id="rId3" Type="http://schemas.openxmlformats.org/officeDocument/2006/relationships/image" Target="../media/image198.png"/><Relationship Id="rId7" Type="http://schemas.openxmlformats.org/officeDocument/2006/relationships/image" Target="../media/image54.png"/><Relationship Id="rId2" Type="http://schemas.openxmlformats.org/officeDocument/2006/relationships/image" Target="../media/image197.png"/><Relationship Id="rId1" Type="http://schemas.openxmlformats.org/officeDocument/2006/relationships/slideLayout" Target="../slideLayouts/slideLayout7.xml"/><Relationship Id="rId6" Type="http://schemas.openxmlformats.org/officeDocument/2006/relationships/image" Target="../media/image201.png"/><Relationship Id="rId5" Type="http://schemas.openxmlformats.org/officeDocument/2006/relationships/image" Target="../media/image200.png"/><Relationship Id="rId4" Type="http://schemas.openxmlformats.org/officeDocument/2006/relationships/image" Target="../media/image199.png"/></Relationships>
</file>

<file path=ppt/slides/_rels/slide76.xml.rels><?xml version="1.0" encoding="UTF-8" standalone="yes"?>
<Relationships xmlns="http://schemas.openxmlformats.org/package/2006/relationships"><Relationship Id="rId3" Type="http://schemas.openxmlformats.org/officeDocument/2006/relationships/image" Target="../media/image203.png"/><Relationship Id="rId7" Type="http://schemas.openxmlformats.org/officeDocument/2006/relationships/image" Target="../media/image60.png"/><Relationship Id="rId2" Type="http://schemas.openxmlformats.org/officeDocument/2006/relationships/image" Target="../media/image202.png"/><Relationship Id="rId1" Type="http://schemas.openxmlformats.org/officeDocument/2006/relationships/slideLayout" Target="../slideLayouts/slideLayout7.xml"/><Relationship Id="rId6" Type="http://schemas.openxmlformats.org/officeDocument/2006/relationships/image" Target="../media/image206.png"/><Relationship Id="rId5" Type="http://schemas.openxmlformats.org/officeDocument/2006/relationships/image" Target="../media/image205.png"/><Relationship Id="rId4" Type="http://schemas.openxmlformats.org/officeDocument/2006/relationships/image" Target="../media/image204.png"/></Relationships>
</file>

<file path=ppt/slides/_rels/slide77.xml.rels><?xml version="1.0" encoding="UTF-8" standalone="yes"?>
<Relationships xmlns="http://schemas.openxmlformats.org/package/2006/relationships"><Relationship Id="rId3" Type="http://schemas.openxmlformats.org/officeDocument/2006/relationships/image" Target="../media/image208.png"/><Relationship Id="rId7" Type="http://schemas.openxmlformats.org/officeDocument/2006/relationships/image" Target="../media/image66.png"/><Relationship Id="rId2" Type="http://schemas.openxmlformats.org/officeDocument/2006/relationships/image" Target="../media/image207.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209.png"/><Relationship Id="rId4" Type="http://schemas.openxmlformats.org/officeDocument/2006/relationships/image" Target="../media/image63.png"/></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211.png"/><Relationship Id="rId4" Type="http://schemas.openxmlformats.org/officeDocument/2006/relationships/image" Target="../media/image6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2" Type="http://schemas.openxmlformats.org/officeDocument/2006/relationships/image" Target="../media/image21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7.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108.png"/></Relationships>
</file>

<file path=ppt/slides/_rels/slide82.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7.xml"/><Relationship Id="rId6" Type="http://schemas.openxmlformats.org/officeDocument/2006/relationships/image" Target="../media/image220.png"/><Relationship Id="rId5" Type="http://schemas.openxmlformats.org/officeDocument/2006/relationships/image" Target="../media/image219.png"/><Relationship Id="rId4" Type="http://schemas.openxmlformats.org/officeDocument/2006/relationships/image" Target="../media/image113.png"/></Relationships>
</file>

<file path=ppt/slides/_rels/slide83.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image" Target="../media/image221.png"/><Relationship Id="rId1" Type="http://schemas.openxmlformats.org/officeDocument/2006/relationships/slideLayout" Target="../slideLayouts/slideLayout7.xml"/><Relationship Id="rId6" Type="http://schemas.openxmlformats.org/officeDocument/2006/relationships/image" Target="../media/image225.png"/><Relationship Id="rId5" Type="http://schemas.openxmlformats.org/officeDocument/2006/relationships/image" Target="../media/image224.png"/><Relationship Id="rId4" Type="http://schemas.openxmlformats.org/officeDocument/2006/relationships/image" Target="../media/image223.png"/></Relationships>
</file>

<file path=ppt/slides/_rels/slide84.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226.png"/><Relationship Id="rId1" Type="http://schemas.openxmlformats.org/officeDocument/2006/relationships/slideLayout" Target="../slideLayouts/slideLayout7.xml"/><Relationship Id="rId6" Type="http://schemas.openxmlformats.org/officeDocument/2006/relationships/image" Target="../media/image230.png"/><Relationship Id="rId5" Type="http://schemas.openxmlformats.org/officeDocument/2006/relationships/image" Target="../media/image229.png"/><Relationship Id="rId4" Type="http://schemas.openxmlformats.org/officeDocument/2006/relationships/image" Target="../media/image228.png"/></Relationships>
</file>

<file path=ppt/slides/_rels/slide85.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image" Target="../media/image231.png"/><Relationship Id="rId1" Type="http://schemas.openxmlformats.org/officeDocument/2006/relationships/slideLayout" Target="../slideLayouts/slideLayout7.xml"/><Relationship Id="rId6" Type="http://schemas.openxmlformats.org/officeDocument/2006/relationships/image" Target="../media/image234.png"/><Relationship Id="rId5" Type="http://schemas.openxmlformats.org/officeDocument/2006/relationships/image" Target="../media/image233.png"/><Relationship Id="rId4" Type="http://schemas.openxmlformats.org/officeDocument/2006/relationships/image" Target="../media/image12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3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3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39.png"/><Relationship Id="rId7" Type="http://schemas.openxmlformats.org/officeDocument/2006/relationships/image" Target="../media/image48.png"/><Relationship Id="rId2" Type="http://schemas.openxmlformats.org/officeDocument/2006/relationships/image" Target="../media/image238.png"/><Relationship Id="rId1" Type="http://schemas.openxmlformats.org/officeDocument/2006/relationships/slideLayout" Target="../slideLayouts/slideLayout7.xml"/><Relationship Id="rId6" Type="http://schemas.openxmlformats.org/officeDocument/2006/relationships/image" Target="../media/image242.png"/><Relationship Id="rId5" Type="http://schemas.openxmlformats.org/officeDocument/2006/relationships/image" Target="../media/image241.png"/><Relationship Id="rId4" Type="http://schemas.openxmlformats.org/officeDocument/2006/relationships/image" Target="../media/image240.png"/></Relationships>
</file>

<file path=ppt/slides/_rels/slide96.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image" Target="../media/image243.png"/><Relationship Id="rId1" Type="http://schemas.openxmlformats.org/officeDocument/2006/relationships/slideLayout" Target="../slideLayouts/slideLayout7.xml"/><Relationship Id="rId5" Type="http://schemas.openxmlformats.org/officeDocument/2006/relationships/image" Target="../media/image246.png"/><Relationship Id="rId4" Type="http://schemas.openxmlformats.org/officeDocument/2006/relationships/image" Target="../media/image245.png"/></Relationships>
</file>

<file path=ppt/slides/_rels/slide97.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image" Target="../media/image247.png"/><Relationship Id="rId1" Type="http://schemas.openxmlformats.org/officeDocument/2006/relationships/slideLayout" Target="../slideLayouts/slideLayout7.xml"/><Relationship Id="rId6" Type="http://schemas.openxmlformats.org/officeDocument/2006/relationships/image" Target="../media/image251.png"/><Relationship Id="rId5" Type="http://schemas.openxmlformats.org/officeDocument/2006/relationships/image" Target="../media/image250.png"/><Relationship Id="rId4" Type="http://schemas.openxmlformats.org/officeDocument/2006/relationships/image" Target="../media/image249.png"/></Relationships>
</file>

<file path=ppt/slides/_rels/slide98.xml.rels><?xml version="1.0" encoding="UTF-8" standalone="yes"?>
<Relationships xmlns="http://schemas.openxmlformats.org/package/2006/relationships"><Relationship Id="rId3" Type="http://schemas.openxmlformats.org/officeDocument/2006/relationships/image" Target="../media/image253.png"/><Relationship Id="rId2" Type="http://schemas.openxmlformats.org/officeDocument/2006/relationships/image" Target="../media/image252.png"/><Relationship Id="rId1" Type="http://schemas.openxmlformats.org/officeDocument/2006/relationships/slideLayout" Target="../slideLayouts/slideLayout7.xml"/><Relationship Id="rId6" Type="http://schemas.openxmlformats.org/officeDocument/2006/relationships/image" Target="../media/image256.png"/><Relationship Id="rId5" Type="http://schemas.openxmlformats.org/officeDocument/2006/relationships/image" Target="../media/image255.png"/><Relationship Id="rId4" Type="http://schemas.openxmlformats.org/officeDocument/2006/relationships/image" Target="../media/image25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BD5B8A7-4A4D-42C8-AF4A-18132554A607}"/>
                  </a:ext>
                </a:extLst>
              </p:cNvPr>
              <p:cNvSpPr/>
              <p:nvPr/>
            </p:nvSpPr>
            <p:spPr>
              <a:xfrm>
                <a:off x="127000" y="63500"/>
                <a:ext cx="11938000" cy="1734449"/>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spcAft>
                    <a:spcPts val="0"/>
                  </a:spcAft>
                  <a:tabLst>
                    <a:tab pos="629920" algn="l"/>
                  </a:tabLst>
                </a:pPr>
                <a:r>
                  <a:rPr lang="fr-FR" sz="2800" b="1" dirty="0">
                    <a:solidFill>
                      <a:srgbClr val="FF0000"/>
                    </a:solidFill>
                    <a:latin typeface="UTM Swiss Condensed" panose="02000500000000000000" pitchFamily="2" charset="0"/>
                    <a:ea typeface="Arial" panose="020B0604020202020204" pitchFamily="34" charset="0"/>
                    <a:cs typeface="Times New Roman" panose="02020603050405020304" pitchFamily="18" charset="0"/>
                  </a:rPr>
                  <a:t>Câu 1:</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Đặt</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vào</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hai</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đầu</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cuộn</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cảm</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L = </a:t>
                </a:r>
                <a14:m>
                  <m:oMath xmlns:m="http://schemas.openxmlformats.org/officeDocument/2006/math">
                    <m:f>
                      <m:fPr>
                        <m:ctrlPr>
                          <a:rPr lang="vi-VN" sz="2800" b="1" i="1">
                            <a:solidFill>
                              <a:srgbClr val="FFFF00"/>
                            </a:solidFill>
                            <a:latin typeface="Cambria Math" panose="02040503050406030204" pitchFamily="18" charset="0"/>
                            <a:ea typeface="Arial" panose="020B0604020202020204" pitchFamily="34" charset="0"/>
                            <a:cs typeface="Times New Roman" panose="02020603050405020304" pitchFamily="18" charset="0"/>
                          </a:rPr>
                        </m:ctrlPr>
                      </m:fPr>
                      <m:num>
                        <m:r>
                          <a:rPr lang="fr-FR" sz="2800" b="1" i="1">
                            <a:solidFill>
                              <a:srgbClr val="FFFF00"/>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00"/>
                            </a:solidFill>
                            <a:latin typeface="Cambria Math" panose="02040503050406030204" pitchFamily="18" charset="0"/>
                            <a:ea typeface="Arial" panose="020B0604020202020204" pitchFamily="34" charset="0"/>
                            <a:cs typeface="Times New Roman" panose="02020603050405020304" pitchFamily="18" charset="0"/>
                          </a:rPr>
                          <m:t>𝝅</m:t>
                        </m:r>
                      </m:den>
                    </m:f>
                    <m:r>
                      <a:rPr lang="vi-VN" sz="2800" b="1" i="1">
                        <a:solidFill>
                          <a:srgbClr val="FFFF00"/>
                        </a:solidFill>
                        <a:latin typeface="Cambria Math" panose="02040503050406030204" pitchFamily="18" charset="0"/>
                        <a:ea typeface="Arial" panose="020B0604020202020204" pitchFamily="34" charset="0"/>
                        <a:cs typeface="Times New Roman" panose="02020603050405020304" pitchFamily="18" charset="0"/>
                      </a:rPr>
                      <m:t>𝑯</m:t>
                    </m:r>
                  </m:oMath>
                </a14:m>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một</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hiệu</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điện</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thế</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xoay</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chiều</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220V – 50Hz.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Cường</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độ</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dòng</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điện</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hiệu</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dụng</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qua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cuộn</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00"/>
                    </a:solidFill>
                    <a:latin typeface="UTM Swiss Condensed" panose="02000500000000000000" pitchFamily="2" charset="0"/>
                    <a:ea typeface="Arial" panose="020B0604020202020204" pitchFamily="34" charset="0"/>
                    <a:cs typeface="Times New Roman" panose="02020603050405020304" pitchFamily="18" charset="0"/>
                  </a:rPr>
                  <a:t>cảm</a:t>
                </a:r>
                <a:r>
                  <a:rPr lang="fr-F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là:</a:t>
                </a:r>
                <a:endParaRPr lang="vi-VN"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2" name="Rectangle 1">
                <a:extLst>
                  <a:ext uri="{FF2B5EF4-FFF2-40B4-BE49-F238E27FC236}">
                    <a16:creationId xmlns:a16="http://schemas.microsoft.com/office/drawing/2014/main" id="{1BD5B8A7-4A4D-42C8-AF4A-18132554A607}"/>
                  </a:ext>
                </a:extLst>
              </p:cNvPr>
              <p:cNvSpPr>
                <a:spLocks noRot="1" noChangeAspect="1" noMove="1" noResize="1" noEditPoints="1" noAdjustHandles="1" noChangeArrowheads="1" noChangeShapeType="1" noTextEdit="1"/>
              </p:cNvSpPr>
              <p:nvPr/>
            </p:nvSpPr>
            <p:spPr>
              <a:xfrm>
                <a:off x="127000" y="63500"/>
                <a:ext cx="11938000" cy="1734449"/>
              </a:xfrm>
              <a:prstGeom prst="rect">
                <a:avLst/>
              </a:prstGeom>
              <a:blipFill>
                <a:blip r:embed="rId2"/>
                <a:stretch>
                  <a:fillRect l="-865" r="-1628" b="-7560"/>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ABF7FDA2-C801-4DC3-B573-37225A40C836}"/>
              </a:ext>
            </a:extLst>
          </p:cNvPr>
          <p:cNvSpPr/>
          <p:nvPr/>
        </p:nvSpPr>
        <p:spPr>
          <a:xfrm>
            <a:off x="762000" y="1797949"/>
            <a:ext cx="2121093"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A. 2,2 A.</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F15CB6D1-FEC3-484E-937C-CF388D2F640E}"/>
              </a:ext>
            </a:extLst>
          </p:cNvPr>
          <p:cNvSpPr/>
          <p:nvPr/>
        </p:nvSpPr>
        <p:spPr>
          <a:xfrm>
            <a:off x="3619500" y="1797949"/>
            <a:ext cx="2121093"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B. 2,0 A.</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AACA5E22-8927-40D4-A56C-30A821DAD974}"/>
              </a:ext>
            </a:extLst>
          </p:cNvPr>
          <p:cNvSpPr/>
          <p:nvPr/>
        </p:nvSpPr>
        <p:spPr>
          <a:xfrm>
            <a:off x="6477000" y="1797949"/>
            <a:ext cx="2121093"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C. 1,6 A.</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BE8F5353-8641-4C45-ABB4-EDFEAA3C1648}"/>
              </a:ext>
            </a:extLst>
          </p:cNvPr>
          <p:cNvSpPr/>
          <p:nvPr/>
        </p:nvSpPr>
        <p:spPr>
          <a:xfrm>
            <a:off x="9334500" y="1797949"/>
            <a:ext cx="1491114"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D. 1,1 </a:t>
            </a:r>
            <a:r>
              <a:rPr lang="fr-FR" sz="2800" b="1">
                <a:solidFill>
                  <a:srgbClr val="FFFFFF"/>
                </a:solidFill>
                <a:latin typeface="UTM Swiss Condensed" panose="02000500000000000000" pitchFamily="2" charset="0"/>
                <a:ea typeface="Arial" panose="020B0604020202020204" pitchFamily="34" charset="0"/>
              </a:rPr>
              <a:t>A. </a:t>
            </a:r>
            <a:endParaRPr lang="vi-VN" sz="2800" b="1" dirty="0">
              <a:solidFill>
                <a:srgbClr val="FFFFFF"/>
              </a:solidFill>
              <a:latin typeface="UTM Swiss Condensed" panose="02000500000000000000" pitchFamily="2" charset="0"/>
            </a:endParaRPr>
          </a:p>
        </p:txBody>
      </p:sp>
      <p:sp>
        <p:nvSpPr>
          <p:cNvPr id="9" name="Oval 8">
            <a:extLst>
              <a:ext uri="{FF2B5EF4-FFF2-40B4-BE49-F238E27FC236}">
                <a16:creationId xmlns:a16="http://schemas.microsoft.com/office/drawing/2014/main" id="{CB4D481E-3D26-4B1C-B102-564F5124D68C}"/>
              </a:ext>
            </a:extLst>
          </p:cNvPr>
          <p:cNvSpPr/>
          <p:nvPr/>
        </p:nvSpPr>
        <p:spPr>
          <a:xfrm>
            <a:off x="698500" y="173444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37134320"/>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p:cTn id="27" dur="500" fill="hold"/>
                                        <p:tgtEl>
                                          <p:spTgt spid="9">
                                            <p:bg/>
                                          </p:spTgt>
                                        </p:tgtEl>
                                        <p:attrNameLst>
                                          <p:attrName>ppt_w</p:attrName>
                                        </p:attrNameLst>
                                      </p:cBhvr>
                                      <p:tavLst>
                                        <p:tav tm="0">
                                          <p:val>
                                            <p:fltVal val="0"/>
                                          </p:val>
                                        </p:tav>
                                        <p:tav tm="100000">
                                          <p:val>
                                            <p:strVal val="#ppt_w"/>
                                          </p:val>
                                        </p:tav>
                                      </p:tavLst>
                                    </p:anim>
                                    <p:anim calcmode="lin" valueType="num">
                                      <p:cBhvr>
                                        <p:cTn id="28"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36ED6E-DAB4-44EA-9250-211EE8CF7489}"/>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10:</a:t>
            </a:r>
            <a:r>
              <a:rPr lang="vi-VN" sz="2800" b="1" dirty="0">
                <a:solidFill>
                  <a:srgbClr val="FFFF00"/>
                </a:solidFill>
                <a:latin typeface="UTM Swiss Condensed" panose="02000500000000000000" pitchFamily="2" charset="0"/>
                <a:cs typeface="Times New Roman" panose="02020603050405020304" pitchFamily="18" charset="0"/>
              </a:rPr>
              <a:t> Cho điện áp tức thời giữa hai đầu mạch là u = U0cos100πt (V). Tại thời điểm t = 0,02s thì điện áp tức thời có giá trị là 80V. Giá trị hiệu dụng của điện áp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4795B1D4-204A-4C45-AD83-296557505528}"/>
              </a:ext>
            </a:extLst>
          </p:cNvPr>
          <p:cNvSpPr/>
          <p:nvPr/>
        </p:nvSpPr>
        <p:spPr>
          <a:xfrm>
            <a:off x="762000" y="207328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A. 80 V</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6A7EE8DE-7BC8-435D-8A5D-CAC203BC8119}"/>
              </a:ext>
            </a:extLst>
          </p:cNvPr>
          <p:cNvSpPr/>
          <p:nvPr/>
        </p:nvSpPr>
        <p:spPr>
          <a:xfrm>
            <a:off x="3619500" y="207328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B. 40 V</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1E6D751A-486D-42A9-BE25-D5A33A0216BC}"/>
                  </a:ext>
                </a:extLst>
              </p:cNvPr>
              <p:cNvSpPr/>
              <p:nvPr/>
            </p:nvSpPr>
            <p:spPr>
              <a:xfrm>
                <a:off x="6477000" y="2073281"/>
                <a:ext cx="2121093" cy="565155"/>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C. 80</a:t>
                </a:r>
                <a14:m>
                  <m:oMath xmlns:m="http://schemas.openxmlformats.org/officeDocument/2006/math">
                    <m:rad>
                      <m:radPr>
                        <m:degHide m:val="on"/>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e>
                    </m:rad>
                  </m:oMath>
                </a14:m>
                <a:r>
                  <a:rPr lang="vi-VN" sz="2800" b="1" dirty="0">
                    <a:solidFill>
                      <a:srgbClr val="FFFFFF"/>
                    </a:solidFill>
                    <a:latin typeface="UTM Swiss Condensed" panose="02000500000000000000" pitchFamily="2" charset="0"/>
                    <a:ea typeface="Cambria" panose="02040503050406030204" pitchFamily="18" charset="0"/>
                  </a:rPr>
                  <a:t> V</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1E6D751A-486D-42A9-BE25-D5A33A0216BC}"/>
                  </a:ext>
                </a:extLst>
              </p:cNvPr>
              <p:cNvSpPr>
                <a:spLocks noRot="1" noChangeAspect="1" noMove="1" noResize="1" noEditPoints="1" noAdjustHandles="1" noChangeArrowheads="1" noChangeShapeType="1" noTextEdit="1"/>
              </p:cNvSpPr>
              <p:nvPr/>
            </p:nvSpPr>
            <p:spPr>
              <a:xfrm>
                <a:off x="6477000" y="2073281"/>
                <a:ext cx="2121093" cy="565155"/>
              </a:xfrm>
              <a:prstGeom prst="rect">
                <a:avLst/>
              </a:prstGeom>
              <a:blipFill>
                <a:blip r:embed="rId2"/>
                <a:stretch>
                  <a:fillRect l="-6052" t="-4301" r="-5187"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D1B08986-2A40-485E-BF5B-3483FE767C96}"/>
                  </a:ext>
                </a:extLst>
              </p:cNvPr>
              <p:cNvSpPr/>
              <p:nvPr/>
            </p:nvSpPr>
            <p:spPr>
              <a:xfrm>
                <a:off x="9334500" y="2073281"/>
                <a:ext cx="1672446" cy="565155"/>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D. 40</a:t>
                </a:r>
                <a14:m>
                  <m:oMath xmlns:m="http://schemas.openxmlformats.org/officeDocument/2006/math">
                    <m:rad>
                      <m:radPr>
                        <m:degHide m:val="on"/>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Cambria" panose="02040503050406030204" pitchFamily="18" charset="0"/>
                          </a:rPr>
                          <m:t>𝟐</m:t>
                        </m:r>
                      </m:e>
                    </m:rad>
                  </m:oMath>
                </a14:m>
                <a:r>
                  <a:rPr lang="vi-VN" sz="2800" b="1" dirty="0">
                    <a:solidFill>
                      <a:srgbClr val="FFFFFF"/>
                    </a:solidFill>
                    <a:latin typeface="UTM Swiss Condensed" panose="02000500000000000000" pitchFamily="2" charset="0"/>
                    <a:ea typeface="Cambria" panose="02040503050406030204" pitchFamily="18" charset="0"/>
                  </a:rPr>
                  <a:t>V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D1B08986-2A40-485E-BF5B-3483FE767C96}"/>
                  </a:ext>
                </a:extLst>
              </p:cNvPr>
              <p:cNvSpPr>
                <a:spLocks noRot="1" noChangeAspect="1" noMove="1" noResize="1" noEditPoints="1" noAdjustHandles="1" noChangeArrowheads="1" noChangeShapeType="1" noTextEdit="1"/>
              </p:cNvSpPr>
              <p:nvPr/>
            </p:nvSpPr>
            <p:spPr>
              <a:xfrm>
                <a:off x="9334500" y="2073281"/>
                <a:ext cx="1672446" cy="565155"/>
              </a:xfrm>
              <a:prstGeom prst="rect">
                <a:avLst/>
              </a:prstGeom>
              <a:blipFill>
                <a:blip r:embed="rId3"/>
                <a:stretch>
                  <a:fillRect l="-7273" t="-4301" r="-6182"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BFEEA8F-ACDC-4A45-B6D1-74661A0BE99B}"/>
              </a:ext>
            </a:extLst>
          </p:cNvPr>
          <p:cNvSpPr/>
          <p:nvPr/>
        </p:nvSpPr>
        <p:spPr>
          <a:xfrm>
            <a:off x="92710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644094617"/>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769F8F00-6A61-4FD2-B86D-2A048C4F93BE}"/>
                  </a:ext>
                </a:extLst>
              </p:cNvPr>
              <p:cNvSpPr/>
              <p:nvPr/>
            </p:nvSpPr>
            <p:spPr>
              <a:xfrm>
                <a:off x="127000" y="63500"/>
                <a:ext cx="11938000" cy="2668166"/>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101: Một đoạn mạch gồm một tụ điện có dung kháng ZC = 100Ω và cuộn cảm thuần có cảm kháng ZL = 200Ω mắc nối tiếp nhau. Hiệu điện thế tại hai đầu cuộn cảm thuần có dạng uL = 100cos(100πt + </a:t>
                </a:r>
                <a14:m>
                  <m:oMath xmlns:m="http://schemas.openxmlformats.org/officeDocument/2006/math">
                    <m:f>
                      <m:fPr>
                        <m:ctrlPr>
                          <a:rPr lang="vi-VN" sz="2800" b="1">
                            <a:solidFill>
                              <a:srgbClr val="FFFF00"/>
                            </a:solidFill>
                          </a:rPr>
                        </m:ctrlPr>
                      </m:fPr>
                      <m:num>
                        <m:r>
                          <a:rPr lang="vi-VN" sz="2800" b="1">
                            <a:solidFill>
                              <a:srgbClr val="FFFF00"/>
                            </a:solidFill>
                          </a:rPr>
                          <m:t>𝝅</m:t>
                        </m:r>
                      </m:num>
                      <m:den>
                        <m:r>
                          <a:rPr lang="vi-VN" sz="2800" b="1">
                            <a:solidFill>
                              <a:srgbClr val="FFFF00"/>
                            </a:solidFill>
                          </a:rPr>
                          <m:t>𝟔</m:t>
                        </m:r>
                      </m:den>
                    </m:f>
                  </m:oMath>
                </a14:m>
                <a:r>
                  <a:rPr lang="vi-VN" sz="2800" b="1" dirty="0">
                    <a:solidFill>
                      <a:srgbClr val="FFFF00"/>
                    </a:solidFill>
                    <a:latin typeface="UTM Swiss Condensed" panose="02000500000000000000" pitchFamily="2" charset="0"/>
                    <a:cs typeface="Times New Roman" panose="02020603050405020304" pitchFamily="18" charset="0"/>
                  </a:rPr>
                  <a:t>) (V). Biểu thức hiệu điện thế ở hai đầu tụ điện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769F8F00-6A61-4FD2-B86D-2A048C4F93BE}"/>
                  </a:ext>
                </a:extLst>
              </p:cNvPr>
              <p:cNvSpPr>
                <a:spLocks noRot="1" noChangeAspect="1" noMove="1" noResize="1" noEditPoints="1" noAdjustHandles="1" noChangeArrowheads="1" noChangeShapeType="1" noTextEdit="1"/>
              </p:cNvSpPr>
              <p:nvPr/>
            </p:nvSpPr>
            <p:spPr>
              <a:xfrm>
                <a:off x="127000" y="63500"/>
                <a:ext cx="11938000" cy="2668166"/>
              </a:xfrm>
              <a:prstGeom prst="rect">
                <a:avLst/>
              </a:prstGeom>
              <a:blipFill>
                <a:blip r:embed="rId2"/>
                <a:stretch>
                  <a:fillRect l="-865" t="-1087"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401458B2-BF1D-448C-84FA-A20AD852C23D}"/>
                  </a:ext>
                </a:extLst>
              </p:cNvPr>
              <p:cNvSpPr/>
              <p:nvPr/>
            </p:nvSpPr>
            <p:spPr>
              <a:xfrm>
                <a:off x="1016000" y="2731666"/>
                <a:ext cx="5070619" cy="7210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u</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50cos(100πt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401458B2-BF1D-448C-84FA-A20AD852C23D}"/>
                  </a:ext>
                </a:extLst>
              </p:cNvPr>
              <p:cNvSpPr>
                <a:spLocks noRot="1" noChangeAspect="1" noMove="1" noResize="1" noEditPoints="1" noAdjustHandles="1" noChangeArrowheads="1" noChangeShapeType="1" noTextEdit="1"/>
              </p:cNvSpPr>
              <p:nvPr/>
            </p:nvSpPr>
            <p:spPr>
              <a:xfrm>
                <a:off x="1016000" y="2731666"/>
                <a:ext cx="5070619" cy="721031"/>
              </a:xfrm>
              <a:prstGeom prst="rect">
                <a:avLst/>
              </a:prstGeom>
              <a:blipFill>
                <a:blip r:embed="rId3"/>
                <a:stretch>
                  <a:fillRect l="-2527" r="-1564" b="-847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CB0528D-F289-482E-BA10-2AC3710D083D}"/>
                  </a:ext>
                </a:extLst>
              </p:cNvPr>
              <p:cNvSpPr/>
              <p:nvPr/>
            </p:nvSpPr>
            <p:spPr>
              <a:xfrm>
                <a:off x="6477000" y="2731666"/>
                <a:ext cx="4387740" cy="138204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u</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 50cos(100πt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5CB0528D-F289-482E-BA10-2AC3710D083D}"/>
                  </a:ext>
                </a:extLst>
              </p:cNvPr>
              <p:cNvSpPr>
                <a:spLocks noRot="1" noChangeAspect="1" noMove="1" noResize="1" noEditPoints="1" noAdjustHandles="1" noChangeArrowheads="1" noChangeShapeType="1" noTextEdit="1"/>
              </p:cNvSpPr>
              <p:nvPr/>
            </p:nvSpPr>
            <p:spPr>
              <a:xfrm>
                <a:off x="6477000" y="2731666"/>
                <a:ext cx="4387740" cy="1382045"/>
              </a:xfrm>
              <a:prstGeom prst="rect">
                <a:avLst/>
              </a:prstGeom>
              <a:blipFill>
                <a:blip r:embed="rId4"/>
                <a:stretch>
                  <a:fillRect l="-2921" r="-1808" b="-1145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AEFB7EE9-3B47-4274-A340-E0A9C03ABC87}"/>
                  </a:ext>
                </a:extLst>
              </p:cNvPr>
              <p:cNvSpPr/>
              <p:nvPr/>
            </p:nvSpPr>
            <p:spPr>
              <a:xfrm>
                <a:off x="1016000" y="3493666"/>
                <a:ext cx="5070619"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u</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50cos(100πt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AEFB7EE9-3B47-4274-A340-E0A9C03ABC87}"/>
                  </a:ext>
                </a:extLst>
              </p:cNvPr>
              <p:cNvSpPr>
                <a:spLocks noRot="1" noChangeAspect="1" noMove="1" noResize="1" noEditPoints="1" noAdjustHandles="1" noChangeArrowheads="1" noChangeShapeType="1" noTextEdit="1"/>
              </p:cNvSpPr>
              <p:nvPr/>
            </p:nvSpPr>
            <p:spPr>
              <a:xfrm>
                <a:off x="1016000" y="3493666"/>
                <a:ext cx="5070619" cy="664862"/>
              </a:xfrm>
              <a:prstGeom prst="rect">
                <a:avLst/>
              </a:prstGeom>
              <a:blipFill>
                <a:blip r:embed="rId5"/>
                <a:stretch>
                  <a:fillRect l="-2527" t="-4587" b="-917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4A94632E-ECF4-4F31-BA0D-DAEBAD99A5C3}"/>
                  </a:ext>
                </a:extLst>
              </p:cNvPr>
              <p:cNvSpPr/>
              <p:nvPr/>
            </p:nvSpPr>
            <p:spPr>
              <a:xfrm>
                <a:off x="6477000" y="3493666"/>
                <a:ext cx="4673074"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u</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50cos(100πt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4A94632E-ECF4-4F31-BA0D-DAEBAD99A5C3}"/>
                  </a:ext>
                </a:extLst>
              </p:cNvPr>
              <p:cNvSpPr>
                <a:spLocks noRot="1" noChangeAspect="1" noMove="1" noResize="1" noEditPoints="1" noAdjustHandles="1" noChangeArrowheads="1" noChangeShapeType="1" noTextEdit="1"/>
              </p:cNvSpPr>
              <p:nvPr/>
            </p:nvSpPr>
            <p:spPr>
              <a:xfrm>
                <a:off x="6477000" y="3493666"/>
                <a:ext cx="4673074" cy="662810"/>
              </a:xfrm>
              <a:prstGeom prst="rect">
                <a:avLst/>
              </a:prstGeom>
              <a:blipFill>
                <a:blip r:embed="rId6"/>
                <a:stretch>
                  <a:fillRect l="-2742" t="-4587" r="-1697" b="-9174"/>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092D0CBD-7BB8-46FB-8D2D-07AF975C37D7}"/>
              </a:ext>
            </a:extLst>
          </p:cNvPr>
          <p:cNvSpPr/>
          <p:nvPr/>
        </p:nvSpPr>
        <p:spPr>
          <a:xfrm>
            <a:off x="952500" y="266816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6504281"/>
      </p:ext>
    </p:extLst>
  </p:cSld>
  <p:clrMapOvr>
    <a:masterClrMapping/>
  </p:clrMapOvr>
  <mc:AlternateContent xmlns:mc="http://schemas.openxmlformats.org/markup-compatibility/2006">
    <mc:Choice xmlns:p14="http://schemas.microsoft.com/office/powerpoint/2010/main" Requires="p14">
      <p:transition spd="slow" p14:dur="2000">
        <p14:prism dir="d"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88EE31-99EC-4868-97E7-5B753DCF9E47}"/>
              </a:ext>
            </a:extLst>
          </p:cNvPr>
          <p:cNvSpPr/>
          <p:nvPr/>
        </p:nvSpPr>
        <p:spPr>
          <a:xfrm>
            <a:off x="127000" y="63500"/>
            <a:ext cx="11938000" cy="300082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102: Trong giờ thực hành, để tiến hành đo điện trở RX của dụng cụ, người ta mắc nối tiếp điện trở đó với biến trở R0 vào mạch điện. Đặt vào hai đầu đoạn mạch dòng điện xoay chiều có hiệu điện thế hiệu dụng không đổi, tần số xác định. Kí hiệu uX, uR0 lần lượt là điện áp giữa hai đầu RX và R0. Đồ thị biểu diễn sự phụ thuộc giữa uX, uR0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24F11CBE-2CD5-41CD-993B-161F7C8D5919}"/>
              </a:ext>
            </a:extLst>
          </p:cNvPr>
          <p:cNvSpPr/>
          <p:nvPr/>
        </p:nvSpPr>
        <p:spPr>
          <a:xfrm>
            <a:off x="1016000" y="3064321"/>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Đoạn thẳng.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D1496CF0-41D8-413A-B1CC-4BD5588FC7D3}"/>
              </a:ext>
            </a:extLst>
          </p:cNvPr>
          <p:cNvSpPr/>
          <p:nvPr/>
        </p:nvSpPr>
        <p:spPr>
          <a:xfrm>
            <a:off x="6477000" y="3064321"/>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Đường tròn.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0CACB223-2B1E-4FE4-9A73-A00199150F51}"/>
              </a:ext>
            </a:extLst>
          </p:cNvPr>
          <p:cNvSpPr/>
          <p:nvPr/>
        </p:nvSpPr>
        <p:spPr>
          <a:xfrm>
            <a:off x="1016000" y="382632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Hình Elip.</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77D3EBE3-352C-4B13-8ACD-CB2C750B55CF}"/>
              </a:ext>
            </a:extLst>
          </p:cNvPr>
          <p:cNvSpPr/>
          <p:nvPr/>
        </p:nvSpPr>
        <p:spPr>
          <a:xfrm>
            <a:off x="6477000" y="3826321"/>
            <a:ext cx="30828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Đường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Hypebol.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B22DFB73-5EA8-4BF1-97D1-0C3312E64C91}"/>
              </a:ext>
            </a:extLst>
          </p:cNvPr>
          <p:cNvSpPr/>
          <p:nvPr/>
        </p:nvSpPr>
        <p:spPr>
          <a:xfrm>
            <a:off x="952500" y="300082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5891386"/>
      </p:ext>
    </p:extLst>
  </p:cSld>
  <p:clrMapOvr>
    <a:masterClrMapping/>
  </p:clrMapOvr>
  <mc:AlternateContent xmlns:mc="http://schemas.openxmlformats.org/markup-compatibility/2006">
    <mc:Choice xmlns:p14="http://schemas.microsoft.com/office/powerpoint/2010/main" Requires="p14">
      <p:transition spd="slow" p14:dur="20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F79103C-A0E5-4E3F-A08A-D46CF6F0A3E9}"/>
                  </a:ext>
                </a:extLst>
              </p:cNvPr>
              <p:cNvSpPr/>
              <p:nvPr/>
            </p:nvSpPr>
            <p:spPr>
              <a:xfrm>
                <a:off x="127000" y="63500"/>
                <a:ext cx="11938000" cy="2170338"/>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103: Một điện trở thuần R mắc vào mạch điện xoay chiều tần số 50Hz, muốn dòng điện trong mạch sớm pha một góc </a:t>
                </a:r>
                <a14:m>
                  <m:oMath xmlns:m="http://schemas.openxmlformats.org/officeDocument/2006/math">
                    <m:f>
                      <m:fPr>
                        <m:ctrlPr>
                          <a:rPr lang="vi-VN" sz="2800" b="1">
                            <a:solidFill>
                              <a:srgbClr val="FFFF00"/>
                            </a:solidFill>
                          </a:rPr>
                        </m:ctrlPr>
                      </m:fPr>
                      <m:num>
                        <m:r>
                          <a:rPr lang="vi-VN" sz="2800" b="1">
                            <a:solidFill>
                              <a:srgbClr val="FFFF00"/>
                            </a:solidFill>
                          </a:rPr>
                          <m:t>𝝅</m:t>
                        </m:r>
                      </m:num>
                      <m:den>
                        <m:r>
                          <a:rPr lang="vi-VN" sz="2800" b="1">
                            <a:solidFill>
                              <a:srgbClr val="FFFF00"/>
                            </a:solidFill>
                          </a:rPr>
                          <m:t>𝟐</m:t>
                        </m:r>
                      </m:den>
                    </m:f>
                  </m:oMath>
                </a14:m>
                <a:r>
                  <a:rPr lang="vi-VN" sz="2800" b="1" dirty="0">
                    <a:solidFill>
                      <a:srgbClr val="FFFF00"/>
                    </a:solidFill>
                    <a:latin typeface="UTM Swiss Condensed" panose="02000500000000000000" pitchFamily="2" charset="0"/>
                    <a:cs typeface="Times New Roman" panose="02020603050405020304" pitchFamily="18" charset="0"/>
                  </a:rPr>
                  <a:t> so với điện áp hai đầu mạch người ta phải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3F79103C-A0E5-4E3F-A08A-D46CF6F0A3E9}"/>
                  </a:ext>
                </a:extLst>
              </p:cNvPr>
              <p:cNvSpPr>
                <a:spLocks noRot="1" noChangeAspect="1" noMove="1" noResize="1" noEditPoints="1" noAdjustHandles="1" noChangeArrowheads="1" noChangeShapeType="1" noTextEdit="1"/>
              </p:cNvSpPr>
              <p:nvPr/>
            </p:nvSpPr>
            <p:spPr>
              <a:xfrm>
                <a:off x="127000" y="63500"/>
                <a:ext cx="11938000" cy="2170338"/>
              </a:xfrm>
              <a:prstGeom prst="rect">
                <a:avLst/>
              </a:prstGeom>
              <a:blipFill>
                <a:blip r:embed="rId2"/>
                <a:stretch>
                  <a:fillRect l="-865" t="-1323"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5D53E205-74C9-48CB-AB09-75905900B304}"/>
              </a:ext>
            </a:extLst>
          </p:cNvPr>
          <p:cNvSpPr/>
          <p:nvPr/>
        </p:nvSpPr>
        <p:spPr>
          <a:xfrm>
            <a:off x="508000" y="2233838"/>
            <a:ext cx="608852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thay điện trở nói trên bằng một tụ điện.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FE0FEB1A-1E55-4F8D-9711-64B6452AD3C3}"/>
              </a:ext>
            </a:extLst>
          </p:cNvPr>
          <p:cNvSpPr/>
          <p:nvPr/>
        </p:nvSpPr>
        <p:spPr>
          <a:xfrm>
            <a:off x="508000" y="3403389"/>
            <a:ext cx="738375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thay điện trở nói trên bằng một cuộn cảm thuần.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A5F58FF6-BA37-4289-8E2A-0A962ACB1440}"/>
              </a:ext>
            </a:extLst>
          </p:cNvPr>
          <p:cNvSpPr/>
          <p:nvPr/>
        </p:nvSpPr>
        <p:spPr>
          <a:xfrm>
            <a:off x="508000" y="4572940"/>
            <a:ext cx="804258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mắc thêm vào mạch một tụ điện nối tiếp với điện trở.</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1E2949A9-64DB-4637-B888-8125A38949AB}"/>
              </a:ext>
            </a:extLst>
          </p:cNvPr>
          <p:cNvSpPr/>
          <p:nvPr/>
        </p:nvSpPr>
        <p:spPr>
          <a:xfrm>
            <a:off x="508000" y="5742491"/>
            <a:ext cx="962314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mắc thêm vào mạch một cuộn cảm thuần nối tiếp với điện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trở.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505D94A-CA70-4D16-9C63-59BA55D19C71}"/>
              </a:ext>
            </a:extLst>
          </p:cNvPr>
          <p:cNvSpPr/>
          <p:nvPr/>
        </p:nvSpPr>
        <p:spPr>
          <a:xfrm>
            <a:off x="444500" y="217033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5312627"/>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9D364B9-054B-41AA-9FB4-AB29F7D8C37E}"/>
                  </a:ext>
                </a:extLst>
              </p:cNvPr>
              <p:cNvSpPr/>
              <p:nvPr/>
            </p:nvSpPr>
            <p:spPr>
              <a:xfrm>
                <a:off x="127000" y="63500"/>
                <a:ext cx="11938000" cy="2170338"/>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104: Một điện trở thuần R mắc vào mạch điện xoay chiều tần số 50Hz, muốn dòng điện trong mạch trễ pha một góc </a:t>
                </a:r>
                <a14:m>
                  <m:oMath xmlns:m="http://schemas.openxmlformats.org/officeDocument/2006/math">
                    <m:f>
                      <m:fPr>
                        <m:ctrlPr>
                          <a:rPr lang="vi-VN" sz="2800" b="1">
                            <a:solidFill>
                              <a:srgbClr val="FFFF00"/>
                            </a:solidFill>
                          </a:rPr>
                        </m:ctrlPr>
                      </m:fPr>
                      <m:num>
                        <m:r>
                          <a:rPr lang="vi-VN" sz="2800" b="1">
                            <a:solidFill>
                              <a:srgbClr val="FFFF00"/>
                            </a:solidFill>
                          </a:rPr>
                          <m:t>𝝅</m:t>
                        </m:r>
                      </m:num>
                      <m:den>
                        <m:r>
                          <a:rPr lang="vi-VN" sz="2800" b="1">
                            <a:solidFill>
                              <a:srgbClr val="FFFF00"/>
                            </a:solidFill>
                          </a:rPr>
                          <m:t>𝟐</m:t>
                        </m:r>
                      </m:den>
                    </m:f>
                  </m:oMath>
                </a14:m>
                <a:r>
                  <a:rPr lang="vi-VN" sz="2800" b="1" dirty="0">
                    <a:solidFill>
                      <a:srgbClr val="FFFF00"/>
                    </a:solidFill>
                    <a:latin typeface="UTM Swiss Condensed" panose="02000500000000000000" pitchFamily="2" charset="0"/>
                    <a:cs typeface="Times New Roman" panose="02020603050405020304" pitchFamily="18" charset="0"/>
                  </a:rPr>
                  <a:t> so với điện áp hai đầu mạch người ta phải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9D364B9-054B-41AA-9FB4-AB29F7D8C37E}"/>
                  </a:ext>
                </a:extLst>
              </p:cNvPr>
              <p:cNvSpPr>
                <a:spLocks noRot="1" noChangeAspect="1" noMove="1" noResize="1" noEditPoints="1" noAdjustHandles="1" noChangeArrowheads="1" noChangeShapeType="1" noTextEdit="1"/>
              </p:cNvSpPr>
              <p:nvPr/>
            </p:nvSpPr>
            <p:spPr>
              <a:xfrm>
                <a:off x="127000" y="63500"/>
                <a:ext cx="11938000" cy="2170338"/>
              </a:xfrm>
              <a:prstGeom prst="rect">
                <a:avLst/>
              </a:prstGeom>
              <a:blipFill>
                <a:blip r:embed="rId2"/>
                <a:stretch>
                  <a:fillRect l="-865" t="-1323"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88D16AC3-33FD-41BF-82AC-D25E7EAEB5EC}"/>
              </a:ext>
            </a:extLst>
          </p:cNvPr>
          <p:cNvSpPr/>
          <p:nvPr/>
        </p:nvSpPr>
        <p:spPr>
          <a:xfrm>
            <a:off x="508000" y="2233838"/>
            <a:ext cx="738535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thay điện trở nói trên bằng một cuộn cảm thuần.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1">
            <a:extLst>
              <a:ext uri="{FF2B5EF4-FFF2-40B4-BE49-F238E27FC236}">
                <a16:creationId xmlns:a16="http://schemas.microsoft.com/office/drawing/2014/main" id="{105825BD-E186-4425-B6BA-0119C9EC1622}"/>
              </a:ext>
            </a:extLst>
          </p:cNvPr>
          <p:cNvSpPr>
            <a:spLocks noChangeArrowheads="1"/>
          </p:cNvSpPr>
          <p:nvPr/>
        </p:nvSpPr>
        <p:spPr bwMode="auto">
          <a:xfrm>
            <a:off x="508000" y="3403389"/>
            <a:ext cx="608692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79388" algn="l"/>
                <a:tab pos="3419475" algn="l"/>
                <a:tab pos="5040313" algn="l"/>
              </a:tabLst>
              <a:defRPr/>
            </a:pPr>
            <a:r>
              <a:rPr kumimoji="0" lang="vi-VN"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thay điện trở nói trên bằng một tụ điện.</a:t>
            </a:r>
          </a:p>
          <a:p>
            <a:pPr marL="0" marR="0" lvl="0" indent="0" algn="l" defTabSz="914400" rtl="0" eaLnBrk="0" fontAlgn="base" latinLnBrk="0" hangingPunct="0">
              <a:lnSpc>
                <a:spcPct val="100000"/>
              </a:lnSpc>
              <a:spcBef>
                <a:spcPct val="0"/>
              </a:spcBef>
              <a:spcAft>
                <a:spcPct val="0"/>
              </a:spcAft>
              <a:buClrTx/>
              <a:buSzTx/>
              <a:buFontTx/>
              <a:buNone/>
              <a:tabLst>
                <a:tab pos="179388" algn="l"/>
                <a:tab pos="3419475" algn="l"/>
                <a:tab pos="5040313" algn="l"/>
              </a:tabLst>
              <a:defRPr/>
            </a:pPr>
            <a:r>
              <a:rPr kumimoji="0" lang="vi-VN"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vi-VN"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p>
        </p:txBody>
      </p:sp>
      <p:sp>
        <p:nvSpPr>
          <p:cNvPr id="5" name="Rectangle 4">
            <a:extLst>
              <a:ext uri="{FF2B5EF4-FFF2-40B4-BE49-F238E27FC236}">
                <a16:creationId xmlns:a16="http://schemas.microsoft.com/office/drawing/2014/main" id="{763FC2EF-AB83-4D19-A9C3-5FC6B4E189F8}"/>
              </a:ext>
            </a:extLst>
          </p:cNvPr>
          <p:cNvSpPr/>
          <p:nvPr/>
        </p:nvSpPr>
        <p:spPr>
          <a:xfrm>
            <a:off x="508000" y="4357496"/>
            <a:ext cx="804258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mắc thêm vào mạch một tụ điện nối tiếp với điện trở.</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3E7CD46F-6725-431D-AD06-42FDDBDBA205}"/>
              </a:ext>
            </a:extLst>
          </p:cNvPr>
          <p:cNvSpPr/>
          <p:nvPr/>
        </p:nvSpPr>
        <p:spPr>
          <a:xfrm>
            <a:off x="508000" y="5527047"/>
            <a:ext cx="962314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mắc thêm vào mạch một cuộn cảm thuần nối tiếp với điện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trở.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D7BD73B-A287-4F82-A914-43C3FF9064AA}"/>
              </a:ext>
            </a:extLst>
          </p:cNvPr>
          <p:cNvSpPr/>
          <p:nvPr/>
        </p:nvSpPr>
        <p:spPr>
          <a:xfrm>
            <a:off x="444500" y="217033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8610844"/>
      </p:ext>
    </p:extLst>
  </p:cSld>
  <p:clrMapOvr>
    <a:masterClrMapping/>
  </p:clrMapOvr>
  <mc:AlternateContent xmlns:mc="http://schemas.openxmlformats.org/markup-compatibility/2006">
    <mc:Choice xmlns:p14="http://schemas.microsoft.com/office/powerpoint/2010/main" Requires="p14">
      <p:transition spd="slow" p14:dur="20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287199-6E4C-46D0-B00C-55626E8C122C}"/>
              </a:ext>
            </a:extLst>
          </p:cNvPr>
          <p:cNvSpPr/>
          <p:nvPr/>
        </p:nvSpPr>
        <p:spPr>
          <a:xfrm>
            <a:off x="127000" y="63500"/>
            <a:ext cx="11938000" cy="1815882"/>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105: Điện năng được truyền tải từ trạm tăng áp đến trạm hạ áp bằng đường dây có điện trở 25Ω. Biết điện áp hiệu dụng ở hai đầu cuộn sơ cấp và thứ cấp của máy hạ áp lần lượt là 2500V và 220V. Cường độ hiệu dụng chạy trong mạch thứ cấp máy hạ áp là </a:t>
            </a:r>
            <a:r>
              <a:rPr lang="vi-VN" sz="2800" b="1">
                <a:solidFill>
                  <a:srgbClr val="FFFF00"/>
                </a:solidFill>
                <a:latin typeface="UTM Swiss Condensed" panose="02000500000000000000" pitchFamily="2" charset="0"/>
                <a:cs typeface="Times New Roman" panose="02020603050405020304" pitchFamily="18" charset="0"/>
              </a:rPr>
              <a:t>125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363122C3-4EC1-4ECD-80F2-C0D2DA5AD14B}"/>
              </a:ext>
            </a:extLst>
          </p:cNvPr>
          <p:cNvSpPr/>
          <p:nvPr/>
        </p:nvSpPr>
        <p:spPr>
          <a:xfrm>
            <a:off x="508000" y="1879382"/>
            <a:ext cx="10777309" cy="1018740"/>
          </a:xfrm>
          <a:prstGeom prst="rect">
            <a:avLst/>
          </a:prstGeom>
        </p:spPr>
        <p:txBody>
          <a:bodyPr wrap="none">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Coi máy hạ áp là máy biến áp lý tưởng. Hiệu suất truyền tải điện năng là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90,09 %.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F70A195A-D5C9-45B5-9BE4-B7F3A72C0CE0}"/>
              </a:ext>
            </a:extLst>
          </p:cNvPr>
          <p:cNvSpPr/>
          <p:nvPr/>
        </p:nvSpPr>
        <p:spPr>
          <a:xfrm>
            <a:off x="508000" y="2898122"/>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89,0 %.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63D6D273-F041-497E-BA08-0A6D78F4A5E4}"/>
              </a:ext>
            </a:extLst>
          </p:cNvPr>
          <p:cNvSpPr/>
          <p:nvPr/>
        </p:nvSpPr>
        <p:spPr>
          <a:xfrm>
            <a:off x="508000" y="3421342"/>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9,89 %.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D4ED1775-D092-44FF-ABA7-4DE58D3FD8A0}"/>
              </a:ext>
            </a:extLst>
          </p:cNvPr>
          <p:cNvSpPr/>
          <p:nvPr/>
        </p:nvSpPr>
        <p:spPr>
          <a:xfrm>
            <a:off x="508000" y="3944562"/>
            <a:ext cx="210987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98,00 %.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43B06615-2273-4992-8B61-77C6EF882676}"/>
              </a:ext>
            </a:extLst>
          </p:cNvPr>
          <p:cNvSpPr/>
          <p:nvPr/>
        </p:nvSpPr>
        <p:spPr>
          <a:xfrm>
            <a:off x="444500" y="181588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6303595"/>
      </p:ext>
    </p:extLst>
  </p:cSld>
  <p:clrMapOvr>
    <a:masterClrMapping/>
  </p:clrMapOvr>
  <mc:AlternateContent xmlns:mc="http://schemas.openxmlformats.org/markup-compatibility/2006">
    <mc:Choice xmlns:p14="http://schemas.microsoft.com/office/powerpoint/2010/main" Requires="p14">
      <p:transition spd="slow" p14:dur="20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42AFFB-A6E0-405E-8680-292E3E14F2FA}"/>
              </a:ext>
            </a:extLst>
          </p:cNvPr>
          <p:cNvSpPr/>
          <p:nvPr/>
        </p:nvSpPr>
        <p:spPr>
          <a:xfrm>
            <a:off x="127000" y="63500"/>
            <a:ext cx="11938000" cy="250530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106: Người ta cần tải đi một công suất 1MW từ nhà máy điện về nơi tiêu thụ. Đặt một công tơ điện ở đầu biến áp tăng thế và một công tơ điện ở đầu nơi tiêu thụ thì thấy số chỉ chênh lệch mỗi ngày đêm là 216 kWh. Hiệu suất truyền tải điện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3638E9DC-F911-47AE-A160-F0668E3F2F54}"/>
              </a:ext>
            </a:extLst>
          </p:cNvPr>
          <p:cNvSpPr/>
          <p:nvPr/>
        </p:nvSpPr>
        <p:spPr>
          <a:xfrm>
            <a:off x="7620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90 %.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441C137F-5C42-4344-ACE9-BA928438B7F7}"/>
              </a:ext>
            </a:extLst>
          </p:cNvPr>
          <p:cNvSpPr/>
          <p:nvPr/>
        </p:nvSpPr>
        <p:spPr>
          <a:xfrm>
            <a:off x="36195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06EFD2F-EB08-4529-B3A0-ABD94EF86584}"/>
              </a:ext>
            </a:extLst>
          </p:cNvPr>
          <p:cNvSpPr/>
          <p:nvPr/>
        </p:nvSpPr>
        <p:spPr>
          <a:xfrm>
            <a:off x="64770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99,1 %.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0D7ED1CC-CCEF-4285-B485-2ECD3AD04F23}"/>
              </a:ext>
            </a:extLst>
          </p:cNvPr>
          <p:cNvSpPr/>
          <p:nvPr/>
        </p:nvSpPr>
        <p:spPr>
          <a:xfrm>
            <a:off x="9334500" y="2568801"/>
            <a:ext cx="16610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81 %.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78496558-3209-42C8-9208-045A4AF41A24}"/>
              </a:ext>
            </a:extLst>
          </p:cNvPr>
          <p:cNvSpPr/>
          <p:nvPr/>
        </p:nvSpPr>
        <p:spPr>
          <a:xfrm>
            <a:off x="6413500" y="25053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5755339"/>
      </p:ext>
    </p:extLst>
  </p:cSld>
  <p:clrMapOvr>
    <a:masterClrMapping/>
  </p:clrMapOvr>
  <mc:AlternateContent xmlns:mc="http://schemas.openxmlformats.org/markup-compatibility/2006">
    <mc:Choice xmlns:p14="http://schemas.microsoft.com/office/powerpoint/2010/main" Requires="p14">
      <p:transition spd="slow" p14:dur="20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0914DEB6-381D-49C6-8D39-5A60A24F85F3}"/>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107: Một máy phát điện truyền đi với công suất là 220 kW, điện trở trên dây tải điện là 12 </a:t>
                </a:r>
                <a14:m>
                  <m:oMath xmlns:m="http://schemas.openxmlformats.org/officeDocument/2006/math">
                    <m:r>
                      <a:rPr lang="vi-VN" sz="2800" b="1">
                        <a:solidFill>
                          <a:srgbClr val="FFFF00"/>
                        </a:solidFill>
                      </a:rPr>
                      <m:t>𝜴</m:t>
                    </m:r>
                  </m:oMath>
                </a14:m>
                <a:r>
                  <a:rPr lang="vi-VN" sz="2800" b="1" dirty="0">
                    <a:solidFill>
                      <a:srgbClr val="FFFF00"/>
                    </a:solidFill>
                    <a:latin typeface="UTM Swiss Condensed" panose="02000500000000000000" pitchFamily="2" charset="0"/>
                    <a:cs typeface="Times New Roman" panose="02020603050405020304" pitchFamily="18" charset="0"/>
                  </a:rPr>
                  <a:t>. Điện áp hiệu dụng tại nơi phát đi là 2,2kV và dòng điện cùng pha với điện áp. Công suất nơi tiêu thụ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0914DEB6-381D-49C6-8D39-5A60A24F85F3}"/>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D702E5C1-43F8-4C1A-A14B-2876C19DA30A}"/>
              </a:ext>
            </a:extLst>
          </p:cNvPr>
          <p:cNvSpPr/>
          <p:nvPr/>
        </p:nvSpPr>
        <p:spPr>
          <a:xfrm>
            <a:off x="1016000" y="2073281"/>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1,2.10</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5</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W.</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3E4EF285-581C-4555-8DEF-D842A9AF9E69}"/>
              </a:ext>
            </a:extLst>
          </p:cNvPr>
          <p:cNvSpPr/>
          <p:nvPr/>
        </p:nvSpPr>
        <p:spPr>
          <a:xfrm>
            <a:off x="6477000" y="207328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5</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W.</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451C6AB7-075D-4169-9611-4B4469B9DA2E}"/>
              </a:ext>
            </a:extLst>
          </p:cNvPr>
          <p:cNvSpPr/>
          <p:nvPr/>
        </p:nvSpPr>
        <p:spPr>
          <a:xfrm>
            <a:off x="1016000" y="2835281"/>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3,4.10</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5</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W.</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C32738E3-7DE2-4B6C-ABAE-3979AF8F13FF}"/>
              </a:ext>
            </a:extLst>
          </p:cNvPr>
          <p:cNvSpPr/>
          <p:nvPr/>
        </p:nvSpPr>
        <p:spPr>
          <a:xfrm>
            <a:off x="6477000" y="2835281"/>
            <a:ext cx="25154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2,05.10</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5</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C7302D99-CB0A-4062-BA31-21B6AB5957ED}"/>
              </a:ext>
            </a:extLst>
          </p:cNvPr>
          <p:cNvSpPr/>
          <p:nvPr/>
        </p:nvSpPr>
        <p:spPr>
          <a:xfrm>
            <a:off x="6413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7643936"/>
      </p:ext>
    </p:extLst>
  </p:cSld>
  <p:clrMapOvr>
    <a:masterClrMapping/>
  </p:clrMapOvr>
  <mc:AlternateContent xmlns:mc="http://schemas.openxmlformats.org/markup-compatibility/2006">
    <mc:Choice xmlns:p14="http://schemas.microsoft.com/office/powerpoint/2010/main" Requires="p14">
      <p:transition spd="slow" p14:dur="20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EBED485-5FC6-4924-99AC-D1DD07D22EEE}"/>
                  </a:ext>
                </a:extLst>
              </p:cNvPr>
              <p:cNvSpPr/>
              <p:nvPr/>
            </p:nvSpPr>
            <p:spPr>
              <a:xfrm>
                <a:off x="127000" y="63500"/>
                <a:ext cx="11938000" cy="250530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108: Một máy biến áp lí tưởng có cuộn sơ cấp gồm 2200 vòng dây, mắc vào mạng điện xoay chiều có điện áp hiệu dụng 220V ; mắc vào hai đầu cuộn thứ cấp một bóng đèn </a:t>
                </a:r>
                <a14:m>
                  <m:oMath xmlns:m="http://schemas.openxmlformats.org/officeDocument/2006/math">
                    <m:r>
                      <a:rPr lang="vi-VN" sz="2800" b="1">
                        <a:solidFill>
                          <a:srgbClr val="FFFF00"/>
                        </a:solidFill>
                      </a:rPr>
                      <m:t>(</m:t>
                    </m:r>
                    <m:r>
                      <a:rPr lang="vi-VN" sz="2800" b="1">
                        <a:solidFill>
                          <a:srgbClr val="FFFF00"/>
                        </a:solidFill>
                      </a:rPr>
                      <m:t>𝟐𝟒</m:t>
                    </m:r>
                    <m:r>
                      <a:rPr lang="vi-VN" sz="2800" b="1">
                        <a:solidFill>
                          <a:srgbClr val="FFFF00"/>
                        </a:solidFill>
                      </a:rPr>
                      <m:t>𝑽</m:t>
                    </m:r>
                    <m:r>
                      <a:rPr lang="vi-VN" sz="2800" b="1">
                        <a:solidFill>
                          <a:srgbClr val="FFFF00"/>
                        </a:solidFill>
                      </a:rPr>
                      <m:t>−</m:t>
                    </m:r>
                    <m:r>
                      <a:rPr lang="vi-VN" sz="2800" b="1">
                        <a:solidFill>
                          <a:srgbClr val="FFFF00"/>
                        </a:solidFill>
                      </a:rPr>
                      <m:t>𝟏𝟐</m:t>
                    </m:r>
                    <m:r>
                      <a:rPr lang="vi-VN" sz="2800" b="1">
                        <a:solidFill>
                          <a:srgbClr val="FFFF00"/>
                        </a:solidFill>
                      </a:rPr>
                      <m:t>𝑾</m:t>
                    </m:r>
                    <m:r>
                      <a:rPr lang="vi-VN" sz="2800" b="1">
                        <a:solidFill>
                          <a:srgbClr val="FFFF00"/>
                        </a:solidFill>
                      </a:rPr>
                      <m:t>)</m:t>
                    </m:r>
                  </m:oMath>
                </a14:m>
                <a:r>
                  <a:rPr lang="vi-VN" sz="2800" b="1" dirty="0">
                    <a:solidFill>
                      <a:srgbClr val="FFFF00"/>
                    </a:solidFill>
                    <a:latin typeface="UTM Swiss Condensed" panose="02000500000000000000" pitchFamily="2" charset="0"/>
                    <a:cs typeface="Times New Roman" panose="02020603050405020304" pitchFamily="18" charset="0"/>
                  </a:rPr>
                  <a:t>. Để đèn sáng bình thường thì ở cuộn thứ cấp phải có số vòng dây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1EBED485-5FC6-4924-99AC-D1DD07D22EEE}"/>
                  </a:ext>
                </a:extLst>
              </p:cNvPr>
              <p:cNvSpPr>
                <a:spLocks noRot="1" noChangeAspect="1" noMove="1" noResize="1" noEditPoints="1" noAdjustHandles="1" noChangeArrowheads="1" noChangeShapeType="1" noTextEdit="1"/>
              </p:cNvSpPr>
              <p:nvPr/>
            </p:nvSpPr>
            <p:spPr>
              <a:xfrm>
                <a:off x="127000" y="63500"/>
                <a:ext cx="11938000" cy="2505301"/>
              </a:xfrm>
              <a:prstGeom prst="rect">
                <a:avLst/>
              </a:prstGeom>
              <a:blipFill>
                <a:blip r:embed="rId2"/>
                <a:stretch>
                  <a:fillRect l="-865" t="-1155"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B19D1B5E-2C43-4BC3-BB81-BB8192FB5D54}"/>
              </a:ext>
            </a:extLst>
          </p:cNvPr>
          <p:cNvSpPr/>
          <p:nvPr/>
        </p:nvSpPr>
        <p:spPr>
          <a:xfrm>
            <a:off x="7620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10 vòng.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D3A2BFE2-975D-4FAF-AE74-9355071DA1FA}"/>
              </a:ext>
            </a:extLst>
          </p:cNvPr>
          <p:cNvSpPr/>
          <p:nvPr/>
        </p:nvSpPr>
        <p:spPr>
          <a:xfrm>
            <a:off x="36195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110 vòng.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4E3D663-0790-4F08-B570-5C6631DEF23D}"/>
              </a:ext>
            </a:extLst>
          </p:cNvPr>
          <p:cNvSpPr/>
          <p:nvPr/>
        </p:nvSpPr>
        <p:spPr>
          <a:xfrm>
            <a:off x="64770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240 vòng.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B0DDA431-D6C5-487C-9BF8-A40FC64435A9}"/>
              </a:ext>
            </a:extLst>
          </p:cNvPr>
          <p:cNvSpPr/>
          <p:nvPr/>
        </p:nvSpPr>
        <p:spPr>
          <a:xfrm>
            <a:off x="9334500" y="2568801"/>
            <a:ext cx="24224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2016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vòng.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082ABB50-8873-43DE-8F05-CF89734D711A}"/>
              </a:ext>
            </a:extLst>
          </p:cNvPr>
          <p:cNvSpPr/>
          <p:nvPr/>
        </p:nvSpPr>
        <p:spPr>
          <a:xfrm>
            <a:off x="6413500" y="25053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09651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8D5DD3-B677-4AD0-B8A2-A8AD550C24D3}"/>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109: Cuộn thứ cấp của một máy biến áp có 500 vòng. Từ thông trong lõi thép biến thiên với tần số 40 Hz và giá trị cực đại của từ thông qua một vòng dây là 2,4 mWb. Suất điện động hiệu dụng của cuộn thứ cấp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77F36C66-137B-4686-8875-B64A454E091C}"/>
              </a:ext>
            </a:extLst>
          </p:cNvPr>
          <p:cNvSpPr/>
          <p:nvPr/>
        </p:nvSpPr>
        <p:spPr>
          <a:xfrm>
            <a:off x="762000" y="207328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213,3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57FD6AC3-185B-4357-8A4E-9C043C704F05}"/>
              </a:ext>
            </a:extLst>
          </p:cNvPr>
          <p:cNvSpPr/>
          <p:nvPr/>
        </p:nvSpPr>
        <p:spPr>
          <a:xfrm>
            <a:off x="3619500" y="207328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301,6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AC048949-DC9C-408F-B457-42FC2B12896D}"/>
              </a:ext>
            </a:extLst>
          </p:cNvPr>
          <p:cNvSpPr/>
          <p:nvPr/>
        </p:nvSpPr>
        <p:spPr>
          <a:xfrm>
            <a:off x="6477000" y="207328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213,3 KV.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FB030B23-BF04-45B7-89CD-D9CE52BE7C09}"/>
              </a:ext>
            </a:extLst>
          </p:cNvPr>
          <p:cNvSpPr/>
          <p:nvPr/>
        </p:nvSpPr>
        <p:spPr>
          <a:xfrm>
            <a:off x="9334500" y="2073281"/>
            <a:ext cx="222528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301,6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KV.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578ACC3D-0B9B-48ED-A0FF-1F59F4DAC8AA}"/>
              </a:ext>
            </a:extLst>
          </p:cNvPr>
          <p:cNvSpPr/>
          <p:nvPr/>
        </p:nvSpPr>
        <p:spPr>
          <a:xfrm>
            <a:off x="698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6578344"/>
      </p:ext>
    </p:extLst>
  </p:cSld>
  <p:clrMapOvr>
    <a:masterClrMapping/>
  </p:clrMapOvr>
  <mc:AlternateContent xmlns:mc="http://schemas.openxmlformats.org/markup-compatibility/2006">
    <mc:Choice xmlns:p14="http://schemas.microsoft.com/office/powerpoint/2010/main" Requires="p14">
      <p:transition spd="slow" p14:dur="2000">
        <p14:prism dir="d"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4BDF1B2-ED77-459A-9C73-2DEF805FAC69}"/>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110: Một máy biến áp lí tưởng cuộn sơ cấp có 4000 vòng dây được mắc vào mạng điện xoay chiều </a:t>
                </a:r>
                <a14:m>
                  <m:oMath xmlns:m="http://schemas.openxmlformats.org/officeDocument/2006/math">
                    <m:r>
                      <a:rPr lang="vi-VN" sz="2800" b="1">
                        <a:solidFill>
                          <a:srgbClr val="FFFF00"/>
                        </a:solidFill>
                      </a:rPr>
                      <m:t>𝒖</m:t>
                    </m:r>
                    <m:r>
                      <a:rPr lang="vi-VN" sz="2800" b="1">
                        <a:solidFill>
                          <a:srgbClr val="FFFF00"/>
                        </a:solidFill>
                      </a:rPr>
                      <m:t> = </m:t>
                    </m:r>
                    <m:r>
                      <a:rPr lang="vi-VN" sz="2800" b="1">
                        <a:solidFill>
                          <a:srgbClr val="FFFF00"/>
                        </a:solidFill>
                      </a:rPr>
                      <m:t>𝟏𝟐𝟎</m:t>
                    </m:r>
                    <m:func>
                      <m:funcPr>
                        <m:ctrlPr>
                          <a:rPr lang="vi-VN" sz="2800" b="1">
                            <a:solidFill>
                              <a:srgbClr val="FFFF00"/>
                            </a:solidFill>
                          </a:rPr>
                        </m:ctrlPr>
                      </m:funcPr>
                      <m:fName>
                        <m:r>
                          <a:rPr lang="vi-VN" sz="2800" b="1">
                            <a:solidFill>
                              <a:srgbClr val="FFFF00"/>
                            </a:solidFill>
                          </a:rPr>
                          <m:t>𝒄𝒐𝒔</m:t>
                        </m:r>
                      </m:fName>
                      <m:e>
                        <m:r>
                          <a:rPr lang="vi-VN" sz="2800" b="1">
                            <a:solidFill>
                              <a:srgbClr val="FFFF00"/>
                            </a:solidFill>
                          </a:rPr>
                          <m:t>𝝎</m:t>
                        </m:r>
                      </m:e>
                    </m:func>
                    <m:r>
                      <a:rPr lang="vi-VN" sz="2800" b="1">
                        <a:solidFill>
                          <a:srgbClr val="FFFF00"/>
                        </a:solidFill>
                      </a:rPr>
                      <m:t>𝒕</m:t>
                    </m:r>
                    <m:r>
                      <a:rPr lang="vi-VN" sz="2800" b="1">
                        <a:solidFill>
                          <a:srgbClr val="FFFF00"/>
                        </a:solidFill>
                      </a:rPr>
                      <m:t>(</m:t>
                    </m:r>
                    <m:r>
                      <a:rPr lang="vi-VN" sz="2800" b="1">
                        <a:solidFill>
                          <a:srgbClr val="FFFF00"/>
                        </a:solidFill>
                      </a:rPr>
                      <m:t>𝑽</m:t>
                    </m:r>
                    <m:r>
                      <a:rPr lang="vi-VN" sz="2800" b="1">
                        <a:solidFill>
                          <a:srgbClr val="FFFF00"/>
                        </a:solidFill>
                      </a:rPr>
                      <m:t>)</m:t>
                    </m:r>
                  </m:oMath>
                </a14:m>
                <a:r>
                  <a:rPr lang="vi-VN" sz="2800" b="1" dirty="0">
                    <a:solidFill>
                      <a:srgbClr val="FFFF00"/>
                    </a:solidFill>
                    <a:latin typeface="UTM Swiss Condensed" panose="02000500000000000000" pitchFamily="2" charset="0"/>
                    <a:cs typeface="Times New Roman" panose="02020603050405020304" pitchFamily="18" charset="0"/>
                  </a:rPr>
                  <a:t>, cuộn thứ cấp có 100 vòng dây. Điện áp hiệu dụng ở hai đầu cuộn thứ cấp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4BDF1B2-ED77-459A-9C73-2DEF805FAC69}"/>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1577" b="-5682"/>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C56C4F12-1A63-42B3-9EB7-4C204798E8BB}"/>
              </a:ext>
            </a:extLst>
          </p:cNvPr>
          <p:cNvSpPr/>
          <p:nvPr/>
        </p:nvSpPr>
        <p:spPr>
          <a:xfrm>
            <a:off x="762000" y="207328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4,8 kV.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D31F709B-E47C-4663-9653-273C07B72C1F}"/>
              </a:ext>
            </a:extLst>
          </p:cNvPr>
          <p:cNvSpPr/>
          <p:nvPr/>
        </p:nvSpPr>
        <p:spPr>
          <a:xfrm>
            <a:off x="3619500" y="207328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9,6 kV.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15370D95-8C75-47A8-966E-80DEAC0F2572}"/>
              </a:ext>
            </a:extLst>
          </p:cNvPr>
          <p:cNvSpPr/>
          <p:nvPr/>
        </p:nvSpPr>
        <p:spPr>
          <a:xfrm>
            <a:off x="6477000" y="207328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2,12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2A2C2470-FAF0-499E-8E8E-0D9BC82A7B84}"/>
              </a:ext>
            </a:extLst>
          </p:cNvPr>
          <p:cNvSpPr/>
          <p:nvPr/>
        </p:nvSpPr>
        <p:spPr>
          <a:xfrm>
            <a:off x="9334500" y="2073281"/>
            <a:ext cx="140134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3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CFD14F31-9A79-43B7-8A01-C9B0B852D331}"/>
              </a:ext>
            </a:extLst>
          </p:cNvPr>
          <p:cNvSpPr/>
          <p:nvPr/>
        </p:nvSpPr>
        <p:spPr>
          <a:xfrm>
            <a:off x="6413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64510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B10C43B-6760-4A5C-98B5-676B9A8D7E4F}"/>
                  </a:ext>
                </a:extLst>
              </p:cNvPr>
              <p:cNvSpPr/>
              <p:nvPr/>
            </p:nvSpPr>
            <p:spPr>
              <a:xfrm>
                <a:off x="127000" y="63500"/>
                <a:ext cx="11938000" cy="1037976"/>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11:</a:t>
                </a:r>
                <a:r>
                  <a:rPr lang="vi-VN" sz="2800" b="1" dirty="0">
                    <a:solidFill>
                      <a:srgbClr val="FFFF00"/>
                    </a:solidFill>
                    <a:latin typeface="UTM Swiss Condensed" panose="02000500000000000000" pitchFamily="2" charset="0"/>
                    <a:cs typeface="Times New Roman" panose="02020603050405020304" pitchFamily="18" charset="0"/>
                  </a:rPr>
                  <a:t> Đặt điện áp xoay chiều u = U</a:t>
                </a:r>
                <a14:m>
                  <m:oMath xmlns:m="http://schemas.openxmlformats.org/officeDocument/2006/math">
                    <m:rad>
                      <m:radPr>
                        <m:degHide m:val="on"/>
                        <m:ctrlPr>
                          <a:rPr lang="vi-VN" sz="2800" b="1">
                            <a:solidFill>
                              <a:srgbClr val="FFFF00"/>
                            </a:solidFill>
                          </a:rPr>
                        </m:ctrlPr>
                      </m:radPr>
                      <m:deg/>
                      <m:e>
                        <m:r>
                          <a:rPr lang="vi-VN" sz="2800" b="1">
                            <a:solidFill>
                              <a:srgbClr val="FFFF00"/>
                            </a:solidFill>
                          </a:rPr>
                          <m:t>𝟐</m:t>
                        </m:r>
                      </m:e>
                    </m:rad>
                  </m:oMath>
                </a14:m>
                <a:r>
                  <a:rPr lang="vi-VN" sz="2800" b="1" dirty="0">
                    <a:solidFill>
                      <a:srgbClr val="FFFF00"/>
                    </a:solidFill>
                    <a:latin typeface="UTM Swiss Condensed" panose="02000500000000000000" pitchFamily="2" charset="0"/>
                    <a:cs typeface="Times New Roman" panose="02020603050405020304" pitchFamily="18" charset="0"/>
                  </a:rPr>
                  <a:t>cosωt (V) vào hai đầu một điện trở thuần R = 110 Ω thì cường độ hiệu dụng của dòng điện qua điện trở bằng </a:t>
                </a:r>
                <a14:m>
                  <m:oMath xmlns:m="http://schemas.openxmlformats.org/officeDocument/2006/math">
                    <m:rad>
                      <m:radPr>
                        <m:degHide m:val="on"/>
                        <m:ctrlPr>
                          <a:rPr lang="vi-VN" sz="2800" b="1">
                            <a:solidFill>
                              <a:srgbClr val="FFFF00"/>
                            </a:solidFill>
                          </a:rPr>
                        </m:ctrlPr>
                      </m:radPr>
                      <m:deg/>
                      <m:e>
                        <m:r>
                          <a:rPr lang="vi-VN" sz="2800" b="1">
                            <a:solidFill>
                              <a:srgbClr val="FFFF00"/>
                            </a:solidFill>
                          </a:rPr>
                          <m:t>𝟐</m:t>
                        </m:r>
                      </m:e>
                    </m:rad>
                  </m:oMath>
                </a14:m>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3B10C43B-6760-4A5C-98B5-676B9A8D7E4F}"/>
                  </a:ext>
                </a:extLst>
              </p:cNvPr>
              <p:cNvSpPr>
                <a:spLocks noRot="1" noChangeAspect="1" noMove="1" noResize="1" noEditPoints="1" noAdjustHandles="1" noChangeArrowheads="1" noChangeShapeType="1" noTextEdit="1"/>
              </p:cNvSpPr>
              <p:nvPr/>
            </p:nvSpPr>
            <p:spPr>
              <a:xfrm>
                <a:off x="127000" y="63500"/>
                <a:ext cx="11938000" cy="1037976"/>
              </a:xfrm>
              <a:prstGeom prst="rect">
                <a:avLst/>
              </a:prstGeom>
              <a:blipFill>
                <a:blip r:embed="rId2"/>
                <a:stretch>
                  <a:fillRect l="-865" r="-814" b="-11979"/>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C5A5BD88-27D5-4EE2-AB0B-E20DBBB3601D}"/>
              </a:ext>
            </a:extLst>
          </p:cNvPr>
          <p:cNvSpPr/>
          <p:nvPr/>
        </p:nvSpPr>
        <p:spPr>
          <a:xfrm>
            <a:off x="1016000" y="1101476"/>
            <a:ext cx="3044423" cy="1018740"/>
          </a:xfrm>
          <a:prstGeom prst="rect">
            <a:avLst/>
          </a:prstGeom>
        </p:spPr>
        <p:txBody>
          <a:bodyPr wrap="none">
            <a:spAutoFit/>
          </a:bodyPr>
          <a:lstStyle/>
          <a:p>
            <a:pPr marL="629920" indent="-629920" algn="just">
              <a:lnSpc>
                <a:spcPct val="115000"/>
              </a:lnSpc>
              <a:spcBef>
                <a:spcPts val="600"/>
              </a:spcBef>
              <a:spcAft>
                <a:spcPts val="0"/>
              </a:spcAft>
              <a:tabLst>
                <a:tab pos="629920" algn="l"/>
              </a:tabLst>
            </a:pPr>
            <a:r>
              <a:rPr lang="vi-VN"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A. Giá trị U bằng</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vi-VN" sz="2800" b="1" dirty="0">
                <a:solidFill>
                  <a:srgbClr val="FFFFFF"/>
                </a:solidFill>
                <a:latin typeface="UTM Swiss Condensed" panose="02000500000000000000" pitchFamily="2" charset="0"/>
                <a:ea typeface="Cambria" panose="02040503050406030204" pitchFamily="18" charset="0"/>
              </a:rPr>
              <a:t>	A. 220 V.</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74330E5-D1CA-43B9-926D-A13F0DA72DF4}"/>
                  </a:ext>
                </a:extLst>
              </p:cNvPr>
              <p:cNvSpPr/>
              <p:nvPr/>
            </p:nvSpPr>
            <p:spPr>
              <a:xfrm>
                <a:off x="6477000" y="1101476"/>
                <a:ext cx="2121093" cy="565155"/>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B. 110</a:t>
                </a:r>
                <a14:m>
                  <m:oMath xmlns:m="http://schemas.openxmlformats.org/officeDocument/2006/math">
                    <m:rad>
                      <m:radPr>
                        <m:degHide m:val="on"/>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e>
                    </m:rad>
                  </m:oMath>
                </a14:m>
                <a:r>
                  <a:rPr lang="vi-VN" sz="2800" b="1" dirty="0">
                    <a:solidFill>
                      <a:srgbClr val="FFFFFF"/>
                    </a:solidFill>
                    <a:latin typeface="UTM Swiss Condensed" panose="02000500000000000000" pitchFamily="2" charset="0"/>
                    <a:ea typeface="Cambria" panose="02040503050406030204" pitchFamily="18" charset="0"/>
                  </a:rPr>
                  <a:t>V.</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574330E5-D1CA-43B9-926D-A13F0DA72DF4}"/>
                  </a:ext>
                </a:extLst>
              </p:cNvPr>
              <p:cNvSpPr>
                <a:spLocks noRot="1" noChangeAspect="1" noMove="1" noResize="1" noEditPoints="1" noAdjustHandles="1" noChangeArrowheads="1" noChangeShapeType="1" noTextEdit="1"/>
              </p:cNvSpPr>
              <p:nvPr/>
            </p:nvSpPr>
            <p:spPr>
              <a:xfrm>
                <a:off x="6477000" y="1101476"/>
                <a:ext cx="2121093" cy="565155"/>
              </a:xfrm>
              <a:prstGeom prst="rect">
                <a:avLst/>
              </a:prstGeom>
              <a:blipFill>
                <a:blip r:embed="rId3"/>
                <a:stretch>
                  <a:fillRect l="-6052" t="-5435"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75B1014-B29E-4B01-939D-5409E5670831}"/>
                  </a:ext>
                </a:extLst>
              </p:cNvPr>
              <p:cNvSpPr/>
              <p:nvPr/>
            </p:nvSpPr>
            <p:spPr>
              <a:xfrm>
                <a:off x="1016000" y="1863476"/>
                <a:ext cx="2121093" cy="565155"/>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C. 220</a:t>
                </a:r>
                <a14:m>
                  <m:oMath xmlns:m="http://schemas.openxmlformats.org/officeDocument/2006/math">
                    <m:rad>
                      <m:radPr>
                        <m:degHide m:val="on"/>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e>
                    </m:rad>
                  </m:oMath>
                </a14:m>
                <a:r>
                  <a:rPr lang="vi-VN" sz="2800" b="1" dirty="0">
                    <a:solidFill>
                      <a:srgbClr val="FFFFFF"/>
                    </a:solidFill>
                    <a:latin typeface="UTM Swiss Condensed" panose="02000500000000000000" pitchFamily="2" charset="0"/>
                    <a:ea typeface="Cambria" panose="02040503050406030204" pitchFamily="18" charset="0"/>
                  </a:rPr>
                  <a:t>V.</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675B1014-B29E-4B01-939D-5409E5670831}"/>
                  </a:ext>
                </a:extLst>
              </p:cNvPr>
              <p:cNvSpPr>
                <a:spLocks noRot="1" noChangeAspect="1" noMove="1" noResize="1" noEditPoints="1" noAdjustHandles="1" noChangeArrowheads="1" noChangeShapeType="1" noTextEdit="1"/>
              </p:cNvSpPr>
              <p:nvPr/>
            </p:nvSpPr>
            <p:spPr>
              <a:xfrm>
                <a:off x="1016000" y="1863476"/>
                <a:ext cx="2121093" cy="565155"/>
              </a:xfrm>
              <a:prstGeom prst="rect">
                <a:avLst/>
              </a:prstGeom>
              <a:blipFill>
                <a:blip r:embed="rId4"/>
                <a:stretch>
                  <a:fillRect l="-6034" t="-5435" b="-29348"/>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2E5DBE69-394F-4A03-B3E7-3776E6509BD0}"/>
              </a:ext>
            </a:extLst>
          </p:cNvPr>
          <p:cNvSpPr/>
          <p:nvPr/>
        </p:nvSpPr>
        <p:spPr>
          <a:xfrm>
            <a:off x="6477000" y="1863476"/>
            <a:ext cx="158088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D. 110 </a:t>
            </a:r>
            <a:r>
              <a:rPr lang="vi-VN" sz="2800" b="1">
                <a:solidFill>
                  <a:srgbClr val="FFFFFF"/>
                </a:solidFill>
                <a:latin typeface="UTM Swiss Condensed" panose="02000500000000000000" pitchFamily="2" charset="0"/>
                <a:ea typeface="Cambria" panose="02040503050406030204" pitchFamily="18" charset="0"/>
              </a:rPr>
              <a:t>V.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4F7022CF-8D52-4868-9FB5-C3E13367A074}"/>
              </a:ext>
            </a:extLst>
          </p:cNvPr>
          <p:cNvSpPr/>
          <p:nvPr/>
        </p:nvSpPr>
        <p:spPr>
          <a:xfrm>
            <a:off x="6413500" y="103797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1597744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4CB170-A384-4A44-B857-57CF91D68B98}"/>
              </a:ext>
            </a:extLst>
          </p:cNvPr>
          <p:cNvSpPr/>
          <p:nvPr/>
        </p:nvSpPr>
        <p:spPr>
          <a:xfrm>
            <a:off x="127000" y="63500"/>
            <a:ext cx="11938000" cy="1815882"/>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111: Một máy biến áp lí tưởng, cuộn sơ </a:t>
            </a:r>
            <a:r>
              <a:rPr lang="pt-BR" sz="2800" b="1">
                <a:solidFill>
                  <a:srgbClr val="FFFF00"/>
                </a:solidFill>
                <a:latin typeface="UTM Swiss Condensed" panose="02000500000000000000" pitchFamily="2" charset="0"/>
                <a:cs typeface="Times New Roman" panose="02020603050405020304" pitchFamily="18" charset="0"/>
              </a:rPr>
              <a:t>cấp N1</a:t>
            </a:r>
            <a:r>
              <a:rPr lang="pt-BR" sz="2800" b="1" dirty="0">
                <a:solidFill>
                  <a:srgbClr val="FFFF00"/>
                </a:solidFill>
                <a:latin typeface="UTM Swiss Condensed" panose="02000500000000000000" pitchFamily="2" charset="0"/>
                <a:cs typeface="Times New Roman" panose="02020603050405020304" pitchFamily="18" charset="0"/>
              </a:rPr>
              <a:t> = 2000 vòng được nối vào điện áp hiệu dụng không đổi 400 V. Cuộn thứ cấp gồm hai đầu ra với số vòng dây lần lượt </a:t>
            </a:r>
            <a:r>
              <a:rPr lang="pt-BR" sz="2800" b="1">
                <a:solidFill>
                  <a:srgbClr val="FFFF00"/>
                </a:solidFill>
                <a:latin typeface="UTM Swiss Condensed" panose="02000500000000000000" pitchFamily="2" charset="0"/>
                <a:cs typeface="Times New Roman" panose="02020603050405020304" pitchFamily="18" charset="0"/>
              </a:rPr>
              <a:t>là N2</a:t>
            </a:r>
            <a:r>
              <a:rPr lang="pt-BR" sz="2800" b="1" dirty="0">
                <a:solidFill>
                  <a:srgbClr val="FFFF00"/>
                </a:solidFill>
                <a:latin typeface="UTM Swiss Condensed" panose="02000500000000000000" pitchFamily="2" charset="0"/>
                <a:cs typeface="Times New Roman" panose="02020603050405020304" pitchFamily="18" charset="0"/>
              </a:rPr>
              <a:t> </a:t>
            </a:r>
            <a:r>
              <a:rPr lang="pt-BR" sz="2800" b="1">
                <a:solidFill>
                  <a:srgbClr val="FFFF00"/>
                </a:solidFill>
                <a:latin typeface="UTM Swiss Condensed" panose="02000500000000000000" pitchFamily="2" charset="0"/>
                <a:cs typeface="Times New Roman" panose="02020603050405020304" pitchFamily="18" charset="0"/>
              </a:rPr>
              <a:t>và N3</a:t>
            </a:r>
            <a:r>
              <a:rPr lang="pt-BR" sz="2800" b="1" dirty="0">
                <a:solidFill>
                  <a:srgbClr val="FFFF00"/>
                </a:solidFill>
                <a:latin typeface="UTM Swiss Condensed" panose="02000500000000000000" pitchFamily="2" charset="0"/>
                <a:cs typeface="Times New Roman" panose="02020603050405020304" pitchFamily="18" charset="0"/>
              </a:rPr>
              <a:t> = 50 vòng dây, được mắc thành mạch kín thì cường độ hiệu dụng lần lượt là 0,5 A </a:t>
            </a:r>
            <a:r>
              <a:rPr lang="pt-BR" sz="2800" b="1">
                <a:solidFill>
                  <a:srgbClr val="FFFF00"/>
                </a:solidFill>
                <a:latin typeface="UTM Swiss Condensed" panose="02000500000000000000" pitchFamily="2" charset="0"/>
                <a:cs typeface="Times New Roman" panose="02020603050405020304" pitchFamily="18" charset="0"/>
              </a:rPr>
              <a:t>và 4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00382AFC-858E-427A-A098-27B0BEC4399B}"/>
              </a:ext>
            </a:extLst>
          </p:cNvPr>
          <p:cNvSpPr/>
          <p:nvPr/>
        </p:nvSpPr>
        <p:spPr>
          <a:xfrm>
            <a:off x="508000" y="1879382"/>
            <a:ext cx="18450885" cy="1018740"/>
          </a:xfrm>
          <a:prstGeom prst="rect">
            <a:avLst/>
          </a:prstGeom>
        </p:spPr>
        <p:txBody>
          <a:bodyPr wrap="none">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Điện áp hiệu dụng ở hai đầu cuộn N</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là 20V. Coi dòng điện và điện áp luôn cùng pha. Cường độ dòng điện trong cuộn sơ cấp là</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0,025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1C92E3CB-87DE-4FB0-8706-AFF6C5697D57}"/>
              </a:ext>
            </a:extLst>
          </p:cNvPr>
          <p:cNvSpPr/>
          <p:nvPr/>
        </p:nvSpPr>
        <p:spPr>
          <a:xfrm>
            <a:off x="508000" y="2898122"/>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0,1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212DC090-2B00-4184-97EE-17321BC8A2E4}"/>
              </a:ext>
            </a:extLst>
          </p:cNvPr>
          <p:cNvSpPr/>
          <p:nvPr/>
        </p:nvSpPr>
        <p:spPr>
          <a:xfrm>
            <a:off x="508000" y="3421342"/>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0,075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74F899E1-D7FC-4A19-BA4C-7F79846738E8}"/>
              </a:ext>
            </a:extLst>
          </p:cNvPr>
          <p:cNvSpPr/>
          <p:nvPr/>
        </p:nvSpPr>
        <p:spPr>
          <a:xfrm>
            <a:off x="508000" y="3944562"/>
            <a:ext cx="20297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0,125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B17C3EF3-6E82-4B74-B3B6-0072FD6AB3FE}"/>
              </a:ext>
            </a:extLst>
          </p:cNvPr>
          <p:cNvSpPr/>
          <p:nvPr/>
        </p:nvSpPr>
        <p:spPr>
          <a:xfrm>
            <a:off x="444500" y="388106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6163150"/>
      </p:ext>
    </p:extLst>
  </p:cSld>
  <p:clrMapOvr>
    <a:masterClrMapping/>
  </p:clrMapOvr>
  <mc:AlternateContent xmlns:mc="http://schemas.openxmlformats.org/markup-compatibility/2006">
    <mc:Choice xmlns:p14="http://schemas.microsoft.com/office/powerpoint/2010/main" Requires="p14">
      <p:transition spd="slow" p14:dur="20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4792C7-660A-4542-A3D4-2CF3AA4BCFCB}"/>
              </a:ext>
            </a:extLst>
          </p:cNvPr>
          <p:cNvSpPr/>
          <p:nvPr/>
        </p:nvSpPr>
        <p:spPr>
          <a:xfrm>
            <a:off x="127000" y="63500"/>
            <a:ext cx="11938000" cy="250530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112: Một động cơ điện xoay chiều 10V – 220W có hệ số công suất 0,8 mắc vào hai đầu thứ cấp của một máy hạ áp có tỉ số vòng dây cuộn sơ cấp và thứ cấp k = 5. Bỏ qua hao phí năng lượng trong máy biến áp. Nếu động cơ hoạt động bình thường cường độ hiệu dụng trong cuộn sơ cấp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2C8EBA4D-9BB5-445E-B0E3-B27B1D823843}"/>
              </a:ext>
            </a:extLst>
          </p:cNvPr>
          <p:cNvSpPr/>
          <p:nvPr/>
        </p:nvSpPr>
        <p:spPr>
          <a:xfrm>
            <a:off x="7620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137,5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7820F108-D83B-4C98-A19B-78C74D9B6B7A}"/>
              </a:ext>
            </a:extLst>
          </p:cNvPr>
          <p:cNvSpPr/>
          <p:nvPr/>
        </p:nvSpPr>
        <p:spPr>
          <a:xfrm>
            <a:off x="36195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27,5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9759DA02-C65F-4E1E-A0A1-59CF5E65A874}"/>
              </a:ext>
            </a:extLst>
          </p:cNvPr>
          <p:cNvSpPr/>
          <p:nvPr/>
        </p:nvSpPr>
        <p:spPr>
          <a:xfrm>
            <a:off x="64770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5,5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7D1A4AB4-F848-4E5B-ABFE-A4F0264D94FF}"/>
              </a:ext>
            </a:extLst>
          </p:cNvPr>
          <p:cNvSpPr/>
          <p:nvPr/>
        </p:nvSpPr>
        <p:spPr>
          <a:xfrm>
            <a:off x="9334500" y="2568801"/>
            <a:ext cx="176041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110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DCFBA256-FA16-4AA8-BB99-A9BBD1B9625C}"/>
              </a:ext>
            </a:extLst>
          </p:cNvPr>
          <p:cNvSpPr/>
          <p:nvPr/>
        </p:nvSpPr>
        <p:spPr>
          <a:xfrm>
            <a:off x="6413500" y="25053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65647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401F10-B1C9-48CC-B4FE-352F823B0FA1}"/>
              </a:ext>
            </a:extLst>
          </p:cNvPr>
          <p:cNvSpPr/>
          <p:nvPr/>
        </p:nvSpPr>
        <p:spPr>
          <a:xfrm>
            <a:off x="127000" y="63500"/>
            <a:ext cx="11938000" cy="2246769"/>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id-ID" sz="2800" b="1" dirty="0">
                <a:solidFill>
                  <a:srgbClr val="FFFF00"/>
                </a:solidFill>
                <a:latin typeface="UTM Swiss Condensed" panose="02000500000000000000" pitchFamily="2" charset="0"/>
                <a:cs typeface="Times New Roman" panose="02020603050405020304" pitchFamily="18" charset="0"/>
              </a:rPr>
              <a:t>Câu 113: </a:t>
            </a:r>
            <a:r>
              <a:rPr lang="vi-VN" sz="2800" b="1" dirty="0">
                <a:solidFill>
                  <a:srgbClr val="FFFF00"/>
                </a:solidFill>
                <a:latin typeface="UTM Swiss Condensed" panose="02000500000000000000" pitchFamily="2" charset="0"/>
                <a:cs typeface="Times New Roman" panose="02020603050405020304" pitchFamily="18" charset="0"/>
              </a:rPr>
              <a:t>Một máy biến </a:t>
            </a:r>
            <a:r>
              <a:rPr lang="vi-VN" sz="2800" b="1">
                <a:solidFill>
                  <a:srgbClr val="FFFF00"/>
                </a:solidFill>
                <a:latin typeface="UTM Swiss Condensed" panose="02000500000000000000" pitchFamily="2" charset="0"/>
                <a:cs typeface="Times New Roman" panose="02020603050405020304" pitchFamily="18" charset="0"/>
              </a:rPr>
              <a:t>áp </a:t>
            </a:r>
            <a:r>
              <a:rPr lang="id-ID" sz="2800" b="1" dirty="0">
                <a:solidFill>
                  <a:srgbClr val="FFFF00"/>
                </a:solidFill>
                <a:latin typeface="UTM Swiss Condensed" panose="02000500000000000000" pitchFamily="2" charset="0"/>
                <a:cs typeface="Times New Roman" panose="02020603050405020304" pitchFamily="18" charset="0"/>
              </a:rPr>
              <a:t>lí tưởng </a:t>
            </a:r>
            <a:r>
              <a:rPr lang="vi-VN" sz="2800" b="1" dirty="0">
                <a:solidFill>
                  <a:srgbClr val="FFFF00"/>
                </a:solidFill>
                <a:latin typeface="UTM Swiss Condensed" panose="02000500000000000000" pitchFamily="2" charset="0"/>
                <a:cs typeface="Times New Roman" panose="02020603050405020304" pitchFamily="18" charset="0"/>
              </a:rPr>
              <a:t>có tỉ số vòng dây của cuộn sơ cấp và cuộn thứ cấp </a:t>
            </a:r>
            <a:r>
              <a:rPr lang="vi-VN" sz="2800" b="1">
                <a:solidFill>
                  <a:srgbClr val="FFFF00"/>
                </a:solidFill>
                <a:latin typeface="UTM Swiss Condensed" panose="02000500000000000000" pitchFamily="2" charset="0"/>
                <a:cs typeface="Times New Roman" panose="02020603050405020304" pitchFamily="18" charset="0"/>
              </a:rPr>
              <a:t>là </a:t>
            </a:r>
            <a:r>
              <a:rPr lang="pt-BR" sz="2800" b="1" dirty="0">
                <a:solidFill>
                  <a:srgbClr val="FFFF00"/>
                </a:solidFill>
                <a:latin typeface="UTM Swiss Condensed" panose="02000500000000000000" pitchFamily="2" charset="0"/>
                <a:cs typeface="Times New Roman" panose="02020603050405020304" pitchFamily="18" charset="0"/>
              </a:rPr>
              <a:t>bằng</a:t>
            </a:r>
            <a:r>
              <a:rPr lang="vi-VN" sz="2800" b="1" dirty="0">
                <a:solidFill>
                  <a:srgbClr val="FFFF00"/>
                </a:solidFill>
                <a:latin typeface="UTM Swiss Condensed" panose="02000500000000000000" pitchFamily="2" charset="0"/>
                <a:cs typeface="Times New Roman" panose="02020603050405020304" pitchFamily="18" charset="0"/>
              </a:rPr>
              <a:t> 10. Ở cuộn thứ cấp cần một công suất P = 11kW và có cường độ hiệu dụng I = 100A</a:t>
            </a:r>
            <a:r>
              <a:rPr lang="vi-VN" sz="2800" b="1">
                <a:solidFill>
                  <a:srgbClr val="FFFF00"/>
                </a:solidFill>
                <a:latin typeface="UTM Swiss Condensed" panose="02000500000000000000" pitchFamily="2" charset="0"/>
                <a:cs typeface="Times New Roman" panose="02020603050405020304" pitchFamily="18" charset="0"/>
              </a:rPr>
              <a:t>. </a:t>
            </a:r>
            <a:r>
              <a:rPr lang="id-ID" sz="2800" b="1" dirty="0">
                <a:solidFill>
                  <a:srgbClr val="FFFF00"/>
                </a:solidFill>
                <a:latin typeface="UTM Swiss Condensed" panose="02000500000000000000" pitchFamily="2" charset="0"/>
                <a:cs typeface="Times New Roman" panose="02020603050405020304" pitchFamily="18" charset="0"/>
              </a:rPr>
              <a:t>Biết điện áp và dòng điện ở mạch thứ cấp đồng pha nhau. Điện áp hiệu dụng ở hai đầu cuộn sơ cấp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2BD15381-08B5-4BC3-A141-44FA2B4ED3AD}"/>
              </a:ext>
            </a:extLst>
          </p:cNvPr>
          <p:cNvSpPr/>
          <p:nvPr/>
        </p:nvSpPr>
        <p:spPr>
          <a:xfrm>
            <a:off x="1016000" y="2310269"/>
            <a:ext cx="414728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U</a:t>
            </a:r>
            <a:r>
              <a:rPr kumimoji="0" lang="fr-F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1</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90,9 V.</a:t>
            </a: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id-ID"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FEEC7452-BDBE-4868-B435-517CD6F50147}"/>
              </a:ext>
            </a:extLst>
          </p:cNvPr>
          <p:cNvSpPr/>
          <p:nvPr/>
        </p:nvSpPr>
        <p:spPr>
          <a:xfrm>
            <a:off x="6477000" y="2310269"/>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U</a:t>
            </a:r>
            <a:r>
              <a:rPr kumimoji="0" lang="fr-F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1</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110 V.</a:t>
            </a:r>
            <a:r>
              <a:rPr kumimoji="0" lang="id-ID"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4ECB593A-4510-4936-909D-17D0480F2A9E}"/>
              </a:ext>
            </a:extLst>
          </p:cNvPr>
          <p:cNvSpPr/>
          <p:nvPr/>
        </p:nvSpPr>
        <p:spPr>
          <a:xfrm>
            <a:off x="1939330" y="3072269"/>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U</a:t>
            </a:r>
            <a:r>
              <a:rPr kumimoji="0" lang="fr-F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1</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11 V.</a:t>
            </a: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id-ID"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92D49376-B8A7-4CB1-8CB6-221B871D56F6}"/>
              </a:ext>
            </a:extLst>
          </p:cNvPr>
          <p:cNvSpPr/>
          <p:nvPr/>
        </p:nvSpPr>
        <p:spPr>
          <a:xfrm>
            <a:off x="6477000" y="3072269"/>
            <a:ext cx="275428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U</a:t>
            </a:r>
            <a:r>
              <a:rPr kumimoji="0" lang="fr-F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1</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1100 V</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D330D8BB-814C-4C36-AEEA-B7C3E5010FDD}"/>
              </a:ext>
            </a:extLst>
          </p:cNvPr>
          <p:cNvSpPr/>
          <p:nvPr/>
        </p:nvSpPr>
        <p:spPr>
          <a:xfrm>
            <a:off x="6413500" y="300876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33323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02DE6CC2-6091-446E-B131-AFC6DAC60C26}"/>
                  </a:ext>
                </a:extLst>
              </p:cNvPr>
              <p:cNvSpPr/>
              <p:nvPr/>
            </p:nvSpPr>
            <p:spPr>
              <a:xfrm>
                <a:off x="127000" y="63500"/>
                <a:ext cx="11938000" cy="2057999"/>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12:</a:t>
                </a:r>
                <a:r>
                  <a:rPr lang="vi-VN" sz="2800" b="1" dirty="0">
                    <a:solidFill>
                      <a:srgbClr val="FFFF00"/>
                    </a:solidFill>
                    <a:latin typeface="UTM Swiss Condensed" panose="02000500000000000000" pitchFamily="2" charset="0"/>
                    <a:cs typeface="Times New Roman" panose="02020603050405020304" pitchFamily="18" charset="0"/>
                  </a:rPr>
                  <a:t> Đặt điện áp xoay chiều u = 220</a:t>
                </a:r>
                <a14:m>
                  <m:oMath xmlns:m="http://schemas.openxmlformats.org/officeDocument/2006/math">
                    <m:rad>
                      <m:radPr>
                        <m:degHide m:val="on"/>
                        <m:ctrlPr>
                          <a:rPr lang="vi-VN" sz="2800" b="1">
                            <a:solidFill>
                              <a:srgbClr val="FFFF00"/>
                            </a:solidFill>
                          </a:rPr>
                        </m:ctrlPr>
                      </m:radPr>
                      <m:deg/>
                      <m:e>
                        <m:r>
                          <a:rPr lang="vi-VN" sz="2800" b="1">
                            <a:solidFill>
                              <a:srgbClr val="FFFF00"/>
                            </a:solidFill>
                          </a:rPr>
                          <m:t>𝟐</m:t>
                        </m:r>
                      </m:e>
                    </m:rad>
                  </m:oMath>
                </a14:m>
                <a:r>
                  <a:rPr lang="vi-VN" sz="2800" b="1" dirty="0">
                    <a:solidFill>
                      <a:srgbClr val="FFFF00"/>
                    </a:solidFill>
                    <a:latin typeface="UTM Swiss Condensed" panose="02000500000000000000" pitchFamily="2" charset="0"/>
                    <a:cs typeface="Times New Roman" panose="02020603050405020304" pitchFamily="18" charset="0"/>
                  </a:rPr>
                  <a:t>cos100πt (V) vào hai đầu đoạn mạch R, L, C không phân nhánh có điện trở R = 110 V. Khi hệ số công suất của mạch lớn nhất thì công suất tiêu thụ của đoạn mạch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02DE6CC2-6091-446E-B131-AFC6DAC60C26}"/>
                  </a:ext>
                </a:extLst>
              </p:cNvPr>
              <p:cNvSpPr>
                <a:spLocks noRot="1" noChangeAspect="1" noMove="1" noResize="1" noEditPoints="1" noAdjustHandles="1" noChangeArrowheads="1" noChangeShapeType="1" noTextEdit="1"/>
              </p:cNvSpPr>
              <p:nvPr/>
            </p:nvSpPr>
            <p:spPr>
              <a:xfrm>
                <a:off x="127000" y="63500"/>
                <a:ext cx="11938000" cy="2057999"/>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A30FC4CE-844D-43EF-A471-C1E84235C033}"/>
              </a:ext>
            </a:extLst>
          </p:cNvPr>
          <p:cNvSpPr/>
          <p:nvPr/>
        </p:nvSpPr>
        <p:spPr>
          <a:xfrm>
            <a:off x="762000" y="2121499"/>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A. 460 W.</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D941BCA7-B624-4367-BE86-BF0D07B208F3}"/>
              </a:ext>
            </a:extLst>
          </p:cNvPr>
          <p:cNvSpPr/>
          <p:nvPr/>
        </p:nvSpPr>
        <p:spPr>
          <a:xfrm>
            <a:off x="3619500" y="2121499"/>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B. 172,7 W.</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6C68864E-F679-4B48-B73E-7DFF2DC3F265}"/>
              </a:ext>
            </a:extLst>
          </p:cNvPr>
          <p:cNvSpPr/>
          <p:nvPr/>
        </p:nvSpPr>
        <p:spPr>
          <a:xfrm>
            <a:off x="6477000" y="2121499"/>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C. 440 W.</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EBA93046-575D-4D2F-9B4A-D8CF1DD344D9}"/>
              </a:ext>
            </a:extLst>
          </p:cNvPr>
          <p:cNvSpPr/>
          <p:nvPr/>
        </p:nvSpPr>
        <p:spPr>
          <a:xfrm>
            <a:off x="9334500" y="2121499"/>
            <a:ext cx="167706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D. 115 </a:t>
            </a:r>
            <a:r>
              <a:rPr lang="vi-VN" sz="2800" b="1">
                <a:solidFill>
                  <a:srgbClr val="FFFFFF"/>
                </a:solidFill>
                <a:latin typeface="UTM Swiss Condensed" panose="02000500000000000000" pitchFamily="2" charset="0"/>
                <a:ea typeface="Cambria" panose="02040503050406030204" pitchFamily="18" charset="0"/>
              </a:rPr>
              <a:t>W.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CC1C4FCE-9263-4EA5-9DF8-84C8892D6FDC}"/>
              </a:ext>
            </a:extLst>
          </p:cNvPr>
          <p:cNvSpPr/>
          <p:nvPr/>
        </p:nvSpPr>
        <p:spPr>
          <a:xfrm>
            <a:off x="6413500" y="205799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00060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43391C5F-BCCE-491B-82E6-22212618A7D0}"/>
                  </a:ext>
                </a:extLst>
              </p:cNvPr>
              <p:cNvSpPr/>
              <p:nvPr/>
            </p:nvSpPr>
            <p:spPr>
              <a:xfrm>
                <a:off x="127000" y="63500"/>
                <a:ext cx="11938000" cy="181447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13:</a:t>
                </a:r>
                <a:r>
                  <a:rPr lang="vi-VN" sz="2800" b="1" dirty="0">
                    <a:solidFill>
                      <a:srgbClr val="FFFF00"/>
                    </a:solidFill>
                    <a:latin typeface="UTM Swiss Condensed" panose="02000500000000000000" pitchFamily="2" charset="0"/>
                    <a:cs typeface="Times New Roman" panose="02020603050405020304" pitchFamily="18" charset="0"/>
                  </a:rPr>
                  <a:t> Một mạch điện xoay chiều RLC có L = </a:t>
                </a:r>
                <a14:m>
                  <m:oMath xmlns:m="http://schemas.openxmlformats.org/officeDocument/2006/math">
                    <m:f>
                      <m:fPr>
                        <m:ctrlPr>
                          <a:rPr lang="vi-VN" sz="2800" b="1">
                            <a:solidFill>
                              <a:srgbClr val="FFFF00"/>
                            </a:solidFill>
                          </a:rPr>
                        </m:ctrlPr>
                      </m:fPr>
                      <m:num>
                        <m:r>
                          <a:rPr lang="vi-VN" sz="2800" b="1">
                            <a:solidFill>
                              <a:srgbClr val="FFFF00"/>
                            </a:solidFill>
                          </a:rPr>
                          <m:t>𝟎</m:t>
                        </m:r>
                        <m:r>
                          <a:rPr lang="vi-VN" sz="2800" b="1">
                            <a:solidFill>
                              <a:srgbClr val="FFFF00"/>
                            </a:solidFill>
                          </a:rPr>
                          <m:t>,</m:t>
                        </m:r>
                        <m:r>
                          <a:rPr lang="vi-VN" sz="2800" b="1">
                            <a:solidFill>
                              <a:srgbClr val="FFFF00"/>
                            </a:solidFill>
                          </a:rPr>
                          <m:t>𝟏𝟔</m:t>
                        </m:r>
                      </m:num>
                      <m:den>
                        <m:r>
                          <a:rPr lang="vi-VN" sz="2800" b="1">
                            <a:solidFill>
                              <a:srgbClr val="FFFF00"/>
                            </a:solidFill>
                          </a:rPr>
                          <m:t>𝝅</m:t>
                        </m:r>
                      </m:den>
                    </m:f>
                  </m:oMath>
                </a14:m>
                <a:r>
                  <a:rPr lang="vi-VN" sz="2800" b="1" dirty="0">
                    <a:solidFill>
                      <a:srgbClr val="FFFF00"/>
                    </a:solidFill>
                    <a:latin typeface="UTM Swiss Condensed" panose="02000500000000000000" pitchFamily="2" charset="0"/>
                    <a:cs typeface="Times New Roman" panose="02020603050405020304" pitchFamily="18" charset="0"/>
                  </a:rPr>
                  <a:t> (H) và C = </a:t>
                </a:r>
                <a14:m>
                  <m:oMath xmlns:m="http://schemas.openxmlformats.org/officeDocument/2006/math">
                    <m:f>
                      <m:fPr>
                        <m:ctrlPr>
                          <a:rPr lang="vi-VN" sz="2800" b="1">
                            <a:solidFill>
                              <a:srgbClr val="FFFF00"/>
                            </a:solidFill>
                          </a:rPr>
                        </m:ctrlPr>
                      </m:fPr>
                      <m:num>
                        <m:sSup>
                          <m:sSupPr>
                            <m:ctrlPr>
                              <a:rPr lang="vi-VN" sz="2800" b="1">
                                <a:solidFill>
                                  <a:srgbClr val="FFFF00"/>
                                </a:solidFill>
                              </a:rPr>
                            </m:ctrlPr>
                          </m:sSupPr>
                          <m:e>
                            <m:r>
                              <a:rPr lang="vi-VN" sz="2800" b="1">
                                <a:solidFill>
                                  <a:srgbClr val="FFFF00"/>
                                </a:solidFill>
                              </a:rPr>
                              <m:t>𝟐</m:t>
                            </m:r>
                            <m:r>
                              <a:rPr lang="vi-VN" sz="2800" b="1">
                                <a:solidFill>
                                  <a:srgbClr val="FFFF00"/>
                                </a:solidFill>
                              </a:rPr>
                              <m:t>,</m:t>
                            </m:r>
                            <m:r>
                              <a:rPr lang="vi-VN" sz="2800" b="1">
                                <a:solidFill>
                                  <a:srgbClr val="FFFF00"/>
                                </a:solidFill>
                              </a:rPr>
                              <m:t>𝟓</m:t>
                            </m:r>
                            <m:r>
                              <a:rPr lang="vi-VN" sz="2800" b="1">
                                <a:solidFill>
                                  <a:srgbClr val="FFFF00"/>
                                </a:solidFill>
                              </a:rPr>
                              <m:t>.</m:t>
                            </m:r>
                            <m:r>
                              <a:rPr lang="vi-VN" sz="2800" b="1">
                                <a:solidFill>
                                  <a:srgbClr val="FFFF00"/>
                                </a:solidFill>
                              </a:rPr>
                              <m:t>𝟏𝟎</m:t>
                            </m:r>
                          </m:e>
                          <m:sup>
                            <m:r>
                              <a:rPr lang="vi-VN" sz="2800" b="1">
                                <a:solidFill>
                                  <a:srgbClr val="FFFF00"/>
                                </a:solidFill>
                              </a:rPr>
                              <m:t>−</m:t>
                            </m:r>
                            <m:r>
                              <a:rPr lang="vi-VN" sz="2800" b="1">
                                <a:solidFill>
                                  <a:srgbClr val="FFFF00"/>
                                </a:solidFill>
                              </a:rPr>
                              <m:t>𝟓</m:t>
                            </m:r>
                          </m:sup>
                        </m:sSup>
                      </m:num>
                      <m:den>
                        <m:r>
                          <a:rPr lang="vi-VN" sz="2800" b="1">
                            <a:solidFill>
                              <a:srgbClr val="FFFF00"/>
                            </a:solidFill>
                          </a:rPr>
                          <m:t>𝝅</m:t>
                        </m:r>
                      </m:den>
                    </m:f>
                  </m:oMath>
                </a14:m>
                <a:r>
                  <a:rPr lang="vi-VN" sz="2800" b="1" dirty="0">
                    <a:solidFill>
                      <a:srgbClr val="FFFF00"/>
                    </a:solidFill>
                    <a:latin typeface="UTM Swiss Condensed" panose="02000500000000000000" pitchFamily="2" charset="0"/>
                    <a:cs typeface="Times New Roman" panose="02020603050405020304" pitchFamily="18" charset="0"/>
                  </a:rPr>
                  <a:t> (F) mắc nối tiếp. Tần số dòng điện qua mạch bao nhiêu thì có cộng hưởng điện xảy ra:</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43391C5F-BCCE-491B-82E6-22212618A7D0}"/>
                  </a:ext>
                </a:extLst>
              </p:cNvPr>
              <p:cNvSpPr>
                <a:spLocks noRot="1" noChangeAspect="1" noMove="1" noResize="1" noEditPoints="1" noAdjustHandles="1" noChangeArrowheads="1" noChangeShapeType="1" noTextEdit="1"/>
              </p:cNvSpPr>
              <p:nvPr/>
            </p:nvSpPr>
            <p:spPr>
              <a:xfrm>
                <a:off x="127000" y="63500"/>
                <a:ext cx="11938000" cy="1814471"/>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9371BED6-1ACD-457A-ACBA-667D1F060A0E}"/>
              </a:ext>
            </a:extLst>
          </p:cNvPr>
          <p:cNvSpPr/>
          <p:nvPr/>
        </p:nvSpPr>
        <p:spPr>
          <a:xfrm>
            <a:off x="762000" y="187797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A. 50Hz.</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C70ABF83-30EB-4DD1-90A5-E10CD431140A}"/>
              </a:ext>
            </a:extLst>
          </p:cNvPr>
          <p:cNvSpPr/>
          <p:nvPr/>
        </p:nvSpPr>
        <p:spPr>
          <a:xfrm>
            <a:off x="3619500" y="187797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B. 60Hz.</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8DF161E8-8352-46B5-BF81-54D467F15892}"/>
              </a:ext>
            </a:extLst>
          </p:cNvPr>
          <p:cNvSpPr/>
          <p:nvPr/>
        </p:nvSpPr>
        <p:spPr>
          <a:xfrm>
            <a:off x="6477000" y="187797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C. 25Hz.</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C8B445E8-9E02-4330-BA98-016405950D28}"/>
              </a:ext>
            </a:extLst>
          </p:cNvPr>
          <p:cNvSpPr/>
          <p:nvPr/>
        </p:nvSpPr>
        <p:spPr>
          <a:xfrm>
            <a:off x="9334500" y="1877971"/>
            <a:ext cx="1646605"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D. </a:t>
            </a:r>
            <a:r>
              <a:rPr lang="vi-VN" sz="2800" b="1">
                <a:solidFill>
                  <a:srgbClr val="FFFFFF"/>
                </a:solidFill>
                <a:latin typeface="UTM Swiss Condensed" panose="02000500000000000000" pitchFamily="2" charset="0"/>
                <a:ea typeface="Cambria" panose="02040503050406030204" pitchFamily="18" charset="0"/>
              </a:rPr>
              <a:t>250Hz.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640F7347-5578-4C67-A46A-868E99F8BEF3}"/>
              </a:ext>
            </a:extLst>
          </p:cNvPr>
          <p:cNvSpPr/>
          <p:nvPr/>
        </p:nvSpPr>
        <p:spPr>
          <a:xfrm>
            <a:off x="9271000" y="181447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7508009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E121D24C-5CF3-46C7-A951-D5725BDFE7D9}"/>
                  </a:ext>
                </a:extLst>
              </p:cNvPr>
              <p:cNvSpPr/>
              <p:nvPr/>
            </p:nvSpPr>
            <p:spPr>
              <a:xfrm>
                <a:off x="127000" y="63500"/>
                <a:ext cx="11938000" cy="2438232"/>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14:</a:t>
                </a:r>
                <a:r>
                  <a:rPr lang="vi-VN" sz="2800" b="1" dirty="0">
                    <a:solidFill>
                      <a:srgbClr val="FFFF00"/>
                    </a:solidFill>
                    <a:latin typeface="UTM Swiss Condensed" panose="02000500000000000000" pitchFamily="2" charset="0"/>
                    <a:cs typeface="Times New Roman" panose="02020603050405020304" pitchFamily="18" charset="0"/>
                  </a:rPr>
                  <a:t> Cho mạch điện xoay chiều như hình vẽ. Cuộn dây có điện trở thuần r = 10 Ω, độ tự cảm L = </a:t>
                </a:r>
                <a14:m>
                  <m:oMath xmlns:m="http://schemas.openxmlformats.org/officeDocument/2006/math">
                    <m:f>
                      <m:fPr>
                        <m:ctrlPr>
                          <a:rPr lang="vi-VN" sz="2800" b="1">
                            <a:solidFill>
                              <a:srgbClr val="FFFF00"/>
                            </a:solidFill>
                          </a:rPr>
                        </m:ctrlPr>
                      </m:fPr>
                      <m:num>
                        <m:r>
                          <a:rPr lang="vi-VN" sz="2800" b="1">
                            <a:solidFill>
                              <a:srgbClr val="FFFF00"/>
                            </a:solidFill>
                          </a:rPr>
                          <m:t>𝟏</m:t>
                        </m:r>
                      </m:num>
                      <m:den>
                        <m:r>
                          <a:rPr lang="vi-VN" sz="2800" b="1">
                            <a:solidFill>
                              <a:srgbClr val="FFFF00"/>
                            </a:solidFill>
                          </a:rPr>
                          <m:t>𝟏𝟎</m:t>
                        </m:r>
                        <m:r>
                          <a:rPr lang="vi-VN" sz="2800" b="1">
                            <a:solidFill>
                              <a:srgbClr val="FFFF00"/>
                            </a:solidFill>
                          </a:rPr>
                          <m:t>𝝅</m:t>
                        </m:r>
                      </m:den>
                    </m:f>
                  </m:oMath>
                </a14:m>
                <a:r>
                  <a:rPr lang="vi-VN" sz="2800" b="1" dirty="0">
                    <a:solidFill>
                      <a:srgbClr val="FFFF00"/>
                    </a:solidFill>
                    <a:latin typeface="UTM Swiss Condensed" panose="02000500000000000000" pitchFamily="2" charset="0"/>
                    <a:cs typeface="Times New Roman" panose="02020603050405020304" pitchFamily="18" charset="0"/>
                  </a:rPr>
                  <a:t> H. Đặt vào hai đầu đoạn mạch một điện áp biến thiên điều hoà có giá trị hiệu dụng U = 50 V và tần số f = 50 Hz. Khi điện dung của tụ điện có giá trị là C1 thì số chỉ của ampe kế là cực đại và bằng 1 A. Giá trị của R và C1 là</a:t>
                </a:r>
              </a:p>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 </a:t>
                </a:r>
              </a:p>
            </p:txBody>
          </p:sp>
        </mc:Choice>
        <mc:Fallback>
          <p:sp>
            <p:nvSpPr>
              <p:cNvPr id="2" name="Rectangle 1">
                <a:extLst>
                  <a:ext uri="{FF2B5EF4-FFF2-40B4-BE49-F238E27FC236}">
                    <a16:creationId xmlns:a16="http://schemas.microsoft.com/office/drawing/2014/main" id="{E121D24C-5CF3-46C7-A951-D5725BDFE7D9}"/>
                  </a:ext>
                </a:extLst>
              </p:cNvPr>
              <p:cNvSpPr>
                <a:spLocks noRot="1" noChangeAspect="1" noMove="1" noResize="1" noEditPoints="1" noAdjustHandles="1" noChangeArrowheads="1" noChangeShapeType="1" noTextEdit="1"/>
              </p:cNvSpPr>
              <p:nvPr/>
            </p:nvSpPr>
            <p:spPr>
              <a:xfrm>
                <a:off x="127000" y="63500"/>
                <a:ext cx="11938000" cy="2438232"/>
              </a:xfrm>
              <a:prstGeom prst="rect">
                <a:avLst/>
              </a:prstGeom>
              <a:blipFill>
                <a:blip r:embed="rId2"/>
                <a:stretch>
                  <a:fillRect l="-865" t="-909" r="-1577" b="-3455"/>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863ACE23-BFFE-485E-8B23-D2C2DA997447}"/>
                  </a:ext>
                </a:extLst>
              </p:cNvPr>
              <p:cNvSpPr/>
              <p:nvPr/>
            </p:nvSpPr>
            <p:spPr>
              <a:xfrm>
                <a:off x="-357825" y="2856936"/>
                <a:ext cx="5814412" cy="778996"/>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	A. R = 50 </a:t>
                </a:r>
                <a:r>
                  <a:rPr lang="vi-VN" sz="2800" b="1" dirty="0">
                    <a:solidFill>
                      <a:srgbClr val="FFFFFF"/>
                    </a:solidFill>
                    <a:latin typeface="UTM Swiss Condensed" panose="02000500000000000000" pitchFamily="2" charset="0"/>
                    <a:ea typeface="Symbol" panose="05050102010706020507" pitchFamily="18" charset="2"/>
                  </a:rPr>
                  <a:t>Ω</a:t>
                </a:r>
                <a:r>
                  <a:rPr lang="vi-VN" sz="2800" b="1" dirty="0">
                    <a:solidFill>
                      <a:srgbClr val="FFFFFF"/>
                    </a:solidFill>
                    <a:latin typeface="UTM Swiss Condensed" panose="02000500000000000000" pitchFamily="2" charset="0"/>
                    <a:ea typeface="Cambria" panose="02040503050406030204" pitchFamily="18" charset="0"/>
                  </a:rPr>
                  <a:t> và C</a:t>
                </a:r>
                <a:r>
                  <a:rPr lang="vi-VN" sz="2800" b="1" baseline="-25000" dirty="0">
                    <a:solidFill>
                      <a:srgbClr val="FFFFFF"/>
                    </a:solidFill>
                    <a:latin typeface="UTM Swiss Condensed" panose="02000500000000000000" pitchFamily="2" charset="0"/>
                    <a:ea typeface="Cambria" panose="02040503050406030204" pitchFamily="18" charset="0"/>
                  </a:rPr>
                  <a:t>1</a:t>
                </a:r>
                <a:r>
                  <a:rPr lang="vi-VN" sz="2800" b="1" dirty="0">
                    <a:solidFill>
                      <a:srgbClr val="FFFFFF"/>
                    </a:solidFill>
                    <a:latin typeface="UTM Swiss Condensed" panose="02000500000000000000" pitchFamily="2" charset="0"/>
                    <a:ea typeface="Cambria" panose="02040503050406030204" pitchFamily="18" charset="0"/>
                  </a:rPr>
                  <a:t> =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pPr>
                          <m:e>
                            <m:r>
                              <a:rPr lang="vi-VN" sz="2800" b="1" i="1" smtClean="0">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r>
                              <a:rPr lang="vi-VN" sz="2800" b="1" i="1" smtClean="0">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r>
                              <a:rPr lang="vi-VN" sz="2800" b="1" i="1" smtClean="0">
                                <a:solidFill>
                                  <a:srgbClr val="FFFFFF"/>
                                </a:solidFill>
                                <a:latin typeface="Cambria Math" panose="02040503050406030204" pitchFamily="18" charset="0"/>
                                <a:ea typeface="Cambria" panose="02040503050406030204" pitchFamily="18" charset="0"/>
                                <a:cs typeface="Times New Roman" panose="02020603050405020304" pitchFamily="18" charset="0"/>
                              </a:rPr>
                              <m:t>𝟏𝟎</m:t>
                            </m:r>
                          </m:e>
                          <m:sup>
                            <m:r>
                              <a:rPr lang="vi-VN" sz="2800" b="1" i="1" smtClean="0">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r>
                              <a:rPr lang="vi-VN" sz="2800" b="1" i="1" smtClean="0">
                                <a:solidFill>
                                  <a:srgbClr val="FFFFFF"/>
                                </a:solidFill>
                                <a:latin typeface="Cambria Math" panose="02040503050406030204" pitchFamily="18" charset="0"/>
                                <a:ea typeface="Cambria" panose="02040503050406030204" pitchFamily="18" charset="0"/>
                                <a:cs typeface="Times New Roman" panose="02020603050405020304" pitchFamily="18" charset="0"/>
                              </a:rPr>
                              <m:t>𝟑</m:t>
                            </m:r>
                          </m:sup>
                        </m:sSup>
                      </m:num>
                      <m:den>
                        <m:r>
                          <a:rPr lang="vi-VN" sz="2800" b="1" i="1" smtClean="0">
                            <a:solidFill>
                              <a:srgbClr val="FFFFFF"/>
                            </a:solidFill>
                            <a:latin typeface="Cambria Math" panose="02040503050406030204" pitchFamily="18" charset="0"/>
                            <a:ea typeface="Cambria" panose="02040503050406030204" pitchFamily="18" charset="0"/>
                            <a:cs typeface="Times New Roman" panose="02020603050405020304" pitchFamily="18" charset="0"/>
                          </a:rPr>
                          <m:t>𝝅</m:t>
                        </m:r>
                      </m:den>
                    </m:f>
                  </m:oMath>
                </a14:m>
                <a:r>
                  <a:rPr lang="vi-VN" sz="2800" b="1" dirty="0">
                    <a:solidFill>
                      <a:srgbClr val="FFFFFF"/>
                    </a:solidFill>
                    <a:latin typeface="UTM Swiss Condensed" panose="02000500000000000000" pitchFamily="2" charset="0"/>
                    <a:ea typeface="Cambria" panose="02040503050406030204" pitchFamily="18" charset="0"/>
                  </a:rPr>
                  <a:t> F.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863ACE23-BFFE-485E-8B23-D2C2DA997447}"/>
                  </a:ext>
                </a:extLst>
              </p:cNvPr>
              <p:cNvSpPr>
                <a:spLocks noRot="1" noChangeAspect="1" noMove="1" noResize="1" noEditPoints="1" noAdjustHandles="1" noChangeArrowheads="1" noChangeShapeType="1" noTextEdit="1"/>
              </p:cNvSpPr>
              <p:nvPr/>
            </p:nvSpPr>
            <p:spPr>
              <a:xfrm>
                <a:off x="-357825" y="2856936"/>
                <a:ext cx="5814412" cy="778996"/>
              </a:xfrm>
              <a:prstGeom prst="rect">
                <a:avLst/>
              </a:prstGeom>
              <a:blipFill>
                <a:blip r:embed="rId3"/>
                <a:stretch>
                  <a:fillRect r="-1258" b="-866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1DE656E8-A919-4907-B644-8ADA76D30174}"/>
                  </a:ext>
                </a:extLst>
              </p:cNvPr>
              <p:cNvSpPr/>
              <p:nvPr/>
            </p:nvSpPr>
            <p:spPr>
              <a:xfrm>
                <a:off x="508000" y="3345360"/>
                <a:ext cx="4239879" cy="155177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B. R = 50 </a:t>
                </a:r>
                <a:r>
                  <a:rPr lang="vi-VN" sz="2800" b="1" dirty="0">
                    <a:solidFill>
                      <a:srgbClr val="FFFFFF"/>
                    </a:solidFill>
                    <a:latin typeface="UTM Swiss Condensed" panose="02000500000000000000" pitchFamily="2" charset="0"/>
                    <a:ea typeface="Symbol" panose="05050102010706020507" pitchFamily="18" charset="2"/>
                    <a:cs typeface="Times New Roman" panose="02020603050405020304" pitchFamily="18" charset="0"/>
                  </a:rPr>
                  <a:t>Ω</a:t>
                </a:r>
                <a:r>
                  <a:rPr lang="vi-VN"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và C</a:t>
                </a:r>
                <a:r>
                  <a:rPr lang="vi-VN" sz="2800" b="1" baseline="-25000"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1</a:t>
                </a:r>
                <a:r>
                  <a:rPr lang="vi-VN"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𝟏𝟎</m:t>
                            </m:r>
                          </m:e>
                          <m:sup>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𝟒</m:t>
                            </m:r>
                          </m:sup>
                        </m:sSup>
                      </m:num>
                      <m:den>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𝝅</m:t>
                        </m:r>
                      </m:den>
                    </m:f>
                  </m:oMath>
                </a14:m>
                <a:r>
                  <a:rPr lang="vi-VN"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F.</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1DE656E8-A919-4907-B644-8ADA76D30174}"/>
                  </a:ext>
                </a:extLst>
              </p:cNvPr>
              <p:cNvSpPr>
                <a:spLocks noRot="1" noChangeAspect="1" noMove="1" noResize="1" noEditPoints="1" noAdjustHandles="1" noChangeArrowheads="1" noChangeShapeType="1" noTextEdit="1"/>
              </p:cNvSpPr>
              <p:nvPr/>
            </p:nvSpPr>
            <p:spPr>
              <a:xfrm>
                <a:off x="508000" y="3345360"/>
                <a:ext cx="4239879" cy="1551771"/>
              </a:xfrm>
              <a:prstGeom prst="rect">
                <a:avLst/>
              </a:prstGeom>
              <a:blipFill>
                <a:blip r:embed="rId4"/>
                <a:stretch>
                  <a:fillRect l="-2874" r="-201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FFDE8A8-8E8A-4D0B-BC65-08157D93A4EB}"/>
                  </a:ext>
                </a:extLst>
              </p:cNvPr>
              <p:cNvSpPr/>
              <p:nvPr/>
            </p:nvSpPr>
            <p:spPr>
              <a:xfrm>
                <a:off x="508000" y="4897131"/>
                <a:ext cx="4891083" cy="778996"/>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C. R = 40 </a:t>
                </a:r>
                <a:r>
                  <a:rPr lang="vi-VN" sz="2800" b="1" dirty="0">
                    <a:solidFill>
                      <a:srgbClr val="FFFFFF"/>
                    </a:solidFill>
                    <a:latin typeface="UTM Swiss Condensed" panose="02000500000000000000" pitchFamily="2" charset="0"/>
                    <a:ea typeface="Symbol" panose="05050102010706020507" pitchFamily="18" charset="2"/>
                  </a:rPr>
                  <a:t>Ω</a:t>
                </a:r>
                <a:r>
                  <a:rPr lang="vi-VN" sz="2800" b="1" dirty="0">
                    <a:solidFill>
                      <a:srgbClr val="FFFFFF"/>
                    </a:solidFill>
                    <a:latin typeface="UTM Swiss Condensed" panose="02000500000000000000" pitchFamily="2" charset="0"/>
                    <a:ea typeface="Cambria" panose="02040503050406030204" pitchFamily="18" charset="0"/>
                  </a:rPr>
                  <a:t> và C</a:t>
                </a:r>
                <a:r>
                  <a:rPr lang="vi-VN" sz="2800" b="1" baseline="-25000" dirty="0">
                    <a:solidFill>
                      <a:srgbClr val="FFFFFF"/>
                    </a:solidFill>
                    <a:latin typeface="UTM Swiss Condensed" panose="02000500000000000000" pitchFamily="2" charset="0"/>
                    <a:ea typeface="Cambria" panose="02040503050406030204" pitchFamily="18" charset="0"/>
                  </a:rPr>
                  <a:t>1</a:t>
                </a:r>
                <a:r>
                  <a:rPr lang="vi-VN" sz="2800" b="1" dirty="0">
                    <a:solidFill>
                      <a:srgbClr val="FFFFFF"/>
                    </a:solidFill>
                    <a:latin typeface="UTM Swiss Condensed" panose="02000500000000000000" pitchFamily="2" charset="0"/>
                    <a:ea typeface="Cambria" panose="02040503050406030204" pitchFamily="18" charset="0"/>
                  </a:rPr>
                  <a:t> =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𝟏𝟎</m:t>
                            </m:r>
                          </m:e>
                          <m:sup>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𝟑</m:t>
                            </m:r>
                          </m:sup>
                        </m:sSup>
                      </m:num>
                      <m:den>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𝝅</m:t>
                        </m:r>
                      </m:den>
                    </m:f>
                  </m:oMath>
                </a14:m>
                <a:r>
                  <a:rPr lang="vi-VN" sz="2800" b="1" dirty="0">
                    <a:solidFill>
                      <a:srgbClr val="FFFFFF"/>
                    </a:solidFill>
                    <a:latin typeface="UTM Swiss Condensed" panose="02000500000000000000" pitchFamily="2" charset="0"/>
                    <a:ea typeface="Cambria" panose="02040503050406030204" pitchFamily="18" charset="0"/>
                  </a:rPr>
                  <a:t> F.</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7FFDE8A8-8E8A-4D0B-BC65-08157D93A4EB}"/>
                  </a:ext>
                </a:extLst>
              </p:cNvPr>
              <p:cNvSpPr>
                <a:spLocks noRot="1" noChangeAspect="1" noMove="1" noResize="1" noEditPoints="1" noAdjustHandles="1" noChangeArrowheads="1" noChangeShapeType="1" noTextEdit="1"/>
              </p:cNvSpPr>
              <p:nvPr/>
            </p:nvSpPr>
            <p:spPr>
              <a:xfrm>
                <a:off x="508000" y="4897131"/>
                <a:ext cx="4891083" cy="778996"/>
              </a:xfrm>
              <a:prstGeom prst="rect">
                <a:avLst/>
              </a:prstGeom>
              <a:blipFill>
                <a:blip r:embed="rId5"/>
                <a:stretch>
                  <a:fillRect l="-2491" b="-781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D0368F3B-3C1E-40C7-BC62-0F9B1B8FBCF5}"/>
                  </a:ext>
                </a:extLst>
              </p:cNvPr>
              <p:cNvSpPr/>
              <p:nvPr/>
            </p:nvSpPr>
            <p:spPr>
              <a:xfrm>
                <a:off x="508000" y="5676127"/>
                <a:ext cx="4557273" cy="778034"/>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D. R = 40 </a:t>
                </a:r>
                <a:r>
                  <a:rPr lang="vi-VN" sz="2800" b="1" dirty="0">
                    <a:solidFill>
                      <a:srgbClr val="FFFFFF"/>
                    </a:solidFill>
                    <a:latin typeface="UTM Swiss Condensed" panose="02000500000000000000" pitchFamily="2" charset="0"/>
                    <a:ea typeface="Symbol" panose="05050102010706020507" pitchFamily="18" charset="2"/>
                  </a:rPr>
                  <a:t>Ω</a:t>
                </a:r>
                <a:r>
                  <a:rPr lang="vi-VN" sz="2800" b="1" dirty="0">
                    <a:solidFill>
                      <a:srgbClr val="FFFFFF"/>
                    </a:solidFill>
                    <a:latin typeface="UTM Swiss Condensed" panose="02000500000000000000" pitchFamily="2" charset="0"/>
                    <a:ea typeface="Cambria" panose="02040503050406030204" pitchFamily="18" charset="0"/>
                  </a:rPr>
                  <a:t> và C</a:t>
                </a:r>
                <a:r>
                  <a:rPr lang="vi-VN" sz="2800" b="1" baseline="-25000" dirty="0">
                    <a:solidFill>
                      <a:srgbClr val="FFFFFF"/>
                    </a:solidFill>
                    <a:latin typeface="UTM Swiss Condensed" panose="02000500000000000000" pitchFamily="2" charset="0"/>
                    <a:ea typeface="Cambria" panose="02040503050406030204" pitchFamily="18" charset="0"/>
                  </a:rPr>
                  <a:t>1</a:t>
                </a:r>
                <a:r>
                  <a:rPr lang="vi-VN" sz="2800" b="1" dirty="0">
                    <a:solidFill>
                      <a:srgbClr val="FFFFFF"/>
                    </a:solidFill>
                    <a:latin typeface="UTM Swiss Condensed" panose="02000500000000000000" pitchFamily="2" charset="0"/>
                    <a:ea typeface="Cambria" panose="02040503050406030204" pitchFamily="18" charset="0"/>
                  </a:rPr>
                  <a:t> =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Cambria" panose="02040503050406030204" pitchFamily="18" charset="0"/>
                              </a:rPr>
                              <m:t>𝟐</m:t>
                            </m:r>
                            <m:r>
                              <a:rPr lang="vi-VN" sz="2800" b="1" i="1">
                                <a:solidFill>
                                  <a:srgbClr val="FFFFFF"/>
                                </a:solidFill>
                                <a:latin typeface="Cambria Math" panose="02040503050406030204" pitchFamily="18" charset="0"/>
                                <a:ea typeface="Cambria" panose="02040503050406030204" pitchFamily="18" charset="0"/>
                              </a:rPr>
                              <m:t>.</m:t>
                            </m:r>
                            <m:r>
                              <a:rPr lang="vi-VN" sz="2800" b="1" i="1">
                                <a:solidFill>
                                  <a:srgbClr val="FFFFFF"/>
                                </a:solidFill>
                                <a:latin typeface="Cambria Math" panose="02040503050406030204" pitchFamily="18" charset="0"/>
                                <a:ea typeface="Cambria" panose="02040503050406030204" pitchFamily="18" charset="0"/>
                              </a:rPr>
                              <m:t>𝟏𝟎</m:t>
                            </m:r>
                          </m:e>
                          <m:sup>
                            <m:r>
                              <a:rPr lang="vi-VN" sz="2800" b="1" i="1">
                                <a:solidFill>
                                  <a:srgbClr val="FFFFFF"/>
                                </a:solidFill>
                                <a:latin typeface="Cambria Math" panose="02040503050406030204" pitchFamily="18" charset="0"/>
                                <a:ea typeface="Cambria" panose="02040503050406030204" pitchFamily="18" charset="0"/>
                              </a:rPr>
                              <m:t>−</m:t>
                            </m:r>
                            <m:r>
                              <a:rPr lang="vi-VN" sz="2800" b="1" i="1">
                                <a:solidFill>
                                  <a:srgbClr val="FFFFFF"/>
                                </a:solidFill>
                                <a:latin typeface="Cambria Math" panose="02040503050406030204" pitchFamily="18" charset="0"/>
                                <a:ea typeface="Cambria" panose="02040503050406030204" pitchFamily="18" charset="0"/>
                              </a:rPr>
                              <m:t>𝟒</m:t>
                            </m:r>
                          </m:sup>
                        </m:sSup>
                      </m:num>
                      <m:den>
                        <m:r>
                          <a:rPr lang="vi-VN" sz="2800" b="1" i="1">
                            <a:solidFill>
                              <a:srgbClr val="FFFFFF"/>
                            </a:solidFill>
                            <a:latin typeface="Cambria Math" panose="02040503050406030204" pitchFamily="18" charset="0"/>
                            <a:ea typeface="Cambria" panose="02040503050406030204" pitchFamily="18" charset="0"/>
                          </a:rPr>
                          <m:t>𝝅</m:t>
                        </m:r>
                      </m:den>
                    </m:f>
                  </m:oMath>
                </a14:m>
                <a:r>
                  <a:rPr lang="vi-VN" sz="2800" b="1" dirty="0">
                    <a:solidFill>
                      <a:srgbClr val="FFFFFF"/>
                    </a:solidFill>
                    <a:latin typeface="UTM Swiss Condensed" panose="02000500000000000000" pitchFamily="2" charset="0"/>
                    <a:ea typeface="Cambria" panose="02040503050406030204" pitchFamily="18" charset="0"/>
                  </a:rPr>
                  <a:t> </a:t>
                </a:r>
                <a:r>
                  <a:rPr lang="vi-VN" sz="2800" b="1">
                    <a:solidFill>
                      <a:srgbClr val="FFFFFF"/>
                    </a:solidFill>
                    <a:latin typeface="UTM Swiss Condensed" panose="02000500000000000000" pitchFamily="2" charset="0"/>
                    <a:ea typeface="Cambria" panose="02040503050406030204" pitchFamily="18" charset="0"/>
                  </a:rPr>
                  <a:t>F.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D0368F3B-3C1E-40C7-BC62-0F9B1B8FBCF5}"/>
                  </a:ext>
                </a:extLst>
              </p:cNvPr>
              <p:cNvSpPr>
                <a:spLocks noRot="1" noChangeAspect="1" noMove="1" noResize="1" noEditPoints="1" noAdjustHandles="1" noChangeArrowheads="1" noChangeShapeType="1" noTextEdit="1"/>
              </p:cNvSpPr>
              <p:nvPr/>
            </p:nvSpPr>
            <p:spPr>
              <a:xfrm>
                <a:off x="508000" y="5676127"/>
                <a:ext cx="4557273" cy="778034"/>
              </a:xfrm>
              <a:prstGeom prst="rect">
                <a:avLst/>
              </a:prstGeom>
              <a:blipFill>
                <a:blip r:embed="rId6"/>
                <a:stretch>
                  <a:fillRect l="-2674" r="-1738" b="-781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151D7552-7265-49B1-8E1B-2CAF5C850EFF}"/>
              </a:ext>
            </a:extLst>
          </p:cNvPr>
          <p:cNvSpPr/>
          <p:nvPr/>
        </p:nvSpPr>
        <p:spPr>
          <a:xfrm>
            <a:off x="444500" y="483363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image23.png">
            <a:extLst>
              <a:ext uri="{FF2B5EF4-FFF2-40B4-BE49-F238E27FC236}">
                <a16:creationId xmlns:a16="http://schemas.microsoft.com/office/drawing/2014/main" id="{20F05213-3B72-4001-8235-944B5E381CC0}"/>
              </a:ext>
            </a:extLst>
          </p:cNvPr>
          <p:cNvPicPr/>
          <p:nvPr/>
        </p:nvPicPr>
        <p:blipFill>
          <a:blip r:embed="rId7"/>
          <a:srcRect/>
          <a:stretch>
            <a:fillRect/>
          </a:stretch>
        </p:blipFill>
        <p:spPr>
          <a:xfrm>
            <a:off x="7625274" y="3635932"/>
            <a:ext cx="4058725" cy="1551770"/>
          </a:xfrm>
          <a:prstGeom prst="rect">
            <a:avLst/>
          </a:prstGeom>
          <a:ln/>
        </p:spPr>
      </p:pic>
    </p:spTree>
    <p:extLst>
      <p:ext uri="{BB962C8B-B14F-4D97-AF65-F5344CB8AC3E}">
        <p14:creationId xmlns:p14="http://schemas.microsoft.com/office/powerpoint/2010/main" val="339072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2CC6E66C-7AD9-4EED-973B-2D031CF7497A}"/>
                  </a:ext>
                </a:extLst>
              </p:cNvPr>
              <p:cNvSpPr/>
              <p:nvPr/>
            </p:nvSpPr>
            <p:spPr>
              <a:xfrm>
                <a:off x="127000" y="63500"/>
                <a:ext cx="11938000" cy="1033232"/>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15:</a:t>
                </a:r>
                <a:r>
                  <a:rPr lang="pt-BR" sz="2800" b="1" dirty="0">
                    <a:solidFill>
                      <a:srgbClr val="FFFF00"/>
                    </a:solidFill>
                    <a:latin typeface="UTM Swiss Condensed" panose="02000500000000000000" pitchFamily="2" charset="0"/>
                    <a:cs typeface="Times New Roman" panose="02020603050405020304" pitchFamily="18" charset="0"/>
                  </a:rPr>
                  <a:t> Cường độ dòng điện chạy qua một điện trở thuần </a:t>
                </a:r>
                <a14:m>
                  <m:oMath xmlns:m="http://schemas.openxmlformats.org/officeDocument/2006/math">
                    <m:r>
                      <a:rPr lang="pt-BR" sz="2800" b="1">
                        <a:solidFill>
                          <a:srgbClr val="FFFF00"/>
                        </a:solidFill>
                      </a:rPr>
                      <m:t>𝑹</m:t>
                    </m:r>
                    <m:r>
                      <a:rPr lang="pt-BR" sz="2800" b="1">
                        <a:solidFill>
                          <a:srgbClr val="FFFF00"/>
                        </a:solidFill>
                      </a:rPr>
                      <m:t> = </m:t>
                    </m:r>
                    <m:r>
                      <a:rPr lang="pt-BR" sz="2800" b="1">
                        <a:solidFill>
                          <a:srgbClr val="FFFF00"/>
                        </a:solidFill>
                      </a:rPr>
                      <m:t>𝟏𝟏𝟎</m:t>
                    </m:r>
                    <m:r>
                      <a:rPr lang="pt-BR" sz="2800" b="1">
                        <a:solidFill>
                          <a:srgbClr val="FFFF00"/>
                        </a:solidFill>
                      </a:rPr>
                      <m:t> </m:t>
                    </m:r>
                    <m:r>
                      <a:rPr lang="pt-BR" sz="2800" b="1">
                        <a:solidFill>
                          <a:srgbClr val="FFFF00"/>
                        </a:solidFill>
                      </a:rPr>
                      <m:t>𝜴</m:t>
                    </m:r>
                  </m:oMath>
                </a14:m>
                <a:r>
                  <a:rPr lang="pt-BR" sz="2800" b="1" dirty="0">
                    <a:solidFill>
                      <a:srgbClr val="FFFF00"/>
                    </a:solidFill>
                    <a:latin typeface="UTM Swiss Condensed" panose="02000500000000000000" pitchFamily="2" charset="0"/>
                    <a:cs typeface="Times New Roman" panose="02020603050405020304" pitchFamily="18" charset="0"/>
                  </a:rPr>
                  <a:t> có biểu </a:t>
                </a:r>
                <a:r>
                  <a:rPr lang="pt-BR" sz="2800" b="1">
                    <a:solidFill>
                      <a:srgbClr val="FFFF00"/>
                    </a:solidFill>
                    <a:latin typeface="UTM Swiss Condensed" panose="02000500000000000000" pitchFamily="2" charset="0"/>
                    <a:cs typeface="Times New Roman" panose="02020603050405020304" pitchFamily="18" charset="0"/>
                  </a:rPr>
                  <a:t>thức là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2CC6E66C-7AD9-4EED-973B-2D031CF7497A}"/>
                  </a:ext>
                </a:extLst>
              </p:cNvPr>
              <p:cNvSpPr>
                <a:spLocks noRot="1" noChangeAspect="1" noMove="1" noResize="1" noEditPoints="1" noAdjustHandles="1" noChangeArrowheads="1" noChangeShapeType="1" noTextEdit="1"/>
              </p:cNvSpPr>
              <p:nvPr/>
            </p:nvSpPr>
            <p:spPr>
              <a:xfrm>
                <a:off x="127000" y="63500"/>
                <a:ext cx="11938000" cy="1033232"/>
              </a:xfrm>
              <a:prstGeom prst="rect">
                <a:avLst/>
              </a:prstGeom>
              <a:blipFill>
                <a:blip r:embed="rId2"/>
                <a:stretch>
                  <a:fillRect l="-865" t="-2841" r="-814" b="-13068"/>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4F4233EB-1B93-4DEB-BB57-B451881E41A3}"/>
                  </a:ext>
                </a:extLst>
              </p:cNvPr>
              <p:cNvSpPr/>
              <p:nvPr/>
            </p:nvSpPr>
            <p:spPr>
              <a:xfrm>
                <a:off x="508000" y="1096732"/>
                <a:ext cx="5814412" cy="668003"/>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m:rPr>
                        <m:nor/>
                      </m:rPr>
                      <a:rPr lang="pt-BR" sz="2800" b="1">
                        <a:solidFill>
                          <a:srgbClr val="FFFFFF"/>
                        </a:solidFill>
                        <a:latin typeface="UTM Swiss Condensed" panose="02000500000000000000" pitchFamily="2" charset="0"/>
                        <a:ea typeface="Arial" panose="020B0604020202020204" pitchFamily="34" charset="0"/>
                      </a:rPr>
                      <m:t>u</m:t>
                    </m:r>
                    <m:r>
                      <m:rPr>
                        <m:nor/>
                      </m:rPr>
                      <a:rPr lang="pt-BR" sz="2800" b="1">
                        <a:solidFill>
                          <a:srgbClr val="FFFFFF"/>
                        </a:solidFill>
                        <a:latin typeface="UTM Swiss Condensed" panose="02000500000000000000" pitchFamily="2" charset="0"/>
                        <a:ea typeface="Arial" panose="020B0604020202020204" pitchFamily="34" charset="0"/>
                      </a:rPr>
                      <m:t> = </m:t>
                    </m:r>
                    <m:r>
                      <m:rPr>
                        <m:nor/>
                      </m:rPr>
                      <a:rPr lang="pt-BR" sz="2800" b="1">
                        <a:solidFill>
                          <a:srgbClr val="FFFFFF"/>
                        </a:solidFill>
                        <a:latin typeface="UTM Swiss Condensed" panose="02000500000000000000" pitchFamily="2" charset="0"/>
                        <a:ea typeface="Arial" panose="020B0604020202020204" pitchFamily="34" charset="0"/>
                      </a:rPr>
                      <m:t>220</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r>
                      <m:rPr>
                        <m:nor/>
                      </m:rPr>
                      <a:rPr lang="pt-BR" sz="2800" b="1">
                        <a:solidFill>
                          <a:srgbClr val="FFFFFF"/>
                        </a:solidFill>
                        <a:latin typeface="UTM Swiss Condensed" panose="02000500000000000000" pitchFamily="2" charset="0"/>
                        <a:ea typeface="Arial" panose="020B0604020202020204" pitchFamily="34" charset="0"/>
                      </a:rPr>
                      <m:t>cos</m:t>
                    </m:r>
                    <m:r>
                      <a:rPr lang="pt-BR"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m:rPr>
                        <m:nor/>
                      </m:rPr>
                      <a:rPr lang="pt-BR" sz="2800" b="1">
                        <a:solidFill>
                          <a:srgbClr val="FFFFFF"/>
                        </a:solidFill>
                        <a:latin typeface="UTM Swiss Condensed" panose="02000500000000000000" pitchFamily="2" charset="0"/>
                        <a:ea typeface="Arial" panose="020B0604020202020204" pitchFamily="34" charset="0"/>
                      </a:rPr>
                      <m:t>100</m:t>
                    </m:r>
                    <m:r>
                      <m:rPr>
                        <m:nor/>
                      </m:rPr>
                      <a:rPr lang="pt-BR" sz="2800" b="1">
                        <a:solidFill>
                          <a:srgbClr val="FFFFFF"/>
                        </a:solidFill>
                        <a:latin typeface="UTM Swiss Condensed" panose="02000500000000000000" pitchFamily="2" charset="0"/>
                        <a:ea typeface="Arial" panose="020B0604020202020204" pitchFamily="34" charset="0"/>
                      </a:rPr>
                      <m:t>π</m:t>
                    </m:r>
                    <m:r>
                      <m:rPr>
                        <m:nor/>
                      </m:rPr>
                      <a:rPr lang="pt-BR" sz="2800" b="1">
                        <a:solidFill>
                          <a:srgbClr val="FFFFFF"/>
                        </a:solidFill>
                        <a:latin typeface="UTM Swiss Condensed" panose="02000500000000000000" pitchFamily="2" charset="0"/>
                        <a:ea typeface="Arial" panose="020B0604020202020204" pitchFamily="34" charset="0"/>
                      </a:rPr>
                      <m:t>t</m:t>
                    </m:r>
                    <m:r>
                      <m:rPr>
                        <m:nor/>
                      </m:rPr>
                      <a:rPr lang="pt-BR" sz="2800" b="1">
                        <a:solidFill>
                          <a:srgbClr val="FFFFFF"/>
                        </a:solidFill>
                        <a:latin typeface="UTM Swiss Condensed" panose="02000500000000000000" pitchFamily="2"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𝟔</m:t>
                        </m:r>
                      </m:den>
                    </m:f>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𝑽</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pt-BR" sz="2800" b="1" dirty="0">
                    <a:solidFill>
                      <a:srgbClr val="FFFFFF"/>
                    </a:solidFill>
                    <a:latin typeface="UTM Swiss Condensed" panose="02000500000000000000" pitchFamily="2" charset="0"/>
                    <a:ea typeface="Arial" panose="020B0604020202020204" pitchFamily="34"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4F4233EB-1B93-4DEB-BB57-B451881E41A3}"/>
                  </a:ext>
                </a:extLst>
              </p:cNvPr>
              <p:cNvSpPr>
                <a:spLocks noRot="1" noChangeAspect="1" noMove="1" noResize="1" noEditPoints="1" noAdjustHandles="1" noChangeArrowheads="1" noChangeShapeType="1" noTextEdit="1"/>
              </p:cNvSpPr>
              <p:nvPr/>
            </p:nvSpPr>
            <p:spPr>
              <a:xfrm>
                <a:off x="508000" y="1096732"/>
                <a:ext cx="5814412" cy="668003"/>
              </a:xfrm>
              <a:prstGeom prst="rect">
                <a:avLst/>
              </a:prstGeom>
              <a:blipFill>
                <a:blip r:embed="rId3"/>
                <a:stretch>
                  <a:fillRect l="-2096" t="-4587" b="-917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620A8A2B-199B-4088-99F2-BE6A858BA5D4}"/>
                  </a:ext>
                </a:extLst>
              </p:cNvPr>
              <p:cNvSpPr/>
              <p:nvPr/>
            </p:nvSpPr>
            <p:spPr>
              <a:xfrm>
                <a:off x="508000" y="1764735"/>
                <a:ext cx="4744119" cy="1382045"/>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m:rPr>
                        <m:nor/>
                      </m:rPr>
                      <a:rPr lang="pt-BR"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u</m:t>
                    </m:r>
                    <m:r>
                      <m:rPr>
                        <m:nor/>
                      </m:rPr>
                      <a:rPr lang="pt-BR"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 </m:t>
                    </m:r>
                    <m:r>
                      <m:rPr>
                        <m:nor/>
                      </m:rPr>
                      <a:rPr lang="pt-BR"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220</m:t>
                    </m:r>
                    <m:r>
                      <m:rPr>
                        <m:nor/>
                      </m:rPr>
                      <a:rPr lang="pt-BR"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cos</m:t>
                    </m:r>
                    <m:r>
                      <a:rPr lang="pt-BR"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m:rPr>
                        <m:nor/>
                      </m:rPr>
                      <a:rPr lang="pt-BR"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100</m:t>
                    </m:r>
                    <m:r>
                      <m:rPr>
                        <m:nor/>
                      </m:rPr>
                      <a:rPr lang="pt-BR"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π</m:t>
                    </m:r>
                    <m:r>
                      <m:rPr>
                        <m:nor/>
                      </m:rPr>
                      <a:rPr lang="pt-BR"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t</m:t>
                    </m:r>
                    <m:r>
                      <m:rPr>
                        <m:nor/>
                      </m:rPr>
                      <a:rPr lang="pt-BR"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𝟔</m:t>
                        </m:r>
                      </m:den>
                    </m:f>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𝑽</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620A8A2B-199B-4088-99F2-BE6A858BA5D4}"/>
                  </a:ext>
                </a:extLst>
              </p:cNvPr>
              <p:cNvSpPr>
                <a:spLocks noRot="1" noChangeAspect="1" noMove="1" noResize="1" noEditPoints="1" noAdjustHandles="1" noChangeArrowheads="1" noChangeShapeType="1" noTextEdit="1"/>
              </p:cNvSpPr>
              <p:nvPr/>
            </p:nvSpPr>
            <p:spPr>
              <a:xfrm>
                <a:off x="508000" y="1764735"/>
                <a:ext cx="4744119" cy="1382045"/>
              </a:xfrm>
              <a:prstGeom prst="rect">
                <a:avLst/>
              </a:prstGeom>
              <a:blipFill>
                <a:blip r:embed="rId4"/>
                <a:stretch>
                  <a:fillRect l="-2567" r="-1669"/>
                </a:stretch>
              </a:blipFill>
            </p:spPr>
            <p:txBody>
              <a:bodyPr/>
              <a:lstStyle/>
              <a:p>
                <a:r>
                  <a:rPr lang="vi-VN">
                    <a:noFill/>
                  </a:rPr>
                  <a:t> </a:t>
                </a:r>
              </a:p>
            </p:txBody>
          </p:sp>
        </mc:Fallback>
      </mc:AlternateContent>
      <p:sp>
        <p:nvSpPr>
          <p:cNvPr id="5" name="Rectangle 1">
            <a:extLst>
              <a:ext uri="{FF2B5EF4-FFF2-40B4-BE49-F238E27FC236}">
                <a16:creationId xmlns:a16="http://schemas.microsoft.com/office/drawing/2014/main" id="{B152B1EA-3EB6-4AE5-B9D1-E71CA51124F1}"/>
              </a:ext>
            </a:extLst>
          </p:cNvPr>
          <p:cNvSpPr>
            <a:spLocks noChangeArrowheads="1"/>
          </p:cNvSpPr>
          <p:nvPr/>
        </p:nvSpPr>
        <p:spPr bwMode="auto">
          <a:xfrm>
            <a:off x="508000" y="2885170"/>
            <a:ext cx="49808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vi-VN" sz="2800" b="1" i="0" u="none" strike="noStrike" cap="none" normalizeH="0" baseline="0" dirty="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C. u = 220</a:t>
            </a:r>
            <a:r>
              <a:rPr kumimoji="0" lang="pt-BR" altLang="vi-VN" sz="2800" b="1" i="1" u="none" strike="noStrike" cap="none" normalizeH="0" baseline="0" dirty="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2</a:t>
            </a:r>
            <a:r>
              <a:rPr kumimoji="0" lang="pt-BR" altLang="vi-VN" sz="2800" b="1" i="0" u="none" strike="noStrike" cap="none" normalizeH="0" baseline="0" dirty="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cos(100πt-</a:t>
            </a:r>
            <a:r>
              <a:rPr kumimoji="0" lang="pt-BR" altLang="vi-VN" sz="2800" b="1" i="1" u="none" strike="noStrike" cap="none" normalizeH="0" baseline="0" dirty="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π3)(V)</a:t>
            </a:r>
            <a:r>
              <a:rPr kumimoji="0" lang="pt-BR" altLang="vi-VN" sz="2800" b="1" i="0" u="none" strike="noStrike" cap="none" normalizeH="0" baseline="0" dirty="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	</a:t>
            </a:r>
            <a:r>
              <a:rPr kumimoji="0" lang="vi-VN" altLang="vi-VN" sz="2800" b="1" i="0" u="none" strike="noStrike" cap="none" normalizeH="0" baseline="0" dirty="0">
                <a:ln>
                  <a:noFill/>
                </a:ln>
                <a:solidFill>
                  <a:srgbClr val="FFFFFF"/>
                </a:solidFill>
                <a:effectLst/>
                <a:latin typeface="UTM Swiss Condensed" panose="02000500000000000000" pitchFamily="2" charset="0"/>
              </a:rPr>
              <a:t>  </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D22CA38F-B98D-4E49-82A1-583B41974564}"/>
                  </a:ext>
                </a:extLst>
              </p:cNvPr>
              <p:cNvSpPr/>
              <p:nvPr/>
            </p:nvSpPr>
            <p:spPr>
              <a:xfrm>
                <a:off x="508000" y="3670000"/>
                <a:ext cx="4738028" cy="664862"/>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m:rPr>
                        <m:nor/>
                      </m:rPr>
                      <a:rPr lang="pt-BR" sz="2800" b="1">
                        <a:solidFill>
                          <a:srgbClr val="FFFFFF"/>
                        </a:solidFill>
                        <a:latin typeface="UTM Swiss Condensed" panose="02000500000000000000" pitchFamily="2" charset="0"/>
                        <a:ea typeface="Arial" panose="020B0604020202020204" pitchFamily="34" charset="0"/>
                      </a:rPr>
                      <m:t>u</m:t>
                    </m:r>
                    <m:r>
                      <m:rPr>
                        <m:nor/>
                      </m:rPr>
                      <a:rPr lang="pt-BR" sz="2800" b="1">
                        <a:solidFill>
                          <a:srgbClr val="FFFFFF"/>
                        </a:solidFill>
                        <a:latin typeface="UTM Swiss Condensed" panose="02000500000000000000" pitchFamily="2" charset="0"/>
                        <a:ea typeface="Arial" panose="020B0604020202020204" pitchFamily="34" charset="0"/>
                      </a:rPr>
                      <m:t> = </m:t>
                    </m:r>
                    <m:r>
                      <m:rPr>
                        <m:nor/>
                      </m:rPr>
                      <a:rPr lang="pt-BR" sz="2800" b="1">
                        <a:solidFill>
                          <a:srgbClr val="FFFFFF"/>
                        </a:solidFill>
                        <a:latin typeface="UTM Swiss Condensed" panose="02000500000000000000" pitchFamily="2" charset="0"/>
                        <a:ea typeface="Arial" panose="020B0604020202020204" pitchFamily="34" charset="0"/>
                      </a:rPr>
                      <m:t>220</m:t>
                    </m:r>
                    <m:r>
                      <m:rPr>
                        <m:nor/>
                      </m:rPr>
                      <a:rPr lang="pt-BR" sz="2800" b="1">
                        <a:solidFill>
                          <a:srgbClr val="FFFFFF"/>
                        </a:solidFill>
                        <a:latin typeface="UTM Swiss Condensed" panose="02000500000000000000" pitchFamily="2" charset="0"/>
                        <a:ea typeface="Arial" panose="020B0604020202020204" pitchFamily="34" charset="0"/>
                      </a:rPr>
                      <m:t>cos</m:t>
                    </m:r>
                    <m:r>
                      <a:rPr lang="pt-BR" sz="2800" b="1">
                        <a:solidFill>
                          <a:srgbClr val="FFFFFF"/>
                        </a:solidFill>
                        <a:latin typeface="Cambria Math" panose="02040503050406030204" pitchFamily="18" charset="0"/>
                        <a:ea typeface="Arial" panose="020B0604020202020204" pitchFamily="34" charset="0"/>
                      </a:rPr>
                      <m:t>(</m:t>
                    </m:r>
                    <m:r>
                      <m:rPr>
                        <m:nor/>
                      </m:rPr>
                      <a:rPr lang="pt-BR" sz="2800" b="1">
                        <a:solidFill>
                          <a:srgbClr val="FFFFFF"/>
                        </a:solidFill>
                        <a:latin typeface="UTM Swiss Condensed" panose="02000500000000000000" pitchFamily="2" charset="0"/>
                        <a:ea typeface="Arial" panose="020B0604020202020204" pitchFamily="34" charset="0"/>
                      </a:rPr>
                      <m:t>100</m:t>
                    </m:r>
                    <m:r>
                      <m:rPr>
                        <m:nor/>
                      </m:rPr>
                      <a:rPr lang="pt-BR" sz="2800" b="1">
                        <a:solidFill>
                          <a:srgbClr val="FFFFFF"/>
                        </a:solidFill>
                        <a:latin typeface="UTM Swiss Condensed" panose="02000500000000000000" pitchFamily="2" charset="0"/>
                        <a:ea typeface="Arial" panose="020B0604020202020204" pitchFamily="34" charset="0"/>
                      </a:rPr>
                      <m:t>π</m:t>
                    </m:r>
                    <m:r>
                      <m:rPr>
                        <m:nor/>
                      </m:rPr>
                      <a:rPr lang="pt-BR" sz="2800" b="1">
                        <a:solidFill>
                          <a:srgbClr val="FFFFFF"/>
                        </a:solidFill>
                        <a:latin typeface="UTM Swiss Condensed" panose="02000500000000000000" pitchFamily="2" charset="0"/>
                        <a:ea typeface="Arial" panose="020B0604020202020204" pitchFamily="34" charset="0"/>
                      </a:rPr>
                      <m:t>t</m:t>
                    </m:r>
                    <m:r>
                      <a:rPr lang="pt-BR" sz="2800" b="1" i="1">
                        <a:solidFill>
                          <a:srgbClr val="FFFFFF"/>
                        </a:solidFill>
                        <a:latin typeface="Cambria Math" panose="02040503050406030204" pitchFamily="18" charset="0"/>
                        <a:ea typeface="Arial" panose="020B0604020202020204" pitchFamily="34"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rPr>
                          <m:t>𝝅</m:t>
                        </m:r>
                      </m:num>
                      <m:den>
                        <m:r>
                          <a:rPr lang="pt-BR" sz="2800" b="1" i="1">
                            <a:solidFill>
                              <a:srgbClr val="FFFFFF"/>
                            </a:solidFill>
                            <a:latin typeface="Cambria Math" panose="02040503050406030204" pitchFamily="18" charset="0"/>
                            <a:ea typeface="Arial" panose="020B0604020202020204" pitchFamily="34" charset="0"/>
                          </a:rPr>
                          <m:t>𝟑</m:t>
                        </m:r>
                      </m:den>
                    </m:f>
                    <m:r>
                      <a:rPr lang="pt-BR" sz="2800" b="1" i="1">
                        <a:solidFill>
                          <a:srgbClr val="FFFFFF"/>
                        </a:solidFill>
                        <a:latin typeface="Cambria Math" panose="02040503050406030204" pitchFamily="18" charset="0"/>
                        <a:ea typeface="Arial" panose="020B0604020202020204" pitchFamily="34" charset="0"/>
                      </a:rPr>
                      <m:t>)(</m:t>
                    </m:r>
                    <m:r>
                      <a:rPr lang="pt-BR" sz="2800" b="1" i="1">
                        <a:solidFill>
                          <a:srgbClr val="FFFFFF"/>
                        </a:solidFill>
                        <a:latin typeface="Cambria Math" panose="02040503050406030204" pitchFamily="18" charset="0"/>
                        <a:ea typeface="Arial" panose="020B0604020202020204" pitchFamily="34" charset="0"/>
                      </a:rPr>
                      <m:t>𝑽</m:t>
                    </m:r>
                    <m:r>
                      <a:rPr lang="pt-BR" sz="2800" b="1" i="1">
                        <a:solidFill>
                          <a:srgbClr val="FFFFFF"/>
                        </a:solidFill>
                        <a:latin typeface="Cambria Math" panose="02040503050406030204" pitchFamily="18" charset="0"/>
                        <a:ea typeface="Arial" panose="020B0604020202020204" pitchFamily="34" charset="0"/>
                      </a:rPr>
                      <m:t>)</m:t>
                    </m:r>
                  </m:oMath>
                </a14:m>
                <a:r>
                  <a:rPr lang="pt-BR"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D22CA38F-B98D-4E49-82A1-583B41974564}"/>
                  </a:ext>
                </a:extLst>
              </p:cNvPr>
              <p:cNvSpPr>
                <a:spLocks noRot="1" noChangeAspect="1" noMove="1" noResize="1" noEditPoints="1" noAdjustHandles="1" noChangeArrowheads="1" noChangeShapeType="1" noTextEdit="1"/>
              </p:cNvSpPr>
              <p:nvPr/>
            </p:nvSpPr>
            <p:spPr>
              <a:xfrm>
                <a:off x="508000" y="3670000"/>
                <a:ext cx="4738028" cy="664862"/>
              </a:xfrm>
              <a:prstGeom prst="rect">
                <a:avLst/>
              </a:prstGeom>
              <a:blipFill>
                <a:blip r:embed="rId5"/>
                <a:stretch>
                  <a:fillRect l="-2571" t="-4587" r="-1671"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2B86C48-A0A8-46A8-A752-D81E110BCD82}"/>
              </a:ext>
            </a:extLst>
          </p:cNvPr>
          <p:cNvSpPr/>
          <p:nvPr/>
        </p:nvSpPr>
        <p:spPr>
          <a:xfrm>
            <a:off x="444500" y="103323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16927164"/>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493614-984F-4100-B138-A80BEB323127}"/>
              </a:ext>
            </a:extLst>
          </p:cNvPr>
          <p:cNvSpPr/>
          <p:nvPr/>
        </p:nvSpPr>
        <p:spPr>
          <a:xfrm>
            <a:off x="4512874" y="63500"/>
            <a:ext cx="3166251" cy="53771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16:</a:t>
            </a:r>
            <a:r>
              <a:rPr lang="nl-NL" sz="2800" b="1" dirty="0">
                <a:solidFill>
                  <a:srgbClr val="FFFF00"/>
                </a:solidFill>
                <a:latin typeface="UTM Swiss Condensed" panose="02000500000000000000" pitchFamily="2" charset="0"/>
                <a:cs typeface="Times New Roman" panose="02020603050405020304" pitchFamily="18" charset="0"/>
              </a:rPr>
              <a:t> Đặt </a:t>
            </a:r>
            <a:r>
              <a:rPr lang="nl-NL" sz="2800" b="1">
                <a:solidFill>
                  <a:srgbClr val="FFFF00"/>
                </a:solidFill>
                <a:latin typeface="UTM Swiss Condensed" panose="02000500000000000000" pitchFamily="2" charset="0"/>
                <a:cs typeface="Times New Roman" panose="02020603050405020304" pitchFamily="18" charset="0"/>
              </a:rPr>
              <a:t>điện áp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A6382C8-3B4E-4367-9BAF-84B1C71157AF}"/>
                  </a:ext>
                </a:extLst>
              </p:cNvPr>
              <p:cNvSpPr/>
              <p:nvPr/>
            </p:nvSpPr>
            <p:spPr>
              <a:xfrm>
                <a:off x="508000" y="601211"/>
                <a:ext cx="4891083" cy="668003"/>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m:rPr>
                        <m:nor/>
                      </m:rPr>
                      <a:rPr lang="nl-NL" sz="2800" b="1">
                        <a:solidFill>
                          <a:srgbClr val="FFFFFF"/>
                        </a:solidFill>
                        <a:latin typeface="UTM Swiss Condensed" panose="02000500000000000000" pitchFamily="2" charset="0"/>
                        <a:ea typeface="Arial" panose="020B0604020202020204" pitchFamily="34" charset="0"/>
                      </a:rPr>
                      <m:t>i</m:t>
                    </m:r>
                    <m:r>
                      <m:rPr>
                        <m:nor/>
                      </m:rPr>
                      <a:rPr lang="nl-NL" sz="2800" b="1">
                        <a:solidFill>
                          <a:srgbClr val="FFFFFF"/>
                        </a:solidFill>
                        <a:latin typeface="UTM Swiss Condensed" panose="02000500000000000000" pitchFamily="2" charset="0"/>
                        <a:ea typeface="Arial" panose="020B0604020202020204" pitchFamily="34" charset="0"/>
                      </a:rPr>
                      <m:t> = 2</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r>
                      <m:rPr>
                        <m:nor/>
                      </m:rPr>
                      <a:rPr lang="nl-NL" sz="2800" b="1">
                        <a:solidFill>
                          <a:srgbClr val="FFFFFF"/>
                        </a:solidFill>
                        <a:latin typeface="UTM Swiss Condensed" panose="02000500000000000000" pitchFamily="2" charset="0"/>
                        <a:ea typeface="Arial" panose="020B0604020202020204" pitchFamily="34" charset="0"/>
                      </a:rPr>
                      <m:t>cos</m:t>
                    </m:r>
                    <m:r>
                      <m:rPr>
                        <m:nor/>
                      </m:rPr>
                      <a:rPr lang="nl-NL" sz="2800" b="1">
                        <a:solidFill>
                          <a:srgbClr val="FFFFFF"/>
                        </a:solidFill>
                        <a:latin typeface="UTM Swiss Condensed" panose="02000500000000000000" pitchFamily="2" charset="0"/>
                        <a:ea typeface="Arial" panose="020B0604020202020204" pitchFamily="34" charset="0"/>
                      </a:rPr>
                      <m:t>(100</m:t>
                    </m:r>
                    <m:r>
                      <m:rPr>
                        <m:nor/>
                      </m:rPr>
                      <a:rPr lang="nl-NL" sz="2800" b="1">
                        <a:solidFill>
                          <a:srgbClr val="FFFFFF"/>
                        </a:solidFill>
                        <a:latin typeface="UTM Swiss Condensed" panose="02000500000000000000" pitchFamily="2" charset="0"/>
                        <a:ea typeface="Arial" panose="020B0604020202020204" pitchFamily="34" charset="0"/>
                      </a:rPr>
                      <m:t>πt</m:t>
                    </m:r>
                    <m:r>
                      <m:rPr>
                        <m:nor/>
                      </m:rPr>
                      <a:rPr lang="nl-NL" sz="2800" b="1" i="1">
                        <a:solidFill>
                          <a:srgbClr val="FFFFFF"/>
                        </a:solidFill>
                        <a:latin typeface="UTM Swiss Condensed" panose="02000500000000000000" pitchFamily="2" charset="0"/>
                        <a:ea typeface="Arial" panose="020B0604020202020204" pitchFamily="34"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𝟔</m:t>
                        </m:r>
                      </m:den>
                    </m:f>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2A6382C8-3B4E-4367-9BAF-84B1C71157AF}"/>
                  </a:ext>
                </a:extLst>
              </p:cNvPr>
              <p:cNvSpPr>
                <a:spLocks noRot="1" noChangeAspect="1" noMove="1" noResize="1" noEditPoints="1" noAdjustHandles="1" noChangeArrowheads="1" noChangeShapeType="1" noTextEdit="1"/>
              </p:cNvSpPr>
              <p:nvPr/>
            </p:nvSpPr>
            <p:spPr>
              <a:xfrm>
                <a:off x="508000" y="601211"/>
                <a:ext cx="4891083" cy="668003"/>
              </a:xfrm>
              <a:prstGeom prst="rect">
                <a:avLst/>
              </a:prstGeom>
              <a:blipFill>
                <a:blip r:embed="rId2"/>
                <a:stretch>
                  <a:fillRect l="-2491" t="-4587" r="-1619" b="-917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DB0341C-0CBF-476D-ABE1-5B36EE2672D8}"/>
                  </a:ext>
                </a:extLst>
              </p:cNvPr>
              <p:cNvSpPr/>
              <p:nvPr/>
            </p:nvSpPr>
            <p:spPr>
              <a:xfrm>
                <a:off x="508000" y="1269214"/>
                <a:ext cx="4183068" cy="1382045"/>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m:rPr>
                        <m:nor/>
                      </m:rPr>
                      <a:rPr lang="nl-NL"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i</m:t>
                    </m:r>
                    <m:r>
                      <m:rPr>
                        <m:nor/>
                      </m:rPr>
                      <a:rPr lang="nl-NL"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 2</m:t>
                    </m:r>
                    <m:r>
                      <m:rPr>
                        <m:nor/>
                      </m:rPr>
                      <a:rPr lang="nl-NL"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cos</m:t>
                    </m:r>
                    <m:r>
                      <m:rPr>
                        <m:nor/>
                      </m:rPr>
                      <a:rPr lang="nl-NL"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(100</m:t>
                    </m:r>
                    <m:r>
                      <m:rPr>
                        <m:nor/>
                      </m:rPr>
                      <a:rPr lang="nl-NL"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πt</m:t>
                    </m:r>
                    <m:r>
                      <m:rPr>
                        <m:nor/>
                      </m:rPr>
                      <a:rPr lang="nl-NL"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𝟔</m:t>
                        </m:r>
                      </m:den>
                    </m:f>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8DB0341C-0CBF-476D-ABE1-5B36EE2672D8}"/>
                  </a:ext>
                </a:extLst>
              </p:cNvPr>
              <p:cNvSpPr>
                <a:spLocks noRot="1" noChangeAspect="1" noMove="1" noResize="1" noEditPoints="1" noAdjustHandles="1" noChangeArrowheads="1" noChangeShapeType="1" noTextEdit="1"/>
              </p:cNvSpPr>
              <p:nvPr/>
            </p:nvSpPr>
            <p:spPr>
              <a:xfrm>
                <a:off x="508000" y="1269214"/>
                <a:ext cx="4183068" cy="1382045"/>
              </a:xfrm>
              <a:prstGeom prst="rect">
                <a:avLst/>
              </a:prstGeom>
              <a:blipFill>
                <a:blip r:embed="rId3"/>
                <a:stretch>
                  <a:fillRect l="-291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027F0F9-1152-48DD-B5F4-36B775980931}"/>
                  </a:ext>
                </a:extLst>
              </p:cNvPr>
              <p:cNvSpPr/>
              <p:nvPr/>
            </p:nvSpPr>
            <p:spPr>
              <a:xfrm>
                <a:off x="508000" y="2651259"/>
                <a:ext cx="5814412" cy="804772"/>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m:rPr>
                        <m:nor/>
                      </m:rPr>
                      <a:rPr lang="nl-NL" sz="2800" b="1">
                        <a:solidFill>
                          <a:srgbClr val="FFFFFF"/>
                        </a:solidFill>
                        <a:latin typeface="UTM Swiss Condensed" panose="02000500000000000000" pitchFamily="2" charset="0"/>
                        <a:ea typeface="Arial" panose="020B0604020202020204" pitchFamily="34" charset="0"/>
                      </a:rPr>
                      <m:t>i</m:t>
                    </m:r>
                    <m:r>
                      <m:rPr>
                        <m:nor/>
                      </m:rPr>
                      <a:rPr lang="nl-NL" sz="2800" b="1">
                        <a:solidFill>
                          <a:srgbClr val="FFFFFF"/>
                        </a:solidFill>
                        <a:latin typeface="UTM Swiss Condensed" panose="02000500000000000000" pitchFamily="2" charset="0"/>
                        <a:ea typeface="Arial" panose="020B0604020202020204" pitchFamily="34" charset="0"/>
                      </a:rPr>
                      <m:t> = 2</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r>
                      <m:rPr>
                        <m:nor/>
                      </m:rPr>
                      <a:rPr lang="nl-NL" sz="2800" b="1">
                        <a:solidFill>
                          <a:srgbClr val="FFFFFF"/>
                        </a:solidFill>
                        <a:latin typeface="UTM Swiss Condensed" panose="02000500000000000000" pitchFamily="2" charset="0"/>
                        <a:ea typeface="Arial" panose="020B0604020202020204" pitchFamily="34" charset="0"/>
                      </a:rPr>
                      <m:t>cos</m:t>
                    </m:r>
                    <m:r>
                      <m:rPr>
                        <m:nor/>
                      </m:rPr>
                      <a:rPr lang="nl-NL" sz="2800" b="1">
                        <a:solidFill>
                          <a:srgbClr val="FFFFFF"/>
                        </a:solidFill>
                        <a:latin typeface="UTM Swiss Condensed" panose="02000500000000000000" pitchFamily="2" charset="0"/>
                        <a:ea typeface="Arial" panose="020B0604020202020204" pitchFamily="34" charset="0"/>
                      </a:rPr>
                      <m:t>(100</m:t>
                    </m:r>
                    <m:r>
                      <m:rPr>
                        <m:nor/>
                      </m:rPr>
                      <a:rPr lang="nl-NL" sz="2800" b="1">
                        <a:solidFill>
                          <a:srgbClr val="FFFFFF"/>
                        </a:solidFill>
                        <a:latin typeface="UTM Swiss Condensed" panose="02000500000000000000" pitchFamily="2" charset="0"/>
                        <a:ea typeface="Arial" panose="020B0604020202020204" pitchFamily="34" charset="0"/>
                      </a:rPr>
                      <m:t>πt</m:t>
                    </m:r>
                    <m:r>
                      <m:rPr>
                        <m:nor/>
                      </m:rPr>
                      <a:rPr lang="nl-NL" sz="2800" b="1">
                        <a:solidFill>
                          <a:srgbClr val="FFFFFF"/>
                        </a:solidFill>
                        <a:latin typeface="UTM Swiss Condensed" panose="02000500000000000000" pitchFamily="2"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m:rPr>
                            <m:nor/>
                          </m:rPr>
                          <a:rPr lang="nl-NL" sz="2800" b="1">
                            <a:solidFill>
                              <a:srgbClr val="FFFFFF"/>
                            </a:solidFill>
                            <a:latin typeface="UTM Swiss Condensed" panose="02000500000000000000" pitchFamily="2" charset="0"/>
                            <a:ea typeface="Arial" panose="020B0604020202020204" pitchFamily="34" charset="0"/>
                          </a:rPr>
                          <m:t>5</m:t>
                        </m:r>
                        <m:r>
                          <m:rPr>
                            <m:nor/>
                          </m:rPr>
                          <a:rPr lang="nl-NL" sz="2800" b="1">
                            <a:solidFill>
                              <a:srgbClr val="FFFFFF"/>
                            </a:solidFill>
                            <a:latin typeface="UTM Swiss Condensed" panose="02000500000000000000" pitchFamily="2" charset="0"/>
                            <a:ea typeface="Arial" panose="020B0604020202020204" pitchFamily="34" charset="0"/>
                          </a:rPr>
                          <m:t>π</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𝟔</m:t>
                        </m:r>
                      </m:den>
                    </m:f>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7027F0F9-1152-48DD-B5F4-36B775980931}"/>
                  </a:ext>
                </a:extLst>
              </p:cNvPr>
              <p:cNvSpPr>
                <a:spLocks noRot="1" noChangeAspect="1" noMove="1" noResize="1" noEditPoints="1" noAdjustHandles="1" noChangeArrowheads="1" noChangeShapeType="1" noTextEdit="1"/>
              </p:cNvSpPr>
              <p:nvPr/>
            </p:nvSpPr>
            <p:spPr>
              <a:xfrm>
                <a:off x="508000" y="2651259"/>
                <a:ext cx="5814412" cy="804772"/>
              </a:xfrm>
              <a:prstGeom prst="rect">
                <a:avLst/>
              </a:prstGeom>
              <a:blipFill>
                <a:blip r:embed="rId4"/>
                <a:stretch>
                  <a:fillRect l="-2096" b="-681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CE979F1C-184C-4EB3-95DF-6DD1F42F0C67}"/>
                  </a:ext>
                </a:extLst>
              </p:cNvPr>
              <p:cNvSpPr/>
              <p:nvPr/>
            </p:nvSpPr>
            <p:spPr>
              <a:xfrm>
                <a:off x="508000" y="3456031"/>
                <a:ext cx="4027577" cy="664862"/>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m:rPr>
                        <m:nor/>
                      </m:rPr>
                      <a:rPr lang="nl-NL" sz="2800" b="1">
                        <a:solidFill>
                          <a:srgbClr val="FFFFFF"/>
                        </a:solidFill>
                        <a:latin typeface="UTM Swiss Condensed" panose="02000500000000000000" pitchFamily="2" charset="0"/>
                        <a:ea typeface="Arial" panose="020B0604020202020204" pitchFamily="34" charset="0"/>
                      </a:rPr>
                      <m:t>i</m:t>
                    </m:r>
                    <m:r>
                      <m:rPr>
                        <m:nor/>
                      </m:rPr>
                      <a:rPr lang="nl-NL" sz="2800" b="1">
                        <a:solidFill>
                          <a:srgbClr val="FFFFFF"/>
                        </a:solidFill>
                        <a:latin typeface="UTM Swiss Condensed" panose="02000500000000000000" pitchFamily="2" charset="0"/>
                        <a:ea typeface="Arial" panose="020B0604020202020204" pitchFamily="34" charset="0"/>
                      </a:rPr>
                      <m:t> = 2</m:t>
                    </m:r>
                    <m:r>
                      <m:rPr>
                        <m:nor/>
                      </m:rPr>
                      <a:rPr lang="nl-NL" sz="2800" b="1">
                        <a:solidFill>
                          <a:srgbClr val="FFFFFF"/>
                        </a:solidFill>
                        <a:latin typeface="UTM Swiss Condensed" panose="02000500000000000000" pitchFamily="2" charset="0"/>
                        <a:ea typeface="Arial" panose="020B0604020202020204" pitchFamily="34" charset="0"/>
                      </a:rPr>
                      <m:t>cos</m:t>
                    </m:r>
                    <m:r>
                      <m:rPr>
                        <m:nor/>
                      </m:rPr>
                      <a:rPr lang="nl-NL" sz="2800" b="1">
                        <a:solidFill>
                          <a:srgbClr val="FFFFFF"/>
                        </a:solidFill>
                        <a:latin typeface="UTM Swiss Condensed" panose="02000500000000000000" pitchFamily="2" charset="0"/>
                        <a:ea typeface="Arial" panose="020B0604020202020204" pitchFamily="34" charset="0"/>
                      </a:rPr>
                      <m:t>(100</m:t>
                    </m:r>
                    <m:r>
                      <m:rPr>
                        <m:nor/>
                      </m:rPr>
                      <a:rPr lang="nl-NL" sz="2800" b="1">
                        <a:solidFill>
                          <a:srgbClr val="FFFFFF"/>
                        </a:solidFill>
                        <a:latin typeface="UTM Swiss Condensed" panose="02000500000000000000" pitchFamily="2" charset="0"/>
                        <a:ea typeface="Arial" panose="020B0604020202020204" pitchFamily="34" charset="0"/>
                      </a:rPr>
                      <m:t>πt</m:t>
                    </m:r>
                    <m:r>
                      <m:rPr>
                        <m:nor/>
                      </m:rPr>
                      <a:rPr lang="nl-NL" sz="2800" b="1" i="1">
                        <a:solidFill>
                          <a:srgbClr val="FFFFFF"/>
                        </a:solidFill>
                        <a:latin typeface="UTM Swiss Condensed" panose="02000500000000000000" pitchFamily="2" charset="0"/>
                        <a:ea typeface="Arial" panose="020B0604020202020204" pitchFamily="34"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rPr>
                          <m:t>𝝅</m:t>
                        </m:r>
                      </m:num>
                      <m:den>
                        <m:r>
                          <a:rPr lang="nl-NL" sz="2800" b="1" i="1">
                            <a:solidFill>
                              <a:srgbClr val="FFFFFF"/>
                            </a:solidFill>
                            <a:latin typeface="Cambria Math" panose="02040503050406030204" pitchFamily="18" charset="0"/>
                            <a:ea typeface="Arial" panose="020B0604020202020204" pitchFamily="34" charset="0"/>
                          </a:rPr>
                          <m:t>𝟔</m:t>
                        </m:r>
                      </m:den>
                    </m:f>
                    <m:r>
                      <a:rPr lang="nl-NL" sz="2800" b="1" i="1">
                        <a:solidFill>
                          <a:srgbClr val="FFFFFF"/>
                        </a:solidFill>
                        <a:latin typeface="Cambria Math" panose="02040503050406030204" pitchFamily="18" charset="0"/>
                        <a:ea typeface="Arial" panose="020B0604020202020204" pitchFamily="34" charset="0"/>
                      </a:rPr>
                      <m:t>)(</m:t>
                    </m:r>
                    <m:r>
                      <a:rPr lang="nl-NL" sz="2800" b="1" i="1">
                        <a:solidFill>
                          <a:srgbClr val="FFFFFF"/>
                        </a:solidFill>
                        <a:latin typeface="Cambria Math" panose="02040503050406030204" pitchFamily="18" charset="0"/>
                        <a:ea typeface="Arial" panose="020B0604020202020204" pitchFamily="34" charset="0"/>
                      </a:rPr>
                      <m:t>𝑨</m:t>
                    </m:r>
                    <m:r>
                      <a:rPr lang="nl-NL"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CE979F1C-184C-4EB3-95DF-6DD1F42F0C67}"/>
                  </a:ext>
                </a:extLst>
              </p:cNvPr>
              <p:cNvSpPr>
                <a:spLocks noRot="1" noChangeAspect="1" noMove="1" noResize="1" noEditPoints="1" noAdjustHandles="1" noChangeArrowheads="1" noChangeShapeType="1" noTextEdit="1"/>
              </p:cNvSpPr>
              <p:nvPr/>
            </p:nvSpPr>
            <p:spPr>
              <a:xfrm>
                <a:off x="508000" y="3456031"/>
                <a:ext cx="4027577" cy="664862"/>
              </a:xfrm>
              <a:prstGeom prst="rect">
                <a:avLst/>
              </a:prstGeom>
              <a:blipFill>
                <a:blip r:embed="rId5"/>
                <a:stretch>
                  <a:fillRect l="-3026" t="-5505"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1AEA043-07E6-4637-B9AC-6E49E9733B4F}"/>
              </a:ext>
            </a:extLst>
          </p:cNvPr>
          <p:cNvSpPr/>
          <p:nvPr/>
        </p:nvSpPr>
        <p:spPr>
          <a:xfrm>
            <a:off x="444500" y="53771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0421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8962AA-A282-4518-BA9F-F82C57120D42}"/>
              </a:ext>
            </a:extLst>
          </p:cNvPr>
          <p:cNvSpPr/>
          <p:nvPr/>
        </p:nvSpPr>
        <p:spPr>
          <a:xfrm>
            <a:off x="127000" y="63500"/>
            <a:ext cx="11938000" cy="53771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MX" sz="2800" b="1">
                <a:solidFill>
                  <a:srgbClr val="FF0000"/>
                </a:solidFill>
                <a:latin typeface="UTM Swiss Condensed" panose="02000500000000000000" pitchFamily="2" charset="0"/>
                <a:cs typeface="Times New Roman" panose="02020603050405020304" pitchFamily="18" charset="0"/>
              </a:rPr>
              <a:t>Câu</a:t>
            </a:r>
            <a:r>
              <a:rPr lang="es-MX" sz="2800" b="1" dirty="0">
                <a:solidFill>
                  <a:srgbClr val="FF0000"/>
                </a:solidFill>
                <a:latin typeface="UTM Swiss Condensed" panose="02000500000000000000" pitchFamily="2" charset="0"/>
                <a:cs typeface="Times New Roman" panose="02020603050405020304" pitchFamily="18" charset="0"/>
              </a:rPr>
              <a:t> 17</a:t>
            </a:r>
            <a:r>
              <a:rPr lang="es-MX" sz="2800" b="1">
                <a:solidFill>
                  <a:srgbClr val="FF0000"/>
                </a:solidFill>
                <a:latin typeface="UTM Swiss Condensed" panose="02000500000000000000" pitchFamily="2" charset="0"/>
                <a:cs typeface="Times New Roman" panose="02020603050405020304" pitchFamily="18" charset="0"/>
              </a:rPr>
              <a:t>:</a:t>
            </a:r>
            <a:r>
              <a:rPr lang="es-MX" sz="2800" b="1">
                <a:solidFill>
                  <a:srgbClr val="FFFF00"/>
                </a:solidFill>
                <a:latin typeface="UTM Swiss Condensed" panose="02000500000000000000" pitchFamily="2" charset="0"/>
                <a:cs typeface="Times New Roman" panose="02020603050405020304" pitchFamily="18" charset="0"/>
              </a:rPr>
              <a:t> Đặt vào hai đầu đoạn mạch chỉ có tụ điện với điện dung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AAE629A3-259D-48B8-B424-0067CBDBD028}"/>
                  </a:ext>
                </a:extLst>
              </p:cNvPr>
              <p:cNvSpPr/>
              <p:nvPr/>
            </p:nvSpPr>
            <p:spPr>
              <a:xfrm>
                <a:off x="508000" y="601211"/>
                <a:ext cx="5814412" cy="668003"/>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m:rPr>
                        <m:nor/>
                      </m:rPr>
                      <a:rPr lang="es-MX" sz="2800" b="1">
                        <a:solidFill>
                          <a:srgbClr val="FFFFFF"/>
                        </a:solidFill>
                        <a:latin typeface="UTM Swiss Condensed" panose="02000500000000000000" pitchFamily="2" charset="0"/>
                        <a:ea typeface="Arial" panose="020B0604020202020204" pitchFamily="34" charset="0"/>
                      </a:rPr>
                      <m:t>u</m:t>
                    </m:r>
                    <m:r>
                      <m:rPr>
                        <m:nor/>
                      </m:rPr>
                      <a:rPr lang="es-MX" sz="2800" b="1">
                        <a:solidFill>
                          <a:srgbClr val="FFFFFF"/>
                        </a:solidFill>
                        <a:latin typeface="UTM Swiss Condensed" panose="02000500000000000000" pitchFamily="2" charset="0"/>
                        <a:ea typeface="Arial" panose="020B0604020202020204" pitchFamily="34" charset="0"/>
                      </a:rPr>
                      <m:t> = </m:t>
                    </m:r>
                    <m:r>
                      <m:rPr>
                        <m:nor/>
                      </m:rPr>
                      <a:rPr lang="es-MX" sz="2800" b="1">
                        <a:solidFill>
                          <a:srgbClr val="FFFFFF"/>
                        </a:solidFill>
                        <a:latin typeface="UTM Swiss Condensed" panose="02000500000000000000" pitchFamily="2" charset="0"/>
                        <a:ea typeface="Arial" panose="020B0604020202020204" pitchFamily="34" charset="0"/>
                      </a:rPr>
                      <m:t>200</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r>
                      <m:rPr>
                        <m:nor/>
                      </m:rPr>
                      <a:rPr lang="es-MX" sz="2800" b="1">
                        <a:solidFill>
                          <a:srgbClr val="FFFFFF"/>
                        </a:solidFill>
                        <a:latin typeface="UTM Swiss Condensed" panose="02000500000000000000" pitchFamily="2" charset="0"/>
                        <a:ea typeface="Arial" panose="020B0604020202020204" pitchFamily="34" charset="0"/>
                      </a:rPr>
                      <m:t>cos</m:t>
                    </m:r>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m:rPr>
                        <m:nor/>
                      </m:rPr>
                      <a:rPr lang="es-MX" sz="2800" b="1">
                        <a:solidFill>
                          <a:srgbClr val="FFFFFF"/>
                        </a:solidFill>
                        <a:latin typeface="UTM Swiss Condensed" panose="02000500000000000000" pitchFamily="2" charset="0"/>
                        <a:ea typeface="Arial" panose="020B0604020202020204" pitchFamily="34" charset="0"/>
                      </a:rPr>
                      <m:t>100</m:t>
                    </m:r>
                    <m:r>
                      <m:rPr>
                        <m:nor/>
                      </m:rPr>
                      <a:rPr lang="es-MX" sz="2800" b="1">
                        <a:solidFill>
                          <a:srgbClr val="FFFFFF"/>
                        </a:solidFill>
                        <a:latin typeface="UTM Swiss Condensed" panose="02000500000000000000" pitchFamily="2" charset="0"/>
                        <a:ea typeface="Arial" panose="020B0604020202020204" pitchFamily="34" charset="0"/>
                      </a:rPr>
                      <m:t>π</m:t>
                    </m:r>
                    <m:r>
                      <m:rPr>
                        <m:nor/>
                      </m:rPr>
                      <a:rPr lang="es-MX" sz="2800" b="1">
                        <a:solidFill>
                          <a:srgbClr val="FFFFFF"/>
                        </a:solidFill>
                        <a:latin typeface="UTM Swiss Condensed" panose="02000500000000000000" pitchFamily="2" charset="0"/>
                        <a:ea typeface="Arial" panose="020B0604020202020204" pitchFamily="34" charset="0"/>
                      </a:rPr>
                      <m:t>t</m:t>
                    </m:r>
                    <m:r>
                      <m:rPr>
                        <m:nor/>
                      </m:rPr>
                      <a:rPr lang="es-MX" sz="2800" b="1">
                        <a:solidFill>
                          <a:srgbClr val="FFFFFF"/>
                        </a:solidFill>
                        <a:latin typeface="UTM Swiss Condensed" panose="02000500000000000000" pitchFamily="2"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den>
                    </m:f>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m:t>
                    </m:r>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𝑽</m:t>
                    </m:r>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es-MX" sz="2800" b="1" dirty="0">
                    <a:solidFill>
                      <a:srgbClr val="FFFFFF"/>
                    </a:solidFill>
                    <a:latin typeface="UTM Swiss Condensed" panose="02000500000000000000" pitchFamily="2" charset="0"/>
                    <a:ea typeface="Arial" panose="020B0604020202020204" pitchFamily="34" charset="0"/>
                  </a:rPr>
                  <a:t>.</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AAE629A3-259D-48B8-B424-0067CBDBD028}"/>
                  </a:ext>
                </a:extLst>
              </p:cNvPr>
              <p:cNvSpPr>
                <a:spLocks noRot="1" noChangeAspect="1" noMove="1" noResize="1" noEditPoints="1" noAdjustHandles="1" noChangeArrowheads="1" noChangeShapeType="1" noTextEdit="1"/>
              </p:cNvSpPr>
              <p:nvPr/>
            </p:nvSpPr>
            <p:spPr>
              <a:xfrm>
                <a:off x="508000" y="601211"/>
                <a:ext cx="5814412" cy="668003"/>
              </a:xfrm>
              <a:prstGeom prst="rect">
                <a:avLst/>
              </a:prstGeom>
              <a:blipFill>
                <a:blip r:embed="rId2"/>
                <a:stretch>
                  <a:fillRect l="-2096" t="-4587" b="-917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160454F7-77BC-42F1-B899-7BE3BB7E12BC}"/>
                  </a:ext>
                </a:extLst>
              </p:cNvPr>
              <p:cNvSpPr/>
              <p:nvPr/>
            </p:nvSpPr>
            <p:spPr>
              <a:xfrm>
                <a:off x="508000" y="1269214"/>
                <a:ext cx="4864345" cy="1382045"/>
              </a:xfrm>
              <a:prstGeom prst="rect">
                <a:avLst/>
              </a:prstGeom>
            </p:spPr>
            <p:txBody>
              <a:bodyPr wrap="none">
                <a:spAutoFit/>
              </a:bodyPr>
              <a:lstStyle/>
              <a:p>
                <a:pPr algn="just">
                  <a:lnSpc>
                    <a:spcPct val="150000"/>
                  </a:lnSpc>
                  <a:spcAft>
                    <a:spcPts val="0"/>
                  </a:spcAft>
                  <a:tabLst>
                    <a:tab pos="179705" algn="l"/>
                    <a:tab pos="3420110" algn="l"/>
                    <a:tab pos="5039995" algn="l"/>
                  </a:tabLst>
                </a:pP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u</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 </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200</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cos</m:t>
                    </m:r>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100</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π</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t</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den>
                    </m:f>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m:t>
                    </m:r>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𝑽</m:t>
                    </m:r>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160454F7-77BC-42F1-B899-7BE3BB7E12BC}"/>
                  </a:ext>
                </a:extLst>
              </p:cNvPr>
              <p:cNvSpPr>
                <a:spLocks noRot="1" noChangeAspect="1" noMove="1" noResize="1" noEditPoints="1" noAdjustHandles="1" noChangeArrowheads="1" noChangeShapeType="1" noTextEdit="1"/>
              </p:cNvSpPr>
              <p:nvPr/>
            </p:nvSpPr>
            <p:spPr>
              <a:xfrm>
                <a:off x="508000" y="1269214"/>
                <a:ext cx="4864345" cy="1382045"/>
              </a:xfrm>
              <a:prstGeom prst="rect">
                <a:avLst/>
              </a:prstGeom>
              <a:blipFill>
                <a:blip r:embed="rId3"/>
                <a:stretch>
                  <a:fillRect l="-2506" r="-175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5F9D36EF-473D-4B6F-9AE9-48E111167B11}"/>
                  </a:ext>
                </a:extLst>
              </p:cNvPr>
              <p:cNvSpPr/>
              <p:nvPr/>
            </p:nvSpPr>
            <p:spPr>
              <a:xfrm>
                <a:off x="508000" y="2651259"/>
                <a:ext cx="5814412" cy="804772"/>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m:rPr>
                        <m:nor/>
                      </m:rPr>
                      <a:rPr lang="es-MX" sz="2800" b="1">
                        <a:solidFill>
                          <a:srgbClr val="FFFFFF"/>
                        </a:solidFill>
                        <a:latin typeface="UTM Swiss Condensed" panose="02000500000000000000" pitchFamily="2" charset="0"/>
                        <a:ea typeface="Arial" panose="020B0604020202020204" pitchFamily="34" charset="0"/>
                      </a:rPr>
                      <m:t>u</m:t>
                    </m:r>
                    <m:r>
                      <m:rPr>
                        <m:nor/>
                      </m:rPr>
                      <a:rPr lang="es-MX" sz="2800" b="1">
                        <a:solidFill>
                          <a:srgbClr val="FFFFFF"/>
                        </a:solidFill>
                        <a:latin typeface="UTM Swiss Condensed" panose="02000500000000000000" pitchFamily="2" charset="0"/>
                        <a:ea typeface="Arial" panose="020B0604020202020204" pitchFamily="34" charset="0"/>
                      </a:rPr>
                      <m:t> = </m:t>
                    </m:r>
                    <m:r>
                      <m:rPr>
                        <m:nor/>
                      </m:rPr>
                      <a:rPr lang="es-MX" sz="2800" b="1">
                        <a:solidFill>
                          <a:srgbClr val="FFFFFF"/>
                        </a:solidFill>
                        <a:latin typeface="UTM Swiss Condensed" panose="02000500000000000000" pitchFamily="2" charset="0"/>
                        <a:ea typeface="Arial" panose="020B0604020202020204" pitchFamily="34" charset="0"/>
                      </a:rPr>
                      <m:t>200</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r>
                      <m:rPr>
                        <m:nor/>
                      </m:rPr>
                      <a:rPr lang="es-MX" sz="2800" b="1">
                        <a:solidFill>
                          <a:srgbClr val="FFFFFF"/>
                        </a:solidFill>
                        <a:latin typeface="UTM Swiss Condensed" panose="02000500000000000000" pitchFamily="2" charset="0"/>
                        <a:ea typeface="Arial" panose="020B0604020202020204" pitchFamily="34" charset="0"/>
                      </a:rPr>
                      <m:t>cos</m:t>
                    </m:r>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m:rPr>
                        <m:nor/>
                      </m:rPr>
                      <a:rPr lang="es-MX" sz="2800" b="1">
                        <a:solidFill>
                          <a:srgbClr val="FFFFFF"/>
                        </a:solidFill>
                        <a:latin typeface="UTM Swiss Condensed" panose="02000500000000000000" pitchFamily="2" charset="0"/>
                        <a:ea typeface="Arial" panose="020B0604020202020204" pitchFamily="34" charset="0"/>
                      </a:rPr>
                      <m:t>100</m:t>
                    </m:r>
                    <m:r>
                      <m:rPr>
                        <m:nor/>
                      </m:rPr>
                      <a:rPr lang="es-MX" sz="2800" b="1">
                        <a:solidFill>
                          <a:srgbClr val="FFFFFF"/>
                        </a:solidFill>
                        <a:latin typeface="UTM Swiss Condensed" panose="02000500000000000000" pitchFamily="2" charset="0"/>
                        <a:ea typeface="Arial" panose="020B0604020202020204" pitchFamily="34" charset="0"/>
                      </a:rPr>
                      <m:t>π</m:t>
                    </m:r>
                    <m:r>
                      <m:rPr>
                        <m:nor/>
                      </m:rPr>
                      <a:rPr lang="es-MX" sz="2800" b="1">
                        <a:solidFill>
                          <a:srgbClr val="FFFFFF"/>
                        </a:solidFill>
                        <a:latin typeface="UTM Swiss Condensed" panose="02000500000000000000" pitchFamily="2" charset="0"/>
                        <a:ea typeface="Arial" panose="020B0604020202020204" pitchFamily="34" charset="0"/>
                      </a:rPr>
                      <m:t>t</m:t>
                    </m:r>
                    <m:r>
                      <m:rPr>
                        <m:nor/>
                      </m:rPr>
                      <a:rPr lang="es-MX" sz="2800" b="1">
                        <a:solidFill>
                          <a:srgbClr val="FFFFFF"/>
                        </a:solidFill>
                        <a:latin typeface="UTM Swiss Condensed" panose="02000500000000000000" pitchFamily="2"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m:rPr>
                            <m:nor/>
                          </m:rPr>
                          <a:rPr lang="es-MX" sz="2800" b="1">
                            <a:solidFill>
                              <a:srgbClr val="FFFFFF"/>
                            </a:solidFill>
                            <a:latin typeface="UTM Swiss Condensed" panose="02000500000000000000" pitchFamily="2" charset="0"/>
                            <a:ea typeface="Arial" panose="020B0604020202020204" pitchFamily="34" charset="0"/>
                          </a:rPr>
                          <m:t>4</m:t>
                        </m:r>
                        <m:r>
                          <m:rPr>
                            <m:nor/>
                          </m:rPr>
                          <a:rPr lang="es-MX" sz="2800" b="1">
                            <a:solidFill>
                              <a:srgbClr val="FFFFFF"/>
                            </a:solidFill>
                            <a:latin typeface="UTM Swiss Condensed" panose="02000500000000000000" pitchFamily="2" charset="0"/>
                            <a:ea typeface="Arial" panose="020B0604020202020204" pitchFamily="34" charset="0"/>
                          </a:rPr>
                          <m:t>π</m:t>
                        </m:r>
                      </m:num>
                      <m:den>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den>
                    </m:f>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m:t>
                    </m:r>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𝑽</m:t>
                    </m:r>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es-MX" sz="2800" b="1" dirty="0">
                    <a:solidFill>
                      <a:srgbClr val="FFFFFF"/>
                    </a:solidFill>
                    <a:latin typeface="UTM Swiss Condensed" panose="02000500000000000000" pitchFamily="2" charset="0"/>
                    <a:ea typeface="Arial" panose="020B0604020202020204" pitchFamily="34" charset="0"/>
                  </a:rPr>
                  <a:t>.</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5F9D36EF-473D-4B6F-9AE9-48E111167B11}"/>
                  </a:ext>
                </a:extLst>
              </p:cNvPr>
              <p:cNvSpPr>
                <a:spLocks noRot="1" noChangeAspect="1" noMove="1" noResize="1" noEditPoints="1" noAdjustHandles="1" noChangeArrowheads="1" noChangeShapeType="1" noTextEdit="1"/>
              </p:cNvSpPr>
              <p:nvPr/>
            </p:nvSpPr>
            <p:spPr>
              <a:xfrm>
                <a:off x="508000" y="2651259"/>
                <a:ext cx="5814412" cy="804772"/>
              </a:xfrm>
              <a:prstGeom prst="rect">
                <a:avLst/>
              </a:prstGeom>
              <a:blipFill>
                <a:blip r:embed="rId4"/>
                <a:stretch>
                  <a:fillRect l="-2096" b="-681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52EC996-55AA-4644-B045-2EA74195DF61}"/>
                  </a:ext>
                </a:extLst>
              </p:cNvPr>
              <p:cNvSpPr/>
              <p:nvPr/>
            </p:nvSpPr>
            <p:spPr>
              <a:xfrm>
                <a:off x="508000" y="3456031"/>
                <a:ext cx="5180136" cy="804772"/>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m:rPr>
                        <m:nor/>
                      </m:rPr>
                      <a:rPr lang="es-MX" sz="2800" b="1">
                        <a:solidFill>
                          <a:srgbClr val="FFFFFF"/>
                        </a:solidFill>
                        <a:latin typeface="UTM Swiss Condensed" panose="02000500000000000000" pitchFamily="2" charset="0"/>
                        <a:ea typeface="Arial" panose="020B0604020202020204" pitchFamily="34" charset="0"/>
                      </a:rPr>
                      <m:t>u</m:t>
                    </m:r>
                    <m:r>
                      <m:rPr>
                        <m:nor/>
                      </m:rPr>
                      <a:rPr lang="es-MX" sz="2800" b="1">
                        <a:solidFill>
                          <a:srgbClr val="FFFFFF"/>
                        </a:solidFill>
                        <a:latin typeface="UTM Swiss Condensed" panose="02000500000000000000" pitchFamily="2" charset="0"/>
                        <a:ea typeface="Arial" panose="020B0604020202020204" pitchFamily="34" charset="0"/>
                      </a:rPr>
                      <m:t> = </m:t>
                    </m:r>
                    <m:r>
                      <m:rPr>
                        <m:nor/>
                      </m:rPr>
                      <a:rPr lang="es-MX" sz="2800" b="1">
                        <a:solidFill>
                          <a:srgbClr val="FFFFFF"/>
                        </a:solidFill>
                        <a:latin typeface="UTM Swiss Condensed" panose="02000500000000000000" pitchFamily="2" charset="0"/>
                        <a:ea typeface="Arial" panose="020B0604020202020204" pitchFamily="34" charset="0"/>
                      </a:rPr>
                      <m:t>200</m:t>
                    </m:r>
                    <m:r>
                      <m:rPr>
                        <m:nor/>
                      </m:rPr>
                      <a:rPr lang="es-MX" sz="2800" b="1">
                        <a:solidFill>
                          <a:srgbClr val="FFFFFF"/>
                        </a:solidFill>
                        <a:latin typeface="UTM Swiss Condensed" panose="02000500000000000000" pitchFamily="2" charset="0"/>
                        <a:ea typeface="Arial" panose="020B0604020202020204" pitchFamily="34" charset="0"/>
                      </a:rPr>
                      <m:t>cos</m:t>
                    </m:r>
                    <m:r>
                      <a:rPr lang="es-MX" sz="2800" b="1">
                        <a:solidFill>
                          <a:srgbClr val="FFFFFF"/>
                        </a:solidFill>
                        <a:latin typeface="Cambria Math" panose="02040503050406030204" pitchFamily="18" charset="0"/>
                        <a:ea typeface="Arial" panose="020B0604020202020204" pitchFamily="34" charset="0"/>
                      </a:rPr>
                      <m:t>(</m:t>
                    </m:r>
                    <m:r>
                      <m:rPr>
                        <m:nor/>
                      </m:rPr>
                      <a:rPr lang="es-MX" sz="2800" b="1">
                        <a:solidFill>
                          <a:srgbClr val="FFFFFF"/>
                        </a:solidFill>
                        <a:latin typeface="UTM Swiss Condensed" panose="02000500000000000000" pitchFamily="2" charset="0"/>
                        <a:ea typeface="Arial" panose="020B0604020202020204" pitchFamily="34" charset="0"/>
                      </a:rPr>
                      <m:t>100</m:t>
                    </m:r>
                    <m:r>
                      <m:rPr>
                        <m:nor/>
                      </m:rPr>
                      <a:rPr lang="es-MX" sz="2800" b="1">
                        <a:solidFill>
                          <a:srgbClr val="FFFFFF"/>
                        </a:solidFill>
                        <a:latin typeface="UTM Swiss Condensed" panose="02000500000000000000" pitchFamily="2" charset="0"/>
                        <a:ea typeface="Arial" panose="020B0604020202020204" pitchFamily="34" charset="0"/>
                      </a:rPr>
                      <m:t>π</m:t>
                    </m:r>
                    <m:r>
                      <m:rPr>
                        <m:nor/>
                      </m:rPr>
                      <a:rPr lang="es-MX" sz="2800" b="1">
                        <a:solidFill>
                          <a:srgbClr val="FFFFFF"/>
                        </a:solidFill>
                        <a:latin typeface="UTM Swiss Condensed" panose="02000500000000000000" pitchFamily="2" charset="0"/>
                        <a:ea typeface="Arial" panose="020B0604020202020204" pitchFamily="34" charset="0"/>
                      </a:rPr>
                      <m:t>t</m:t>
                    </m:r>
                    <m:r>
                      <m:rPr>
                        <m:nor/>
                      </m:rPr>
                      <a:rPr lang="es-MX" sz="2800" b="1">
                        <a:solidFill>
                          <a:srgbClr val="FFFFFF"/>
                        </a:solidFill>
                        <a:latin typeface="UTM Swiss Condensed" panose="02000500000000000000" pitchFamily="2"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m:rPr>
                            <m:nor/>
                          </m:rPr>
                          <a:rPr lang="es-MX" sz="2800" b="1">
                            <a:solidFill>
                              <a:srgbClr val="FFFFFF"/>
                            </a:solidFill>
                            <a:latin typeface="UTM Swiss Condensed" panose="02000500000000000000" pitchFamily="2" charset="0"/>
                            <a:ea typeface="Arial" panose="020B0604020202020204" pitchFamily="34" charset="0"/>
                          </a:rPr>
                          <m:t>4</m:t>
                        </m:r>
                        <m:r>
                          <m:rPr>
                            <m:nor/>
                          </m:rPr>
                          <a:rPr lang="es-MX" sz="2800" b="1">
                            <a:solidFill>
                              <a:srgbClr val="FFFFFF"/>
                            </a:solidFill>
                            <a:latin typeface="UTM Swiss Condensed" panose="02000500000000000000" pitchFamily="2" charset="0"/>
                            <a:ea typeface="Arial" panose="020B0604020202020204" pitchFamily="34" charset="0"/>
                          </a:rPr>
                          <m:t>π</m:t>
                        </m:r>
                      </m:num>
                      <m:den>
                        <m:r>
                          <a:rPr lang="es-MX" sz="2800" b="1" i="1">
                            <a:solidFill>
                              <a:srgbClr val="FFFFFF"/>
                            </a:solidFill>
                            <a:latin typeface="Cambria Math" panose="02040503050406030204" pitchFamily="18" charset="0"/>
                            <a:ea typeface="Arial" panose="020B0604020202020204" pitchFamily="34" charset="0"/>
                          </a:rPr>
                          <m:t>𝟑</m:t>
                        </m:r>
                      </m:den>
                    </m:f>
                    <m:r>
                      <a:rPr lang="es-MX" sz="2800" b="1" i="1">
                        <a:solidFill>
                          <a:srgbClr val="FFFFFF"/>
                        </a:solidFill>
                        <a:latin typeface="Cambria Math" panose="02040503050406030204" pitchFamily="18" charset="0"/>
                        <a:ea typeface="Arial" panose="020B0604020202020204" pitchFamily="34" charset="0"/>
                      </a:rPr>
                      <m:t>) (</m:t>
                    </m:r>
                    <m:r>
                      <a:rPr lang="es-MX" sz="2800" b="1" i="1">
                        <a:solidFill>
                          <a:srgbClr val="FFFFFF"/>
                        </a:solidFill>
                        <a:latin typeface="Cambria Math" panose="02040503050406030204" pitchFamily="18" charset="0"/>
                        <a:ea typeface="Arial" panose="020B0604020202020204" pitchFamily="34" charset="0"/>
                      </a:rPr>
                      <m:t>𝑽</m:t>
                    </m:r>
                    <m:r>
                      <a:rPr lang="es-MX"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A52EC996-55AA-4644-B045-2EA74195DF61}"/>
                  </a:ext>
                </a:extLst>
              </p:cNvPr>
              <p:cNvSpPr>
                <a:spLocks noRot="1" noChangeAspect="1" noMove="1" noResize="1" noEditPoints="1" noAdjustHandles="1" noChangeArrowheads="1" noChangeShapeType="1" noTextEdit="1"/>
              </p:cNvSpPr>
              <p:nvPr/>
            </p:nvSpPr>
            <p:spPr>
              <a:xfrm>
                <a:off x="508000" y="3456031"/>
                <a:ext cx="5180136" cy="804772"/>
              </a:xfrm>
              <a:prstGeom prst="rect">
                <a:avLst/>
              </a:prstGeom>
              <a:blipFill>
                <a:blip r:embed="rId5"/>
                <a:stretch>
                  <a:fillRect l="-2353" r="-1412" b="-6818"/>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505655C4-2383-45D9-9361-FA6A02019F4B}"/>
              </a:ext>
            </a:extLst>
          </p:cNvPr>
          <p:cNvSpPr/>
          <p:nvPr/>
        </p:nvSpPr>
        <p:spPr>
          <a:xfrm>
            <a:off x="444500" y="53771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03910157"/>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4C074915-9673-4AD6-9C68-D9B5A3D81C98}"/>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18</a:t>
                </a:r>
                <a:r>
                  <a:rPr lang="pt-BR" sz="2800" b="1">
                    <a:solidFill>
                      <a:srgbClr val="FF0000"/>
                    </a:solidFill>
                    <a:latin typeface="UTM Swiss Condensed" panose="02000500000000000000" pitchFamily="2" charset="0"/>
                    <a:cs typeface="Times New Roman" panose="02020603050405020304" pitchFamily="18" charset="0"/>
                  </a:rPr>
                  <a:t>:</a:t>
                </a:r>
                <a:r>
                  <a:rPr lang="pt-BR" sz="2800" b="1">
                    <a:solidFill>
                      <a:srgbClr val="FFFF00"/>
                    </a:solidFill>
                    <a:latin typeface="UTM Swiss Condensed" panose="02000500000000000000" pitchFamily="2" charset="0"/>
                    <a:cs typeface="Times New Roman" panose="02020603050405020304" pitchFamily="18" charset="0"/>
                  </a:rPr>
                  <a:t> </a:t>
                </a:r>
                <a:r>
                  <a:rPr lang="pt-BR" sz="2800" b="1" dirty="0">
                    <a:solidFill>
                      <a:srgbClr val="FFFF00"/>
                    </a:solidFill>
                    <a:latin typeface="UTM Swiss Condensed" panose="02000500000000000000" pitchFamily="2" charset="0"/>
                    <a:cs typeface="Times New Roman" panose="02020603050405020304" pitchFamily="18" charset="0"/>
                  </a:rPr>
                  <a:t> Đặt điện áp xoay chiều vào hai đầu cuộn cảm thuần có cảm kháng là </a:t>
                </a:r>
                <a14:m>
                  <m:oMath xmlns:m="http://schemas.openxmlformats.org/officeDocument/2006/math">
                    <m:sSub>
                      <m:sSubPr>
                        <m:ctrlPr>
                          <a:rPr lang="vi-VN" sz="2800" b="1">
                            <a:solidFill>
                              <a:srgbClr val="FFFF00"/>
                            </a:solidFill>
                          </a:rPr>
                        </m:ctrlPr>
                      </m:sSubPr>
                      <m:e>
                        <m:r>
                          <a:rPr lang="pt-BR" sz="2800" b="1">
                            <a:solidFill>
                              <a:srgbClr val="FFFF00"/>
                            </a:solidFill>
                          </a:rPr>
                          <m:t>𝒁</m:t>
                        </m:r>
                      </m:e>
                      <m:sub>
                        <m:r>
                          <a:rPr lang="pt-BR" sz="2800" b="1">
                            <a:solidFill>
                              <a:srgbClr val="FFFF00"/>
                            </a:solidFill>
                          </a:rPr>
                          <m:t>𝑳</m:t>
                        </m:r>
                      </m:sub>
                    </m:sSub>
                    <m:r>
                      <a:rPr lang="pt-BR" sz="2800" b="1">
                        <a:solidFill>
                          <a:srgbClr val="FFFF00"/>
                        </a:solidFill>
                      </a:rPr>
                      <m:t> = </m:t>
                    </m:r>
                    <m:r>
                      <a:rPr lang="pt-BR" sz="2800" b="1">
                        <a:solidFill>
                          <a:srgbClr val="FFFF00"/>
                        </a:solidFill>
                      </a:rPr>
                      <m:t>𝟓𝟎</m:t>
                    </m:r>
                    <m:r>
                      <a:rPr lang="pt-BR" sz="2800" b="1">
                        <a:solidFill>
                          <a:srgbClr val="FFFF00"/>
                        </a:solidFill>
                      </a:rPr>
                      <m:t>𝜴</m:t>
                    </m:r>
                  </m:oMath>
                </a14:m>
                <a:r>
                  <a:rPr lang="pt-BR" sz="2800" b="1" dirty="0">
                    <a:solidFill>
                      <a:srgbClr val="FFFF00"/>
                    </a:solidFill>
                    <a:latin typeface="UTM Swiss Condensed" panose="02000500000000000000" pitchFamily="2" charset="0"/>
                    <a:cs typeface="Times New Roman" panose="02020603050405020304" pitchFamily="18" charset="0"/>
                  </a:rPr>
                  <a:t>. Cường độ dòng điện qua cuộn cảm được mô tả như hình bên. Biểu thức điện áp hai đầu cuộn cảm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4C074915-9673-4AD6-9C68-D9B5A3D81C98}"/>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1577" b="-5682"/>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811DDDD9-71E5-4BE6-9251-6328A45EFD49}"/>
                  </a:ext>
                </a:extLst>
              </p:cNvPr>
              <p:cNvSpPr/>
              <p:nvPr/>
            </p:nvSpPr>
            <p:spPr>
              <a:xfrm>
                <a:off x="508000" y="2073281"/>
                <a:ext cx="4678268" cy="1490536"/>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𝒖</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𝟔𝟎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m:t>os</m:t>
                    </m:r>
                    <m:d>
                      <m:d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𝟓𝟎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𝟓</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𝑽</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811DDDD9-71E5-4BE6-9251-6328A45EFD49}"/>
                  </a:ext>
                </a:extLst>
              </p:cNvPr>
              <p:cNvSpPr>
                <a:spLocks noRot="1" noChangeAspect="1" noMove="1" noResize="1" noEditPoints="1" noAdjustHandles="1" noChangeArrowheads="1" noChangeShapeType="1" noTextEdit="1"/>
              </p:cNvSpPr>
              <p:nvPr/>
            </p:nvSpPr>
            <p:spPr>
              <a:xfrm>
                <a:off x="508000" y="2073281"/>
                <a:ext cx="4678268" cy="1490536"/>
              </a:xfrm>
              <a:prstGeom prst="rect">
                <a:avLst/>
              </a:prstGeom>
              <a:blipFill>
                <a:blip r:embed="rId3"/>
                <a:stretch>
                  <a:fillRect l="-2604" r="-169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2605B00E-9498-4B18-BE4E-56A34C1A5A30}"/>
                  </a:ext>
                </a:extLst>
              </p:cNvPr>
              <p:cNvSpPr/>
              <p:nvPr/>
            </p:nvSpPr>
            <p:spPr>
              <a:xfrm>
                <a:off x="508000" y="3563817"/>
                <a:ext cx="4676665" cy="1490536"/>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𝒖</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𝟔𝟎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m:t>os</m:t>
                    </m:r>
                    <m:d>
                      <m:d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𝟏𝟎𝟎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𝑽</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2605B00E-9498-4B18-BE4E-56A34C1A5A30}"/>
                  </a:ext>
                </a:extLst>
              </p:cNvPr>
              <p:cNvSpPr>
                <a:spLocks noRot="1" noChangeAspect="1" noMove="1" noResize="1" noEditPoints="1" noAdjustHandles="1" noChangeArrowheads="1" noChangeShapeType="1" noTextEdit="1"/>
              </p:cNvSpPr>
              <p:nvPr/>
            </p:nvSpPr>
            <p:spPr>
              <a:xfrm>
                <a:off x="508000" y="3563817"/>
                <a:ext cx="4676665" cy="1490536"/>
              </a:xfrm>
              <a:prstGeom prst="rect">
                <a:avLst/>
              </a:prstGeom>
              <a:blipFill>
                <a:blip r:embed="rId4"/>
                <a:stretch>
                  <a:fillRect l="-2604" r="-169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9EDEFA8-1F53-4E1D-8C81-8488DF726656}"/>
                  </a:ext>
                </a:extLst>
              </p:cNvPr>
              <p:cNvSpPr/>
              <p:nvPr/>
            </p:nvSpPr>
            <p:spPr>
              <a:xfrm>
                <a:off x="508000" y="5054353"/>
                <a:ext cx="5814412" cy="737189"/>
              </a:xfrm>
              <a:prstGeom prst="rect">
                <a:avLst/>
              </a:prstGeom>
            </p:spPr>
            <p:txBody>
              <a:bodyPr wrap="none">
                <a:spAutoFit/>
              </a:bodyPr>
              <a:lstStyle/>
              <a:p>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C.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𝒖</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𝟔𝟎</m:t>
                    </m:r>
                    <m:rad>
                      <m:radPr>
                        <m:degHide m:val="on"/>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radPr>
                      <m:deg/>
                      <m:e>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𝟐</m:t>
                        </m:r>
                      </m:e>
                    </m:ra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m:t>os</m:t>
                    </m:r>
                    <m:d>
                      <m:d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𝟏𝟎𝟎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𝑽</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a:t>
                </a:r>
                <a: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79EDEFA8-1F53-4E1D-8C81-8488DF726656}"/>
                  </a:ext>
                </a:extLst>
              </p:cNvPr>
              <p:cNvSpPr>
                <a:spLocks noRot="1" noChangeAspect="1" noMove="1" noResize="1" noEditPoints="1" noAdjustHandles="1" noChangeArrowheads="1" noChangeShapeType="1" noTextEdit="1"/>
              </p:cNvSpPr>
              <p:nvPr/>
            </p:nvSpPr>
            <p:spPr>
              <a:xfrm>
                <a:off x="508000" y="5054353"/>
                <a:ext cx="5814412" cy="737189"/>
              </a:xfrm>
              <a:prstGeom prst="rect">
                <a:avLst/>
              </a:prstGeom>
              <a:blipFill>
                <a:blip r:embed="rId5"/>
                <a:stretch>
                  <a:fillRect l="-2096" b="-578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7F5919E6-8F46-404E-9381-4D4E11CE13D0}"/>
                  </a:ext>
                </a:extLst>
              </p:cNvPr>
              <p:cNvSpPr/>
              <p:nvPr/>
            </p:nvSpPr>
            <p:spPr>
              <a:xfrm>
                <a:off x="508000" y="5791542"/>
                <a:ext cx="5076005" cy="737189"/>
              </a:xfrm>
              <a:prstGeom prst="rect">
                <a:avLst/>
              </a:prstGeom>
            </p:spPr>
            <p:txBody>
              <a:bodyPr wrap="none">
                <a:spAutoFit/>
              </a:bodyPr>
              <a:lstStyle/>
              <a:p>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D.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𝒖</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𝟔𝟎</m:t>
                    </m:r>
                    <m:rad>
                      <m:radPr>
                        <m:degHide m:val="on"/>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radPr>
                      <m:deg/>
                      <m:e>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𝟐</m:t>
                        </m:r>
                      </m:e>
                    </m:ra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m:t>os</m:t>
                    </m:r>
                    <m:d>
                      <m:d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𝟓𝟎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m:t>
                        </m:r>
                        <m:f>
                          <m:f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𝟓</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𝑽</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7F5919E6-8F46-404E-9381-4D4E11CE13D0}"/>
                  </a:ext>
                </a:extLst>
              </p:cNvPr>
              <p:cNvSpPr>
                <a:spLocks noRot="1" noChangeAspect="1" noMove="1" noResize="1" noEditPoints="1" noAdjustHandles="1" noChangeArrowheads="1" noChangeShapeType="1" noTextEdit="1"/>
              </p:cNvSpPr>
              <p:nvPr/>
            </p:nvSpPr>
            <p:spPr>
              <a:xfrm>
                <a:off x="508000" y="5791542"/>
                <a:ext cx="5076005" cy="737189"/>
              </a:xfrm>
              <a:prstGeom prst="rect">
                <a:avLst/>
              </a:prstGeom>
              <a:blipFill>
                <a:blip r:embed="rId6"/>
                <a:stretch>
                  <a:fillRect l="-2401" r="-1561" b="-578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436C22F5-1322-484A-8FF9-AFF0FC0DCD74}"/>
              </a:ext>
            </a:extLst>
          </p:cNvPr>
          <p:cNvSpPr/>
          <p:nvPr/>
        </p:nvSpPr>
        <p:spPr>
          <a:xfrm>
            <a:off x="388230" y="252472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id="{7057455D-6EA8-4025-90BF-87C7B2F86458}"/>
              </a:ext>
            </a:extLst>
          </p:cNvPr>
          <p:cNvPicPr/>
          <p:nvPr/>
        </p:nvPicPr>
        <p:blipFill>
          <a:blip r:embed="rId7">
            <a:extLst>
              <a:ext uri="{28A0092B-C50C-407E-A947-70E740481C1C}">
                <a14:useLocalDpi xmlns:a14="http://schemas.microsoft.com/office/drawing/2010/main" val="0"/>
              </a:ext>
            </a:extLst>
          </a:blip>
          <a:srcRect/>
          <a:stretch>
            <a:fillRect/>
          </a:stretch>
        </p:blipFill>
        <p:spPr>
          <a:xfrm>
            <a:off x="6705894" y="2884182"/>
            <a:ext cx="4978106" cy="3038316"/>
          </a:xfrm>
          <a:prstGeom prst="rect">
            <a:avLst/>
          </a:prstGeom>
          <a:noFill/>
          <a:ln w="9525">
            <a:noFill/>
            <a:miter lim="800000"/>
            <a:headEnd/>
            <a:tailEnd/>
          </a:ln>
        </p:spPr>
      </p:pic>
    </p:spTree>
    <p:extLst>
      <p:ext uri="{BB962C8B-B14F-4D97-AF65-F5344CB8AC3E}">
        <p14:creationId xmlns:p14="http://schemas.microsoft.com/office/powerpoint/2010/main" val="998040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p:cTn id="37" dur="500" fill="hold"/>
                                        <p:tgtEl>
                                          <p:spTgt spid="7">
                                            <p:bg/>
                                          </p:spTgt>
                                        </p:tgtEl>
                                        <p:attrNameLst>
                                          <p:attrName>ppt_w</p:attrName>
                                        </p:attrNameLst>
                                      </p:cBhvr>
                                      <p:tavLst>
                                        <p:tav tm="0">
                                          <p:val>
                                            <p:fltVal val="0"/>
                                          </p:val>
                                        </p:tav>
                                        <p:tav tm="100000">
                                          <p:val>
                                            <p:strVal val="#ppt_w"/>
                                          </p:val>
                                        </p:tav>
                                      </p:tavLst>
                                    </p:anim>
                                    <p:anim calcmode="lin" valueType="num">
                                      <p:cBhvr>
                                        <p:cTn id="3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nodePh="1">
                                  <p:stCondLst>
                                    <p:cond delay="0"/>
                                  </p:stCondLst>
                                  <p:endCondLst>
                                    <p:cond evt="begin" delay="0">
                                      <p:tn val="41"/>
                                    </p:cond>
                                  </p:end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8234635-FA59-4F97-892C-CA587F4A1D67}"/>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19</a:t>
                </a:r>
                <a:r>
                  <a:rPr lang="pt-BR" sz="2800" b="1">
                    <a:solidFill>
                      <a:srgbClr val="FF0000"/>
                    </a:solidFill>
                    <a:latin typeface="UTM Swiss Condensed" panose="02000500000000000000" pitchFamily="2" charset="0"/>
                    <a:cs typeface="Times New Roman" panose="02020603050405020304" pitchFamily="18" charset="0"/>
                  </a:rPr>
                  <a:t>:</a:t>
                </a:r>
                <a:r>
                  <a:rPr lang="pt-BR" sz="2800" b="1">
                    <a:solidFill>
                      <a:srgbClr val="FFFF00"/>
                    </a:solidFill>
                    <a:latin typeface="UTM Swiss Condensed" panose="02000500000000000000" pitchFamily="2" charset="0"/>
                    <a:cs typeface="Times New Roman" panose="02020603050405020304" pitchFamily="18" charset="0"/>
                  </a:rPr>
                  <a:t> </a:t>
                </a:r>
                <a:r>
                  <a:rPr lang="pt-BR" sz="2800" b="1" dirty="0">
                    <a:solidFill>
                      <a:srgbClr val="FFFF00"/>
                    </a:solidFill>
                    <a:latin typeface="UTM Swiss Condensed" panose="02000500000000000000" pitchFamily="2" charset="0"/>
                    <a:cs typeface="Times New Roman" panose="02020603050405020304" pitchFamily="18" charset="0"/>
                  </a:rPr>
                  <a:t> Đặt điện áp xoay chiều vào hai bản tụ điện có dung kháng là </a:t>
                </a:r>
                <a14:m>
                  <m:oMath xmlns:m="http://schemas.openxmlformats.org/officeDocument/2006/math">
                    <m:sSub>
                      <m:sSubPr>
                        <m:ctrlPr>
                          <a:rPr lang="vi-VN" sz="2800" b="1">
                            <a:solidFill>
                              <a:srgbClr val="FFFF00"/>
                            </a:solidFill>
                          </a:rPr>
                        </m:ctrlPr>
                      </m:sSubPr>
                      <m:e>
                        <m:r>
                          <a:rPr lang="pt-BR" sz="2800" b="1">
                            <a:solidFill>
                              <a:srgbClr val="FFFF00"/>
                            </a:solidFill>
                          </a:rPr>
                          <m:t>𝒁</m:t>
                        </m:r>
                      </m:e>
                      <m:sub>
                        <m:r>
                          <a:rPr lang="pt-BR" sz="2800" b="1">
                            <a:solidFill>
                              <a:srgbClr val="FFFF00"/>
                            </a:solidFill>
                          </a:rPr>
                          <m:t>𝑪</m:t>
                        </m:r>
                      </m:sub>
                    </m:sSub>
                    <m:r>
                      <a:rPr lang="pt-BR" sz="2800" b="1">
                        <a:solidFill>
                          <a:srgbClr val="FFFF00"/>
                        </a:solidFill>
                      </a:rPr>
                      <m:t> = </m:t>
                    </m:r>
                    <m:r>
                      <a:rPr lang="pt-BR" sz="2800" b="1">
                        <a:solidFill>
                          <a:srgbClr val="FFFF00"/>
                        </a:solidFill>
                      </a:rPr>
                      <m:t>𝟓𝟎</m:t>
                    </m:r>
                    <m:r>
                      <a:rPr lang="pt-BR" sz="2800" b="1">
                        <a:solidFill>
                          <a:srgbClr val="FFFF00"/>
                        </a:solidFill>
                      </a:rPr>
                      <m:t>𝜴</m:t>
                    </m:r>
                  </m:oMath>
                </a14:m>
                <a:r>
                  <a:rPr lang="pt-BR" sz="2800" b="1" dirty="0">
                    <a:solidFill>
                      <a:srgbClr val="FFFF00"/>
                    </a:solidFill>
                    <a:latin typeface="UTM Swiss Condensed" panose="02000500000000000000" pitchFamily="2" charset="0"/>
                    <a:cs typeface="Times New Roman" panose="02020603050405020304" pitchFamily="18" charset="0"/>
                  </a:rPr>
                  <a:t>. Cường độ dòng điện qua tụ điện được mô tả như hình vẽ bên. Biểu thức điện áp giữa hai bản tụ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38234635-FA59-4F97-892C-CA587F4A1D67}"/>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922FDB8-7376-4D8E-AC74-86A0C2EAE2A9}"/>
                  </a:ext>
                </a:extLst>
              </p:cNvPr>
              <p:cNvSpPr/>
              <p:nvPr/>
            </p:nvSpPr>
            <p:spPr>
              <a:xfrm>
                <a:off x="508000" y="2073281"/>
                <a:ext cx="4521174" cy="1490536"/>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𝒖</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𝟕𝟎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m:t>os</m:t>
                    </m:r>
                    <m:d>
                      <m:d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𝟓𝟎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𝟓</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𝑽</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2922FDB8-7376-4D8E-AC74-86A0C2EAE2A9}"/>
                  </a:ext>
                </a:extLst>
              </p:cNvPr>
              <p:cNvSpPr>
                <a:spLocks noRot="1" noChangeAspect="1" noMove="1" noResize="1" noEditPoints="1" noAdjustHandles="1" noChangeArrowheads="1" noChangeShapeType="1" noTextEdit="1"/>
              </p:cNvSpPr>
              <p:nvPr/>
            </p:nvSpPr>
            <p:spPr>
              <a:xfrm>
                <a:off x="508000" y="2073281"/>
                <a:ext cx="4521174" cy="1490536"/>
              </a:xfrm>
              <a:prstGeom prst="rect">
                <a:avLst/>
              </a:prstGeom>
              <a:blipFill>
                <a:blip r:embed="rId3"/>
                <a:stretch>
                  <a:fillRect l="-2695" r="-188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69B50F02-4721-476A-935F-8744844BD102}"/>
                  </a:ext>
                </a:extLst>
              </p:cNvPr>
              <p:cNvSpPr/>
              <p:nvPr/>
            </p:nvSpPr>
            <p:spPr>
              <a:xfrm>
                <a:off x="508000" y="3563817"/>
                <a:ext cx="5127301" cy="1490536"/>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𝒖</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𝟕𝟎</m:t>
                    </m:r>
                    <m:rad>
                      <m:radPr>
                        <m:degHide m:val="on"/>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radPr>
                      <m:deg/>
                      <m:e>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𝟐</m:t>
                        </m:r>
                      </m:e>
                    </m:ra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m:t>os</m:t>
                    </m:r>
                    <m:d>
                      <m:d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𝟏𝟎𝟎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𝑽</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69B50F02-4721-476A-935F-8744844BD102}"/>
                  </a:ext>
                </a:extLst>
              </p:cNvPr>
              <p:cNvSpPr>
                <a:spLocks noRot="1" noChangeAspect="1" noMove="1" noResize="1" noEditPoints="1" noAdjustHandles="1" noChangeArrowheads="1" noChangeShapeType="1" noTextEdit="1"/>
              </p:cNvSpPr>
              <p:nvPr/>
            </p:nvSpPr>
            <p:spPr>
              <a:xfrm>
                <a:off x="508000" y="3563817"/>
                <a:ext cx="5127301" cy="1490536"/>
              </a:xfrm>
              <a:prstGeom prst="rect">
                <a:avLst/>
              </a:prstGeom>
              <a:blipFill>
                <a:blip r:embed="rId4"/>
                <a:stretch>
                  <a:fillRect l="-2378" r="-1546" b="-1065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F1F41170-737C-4207-91FF-C5B3DEE6FCFC}"/>
                  </a:ext>
                </a:extLst>
              </p:cNvPr>
              <p:cNvSpPr/>
              <p:nvPr/>
            </p:nvSpPr>
            <p:spPr>
              <a:xfrm>
                <a:off x="508000" y="5054353"/>
                <a:ext cx="4891083" cy="737189"/>
              </a:xfrm>
              <a:prstGeom prst="rect">
                <a:avLst/>
              </a:prstGeom>
            </p:spPr>
            <p:txBody>
              <a:bodyPr wrap="none">
                <a:spAutoFit/>
              </a:bodyPr>
              <a:lstStyle/>
              <a:p>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C.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𝒖</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𝟕𝟎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m:t>os</m:t>
                    </m:r>
                    <m:d>
                      <m:d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𝟏𝟎𝟎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𝑽</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a:t>
                </a:r>
                <a:r>
                  <a:rPr lang="fr-F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F1F41170-737C-4207-91FF-C5B3DEE6FCFC}"/>
                  </a:ext>
                </a:extLst>
              </p:cNvPr>
              <p:cNvSpPr>
                <a:spLocks noRot="1" noChangeAspect="1" noMove="1" noResize="1" noEditPoints="1" noAdjustHandles="1" noChangeArrowheads="1" noChangeShapeType="1" noTextEdit="1"/>
              </p:cNvSpPr>
              <p:nvPr/>
            </p:nvSpPr>
            <p:spPr>
              <a:xfrm>
                <a:off x="508000" y="5054353"/>
                <a:ext cx="4891083" cy="737189"/>
              </a:xfrm>
              <a:prstGeom prst="rect">
                <a:avLst/>
              </a:prstGeom>
              <a:blipFill>
                <a:blip r:embed="rId5"/>
                <a:stretch>
                  <a:fillRect l="-2491" r="-1619" b="-578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B88E157C-B703-427B-BC36-7A7FB47ADFE0}"/>
                  </a:ext>
                </a:extLst>
              </p:cNvPr>
              <p:cNvSpPr/>
              <p:nvPr/>
            </p:nvSpPr>
            <p:spPr>
              <a:xfrm>
                <a:off x="508000" y="5791542"/>
                <a:ext cx="5233099" cy="737189"/>
              </a:xfrm>
              <a:prstGeom prst="rect">
                <a:avLst/>
              </a:prstGeom>
            </p:spPr>
            <p:txBody>
              <a:bodyPr wrap="none">
                <a:spAutoFit/>
              </a:bodyPr>
              <a:lstStyle/>
              <a:p>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D.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𝒖</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𝟕𝟎</m:t>
                    </m:r>
                    <m:rad>
                      <m:radPr>
                        <m:degHide m:val="on"/>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radPr>
                      <m:deg/>
                      <m:e>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𝟐</m:t>
                        </m:r>
                      </m:e>
                    </m:ra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m:t>os</m:t>
                    </m:r>
                    <m:d>
                      <m:d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𝟓𝟎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 + </m:t>
                        </m:r>
                        <m:f>
                          <m:f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𝟓</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𝑽</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B88E157C-B703-427B-BC36-7A7FB47ADFE0}"/>
                  </a:ext>
                </a:extLst>
              </p:cNvPr>
              <p:cNvSpPr>
                <a:spLocks noRot="1" noChangeAspect="1" noMove="1" noResize="1" noEditPoints="1" noAdjustHandles="1" noChangeArrowheads="1" noChangeShapeType="1" noTextEdit="1"/>
              </p:cNvSpPr>
              <p:nvPr/>
            </p:nvSpPr>
            <p:spPr>
              <a:xfrm>
                <a:off x="508000" y="5791542"/>
                <a:ext cx="5233099" cy="737189"/>
              </a:xfrm>
              <a:prstGeom prst="rect">
                <a:avLst/>
              </a:prstGeom>
              <a:blipFill>
                <a:blip r:embed="rId6"/>
                <a:stretch>
                  <a:fillRect l="-2328" r="-1397" b="-578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12A61193-AB23-4EEC-B9D0-C61D6AC44AED}"/>
              </a:ext>
            </a:extLst>
          </p:cNvPr>
          <p:cNvSpPr/>
          <p:nvPr/>
        </p:nvSpPr>
        <p:spPr>
          <a:xfrm>
            <a:off x="402297" y="233797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id="{AFEDC852-A9AA-439D-A8A6-8BC291D88568}"/>
              </a:ext>
            </a:extLst>
          </p:cNvPr>
          <p:cNvPicPr/>
          <p:nvPr/>
        </p:nvPicPr>
        <p:blipFill>
          <a:blip r:embed="rId7">
            <a:extLst>
              <a:ext uri="{28A0092B-C50C-407E-A947-70E740481C1C}">
                <a14:useLocalDpi xmlns:a14="http://schemas.microsoft.com/office/drawing/2010/main" val="0"/>
              </a:ext>
            </a:extLst>
          </a:blip>
          <a:srcRect/>
          <a:stretch>
            <a:fillRect/>
          </a:stretch>
        </p:blipFill>
        <p:spPr>
          <a:xfrm>
            <a:off x="7162828" y="2818549"/>
            <a:ext cx="4246070" cy="3300897"/>
          </a:xfrm>
          <a:prstGeom prst="rect">
            <a:avLst/>
          </a:prstGeom>
          <a:noFill/>
          <a:ln w="9525">
            <a:noFill/>
            <a:miter lim="800000"/>
            <a:headEnd/>
            <a:tailEnd/>
          </a:ln>
        </p:spPr>
      </p:pic>
    </p:spTree>
    <p:extLst>
      <p:ext uri="{BB962C8B-B14F-4D97-AF65-F5344CB8AC3E}">
        <p14:creationId xmlns:p14="http://schemas.microsoft.com/office/powerpoint/2010/main" val="2148211679"/>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p:cTn id="37" dur="500" fill="hold"/>
                                        <p:tgtEl>
                                          <p:spTgt spid="7">
                                            <p:bg/>
                                          </p:spTgt>
                                        </p:tgtEl>
                                        <p:attrNameLst>
                                          <p:attrName>ppt_w</p:attrName>
                                        </p:attrNameLst>
                                      </p:cBhvr>
                                      <p:tavLst>
                                        <p:tav tm="0">
                                          <p:val>
                                            <p:fltVal val="0"/>
                                          </p:val>
                                        </p:tav>
                                        <p:tav tm="100000">
                                          <p:val>
                                            <p:strVal val="#ppt_w"/>
                                          </p:val>
                                        </p:tav>
                                      </p:tavLst>
                                    </p:anim>
                                    <p:anim calcmode="lin" valueType="num">
                                      <p:cBhvr>
                                        <p:cTn id="3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nodePh="1">
                                  <p:stCondLst>
                                    <p:cond delay="0"/>
                                  </p:stCondLst>
                                  <p:endCondLst>
                                    <p:cond evt="begin" delay="0">
                                      <p:tn val="41"/>
                                    </p:cond>
                                  </p:end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AC7DF384-4EDF-4C1F-9609-192552E7855D}"/>
                  </a:ext>
                </a:extLst>
              </p:cNvPr>
              <p:cNvSpPr/>
              <p:nvPr/>
            </p:nvSpPr>
            <p:spPr>
              <a:xfrm>
                <a:off x="127000" y="63500"/>
                <a:ext cx="11938000" cy="1807290"/>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2</a:t>
                </a:r>
                <a:r>
                  <a:rPr lang="vi-VN" sz="2800" b="1">
                    <a:solidFill>
                      <a:srgbClr val="FF0000"/>
                    </a:solidFill>
                    <a:latin typeface="UTM Swiss Condensed" panose="02000500000000000000" pitchFamily="2" charset="0"/>
                    <a:cs typeface="Times New Roman" panose="02020603050405020304" pitchFamily="18" charset="0"/>
                  </a:rPr>
                  <a:t>:</a:t>
                </a:r>
                <a:r>
                  <a:rPr lang="vi-VN" sz="2800" b="1">
                    <a:solidFill>
                      <a:srgbClr val="FFFF00"/>
                    </a:solidFill>
                    <a:latin typeface="UTM Swiss Condensed" panose="02000500000000000000" pitchFamily="2" charset="0"/>
                    <a:cs typeface="Times New Roman" panose="02020603050405020304" pitchFamily="18" charset="0"/>
                  </a:rPr>
                  <a:t> </a:t>
                </a:r>
                <a:r>
                  <a:rPr lang="fr-FR" sz="2800" b="1">
                    <a:solidFill>
                      <a:srgbClr val="FFFF00"/>
                    </a:solidFill>
                    <a:latin typeface="UTM Swiss Condensed" panose="02000500000000000000" pitchFamily="2" charset="0"/>
                    <a:cs typeface="Times New Roman" panose="02020603050405020304" pitchFamily="18" charset="0"/>
                  </a:rPr>
                  <a:t>Đặt vào hai đầu tụ </a:t>
                </a:r>
                <a:r>
                  <a:rPr lang="fr-FR" sz="2800" b="1" dirty="0" err="1">
                    <a:solidFill>
                      <a:srgbClr val="FFFF00"/>
                    </a:solidFill>
                    <a:latin typeface="UTM Swiss Condensed" panose="02000500000000000000" pitchFamily="2" charset="0"/>
                    <a:cs typeface="Times New Roman" panose="02020603050405020304" pitchFamily="18" charset="0"/>
                  </a:rPr>
                  <a:t>điện</a:t>
                </a:r>
                <a:r>
                  <a:rPr lang="fr-FR" sz="2800" b="1" dirty="0">
                    <a:solidFill>
                      <a:srgbClr val="FFFF00"/>
                    </a:solidFill>
                    <a:latin typeface="UTM Swiss Condensed" panose="02000500000000000000" pitchFamily="2" charset="0"/>
                    <a:cs typeface="Times New Roman" panose="02020603050405020304" pitchFamily="18" charset="0"/>
                  </a:rPr>
                  <a:t> C = </a:t>
                </a:r>
                <a14:m>
                  <m:oMath xmlns:m="http://schemas.openxmlformats.org/officeDocument/2006/math">
                    <m:f>
                      <m:fPr>
                        <m:ctrlPr>
                          <a:rPr lang="vi-VN" sz="2800" b="1">
                            <a:solidFill>
                              <a:srgbClr val="FFFF00"/>
                            </a:solidFill>
                          </a:rPr>
                        </m:ctrlPr>
                      </m:fPr>
                      <m:num>
                        <m:r>
                          <a:rPr lang="fr-FR" sz="2800" b="1">
                            <a:solidFill>
                              <a:srgbClr val="FFFF00"/>
                            </a:solidFill>
                          </a:rPr>
                          <m:t>𝟏</m:t>
                        </m:r>
                        <m:sSup>
                          <m:sSupPr>
                            <m:ctrlPr>
                              <a:rPr lang="vi-VN" sz="2800" b="1">
                                <a:solidFill>
                                  <a:srgbClr val="FFFF00"/>
                                </a:solidFill>
                              </a:rPr>
                            </m:ctrlPr>
                          </m:sSupPr>
                          <m:e>
                            <m:r>
                              <a:rPr lang="fr-FR" sz="2800" b="1">
                                <a:solidFill>
                                  <a:srgbClr val="FFFF00"/>
                                </a:solidFill>
                              </a:rPr>
                              <m:t>𝟎</m:t>
                            </m:r>
                          </m:e>
                          <m:sup>
                            <m:r>
                              <a:rPr lang="fr-FR" sz="2800" b="1">
                                <a:solidFill>
                                  <a:srgbClr val="FFFF00"/>
                                </a:solidFill>
                              </a:rPr>
                              <m:t>−</m:t>
                            </m:r>
                            <m:r>
                              <a:rPr lang="fr-FR" sz="2800" b="1">
                                <a:solidFill>
                                  <a:srgbClr val="FFFF00"/>
                                </a:solidFill>
                              </a:rPr>
                              <m:t>𝟒</m:t>
                            </m:r>
                          </m:sup>
                        </m:sSup>
                      </m:num>
                      <m:den>
                        <m:r>
                          <a:rPr lang="vi-VN" sz="2800" b="1">
                            <a:solidFill>
                              <a:srgbClr val="FFFF00"/>
                            </a:solidFill>
                          </a:rPr>
                          <m:t>𝝅</m:t>
                        </m:r>
                      </m:den>
                    </m:f>
                    <m:r>
                      <a:rPr lang="vi-VN" sz="2800" b="1">
                        <a:solidFill>
                          <a:srgbClr val="FFFF00"/>
                        </a:solidFill>
                      </a:rPr>
                      <m:t>𝑭</m:t>
                    </m:r>
                  </m:oMath>
                </a14:m>
                <a:r>
                  <a:rPr lang="fr-FR" sz="2800" b="1" dirty="0">
                    <a:solidFill>
                      <a:srgbClr val="FFFF00"/>
                    </a:solidFill>
                    <a:latin typeface="UTM Swiss Condensed" panose="02000500000000000000" pitchFamily="2" charset="0"/>
                    <a:cs typeface="Times New Roman" panose="02020603050405020304" pitchFamily="18" charset="0"/>
                  </a:rPr>
                  <a:t> </a:t>
                </a:r>
                <a:r>
                  <a:rPr lang="fr-FR" sz="2800" b="1">
                    <a:solidFill>
                      <a:srgbClr val="FFFF00"/>
                    </a:solidFill>
                    <a:latin typeface="UTM Swiss Condensed" panose="02000500000000000000" pitchFamily="2" charset="0"/>
                    <a:cs typeface="Times New Roman" panose="02020603050405020304" pitchFamily="18" charset="0"/>
                  </a:rPr>
                  <a:t>một hiệu điện thế xoay </a:t>
                </a:r>
                <a:r>
                  <a:rPr lang="fr-FR" sz="2800" b="1" dirty="0" err="1">
                    <a:solidFill>
                      <a:srgbClr val="FFFF00"/>
                    </a:solidFill>
                    <a:latin typeface="UTM Swiss Condensed" panose="02000500000000000000" pitchFamily="2" charset="0"/>
                    <a:cs typeface="Times New Roman" panose="02020603050405020304" pitchFamily="18" charset="0"/>
                  </a:rPr>
                  <a:t>chiều</a:t>
                </a:r>
                <a:r>
                  <a:rPr lang="fr-FR" sz="2800" b="1" dirty="0">
                    <a:solidFill>
                      <a:srgbClr val="FFFF00"/>
                    </a:solidFill>
                    <a:latin typeface="UTM Swiss Condensed" panose="02000500000000000000" pitchFamily="2" charset="0"/>
                    <a:cs typeface="Times New Roman" panose="02020603050405020304" pitchFamily="18" charset="0"/>
                  </a:rPr>
                  <a:t> u = 141cos100</a:t>
                </a:r>
                <a14:m>
                  <m:oMath xmlns:m="http://schemas.openxmlformats.org/officeDocument/2006/math">
                    <m:r>
                      <a:rPr lang="vi-VN" sz="2800" b="1">
                        <a:solidFill>
                          <a:srgbClr val="FFFF00"/>
                        </a:solidFill>
                      </a:rPr>
                      <m:t>𝝅</m:t>
                    </m:r>
                  </m:oMath>
                </a14:m>
                <a:r>
                  <a:rPr lang="fr-FR" sz="2800" b="1" dirty="0">
                    <a:solidFill>
                      <a:srgbClr val="FFFF00"/>
                    </a:solidFill>
                    <a:latin typeface="UTM Swiss Condensed" panose="02000500000000000000" pitchFamily="2" charset="0"/>
                    <a:cs typeface="Times New Roman" panose="02020603050405020304" pitchFamily="18" charset="0"/>
                  </a:rPr>
                  <a:t>t (V). </a:t>
                </a:r>
                <a:r>
                  <a:rPr lang="vi-VN" sz="2800" b="1" dirty="0">
                    <a:solidFill>
                      <a:srgbClr val="FFFF00"/>
                    </a:solidFill>
                    <a:latin typeface="UTM Swiss Condensed" panose="02000500000000000000" pitchFamily="2" charset="0"/>
                    <a:cs typeface="Times New Roman" panose="02020603050405020304" pitchFamily="18" charset="0"/>
                  </a:rPr>
                  <a:t>Cường độ dòng điện qua tụ điện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AC7DF384-4EDF-4C1F-9609-192552E7855D}"/>
                  </a:ext>
                </a:extLst>
              </p:cNvPr>
              <p:cNvSpPr>
                <a:spLocks noRot="1" noChangeAspect="1" noMove="1" noResize="1" noEditPoints="1" noAdjustHandles="1" noChangeArrowheads="1" noChangeShapeType="1" noTextEdit="1"/>
              </p:cNvSpPr>
              <p:nvPr/>
            </p:nvSpPr>
            <p:spPr>
              <a:xfrm>
                <a:off x="127000" y="63500"/>
                <a:ext cx="11938000" cy="1807290"/>
              </a:xfrm>
              <a:prstGeom prst="rect">
                <a:avLst/>
              </a:prstGeom>
              <a:blipFill>
                <a:blip r:embed="rId2"/>
                <a:stretch>
                  <a:fillRect l="-865" r="-1577" b="-660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AE5B4F4B-B464-481C-A6FD-4B7D0407CB30}"/>
              </a:ext>
            </a:extLst>
          </p:cNvPr>
          <p:cNvSpPr/>
          <p:nvPr/>
        </p:nvSpPr>
        <p:spPr>
          <a:xfrm>
            <a:off x="1016000" y="1870790"/>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I = 1,41 A.</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CC06CC3A-430F-4CC7-923F-25C54196D540}"/>
              </a:ext>
            </a:extLst>
          </p:cNvPr>
          <p:cNvSpPr/>
          <p:nvPr/>
        </p:nvSpPr>
        <p:spPr>
          <a:xfrm>
            <a:off x="6477000" y="1870790"/>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I = 1,00 A.</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C14E12F6-9803-453F-83FA-45D0BC2B8331}"/>
              </a:ext>
            </a:extLst>
          </p:cNvPr>
          <p:cNvSpPr/>
          <p:nvPr/>
        </p:nvSpPr>
        <p:spPr>
          <a:xfrm>
            <a:off x="1016000" y="2632790"/>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I = 2,00 A.</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832FE5B3-CF0F-4F56-A4C9-8106CB3B725C}"/>
              </a:ext>
            </a:extLst>
          </p:cNvPr>
          <p:cNvSpPr/>
          <p:nvPr/>
        </p:nvSpPr>
        <p:spPr>
          <a:xfrm>
            <a:off x="6477000" y="2632790"/>
            <a:ext cx="2156360"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I = 100 </a:t>
            </a:r>
            <a:r>
              <a:rPr lang="vi-VN" sz="2800" b="1">
                <a:solidFill>
                  <a:srgbClr val="FFFFFF"/>
                </a:solidFill>
                <a:latin typeface="UTM Swiss Condensed" panose="02000500000000000000" pitchFamily="2" charset="0"/>
                <a:ea typeface="Arial" panose="020B0604020202020204" pitchFamily="34" charset="0"/>
              </a:rPr>
              <a:t>A.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0A6A7ACE-4B54-4164-9DF0-A95EB85169F3}"/>
              </a:ext>
            </a:extLst>
          </p:cNvPr>
          <p:cNvSpPr/>
          <p:nvPr/>
        </p:nvSpPr>
        <p:spPr>
          <a:xfrm>
            <a:off x="6413500" y="180729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613375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B572268-434E-4B19-A6CC-0549647DB3C0}"/>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20:</a:t>
                </a:r>
                <a:r>
                  <a:rPr lang="pt-BR" sz="2800" b="1" dirty="0">
                    <a:solidFill>
                      <a:srgbClr val="FFFF00"/>
                    </a:solidFill>
                    <a:latin typeface="UTM Swiss Condensed" panose="02000500000000000000" pitchFamily="2" charset="0"/>
                    <a:cs typeface="Times New Roman" panose="02020603050405020304" pitchFamily="18" charset="0"/>
                  </a:rPr>
                  <a:t> Đặt điện áp xoay chiều vào hai bản tụ điện có dung kháng là </a:t>
                </a:r>
                <a14:m>
                  <m:oMath xmlns:m="http://schemas.openxmlformats.org/officeDocument/2006/math">
                    <m:sSub>
                      <m:sSubPr>
                        <m:ctrlPr>
                          <a:rPr lang="vi-VN" sz="2800" b="1">
                            <a:solidFill>
                              <a:srgbClr val="FFFF00"/>
                            </a:solidFill>
                          </a:rPr>
                        </m:ctrlPr>
                      </m:sSubPr>
                      <m:e>
                        <m:r>
                          <a:rPr lang="pt-BR" sz="2800" b="1">
                            <a:solidFill>
                              <a:srgbClr val="FFFF00"/>
                            </a:solidFill>
                          </a:rPr>
                          <m:t>𝒁</m:t>
                        </m:r>
                      </m:e>
                      <m:sub>
                        <m:r>
                          <a:rPr lang="pt-BR" sz="2800" b="1">
                            <a:solidFill>
                              <a:srgbClr val="FFFF00"/>
                            </a:solidFill>
                          </a:rPr>
                          <m:t>𝑪</m:t>
                        </m:r>
                      </m:sub>
                    </m:sSub>
                    <m:r>
                      <a:rPr lang="pt-BR" sz="2800" b="1">
                        <a:solidFill>
                          <a:srgbClr val="FFFF00"/>
                        </a:solidFill>
                      </a:rPr>
                      <m:t> = </m:t>
                    </m:r>
                    <m:r>
                      <a:rPr lang="pt-BR" sz="2800" b="1">
                        <a:solidFill>
                          <a:srgbClr val="FFFF00"/>
                        </a:solidFill>
                      </a:rPr>
                      <m:t>𝟓𝟎</m:t>
                    </m:r>
                    <m:r>
                      <a:rPr lang="pt-BR" sz="2800" b="1">
                        <a:solidFill>
                          <a:srgbClr val="FFFF00"/>
                        </a:solidFill>
                      </a:rPr>
                      <m:t>𝜴</m:t>
                    </m:r>
                  </m:oMath>
                </a14:m>
                <a:r>
                  <a:rPr lang="pt-BR" sz="2800" b="1" dirty="0">
                    <a:solidFill>
                      <a:srgbClr val="FFFF00"/>
                    </a:solidFill>
                    <a:latin typeface="UTM Swiss Condensed" panose="02000500000000000000" pitchFamily="2" charset="0"/>
                    <a:cs typeface="Times New Roman" panose="02020603050405020304" pitchFamily="18" charset="0"/>
                  </a:rPr>
                  <a:t>. Điện áp giữa hai bản tụ điện được mô tả như hình </a:t>
                </a:r>
                <a:r>
                  <a:rPr lang="pt-BR" sz="2800" b="1">
                    <a:solidFill>
                      <a:srgbClr val="FFFF00"/>
                    </a:solidFill>
                    <a:latin typeface="UTM Swiss Condensed" panose="02000500000000000000" pitchFamily="2" charset="0"/>
                    <a:cs typeface="Times New Roman" panose="02020603050405020304" pitchFamily="18" charset="0"/>
                  </a:rPr>
                  <a:t>bên</a:t>
                </a:r>
                <a:r>
                  <a:rPr lang="vi-VN" sz="2800" b="1">
                    <a:solidFill>
                      <a:srgbClr val="FFFF00"/>
                    </a:solidFill>
                    <a:latin typeface="UTM Swiss Condensed" panose="02000500000000000000" pitchFamily="2" charset="0"/>
                    <a:cs typeface="Times New Roman" panose="02020603050405020304" pitchFamily="18" charset="0"/>
                  </a:rPr>
                  <a:t>.</a:t>
                </a:r>
                <a:r>
                  <a:rPr lang="pt-BR" sz="2800" b="1" dirty="0">
                    <a:solidFill>
                      <a:srgbClr val="FFFF00"/>
                    </a:solidFill>
                    <a:latin typeface="UTM Swiss Condensed" panose="02000500000000000000" pitchFamily="2" charset="0"/>
                    <a:cs typeface="Times New Roman" panose="02020603050405020304" pitchFamily="18" charset="0"/>
                  </a:rPr>
                  <a:t> Biểu thức cường độ dòng điện qua tụ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B572268-434E-4B19-A6CC-0549647DB3C0}"/>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81A12AD0-B73D-44F8-8AF8-21DCE8BE40B1}"/>
                  </a:ext>
                </a:extLst>
              </p:cNvPr>
              <p:cNvSpPr/>
              <p:nvPr/>
            </p:nvSpPr>
            <p:spPr>
              <a:xfrm>
                <a:off x="1016000" y="2073281"/>
                <a:ext cx="4054700" cy="1490536"/>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𝒊</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𝟐</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m:t>os</m:t>
                    </m:r>
                    <m:d>
                      <m:d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𝟓𝟎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𝑨</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81A12AD0-B73D-44F8-8AF8-21DCE8BE40B1}"/>
                  </a:ext>
                </a:extLst>
              </p:cNvPr>
              <p:cNvSpPr>
                <a:spLocks noRot="1" noChangeAspect="1" noMove="1" noResize="1" noEditPoints="1" noAdjustHandles="1" noChangeArrowheads="1" noChangeShapeType="1" noTextEdit="1"/>
              </p:cNvSpPr>
              <p:nvPr/>
            </p:nvSpPr>
            <p:spPr>
              <a:xfrm>
                <a:off x="1016000" y="2073281"/>
                <a:ext cx="4054700" cy="1490536"/>
              </a:xfrm>
              <a:prstGeom prst="rect">
                <a:avLst/>
              </a:prstGeom>
              <a:blipFill>
                <a:blip r:embed="rId3"/>
                <a:stretch>
                  <a:fillRect l="-3158" r="-210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FAB0DB4-C4BB-4FDB-9267-1F4B5100FEFA}"/>
                  </a:ext>
                </a:extLst>
              </p:cNvPr>
              <p:cNvSpPr/>
              <p:nvPr/>
            </p:nvSpPr>
            <p:spPr>
              <a:xfrm>
                <a:off x="6477000" y="2073281"/>
                <a:ext cx="4524380" cy="1490536"/>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𝒊</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𝟐</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m:t>os</m:t>
                    </m:r>
                    <m:d>
                      <m:d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𝟏𝟎𝟎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𝟓</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𝑨</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4FAB0DB4-C4BB-4FDB-9267-1F4B5100FEFA}"/>
                  </a:ext>
                </a:extLst>
              </p:cNvPr>
              <p:cNvSpPr>
                <a:spLocks noRot="1" noChangeAspect="1" noMove="1" noResize="1" noEditPoints="1" noAdjustHandles="1" noChangeArrowheads="1" noChangeShapeType="1" noTextEdit="1"/>
              </p:cNvSpPr>
              <p:nvPr/>
            </p:nvSpPr>
            <p:spPr>
              <a:xfrm>
                <a:off x="6477000" y="2073281"/>
                <a:ext cx="4524380" cy="1490536"/>
              </a:xfrm>
              <a:prstGeom prst="rect">
                <a:avLst/>
              </a:prstGeom>
              <a:blipFill>
                <a:blip r:embed="rId4"/>
                <a:stretch>
                  <a:fillRect l="-2830" r="-175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137ADE2B-135B-4B9B-8D19-FC06B4C17E9C}"/>
                  </a:ext>
                </a:extLst>
              </p:cNvPr>
              <p:cNvSpPr/>
              <p:nvPr/>
            </p:nvSpPr>
            <p:spPr>
              <a:xfrm>
                <a:off x="1016000" y="2835281"/>
                <a:ext cx="4290534" cy="1490536"/>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C.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𝒊</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rad>
                      <m:radPr>
                        <m:degHide m:val="on"/>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radPr>
                      <m:deg/>
                      <m:e>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𝟐</m:t>
                        </m:r>
                      </m:e>
                    </m:ra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m:t>os</m:t>
                    </m:r>
                    <m:d>
                      <m:d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𝟓𝟎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𝑨</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137ADE2B-135B-4B9B-8D19-FC06B4C17E9C}"/>
                  </a:ext>
                </a:extLst>
              </p:cNvPr>
              <p:cNvSpPr>
                <a:spLocks noRot="1" noChangeAspect="1" noMove="1" noResize="1" noEditPoints="1" noAdjustHandles="1" noChangeArrowheads="1" noChangeShapeType="1" noTextEdit="1"/>
              </p:cNvSpPr>
              <p:nvPr/>
            </p:nvSpPr>
            <p:spPr>
              <a:xfrm>
                <a:off x="1016000" y="2835281"/>
                <a:ext cx="4290534" cy="1490536"/>
              </a:xfrm>
              <a:prstGeom prst="rect">
                <a:avLst/>
              </a:prstGeom>
              <a:blipFill>
                <a:blip r:embed="rId5"/>
                <a:stretch>
                  <a:fillRect l="-2987" r="-199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9165BA00-FBB3-4E6F-9EBE-CB57D4CBE7AF}"/>
                  </a:ext>
                </a:extLst>
              </p:cNvPr>
              <p:cNvSpPr/>
              <p:nvPr/>
            </p:nvSpPr>
            <p:spPr>
              <a:xfrm>
                <a:off x="6477000" y="2835281"/>
                <a:ext cx="4866012" cy="737189"/>
              </a:xfrm>
              <a:prstGeom prst="rect">
                <a:avLst/>
              </a:prstGeom>
            </p:spPr>
            <p:txBody>
              <a:bodyPr wrap="none">
                <a:spAutoFit/>
              </a:bodyPr>
              <a:lstStyle/>
              <a:p>
                <a:r>
                  <a:rPr lang="vi-VN"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D.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𝒊</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 = </m:t>
                    </m:r>
                    <m:rad>
                      <m:radPr>
                        <m:degHide m:val="on"/>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radPr>
                      <m:deg/>
                      <m:e>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𝟐</m:t>
                        </m:r>
                      </m:e>
                    </m:ra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m:t>os</m:t>
                    </m:r>
                    <m:d>
                      <m:d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𝟏𝟎𝟎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 + </m:t>
                        </m:r>
                        <m:f>
                          <m:f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𝟓</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𝑨</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9165BA00-FBB3-4E6F-9EBE-CB57D4CBE7AF}"/>
                  </a:ext>
                </a:extLst>
              </p:cNvPr>
              <p:cNvSpPr>
                <a:spLocks noRot="1" noChangeAspect="1" noMove="1" noResize="1" noEditPoints="1" noAdjustHandles="1" noChangeArrowheads="1" noChangeShapeType="1" noTextEdit="1"/>
              </p:cNvSpPr>
              <p:nvPr/>
            </p:nvSpPr>
            <p:spPr>
              <a:xfrm>
                <a:off x="6477000" y="2835281"/>
                <a:ext cx="4866012" cy="737189"/>
              </a:xfrm>
              <a:prstGeom prst="rect">
                <a:avLst/>
              </a:prstGeom>
              <a:blipFill>
                <a:blip r:embed="rId6"/>
                <a:stretch>
                  <a:fillRect l="-2632" r="-1629" b="-578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DA57238-9D60-4969-9621-A6CA812BF3A1}"/>
              </a:ext>
            </a:extLst>
          </p:cNvPr>
          <p:cNvSpPr/>
          <p:nvPr/>
        </p:nvSpPr>
        <p:spPr>
          <a:xfrm>
            <a:off x="1016000" y="2439655"/>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id="{F540015D-BB70-4396-8C10-71DD21545915}"/>
              </a:ext>
            </a:extLst>
          </p:cNvPr>
          <p:cNvPicPr/>
          <p:nvPr/>
        </p:nvPicPr>
        <p:blipFill>
          <a:blip r:embed="rId7">
            <a:extLst>
              <a:ext uri="{28A0092B-C50C-407E-A947-70E740481C1C}">
                <a14:useLocalDpi xmlns:a14="http://schemas.microsoft.com/office/drawing/2010/main" val="0"/>
              </a:ext>
            </a:extLst>
          </a:blip>
          <a:srcRect/>
          <a:stretch>
            <a:fillRect/>
          </a:stretch>
        </p:blipFill>
        <p:spPr>
          <a:xfrm>
            <a:off x="6096000" y="4225395"/>
            <a:ext cx="4290534" cy="2569105"/>
          </a:xfrm>
          <a:prstGeom prst="rect">
            <a:avLst/>
          </a:prstGeom>
          <a:noFill/>
          <a:ln w="9525">
            <a:noFill/>
            <a:miter lim="800000"/>
            <a:headEnd/>
            <a:tailEnd/>
          </a:ln>
        </p:spPr>
      </p:pic>
    </p:spTree>
    <p:extLst>
      <p:ext uri="{BB962C8B-B14F-4D97-AF65-F5344CB8AC3E}">
        <p14:creationId xmlns:p14="http://schemas.microsoft.com/office/powerpoint/2010/main" val="2282877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53F3D692-0398-4748-A4D5-154B6E8AFD3A}"/>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21:</a:t>
                </a:r>
                <a:r>
                  <a:rPr lang="pt-BR" sz="2800" b="1" dirty="0">
                    <a:solidFill>
                      <a:srgbClr val="FFFF00"/>
                    </a:solidFill>
                    <a:latin typeface="UTM Swiss Condensed" panose="02000500000000000000" pitchFamily="2" charset="0"/>
                    <a:cs typeface="Times New Roman" panose="02020603050405020304" pitchFamily="18" charset="0"/>
                  </a:rPr>
                  <a:t> Đặt điện áp xoay chiều vào hai đầu cuộn cảm thuần có cảm kháng là </a:t>
                </a:r>
                <a14:m>
                  <m:oMath xmlns:m="http://schemas.openxmlformats.org/officeDocument/2006/math">
                    <m:sSub>
                      <m:sSubPr>
                        <m:ctrlPr>
                          <a:rPr lang="vi-VN" sz="2800" b="1">
                            <a:solidFill>
                              <a:srgbClr val="FFFF00"/>
                            </a:solidFill>
                          </a:rPr>
                        </m:ctrlPr>
                      </m:sSubPr>
                      <m:e>
                        <m:r>
                          <a:rPr lang="pt-BR" sz="2800" b="1">
                            <a:solidFill>
                              <a:srgbClr val="FFFF00"/>
                            </a:solidFill>
                          </a:rPr>
                          <m:t>𝒁</m:t>
                        </m:r>
                      </m:e>
                      <m:sub>
                        <m:r>
                          <a:rPr lang="pt-BR" sz="2800" b="1">
                            <a:solidFill>
                              <a:srgbClr val="FFFF00"/>
                            </a:solidFill>
                          </a:rPr>
                          <m:t>𝑳</m:t>
                        </m:r>
                      </m:sub>
                    </m:sSub>
                    <m:r>
                      <a:rPr lang="pt-BR" sz="2800" b="1">
                        <a:solidFill>
                          <a:srgbClr val="FFFF00"/>
                        </a:solidFill>
                      </a:rPr>
                      <m:t> = </m:t>
                    </m:r>
                    <m:r>
                      <a:rPr lang="pt-BR" sz="2800" b="1">
                        <a:solidFill>
                          <a:srgbClr val="FFFF00"/>
                        </a:solidFill>
                      </a:rPr>
                      <m:t>𝟓𝟎</m:t>
                    </m:r>
                    <m:r>
                      <a:rPr lang="pt-BR" sz="2800" b="1">
                        <a:solidFill>
                          <a:srgbClr val="FFFF00"/>
                        </a:solidFill>
                      </a:rPr>
                      <m:t>𝜴</m:t>
                    </m:r>
                  </m:oMath>
                </a14:m>
                <a:r>
                  <a:rPr lang="pt-BR" sz="2800" b="1" dirty="0">
                    <a:solidFill>
                      <a:srgbClr val="FFFF00"/>
                    </a:solidFill>
                    <a:latin typeface="UTM Swiss Condensed" panose="02000500000000000000" pitchFamily="2" charset="0"/>
                    <a:cs typeface="Times New Roman" panose="02020603050405020304" pitchFamily="18" charset="0"/>
                  </a:rPr>
                  <a:t>. Điện áp hai đầu đoạn mạch được mô tả như hình bên. Biểu thức cường độ dòng điện qua cuộn cảm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53F3D692-0398-4748-A4D5-154B6E8AFD3A}"/>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1577" b="-5682"/>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4E6CA911-EE1A-4B7B-8A49-51B058C76309}"/>
                  </a:ext>
                </a:extLst>
              </p:cNvPr>
              <p:cNvSpPr/>
              <p:nvPr/>
            </p:nvSpPr>
            <p:spPr>
              <a:xfrm>
                <a:off x="1016000" y="2073281"/>
                <a:ext cx="4211794" cy="1490536"/>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𝒊</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m:t>os</m:t>
                    </m:r>
                    <m:d>
                      <m:d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𝟓𝟎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𝑨</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4E6CA911-EE1A-4B7B-8A49-51B058C76309}"/>
                  </a:ext>
                </a:extLst>
              </p:cNvPr>
              <p:cNvSpPr>
                <a:spLocks noRot="1" noChangeAspect="1" noMove="1" noResize="1" noEditPoints="1" noAdjustHandles="1" noChangeArrowheads="1" noChangeShapeType="1" noTextEdit="1"/>
              </p:cNvSpPr>
              <p:nvPr/>
            </p:nvSpPr>
            <p:spPr>
              <a:xfrm>
                <a:off x="1016000" y="2073281"/>
                <a:ext cx="4211794" cy="1490536"/>
              </a:xfrm>
              <a:prstGeom prst="rect">
                <a:avLst/>
              </a:prstGeom>
              <a:blipFill>
                <a:blip r:embed="rId3"/>
                <a:stretch>
                  <a:fillRect l="-3039" r="-1881" b="-1020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D1D0D42-ABC1-4A8A-8225-227CC5667050}"/>
                  </a:ext>
                </a:extLst>
              </p:cNvPr>
              <p:cNvSpPr/>
              <p:nvPr/>
            </p:nvSpPr>
            <p:spPr>
              <a:xfrm>
                <a:off x="6477000" y="2073281"/>
                <a:ext cx="4524380" cy="1490536"/>
              </a:xfrm>
              <a:prstGeom prst="rect">
                <a:avLst/>
              </a:prstGeom>
            </p:spPr>
            <p:txBody>
              <a:bodyPr wrap="none">
                <a:spAutoFit/>
              </a:bodyPr>
              <a:lstStyle/>
              <a:p>
                <a:pPr algn="just">
                  <a:lnSpc>
                    <a:spcPct val="150000"/>
                  </a:lnSpc>
                  <a:spcAft>
                    <a:spcPts val="0"/>
                  </a:spcAft>
                  <a:tabLst>
                    <a:tab pos="179705" algn="l"/>
                    <a:tab pos="3420110" algn="l"/>
                    <a:tab pos="5039995" algn="l"/>
                  </a:tabLst>
                </a:pPr>
                <a:r>
                  <a:rPr lang="it-IT"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𝒊</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m:t>os</m:t>
                    </m:r>
                    <m:d>
                      <m:d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𝟏𝟎𝟎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𝟓</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𝑨</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it-IT"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8D1D0D42-ABC1-4A8A-8225-227CC5667050}"/>
                  </a:ext>
                </a:extLst>
              </p:cNvPr>
              <p:cNvSpPr>
                <a:spLocks noRot="1" noChangeAspect="1" noMove="1" noResize="1" noEditPoints="1" noAdjustHandles="1" noChangeArrowheads="1" noChangeShapeType="1" noTextEdit="1"/>
              </p:cNvSpPr>
              <p:nvPr/>
            </p:nvSpPr>
            <p:spPr>
              <a:xfrm>
                <a:off x="6477000" y="2073281"/>
                <a:ext cx="4524380" cy="1490536"/>
              </a:xfrm>
              <a:prstGeom prst="rect">
                <a:avLst/>
              </a:prstGeom>
              <a:blipFill>
                <a:blip r:embed="rId4"/>
                <a:stretch>
                  <a:fillRect l="-2830" r="-175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5AC79F76-721B-4882-AA15-D22F92D42AA7}"/>
                  </a:ext>
                </a:extLst>
              </p:cNvPr>
              <p:cNvSpPr/>
              <p:nvPr/>
            </p:nvSpPr>
            <p:spPr>
              <a:xfrm>
                <a:off x="1016000" y="2835281"/>
                <a:ext cx="4505336" cy="1490536"/>
              </a:xfrm>
              <a:prstGeom prst="rect">
                <a:avLst/>
              </a:prstGeom>
            </p:spPr>
            <p:txBody>
              <a:bodyPr wrap="none">
                <a:spAutoFit/>
              </a:bodyPr>
              <a:lstStyle/>
              <a:p>
                <a:pPr algn="just">
                  <a:lnSpc>
                    <a:spcPct val="150000"/>
                  </a:lnSpc>
                  <a:spcAft>
                    <a:spcPts val="0"/>
                  </a:spcAft>
                  <a:tabLst>
                    <a:tab pos="179705" algn="l"/>
                    <a:tab pos="3420110" algn="l"/>
                    <a:tab pos="5039995" algn="l"/>
                  </a:tabLst>
                </a:pPr>
                <a:r>
                  <a:rPr lang="it-IT"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C.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𝒊</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rad>
                      <m:radPr>
                        <m:degHide m:val="on"/>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radPr>
                      <m:deg/>
                      <m:e>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𝟐</m:t>
                        </m:r>
                      </m:e>
                    </m:ra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m:t>os</m:t>
                    </m:r>
                    <m:d>
                      <m:d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𝟓𝟎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𝑨</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5AC79F76-721B-4882-AA15-D22F92D42AA7}"/>
                  </a:ext>
                </a:extLst>
              </p:cNvPr>
              <p:cNvSpPr>
                <a:spLocks noRot="1" noChangeAspect="1" noMove="1" noResize="1" noEditPoints="1" noAdjustHandles="1" noChangeArrowheads="1" noChangeShapeType="1" noTextEdit="1"/>
              </p:cNvSpPr>
              <p:nvPr/>
            </p:nvSpPr>
            <p:spPr>
              <a:xfrm>
                <a:off x="1016000" y="2835281"/>
                <a:ext cx="4505336" cy="1490536"/>
              </a:xfrm>
              <a:prstGeom prst="rect">
                <a:avLst/>
              </a:prstGeom>
              <a:blipFill>
                <a:blip r:embed="rId5"/>
                <a:stretch>
                  <a:fillRect l="-2842" r="-175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E7D3239F-456C-4A25-BA1D-3E0082E0B155}"/>
                  </a:ext>
                </a:extLst>
              </p:cNvPr>
              <p:cNvSpPr/>
              <p:nvPr/>
            </p:nvSpPr>
            <p:spPr>
              <a:xfrm>
                <a:off x="6477000" y="2835281"/>
                <a:ext cx="4923720" cy="737189"/>
              </a:xfrm>
              <a:prstGeom prst="rect">
                <a:avLst/>
              </a:prstGeom>
            </p:spPr>
            <p:txBody>
              <a:bodyPr wrap="none">
                <a:spAutoFit/>
              </a:bodyPr>
              <a:lstStyle/>
              <a:p>
                <a:r>
                  <a:rPr lang="it-IT"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D.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𝒊</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𝟑</m:t>
                    </m:r>
                    <m:rad>
                      <m:radPr>
                        <m:degHide m:val="on"/>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radPr>
                      <m:deg/>
                      <m:e>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𝟐</m:t>
                        </m:r>
                      </m:e>
                    </m:ra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m:t>os</m:t>
                    </m:r>
                    <m:d>
                      <m:d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𝟏𝟎𝟎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m:t>
                        </m:r>
                        <m:f>
                          <m:f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𝟓</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𝑨</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E7D3239F-456C-4A25-BA1D-3E0082E0B155}"/>
                  </a:ext>
                </a:extLst>
              </p:cNvPr>
              <p:cNvSpPr>
                <a:spLocks noRot="1" noChangeAspect="1" noMove="1" noResize="1" noEditPoints="1" noAdjustHandles="1" noChangeArrowheads="1" noChangeShapeType="1" noTextEdit="1"/>
              </p:cNvSpPr>
              <p:nvPr/>
            </p:nvSpPr>
            <p:spPr>
              <a:xfrm>
                <a:off x="6477000" y="2835281"/>
                <a:ext cx="4923720" cy="737189"/>
              </a:xfrm>
              <a:prstGeom prst="rect">
                <a:avLst/>
              </a:prstGeom>
              <a:blipFill>
                <a:blip r:embed="rId6"/>
                <a:stretch>
                  <a:fillRect l="-2602" r="-1611" b="-578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8A45DC66-AF6B-471A-A2DF-F6EFC6DA6EBA}"/>
              </a:ext>
            </a:extLst>
          </p:cNvPr>
          <p:cNvSpPr/>
          <p:nvPr/>
        </p:nvSpPr>
        <p:spPr>
          <a:xfrm>
            <a:off x="904870" y="246779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id="{F24629EB-7096-4EC5-9843-3C402FC6B6DA}"/>
              </a:ext>
            </a:extLst>
          </p:cNvPr>
          <p:cNvPicPr/>
          <p:nvPr/>
        </p:nvPicPr>
        <p:blipFill>
          <a:blip r:embed="rId7">
            <a:extLst>
              <a:ext uri="{28A0092B-C50C-407E-A947-70E740481C1C}">
                <a14:useLocalDpi xmlns:a14="http://schemas.microsoft.com/office/drawing/2010/main" val="0"/>
              </a:ext>
            </a:extLst>
          </a:blip>
          <a:srcRect/>
          <a:stretch>
            <a:fillRect/>
          </a:stretch>
        </p:blipFill>
        <p:spPr>
          <a:xfrm>
            <a:off x="6901474" y="4023274"/>
            <a:ext cx="4274526" cy="2476000"/>
          </a:xfrm>
          <a:prstGeom prst="rect">
            <a:avLst/>
          </a:prstGeom>
          <a:noFill/>
          <a:ln w="9525">
            <a:noFill/>
            <a:miter lim="800000"/>
            <a:headEnd/>
            <a:tailEnd/>
          </a:ln>
        </p:spPr>
      </p:pic>
    </p:spTree>
    <p:extLst>
      <p:ext uri="{BB962C8B-B14F-4D97-AF65-F5344CB8AC3E}">
        <p14:creationId xmlns:p14="http://schemas.microsoft.com/office/powerpoint/2010/main" val="2610204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A0D96EF5-C577-49C9-93CD-355DD5999455}"/>
                  </a:ext>
                </a:extLst>
              </p:cNvPr>
              <p:cNvSpPr/>
              <p:nvPr/>
            </p:nvSpPr>
            <p:spPr>
              <a:xfrm>
                <a:off x="127000" y="63500"/>
                <a:ext cx="11938000" cy="2447786"/>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22:</a:t>
                </a:r>
                <a:r>
                  <a:rPr lang="nl-NL" sz="2800" b="1" dirty="0">
                    <a:solidFill>
                      <a:srgbClr val="FFFF00"/>
                    </a:solidFill>
                    <a:latin typeface="UTM Swiss Condensed" panose="02000500000000000000" pitchFamily="2" charset="0"/>
                    <a:cs typeface="Times New Roman" panose="02020603050405020304" pitchFamily="18" charset="0"/>
                  </a:rPr>
                  <a:t> Đặt điện áp </a:t>
                </a:r>
                <a14:m>
                  <m:oMath xmlns:m="http://schemas.openxmlformats.org/officeDocument/2006/math">
                    <m:r>
                      <a:rPr lang="nl-NL" sz="2800" b="1">
                        <a:solidFill>
                          <a:srgbClr val="FFFF00"/>
                        </a:solidFill>
                      </a:rPr>
                      <m:t>𝒖</m:t>
                    </m:r>
                    <m:r>
                      <a:rPr lang="nl-NL" sz="2800" b="1">
                        <a:solidFill>
                          <a:srgbClr val="FFFF00"/>
                        </a:solidFill>
                      </a:rPr>
                      <m:t> = </m:t>
                    </m:r>
                    <m:r>
                      <a:rPr lang="nl-NL" sz="2800" b="1">
                        <a:solidFill>
                          <a:srgbClr val="FFFF00"/>
                        </a:solidFill>
                      </a:rPr>
                      <m:t>𝟓𝟎</m:t>
                    </m:r>
                    <m:rad>
                      <m:radPr>
                        <m:degHide m:val="on"/>
                        <m:ctrlPr>
                          <a:rPr lang="vi-VN" sz="2800" b="1">
                            <a:solidFill>
                              <a:srgbClr val="FFFF00"/>
                            </a:solidFill>
                          </a:rPr>
                        </m:ctrlPr>
                      </m:radPr>
                      <m:deg/>
                      <m:e>
                        <m:r>
                          <a:rPr lang="nl-NL" sz="2800" b="1">
                            <a:solidFill>
                              <a:srgbClr val="FFFF00"/>
                            </a:solidFill>
                          </a:rPr>
                          <m:t>𝟐</m:t>
                        </m:r>
                      </m:e>
                    </m:rad>
                    <m:func>
                      <m:funcPr>
                        <m:ctrlPr>
                          <a:rPr lang="vi-VN" sz="2800" b="1">
                            <a:solidFill>
                              <a:srgbClr val="FFFF00"/>
                            </a:solidFill>
                          </a:rPr>
                        </m:ctrlPr>
                      </m:funcPr>
                      <m:fName>
                        <m:r>
                          <a:rPr lang="nl-NL" sz="2800" b="1">
                            <a:solidFill>
                              <a:srgbClr val="FFFF00"/>
                            </a:solidFill>
                          </a:rPr>
                          <m:t>𝒄𝒐𝒔</m:t>
                        </m:r>
                      </m:fName>
                      <m:e>
                        <m:r>
                          <a:rPr lang="nl-NL" sz="2800" b="1">
                            <a:solidFill>
                              <a:srgbClr val="FFFF00"/>
                            </a:solidFill>
                          </a:rPr>
                          <m:t>(</m:t>
                        </m:r>
                      </m:e>
                    </m:func>
                    <m:r>
                      <a:rPr lang="nl-NL" sz="2800" b="1">
                        <a:solidFill>
                          <a:srgbClr val="FFFF00"/>
                        </a:solidFill>
                      </a:rPr>
                      <m:t>𝟏𝟎𝟎</m:t>
                    </m:r>
                    <m:r>
                      <a:rPr lang="nl-NL" sz="2800" b="1">
                        <a:solidFill>
                          <a:srgbClr val="FFFF00"/>
                        </a:solidFill>
                      </a:rPr>
                      <m:t>𝝅</m:t>
                    </m:r>
                    <m:r>
                      <a:rPr lang="nl-NL" sz="2800" b="1">
                        <a:solidFill>
                          <a:srgbClr val="FFFF00"/>
                        </a:solidFill>
                      </a:rPr>
                      <m:t>𝒕</m:t>
                    </m:r>
                    <m:r>
                      <a:rPr lang="nl-NL" sz="2800" b="1">
                        <a:solidFill>
                          <a:srgbClr val="FFFF00"/>
                        </a:solidFill>
                      </a:rPr>
                      <m:t>−</m:t>
                    </m:r>
                    <m:f>
                      <m:fPr>
                        <m:ctrlPr>
                          <a:rPr lang="vi-VN" sz="2800" b="1">
                            <a:solidFill>
                              <a:srgbClr val="FFFF00"/>
                            </a:solidFill>
                          </a:rPr>
                        </m:ctrlPr>
                      </m:fPr>
                      <m:num>
                        <m:r>
                          <a:rPr lang="nl-NL" sz="2800" b="1">
                            <a:solidFill>
                              <a:srgbClr val="FFFF00"/>
                            </a:solidFill>
                          </a:rPr>
                          <m:t>𝟑</m:t>
                        </m:r>
                        <m:r>
                          <a:rPr lang="nl-NL" sz="2800" b="1">
                            <a:solidFill>
                              <a:srgbClr val="FFFF00"/>
                            </a:solidFill>
                          </a:rPr>
                          <m:t>𝝅</m:t>
                        </m:r>
                      </m:num>
                      <m:den>
                        <m:r>
                          <a:rPr lang="nl-NL" sz="2800" b="1">
                            <a:solidFill>
                              <a:srgbClr val="FFFF00"/>
                            </a:solidFill>
                          </a:rPr>
                          <m:t>𝟒</m:t>
                        </m:r>
                      </m:den>
                    </m:f>
                    <m:r>
                      <a:rPr lang="nl-NL" sz="2800" b="1">
                        <a:solidFill>
                          <a:srgbClr val="FFFF00"/>
                        </a:solidFill>
                      </a:rPr>
                      <m:t>)(</m:t>
                    </m:r>
                    <m:r>
                      <a:rPr lang="nl-NL" sz="2800" b="1">
                        <a:solidFill>
                          <a:srgbClr val="FFFF00"/>
                        </a:solidFill>
                      </a:rPr>
                      <m:t>𝑽</m:t>
                    </m:r>
                    <m:r>
                      <a:rPr lang="nl-NL" sz="2800" b="1">
                        <a:solidFill>
                          <a:srgbClr val="FFFF00"/>
                        </a:solidFill>
                      </a:rPr>
                      <m:t>)</m:t>
                    </m:r>
                  </m:oMath>
                </a14:m>
                <a:r>
                  <a:rPr lang="nl-NL" sz="2800" b="1" dirty="0">
                    <a:solidFill>
                      <a:srgbClr val="FFFF00"/>
                    </a:solidFill>
                    <a:latin typeface="UTM Swiss Condensed" panose="02000500000000000000" pitchFamily="2" charset="0"/>
                    <a:cs typeface="Times New Roman" panose="02020603050405020304" pitchFamily="18" charset="0"/>
                  </a:rPr>
                  <a:t> vào vào hai đầu mạch điện chỉ có tụ điện có điện dung </a:t>
                </a:r>
                <a14:m>
                  <m:oMath xmlns:m="http://schemas.openxmlformats.org/officeDocument/2006/math">
                    <m:r>
                      <a:rPr lang="nl-NL" sz="2800" b="1">
                        <a:solidFill>
                          <a:srgbClr val="FFFF00"/>
                        </a:solidFill>
                      </a:rPr>
                      <m:t>𝑪</m:t>
                    </m:r>
                    <m:r>
                      <a:rPr lang="nl-NL" sz="2800" b="1">
                        <a:solidFill>
                          <a:srgbClr val="FFFF00"/>
                        </a:solidFill>
                      </a:rPr>
                      <m:t> = </m:t>
                    </m:r>
                    <m:f>
                      <m:fPr>
                        <m:ctrlPr>
                          <a:rPr lang="vi-VN" sz="2800" b="1">
                            <a:solidFill>
                              <a:srgbClr val="FFFF00"/>
                            </a:solidFill>
                          </a:rPr>
                        </m:ctrlPr>
                      </m:fPr>
                      <m:num>
                        <m:r>
                          <a:rPr lang="nl-NL" sz="2800" b="1">
                            <a:solidFill>
                              <a:srgbClr val="FFFF00"/>
                            </a:solidFill>
                          </a:rPr>
                          <m:t>𝟏</m:t>
                        </m:r>
                      </m:num>
                      <m:den>
                        <m:r>
                          <a:rPr lang="nl-NL" sz="2800" b="1">
                            <a:solidFill>
                              <a:srgbClr val="FFFF00"/>
                            </a:solidFill>
                          </a:rPr>
                          <m:t>𝝅</m:t>
                        </m:r>
                      </m:den>
                    </m:f>
                    <m:r>
                      <a:rPr lang="nl-NL" sz="2800" b="1">
                        <a:solidFill>
                          <a:srgbClr val="FFFF00"/>
                        </a:solidFill>
                      </a:rPr>
                      <m:t>𝒎𝑭</m:t>
                    </m:r>
                  </m:oMath>
                </a14:m>
                <a:r>
                  <a:rPr lang="nl-NL" sz="2800" b="1" dirty="0">
                    <a:solidFill>
                      <a:srgbClr val="FFFF00"/>
                    </a:solidFill>
                    <a:latin typeface="UTM Swiss Condensed" panose="02000500000000000000" pitchFamily="2" charset="0"/>
                    <a:cs typeface="Times New Roman" panose="02020603050405020304" pitchFamily="18" charset="0"/>
                  </a:rPr>
                  <a:t>. Giá trị cường độ dòng điện trong mạch tại thời điểm </a:t>
                </a:r>
                <a14:m>
                  <m:oMath xmlns:m="http://schemas.openxmlformats.org/officeDocument/2006/math">
                    <m:r>
                      <a:rPr lang="nl-NL" sz="2800" b="1">
                        <a:solidFill>
                          <a:srgbClr val="FFFF00"/>
                        </a:solidFill>
                      </a:rPr>
                      <m:t>𝒕</m:t>
                    </m:r>
                    <m:r>
                      <a:rPr lang="nl-NL" sz="2800" b="1">
                        <a:solidFill>
                          <a:srgbClr val="FFFF00"/>
                        </a:solidFill>
                      </a:rPr>
                      <m:t> = </m:t>
                    </m:r>
                    <m:r>
                      <a:rPr lang="nl-NL" sz="2800" b="1">
                        <a:solidFill>
                          <a:srgbClr val="FFFF00"/>
                        </a:solidFill>
                      </a:rPr>
                      <m:t>𝟎</m:t>
                    </m:r>
                    <m:r>
                      <a:rPr lang="nl-NL" sz="2800" b="1">
                        <a:solidFill>
                          <a:srgbClr val="FFFF00"/>
                        </a:solidFill>
                      </a:rPr>
                      <m:t>,</m:t>
                    </m:r>
                    <m:r>
                      <a:rPr lang="nl-NL" sz="2800" b="1">
                        <a:solidFill>
                          <a:srgbClr val="FFFF00"/>
                        </a:solidFill>
                      </a:rPr>
                      <m:t>𝟎𝟏</m:t>
                    </m:r>
                    <m:r>
                      <a:rPr lang="nl-NL" sz="2800" b="1">
                        <a:solidFill>
                          <a:srgbClr val="FFFF00"/>
                        </a:solidFill>
                      </a:rPr>
                      <m:t>𝒔</m:t>
                    </m:r>
                  </m:oMath>
                </a14:m>
                <a:r>
                  <a:rPr lang="nl-NL" sz="2800" b="1" dirty="0">
                    <a:solidFill>
                      <a:srgbClr val="FFFF00"/>
                    </a:solidFill>
                    <a:latin typeface="UTM Swiss Condensed" panose="02000500000000000000" pitchFamily="2" charset="0"/>
                    <a:cs typeface="Times New Roman" panose="02020603050405020304" pitchFamily="18" charset="0"/>
                  </a:rPr>
                  <a:t>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A0D96EF5-C577-49C9-93CD-355DD5999455}"/>
                  </a:ext>
                </a:extLst>
              </p:cNvPr>
              <p:cNvSpPr>
                <a:spLocks noRot="1" noChangeAspect="1" noMove="1" noResize="1" noEditPoints="1" noAdjustHandles="1" noChangeArrowheads="1" noChangeShapeType="1" noTextEdit="1"/>
              </p:cNvSpPr>
              <p:nvPr/>
            </p:nvSpPr>
            <p:spPr>
              <a:xfrm>
                <a:off x="127000" y="63500"/>
                <a:ext cx="11938000" cy="2447786"/>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E283934-20C8-4036-A58F-D99C758BA793}"/>
                  </a:ext>
                </a:extLst>
              </p:cNvPr>
              <p:cNvSpPr/>
              <p:nvPr/>
            </p:nvSpPr>
            <p:spPr>
              <a:xfrm>
                <a:off x="762000" y="2511286"/>
                <a:ext cx="212109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𝟓</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1E283934-20C8-4036-A58F-D99C758BA793}"/>
                  </a:ext>
                </a:extLst>
              </p:cNvPr>
              <p:cNvSpPr>
                <a:spLocks noRot="1" noChangeAspect="1" noMove="1" noResize="1" noEditPoints="1" noAdjustHandles="1" noChangeArrowheads="1" noChangeShapeType="1" noTextEdit="1"/>
              </p:cNvSpPr>
              <p:nvPr/>
            </p:nvSpPr>
            <p:spPr>
              <a:xfrm>
                <a:off x="762000" y="2511286"/>
                <a:ext cx="2121093" cy="523220"/>
              </a:xfrm>
              <a:prstGeom prst="rect">
                <a:avLst/>
              </a:prstGeom>
              <a:blipFill>
                <a:blip r:embed="rId3"/>
                <a:stretch>
                  <a:fillRect l="-5747"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01BB0FF-F774-44C7-8874-4F8B051D4866}"/>
                  </a:ext>
                </a:extLst>
              </p:cNvPr>
              <p:cNvSpPr/>
              <p:nvPr/>
            </p:nvSpPr>
            <p:spPr>
              <a:xfrm>
                <a:off x="3619500" y="2511286"/>
                <a:ext cx="1197764"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𝟓</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301BB0FF-F774-44C7-8874-4F8B051D4866}"/>
                  </a:ext>
                </a:extLst>
              </p:cNvPr>
              <p:cNvSpPr>
                <a:spLocks noRot="1" noChangeAspect="1" noMove="1" noResize="1" noEditPoints="1" noAdjustHandles="1" noChangeArrowheads="1" noChangeShapeType="1" noTextEdit="1"/>
              </p:cNvSpPr>
              <p:nvPr/>
            </p:nvSpPr>
            <p:spPr>
              <a:xfrm>
                <a:off x="3619500" y="2511286"/>
                <a:ext cx="1197764" cy="523220"/>
              </a:xfrm>
              <a:prstGeom prst="rect">
                <a:avLst/>
              </a:prstGeom>
              <a:blipFill>
                <a:blip r:embed="rId4"/>
                <a:stretch>
                  <a:fillRect l="-10714" t="-13953" r="-153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93E49AD-5738-407F-A904-D734989F1851}"/>
                  </a:ext>
                </a:extLst>
              </p:cNvPr>
              <p:cNvSpPr/>
              <p:nvPr/>
            </p:nvSpPr>
            <p:spPr>
              <a:xfrm>
                <a:off x="6477000" y="2511286"/>
                <a:ext cx="2121093" cy="565155"/>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𝟓</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793E49AD-5738-407F-A904-D734989F1851}"/>
                  </a:ext>
                </a:extLst>
              </p:cNvPr>
              <p:cNvSpPr>
                <a:spLocks noRot="1" noChangeAspect="1" noMove="1" noResize="1" noEditPoints="1" noAdjustHandles="1" noChangeArrowheads="1" noChangeShapeType="1" noTextEdit="1"/>
              </p:cNvSpPr>
              <p:nvPr/>
            </p:nvSpPr>
            <p:spPr>
              <a:xfrm>
                <a:off x="6477000" y="2511286"/>
                <a:ext cx="2121093" cy="565155"/>
              </a:xfrm>
              <a:prstGeom prst="rect">
                <a:avLst/>
              </a:prstGeom>
              <a:blipFill>
                <a:blip r:embed="rId5"/>
                <a:stretch>
                  <a:fillRect l="-6052" t="-5376" r="-5187"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EFF848A-66C7-4817-8BE9-25DBC0230CFA}"/>
                  </a:ext>
                </a:extLst>
              </p:cNvPr>
              <p:cNvSpPr/>
              <p:nvPr/>
            </p:nvSpPr>
            <p:spPr>
              <a:xfrm>
                <a:off x="9334500" y="2511286"/>
                <a:ext cx="1658018" cy="565155"/>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rPr>
                      <m:t>𝟓</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nl-NL" sz="2800" b="1" i="1">
                            <a:solidFill>
                              <a:srgbClr val="FFFFFF"/>
                            </a:solidFill>
                            <a:latin typeface="Cambria Math" panose="02040503050406030204" pitchFamily="18" charset="0"/>
                            <a:ea typeface="Arial" panose="020B0604020202020204" pitchFamily="34" charset="0"/>
                          </a:rPr>
                          <m:t>𝟐</m:t>
                        </m:r>
                      </m:e>
                    </m:rad>
                    <m:r>
                      <a:rPr lang="nl-NL" sz="2800" b="1" i="1">
                        <a:solidFill>
                          <a:srgbClr val="FFFFFF"/>
                        </a:solidFill>
                        <a:latin typeface="Cambria Math" panose="02040503050406030204" pitchFamily="18" charset="0"/>
                        <a:ea typeface="Arial" panose="020B0604020202020204" pitchFamily="34" charset="0"/>
                      </a:rPr>
                      <m:t>𝑨</m:t>
                    </m:r>
                  </m:oMath>
                </a14:m>
                <a:r>
                  <a:rPr lang="nl-NL"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3EFF848A-66C7-4817-8BE9-25DBC0230CFA}"/>
                  </a:ext>
                </a:extLst>
              </p:cNvPr>
              <p:cNvSpPr>
                <a:spLocks noRot="1" noChangeAspect="1" noMove="1" noResize="1" noEditPoints="1" noAdjustHandles="1" noChangeArrowheads="1" noChangeShapeType="1" noTextEdit="1"/>
              </p:cNvSpPr>
              <p:nvPr/>
            </p:nvSpPr>
            <p:spPr>
              <a:xfrm>
                <a:off x="9334500" y="2511286"/>
                <a:ext cx="1658018" cy="565155"/>
              </a:xfrm>
              <a:prstGeom prst="rect">
                <a:avLst/>
              </a:prstGeom>
              <a:blipFill>
                <a:blip r:embed="rId6"/>
                <a:stretch>
                  <a:fillRect l="-7353" t="-5376" r="-6985"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8BBD4825-76DB-4D5F-AF6D-6F7D21DE5DB6}"/>
              </a:ext>
            </a:extLst>
          </p:cNvPr>
          <p:cNvSpPr/>
          <p:nvPr/>
        </p:nvSpPr>
        <p:spPr>
          <a:xfrm>
            <a:off x="698500" y="244778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05232683"/>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B189AAB4-0387-42E9-9174-7F9264B2285E}"/>
                  </a:ext>
                </a:extLst>
              </p:cNvPr>
              <p:cNvSpPr/>
              <p:nvPr/>
            </p:nvSpPr>
            <p:spPr>
              <a:xfrm>
                <a:off x="127000" y="63500"/>
                <a:ext cx="11938000" cy="233551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MX" sz="2800" b="1" dirty="0">
                    <a:solidFill>
                      <a:srgbClr val="FF0000"/>
                    </a:solidFill>
                    <a:latin typeface="UTM Swiss Condensed" panose="02000500000000000000" pitchFamily="2" charset="0"/>
                    <a:cs typeface="Times New Roman" panose="02020603050405020304" pitchFamily="18" charset="0"/>
                  </a:rPr>
                  <a:t>Câu 23</a:t>
                </a:r>
                <a:r>
                  <a:rPr lang="es-MX" sz="2800" b="1">
                    <a:solidFill>
                      <a:srgbClr val="FF0000"/>
                    </a:solidFill>
                    <a:latin typeface="UTM Swiss Condensed" panose="02000500000000000000" pitchFamily="2" charset="0"/>
                    <a:cs typeface="Times New Roman" panose="02020603050405020304" pitchFamily="18" charset="0"/>
                  </a:rPr>
                  <a:t>:</a:t>
                </a:r>
                <a:r>
                  <a:rPr lang="es-MX" sz="2800" b="1">
                    <a:solidFill>
                      <a:srgbClr val="FFFF00"/>
                    </a:solidFill>
                    <a:latin typeface="UTM Swiss Condensed" panose="02000500000000000000" pitchFamily="2" charset="0"/>
                    <a:cs typeface="Times New Roman" panose="02020603050405020304" pitchFamily="18" charset="0"/>
                  </a:rPr>
                  <a:t> Đặt điện </a:t>
                </a:r>
                <a:r>
                  <a:rPr lang="es-MX" sz="2800" b="1" dirty="0" err="1">
                    <a:solidFill>
                      <a:srgbClr val="FFFF00"/>
                    </a:solidFill>
                    <a:latin typeface="UTM Swiss Condensed" panose="02000500000000000000" pitchFamily="2" charset="0"/>
                    <a:cs typeface="Times New Roman" panose="02020603050405020304" pitchFamily="18" charset="0"/>
                  </a:rPr>
                  <a:t>áp</a:t>
                </a:r>
                <a:r>
                  <a:rPr lang="es-MX" sz="2800" b="1" dirty="0">
                    <a:solidFill>
                      <a:srgbClr val="FFFF00"/>
                    </a:solidFill>
                    <a:latin typeface="UTM Swiss Condensed" panose="02000500000000000000" pitchFamily="2" charset="0"/>
                    <a:cs typeface="Times New Roman" panose="02020603050405020304" pitchFamily="18" charset="0"/>
                  </a:rPr>
                  <a:t> </a:t>
                </a:r>
                <a14:m>
                  <m:oMath xmlns:m="http://schemas.openxmlformats.org/officeDocument/2006/math">
                    <m:r>
                      <a:rPr lang="vi-VN" sz="2800" b="1">
                        <a:solidFill>
                          <a:srgbClr val="FFFF00"/>
                        </a:solidFill>
                      </a:rPr>
                      <m:t>𝒖</m:t>
                    </m:r>
                    <m:r>
                      <a:rPr lang="es-MX" sz="2800" b="1">
                        <a:solidFill>
                          <a:srgbClr val="FFFF00"/>
                        </a:solidFill>
                      </a:rPr>
                      <m:t> = </m:t>
                    </m:r>
                    <m:r>
                      <a:rPr lang="es-MX" sz="2800" b="1">
                        <a:solidFill>
                          <a:srgbClr val="FFFF00"/>
                        </a:solidFill>
                      </a:rPr>
                      <m:t>𝟐𝟎𝟎</m:t>
                    </m:r>
                    <m:func>
                      <m:funcPr>
                        <m:ctrlPr>
                          <a:rPr lang="vi-VN" sz="2800" b="1">
                            <a:solidFill>
                              <a:srgbClr val="FFFF00"/>
                            </a:solidFill>
                          </a:rPr>
                        </m:ctrlPr>
                      </m:funcPr>
                      <m:fName>
                        <m:r>
                          <a:rPr lang="vi-VN" sz="2800" b="1">
                            <a:solidFill>
                              <a:srgbClr val="FFFF00"/>
                            </a:solidFill>
                          </a:rPr>
                          <m:t>𝒄𝒐𝒔</m:t>
                        </m:r>
                      </m:fName>
                      <m:e>
                        <m:r>
                          <a:rPr lang="es-MX" sz="2800" b="1">
                            <a:solidFill>
                              <a:srgbClr val="FFFF00"/>
                            </a:solidFill>
                          </a:rPr>
                          <m:t>(</m:t>
                        </m:r>
                      </m:e>
                    </m:func>
                    <m:r>
                      <a:rPr lang="vi-VN" sz="2800" b="1">
                        <a:solidFill>
                          <a:srgbClr val="FFFF00"/>
                        </a:solidFill>
                      </a:rPr>
                      <m:t>𝝎</m:t>
                    </m:r>
                    <m:r>
                      <a:rPr lang="vi-VN" sz="2800" b="1">
                        <a:solidFill>
                          <a:srgbClr val="FFFF00"/>
                        </a:solidFill>
                      </a:rPr>
                      <m:t>𝒕</m:t>
                    </m:r>
                    <m:r>
                      <a:rPr lang="es-MX" sz="2800" b="1">
                        <a:solidFill>
                          <a:srgbClr val="FFFF00"/>
                        </a:solidFill>
                      </a:rPr>
                      <m:t>−</m:t>
                    </m:r>
                    <m:f>
                      <m:fPr>
                        <m:ctrlPr>
                          <a:rPr lang="vi-VN" sz="2800" b="1">
                            <a:solidFill>
                              <a:srgbClr val="FFFF00"/>
                            </a:solidFill>
                          </a:rPr>
                        </m:ctrlPr>
                      </m:fPr>
                      <m:num>
                        <m:r>
                          <a:rPr lang="vi-VN" sz="2800" b="1">
                            <a:solidFill>
                              <a:srgbClr val="FFFF00"/>
                            </a:solidFill>
                          </a:rPr>
                          <m:t>𝝅</m:t>
                        </m:r>
                      </m:num>
                      <m:den>
                        <m:r>
                          <a:rPr lang="es-MX" sz="2800" b="1">
                            <a:solidFill>
                              <a:srgbClr val="FFFF00"/>
                            </a:solidFill>
                          </a:rPr>
                          <m:t>𝟔</m:t>
                        </m:r>
                      </m:den>
                    </m:f>
                    <m:r>
                      <a:rPr lang="es-MX" sz="2800" b="1">
                        <a:solidFill>
                          <a:srgbClr val="FFFF00"/>
                        </a:solidFill>
                      </a:rPr>
                      <m:t>)(</m:t>
                    </m:r>
                    <m:r>
                      <a:rPr lang="vi-VN" sz="2800" b="1">
                        <a:solidFill>
                          <a:srgbClr val="FFFF00"/>
                        </a:solidFill>
                      </a:rPr>
                      <m:t>𝑽</m:t>
                    </m:r>
                    <m:r>
                      <a:rPr lang="es-MX" sz="2800" b="1">
                        <a:solidFill>
                          <a:srgbClr val="FFFF00"/>
                        </a:solidFill>
                      </a:rPr>
                      <m:t>)</m:t>
                    </m:r>
                  </m:oMath>
                </a14:m>
                <a:r>
                  <a:rPr lang="es-MX" sz="2800" b="1" dirty="0">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vào hai đầu đoạn mạch có điện trở thuần, cuộn cảm thuần và tụ điện mắc nối tiếp thì dòng điện</a:t>
                </a:r>
                <a:r>
                  <a:rPr lang="es-MX" sz="2800" b="1" dirty="0">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qua mạch </a:t>
                </a:r>
                <a:r>
                  <a:rPr lang="es-MX" sz="2800" b="1" dirty="0" err="1">
                    <a:solidFill>
                      <a:srgbClr val="FFFF00"/>
                    </a:solidFill>
                    <a:latin typeface="UTM Swiss Condensed" panose="02000500000000000000" pitchFamily="2" charset="0"/>
                    <a:cs typeface="Times New Roman" panose="02020603050405020304" pitchFamily="18" charset="0"/>
                  </a:rPr>
                  <a:t>là</a:t>
                </a:r>
                <a:r>
                  <a:rPr lang="es-MX" sz="2800" b="1" dirty="0">
                    <a:solidFill>
                      <a:srgbClr val="FFFF00"/>
                    </a:solidFill>
                    <a:latin typeface="UTM Swiss Condensed" panose="02000500000000000000" pitchFamily="2" charset="0"/>
                    <a:cs typeface="Times New Roman" panose="02020603050405020304" pitchFamily="18" charset="0"/>
                  </a:rPr>
                  <a:t> </a:t>
                </a:r>
                <a14:m>
                  <m:oMath xmlns:m="http://schemas.openxmlformats.org/officeDocument/2006/math">
                    <m:r>
                      <a:rPr lang="vi-VN" sz="2800" b="1">
                        <a:solidFill>
                          <a:srgbClr val="FFFF00"/>
                        </a:solidFill>
                      </a:rPr>
                      <m:t>𝒊</m:t>
                    </m:r>
                    <m:r>
                      <a:rPr lang="es-MX" sz="2800" b="1">
                        <a:solidFill>
                          <a:srgbClr val="FFFF00"/>
                        </a:solidFill>
                      </a:rPr>
                      <m:t> = </m:t>
                    </m:r>
                    <m:r>
                      <a:rPr lang="es-MX" sz="2800" b="1">
                        <a:solidFill>
                          <a:srgbClr val="FFFF00"/>
                        </a:solidFill>
                      </a:rPr>
                      <m:t>𝟐</m:t>
                    </m:r>
                    <m:func>
                      <m:funcPr>
                        <m:ctrlPr>
                          <a:rPr lang="vi-VN" sz="2800" b="1">
                            <a:solidFill>
                              <a:srgbClr val="FFFF00"/>
                            </a:solidFill>
                          </a:rPr>
                        </m:ctrlPr>
                      </m:funcPr>
                      <m:fName>
                        <m:r>
                          <a:rPr lang="vi-VN" sz="2800" b="1">
                            <a:solidFill>
                              <a:srgbClr val="FFFF00"/>
                            </a:solidFill>
                          </a:rPr>
                          <m:t>𝒄𝒐𝒔</m:t>
                        </m:r>
                      </m:fName>
                      <m:e>
                        <m:r>
                          <a:rPr lang="es-MX" sz="2800" b="1">
                            <a:solidFill>
                              <a:srgbClr val="FFFF00"/>
                            </a:solidFill>
                          </a:rPr>
                          <m:t>(</m:t>
                        </m:r>
                      </m:e>
                    </m:func>
                    <m:r>
                      <a:rPr lang="vi-VN" sz="2800" b="1">
                        <a:solidFill>
                          <a:srgbClr val="FFFF00"/>
                        </a:solidFill>
                      </a:rPr>
                      <m:t>𝝎</m:t>
                    </m:r>
                    <m:r>
                      <a:rPr lang="vi-VN" sz="2800" b="1">
                        <a:solidFill>
                          <a:srgbClr val="FFFF00"/>
                        </a:solidFill>
                      </a:rPr>
                      <m:t>𝒕</m:t>
                    </m:r>
                    <m:r>
                      <a:rPr lang="es-MX" sz="2800" b="1">
                        <a:solidFill>
                          <a:srgbClr val="FFFF00"/>
                        </a:solidFill>
                      </a:rPr>
                      <m:t>−</m:t>
                    </m:r>
                    <m:f>
                      <m:fPr>
                        <m:ctrlPr>
                          <a:rPr lang="vi-VN" sz="2800" b="1">
                            <a:solidFill>
                              <a:srgbClr val="FFFF00"/>
                            </a:solidFill>
                          </a:rPr>
                        </m:ctrlPr>
                      </m:fPr>
                      <m:num>
                        <m:r>
                          <a:rPr lang="vi-VN" sz="2800" b="1">
                            <a:solidFill>
                              <a:srgbClr val="FFFF00"/>
                            </a:solidFill>
                          </a:rPr>
                          <m:t>𝝅</m:t>
                        </m:r>
                      </m:num>
                      <m:den>
                        <m:r>
                          <a:rPr lang="es-MX" sz="2800" b="1">
                            <a:solidFill>
                              <a:srgbClr val="FFFF00"/>
                            </a:solidFill>
                          </a:rPr>
                          <m:t>𝟑</m:t>
                        </m:r>
                      </m:den>
                    </m:f>
                    <m:r>
                      <a:rPr lang="es-MX" sz="2800" b="1">
                        <a:solidFill>
                          <a:srgbClr val="FFFF00"/>
                        </a:solidFill>
                      </a:rPr>
                      <m:t>)(</m:t>
                    </m:r>
                    <m:r>
                      <a:rPr lang="vi-VN" sz="2800" b="1">
                        <a:solidFill>
                          <a:srgbClr val="FFFF00"/>
                        </a:solidFill>
                      </a:rPr>
                      <m:t>𝑨</m:t>
                    </m:r>
                    <m:r>
                      <a:rPr lang="es-MX" sz="2800" b="1">
                        <a:solidFill>
                          <a:srgbClr val="FFFF00"/>
                        </a:solidFill>
                      </a:rPr>
                      <m:t>)</m:t>
                    </m:r>
                  </m:oMath>
                </a14:m>
                <a:r>
                  <a:rPr lang="es-MX" sz="2800" b="1" dirty="0">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Công suất tiêu thụ của đoạn mạch </a:t>
                </a:r>
                <a:r>
                  <a:rPr lang="es-MX" sz="2800" b="1" dirty="0" err="1">
                    <a:solidFill>
                      <a:srgbClr val="FFFF00"/>
                    </a:solidFill>
                    <a:latin typeface="UTM Swiss Condensed" panose="02000500000000000000" pitchFamily="2" charset="0"/>
                    <a:cs typeface="Times New Roman" panose="02020603050405020304" pitchFamily="18" charset="0"/>
                  </a:rPr>
                  <a:t>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es-MX"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B189AAB4-0387-42E9-9174-7F9264B2285E}"/>
                  </a:ext>
                </a:extLst>
              </p:cNvPr>
              <p:cNvSpPr>
                <a:spLocks noRot="1" noChangeAspect="1" noMove="1" noResize="1" noEditPoints="1" noAdjustHandles="1" noChangeArrowheads="1" noChangeShapeType="1" noTextEdit="1"/>
              </p:cNvSpPr>
              <p:nvPr/>
            </p:nvSpPr>
            <p:spPr>
              <a:xfrm>
                <a:off x="127000" y="63500"/>
                <a:ext cx="11938000" cy="2335511"/>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B169F462-EF61-42EC-AFAB-C0AAE29A564A}"/>
                  </a:ext>
                </a:extLst>
              </p:cNvPr>
              <p:cNvSpPr/>
              <p:nvPr/>
            </p:nvSpPr>
            <p:spPr>
              <a:xfrm>
                <a:off x="1016000" y="2399011"/>
                <a:ext cx="3044423" cy="563744"/>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𝟏𝟎𝟎</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e>
                    </m:rad>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𝑾</m:t>
                    </m:r>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B169F462-EF61-42EC-AFAB-C0AAE29A564A}"/>
                  </a:ext>
                </a:extLst>
              </p:cNvPr>
              <p:cNvSpPr>
                <a:spLocks noRot="1" noChangeAspect="1" noMove="1" noResize="1" noEditPoints="1" noAdjustHandles="1" noChangeArrowheads="1" noChangeShapeType="1" noTextEdit="1"/>
              </p:cNvSpPr>
              <p:nvPr/>
            </p:nvSpPr>
            <p:spPr>
              <a:xfrm>
                <a:off x="1016000" y="2399011"/>
                <a:ext cx="3044423" cy="563744"/>
              </a:xfrm>
              <a:prstGeom prst="rect">
                <a:avLst/>
              </a:prstGeom>
              <a:blipFill>
                <a:blip r:embed="rId3"/>
                <a:stretch>
                  <a:fillRect l="-4208" t="-5435"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2A3A6708-CF30-4426-84EB-9ACF3D69C4D7}"/>
                  </a:ext>
                </a:extLst>
              </p:cNvPr>
              <p:cNvSpPr/>
              <p:nvPr/>
            </p:nvSpPr>
            <p:spPr>
              <a:xfrm>
                <a:off x="6477000" y="2399011"/>
                <a:ext cx="3044423" cy="563744"/>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𝟐𝟎𝟎</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e>
                    </m:rad>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𝑾</m:t>
                    </m:r>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2A3A6708-CF30-4426-84EB-9ACF3D69C4D7}"/>
                  </a:ext>
                </a:extLst>
              </p:cNvPr>
              <p:cNvSpPr>
                <a:spLocks noRot="1" noChangeAspect="1" noMove="1" noResize="1" noEditPoints="1" noAdjustHandles="1" noChangeArrowheads="1" noChangeShapeType="1" noTextEdit="1"/>
              </p:cNvSpPr>
              <p:nvPr/>
            </p:nvSpPr>
            <p:spPr>
              <a:xfrm>
                <a:off x="6477000" y="2399011"/>
                <a:ext cx="3044423" cy="563744"/>
              </a:xfrm>
              <a:prstGeom prst="rect">
                <a:avLst/>
              </a:prstGeom>
              <a:blipFill>
                <a:blip r:embed="rId4"/>
                <a:stretch>
                  <a:fillRect l="-4208" t="-5435"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63F48CE-A10A-4895-B382-06D144CD94F5}"/>
                  </a:ext>
                </a:extLst>
              </p:cNvPr>
              <p:cNvSpPr/>
              <p:nvPr/>
            </p:nvSpPr>
            <p:spPr>
              <a:xfrm>
                <a:off x="1016000" y="3161011"/>
                <a:ext cx="2121093"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𝟏𝟎𝟎</m:t>
                    </m:r>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𝑾</m:t>
                    </m:r>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763F48CE-A10A-4895-B382-06D144CD94F5}"/>
                  </a:ext>
                </a:extLst>
              </p:cNvPr>
              <p:cNvSpPr>
                <a:spLocks noRot="1" noChangeAspect="1" noMove="1" noResize="1" noEditPoints="1" noAdjustHandles="1" noChangeArrowheads="1" noChangeShapeType="1" noTextEdit="1"/>
              </p:cNvSpPr>
              <p:nvPr/>
            </p:nvSpPr>
            <p:spPr>
              <a:xfrm>
                <a:off x="1016000" y="3161011"/>
                <a:ext cx="2121093" cy="523220"/>
              </a:xfrm>
              <a:prstGeom prst="rect">
                <a:avLst/>
              </a:prstGeom>
              <a:blipFill>
                <a:blip r:embed="rId5"/>
                <a:stretch>
                  <a:fillRect l="-6034" t="-14118" b="-3176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AF7096C-0FC3-4C36-8E7A-6FA53704AC0C}"/>
                  </a:ext>
                </a:extLst>
              </p:cNvPr>
              <p:cNvSpPr/>
              <p:nvPr/>
            </p:nvSpPr>
            <p:spPr>
              <a:xfrm>
                <a:off x="6477000" y="3161011"/>
                <a:ext cx="1814920"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es-MX" sz="2800" b="1" i="1">
                        <a:solidFill>
                          <a:srgbClr val="FFFFFF"/>
                        </a:solidFill>
                        <a:latin typeface="Cambria Math" panose="02040503050406030204" pitchFamily="18" charset="0"/>
                        <a:ea typeface="Arial" panose="020B0604020202020204" pitchFamily="34" charset="0"/>
                      </a:rPr>
                      <m:t>𝟐𝟎𝟎</m:t>
                    </m:r>
                    <m:r>
                      <a:rPr lang="es-MX" sz="2800" b="1" i="1">
                        <a:solidFill>
                          <a:srgbClr val="FFFFFF"/>
                        </a:solidFill>
                        <a:latin typeface="Cambria Math" panose="02040503050406030204" pitchFamily="18" charset="0"/>
                        <a:ea typeface="Arial" panose="020B0604020202020204" pitchFamily="34" charset="0"/>
                      </a:rPr>
                      <m:t> </m:t>
                    </m:r>
                    <m:r>
                      <a:rPr lang="vi-VN" sz="2800" b="1" i="1">
                        <a:solidFill>
                          <a:srgbClr val="FFFFFF"/>
                        </a:solidFill>
                        <a:latin typeface="Cambria Math" panose="02040503050406030204" pitchFamily="18" charset="0"/>
                        <a:ea typeface="Arial" panose="020B0604020202020204" pitchFamily="34" charset="0"/>
                      </a:rPr>
                      <m:t>𝑾</m:t>
                    </m:r>
                    <m:r>
                      <a:rPr lang="es-MX"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AAF7096C-0FC3-4C36-8E7A-6FA53704AC0C}"/>
                  </a:ext>
                </a:extLst>
              </p:cNvPr>
              <p:cNvSpPr>
                <a:spLocks noRot="1" noChangeAspect="1" noMove="1" noResize="1" noEditPoints="1" noAdjustHandles="1" noChangeArrowheads="1" noChangeShapeType="1" noTextEdit="1"/>
              </p:cNvSpPr>
              <p:nvPr/>
            </p:nvSpPr>
            <p:spPr>
              <a:xfrm>
                <a:off x="6477000" y="3161011"/>
                <a:ext cx="1814920" cy="523220"/>
              </a:xfrm>
              <a:prstGeom prst="rect">
                <a:avLst/>
              </a:prstGeom>
              <a:blipFill>
                <a:blip r:embed="rId6"/>
                <a:stretch>
                  <a:fillRect l="-7071" t="-14118" b="-3176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9A60D11-3A76-4DD1-9102-ABD996942DB2}"/>
              </a:ext>
            </a:extLst>
          </p:cNvPr>
          <p:cNvSpPr/>
          <p:nvPr/>
        </p:nvSpPr>
        <p:spPr>
          <a:xfrm>
            <a:off x="952500" y="233551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6556009"/>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8356C-98AE-465F-AB8F-6C4B73FFC74F}"/>
              </a:ext>
            </a:extLst>
          </p:cNvPr>
          <p:cNvSpPr/>
          <p:nvPr/>
        </p:nvSpPr>
        <p:spPr>
          <a:xfrm>
            <a:off x="127000" y="63500"/>
            <a:ext cx="11938000" cy="300082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MX" sz="2800" b="1">
                <a:solidFill>
                  <a:srgbClr val="FF0000"/>
                </a:solidFill>
                <a:latin typeface="UTM Swiss Condensed" panose="02000500000000000000" pitchFamily="2" charset="0"/>
                <a:cs typeface="Times New Roman" panose="02020603050405020304" pitchFamily="18" charset="0"/>
              </a:rPr>
              <a:t>Câu</a:t>
            </a:r>
            <a:r>
              <a:rPr lang="es-MX" sz="2800" b="1" dirty="0">
                <a:solidFill>
                  <a:srgbClr val="FF0000"/>
                </a:solidFill>
                <a:latin typeface="UTM Swiss Condensed" panose="02000500000000000000" pitchFamily="2" charset="0"/>
                <a:cs typeface="Times New Roman" panose="02020603050405020304" pitchFamily="18" charset="0"/>
              </a:rPr>
              <a:t> 24</a:t>
            </a:r>
            <a:r>
              <a:rPr lang="es-MX" sz="2800" b="1">
                <a:solidFill>
                  <a:srgbClr val="FF0000"/>
                </a:solidFill>
                <a:latin typeface="UTM Swiss Condensed" panose="02000500000000000000" pitchFamily="2" charset="0"/>
                <a:cs typeface="Times New Roman" panose="02020603050405020304" pitchFamily="18" charset="0"/>
              </a:rPr>
              <a:t>:</a:t>
            </a:r>
            <a:r>
              <a:rPr lang="es-MX" sz="2800" b="1">
                <a:solidFill>
                  <a:srgbClr val="FFFF00"/>
                </a:solidFill>
                <a:latin typeface="UTM Swiss Condensed" panose="02000500000000000000" pitchFamily="2" charset="0"/>
                <a:cs typeface="Times New Roman" panose="02020603050405020304" pitchFamily="18" charset="0"/>
              </a:rPr>
              <a:t> Đặt điện áp xoay chiều có giá trị hiệu dụng</a:t>
            </a:r>
            <a:r>
              <a:rPr lang="es-MX" sz="2800" b="1" dirty="0">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U không đổi, tần số thay đổi được vào hai đầu đoạn mạch điện trở, cuộn cảm thuần và tụ điện ghép nối tiếp. Khi tần số của dòng điện là</a:t>
            </a:r>
            <a:r>
              <a:rPr lang="es-MX" sz="2800" b="1" dirty="0">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f thì dung kháng gấp bốn lần cảm kháng. Nếu chỉ tăng tần số dòng điện</a:t>
            </a:r>
            <a:r>
              <a:rPr lang="es-MX" sz="2800" b="1" dirty="0">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k lần thì điện áp hiệu dụng giữa hai đầu điện trở</a:t>
            </a:r>
            <a:r>
              <a:rPr lang="es-MX" sz="2800" b="1" dirty="0">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R là</a:t>
            </a:r>
            <a:r>
              <a:rPr lang="es-MX" sz="2800" b="1" dirty="0">
                <a:solidFill>
                  <a:srgbClr val="FFFF00"/>
                </a:solidFill>
                <a:latin typeface="UTM Swiss Condensed" panose="02000500000000000000" pitchFamily="2" charset="0"/>
                <a:cs typeface="Times New Roman" panose="02020603050405020304" pitchFamily="18" charset="0"/>
              </a:rPr>
              <a:t> U</a:t>
            </a:r>
            <a:r>
              <a:rPr lang="es-MX" sz="2800" b="1">
                <a:solidFill>
                  <a:srgbClr val="FFFF00"/>
                </a:solidFill>
                <a:latin typeface="UTM Swiss Condensed" panose="02000500000000000000" pitchFamily="2" charset="0"/>
                <a:cs typeface="Times New Roman" panose="02020603050405020304" pitchFamily="18" charset="0"/>
              </a:rPr>
              <a:t>. Giá trị</a:t>
            </a:r>
            <a:r>
              <a:rPr lang="es-MX" sz="2800" b="1" dirty="0">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k </a:t>
            </a:r>
            <a:r>
              <a:rPr lang="es-MX" sz="2800" b="1" dirty="0" err="1">
                <a:solidFill>
                  <a:srgbClr val="FFFF00"/>
                </a:solidFill>
                <a:latin typeface="UTM Swiss Condensed" panose="02000500000000000000" pitchFamily="2" charset="0"/>
                <a:cs typeface="Times New Roman" panose="02020603050405020304" pitchFamily="18" charset="0"/>
              </a:rPr>
              <a:t>bằng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es-MX"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00B212C0-CD6C-4038-A1AA-0BA2C41730CC}"/>
              </a:ext>
            </a:extLst>
          </p:cNvPr>
          <p:cNvSpPr/>
          <p:nvPr/>
        </p:nvSpPr>
        <p:spPr>
          <a:xfrm>
            <a:off x="762000" y="3064321"/>
            <a:ext cx="1197764"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A. 2.</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BACDA996-D70D-4242-9553-A1CDBF89675C}"/>
              </a:ext>
            </a:extLst>
          </p:cNvPr>
          <p:cNvSpPr/>
          <p:nvPr/>
        </p:nvSpPr>
        <p:spPr>
          <a:xfrm>
            <a:off x="3619500" y="3064321"/>
            <a:ext cx="1197764"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B. 0,5.</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A74AEBD1-4B82-4E25-9493-C9D9E9F2B3C8}"/>
              </a:ext>
            </a:extLst>
          </p:cNvPr>
          <p:cNvSpPr/>
          <p:nvPr/>
        </p:nvSpPr>
        <p:spPr>
          <a:xfrm>
            <a:off x="6477000" y="3064321"/>
            <a:ext cx="1197764"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C. 4.</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D05167B6-8331-4E52-B728-CC7585EFCE05}"/>
              </a:ext>
            </a:extLst>
          </p:cNvPr>
          <p:cNvSpPr/>
          <p:nvPr/>
        </p:nvSpPr>
        <p:spPr>
          <a:xfrm>
            <a:off x="9334500" y="3064321"/>
            <a:ext cx="1383712"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D. </a:t>
            </a:r>
            <a:r>
              <a:rPr lang="es-MX" sz="2800" b="1">
                <a:solidFill>
                  <a:srgbClr val="FFFFFF"/>
                </a:solidFill>
                <a:latin typeface="UTM Swiss Condensed" panose="02000500000000000000" pitchFamily="2" charset="0"/>
                <a:ea typeface="Arial" panose="020B0604020202020204" pitchFamily="34" charset="0"/>
              </a:rPr>
              <a:t>0,25.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F1389619-F409-4341-99C7-D09700062FBE}"/>
              </a:ext>
            </a:extLst>
          </p:cNvPr>
          <p:cNvSpPr/>
          <p:nvPr/>
        </p:nvSpPr>
        <p:spPr>
          <a:xfrm>
            <a:off x="698500" y="300082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73129866"/>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296999E1-49DA-4419-A4D9-45419A855C9D}"/>
                  </a:ext>
                </a:extLst>
              </p:cNvPr>
              <p:cNvSpPr/>
              <p:nvPr/>
            </p:nvSpPr>
            <p:spPr>
              <a:xfrm>
                <a:off x="127000" y="63500"/>
                <a:ext cx="11938000" cy="2607573"/>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MX" sz="2800" b="1" dirty="0">
                    <a:solidFill>
                      <a:srgbClr val="FF0000"/>
                    </a:solidFill>
                    <a:latin typeface="UTM Swiss Condensed" panose="02000500000000000000" pitchFamily="2" charset="0"/>
                    <a:cs typeface="Times New Roman" panose="02020603050405020304" pitchFamily="18" charset="0"/>
                  </a:rPr>
                  <a:t>Câu 25</a:t>
                </a:r>
                <a:r>
                  <a:rPr lang="es-MX" sz="2800" b="1">
                    <a:solidFill>
                      <a:srgbClr val="FF0000"/>
                    </a:solidFill>
                    <a:latin typeface="UTM Swiss Condensed" panose="02000500000000000000" pitchFamily="2" charset="0"/>
                    <a:cs typeface="Times New Roman" panose="02020603050405020304" pitchFamily="18" charset="0"/>
                  </a:rPr>
                  <a:t>:</a:t>
                </a:r>
                <a:r>
                  <a:rPr lang="es-MX" sz="2800" b="1">
                    <a:solidFill>
                      <a:srgbClr val="FFFF00"/>
                    </a:solidFill>
                    <a:latin typeface="UTM Swiss Condensed" panose="02000500000000000000" pitchFamily="2" charset="0"/>
                    <a:cs typeface="Times New Roman" panose="02020603050405020304" pitchFamily="18" charset="0"/>
                  </a:rPr>
                  <a:t> Đặt một điện </a:t>
                </a:r>
                <a:r>
                  <a:rPr lang="es-MX" sz="2800" b="1" dirty="0" err="1">
                    <a:solidFill>
                      <a:srgbClr val="FFFF00"/>
                    </a:solidFill>
                    <a:latin typeface="UTM Swiss Condensed" panose="02000500000000000000" pitchFamily="2" charset="0"/>
                    <a:cs typeface="Times New Roman" panose="02020603050405020304" pitchFamily="18" charset="0"/>
                  </a:rPr>
                  <a:t>áp</a:t>
                </a:r>
                <a:r>
                  <a:rPr lang="es-MX" sz="2800" b="1" dirty="0">
                    <a:solidFill>
                      <a:srgbClr val="FFFF00"/>
                    </a:solidFill>
                    <a:latin typeface="UTM Swiss Condensed" panose="02000500000000000000" pitchFamily="2" charset="0"/>
                    <a:cs typeface="Times New Roman" panose="02020603050405020304" pitchFamily="18" charset="0"/>
                  </a:rPr>
                  <a:t> </a:t>
                </a:r>
                <a14:m>
                  <m:oMath xmlns:m="http://schemas.openxmlformats.org/officeDocument/2006/math">
                    <m:r>
                      <m:rPr>
                        <m:nor/>
                      </m:rPr>
                      <a:rPr lang="de-DE" sz="2800" b="1">
                        <a:solidFill>
                          <a:srgbClr val="FFFF00"/>
                        </a:solidFill>
                        <a:latin typeface="UTM Swiss Condensed" panose="02000500000000000000" pitchFamily="2" charset="0"/>
                        <a:cs typeface="Times New Roman" panose="02020603050405020304" pitchFamily="18" charset="0"/>
                      </a:rPr>
                      <m:t>u</m:t>
                    </m:r>
                    <m:r>
                      <m:rPr>
                        <m:nor/>
                      </m:rPr>
                      <a:rPr lang="de-DE" sz="2800" b="1">
                        <a:solidFill>
                          <a:srgbClr val="FFFF00"/>
                        </a:solidFill>
                        <a:latin typeface="UTM Swiss Condensed" panose="02000500000000000000" pitchFamily="2" charset="0"/>
                        <a:cs typeface="Times New Roman" panose="02020603050405020304" pitchFamily="18" charset="0"/>
                      </a:rPr>
                      <m:t> = 220</m:t>
                    </m:r>
                    <m:rad>
                      <m:radPr>
                        <m:degHide m:val="on"/>
                        <m:ctrlPr>
                          <a:rPr lang="vi-VN" sz="2800" b="1">
                            <a:solidFill>
                              <a:srgbClr val="FFFF00"/>
                            </a:solidFill>
                          </a:rPr>
                        </m:ctrlPr>
                      </m:radPr>
                      <m:deg/>
                      <m:e>
                        <m:r>
                          <a:rPr lang="de-DE" sz="2800" b="1">
                            <a:solidFill>
                              <a:srgbClr val="FFFF00"/>
                            </a:solidFill>
                          </a:rPr>
                          <m:t>𝟐</m:t>
                        </m:r>
                      </m:e>
                    </m:rad>
                    <m:r>
                      <m:rPr>
                        <m:nor/>
                      </m:rPr>
                      <a:rPr lang="de-DE" sz="2800" b="1">
                        <a:solidFill>
                          <a:srgbClr val="FFFF00"/>
                        </a:solidFill>
                        <a:latin typeface="UTM Swiss Condensed" panose="02000500000000000000" pitchFamily="2" charset="0"/>
                        <a:cs typeface="Times New Roman" panose="02020603050405020304" pitchFamily="18" charset="0"/>
                      </a:rPr>
                      <m:t>cos</m:t>
                    </m:r>
                    <m:r>
                      <m:rPr>
                        <m:nor/>
                      </m:rPr>
                      <a:rPr lang="de-DE" sz="2800" b="1">
                        <a:solidFill>
                          <a:srgbClr val="FFFF00"/>
                        </a:solidFill>
                        <a:latin typeface="UTM Swiss Condensed" panose="02000500000000000000" pitchFamily="2" charset="0"/>
                        <a:cs typeface="Times New Roman" panose="02020603050405020304" pitchFamily="18" charset="0"/>
                      </a:rPr>
                      <m:t>100</m:t>
                    </m:r>
                    <m:r>
                      <m:rPr>
                        <m:nor/>
                      </m:rPr>
                      <a:rPr lang="de-DE" sz="2800" b="1">
                        <a:solidFill>
                          <a:srgbClr val="FFFF00"/>
                        </a:solidFill>
                        <a:latin typeface="UTM Swiss Condensed" panose="02000500000000000000" pitchFamily="2" charset="0"/>
                        <a:cs typeface="Times New Roman" panose="02020603050405020304" pitchFamily="18" charset="0"/>
                      </a:rPr>
                      <m:t>πt</m:t>
                    </m:r>
                    <m:r>
                      <m:rPr>
                        <m:nor/>
                      </m:rPr>
                      <a:rPr lang="de-DE" sz="2800" b="1">
                        <a:solidFill>
                          <a:srgbClr val="FFFF00"/>
                        </a:solidFill>
                        <a:latin typeface="UTM Swiss Condensed" panose="02000500000000000000" pitchFamily="2" charset="0"/>
                        <a:cs typeface="Times New Roman" panose="02020603050405020304" pitchFamily="18" charset="0"/>
                      </a:rPr>
                      <m:t> (</m:t>
                    </m:r>
                    <m:r>
                      <a:rPr lang="de-DE" sz="2800" b="1">
                        <a:solidFill>
                          <a:srgbClr val="FFFF00"/>
                        </a:solidFill>
                      </a:rPr>
                      <m:t>𝑽</m:t>
                    </m:r>
                    <m:r>
                      <a:rPr lang="de-DE" sz="2800" b="1">
                        <a:solidFill>
                          <a:srgbClr val="FFFF00"/>
                        </a:solidFill>
                      </a:rPr>
                      <m:t>)</m:t>
                    </m:r>
                  </m:oMath>
                </a14:m>
                <a:r>
                  <a:rPr lang="es-MX" sz="2800" b="1" dirty="0">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vào hai đầu đoạn mạch gồm tụ điện có điện </a:t>
                </a:r>
                <a:r>
                  <a:rPr lang="es-MX" sz="2800" b="1" dirty="0" err="1">
                    <a:solidFill>
                      <a:srgbClr val="FFFF00"/>
                    </a:solidFill>
                    <a:latin typeface="UTM Swiss Condensed" panose="02000500000000000000" pitchFamily="2" charset="0"/>
                    <a:cs typeface="Times New Roman" panose="02020603050405020304" pitchFamily="18" charset="0"/>
                  </a:rPr>
                  <a:t>dung</a:t>
                </a:r>
                <a:r>
                  <a:rPr lang="es-MX" sz="2800" b="1" dirty="0">
                    <a:solidFill>
                      <a:srgbClr val="FFFF00"/>
                    </a:solidFill>
                    <a:latin typeface="UTM Swiss Condensed" panose="02000500000000000000" pitchFamily="2" charset="0"/>
                    <a:cs typeface="Times New Roman" panose="02020603050405020304" pitchFamily="18" charset="0"/>
                  </a:rPr>
                  <a:t> </a:t>
                </a:r>
                <a14:m>
                  <m:oMath xmlns:m="http://schemas.openxmlformats.org/officeDocument/2006/math">
                    <m:r>
                      <m:rPr>
                        <m:nor/>
                      </m:rPr>
                      <a:rPr lang="de-DE" sz="2800" b="1">
                        <a:solidFill>
                          <a:srgbClr val="FFFF00"/>
                        </a:solidFill>
                        <a:latin typeface="UTM Swiss Condensed" panose="02000500000000000000" pitchFamily="2" charset="0"/>
                        <a:cs typeface="Times New Roman" panose="02020603050405020304" pitchFamily="18" charset="0"/>
                      </a:rPr>
                      <m:t>C</m:t>
                    </m:r>
                    <m:r>
                      <m:rPr>
                        <m:nor/>
                      </m:rPr>
                      <a:rPr lang="de-DE" sz="2800" b="1">
                        <a:solidFill>
                          <a:srgbClr val="FFFF00"/>
                        </a:solidFill>
                        <a:latin typeface="UTM Swiss Condensed" panose="02000500000000000000" pitchFamily="2" charset="0"/>
                        <a:cs typeface="Times New Roman" panose="02020603050405020304" pitchFamily="18" charset="0"/>
                      </a:rPr>
                      <m:t> = </m:t>
                    </m:r>
                    <m:f>
                      <m:fPr>
                        <m:ctrlPr>
                          <a:rPr lang="vi-VN" sz="2800" b="1">
                            <a:solidFill>
                              <a:srgbClr val="FFFF00"/>
                            </a:solidFill>
                          </a:rPr>
                        </m:ctrlPr>
                      </m:fPr>
                      <m:num>
                        <m:r>
                          <m:rPr>
                            <m:nor/>
                          </m:rPr>
                          <a:rPr lang="de-DE" sz="2800" b="1">
                            <a:solidFill>
                              <a:srgbClr val="FFFF00"/>
                            </a:solidFill>
                            <a:latin typeface="UTM Swiss Condensed" panose="02000500000000000000" pitchFamily="2" charset="0"/>
                            <a:cs typeface="Times New Roman" panose="02020603050405020304" pitchFamily="18" charset="0"/>
                          </a:rPr>
                          <m:t>2.1</m:t>
                        </m:r>
                        <m:sSup>
                          <m:sSupPr>
                            <m:ctrlPr>
                              <a:rPr lang="vi-VN" sz="2800" b="1">
                                <a:solidFill>
                                  <a:srgbClr val="FFFF00"/>
                                </a:solidFill>
                              </a:rPr>
                            </m:ctrlPr>
                          </m:sSupPr>
                          <m:e>
                            <m:r>
                              <m:rPr>
                                <m:nor/>
                              </m:rPr>
                              <a:rPr lang="de-DE" sz="2800" b="1">
                                <a:solidFill>
                                  <a:srgbClr val="FFFF00"/>
                                </a:solidFill>
                                <a:latin typeface="UTM Swiss Condensed" panose="02000500000000000000" pitchFamily="2" charset="0"/>
                                <a:cs typeface="Times New Roman" panose="02020603050405020304" pitchFamily="18" charset="0"/>
                              </a:rPr>
                              <m:t>0</m:t>
                            </m:r>
                          </m:e>
                          <m:sup>
                            <m:r>
                              <a:rPr lang="de-DE" sz="2800" b="1">
                                <a:solidFill>
                                  <a:srgbClr val="FFFF00"/>
                                </a:solidFill>
                              </a:rPr>
                              <m:t>−</m:t>
                            </m:r>
                            <m:r>
                              <a:rPr lang="de-DE" sz="2800" b="1">
                                <a:solidFill>
                                  <a:srgbClr val="FFFF00"/>
                                </a:solidFill>
                              </a:rPr>
                              <m:t>𝟒</m:t>
                            </m:r>
                          </m:sup>
                        </m:sSup>
                      </m:num>
                      <m:den>
                        <m:r>
                          <a:rPr lang="de-DE" sz="2800" b="1">
                            <a:solidFill>
                              <a:srgbClr val="FFFF00"/>
                            </a:solidFill>
                          </a:rPr>
                          <m:t>𝝅</m:t>
                        </m:r>
                      </m:den>
                    </m:f>
                    <m:r>
                      <m:rPr>
                        <m:nor/>
                      </m:rPr>
                      <a:rPr lang="de-DE" sz="2800" b="1">
                        <a:solidFill>
                          <a:srgbClr val="FFFF00"/>
                        </a:solidFill>
                        <a:latin typeface="UTM Swiss Condensed" panose="02000500000000000000" pitchFamily="2" charset="0"/>
                        <a:cs typeface="Times New Roman" panose="02020603050405020304" pitchFamily="18" charset="0"/>
                      </a:rPr>
                      <m:t> </m:t>
                    </m:r>
                    <m:r>
                      <m:rPr>
                        <m:nor/>
                      </m:rPr>
                      <a:rPr lang="de-DE" sz="2800" b="1">
                        <a:solidFill>
                          <a:srgbClr val="FFFF00"/>
                        </a:solidFill>
                        <a:latin typeface="UTM Swiss Condensed" panose="02000500000000000000" pitchFamily="2" charset="0"/>
                        <a:cs typeface="Times New Roman" panose="02020603050405020304" pitchFamily="18" charset="0"/>
                      </a:rPr>
                      <m:t>F</m:t>
                    </m:r>
                  </m:oMath>
                </a14:m>
                <a:r>
                  <a:rPr lang="es-MX" sz="2800" b="1" dirty="0">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ghép nối tiếp với cuộn cảm thuần có độ tự </a:t>
                </a:r>
                <a:r>
                  <a:rPr lang="es-MX" sz="2800" b="1" dirty="0" err="1">
                    <a:solidFill>
                      <a:srgbClr val="FFFF00"/>
                    </a:solidFill>
                    <a:latin typeface="UTM Swiss Condensed" panose="02000500000000000000" pitchFamily="2" charset="0"/>
                    <a:cs typeface="Times New Roman" panose="02020603050405020304" pitchFamily="18" charset="0"/>
                  </a:rPr>
                  <a:t>cảm</a:t>
                </a:r>
                <a:r>
                  <a:rPr lang="es-MX" sz="2800" b="1" dirty="0">
                    <a:solidFill>
                      <a:srgbClr val="FFFF00"/>
                    </a:solidFill>
                    <a:latin typeface="UTM Swiss Condensed" panose="02000500000000000000" pitchFamily="2" charset="0"/>
                    <a:cs typeface="Times New Roman" panose="02020603050405020304" pitchFamily="18" charset="0"/>
                  </a:rPr>
                  <a:t> </a:t>
                </a:r>
                <a14:m>
                  <m:oMath xmlns:m="http://schemas.openxmlformats.org/officeDocument/2006/math">
                    <m:r>
                      <a:rPr lang="vi-VN" sz="2800" b="1">
                        <a:solidFill>
                          <a:srgbClr val="FFFF00"/>
                        </a:solidFill>
                      </a:rPr>
                      <m:t>𝑳</m:t>
                    </m:r>
                    <m:r>
                      <a:rPr lang="es-MX" sz="2800" b="1">
                        <a:solidFill>
                          <a:srgbClr val="FFFF00"/>
                        </a:solidFill>
                      </a:rPr>
                      <m:t> = </m:t>
                    </m:r>
                    <m:f>
                      <m:fPr>
                        <m:ctrlPr>
                          <a:rPr lang="vi-VN" sz="2800" b="1">
                            <a:solidFill>
                              <a:srgbClr val="FFFF00"/>
                            </a:solidFill>
                          </a:rPr>
                        </m:ctrlPr>
                      </m:fPr>
                      <m:num>
                        <m:r>
                          <a:rPr lang="es-MX" sz="2800" b="1">
                            <a:solidFill>
                              <a:srgbClr val="FFFF00"/>
                            </a:solidFill>
                          </a:rPr>
                          <m:t>𝟏</m:t>
                        </m:r>
                      </m:num>
                      <m:den>
                        <m:r>
                          <a:rPr lang="vi-VN" sz="2800" b="1">
                            <a:solidFill>
                              <a:srgbClr val="FFFF00"/>
                            </a:solidFill>
                          </a:rPr>
                          <m:t>𝝅</m:t>
                        </m:r>
                      </m:den>
                    </m:f>
                    <m:r>
                      <a:rPr lang="vi-VN" sz="2800" b="1">
                        <a:solidFill>
                          <a:srgbClr val="FFFF00"/>
                        </a:solidFill>
                      </a:rPr>
                      <m:t>𝑯</m:t>
                    </m:r>
                  </m:oMath>
                </a14:m>
                <a:r>
                  <a:rPr lang="es-MX" sz="2800" b="1">
                    <a:solidFill>
                      <a:srgbClr val="FFFF00"/>
                    </a:solidFill>
                    <a:latin typeface="UTM Swiss Condensed" panose="02000500000000000000" pitchFamily="2" charset="0"/>
                    <a:cs typeface="Times New Roman" panose="02020603050405020304" pitchFamily="18" charset="0"/>
                  </a:rPr>
                  <a:t>. Kết luận nào sau đây sai</a:t>
                </a:r>
                <a:r>
                  <a:rPr lang="es-MX" sz="2800" b="1" dirty="0">
                    <a:solidFill>
                      <a:srgbClr val="FFFF00"/>
                    </a:solidFill>
                    <a:latin typeface="UTM Swiss Condensed" panose="02000500000000000000" pitchFamily="2" charset="0"/>
                    <a:cs typeface="Times New Roman" panose="02020603050405020304" pitchFamily="18" charset="0"/>
                  </a:rPr>
                  <a:t>?</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es-MX"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296999E1-49DA-4419-A4D9-45419A855C9D}"/>
                  </a:ext>
                </a:extLst>
              </p:cNvPr>
              <p:cNvSpPr>
                <a:spLocks noRot="1" noChangeAspect="1" noMove="1" noResize="1" noEditPoints="1" noAdjustHandles="1" noChangeArrowheads="1" noChangeShapeType="1" noTextEdit="1"/>
              </p:cNvSpPr>
              <p:nvPr/>
            </p:nvSpPr>
            <p:spPr>
              <a:xfrm>
                <a:off x="127000" y="63500"/>
                <a:ext cx="11938000" cy="2607573"/>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3A0F9B9E-6069-4895-828D-931F9EC6DD80}"/>
                  </a:ext>
                </a:extLst>
              </p:cNvPr>
              <p:cNvSpPr/>
              <p:nvPr/>
            </p:nvSpPr>
            <p:spPr>
              <a:xfrm>
                <a:off x="508000" y="2671073"/>
                <a:ext cx="3638175"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dung</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kháng</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là</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14:m>
                  <m:oMath xmlns:m="http://schemas.openxmlformats.org/officeDocument/2006/math">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50</m:t>
                    </m:r>
                    <m:r>
                      <m:rPr>
                        <m:nor/>
                      </m:rPr>
                      <a:rPr lang="vi-VN"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Ω</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m:t>
                    </m:r>
                  </m:oMath>
                </a14:m>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p>
              <a:p>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3A0F9B9E-6069-4895-828D-931F9EC6DD80}"/>
                  </a:ext>
                </a:extLst>
              </p:cNvPr>
              <p:cNvSpPr>
                <a:spLocks noRot="1" noChangeAspect="1" noMove="1" noResize="1" noEditPoints="1" noAdjustHandles="1" noChangeArrowheads="1" noChangeShapeType="1" noTextEdit="1"/>
              </p:cNvSpPr>
              <p:nvPr/>
            </p:nvSpPr>
            <p:spPr>
              <a:xfrm>
                <a:off x="508000" y="2671073"/>
                <a:ext cx="3638175" cy="1169551"/>
              </a:xfrm>
              <a:prstGeom prst="rect">
                <a:avLst/>
              </a:prstGeom>
              <a:blipFill>
                <a:blip r:embed="rId3"/>
                <a:stretch>
                  <a:fillRect l="-3350" b="-1354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821FB8B-0C5A-4AB9-9B01-665ABDC430AE}"/>
                  </a:ext>
                </a:extLst>
              </p:cNvPr>
              <p:cNvSpPr/>
              <p:nvPr/>
            </p:nvSpPr>
            <p:spPr>
              <a:xfrm>
                <a:off x="508000" y="3840624"/>
                <a:ext cx="4289957"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tổng</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trở</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của</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mạch</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là</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14:m>
                  <m:oMath xmlns:m="http://schemas.openxmlformats.org/officeDocument/2006/math">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50</m:t>
                    </m:r>
                    <m:r>
                      <m:rPr>
                        <m:nor/>
                      </m:rPr>
                      <a:rPr lang="vi-VN"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Ω</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m:t>
                    </m:r>
                  </m:oMath>
                </a14:m>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4821FB8B-0C5A-4AB9-9B01-665ABDC430AE}"/>
                  </a:ext>
                </a:extLst>
              </p:cNvPr>
              <p:cNvSpPr>
                <a:spLocks noRot="1" noChangeAspect="1" noMove="1" noResize="1" noEditPoints="1" noAdjustHandles="1" noChangeArrowheads="1" noChangeShapeType="1" noTextEdit="1"/>
              </p:cNvSpPr>
              <p:nvPr/>
            </p:nvSpPr>
            <p:spPr>
              <a:xfrm>
                <a:off x="508000" y="3840624"/>
                <a:ext cx="4289957" cy="1169551"/>
              </a:xfrm>
              <a:prstGeom prst="rect">
                <a:avLst/>
              </a:prstGeom>
              <a:blipFill>
                <a:blip r:embed="rId4"/>
                <a:stretch>
                  <a:fillRect l="-2841" b="-1354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8BCEECF-4FED-4EA9-80D0-73867649EE4D}"/>
                  </a:ext>
                </a:extLst>
              </p:cNvPr>
              <p:cNvSpPr/>
              <p:nvPr/>
            </p:nvSpPr>
            <p:spPr>
              <a:xfrm>
                <a:off x="508000" y="5010175"/>
                <a:ext cx="5676747" cy="1378967"/>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u trễ pha hơn i một góc	 </a:t>
                </a:r>
                <a14:m>
                  <m:oMath xmlns:m="http://schemas.openxmlformats.org/officeDocument/2006/math">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68BCEECF-4FED-4EA9-80D0-73867649EE4D}"/>
                  </a:ext>
                </a:extLst>
              </p:cNvPr>
              <p:cNvSpPr>
                <a:spLocks noRot="1" noChangeAspect="1" noMove="1" noResize="1" noEditPoints="1" noAdjustHandles="1" noChangeArrowheads="1" noChangeShapeType="1" noTextEdit="1"/>
              </p:cNvSpPr>
              <p:nvPr/>
            </p:nvSpPr>
            <p:spPr>
              <a:xfrm>
                <a:off x="508000" y="5010175"/>
                <a:ext cx="5676747" cy="1378967"/>
              </a:xfrm>
              <a:prstGeom prst="rect">
                <a:avLst/>
              </a:prstGeom>
              <a:blipFill>
                <a:blip r:embed="rId5"/>
                <a:stretch>
                  <a:fillRect l="-2146"/>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A1BF7692-1C3F-40D2-AB8B-C142E6B39B8B}"/>
              </a:ext>
            </a:extLst>
          </p:cNvPr>
          <p:cNvSpPr/>
          <p:nvPr/>
        </p:nvSpPr>
        <p:spPr>
          <a:xfrm>
            <a:off x="508000" y="6389142"/>
            <a:ext cx="811311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cường độ dòng điện hiệu dụng qua mạch bằng 4,4 A.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426ACD79-DA7C-48FA-9066-C71B95D7E68E}"/>
              </a:ext>
            </a:extLst>
          </p:cNvPr>
          <p:cNvSpPr/>
          <p:nvPr/>
        </p:nvSpPr>
        <p:spPr>
          <a:xfrm>
            <a:off x="444500" y="4946675"/>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48510285"/>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691097E-6714-473F-BF37-0A7FA5CA1B4C}"/>
                  </a:ext>
                </a:extLst>
              </p:cNvPr>
              <p:cNvSpPr/>
              <p:nvPr/>
            </p:nvSpPr>
            <p:spPr>
              <a:xfrm>
                <a:off x="127000" y="63500"/>
                <a:ext cx="11938000" cy="250530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27:</a:t>
                </a:r>
                <a:r>
                  <a:rPr lang="vi-VN" sz="2800" b="1" dirty="0">
                    <a:solidFill>
                      <a:srgbClr val="FFFF00"/>
                    </a:solidFill>
                    <a:latin typeface="UTM Swiss Condensed" panose="02000500000000000000" pitchFamily="2" charset="0"/>
                    <a:cs typeface="Times New Roman" panose="02020603050405020304" pitchFamily="18" charset="0"/>
                  </a:rPr>
                  <a:t> Đặt điện áp </a:t>
                </a:r>
                <a14:m>
                  <m:oMath xmlns:m="http://schemas.openxmlformats.org/officeDocument/2006/math">
                    <m:r>
                      <a:rPr lang="vi-VN" sz="2800" b="1">
                        <a:solidFill>
                          <a:srgbClr val="FFFF00"/>
                        </a:solidFill>
                      </a:rPr>
                      <m:t>𝒖</m:t>
                    </m:r>
                    <m:r>
                      <a:rPr lang="vi-VN" sz="2800" b="1">
                        <a:solidFill>
                          <a:srgbClr val="FFFF00"/>
                        </a:solidFill>
                      </a:rPr>
                      <m:t> = </m:t>
                    </m:r>
                    <m:r>
                      <a:rPr lang="vi-VN" sz="2800" b="1">
                        <a:solidFill>
                          <a:srgbClr val="FFFF00"/>
                        </a:solidFill>
                      </a:rPr>
                      <m:t>𝟔𝟎</m:t>
                    </m:r>
                    <m:func>
                      <m:funcPr>
                        <m:ctrlPr>
                          <a:rPr lang="vi-VN" sz="2800" b="1">
                            <a:solidFill>
                              <a:srgbClr val="FFFF00"/>
                            </a:solidFill>
                          </a:rPr>
                        </m:ctrlPr>
                      </m:funcPr>
                      <m:fName>
                        <m:r>
                          <a:rPr lang="vi-VN" sz="2800" b="1">
                            <a:solidFill>
                              <a:srgbClr val="FFFF00"/>
                            </a:solidFill>
                          </a:rPr>
                          <m:t>𝒄𝒐𝒔</m:t>
                        </m:r>
                      </m:fName>
                      <m:e>
                        <m:r>
                          <a:rPr lang="vi-VN" sz="2800" b="1">
                            <a:solidFill>
                              <a:srgbClr val="FFFF00"/>
                            </a:solidFill>
                          </a:rPr>
                          <m:t>𝟏</m:t>
                        </m:r>
                      </m:e>
                    </m:func>
                    <m:r>
                      <a:rPr lang="vi-VN" sz="2800" b="1">
                        <a:solidFill>
                          <a:srgbClr val="FFFF00"/>
                        </a:solidFill>
                      </a:rPr>
                      <m:t>𝟎𝟎</m:t>
                    </m:r>
                    <m:r>
                      <a:rPr lang="vi-VN" sz="2800" b="1">
                        <a:solidFill>
                          <a:srgbClr val="FFFF00"/>
                        </a:solidFill>
                      </a:rPr>
                      <m:t>𝝅</m:t>
                    </m:r>
                    <m:r>
                      <a:rPr lang="vi-VN" sz="2800" b="1">
                        <a:solidFill>
                          <a:srgbClr val="FFFF00"/>
                        </a:solidFill>
                      </a:rPr>
                      <m:t>𝒕</m:t>
                    </m:r>
                    <m:r>
                      <a:rPr lang="vi-VN" sz="2800" b="1">
                        <a:solidFill>
                          <a:srgbClr val="FFFF00"/>
                        </a:solidFill>
                      </a:rPr>
                      <m:t>(</m:t>
                    </m:r>
                    <m:r>
                      <a:rPr lang="vi-VN" sz="2800" b="1">
                        <a:solidFill>
                          <a:srgbClr val="FFFF00"/>
                        </a:solidFill>
                      </a:rPr>
                      <m:t>𝑽</m:t>
                    </m:r>
                    <m:r>
                      <a:rPr lang="vi-VN" sz="2800" b="1">
                        <a:solidFill>
                          <a:srgbClr val="FFFF00"/>
                        </a:solidFill>
                      </a:rPr>
                      <m:t>)</m:t>
                    </m:r>
                  </m:oMath>
                </a14:m>
                <a:r>
                  <a:rPr lang="vi-VN" sz="2800" b="1" dirty="0">
                    <a:solidFill>
                      <a:srgbClr val="FFFF00"/>
                    </a:solidFill>
                    <a:latin typeface="UTM Swiss Condensed" panose="02000500000000000000" pitchFamily="2" charset="0"/>
                    <a:cs typeface="Times New Roman" panose="02020603050405020304" pitchFamily="18" charset="0"/>
                  </a:rPr>
                  <a:t> vào hai đầu đoạn gồm điện trở thuần </a:t>
                </a:r>
                <a14:m>
                  <m:oMath xmlns:m="http://schemas.openxmlformats.org/officeDocument/2006/math">
                    <m:r>
                      <a:rPr lang="vi-VN" sz="2800" b="1">
                        <a:solidFill>
                          <a:srgbClr val="FFFF00"/>
                        </a:solidFill>
                      </a:rPr>
                      <m:t>𝑹</m:t>
                    </m:r>
                    <m:r>
                      <a:rPr lang="vi-VN" sz="2800" b="1">
                        <a:solidFill>
                          <a:srgbClr val="FFFF00"/>
                        </a:solidFill>
                      </a:rPr>
                      <m:t> = </m:t>
                    </m:r>
                    <m:r>
                      <a:rPr lang="vi-VN" sz="2800" b="1">
                        <a:solidFill>
                          <a:srgbClr val="FFFF00"/>
                        </a:solidFill>
                      </a:rPr>
                      <m:t>𝟑𝟎</m:t>
                    </m:r>
                    <m:r>
                      <a:rPr lang="vi-VN" sz="2800" b="1">
                        <a:solidFill>
                          <a:srgbClr val="FFFF00"/>
                        </a:solidFill>
                      </a:rPr>
                      <m:t>𝜴</m:t>
                    </m:r>
                  </m:oMath>
                </a14:m>
                <a:r>
                  <a:rPr lang="vi-VN" sz="2800" b="1" dirty="0">
                    <a:solidFill>
                      <a:srgbClr val="FFFF00"/>
                    </a:solidFill>
                    <a:latin typeface="UTM Swiss Condensed" panose="02000500000000000000" pitchFamily="2" charset="0"/>
                    <a:cs typeface="Times New Roman" panose="02020603050405020304" pitchFamily="18" charset="0"/>
                  </a:rPr>
                  <a:t> và cuộn cảm thuần có độ tự cảm L mắc nối tiếp. Biết điện áp hiệu dụng giữa hai đầu cuộn cảm là </a:t>
                </a:r>
                <a14:m>
                  <m:oMath xmlns:m="http://schemas.openxmlformats.org/officeDocument/2006/math">
                    <m:sSub>
                      <m:sSubPr>
                        <m:ctrlPr>
                          <a:rPr lang="vi-VN" sz="2800" b="1">
                            <a:solidFill>
                              <a:srgbClr val="FFFF00"/>
                            </a:solidFill>
                          </a:rPr>
                        </m:ctrlPr>
                      </m:sSubPr>
                      <m:e>
                        <m:r>
                          <a:rPr lang="vi-VN" sz="2800" b="1">
                            <a:solidFill>
                              <a:srgbClr val="FFFF00"/>
                            </a:solidFill>
                          </a:rPr>
                          <m:t>𝑼</m:t>
                        </m:r>
                      </m:e>
                      <m:sub>
                        <m:r>
                          <a:rPr lang="vi-VN" sz="2800" b="1">
                            <a:solidFill>
                              <a:srgbClr val="FFFF00"/>
                            </a:solidFill>
                          </a:rPr>
                          <m:t>𝑳</m:t>
                        </m:r>
                      </m:sub>
                    </m:sSub>
                    <m:r>
                      <a:rPr lang="vi-VN" sz="2800" b="1">
                        <a:solidFill>
                          <a:srgbClr val="FFFF00"/>
                        </a:solidFill>
                      </a:rPr>
                      <m:t> = </m:t>
                    </m:r>
                    <m:r>
                      <a:rPr lang="vi-VN" sz="2800" b="1">
                        <a:solidFill>
                          <a:srgbClr val="FFFF00"/>
                        </a:solidFill>
                      </a:rPr>
                      <m:t>𝟑𝟎</m:t>
                    </m:r>
                    <m:r>
                      <a:rPr lang="vi-VN" sz="2800" b="1">
                        <a:solidFill>
                          <a:srgbClr val="FFFF00"/>
                        </a:solidFill>
                      </a:rPr>
                      <m:t>𝑽</m:t>
                    </m:r>
                    <m:r>
                      <a:rPr lang="vi-VN" sz="2800" b="1">
                        <a:solidFill>
                          <a:srgbClr val="FFFF00"/>
                        </a:solidFill>
                      </a:rPr>
                      <m:t>.</m:t>
                    </m:r>
                  </m:oMath>
                </a14:m>
                <a:r>
                  <a:rPr lang="vi-VN" sz="2800" b="1" dirty="0">
                    <a:solidFill>
                      <a:srgbClr val="FFFF00"/>
                    </a:solidFill>
                    <a:latin typeface="UTM Swiss Condensed" panose="02000500000000000000" pitchFamily="2" charset="0"/>
                    <a:cs typeface="Times New Roman" panose="02020603050405020304" pitchFamily="18" charset="0"/>
                  </a:rPr>
                  <a:t> Biểu thức cường độ dòng điện trong mạch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691097E-6714-473F-BF37-0A7FA5CA1B4C}"/>
                  </a:ext>
                </a:extLst>
              </p:cNvPr>
              <p:cNvSpPr>
                <a:spLocks noRot="1" noChangeAspect="1" noMove="1" noResize="1" noEditPoints="1" noAdjustHandles="1" noChangeArrowheads="1" noChangeShapeType="1" noTextEdit="1"/>
              </p:cNvSpPr>
              <p:nvPr/>
            </p:nvSpPr>
            <p:spPr>
              <a:xfrm>
                <a:off x="127000" y="63500"/>
                <a:ext cx="11938000" cy="2505301"/>
              </a:xfrm>
              <a:prstGeom prst="rect">
                <a:avLst/>
              </a:prstGeom>
              <a:blipFill>
                <a:blip r:embed="rId2"/>
                <a:stretch>
                  <a:fillRect l="-865" t="-1155"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5D870E00-D3D3-47C0-A7A4-9572EB6B155E}"/>
                  </a:ext>
                </a:extLst>
              </p:cNvPr>
              <p:cNvSpPr/>
              <p:nvPr/>
            </p:nvSpPr>
            <p:spPr>
              <a:xfrm>
                <a:off x="508000" y="2568801"/>
                <a:ext cx="5814412" cy="66595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e>
                    </m:func>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e>
                    </m:func>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5D870E00-D3D3-47C0-A7A4-9572EB6B155E}"/>
                  </a:ext>
                </a:extLst>
              </p:cNvPr>
              <p:cNvSpPr>
                <a:spLocks noRot="1" noChangeAspect="1" noMove="1" noResize="1" noEditPoints="1" noAdjustHandles="1" noChangeArrowheads="1" noChangeShapeType="1" noTextEdit="1"/>
              </p:cNvSpPr>
              <p:nvPr/>
            </p:nvSpPr>
            <p:spPr>
              <a:xfrm>
                <a:off x="508000" y="2568801"/>
                <a:ext cx="5814412" cy="665952"/>
              </a:xfrm>
              <a:prstGeom prst="rect">
                <a:avLst/>
              </a:prstGeom>
              <a:blipFill>
                <a:blip r:embed="rId3"/>
                <a:stretch>
                  <a:fillRect l="-2096" t="-3636" b="-818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97A254FE-5FE1-4776-8812-971A95EAB998}"/>
                  </a:ext>
                </a:extLst>
              </p:cNvPr>
              <p:cNvSpPr/>
              <p:nvPr/>
            </p:nvSpPr>
            <p:spPr>
              <a:xfrm>
                <a:off x="508000" y="3234753"/>
                <a:ext cx="5187959" cy="138364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e>
                    </m:func>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e>
                    </m:func>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97A254FE-5FE1-4776-8812-971A95EAB998}"/>
                  </a:ext>
                </a:extLst>
              </p:cNvPr>
              <p:cNvSpPr>
                <a:spLocks noRot="1" noChangeAspect="1" noMove="1" noResize="1" noEditPoints="1" noAdjustHandles="1" noChangeArrowheads="1" noChangeShapeType="1" noTextEdit="1"/>
              </p:cNvSpPr>
              <p:nvPr/>
            </p:nvSpPr>
            <p:spPr>
              <a:xfrm>
                <a:off x="508000" y="3234753"/>
                <a:ext cx="5187959" cy="1383649"/>
              </a:xfrm>
              <a:prstGeom prst="rect">
                <a:avLst/>
              </a:prstGeom>
              <a:blipFill>
                <a:blip r:embed="rId4"/>
                <a:stretch>
                  <a:fillRect l="-235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461FCD13-4C0D-40B5-83BD-4E7AD9F7C930}"/>
                  </a:ext>
                </a:extLst>
              </p:cNvPr>
              <p:cNvSpPr/>
              <p:nvPr/>
            </p:nvSpPr>
            <p:spPr>
              <a:xfrm>
                <a:off x="508000" y="4618402"/>
                <a:ext cx="4891083"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e>
                    </m:func>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e>
                    </m:func>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461FCD13-4C0D-40B5-83BD-4E7AD9F7C930}"/>
                  </a:ext>
                </a:extLst>
              </p:cNvPr>
              <p:cNvSpPr>
                <a:spLocks noRot="1" noChangeAspect="1" noMove="1" noResize="1" noEditPoints="1" noAdjustHandles="1" noChangeArrowheads="1" noChangeShapeType="1" noTextEdit="1"/>
              </p:cNvSpPr>
              <p:nvPr/>
            </p:nvSpPr>
            <p:spPr>
              <a:xfrm>
                <a:off x="508000" y="4618402"/>
                <a:ext cx="4891083" cy="563744"/>
              </a:xfrm>
              <a:prstGeom prst="rect">
                <a:avLst/>
              </a:prstGeom>
              <a:blipFill>
                <a:blip r:embed="rId5"/>
                <a:stretch>
                  <a:fillRect l="-2491" t="-5435"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90879A6-E1F4-48D3-BB0D-CE239076F927}"/>
                  </a:ext>
                </a:extLst>
              </p:cNvPr>
              <p:cNvSpPr/>
              <p:nvPr/>
            </p:nvSpPr>
            <p:spPr>
              <a:xfrm>
                <a:off x="508000" y="5182146"/>
                <a:ext cx="5136663" cy="66659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𝒊</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e>
                    </m:rad>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𝒄𝒐𝒔</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e>
                    </m:func>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𝒕</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e>
                    </m:func>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𝟔</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590879A6-E1F4-48D3-BB0D-CE239076F927}"/>
                  </a:ext>
                </a:extLst>
              </p:cNvPr>
              <p:cNvSpPr>
                <a:spLocks noRot="1" noChangeAspect="1" noMove="1" noResize="1" noEditPoints="1" noAdjustHandles="1" noChangeArrowheads="1" noChangeShapeType="1" noTextEdit="1"/>
              </p:cNvSpPr>
              <p:nvPr/>
            </p:nvSpPr>
            <p:spPr>
              <a:xfrm>
                <a:off x="508000" y="5182146"/>
                <a:ext cx="5136663" cy="666593"/>
              </a:xfrm>
              <a:prstGeom prst="rect">
                <a:avLst/>
              </a:prstGeom>
              <a:blipFill>
                <a:blip r:embed="rId6"/>
                <a:stretch>
                  <a:fillRect l="-2372" t="-3670" b="-9174"/>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2FB6060-9A0C-42E8-8262-47EAFAC5A0B6}"/>
              </a:ext>
            </a:extLst>
          </p:cNvPr>
          <p:cNvSpPr/>
          <p:nvPr/>
        </p:nvSpPr>
        <p:spPr>
          <a:xfrm>
            <a:off x="444500" y="25053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1341075"/>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2DF4B36A-4484-4B52-82D3-A8AA825F3ADF}"/>
                  </a:ext>
                </a:extLst>
              </p:cNvPr>
              <p:cNvSpPr/>
              <p:nvPr/>
            </p:nvSpPr>
            <p:spPr>
              <a:xfrm>
                <a:off x="127000" y="63500"/>
                <a:ext cx="11938000" cy="2963568"/>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28:</a:t>
                </a:r>
                <a:r>
                  <a:rPr lang="vi-VN" sz="2800" b="1" dirty="0">
                    <a:solidFill>
                      <a:srgbClr val="FFFF00"/>
                    </a:solidFill>
                    <a:latin typeface="UTM Swiss Condensed" panose="02000500000000000000" pitchFamily="2" charset="0"/>
                    <a:cs typeface="Times New Roman" panose="02020603050405020304" pitchFamily="18" charset="0"/>
                  </a:rPr>
                  <a:t> Điện áp xoay chiều vào hai đầu đoạn mạch gồm điện trở </a:t>
                </a:r>
                <a14:m>
                  <m:oMath xmlns:m="http://schemas.openxmlformats.org/officeDocument/2006/math">
                    <m:r>
                      <a:rPr lang="vi-VN" sz="2800" b="1">
                        <a:solidFill>
                          <a:srgbClr val="FFFF00"/>
                        </a:solidFill>
                      </a:rPr>
                      <m:t>𝑹</m:t>
                    </m:r>
                    <m:r>
                      <a:rPr lang="vi-VN" sz="2800" b="1">
                        <a:solidFill>
                          <a:srgbClr val="FFFF00"/>
                        </a:solidFill>
                      </a:rPr>
                      <m:t> = </m:t>
                    </m:r>
                    <m:r>
                      <a:rPr lang="vi-VN" sz="2800" b="1">
                        <a:solidFill>
                          <a:srgbClr val="FFFF00"/>
                        </a:solidFill>
                      </a:rPr>
                      <m:t>𝟏𝟎</m:t>
                    </m:r>
                    <m:r>
                      <a:rPr lang="vi-VN" sz="2800" b="1">
                        <a:solidFill>
                          <a:srgbClr val="FFFF00"/>
                        </a:solidFill>
                      </a:rPr>
                      <m:t>𝜴</m:t>
                    </m:r>
                  </m:oMath>
                </a14:m>
                <a:r>
                  <a:rPr lang="vi-VN" sz="2800" b="1" dirty="0">
                    <a:solidFill>
                      <a:srgbClr val="FFFF00"/>
                    </a:solidFill>
                    <a:latin typeface="UTM Swiss Condensed" panose="02000500000000000000" pitchFamily="2" charset="0"/>
                    <a:cs typeface="Times New Roman" panose="02020603050405020304" pitchFamily="18" charset="0"/>
                  </a:rPr>
                  <a:t>, cuộn cảm thuần có độ tự cảm</a:t>
                </a:r>
                <a14:m>
                  <m:oMath xmlns:m="http://schemas.openxmlformats.org/officeDocument/2006/math">
                    <m:r>
                      <a:rPr lang="vi-VN" sz="2800" b="1">
                        <a:solidFill>
                          <a:srgbClr val="FFFF00"/>
                        </a:solidFill>
                      </a:rPr>
                      <m:t>𝑳</m:t>
                    </m:r>
                    <m:r>
                      <a:rPr lang="vi-VN" sz="2800" b="1">
                        <a:solidFill>
                          <a:srgbClr val="FFFF00"/>
                        </a:solidFill>
                      </a:rPr>
                      <m:t> = </m:t>
                    </m:r>
                    <m:f>
                      <m:fPr>
                        <m:ctrlPr>
                          <a:rPr lang="vi-VN" sz="2800" b="1">
                            <a:solidFill>
                              <a:srgbClr val="FFFF00"/>
                            </a:solidFill>
                          </a:rPr>
                        </m:ctrlPr>
                      </m:fPr>
                      <m:num>
                        <m:r>
                          <a:rPr lang="vi-VN" sz="2800" b="1">
                            <a:solidFill>
                              <a:srgbClr val="FFFF00"/>
                            </a:solidFill>
                          </a:rPr>
                          <m:t>𝟎</m:t>
                        </m:r>
                        <m:r>
                          <a:rPr lang="vi-VN" sz="2800" b="1">
                            <a:solidFill>
                              <a:srgbClr val="FFFF00"/>
                            </a:solidFill>
                          </a:rPr>
                          <m:t>,</m:t>
                        </m:r>
                        <m:r>
                          <a:rPr lang="vi-VN" sz="2800" b="1">
                            <a:solidFill>
                              <a:srgbClr val="FFFF00"/>
                            </a:solidFill>
                          </a:rPr>
                          <m:t>𝟏</m:t>
                        </m:r>
                      </m:num>
                      <m:den>
                        <m:r>
                          <a:rPr lang="vi-VN" sz="2800" b="1">
                            <a:solidFill>
                              <a:srgbClr val="FFFF00"/>
                            </a:solidFill>
                          </a:rPr>
                          <m:t>𝝅</m:t>
                        </m:r>
                      </m:den>
                    </m:f>
                    <m:r>
                      <a:rPr lang="vi-VN" sz="2800" b="1">
                        <a:solidFill>
                          <a:srgbClr val="FFFF00"/>
                        </a:solidFill>
                      </a:rPr>
                      <m:t>𝑯</m:t>
                    </m:r>
                  </m:oMath>
                </a14:m>
                <a:r>
                  <a:rPr lang="vi-VN" sz="2800" b="1" dirty="0">
                    <a:solidFill>
                      <a:srgbClr val="FFFF00"/>
                    </a:solidFill>
                    <a:latin typeface="UTM Swiss Condensed" panose="02000500000000000000" pitchFamily="2" charset="0"/>
                    <a:cs typeface="Times New Roman" panose="02020603050405020304" pitchFamily="18" charset="0"/>
                  </a:rPr>
                  <a:t> và tụ điện có điện dung </a:t>
                </a:r>
                <a14:m>
                  <m:oMath xmlns:m="http://schemas.openxmlformats.org/officeDocument/2006/math">
                    <m:r>
                      <a:rPr lang="vi-VN" sz="2800" b="1">
                        <a:solidFill>
                          <a:srgbClr val="FFFF00"/>
                        </a:solidFill>
                      </a:rPr>
                      <m:t>𝑪</m:t>
                    </m:r>
                    <m:r>
                      <a:rPr lang="vi-VN" sz="2800" b="1">
                        <a:solidFill>
                          <a:srgbClr val="FFFF00"/>
                        </a:solidFill>
                      </a:rPr>
                      <m:t> = </m:t>
                    </m:r>
                    <m:f>
                      <m:fPr>
                        <m:ctrlPr>
                          <a:rPr lang="vi-VN" sz="2800" b="1">
                            <a:solidFill>
                              <a:srgbClr val="FFFF00"/>
                            </a:solidFill>
                          </a:rPr>
                        </m:ctrlPr>
                      </m:fPr>
                      <m:num>
                        <m:r>
                          <a:rPr lang="vi-VN" sz="2800" b="1">
                            <a:solidFill>
                              <a:srgbClr val="FFFF00"/>
                            </a:solidFill>
                          </a:rPr>
                          <m:t>𝟏</m:t>
                        </m:r>
                        <m:sSup>
                          <m:sSupPr>
                            <m:ctrlPr>
                              <a:rPr lang="vi-VN" sz="2800" b="1">
                                <a:solidFill>
                                  <a:srgbClr val="FFFF00"/>
                                </a:solidFill>
                              </a:rPr>
                            </m:ctrlPr>
                          </m:sSupPr>
                          <m:e>
                            <m:r>
                              <a:rPr lang="vi-VN" sz="2800" b="1">
                                <a:solidFill>
                                  <a:srgbClr val="FFFF00"/>
                                </a:solidFill>
                              </a:rPr>
                              <m:t>𝟎</m:t>
                            </m:r>
                          </m:e>
                          <m:sup>
                            <m:r>
                              <a:rPr lang="vi-VN" sz="2800" b="1">
                                <a:solidFill>
                                  <a:srgbClr val="FFFF00"/>
                                </a:solidFill>
                              </a:rPr>
                              <m:t>−</m:t>
                            </m:r>
                            <m:r>
                              <a:rPr lang="vi-VN" sz="2800" b="1">
                                <a:solidFill>
                                  <a:srgbClr val="FFFF00"/>
                                </a:solidFill>
                              </a:rPr>
                              <m:t>𝟑</m:t>
                            </m:r>
                          </m:sup>
                        </m:sSup>
                      </m:num>
                      <m:den>
                        <m:r>
                          <a:rPr lang="vi-VN" sz="2800" b="1">
                            <a:solidFill>
                              <a:srgbClr val="FFFF00"/>
                            </a:solidFill>
                          </a:rPr>
                          <m:t>𝟐</m:t>
                        </m:r>
                        <m:r>
                          <a:rPr lang="vi-VN" sz="2800" b="1">
                            <a:solidFill>
                              <a:srgbClr val="FFFF00"/>
                            </a:solidFill>
                          </a:rPr>
                          <m:t>𝝅</m:t>
                        </m:r>
                      </m:den>
                    </m:f>
                    <m:r>
                      <a:rPr lang="vi-VN" sz="2800" b="1">
                        <a:solidFill>
                          <a:srgbClr val="FFFF00"/>
                        </a:solidFill>
                      </a:rPr>
                      <m:t>𝑭</m:t>
                    </m:r>
                  </m:oMath>
                </a14:m>
                <a:r>
                  <a:rPr lang="vi-VN" sz="2800" b="1" dirty="0">
                    <a:solidFill>
                      <a:srgbClr val="FFFF00"/>
                    </a:solidFill>
                    <a:latin typeface="UTM Swiss Condensed" panose="02000500000000000000" pitchFamily="2" charset="0"/>
                    <a:cs typeface="Times New Roman" panose="02020603050405020304" pitchFamily="18" charset="0"/>
                  </a:rPr>
                  <a:t>. Biết điện áp tức thời hai đầu cuộn cảm là </a:t>
                </a:r>
                <a14:m>
                  <m:oMath xmlns:m="http://schemas.openxmlformats.org/officeDocument/2006/math">
                    <m:sSub>
                      <m:sSubPr>
                        <m:ctrlPr>
                          <a:rPr lang="vi-VN" sz="2800" b="1">
                            <a:solidFill>
                              <a:srgbClr val="FFFF00"/>
                            </a:solidFill>
                          </a:rPr>
                        </m:ctrlPr>
                      </m:sSubPr>
                      <m:e>
                        <m:r>
                          <a:rPr lang="vi-VN" sz="2800" b="1">
                            <a:solidFill>
                              <a:srgbClr val="FFFF00"/>
                            </a:solidFill>
                          </a:rPr>
                          <m:t>𝒖</m:t>
                        </m:r>
                      </m:e>
                      <m:sub>
                        <m:r>
                          <a:rPr lang="vi-VN" sz="2800" b="1">
                            <a:solidFill>
                              <a:srgbClr val="FFFF00"/>
                            </a:solidFill>
                          </a:rPr>
                          <m:t>𝑳</m:t>
                        </m:r>
                      </m:sub>
                    </m:sSub>
                    <m:r>
                      <a:rPr lang="vi-VN" sz="2800" b="1">
                        <a:solidFill>
                          <a:srgbClr val="FFFF00"/>
                        </a:solidFill>
                      </a:rPr>
                      <m:t> = </m:t>
                    </m:r>
                    <m:r>
                      <a:rPr lang="vi-VN" sz="2800" b="1">
                        <a:solidFill>
                          <a:srgbClr val="FFFF00"/>
                        </a:solidFill>
                      </a:rPr>
                      <m:t>𝟐𝟎</m:t>
                    </m:r>
                    <m:rad>
                      <m:radPr>
                        <m:degHide m:val="on"/>
                        <m:ctrlPr>
                          <a:rPr lang="vi-VN" sz="2800" b="1">
                            <a:solidFill>
                              <a:srgbClr val="FFFF00"/>
                            </a:solidFill>
                          </a:rPr>
                        </m:ctrlPr>
                      </m:radPr>
                      <m:deg/>
                      <m:e>
                        <m:r>
                          <a:rPr lang="vi-VN" sz="2800" b="1">
                            <a:solidFill>
                              <a:srgbClr val="FFFF00"/>
                            </a:solidFill>
                          </a:rPr>
                          <m:t>𝟐</m:t>
                        </m:r>
                      </m:e>
                    </m:rad>
                    <m:r>
                      <a:rPr lang="vi-VN" sz="2800" b="1">
                        <a:solidFill>
                          <a:srgbClr val="FFFF00"/>
                        </a:solidFill>
                      </a:rPr>
                      <m:t>𝒄</m:t>
                    </m:r>
                    <m:r>
                      <m:rPr>
                        <m:nor/>
                      </m:rPr>
                      <a:rPr lang="vi-VN" sz="2800" b="1">
                        <a:solidFill>
                          <a:srgbClr val="FFFF00"/>
                        </a:solidFill>
                        <a:latin typeface="UTM Swiss Condensed" panose="02000500000000000000" pitchFamily="2" charset="0"/>
                        <a:cs typeface="Times New Roman" panose="02020603050405020304" pitchFamily="18" charset="0"/>
                      </a:rPr>
                      <m:t>os</m:t>
                    </m:r>
                    <m:r>
                      <a:rPr lang="vi-VN" sz="2800" b="1">
                        <a:solidFill>
                          <a:srgbClr val="FFFF00"/>
                        </a:solidFill>
                      </a:rPr>
                      <m:t>(</m:t>
                    </m:r>
                    <m:r>
                      <a:rPr lang="vi-VN" sz="2800" b="1">
                        <a:solidFill>
                          <a:srgbClr val="FFFF00"/>
                        </a:solidFill>
                      </a:rPr>
                      <m:t>𝟏𝟎𝟎</m:t>
                    </m:r>
                    <m:r>
                      <a:rPr lang="vi-VN" sz="2800" b="1">
                        <a:solidFill>
                          <a:srgbClr val="FFFF00"/>
                        </a:solidFill>
                      </a:rPr>
                      <m:t>𝝅</m:t>
                    </m:r>
                    <m:r>
                      <a:rPr lang="vi-VN" sz="2800" b="1">
                        <a:solidFill>
                          <a:srgbClr val="FFFF00"/>
                        </a:solidFill>
                      </a:rPr>
                      <m:t>𝒕</m:t>
                    </m:r>
                    <m:r>
                      <a:rPr lang="vi-VN" sz="2800" b="1">
                        <a:solidFill>
                          <a:srgbClr val="FFFF00"/>
                        </a:solidFill>
                      </a:rPr>
                      <m:t> + </m:t>
                    </m:r>
                    <m:f>
                      <m:fPr>
                        <m:ctrlPr>
                          <a:rPr lang="vi-VN" sz="2800" b="1">
                            <a:solidFill>
                              <a:srgbClr val="FFFF00"/>
                            </a:solidFill>
                          </a:rPr>
                        </m:ctrlPr>
                      </m:fPr>
                      <m:num>
                        <m:r>
                          <a:rPr lang="vi-VN" sz="2800" b="1">
                            <a:solidFill>
                              <a:srgbClr val="FFFF00"/>
                            </a:solidFill>
                          </a:rPr>
                          <m:t>𝝅</m:t>
                        </m:r>
                      </m:num>
                      <m:den>
                        <m:r>
                          <a:rPr lang="vi-VN" sz="2800" b="1">
                            <a:solidFill>
                              <a:srgbClr val="FFFF00"/>
                            </a:solidFill>
                          </a:rPr>
                          <m:t>𝟐</m:t>
                        </m:r>
                      </m:den>
                    </m:f>
                    <m:r>
                      <a:rPr lang="vi-VN" sz="2800" b="1">
                        <a:solidFill>
                          <a:srgbClr val="FFFF00"/>
                        </a:solidFill>
                      </a:rPr>
                      <m:t>)(</m:t>
                    </m:r>
                    <m:r>
                      <a:rPr lang="vi-VN" sz="2800" b="1">
                        <a:solidFill>
                          <a:srgbClr val="FFFF00"/>
                        </a:solidFill>
                      </a:rPr>
                      <m:t>𝑽</m:t>
                    </m:r>
                    <m:r>
                      <a:rPr lang="vi-VN" sz="2800" b="1">
                        <a:solidFill>
                          <a:srgbClr val="FFFF00"/>
                        </a:solidFill>
                      </a:rPr>
                      <m:t>)</m:t>
                    </m:r>
                  </m:oMath>
                </a14:m>
                <a:r>
                  <a:rPr lang="vi-VN" sz="2800" b="1" dirty="0">
                    <a:solidFill>
                      <a:srgbClr val="FFFF00"/>
                    </a:solidFill>
                    <a:latin typeface="UTM Swiss Condensed" panose="02000500000000000000" pitchFamily="2" charset="0"/>
                    <a:cs typeface="Times New Roman" panose="02020603050405020304" pitchFamily="18" charset="0"/>
                  </a:rPr>
                  <a:t>. Biểu thức cường độ dòng điện chạy trong mạch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2DF4B36A-4484-4B52-82D3-A8AA825F3ADF}"/>
                  </a:ext>
                </a:extLst>
              </p:cNvPr>
              <p:cNvSpPr>
                <a:spLocks noRot="1" noChangeAspect="1" noMove="1" noResize="1" noEditPoints="1" noAdjustHandles="1" noChangeArrowheads="1" noChangeShapeType="1" noTextEdit="1"/>
              </p:cNvSpPr>
              <p:nvPr/>
            </p:nvSpPr>
            <p:spPr>
              <a:xfrm>
                <a:off x="127000" y="63500"/>
                <a:ext cx="11938000" cy="2963568"/>
              </a:xfrm>
              <a:prstGeom prst="rect">
                <a:avLst/>
              </a:prstGeom>
              <a:blipFill>
                <a:blip r:embed="rId2"/>
                <a:stretch>
                  <a:fillRect l="-865" t="-984" r="-1577" b="-3740"/>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BDB7B92F-409A-4B30-9E71-C94BF1812414}"/>
                  </a:ext>
                </a:extLst>
              </p:cNvPr>
              <p:cNvSpPr/>
              <p:nvPr/>
            </p:nvSpPr>
            <p:spPr>
              <a:xfrm>
                <a:off x="508000" y="3027068"/>
                <a:ext cx="5814412"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os</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100</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BDB7B92F-409A-4B30-9E71-C94BF1812414}"/>
                  </a:ext>
                </a:extLst>
              </p:cNvPr>
              <p:cNvSpPr>
                <a:spLocks noRot="1" noChangeAspect="1" noMove="1" noResize="1" noEditPoints="1" noAdjustHandles="1" noChangeArrowheads="1" noChangeShapeType="1" noTextEdit="1"/>
              </p:cNvSpPr>
              <p:nvPr/>
            </p:nvSpPr>
            <p:spPr>
              <a:xfrm>
                <a:off x="508000" y="3027068"/>
                <a:ext cx="5814412" cy="565155"/>
              </a:xfrm>
              <a:prstGeom prst="rect">
                <a:avLst/>
              </a:prstGeom>
              <a:blipFill>
                <a:blip r:embed="rId3"/>
                <a:stretch>
                  <a:fillRect l="-2096" t="-5435" r="-1258"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D0114486-6701-4780-B162-03E9405708C9}"/>
                  </a:ext>
                </a:extLst>
              </p:cNvPr>
              <p:cNvSpPr/>
              <p:nvPr/>
            </p:nvSpPr>
            <p:spPr>
              <a:xfrm>
                <a:off x="508000" y="3592223"/>
                <a:ext cx="5070812" cy="138364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os</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(100</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D0114486-6701-4780-B162-03E9405708C9}"/>
                  </a:ext>
                </a:extLst>
              </p:cNvPr>
              <p:cNvSpPr>
                <a:spLocks noRot="1" noChangeAspect="1" noMove="1" noResize="1" noEditPoints="1" noAdjustHandles="1" noChangeArrowheads="1" noChangeShapeType="1" noTextEdit="1"/>
              </p:cNvSpPr>
              <p:nvPr/>
            </p:nvSpPr>
            <p:spPr>
              <a:xfrm>
                <a:off x="508000" y="3592223"/>
                <a:ext cx="5070812" cy="1383649"/>
              </a:xfrm>
              <a:prstGeom prst="rect">
                <a:avLst/>
              </a:prstGeom>
              <a:blipFill>
                <a:blip r:embed="rId4"/>
                <a:stretch>
                  <a:fillRect l="-240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2AA07C76-7EFE-4F2D-9185-7CA739221912}"/>
                  </a:ext>
                </a:extLst>
              </p:cNvPr>
              <p:cNvSpPr/>
              <p:nvPr/>
            </p:nvSpPr>
            <p:spPr>
              <a:xfrm>
                <a:off x="508000" y="4975872"/>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os</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100</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r>
                      <a:rPr kumimoji="0" lang="fr-FR"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2AA07C76-7EFE-4F2D-9185-7CA739221912}"/>
                  </a:ext>
                </a:extLst>
              </p:cNvPr>
              <p:cNvSpPr>
                <a:spLocks noRot="1" noChangeAspect="1" noMove="1" noResize="1" noEditPoints="1" noAdjustHandles="1" noChangeArrowheads="1" noChangeShapeType="1" noTextEdit="1"/>
              </p:cNvSpPr>
              <p:nvPr/>
            </p:nvSpPr>
            <p:spPr>
              <a:xfrm>
                <a:off x="508000" y="4975872"/>
                <a:ext cx="4891083" cy="523220"/>
              </a:xfrm>
              <a:prstGeom prst="rect">
                <a:avLst/>
              </a:prstGeom>
              <a:blipFill>
                <a:blip r:embed="rId5"/>
                <a:stretch>
                  <a:fillRect l="-2491"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CD11E478-570C-48B3-BF1B-24839F332917}"/>
                  </a:ext>
                </a:extLst>
              </p:cNvPr>
              <p:cNvSpPr/>
              <p:nvPr/>
            </p:nvSpPr>
            <p:spPr>
              <a:xfrm>
                <a:off x="508000" y="5499092"/>
                <a:ext cx="4568879"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𝒊</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os</m:t>
                    </m:r>
                    <m:r>
                      <m:rPr>
                        <m:nor/>
                      </m:rPr>
                      <a:rPr kumimoji="0" lang="fr-F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(100</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𝒕</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CD11E478-570C-48B3-BF1B-24839F332917}"/>
                  </a:ext>
                </a:extLst>
              </p:cNvPr>
              <p:cNvSpPr>
                <a:spLocks noRot="1" noChangeAspect="1" noMove="1" noResize="1" noEditPoints="1" noAdjustHandles="1" noChangeArrowheads="1" noChangeShapeType="1" noTextEdit="1"/>
              </p:cNvSpPr>
              <p:nvPr/>
            </p:nvSpPr>
            <p:spPr>
              <a:xfrm>
                <a:off x="508000" y="5499092"/>
                <a:ext cx="4568879" cy="662810"/>
              </a:xfrm>
              <a:prstGeom prst="rect">
                <a:avLst/>
              </a:prstGeom>
              <a:blipFill>
                <a:blip r:embed="rId6"/>
                <a:stretch>
                  <a:fillRect l="-2667" t="-4587"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9A020897-FD98-4DBC-9A9B-4EFDB6F7E177}"/>
              </a:ext>
            </a:extLst>
          </p:cNvPr>
          <p:cNvSpPr/>
          <p:nvPr/>
        </p:nvSpPr>
        <p:spPr>
          <a:xfrm>
            <a:off x="444500" y="296356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7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F3F47AF-6707-4C28-8BEA-F4EEFDCF3045}"/>
                  </a:ext>
                </a:extLst>
              </p:cNvPr>
              <p:cNvSpPr/>
              <p:nvPr/>
            </p:nvSpPr>
            <p:spPr>
              <a:xfrm>
                <a:off x="127000" y="63500"/>
                <a:ext cx="11938000" cy="306539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29:</a:t>
                </a:r>
                <a:r>
                  <a:rPr lang="pt-BR" sz="2800" b="1" dirty="0">
                    <a:solidFill>
                      <a:srgbClr val="FFFF00"/>
                    </a:solidFill>
                    <a:latin typeface="UTM Swiss Condensed" panose="02000500000000000000" pitchFamily="2" charset="0"/>
                    <a:cs typeface="Times New Roman" panose="02020603050405020304" pitchFamily="18" charset="0"/>
                  </a:rPr>
                  <a:t> Cho mạch điện xoay chiều gồm cuộn dây có </a:t>
                </a:r>
                <a14:m>
                  <m:oMath xmlns:m="http://schemas.openxmlformats.org/officeDocument/2006/math">
                    <m:sSub>
                      <m:sSubPr>
                        <m:ctrlPr>
                          <a:rPr lang="vi-VN" sz="2800" b="1">
                            <a:solidFill>
                              <a:srgbClr val="FFFF00"/>
                            </a:solidFill>
                          </a:rPr>
                        </m:ctrlPr>
                      </m:sSubPr>
                      <m:e>
                        <m:r>
                          <a:rPr lang="pt-BR" sz="2800" b="1">
                            <a:solidFill>
                              <a:srgbClr val="FFFF00"/>
                            </a:solidFill>
                          </a:rPr>
                          <m:t>𝑹</m:t>
                        </m:r>
                      </m:e>
                      <m:sub>
                        <m:r>
                          <a:rPr lang="pt-BR" sz="2800" b="1">
                            <a:solidFill>
                              <a:srgbClr val="FFFF00"/>
                            </a:solidFill>
                          </a:rPr>
                          <m:t>𝟎</m:t>
                        </m:r>
                      </m:sub>
                    </m:sSub>
                    <m:r>
                      <a:rPr lang="pt-BR" sz="2800" b="1">
                        <a:solidFill>
                          <a:srgbClr val="FFFF00"/>
                        </a:solidFill>
                      </a:rPr>
                      <m:t> = </m:t>
                    </m:r>
                    <m:r>
                      <a:rPr lang="pt-BR" sz="2800" b="1">
                        <a:solidFill>
                          <a:srgbClr val="FFFF00"/>
                        </a:solidFill>
                      </a:rPr>
                      <m:t>𝟓𝟎</m:t>
                    </m:r>
                    <m:r>
                      <a:rPr lang="pt-BR" sz="2800" b="1">
                        <a:solidFill>
                          <a:srgbClr val="FFFF00"/>
                        </a:solidFill>
                      </a:rPr>
                      <m:t>𝜴</m:t>
                    </m:r>
                  </m:oMath>
                </a14:m>
                <a:r>
                  <a:rPr lang="pt-BR" sz="2800" b="1" dirty="0">
                    <a:solidFill>
                      <a:srgbClr val="FFFF00"/>
                    </a:solidFill>
                    <a:latin typeface="UTM Swiss Condensed" panose="02000500000000000000" pitchFamily="2" charset="0"/>
                    <a:cs typeface="Times New Roman" panose="02020603050405020304" pitchFamily="18" charset="0"/>
                  </a:rPr>
                  <a:t>, </a:t>
                </a:r>
                <a14:m>
                  <m:oMath xmlns:m="http://schemas.openxmlformats.org/officeDocument/2006/math">
                    <m:r>
                      <a:rPr lang="vi-VN" sz="2800" b="1">
                        <a:solidFill>
                          <a:srgbClr val="FFFF00"/>
                        </a:solidFill>
                      </a:rPr>
                      <m:t>𝑳</m:t>
                    </m:r>
                    <m:r>
                      <a:rPr lang="fr-FR" sz="2800" b="1">
                        <a:solidFill>
                          <a:srgbClr val="FFFF00"/>
                        </a:solidFill>
                      </a:rPr>
                      <m:t> = </m:t>
                    </m:r>
                    <m:f>
                      <m:fPr>
                        <m:ctrlPr>
                          <a:rPr lang="vi-VN" sz="2800" b="1">
                            <a:solidFill>
                              <a:srgbClr val="FFFF00"/>
                            </a:solidFill>
                          </a:rPr>
                        </m:ctrlPr>
                      </m:fPr>
                      <m:num>
                        <m:r>
                          <a:rPr lang="fr-FR" sz="2800" b="1">
                            <a:solidFill>
                              <a:srgbClr val="FFFF00"/>
                            </a:solidFill>
                          </a:rPr>
                          <m:t>𝟒</m:t>
                        </m:r>
                      </m:num>
                      <m:den>
                        <m:r>
                          <a:rPr lang="fr-FR" sz="2800" b="1">
                            <a:solidFill>
                              <a:srgbClr val="FFFF00"/>
                            </a:solidFill>
                          </a:rPr>
                          <m:t>𝟏𝟎</m:t>
                        </m:r>
                        <m:r>
                          <a:rPr lang="vi-VN" sz="2800" b="1">
                            <a:solidFill>
                              <a:srgbClr val="FFFF00"/>
                            </a:solidFill>
                          </a:rPr>
                          <m:t>𝝅</m:t>
                        </m:r>
                      </m:den>
                    </m:f>
                    <m:r>
                      <a:rPr lang="vi-VN" sz="2800" b="1">
                        <a:solidFill>
                          <a:srgbClr val="FFFF00"/>
                        </a:solidFill>
                      </a:rPr>
                      <m:t>𝑯</m:t>
                    </m:r>
                  </m:oMath>
                </a14:m>
                <a:r>
                  <a:rPr lang="pt-BR" sz="2800" b="1" dirty="0">
                    <a:solidFill>
                      <a:srgbClr val="FFFF00"/>
                    </a:solidFill>
                    <a:latin typeface="UTM Swiss Condensed" panose="02000500000000000000" pitchFamily="2" charset="0"/>
                    <a:cs typeface="Times New Roman" panose="02020603050405020304" pitchFamily="18" charset="0"/>
                  </a:rPr>
                  <a:t>, </a:t>
                </a:r>
                <a14:m>
                  <m:oMath xmlns:m="http://schemas.openxmlformats.org/officeDocument/2006/math">
                    <m:r>
                      <a:rPr lang="vi-VN" sz="2800" b="1">
                        <a:solidFill>
                          <a:srgbClr val="FFFF00"/>
                        </a:solidFill>
                      </a:rPr>
                      <m:t>𝑪</m:t>
                    </m:r>
                    <m:r>
                      <a:rPr lang="fr-FR" sz="2800" b="1">
                        <a:solidFill>
                          <a:srgbClr val="FFFF00"/>
                        </a:solidFill>
                      </a:rPr>
                      <m:t> = </m:t>
                    </m:r>
                    <m:f>
                      <m:fPr>
                        <m:ctrlPr>
                          <a:rPr lang="vi-VN" sz="2800" b="1">
                            <a:solidFill>
                              <a:srgbClr val="FFFF00"/>
                            </a:solidFill>
                          </a:rPr>
                        </m:ctrlPr>
                      </m:fPr>
                      <m:num>
                        <m:r>
                          <a:rPr lang="fr-FR" sz="2800" b="1">
                            <a:solidFill>
                              <a:srgbClr val="FFFF00"/>
                            </a:solidFill>
                          </a:rPr>
                          <m:t>𝟏</m:t>
                        </m:r>
                        <m:sSup>
                          <m:sSupPr>
                            <m:ctrlPr>
                              <a:rPr lang="vi-VN" sz="2800" b="1">
                                <a:solidFill>
                                  <a:srgbClr val="FFFF00"/>
                                </a:solidFill>
                              </a:rPr>
                            </m:ctrlPr>
                          </m:sSupPr>
                          <m:e>
                            <m:r>
                              <a:rPr lang="fr-FR" sz="2800" b="1">
                                <a:solidFill>
                                  <a:srgbClr val="FFFF00"/>
                                </a:solidFill>
                              </a:rPr>
                              <m:t>𝟎</m:t>
                            </m:r>
                          </m:e>
                          <m:sup>
                            <m:r>
                              <a:rPr lang="fr-FR" sz="2800" b="1">
                                <a:solidFill>
                                  <a:srgbClr val="FFFF00"/>
                                </a:solidFill>
                              </a:rPr>
                              <m:t>−</m:t>
                            </m:r>
                            <m:r>
                              <a:rPr lang="fr-FR" sz="2800" b="1">
                                <a:solidFill>
                                  <a:srgbClr val="FFFF00"/>
                                </a:solidFill>
                              </a:rPr>
                              <m:t>𝟒</m:t>
                            </m:r>
                          </m:sup>
                        </m:sSup>
                      </m:num>
                      <m:den>
                        <m:r>
                          <a:rPr lang="vi-VN" sz="2800" b="1">
                            <a:solidFill>
                              <a:srgbClr val="FFFF00"/>
                            </a:solidFill>
                          </a:rPr>
                          <m:t>𝝅</m:t>
                        </m:r>
                      </m:den>
                    </m:f>
                    <m:r>
                      <a:rPr lang="vi-VN" sz="2800" b="1">
                        <a:solidFill>
                          <a:srgbClr val="FFFF00"/>
                        </a:solidFill>
                      </a:rPr>
                      <m:t>𝑭</m:t>
                    </m:r>
                  </m:oMath>
                </a14:m>
                <a:r>
                  <a:rPr lang="pt-BR" sz="2800" b="1" dirty="0">
                    <a:solidFill>
                      <a:srgbClr val="FFFF00"/>
                    </a:solidFill>
                    <a:latin typeface="UTM Swiss Condensed" panose="02000500000000000000" pitchFamily="2" charset="0"/>
                    <a:cs typeface="Times New Roman" panose="02020603050405020304" pitchFamily="18" charset="0"/>
                  </a:rPr>
                  <a:t> và điện trở thuần </a:t>
                </a:r>
                <a14:m>
                  <m:oMath xmlns:m="http://schemas.openxmlformats.org/officeDocument/2006/math">
                    <m:r>
                      <a:rPr lang="vi-VN" sz="2800" b="1">
                        <a:solidFill>
                          <a:srgbClr val="FFFF00"/>
                        </a:solidFill>
                      </a:rPr>
                      <m:t>𝑹</m:t>
                    </m:r>
                    <m:r>
                      <a:rPr lang="fr-FR" sz="2800" b="1">
                        <a:solidFill>
                          <a:srgbClr val="FFFF00"/>
                        </a:solidFill>
                      </a:rPr>
                      <m:t> = </m:t>
                    </m:r>
                    <m:r>
                      <a:rPr lang="fr-FR" sz="2800" b="1">
                        <a:solidFill>
                          <a:srgbClr val="FFFF00"/>
                        </a:solidFill>
                      </a:rPr>
                      <m:t>𝟑𝟎</m:t>
                    </m:r>
                    <m:r>
                      <a:rPr lang="vi-VN" sz="2800" b="1">
                        <a:solidFill>
                          <a:srgbClr val="FFFF00"/>
                        </a:solidFill>
                      </a:rPr>
                      <m:t>𝜴</m:t>
                    </m:r>
                    <m:r>
                      <a:rPr lang="fr-FR" sz="2800" b="1">
                        <a:solidFill>
                          <a:srgbClr val="FFFF00"/>
                        </a:solidFill>
                      </a:rPr>
                      <m:t>.</m:t>
                    </m:r>
                  </m:oMath>
                </a14:m>
                <a:r>
                  <a:rPr lang="pt-BR" sz="2800" b="1" dirty="0">
                    <a:solidFill>
                      <a:srgbClr val="FFFF00"/>
                    </a:solidFill>
                    <a:latin typeface="UTM Swiss Condensed" panose="02000500000000000000" pitchFamily="2" charset="0"/>
                    <a:cs typeface="Times New Roman" panose="02020603050405020304" pitchFamily="18" charset="0"/>
                  </a:rPr>
                  <a:t> Tất cả được mắc nối tiếp nhau, rồi đặt vào hai đầu đoạn mạch có hiệu điện thế xoay chiều </a:t>
                </a:r>
                <a14:m>
                  <m:oMath xmlns:m="http://schemas.openxmlformats.org/officeDocument/2006/math">
                    <m:r>
                      <a:rPr lang="vi-VN" sz="2800" b="1">
                        <a:solidFill>
                          <a:srgbClr val="FFFF00"/>
                        </a:solidFill>
                      </a:rPr>
                      <m:t>𝒖</m:t>
                    </m:r>
                    <m:r>
                      <a:rPr lang="fr-FR" sz="2800" b="1">
                        <a:solidFill>
                          <a:srgbClr val="FFFF00"/>
                        </a:solidFill>
                      </a:rPr>
                      <m:t> = </m:t>
                    </m:r>
                    <m:r>
                      <a:rPr lang="fr-FR" sz="2800" b="1">
                        <a:solidFill>
                          <a:srgbClr val="FFFF00"/>
                        </a:solidFill>
                      </a:rPr>
                      <m:t>𝟏𝟎𝟎</m:t>
                    </m:r>
                    <m:rad>
                      <m:radPr>
                        <m:degHide m:val="on"/>
                        <m:ctrlPr>
                          <a:rPr lang="vi-VN" sz="2800" b="1">
                            <a:solidFill>
                              <a:srgbClr val="FFFF00"/>
                            </a:solidFill>
                          </a:rPr>
                        </m:ctrlPr>
                      </m:radPr>
                      <m:deg/>
                      <m:e>
                        <m:r>
                          <a:rPr lang="fr-FR" sz="2800" b="1">
                            <a:solidFill>
                              <a:srgbClr val="FFFF00"/>
                            </a:solidFill>
                          </a:rPr>
                          <m:t>𝟐</m:t>
                        </m:r>
                      </m:e>
                    </m:rad>
                    <m:func>
                      <m:funcPr>
                        <m:ctrlPr>
                          <a:rPr lang="vi-VN" sz="2800" b="1">
                            <a:solidFill>
                              <a:srgbClr val="FFFF00"/>
                            </a:solidFill>
                          </a:rPr>
                        </m:ctrlPr>
                      </m:funcPr>
                      <m:fName>
                        <m:r>
                          <a:rPr lang="vi-VN" sz="2800" b="1">
                            <a:solidFill>
                              <a:srgbClr val="FFFF00"/>
                            </a:solidFill>
                          </a:rPr>
                          <m:t>𝒄𝒐𝒔</m:t>
                        </m:r>
                      </m:fName>
                      <m:e>
                        <m:r>
                          <a:rPr lang="fr-FR" sz="2800" b="1">
                            <a:solidFill>
                              <a:srgbClr val="FFFF00"/>
                            </a:solidFill>
                          </a:rPr>
                          <m:t>𝟏</m:t>
                        </m:r>
                      </m:e>
                    </m:func>
                    <m:r>
                      <a:rPr lang="fr-FR" sz="2800" b="1">
                        <a:solidFill>
                          <a:srgbClr val="FFFF00"/>
                        </a:solidFill>
                      </a:rPr>
                      <m:t>𝟎𝟎</m:t>
                    </m:r>
                    <m:r>
                      <a:rPr lang="vi-VN" sz="2800" b="1">
                        <a:solidFill>
                          <a:srgbClr val="FFFF00"/>
                        </a:solidFill>
                      </a:rPr>
                      <m:t>𝝅</m:t>
                    </m:r>
                    <m:func>
                      <m:funcPr>
                        <m:ctrlPr>
                          <a:rPr lang="vi-VN" sz="2800" b="1">
                            <a:solidFill>
                              <a:srgbClr val="FFFF00"/>
                            </a:solidFill>
                          </a:rPr>
                        </m:ctrlPr>
                      </m:funcPr>
                      <m:fName>
                        <m:r>
                          <a:rPr lang="vi-VN" sz="2800" b="1">
                            <a:solidFill>
                              <a:srgbClr val="FFFF00"/>
                            </a:solidFill>
                          </a:rPr>
                          <m:t>𝒕</m:t>
                        </m:r>
                      </m:fName>
                      <m:e>
                        <m:r>
                          <a:rPr lang="fr-FR" sz="2800" b="1">
                            <a:solidFill>
                              <a:srgbClr val="FFFF00"/>
                            </a:solidFill>
                          </a:rPr>
                          <m:t>(</m:t>
                        </m:r>
                      </m:e>
                    </m:func>
                    <m:func>
                      <m:funcPr>
                        <m:ctrlPr>
                          <a:rPr lang="vi-VN" sz="2800" b="1">
                            <a:solidFill>
                              <a:srgbClr val="FFFF00"/>
                            </a:solidFill>
                          </a:rPr>
                        </m:ctrlPr>
                      </m:funcPr>
                      <m:fName>
                        <m:r>
                          <a:rPr lang="vi-VN" sz="2800" b="1">
                            <a:solidFill>
                              <a:srgbClr val="FFFF00"/>
                            </a:solidFill>
                          </a:rPr>
                          <m:t>𝑽</m:t>
                        </m:r>
                      </m:fName>
                      <m:e>
                        <m:r>
                          <a:rPr lang="fr-FR" sz="2800" b="1">
                            <a:solidFill>
                              <a:srgbClr val="FFFF00"/>
                            </a:solidFill>
                          </a:rPr>
                          <m:t>)</m:t>
                        </m:r>
                      </m:e>
                    </m:func>
                    <m:r>
                      <a:rPr lang="fr-FR" sz="2800" b="1">
                        <a:solidFill>
                          <a:srgbClr val="FFFF00"/>
                        </a:solidFill>
                      </a:rPr>
                      <m:t>.</m:t>
                    </m:r>
                  </m:oMath>
                </a14:m>
                <a:r>
                  <a:rPr lang="pt-BR" sz="2800" b="1" dirty="0">
                    <a:solidFill>
                      <a:srgbClr val="FFFF00"/>
                    </a:solidFill>
                    <a:latin typeface="UTM Swiss Condensed" panose="02000500000000000000" pitchFamily="2" charset="0"/>
                    <a:cs typeface="Times New Roman" panose="02020603050405020304" pitchFamily="18" charset="0"/>
                  </a:rPr>
                  <a:t> Công suất tiêu thụ của mạch có giá trị</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1F3F47AF-6707-4C28-8BEA-F4EEFDCF3045}"/>
                  </a:ext>
                </a:extLst>
              </p:cNvPr>
              <p:cNvSpPr>
                <a:spLocks noRot="1" noChangeAspect="1" noMove="1" noResize="1" noEditPoints="1" noAdjustHandles="1" noChangeArrowheads="1" noChangeShapeType="1" noTextEdit="1"/>
              </p:cNvSpPr>
              <p:nvPr/>
            </p:nvSpPr>
            <p:spPr>
              <a:xfrm>
                <a:off x="127000" y="63500"/>
                <a:ext cx="11938000" cy="3065391"/>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71C05236-4501-4334-A1E0-E677A8A30F6E}"/>
                  </a:ext>
                </a:extLst>
              </p:cNvPr>
              <p:cNvSpPr/>
              <p:nvPr/>
            </p:nvSpPr>
            <p:spPr>
              <a:xfrm>
                <a:off x="762000" y="312889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𝟖𝟎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𝑾</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71C05236-4501-4334-A1E0-E677A8A30F6E}"/>
                  </a:ext>
                </a:extLst>
              </p:cNvPr>
              <p:cNvSpPr>
                <a:spLocks noRot="1" noChangeAspect="1" noMove="1" noResize="1" noEditPoints="1" noAdjustHandles="1" noChangeArrowheads="1" noChangeShapeType="1" noTextEdit="1"/>
              </p:cNvSpPr>
              <p:nvPr/>
            </p:nvSpPr>
            <p:spPr>
              <a:xfrm>
                <a:off x="762000" y="3128891"/>
                <a:ext cx="2121093" cy="523220"/>
              </a:xfrm>
              <a:prstGeom prst="rect">
                <a:avLst/>
              </a:prstGeom>
              <a:blipFill>
                <a:blip r:embed="rId3"/>
                <a:stretch>
                  <a:fillRect l="-5747"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9B4F7AD-3DF7-4BE4-B077-EB287FB2BA83}"/>
                  </a:ext>
                </a:extLst>
              </p:cNvPr>
              <p:cNvSpPr/>
              <p:nvPr/>
            </p:nvSpPr>
            <p:spPr>
              <a:xfrm>
                <a:off x="3619500" y="312889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𝑾</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89B4F7AD-3DF7-4BE4-B077-EB287FB2BA83}"/>
                  </a:ext>
                </a:extLst>
              </p:cNvPr>
              <p:cNvSpPr>
                <a:spLocks noRot="1" noChangeAspect="1" noMove="1" noResize="1" noEditPoints="1" noAdjustHandles="1" noChangeArrowheads="1" noChangeShapeType="1" noTextEdit="1"/>
              </p:cNvSpPr>
              <p:nvPr/>
            </p:nvSpPr>
            <p:spPr>
              <a:xfrm>
                <a:off x="3619500" y="3128891"/>
                <a:ext cx="2121093" cy="523220"/>
              </a:xfrm>
              <a:prstGeom prst="rect">
                <a:avLst/>
              </a:prstGeom>
              <a:blipFill>
                <a:blip r:embed="rId4"/>
                <a:stretch>
                  <a:fillRect l="-6034"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B625E60-C79F-43BF-BF41-7EF184E73D93}"/>
                  </a:ext>
                </a:extLst>
              </p:cNvPr>
              <p:cNvSpPr/>
              <p:nvPr/>
            </p:nvSpPr>
            <p:spPr>
              <a:xfrm>
                <a:off x="6477000" y="312889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𝑾</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3B625E60-C79F-43BF-BF41-7EF184E73D93}"/>
                  </a:ext>
                </a:extLst>
              </p:cNvPr>
              <p:cNvSpPr>
                <a:spLocks noRot="1" noChangeAspect="1" noMove="1" noResize="1" noEditPoints="1" noAdjustHandles="1" noChangeArrowheads="1" noChangeShapeType="1" noTextEdit="1"/>
              </p:cNvSpPr>
              <p:nvPr/>
            </p:nvSpPr>
            <p:spPr>
              <a:xfrm>
                <a:off x="6477000" y="3128891"/>
                <a:ext cx="2121093" cy="523220"/>
              </a:xfrm>
              <a:prstGeom prst="rect">
                <a:avLst/>
              </a:prstGeom>
              <a:blipFill>
                <a:blip r:embed="rId5"/>
                <a:stretch>
                  <a:fillRect l="-6052" t="-12791" r="-5187"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4D61FED4-FDA1-4C75-A2F2-056CD292E2E0}"/>
                  </a:ext>
                </a:extLst>
              </p:cNvPr>
              <p:cNvSpPr/>
              <p:nvPr/>
            </p:nvSpPr>
            <p:spPr>
              <a:xfrm>
                <a:off x="9334500" y="3128891"/>
                <a:ext cx="2187009"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𝟏𝟔𝟎</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𝑾</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4D61FED4-FDA1-4C75-A2F2-056CD292E2E0}"/>
                  </a:ext>
                </a:extLst>
              </p:cNvPr>
              <p:cNvSpPr>
                <a:spLocks noRot="1" noChangeAspect="1" noMove="1" noResize="1" noEditPoints="1" noAdjustHandles="1" noChangeArrowheads="1" noChangeShapeType="1" noTextEdit="1"/>
              </p:cNvSpPr>
              <p:nvPr/>
            </p:nvSpPr>
            <p:spPr>
              <a:xfrm>
                <a:off x="9334500" y="3128891"/>
                <a:ext cx="2187009" cy="565155"/>
              </a:xfrm>
              <a:prstGeom prst="rect">
                <a:avLst/>
              </a:prstGeom>
              <a:blipFill>
                <a:blip r:embed="rId6"/>
                <a:stretch>
                  <a:fillRect l="-5571" t="-4301" r="-4735"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16F800A-3CF4-43D1-ABED-4748A42C9B87}"/>
              </a:ext>
            </a:extLst>
          </p:cNvPr>
          <p:cNvSpPr/>
          <p:nvPr/>
        </p:nvSpPr>
        <p:spPr>
          <a:xfrm>
            <a:off x="698500" y="306539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6535858"/>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8B1086-1660-4753-83BF-204F0E1605D9}"/>
              </a:ext>
            </a:extLst>
          </p:cNvPr>
          <p:cNvSpPr/>
          <p:nvPr/>
        </p:nvSpPr>
        <p:spPr>
          <a:xfrm>
            <a:off x="127000" y="63500"/>
            <a:ext cx="11938000" cy="53771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a:solidFill>
                  <a:srgbClr val="FF0000"/>
                </a:solidFill>
                <a:latin typeface="UTM Swiss Condensed" panose="02000500000000000000" pitchFamily="2" charset="0"/>
                <a:cs typeface="Times New Roman" panose="02020603050405020304" pitchFamily="18" charset="0"/>
              </a:rPr>
              <a:t>Câu</a:t>
            </a:r>
            <a:r>
              <a:rPr lang="fr-FR" sz="2800" b="1" dirty="0">
                <a:solidFill>
                  <a:srgbClr val="FF0000"/>
                </a:solidFill>
                <a:latin typeface="UTM Swiss Condensed" panose="02000500000000000000" pitchFamily="2" charset="0"/>
                <a:cs typeface="Times New Roman" panose="02020603050405020304" pitchFamily="18" charset="0"/>
              </a:rPr>
              <a:t> 30</a:t>
            </a:r>
            <a:r>
              <a:rPr lang="fr-FR" sz="2800" b="1">
                <a:solidFill>
                  <a:srgbClr val="FF0000"/>
                </a:solidFill>
                <a:latin typeface="UTM Swiss Condensed" panose="02000500000000000000" pitchFamily="2" charset="0"/>
                <a:cs typeface="Times New Roman" panose="02020603050405020304" pitchFamily="18" charset="0"/>
              </a:rPr>
              <a:t>:</a:t>
            </a:r>
            <a:r>
              <a:rPr lang="fr-FR" sz="2800" b="1">
                <a:solidFill>
                  <a:srgbClr val="FFFF00"/>
                </a:solidFill>
                <a:latin typeface="UTM Swiss Condensed" panose="02000500000000000000" pitchFamily="2" charset="0"/>
                <a:cs typeface="Times New Roman" panose="02020603050405020304" pitchFamily="18" charset="0"/>
              </a:rPr>
              <a:t> Đặt một điện áp xoay chiều vào hai đầu đoạn gồm điện trở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F5F4D6EF-BC01-470D-BE88-662F29455E5A}"/>
                  </a:ext>
                </a:extLst>
              </p:cNvPr>
              <p:cNvSpPr/>
              <p:nvPr/>
            </p:nvSpPr>
            <p:spPr>
              <a:xfrm>
                <a:off x="762000" y="60121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𝟐𝟕𝟑</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F5F4D6EF-BC01-470D-BE88-662F29455E5A}"/>
                  </a:ext>
                </a:extLst>
              </p:cNvPr>
              <p:cNvSpPr>
                <a:spLocks noRot="1" noChangeAspect="1" noMove="1" noResize="1" noEditPoints="1" noAdjustHandles="1" noChangeArrowheads="1" noChangeShapeType="1" noTextEdit="1"/>
              </p:cNvSpPr>
              <p:nvPr/>
            </p:nvSpPr>
            <p:spPr>
              <a:xfrm>
                <a:off x="762000" y="601211"/>
                <a:ext cx="2121093" cy="523220"/>
              </a:xfrm>
              <a:prstGeom prst="rect">
                <a:avLst/>
              </a:prstGeom>
              <a:blipFill>
                <a:blip r:embed="rId2"/>
                <a:stretch>
                  <a:fillRect l="-5747" t="-14118" b="-3176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08C24206-A95C-4B10-A793-F9ACB2397888}"/>
                  </a:ext>
                </a:extLst>
              </p:cNvPr>
              <p:cNvSpPr/>
              <p:nvPr/>
            </p:nvSpPr>
            <p:spPr>
              <a:xfrm>
                <a:off x="3619500" y="60121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𝟕𝟑</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08C24206-A95C-4B10-A793-F9ACB2397888}"/>
                  </a:ext>
                </a:extLst>
              </p:cNvPr>
              <p:cNvSpPr>
                <a:spLocks noRot="1" noChangeAspect="1" noMove="1" noResize="1" noEditPoints="1" noAdjustHandles="1" noChangeArrowheads="1" noChangeShapeType="1" noTextEdit="1"/>
              </p:cNvSpPr>
              <p:nvPr/>
            </p:nvSpPr>
            <p:spPr>
              <a:xfrm>
                <a:off x="3619500" y="601211"/>
                <a:ext cx="2121093" cy="523220"/>
              </a:xfrm>
              <a:prstGeom prst="rect">
                <a:avLst/>
              </a:prstGeom>
              <a:blipFill>
                <a:blip r:embed="rId3"/>
                <a:stretch>
                  <a:fillRect l="-6034" t="-14118" b="-3176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EF4A9093-8320-4E5F-B4E2-C05B52A98157}"/>
                  </a:ext>
                </a:extLst>
              </p:cNvPr>
              <p:cNvSpPr/>
              <p:nvPr/>
            </p:nvSpPr>
            <p:spPr>
              <a:xfrm>
                <a:off x="6477000" y="60121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𝟏𝟏𝟓</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EF4A9093-8320-4E5F-B4E2-C05B52A98157}"/>
                  </a:ext>
                </a:extLst>
              </p:cNvPr>
              <p:cNvSpPr>
                <a:spLocks noRot="1" noChangeAspect="1" noMove="1" noResize="1" noEditPoints="1" noAdjustHandles="1" noChangeArrowheads="1" noChangeShapeType="1" noTextEdit="1"/>
              </p:cNvSpPr>
              <p:nvPr/>
            </p:nvSpPr>
            <p:spPr>
              <a:xfrm>
                <a:off x="6477000" y="601211"/>
                <a:ext cx="2121093" cy="523220"/>
              </a:xfrm>
              <a:prstGeom prst="rect">
                <a:avLst/>
              </a:prstGeom>
              <a:blipFill>
                <a:blip r:embed="rId4"/>
                <a:stretch>
                  <a:fillRect l="-6052" t="-14118" b="-3176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05493EC2-3A2E-4BD3-A521-C6CA6BBDD2DE}"/>
                  </a:ext>
                </a:extLst>
              </p:cNvPr>
              <p:cNvSpPr/>
              <p:nvPr/>
            </p:nvSpPr>
            <p:spPr>
              <a:xfrm>
                <a:off x="9334500" y="601211"/>
                <a:ext cx="164660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𝟑𝟒𝟔</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𝜴</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05493EC2-3A2E-4BD3-A521-C6CA6BBDD2DE}"/>
                  </a:ext>
                </a:extLst>
              </p:cNvPr>
              <p:cNvSpPr>
                <a:spLocks noRot="1" noChangeAspect="1" noMove="1" noResize="1" noEditPoints="1" noAdjustHandles="1" noChangeArrowheads="1" noChangeShapeType="1" noTextEdit="1"/>
              </p:cNvSpPr>
              <p:nvPr/>
            </p:nvSpPr>
            <p:spPr>
              <a:xfrm>
                <a:off x="9334500" y="601211"/>
                <a:ext cx="1646605" cy="523220"/>
              </a:xfrm>
              <a:prstGeom prst="rect">
                <a:avLst/>
              </a:prstGeom>
              <a:blipFill>
                <a:blip r:embed="rId5"/>
                <a:stretch>
                  <a:fillRect l="-7407" t="-14118" b="-3176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296542B-9F30-48AC-A7F8-25C1FF2E15AE}"/>
              </a:ext>
            </a:extLst>
          </p:cNvPr>
          <p:cNvSpPr/>
          <p:nvPr/>
        </p:nvSpPr>
        <p:spPr>
          <a:xfrm>
            <a:off x="698500" y="53771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331170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3D02C00-FAE2-4873-B544-F03ABCEAD02B}"/>
                  </a:ext>
                </a:extLst>
              </p:cNvPr>
              <p:cNvSpPr/>
              <p:nvPr/>
            </p:nvSpPr>
            <p:spPr>
              <a:xfrm>
                <a:off x="127000" y="63500"/>
                <a:ext cx="11938000" cy="1562479"/>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3:</a:t>
                </a:r>
                <a:r>
                  <a:rPr lang="vi-VN" sz="2800" b="1" dirty="0">
                    <a:solidFill>
                      <a:srgbClr val="FFFF00"/>
                    </a:solidFill>
                    <a:latin typeface="UTM Swiss Condensed" panose="02000500000000000000" pitchFamily="2" charset="0"/>
                    <a:cs typeface="Times New Roman" panose="02020603050405020304" pitchFamily="18" charset="0"/>
                  </a:rPr>
                  <a:t> Điện áp giữa hai đầu một tụ điện là </a:t>
                </a:r>
                <a14:m>
                  <m:oMath xmlns:m="http://schemas.openxmlformats.org/officeDocument/2006/math">
                    <m:r>
                      <a:rPr lang="vi-VN" sz="2800" b="1">
                        <a:solidFill>
                          <a:srgbClr val="FFFF00"/>
                        </a:solidFill>
                      </a:rPr>
                      <m:t>𝒖</m:t>
                    </m:r>
                    <m:r>
                      <a:rPr lang="vi-VN" sz="2800" b="1">
                        <a:solidFill>
                          <a:srgbClr val="FFFF00"/>
                        </a:solidFill>
                      </a:rPr>
                      <m:t> = </m:t>
                    </m:r>
                    <m:r>
                      <a:rPr lang="vi-VN" sz="2800" b="1">
                        <a:solidFill>
                          <a:srgbClr val="FFFF00"/>
                        </a:solidFill>
                      </a:rPr>
                      <m:t>𝟐𝟎𝟎</m:t>
                    </m:r>
                    <m:rad>
                      <m:radPr>
                        <m:degHide m:val="on"/>
                        <m:ctrlPr>
                          <a:rPr lang="vi-VN" sz="2800" b="1">
                            <a:solidFill>
                              <a:srgbClr val="FFFF00"/>
                            </a:solidFill>
                          </a:rPr>
                        </m:ctrlPr>
                      </m:radPr>
                      <m:deg/>
                      <m:e>
                        <m:r>
                          <a:rPr lang="vi-VN" sz="2800" b="1">
                            <a:solidFill>
                              <a:srgbClr val="FFFF00"/>
                            </a:solidFill>
                          </a:rPr>
                          <m:t>𝟐</m:t>
                        </m:r>
                      </m:e>
                    </m:rad>
                    <m:r>
                      <a:rPr lang="vi-VN" sz="2800" b="1">
                        <a:solidFill>
                          <a:srgbClr val="FFFF00"/>
                        </a:solidFill>
                      </a:rPr>
                      <m:t>𝒄</m:t>
                    </m:r>
                    <m:r>
                      <m:rPr>
                        <m:nor/>
                      </m:rPr>
                      <a:rPr lang="vi-VN" sz="2800" b="1">
                        <a:solidFill>
                          <a:srgbClr val="FFFF00"/>
                        </a:solidFill>
                        <a:latin typeface="UTM Swiss Condensed" panose="02000500000000000000" pitchFamily="2" charset="0"/>
                        <a:cs typeface="Times New Roman" panose="02020603050405020304" pitchFamily="18" charset="0"/>
                      </a:rPr>
                      <m:t>os</m:t>
                    </m:r>
                    <m:r>
                      <a:rPr lang="vi-VN" sz="2800" b="1">
                        <a:solidFill>
                          <a:srgbClr val="FFFF00"/>
                        </a:solidFill>
                      </a:rPr>
                      <m:t>𝟏𝟎𝟎</m:t>
                    </m:r>
                    <m:r>
                      <a:rPr lang="vi-VN" sz="2800" b="1">
                        <a:solidFill>
                          <a:srgbClr val="FFFF00"/>
                        </a:solidFill>
                      </a:rPr>
                      <m:t>𝝅</m:t>
                    </m:r>
                    <m:r>
                      <a:rPr lang="vi-VN" sz="2800" b="1">
                        <a:solidFill>
                          <a:srgbClr val="FFFF00"/>
                        </a:solidFill>
                      </a:rPr>
                      <m:t>𝒕</m:t>
                    </m:r>
                    <m:d>
                      <m:dPr>
                        <m:ctrlPr>
                          <a:rPr lang="vi-VN" sz="2800" b="1">
                            <a:solidFill>
                              <a:srgbClr val="FFFF00"/>
                            </a:solidFill>
                          </a:rPr>
                        </m:ctrlPr>
                      </m:dPr>
                      <m:e>
                        <m:r>
                          <a:rPr lang="vi-VN" sz="2800" b="1">
                            <a:solidFill>
                              <a:srgbClr val="FFFF00"/>
                            </a:solidFill>
                          </a:rPr>
                          <m:t>𝑽</m:t>
                        </m:r>
                      </m:e>
                    </m:d>
                  </m:oMath>
                </a14:m>
                <a:r>
                  <a:rPr lang="vi-VN" sz="2800" b="1" dirty="0">
                    <a:solidFill>
                      <a:srgbClr val="FFFF00"/>
                    </a:solidFill>
                    <a:latin typeface="UTM Swiss Condensed" panose="02000500000000000000" pitchFamily="2" charset="0"/>
                    <a:cs typeface="Times New Roman" panose="02020603050405020304" pitchFamily="18" charset="0"/>
                  </a:rPr>
                  <a:t>, cường độ dòng điện qua tụ điện</a:t>
                </a:r>
                <a14:m>
                  <m:oMath xmlns:m="http://schemas.openxmlformats.org/officeDocument/2006/math">
                    <m:r>
                      <a:rPr lang="vi-VN" sz="2800" b="1">
                        <a:solidFill>
                          <a:srgbClr val="FFFF00"/>
                        </a:solidFill>
                      </a:rPr>
                      <m:t>𝑰</m:t>
                    </m:r>
                    <m:r>
                      <a:rPr lang="vi-VN" sz="2800" b="1">
                        <a:solidFill>
                          <a:srgbClr val="FFFF00"/>
                        </a:solidFill>
                      </a:rPr>
                      <m:t> = </m:t>
                    </m:r>
                    <m:r>
                      <a:rPr lang="vi-VN" sz="2800" b="1">
                        <a:solidFill>
                          <a:srgbClr val="FFFF00"/>
                        </a:solidFill>
                      </a:rPr>
                      <m:t>𝟐</m:t>
                    </m:r>
                    <m:r>
                      <a:rPr lang="vi-VN" sz="2800" b="1">
                        <a:solidFill>
                          <a:srgbClr val="FFFF00"/>
                        </a:solidFill>
                      </a:rPr>
                      <m:t> </m:t>
                    </m:r>
                    <m:r>
                      <a:rPr lang="vi-VN" sz="2800" b="1">
                        <a:solidFill>
                          <a:srgbClr val="FFFF00"/>
                        </a:solidFill>
                      </a:rPr>
                      <m:t>𝑨</m:t>
                    </m:r>
                  </m:oMath>
                </a14:m>
                <a:r>
                  <a:rPr lang="vi-VN" sz="2800" b="1" dirty="0">
                    <a:solidFill>
                      <a:srgbClr val="FFFF00"/>
                    </a:solidFill>
                    <a:latin typeface="UTM Swiss Condensed" panose="02000500000000000000" pitchFamily="2" charset="0"/>
                    <a:cs typeface="Times New Roman" panose="02020603050405020304" pitchFamily="18" charset="0"/>
                  </a:rPr>
                  <a:t>. Điện dung của tụ điện có giá trị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3D02C00-FAE2-4873-B544-F03ABCEAD02B}"/>
                  </a:ext>
                </a:extLst>
              </p:cNvPr>
              <p:cNvSpPr>
                <a:spLocks noRot="1" noChangeAspect="1" noMove="1" noResize="1" noEditPoints="1" noAdjustHandles="1" noChangeArrowheads="1" noChangeShapeType="1" noTextEdit="1"/>
              </p:cNvSpPr>
              <p:nvPr/>
            </p:nvSpPr>
            <p:spPr>
              <a:xfrm>
                <a:off x="127000" y="63500"/>
                <a:ext cx="11938000" cy="1562479"/>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6D714FF9-E8A8-4D20-93DA-7FEEB03B01A9}"/>
              </a:ext>
            </a:extLst>
          </p:cNvPr>
          <p:cNvSpPr/>
          <p:nvPr/>
        </p:nvSpPr>
        <p:spPr>
          <a:xfrm>
            <a:off x="1016000" y="1625979"/>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31,8 F.</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64C9486F-5C49-4BA2-A223-BB537B265D59}"/>
              </a:ext>
            </a:extLst>
          </p:cNvPr>
          <p:cNvSpPr/>
          <p:nvPr/>
        </p:nvSpPr>
        <p:spPr>
          <a:xfrm>
            <a:off x="6477000" y="1625979"/>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0,318 F.</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1884BF2-6A8C-4D95-9A76-44C574B9823B}"/>
                  </a:ext>
                </a:extLst>
              </p:cNvPr>
              <p:cNvSpPr/>
              <p:nvPr/>
            </p:nvSpPr>
            <p:spPr>
              <a:xfrm>
                <a:off x="1016000" y="2387979"/>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𝟑𝟏𝟖</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𝝁</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𝑭</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91884BF2-6A8C-4D95-9A76-44C574B9823B}"/>
                  </a:ext>
                </a:extLst>
              </p:cNvPr>
              <p:cNvSpPr>
                <a:spLocks noRot="1" noChangeAspect="1" noMove="1" noResize="1" noEditPoints="1" noAdjustHandles="1" noChangeArrowheads="1" noChangeShapeType="1" noTextEdit="1"/>
              </p:cNvSpPr>
              <p:nvPr/>
            </p:nvSpPr>
            <p:spPr>
              <a:xfrm>
                <a:off x="1016000" y="2387979"/>
                <a:ext cx="3044423" cy="523220"/>
              </a:xfrm>
              <a:prstGeom prst="rect">
                <a:avLst/>
              </a:prstGeom>
              <a:blipFill>
                <a:blip r:embed="rId3"/>
                <a:stretch>
                  <a:fillRect l="-4208"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BC764258-3184-4C5C-9F94-3A7AB7DF900B}"/>
                  </a:ext>
                </a:extLst>
              </p:cNvPr>
              <p:cNvSpPr/>
              <p:nvPr/>
            </p:nvSpPr>
            <p:spPr>
              <a:xfrm>
                <a:off x="6477000" y="2387979"/>
                <a:ext cx="2094356"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rPr>
                      <m:t>𝟑𝟏</m:t>
                    </m:r>
                    <m:r>
                      <a:rPr lang="vi-VN" sz="2800" b="1" i="1">
                        <a:solidFill>
                          <a:srgbClr val="FFFFFF"/>
                        </a:solidFill>
                        <a:latin typeface="Cambria Math" panose="02040503050406030204" pitchFamily="18" charset="0"/>
                        <a:ea typeface="Arial" panose="020B0604020202020204" pitchFamily="34" charset="0"/>
                      </a:rPr>
                      <m:t>,</m:t>
                    </m:r>
                    <m:r>
                      <a:rPr lang="vi-VN" sz="2800" b="1" i="1">
                        <a:solidFill>
                          <a:srgbClr val="FFFFFF"/>
                        </a:solidFill>
                        <a:latin typeface="Cambria Math" panose="02040503050406030204" pitchFamily="18" charset="0"/>
                        <a:ea typeface="Arial" panose="020B0604020202020204" pitchFamily="34" charset="0"/>
                      </a:rPr>
                      <m:t>𝟖</m:t>
                    </m:r>
                    <m:r>
                      <a:rPr lang="vi-VN" sz="2800" b="1" i="1">
                        <a:solidFill>
                          <a:srgbClr val="FFFFFF"/>
                        </a:solidFill>
                        <a:latin typeface="Cambria Math" panose="02040503050406030204" pitchFamily="18" charset="0"/>
                        <a:ea typeface="Arial" panose="020B0604020202020204" pitchFamily="34" charset="0"/>
                      </a:rPr>
                      <m:t> </m:t>
                    </m:r>
                    <m:r>
                      <a:rPr lang="vi-VN" sz="2800" b="1" i="1">
                        <a:solidFill>
                          <a:srgbClr val="FFFFFF"/>
                        </a:solidFill>
                        <a:latin typeface="Cambria Math" panose="02040503050406030204" pitchFamily="18" charset="0"/>
                        <a:ea typeface="Arial" panose="020B0604020202020204" pitchFamily="34" charset="0"/>
                      </a:rPr>
                      <m:t>𝝁</m:t>
                    </m:r>
                    <m:r>
                      <a:rPr lang="vi-VN" sz="2800" b="1" i="1">
                        <a:solidFill>
                          <a:srgbClr val="FFFFFF"/>
                        </a:solidFill>
                        <a:latin typeface="Cambria Math" panose="02040503050406030204" pitchFamily="18" charset="0"/>
                        <a:ea typeface="Arial" panose="020B0604020202020204" pitchFamily="34" charset="0"/>
                      </a:rPr>
                      <m:t>𝑭</m:t>
                    </m:r>
                    <m:r>
                      <a:rPr lang="vi-VN"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BC764258-3184-4C5C-9F94-3A7AB7DF900B}"/>
                  </a:ext>
                </a:extLst>
              </p:cNvPr>
              <p:cNvSpPr>
                <a:spLocks noRot="1" noChangeAspect="1" noMove="1" noResize="1" noEditPoints="1" noAdjustHandles="1" noChangeArrowheads="1" noChangeShapeType="1" noTextEdit="1"/>
              </p:cNvSpPr>
              <p:nvPr/>
            </p:nvSpPr>
            <p:spPr>
              <a:xfrm>
                <a:off x="6477000" y="2387979"/>
                <a:ext cx="2094356" cy="523220"/>
              </a:xfrm>
              <a:prstGeom prst="rect">
                <a:avLst/>
              </a:prstGeom>
              <a:blipFill>
                <a:blip r:embed="rId4"/>
                <a:stretch>
                  <a:fillRect l="-6122" t="-13953"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8B0E3B2-432F-4988-8E38-9D93B80F088D}"/>
              </a:ext>
            </a:extLst>
          </p:cNvPr>
          <p:cNvSpPr/>
          <p:nvPr/>
        </p:nvSpPr>
        <p:spPr>
          <a:xfrm>
            <a:off x="6413500" y="232447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695523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81BCDEE-3A4E-4B7A-8866-23AAEF5A3671}"/>
                  </a:ext>
                </a:extLst>
              </p:cNvPr>
              <p:cNvSpPr/>
              <p:nvPr/>
            </p:nvSpPr>
            <p:spPr>
              <a:xfrm>
                <a:off x="127000" y="63500"/>
                <a:ext cx="11938000" cy="250530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31</a:t>
                </a:r>
                <a:r>
                  <a:rPr lang="pt-BR" sz="2800" b="1">
                    <a:solidFill>
                      <a:srgbClr val="FF0000"/>
                    </a:solidFill>
                    <a:latin typeface="UTM Swiss Condensed" panose="02000500000000000000" pitchFamily="2" charset="0"/>
                    <a:cs typeface="Times New Roman" panose="02020603050405020304" pitchFamily="18" charset="0"/>
                  </a:rPr>
                  <a:t>:</a:t>
                </a:r>
                <a:r>
                  <a:rPr lang="pt-BR" sz="2800" b="1">
                    <a:solidFill>
                      <a:srgbClr val="FFFF00"/>
                    </a:solidFill>
                    <a:latin typeface="UTM Swiss Condensed" panose="02000500000000000000" pitchFamily="2" charset="0"/>
                    <a:cs typeface="Times New Roman" panose="02020603050405020304" pitchFamily="18" charset="0"/>
                  </a:rPr>
                  <a:t> </a:t>
                </a:r>
                <a:r>
                  <a:rPr lang="pt-BR" sz="2800" b="1" dirty="0">
                    <a:solidFill>
                      <a:srgbClr val="FFFF00"/>
                    </a:solidFill>
                    <a:latin typeface="UTM Swiss Condensed" panose="02000500000000000000" pitchFamily="2" charset="0"/>
                    <a:cs typeface="Times New Roman" panose="02020603050405020304" pitchFamily="18" charset="0"/>
                  </a:rPr>
                  <a:t> Khi đặt điện áp xoay chiều u vào hai đầu cuộn cảm thuần có cảm kháng là </a:t>
                </a:r>
                <a14:m>
                  <m:oMath xmlns:m="http://schemas.openxmlformats.org/officeDocument/2006/math">
                    <m:sSub>
                      <m:sSubPr>
                        <m:ctrlPr>
                          <a:rPr lang="vi-VN" sz="2800" b="1">
                            <a:solidFill>
                              <a:srgbClr val="FFFF00"/>
                            </a:solidFill>
                          </a:rPr>
                        </m:ctrlPr>
                      </m:sSubPr>
                      <m:e>
                        <m:r>
                          <a:rPr lang="pt-BR" sz="2800" b="1">
                            <a:solidFill>
                              <a:srgbClr val="FFFF00"/>
                            </a:solidFill>
                          </a:rPr>
                          <m:t>𝒁</m:t>
                        </m:r>
                      </m:e>
                      <m:sub>
                        <m:r>
                          <a:rPr lang="pt-BR" sz="2800" b="1">
                            <a:solidFill>
                              <a:srgbClr val="FFFF00"/>
                            </a:solidFill>
                          </a:rPr>
                          <m:t>𝑳</m:t>
                        </m:r>
                      </m:sub>
                    </m:sSub>
                    <m:r>
                      <a:rPr lang="pt-BR" sz="2800" b="1">
                        <a:solidFill>
                          <a:srgbClr val="FFFF00"/>
                        </a:solidFill>
                      </a:rPr>
                      <m:t> = </m:t>
                    </m:r>
                    <m:r>
                      <a:rPr lang="pt-BR" sz="2800" b="1">
                        <a:solidFill>
                          <a:srgbClr val="FFFF00"/>
                        </a:solidFill>
                      </a:rPr>
                      <m:t>𝟓𝟎</m:t>
                    </m:r>
                    <m:r>
                      <a:rPr lang="pt-BR" sz="2800" b="1">
                        <a:solidFill>
                          <a:srgbClr val="FFFF00"/>
                        </a:solidFill>
                      </a:rPr>
                      <m:t>𝜴</m:t>
                    </m:r>
                  </m:oMath>
                </a14:m>
                <a:r>
                  <a:rPr lang="pt-BR" sz="2800" b="1" dirty="0">
                    <a:solidFill>
                      <a:srgbClr val="FFFF00"/>
                    </a:solidFill>
                    <a:latin typeface="UTM Swiss Condensed" panose="02000500000000000000" pitchFamily="2" charset="0"/>
                    <a:cs typeface="Times New Roman" panose="02020603050405020304" pitchFamily="18" charset="0"/>
                  </a:rPr>
                  <a:t> thì cường độ dòng điện qua cuộn cảm được mô tả như hình bên. Nếu đặt điện áp trên vào hai đầu tụ điện có dung kháng </a:t>
                </a:r>
                <a14:m>
                  <m:oMath xmlns:m="http://schemas.openxmlformats.org/officeDocument/2006/math">
                    <m:sSub>
                      <m:sSubPr>
                        <m:ctrlPr>
                          <a:rPr lang="vi-VN" sz="2800" b="1">
                            <a:solidFill>
                              <a:srgbClr val="FFFF00"/>
                            </a:solidFill>
                          </a:rPr>
                        </m:ctrlPr>
                      </m:sSubPr>
                      <m:e>
                        <m:r>
                          <a:rPr lang="pt-BR" sz="2800" b="1">
                            <a:solidFill>
                              <a:srgbClr val="FFFF00"/>
                            </a:solidFill>
                          </a:rPr>
                          <m:t>𝒁</m:t>
                        </m:r>
                      </m:e>
                      <m:sub>
                        <m:r>
                          <a:rPr lang="pt-BR" sz="2800" b="1">
                            <a:solidFill>
                              <a:srgbClr val="FFFF00"/>
                            </a:solidFill>
                          </a:rPr>
                          <m:t>𝑪</m:t>
                        </m:r>
                      </m:sub>
                    </m:sSub>
                    <m:r>
                      <a:rPr lang="pt-BR" sz="2800" b="1">
                        <a:solidFill>
                          <a:srgbClr val="FFFF00"/>
                        </a:solidFill>
                      </a:rPr>
                      <m:t> = </m:t>
                    </m:r>
                    <m:r>
                      <a:rPr lang="pt-BR" sz="2800" b="1">
                        <a:solidFill>
                          <a:srgbClr val="FFFF00"/>
                        </a:solidFill>
                      </a:rPr>
                      <m:t>𝟑𝟎</m:t>
                    </m:r>
                    <m:r>
                      <a:rPr lang="pt-BR" sz="2800" b="1">
                        <a:solidFill>
                          <a:srgbClr val="FFFF00"/>
                        </a:solidFill>
                      </a:rPr>
                      <m:t>𝜴</m:t>
                    </m:r>
                  </m:oMath>
                </a14:m>
                <a:r>
                  <a:rPr lang="pt-BR" sz="2800" b="1" dirty="0">
                    <a:solidFill>
                      <a:srgbClr val="FFFF00"/>
                    </a:solidFill>
                    <a:latin typeface="UTM Swiss Condensed" panose="02000500000000000000" pitchFamily="2" charset="0"/>
                    <a:cs typeface="Times New Roman" panose="02020603050405020304" pitchFamily="18" charset="0"/>
                  </a:rPr>
                  <a:t> thì cường thì cường độ dòng điện qua tụ sẽ có biểu thưc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81BCDEE-3A4E-4B7A-8866-23AAEF5A3671}"/>
                  </a:ext>
                </a:extLst>
              </p:cNvPr>
              <p:cNvSpPr>
                <a:spLocks noRot="1" noChangeAspect="1" noMove="1" noResize="1" noEditPoints="1" noAdjustHandles="1" noChangeArrowheads="1" noChangeShapeType="1" noTextEdit="1"/>
              </p:cNvSpPr>
              <p:nvPr/>
            </p:nvSpPr>
            <p:spPr>
              <a:xfrm>
                <a:off x="127000" y="63500"/>
                <a:ext cx="11938000" cy="2505301"/>
              </a:xfrm>
              <a:prstGeom prst="rect">
                <a:avLst/>
              </a:prstGeom>
              <a:blipFill>
                <a:blip r:embed="rId2"/>
                <a:stretch>
                  <a:fillRect l="-865" t="-1155"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A71C4B7C-BE18-43D7-86D2-078FCAB56322}"/>
                  </a:ext>
                </a:extLst>
              </p:cNvPr>
              <p:cNvSpPr/>
              <p:nvPr/>
            </p:nvSpPr>
            <p:spPr>
              <a:xfrm>
                <a:off x="508000" y="2568801"/>
                <a:ext cx="4211794"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a:t>A. </a:t>
                </a:r>
                <a14:m>
                  <m:oMath xmlns:m="http://schemas.openxmlformats.org/officeDocument/2006/math">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𝟓𝟎</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e>
                    </m:d>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𝑨</m:t>
                    </m:r>
                  </m:oMath>
                </a14:m>
                <a:r>
                  <a:rPr kumimoji="0" lang="pt-BR" sz="2800" b="1" i="0" u="none" strike="noStrike" kern="1200" cap="none" spc="0" normalizeH="0" baseline="0" noProof="0" dirty="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A71C4B7C-BE18-43D7-86D2-078FCAB56322}"/>
                  </a:ext>
                </a:extLst>
              </p:cNvPr>
              <p:cNvSpPr>
                <a:spLocks noRot="1" noChangeAspect="1" noMove="1" noResize="1" noEditPoints="1" noAdjustHandles="1" noChangeArrowheads="1" noChangeShapeType="1" noTextEdit="1"/>
              </p:cNvSpPr>
              <p:nvPr/>
            </p:nvSpPr>
            <p:spPr>
              <a:xfrm>
                <a:off x="508000" y="2568801"/>
                <a:ext cx="4211794" cy="1490536"/>
              </a:xfrm>
              <a:prstGeom prst="rect">
                <a:avLst/>
              </a:prstGeom>
              <a:blipFill>
                <a:blip r:embed="rId3"/>
                <a:stretch>
                  <a:fillRect l="-2894" r="-202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ACF10F8-C826-4D96-B278-F5576B1CB51A}"/>
                  </a:ext>
                </a:extLst>
              </p:cNvPr>
              <p:cNvSpPr/>
              <p:nvPr/>
            </p:nvSpPr>
            <p:spPr>
              <a:xfrm>
                <a:off x="508000" y="4059337"/>
                <a:ext cx="4519571"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pt-BR" sz="2800" b="1" i="0" u="none" strike="noStrike" kern="1200" cap="none" spc="0" normalizeH="0" baseline="0" noProof="0" dirty="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EACF10F8-C826-4D96-B278-F5576B1CB51A}"/>
                  </a:ext>
                </a:extLst>
              </p:cNvPr>
              <p:cNvSpPr>
                <a:spLocks noRot="1" noChangeAspect="1" noMove="1" noResize="1" noEditPoints="1" noAdjustHandles="1" noChangeArrowheads="1" noChangeShapeType="1" noTextEdit="1"/>
              </p:cNvSpPr>
              <p:nvPr/>
            </p:nvSpPr>
            <p:spPr>
              <a:xfrm>
                <a:off x="508000" y="4059337"/>
                <a:ext cx="4519571" cy="1490536"/>
              </a:xfrm>
              <a:prstGeom prst="rect">
                <a:avLst/>
              </a:prstGeom>
              <a:blipFill>
                <a:blip r:embed="rId4"/>
                <a:stretch>
                  <a:fillRect l="-2695" r="-1887" b="-1065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B4D341A6-4647-470C-AD66-E45BAAC247C2}"/>
                  </a:ext>
                </a:extLst>
              </p:cNvPr>
              <p:cNvSpPr/>
              <p:nvPr/>
            </p:nvSpPr>
            <p:spPr>
              <a:xfrm>
                <a:off x="508000" y="5549873"/>
                <a:ext cx="5814412" cy="73718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rad>
                      <m:radPr>
                        <m:degHide m:val="on"/>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m:t>os</m:t>
                    </m:r>
                    <m:d>
                      <m:d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e>
                    </m:d>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pt-BR" sz="2800" b="1" i="0" u="none" strike="noStrike" kern="1200" cap="none" spc="0" normalizeH="0" baseline="0" noProof="0" dirty="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B4D341A6-4647-470C-AD66-E45BAAC247C2}"/>
                  </a:ext>
                </a:extLst>
              </p:cNvPr>
              <p:cNvSpPr>
                <a:spLocks noRot="1" noChangeAspect="1" noMove="1" noResize="1" noEditPoints="1" noAdjustHandles="1" noChangeArrowheads="1" noChangeShapeType="1" noTextEdit="1"/>
              </p:cNvSpPr>
              <p:nvPr/>
            </p:nvSpPr>
            <p:spPr>
              <a:xfrm>
                <a:off x="508000" y="5549873"/>
                <a:ext cx="5814412" cy="737189"/>
              </a:xfrm>
              <a:prstGeom prst="rect">
                <a:avLst/>
              </a:prstGeom>
              <a:blipFill>
                <a:blip r:embed="rId5"/>
                <a:stretch>
                  <a:fillRect l="-2096" r="-1258" b="-578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EF22107-CA87-4693-930E-545E7E71AE03}"/>
                  </a:ext>
                </a:extLst>
              </p:cNvPr>
              <p:cNvSpPr/>
              <p:nvPr/>
            </p:nvSpPr>
            <p:spPr>
              <a:xfrm>
                <a:off x="508000" y="6287062"/>
                <a:ext cx="4918911" cy="73718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𝒊</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 = </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𝟐</m:t>
                    </m:r>
                    <m:rad>
                      <m:radPr>
                        <m:degHide m:val="on"/>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𝟐</m:t>
                        </m:r>
                      </m:e>
                    </m:rad>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𝒄</m:t>
                    </m:r>
                    <m:r>
                      <m:rPr>
                        <m:nor/>
                      </m:rPr>
                      <a:rPr kumimoji="0" lang="pt-BR" sz="2800" b="1" i="0" u="none" strike="noStrike" kern="1200" cap="none" spc="0" normalizeH="0" baseline="0" noProof="0" smtClean="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m:t>os</m:t>
                    </m:r>
                    <m:d>
                      <m:d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𝟓𝟎</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𝝅</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𝒕</m:t>
                            </m:r>
                          </m:num>
                          <m:den>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𝟑</m:t>
                            </m:r>
                          </m:den>
                        </m:f>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𝟓</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𝝅</m:t>
                            </m:r>
                          </m:num>
                          <m:den>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𝟔</m:t>
                            </m:r>
                          </m:den>
                        </m:f>
                      </m:e>
                    </m:d>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𝑽</m:t>
                    </m:r>
                  </m:oMath>
                </a14:m>
                <a:r>
                  <a:rPr kumimoji="0" lang="pt-BR" sz="2800" b="1" i="0" u="none" strike="noStrike" kern="1200" cap="none" spc="0" normalizeH="0" baseline="0" noProof="0" dirty="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6EF22107-CA87-4693-930E-545E7E71AE03}"/>
                  </a:ext>
                </a:extLst>
              </p:cNvPr>
              <p:cNvSpPr>
                <a:spLocks noRot="1" noChangeAspect="1" noMove="1" noResize="1" noEditPoints="1" noAdjustHandles="1" noChangeArrowheads="1" noChangeShapeType="1" noTextEdit="1"/>
              </p:cNvSpPr>
              <p:nvPr/>
            </p:nvSpPr>
            <p:spPr>
              <a:xfrm>
                <a:off x="508000" y="6287062"/>
                <a:ext cx="4918911" cy="737189"/>
              </a:xfrm>
              <a:prstGeom prst="rect">
                <a:avLst/>
              </a:prstGeom>
              <a:blipFill>
                <a:blip r:embed="rId6"/>
                <a:stretch>
                  <a:fillRect l="-2478" r="-1611" b="-578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7522D5C-5007-4F85-99D5-21E5AFFF14E7}"/>
              </a:ext>
            </a:extLst>
          </p:cNvPr>
          <p:cNvSpPr/>
          <p:nvPr/>
        </p:nvSpPr>
        <p:spPr>
          <a:xfrm>
            <a:off x="360092" y="28288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49D7313E-CF0C-4F98-9C8A-F06EFC9E7E9B}"/>
              </a:ext>
            </a:extLst>
          </p:cNvPr>
          <p:cNvPicPr/>
          <p:nvPr/>
        </p:nvPicPr>
        <p:blipFill>
          <a:blip r:embed="rId7">
            <a:extLst>
              <a:ext uri="{28A0092B-C50C-407E-A947-70E740481C1C}">
                <a14:useLocalDpi xmlns:a14="http://schemas.microsoft.com/office/drawing/2010/main" val="0"/>
              </a:ext>
            </a:extLst>
          </a:blip>
          <a:srcRect/>
          <a:stretch>
            <a:fillRect/>
          </a:stretch>
        </p:blipFill>
        <p:spPr>
          <a:xfrm>
            <a:off x="6859783" y="3314069"/>
            <a:ext cx="4211794" cy="2706903"/>
          </a:xfrm>
          <a:prstGeom prst="rect">
            <a:avLst/>
          </a:prstGeom>
          <a:noFill/>
          <a:ln w="9525">
            <a:noFill/>
            <a:miter lim="800000"/>
            <a:headEnd/>
            <a:tailEnd/>
          </a:ln>
        </p:spPr>
      </p:pic>
    </p:spTree>
    <p:extLst>
      <p:ext uri="{BB962C8B-B14F-4D97-AF65-F5344CB8AC3E}">
        <p14:creationId xmlns:p14="http://schemas.microsoft.com/office/powerpoint/2010/main" val="217030328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p:cTn id="37" dur="500" fill="hold"/>
                                        <p:tgtEl>
                                          <p:spTgt spid="7">
                                            <p:bg/>
                                          </p:spTgt>
                                        </p:tgtEl>
                                        <p:attrNameLst>
                                          <p:attrName>ppt_w</p:attrName>
                                        </p:attrNameLst>
                                      </p:cBhvr>
                                      <p:tavLst>
                                        <p:tav tm="0">
                                          <p:val>
                                            <p:fltVal val="0"/>
                                          </p:val>
                                        </p:tav>
                                        <p:tav tm="100000">
                                          <p:val>
                                            <p:strVal val="#ppt_w"/>
                                          </p:val>
                                        </p:tav>
                                      </p:tavLst>
                                    </p:anim>
                                    <p:anim calcmode="lin" valueType="num">
                                      <p:cBhvr>
                                        <p:cTn id="3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nodePh="1">
                                  <p:stCondLst>
                                    <p:cond delay="0"/>
                                  </p:stCondLst>
                                  <p:endCondLst>
                                    <p:cond evt="begin" delay="0">
                                      <p:tn val="41"/>
                                    </p:cond>
                                  </p:end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3F4C5A-C6E9-47DC-B483-D986FA72759A}"/>
              </a:ext>
            </a:extLst>
          </p:cNvPr>
          <p:cNvSpPr/>
          <p:nvPr/>
        </p:nvSpPr>
        <p:spPr>
          <a:xfrm>
            <a:off x="127000" y="63500"/>
            <a:ext cx="11938000" cy="151426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32:</a:t>
            </a:r>
            <a:r>
              <a:rPr lang="pt-BR" sz="2800" b="1" dirty="0">
                <a:solidFill>
                  <a:srgbClr val="FFFF00"/>
                </a:solidFill>
                <a:latin typeface="UTM Swiss Condensed" panose="02000500000000000000" pitchFamily="2" charset="0"/>
                <a:cs typeface="Times New Roman" panose="02020603050405020304" pitchFamily="18" charset="0"/>
              </a:rPr>
              <a:t> Đặt vào hai đầu cuộn cảm L = 1</a:t>
            </a:r>
            <a:r>
              <a:rPr lang="pt-BR" sz="2800" b="1">
                <a:solidFill>
                  <a:srgbClr val="FFFF00"/>
                </a:solidFill>
                <a:latin typeface="UTM Swiss Condensed" panose="02000500000000000000" pitchFamily="2" charset="0"/>
                <a:cs typeface="Times New Roman" panose="02020603050405020304" pitchFamily="18" charset="0"/>
              </a:rPr>
              <a:t>/</a:t>
            </a:r>
            <a:r>
              <a:rPr lang="vi-VN"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pt-BR" sz="2800" b="1" dirty="0">
                <a:solidFill>
                  <a:srgbClr val="FFFF00"/>
                </a:solidFill>
                <a:latin typeface="UTM Swiss Condensed" panose="02000500000000000000" pitchFamily="2" charset="0"/>
                <a:cs typeface="Times New Roman" panose="02020603050405020304" pitchFamily="18" charset="0"/>
              </a:rPr>
              <a:t>(H) một hiệu điện thế xoay chiều 220V-50Hz. Cường độ dòng điện hiệu dụng qua cuộn cảm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5D866645-2C3F-47F8-81D5-756576095B3A}"/>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I = 2,2A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6F906CE5-CB54-4D1B-855D-EC44A0AA8AA5}"/>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I = 2,0A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E37255EB-BD93-4527-A7D3-C7ACF7530A35}"/>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 = 1,6A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9A6814A2-9A49-46EE-B263-A39B0A9A63EF}"/>
              </a:ext>
            </a:extLst>
          </p:cNvPr>
          <p:cNvSpPr/>
          <p:nvPr/>
        </p:nvSpPr>
        <p:spPr>
          <a:xfrm>
            <a:off x="9334500" y="1577761"/>
            <a:ext cx="188705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1,1A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A026C8B5-8D8A-411F-9B87-E17ECF617FA8}"/>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1523514"/>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95B15A1C-F77C-4EF7-BBEC-D5536AA2E984}"/>
                  </a:ext>
                </a:extLst>
              </p:cNvPr>
              <p:cNvSpPr/>
              <p:nvPr/>
            </p:nvSpPr>
            <p:spPr>
              <a:xfrm>
                <a:off x="127000" y="63500"/>
                <a:ext cx="11938000" cy="1948226"/>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33:</a:t>
                </a:r>
                <a:r>
                  <a:rPr lang="vi-VN" sz="2800" b="1" dirty="0">
                    <a:solidFill>
                      <a:srgbClr val="FFFF00"/>
                    </a:solidFill>
                    <a:latin typeface="UTM Swiss Condensed" panose="02000500000000000000" pitchFamily="2" charset="0"/>
                    <a:cs typeface="Times New Roman" panose="02020603050405020304" pitchFamily="18" charset="0"/>
                  </a:rPr>
                  <a:t> Đặt vào hai đầu tụ điện C = </a:t>
                </a:r>
                <a14:m>
                  <m:oMath xmlns:m="http://schemas.openxmlformats.org/officeDocument/2006/math">
                    <m:f>
                      <m:fPr>
                        <m:ctrlPr>
                          <a:rPr lang="vi-VN" sz="2800" b="1">
                            <a:solidFill>
                              <a:srgbClr val="FFFF00"/>
                            </a:solidFill>
                          </a:rPr>
                        </m:ctrlPr>
                      </m:fPr>
                      <m:num>
                        <m:r>
                          <m:rPr>
                            <m:nor/>
                          </m:rPr>
                          <a:rPr lang="vi-VN" sz="2800" b="1">
                            <a:solidFill>
                              <a:srgbClr val="FFFF00"/>
                            </a:solidFill>
                            <a:latin typeface="UTM Swiss Condensed" panose="02000500000000000000" pitchFamily="2" charset="0"/>
                            <a:cs typeface="Times New Roman" panose="02020603050405020304" pitchFamily="18" charset="0"/>
                          </a:rPr>
                          <m:t>1</m:t>
                        </m:r>
                        <m:sSup>
                          <m:sSupPr>
                            <m:ctrlPr>
                              <a:rPr lang="vi-VN" sz="2800" b="1">
                                <a:solidFill>
                                  <a:srgbClr val="FFFF00"/>
                                </a:solidFill>
                              </a:rPr>
                            </m:ctrlPr>
                          </m:sSupPr>
                          <m:e>
                            <m:r>
                              <m:rPr>
                                <m:nor/>
                              </m:rPr>
                              <a:rPr lang="vi-VN" sz="2800" b="1">
                                <a:solidFill>
                                  <a:srgbClr val="FFFF00"/>
                                </a:solidFill>
                                <a:latin typeface="UTM Swiss Condensed" panose="02000500000000000000" pitchFamily="2" charset="0"/>
                                <a:cs typeface="Times New Roman" panose="02020603050405020304" pitchFamily="18" charset="0"/>
                              </a:rPr>
                              <m:t>0</m:t>
                            </m:r>
                          </m:e>
                          <m:sup>
                            <m:r>
                              <m:rPr>
                                <m:nor/>
                              </m:rPr>
                              <a:rPr lang="vi-VN" sz="2800" b="1">
                                <a:solidFill>
                                  <a:srgbClr val="FFFF00"/>
                                </a:solidFill>
                                <a:latin typeface="UTM Swiss Condensed" panose="02000500000000000000" pitchFamily="2" charset="0"/>
                                <a:cs typeface="Times New Roman" panose="02020603050405020304" pitchFamily="18" charset="0"/>
                              </a:rPr>
                              <m:t>−4</m:t>
                            </m:r>
                          </m:sup>
                        </m:sSup>
                      </m:num>
                      <m:den>
                        <m:r>
                          <a:rPr lang="vi-VN" sz="2800" b="1">
                            <a:solidFill>
                              <a:srgbClr val="FFFF00"/>
                            </a:solidFill>
                          </a:rPr>
                          <m:t>𝝅</m:t>
                        </m:r>
                      </m:den>
                    </m:f>
                  </m:oMath>
                </a14:m>
                <a:r>
                  <a:rPr lang="vi-VN" sz="2800" b="1" dirty="0">
                    <a:solidFill>
                      <a:srgbClr val="FFFF00"/>
                    </a:solidFill>
                    <a:latin typeface="UTM Swiss Condensed" panose="02000500000000000000" pitchFamily="2" charset="0"/>
                    <a:cs typeface="Times New Roman" panose="02020603050405020304" pitchFamily="18" charset="0"/>
                  </a:rPr>
                  <a:t> (F) một hiệu điện thế xoay chiều u = 141cos(100</a:t>
                </a:r>
                <a:r>
                  <a:rPr lang="vi-VN" sz="2800" b="1" dirty="0">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vi-VN" sz="2800" b="1" dirty="0">
                    <a:solidFill>
                      <a:srgbClr val="FFFF00"/>
                    </a:solidFill>
                    <a:latin typeface="UTM Swiss Condensed" panose="02000500000000000000" pitchFamily="2" charset="0"/>
                    <a:cs typeface="Times New Roman" panose="02020603050405020304" pitchFamily="18" charset="0"/>
                  </a:rPr>
                  <a:t>t) V. Cường độ dòng điện hiệu dụng qua tụ điện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95B15A1C-F77C-4EF7-BBEC-D5536AA2E984}"/>
                  </a:ext>
                </a:extLst>
              </p:cNvPr>
              <p:cNvSpPr>
                <a:spLocks noRot="1" noChangeAspect="1" noMove="1" noResize="1" noEditPoints="1" noAdjustHandles="1" noChangeArrowheads="1" noChangeShapeType="1" noTextEdit="1"/>
              </p:cNvSpPr>
              <p:nvPr/>
            </p:nvSpPr>
            <p:spPr>
              <a:xfrm>
                <a:off x="127000" y="63500"/>
                <a:ext cx="11938000" cy="1948226"/>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B590BE5D-A32D-4A3A-923D-5D3A6DD6CAF1}"/>
              </a:ext>
            </a:extLst>
          </p:cNvPr>
          <p:cNvSpPr/>
          <p:nvPr/>
        </p:nvSpPr>
        <p:spPr>
          <a:xfrm>
            <a:off x="1016000" y="2011726"/>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I = 1,41A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4E7D684E-5C60-4578-9FC9-146CBFA1F70A}"/>
              </a:ext>
            </a:extLst>
          </p:cNvPr>
          <p:cNvSpPr/>
          <p:nvPr/>
        </p:nvSpPr>
        <p:spPr>
          <a:xfrm>
            <a:off x="6477000" y="201172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I = 1,00A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2E2587CC-ED74-44B4-8013-35E1A2109168}"/>
              </a:ext>
            </a:extLst>
          </p:cNvPr>
          <p:cNvSpPr/>
          <p:nvPr/>
        </p:nvSpPr>
        <p:spPr>
          <a:xfrm>
            <a:off x="1016000" y="277372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 = 2,00A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EE4C084E-CBF0-4104-AA4C-3BE79F2166E6}"/>
              </a:ext>
            </a:extLst>
          </p:cNvPr>
          <p:cNvSpPr/>
          <p:nvPr/>
        </p:nvSpPr>
        <p:spPr>
          <a:xfrm>
            <a:off x="6477000" y="2773726"/>
            <a:ext cx="19768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100A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582E3375-6F5C-45C5-980B-9D2DCF9620CF}"/>
              </a:ext>
            </a:extLst>
          </p:cNvPr>
          <p:cNvSpPr/>
          <p:nvPr/>
        </p:nvSpPr>
        <p:spPr>
          <a:xfrm>
            <a:off x="952500" y="194822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5154084"/>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5E59662A-69BD-4FB4-964C-027FC6804BB2}"/>
                  </a:ext>
                </a:extLst>
              </p:cNvPr>
              <p:cNvSpPr/>
              <p:nvPr/>
            </p:nvSpPr>
            <p:spPr>
              <a:xfrm>
                <a:off x="127000" y="63500"/>
                <a:ext cx="11938000" cy="1674817"/>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ES" sz="2800" b="1" dirty="0">
                    <a:solidFill>
                      <a:srgbClr val="FF0000"/>
                    </a:solidFill>
                    <a:latin typeface="UTM Swiss Condensed" panose="02000500000000000000" pitchFamily="2" charset="0"/>
                    <a:cs typeface="Times New Roman" panose="02020603050405020304" pitchFamily="18" charset="0"/>
                  </a:rPr>
                  <a:t>Câu 34</a:t>
                </a:r>
                <a:r>
                  <a:rPr lang="es-ES" sz="2800" b="1">
                    <a:solidFill>
                      <a:srgbClr val="FF0000"/>
                    </a:solidFill>
                    <a:latin typeface="UTM Swiss Condensed" panose="02000500000000000000" pitchFamily="2" charset="0"/>
                    <a:cs typeface="Times New Roman" panose="02020603050405020304" pitchFamily="18" charset="0"/>
                  </a:rPr>
                  <a:t>:</a:t>
                </a:r>
                <a:r>
                  <a:rPr lang="es-ES" sz="2800" b="1">
                    <a:solidFill>
                      <a:srgbClr val="FFFF00"/>
                    </a:solidFill>
                    <a:latin typeface="UTM Swiss Condensed" panose="02000500000000000000" pitchFamily="2" charset="0"/>
                    <a:cs typeface="Times New Roman" panose="02020603050405020304" pitchFamily="18" charset="0"/>
                  </a:rPr>
                  <a:t> Một dòng điện xoay </a:t>
                </a:r>
                <a:r>
                  <a:rPr lang="es-ES" sz="2800" b="1" dirty="0" err="1">
                    <a:solidFill>
                      <a:srgbClr val="FFFF00"/>
                    </a:solidFill>
                    <a:latin typeface="UTM Swiss Condensed" panose="02000500000000000000" pitchFamily="2" charset="0"/>
                    <a:cs typeface="Times New Roman" panose="02020603050405020304" pitchFamily="18" charset="0"/>
                  </a:rPr>
                  <a:t>chiều</a:t>
                </a:r>
                <a:r>
                  <a:rPr lang="es-ES" sz="2800" b="1" dirty="0">
                    <a:solidFill>
                      <a:srgbClr val="FFFF00"/>
                    </a:solidFill>
                    <a:latin typeface="UTM Swiss Condensed" panose="02000500000000000000" pitchFamily="2" charset="0"/>
                    <a:cs typeface="Times New Roman" panose="02020603050405020304" pitchFamily="18" charset="0"/>
                  </a:rPr>
                  <a:t> i = </a:t>
                </a:r>
                <a14:m>
                  <m:oMath xmlns:m="http://schemas.openxmlformats.org/officeDocument/2006/math">
                    <m:rad>
                      <m:radPr>
                        <m:degHide m:val="on"/>
                        <m:ctrlPr>
                          <a:rPr lang="vi-VN" sz="2800" b="1">
                            <a:solidFill>
                              <a:srgbClr val="FFFF00"/>
                            </a:solidFill>
                          </a:rPr>
                        </m:ctrlPr>
                      </m:radPr>
                      <m:deg/>
                      <m:e>
                        <m:r>
                          <a:rPr lang="vi-VN" sz="2800" b="1">
                            <a:solidFill>
                              <a:srgbClr val="FFFF00"/>
                            </a:solidFill>
                          </a:rPr>
                          <m:t>𝟐</m:t>
                        </m:r>
                      </m:e>
                    </m:rad>
                  </m:oMath>
                </a14:m>
                <a:r>
                  <a:rPr lang="es-ES" sz="2800" b="1" dirty="0">
                    <a:solidFill>
                      <a:srgbClr val="FFFF00"/>
                    </a:solidFill>
                    <a:latin typeface="UTM Swiss Condensed" panose="02000500000000000000" pitchFamily="2" charset="0"/>
                    <a:cs typeface="Times New Roman" panose="02020603050405020304" pitchFamily="18" charset="0"/>
                  </a:rPr>
                  <a:t>cos(100</a:t>
                </a:r>
                <a14:m>
                  <m:oMath xmlns:m="http://schemas.openxmlformats.org/officeDocument/2006/math">
                    <m:r>
                      <a:rPr lang="vi-VN" sz="2800" b="1">
                        <a:solidFill>
                          <a:srgbClr val="FFFF00"/>
                        </a:solidFill>
                      </a:rPr>
                      <m:t>𝝅</m:t>
                    </m:r>
                    <m:r>
                      <a:rPr lang="vi-VN" sz="2800" b="1">
                        <a:solidFill>
                          <a:srgbClr val="FFFF00"/>
                        </a:solidFill>
                      </a:rPr>
                      <m:t>𝒕</m:t>
                    </m:r>
                    <m:r>
                      <a:rPr lang="vi-VN" sz="2800" b="1">
                        <a:solidFill>
                          <a:srgbClr val="FFFF00"/>
                        </a:solidFill>
                      </a:rPr>
                      <m:t> + </m:t>
                    </m:r>
                    <m:f>
                      <m:fPr>
                        <m:ctrlPr>
                          <a:rPr lang="vi-VN" sz="2800" b="1">
                            <a:solidFill>
                              <a:srgbClr val="FFFF00"/>
                            </a:solidFill>
                          </a:rPr>
                        </m:ctrlPr>
                      </m:fPr>
                      <m:num>
                        <m:r>
                          <a:rPr lang="vi-VN" sz="2800" b="1">
                            <a:solidFill>
                              <a:srgbClr val="FFFF00"/>
                            </a:solidFill>
                          </a:rPr>
                          <m:t>𝝅</m:t>
                        </m:r>
                      </m:num>
                      <m:den>
                        <m:r>
                          <a:rPr lang="vi-VN" sz="2800" b="1">
                            <a:solidFill>
                              <a:srgbClr val="FFFF00"/>
                            </a:solidFill>
                          </a:rPr>
                          <m:t>𝟐</m:t>
                        </m:r>
                      </m:den>
                    </m:f>
                    <m:r>
                      <a:rPr lang="vi-VN" sz="2800" b="1">
                        <a:solidFill>
                          <a:srgbClr val="FFFF00"/>
                        </a:solidFill>
                      </a:rPr>
                      <m:t>)</m:t>
                    </m:r>
                    <m:r>
                      <a:rPr lang="vi-VN" sz="2800" b="1">
                        <a:solidFill>
                          <a:srgbClr val="FFFF00"/>
                        </a:solidFill>
                      </a:rPr>
                      <m:t>𝑨</m:t>
                    </m:r>
                  </m:oMath>
                </a14:m>
                <a:r>
                  <a:rPr lang="es-ES" sz="2800" b="1" dirty="0">
                    <a:solidFill>
                      <a:srgbClr val="FFFF00"/>
                    </a:solidFill>
                    <a:latin typeface="UTM Swiss Condensed" panose="02000500000000000000" pitchFamily="2" charset="0"/>
                    <a:cs typeface="Times New Roman" panose="02020603050405020304" pitchFamily="18" charset="0"/>
                  </a:rPr>
                  <a:t>chạy </a:t>
                </a:r>
                <a:r>
                  <a:rPr lang="es-ES" sz="2800" b="1">
                    <a:solidFill>
                      <a:srgbClr val="FFFF00"/>
                    </a:solidFill>
                    <a:latin typeface="UTM Swiss Condensed" panose="02000500000000000000" pitchFamily="2" charset="0"/>
                    <a:cs typeface="Times New Roman" panose="02020603050405020304" pitchFamily="18" charset="0"/>
                  </a:rPr>
                  <a:t>qua điện </a:t>
                </a:r>
                <a:r>
                  <a:rPr lang="es-ES" sz="2800" b="1" dirty="0" err="1">
                    <a:solidFill>
                      <a:srgbClr val="FFFF00"/>
                    </a:solidFill>
                    <a:latin typeface="UTM Swiss Condensed" panose="02000500000000000000" pitchFamily="2" charset="0"/>
                    <a:cs typeface="Times New Roman" panose="02020603050405020304" pitchFamily="18" charset="0"/>
                  </a:rPr>
                  <a:t>trở</a:t>
                </a:r>
                <a:r>
                  <a:rPr lang="es-ES" sz="2800" b="1" dirty="0">
                    <a:solidFill>
                      <a:srgbClr val="FFFF00"/>
                    </a:solidFill>
                    <a:latin typeface="UTM Swiss Condensed" panose="02000500000000000000" pitchFamily="2" charset="0"/>
                    <a:cs typeface="Times New Roman" panose="02020603050405020304" pitchFamily="18" charset="0"/>
                  </a:rPr>
                  <a:t> R = 50</a:t>
                </a:r>
                <a14:m>
                  <m:oMath xmlns:m="http://schemas.openxmlformats.org/officeDocument/2006/math">
                    <m:r>
                      <a:rPr lang="vi-VN" sz="2800" b="1">
                        <a:solidFill>
                          <a:srgbClr val="FFFF00"/>
                        </a:solidFill>
                      </a:rPr>
                      <m:t>𝜴</m:t>
                    </m:r>
                  </m:oMath>
                </a14:m>
                <a:r>
                  <a:rPr lang="es-ES" sz="2800" b="1">
                    <a:solidFill>
                      <a:srgbClr val="FFFF00"/>
                    </a:solidFill>
                    <a:latin typeface="UTM Swiss Condensed" panose="02000500000000000000" pitchFamily="2" charset="0"/>
                    <a:cs typeface="Times New Roman" panose="02020603050405020304" pitchFamily="18" charset="0"/>
                  </a:rPr>
                  <a:t>. Biểu thức điện áp giữa hai đầu mạch có dạng</a:t>
                </a:r>
                <a:r>
                  <a:rPr lang="es-ES" sz="2800" b="1" dirty="0">
                    <a:solidFill>
                      <a:srgbClr val="FFFF00"/>
                    </a:solidFill>
                    <a:latin typeface="UTM Swiss Condensed" panose="02000500000000000000" pitchFamily="2" charset="0"/>
                    <a:cs typeface="Times New Roman" panose="02020603050405020304" pitchFamily="18" charset="0"/>
                  </a:rPr>
                  <a:t>:</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es-ES"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5E59662A-69BD-4FB4-964C-027FC6804BB2}"/>
                  </a:ext>
                </a:extLst>
              </p:cNvPr>
              <p:cNvSpPr>
                <a:spLocks noRot="1" noChangeAspect="1" noMove="1" noResize="1" noEditPoints="1" noAdjustHandles="1" noChangeArrowheads="1" noChangeShapeType="1" noTextEdit="1"/>
              </p:cNvSpPr>
              <p:nvPr/>
            </p:nvSpPr>
            <p:spPr>
              <a:xfrm>
                <a:off x="127000" y="63500"/>
                <a:ext cx="11938000" cy="1674817"/>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6D424E21-8745-4EC9-9447-B66396858B33}"/>
                  </a:ext>
                </a:extLst>
              </p:cNvPr>
              <p:cNvSpPr/>
              <p:nvPr/>
            </p:nvSpPr>
            <p:spPr>
              <a:xfrm>
                <a:off x="508000" y="1738317"/>
                <a:ext cx="5814412"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u = 50</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ES"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6D424E21-8745-4EC9-9447-B66396858B33}"/>
                  </a:ext>
                </a:extLst>
              </p:cNvPr>
              <p:cNvSpPr>
                <a:spLocks noRot="1" noChangeAspect="1" noMove="1" noResize="1" noEditPoints="1" noAdjustHandles="1" noChangeArrowheads="1" noChangeShapeType="1" noTextEdit="1"/>
              </p:cNvSpPr>
              <p:nvPr/>
            </p:nvSpPr>
            <p:spPr>
              <a:xfrm>
                <a:off x="508000" y="1738317"/>
                <a:ext cx="5814412" cy="565155"/>
              </a:xfrm>
              <a:prstGeom prst="rect">
                <a:avLst/>
              </a:prstGeom>
              <a:blipFill>
                <a:blip r:embed="rId3"/>
                <a:stretch>
                  <a:fillRect l="-2096" t="-4301"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9CC55ABF-7E4E-4DA7-BAC2-5D65AEE82A30}"/>
                  </a:ext>
                </a:extLst>
              </p:cNvPr>
              <p:cNvSpPr/>
              <p:nvPr/>
            </p:nvSpPr>
            <p:spPr>
              <a:xfrm>
                <a:off x="508000" y="2303472"/>
                <a:ext cx="4483343"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u = 50</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9CC55ABF-7E4E-4DA7-BAC2-5D65AEE82A30}"/>
                  </a:ext>
                </a:extLst>
              </p:cNvPr>
              <p:cNvSpPr>
                <a:spLocks noRot="1" noChangeAspect="1" noMove="1" noResize="1" noEditPoints="1" noAdjustHandles="1" noChangeArrowheads="1" noChangeShapeType="1" noTextEdit="1"/>
              </p:cNvSpPr>
              <p:nvPr/>
            </p:nvSpPr>
            <p:spPr>
              <a:xfrm>
                <a:off x="508000" y="2303472"/>
                <a:ext cx="4483343" cy="1378967"/>
              </a:xfrm>
              <a:prstGeom prst="rect">
                <a:avLst/>
              </a:prstGeom>
              <a:blipFill>
                <a:blip r:embed="rId4"/>
                <a:stretch>
                  <a:fillRect l="-271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EC5BAB48-4BAF-4365-9D55-BEE1A6970688}"/>
                  </a:ext>
                </a:extLst>
              </p:cNvPr>
              <p:cNvSpPr/>
              <p:nvPr/>
            </p:nvSpPr>
            <p:spPr>
              <a:xfrm>
                <a:off x="508000" y="3682439"/>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u = 50cos(100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oMath>
                </a14:m>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)V	</a:t>
                </a:r>
                <a:r>
                  <a:rPr kumimoji="0" lang="es-ES"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EC5BAB48-4BAF-4365-9D55-BEE1A6970688}"/>
                  </a:ext>
                </a:extLst>
              </p:cNvPr>
              <p:cNvSpPr>
                <a:spLocks noRot="1" noChangeAspect="1" noMove="1" noResize="1" noEditPoints="1" noAdjustHandles="1" noChangeArrowheads="1" noChangeShapeType="1" noTextEdit="1"/>
              </p:cNvSpPr>
              <p:nvPr/>
            </p:nvSpPr>
            <p:spPr>
              <a:xfrm>
                <a:off x="508000" y="3682439"/>
                <a:ext cx="4891083" cy="523220"/>
              </a:xfrm>
              <a:prstGeom prst="rect">
                <a:avLst/>
              </a:prstGeom>
              <a:blipFill>
                <a:blip r:embed="rId5"/>
                <a:stretch>
                  <a:fillRect l="-2491"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B5FC80A-B982-4506-B136-087C5E2B362B}"/>
                  </a:ext>
                </a:extLst>
              </p:cNvPr>
              <p:cNvSpPr/>
              <p:nvPr/>
            </p:nvSpPr>
            <p:spPr>
              <a:xfrm>
                <a:off x="508000" y="4205659"/>
                <a:ext cx="4425442"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u = 50cos(100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𝒕</m:t>
                    </m:r>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3B5FC80A-B982-4506-B136-087C5E2B362B}"/>
                  </a:ext>
                </a:extLst>
              </p:cNvPr>
              <p:cNvSpPr>
                <a:spLocks noRot="1" noChangeAspect="1" noMove="1" noResize="1" noEditPoints="1" noAdjustHandles="1" noChangeArrowheads="1" noChangeShapeType="1" noTextEdit="1"/>
              </p:cNvSpPr>
              <p:nvPr/>
            </p:nvSpPr>
            <p:spPr>
              <a:xfrm>
                <a:off x="508000" y="4205659"/>
                <a:ext cx="4425442" cy="662810"/>
              </a:xfrm>
              <a:prstGeom prst="rect">
                <a:avLst/>
              </a:prstGeom>
              <a:blipFill>
                <a:blip r:embed="rId6"/>
                <a:stretch>
                  <a:fillRect l="-2755" t="-5505" r="-1928"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06C1BCCD-88C3-47ED-87FF-BF50CFD62337}"/>
              </a:ext>
            </a:extLst>
          </p:cNvPr>
          <p:cNvSpPr/>
          <p:nvPr/>
        </p:nvSpPr>
        <p:spPr>
          <a:xfrm>
            <a:off x="444500" y="167481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8433903"/>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04911094-E422-4F9C-8029-DBB2035E11DC}"/>
                  </a:ext>
                </a:extLst>
              </p:cNvPr>
              <p:cNvSpPr/>
              <p:nvPr/>
            </p:nvSpPr>
            <p:spPr>
              <a:xfrm>
                <a:off x="127000" y="63500"/>
                <a:ext cx="11938000" cy="1562479"/>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ES" sz="2800" b="1" dirty="0">
                    <a:solidFill>
                      <a:srgbClr val="FF0000"/>
                    </a:solidFill>
                    <a:latin typeface="UTM Swiss Condensed" panose="02000500000000000000" pitchFamily="2" charset="0"/>
                    <a:cs typeface="Times New Roman" panose="02020603050405020304" pitchFamily="18" charset="0"/>
                  </a:rPr>
                  <a:t>Câu 35</a:t>
                </a:r>
                <a:r>
                  <a:rPr lang="es-ES" sz="2800" b="1">
                    <a:solidFill>
                      <a:srgbClr val="FF0000"/>
                    </a:solidFill>
                    <a:latin typeface="UTM Swiss Condensed" panose="02000500000000000000" pitchFamily="2" charset="0"/>
                    <a:cs typeface="Times New Roman" panose="02020603050405020304" pitchFamily="18" charset="0"/>
                  </a:rPr>
                  <a:t>:</a:t>
                </a:r>
                <a:r>
                  <a:rPr lang="es-ES" sz="2800" b="1">
                    <a:solidFill>
                      <a:srgbClr val="FFFF00"/>
                    </a:solidFill>
                    <a:latin typeface="UTM Swiss Condensed" panose="02000500000000000000" pitchFamily="2" charset="0"/>
                    <a:cs typeface="Times New Roman" panose="02020603050405020304" pitchFamily="18" charset="0"/>
                  </a:rPr>
                  <a:t> Đặt điện áp xoay </a:t>
                </a:r>
                <a:r>
                  <a:rPr lang="es-ES" sz="2800" b="1" dirty="0" err="1">
                    <a:solidFill>
                      <a:srgbClr val="FFFF00"/>
                    </a:solidFill>
                    <a:latin typeface="UTM Swiss Condensed" panose="02000500000000000000" pitchFamily="2" charset="0"/>
                    <a:cs typeface="Times New Roman" panose="02020603050405020304" pitchFamily="18" charset="0"/>
                  </a:rPr>
                  <a:t>chiều</a:t>
                </a:r>
                <a:r>
                  <a:rPr lang="es-ES" sz="2800" b="1" dirty="0">
                    <a:solidFill>
                      <a:srgbClr val="FFFF00"/>
                    </a:solidFill>
                    <a:latin typeface="UTM Swiss Condensed" panose="02000500000000000000" pitchFamily="2" charset="0"/>
                    <a:cs typeface="Times New Roman" panose="02020603050405020304" pitchFamily="18" charset="0"/>
                  </a:rPr>
                  <a:t> u = 200</a:t>
                </a:r>
                <a14:m>
                  <m:oMath xmlns:m="http://schemas.openxmlformats.org/officeDocument/2006/math">
                    <m:rad>
                      <m:radPr>
                        <m:degHide m:val="on"/>
                        <m:ctrlPr>
                          <a:rPr lang="vi-VN" sz="2800" b="1">
                            <a:solidFill>
                              <a:srgbClr val="FFFF00"/>
                            </a:solidFill>
                          </a:rPr>
                        </m:ctrlPr>
                      </m:radPr>
                      <m:deg/>
                      <m:e>
                        <m:r>
                          <a:rPr lang="es-ES" sz="2800" b="1">
                            <a:solidFill>
                              <a:srgbClr val="FFFF00"/>
                            </a:solidFill>
                          </a:rPr>
                          <m:t>𝟐</m:t>
                        </m:r>
                      </m:e>
                    </m:rad>
                  </m:oMath>
                </a14:m>
                <a:r>
                  <a:rPr lang="es-ES" sz="2800" b="1" dirty="0">
                    <a:solidFill>
                      <a:srgbClr val="FFFF00"/>
                    </a:solidFill>
                    <a:latin typeface="UTM Swiss Condensed" panose="02000500000000000000" pitchFamily="2" charset="0"/>
                    <a:cs typeface="Times New Roman" panose="02020603050405020304" pitchFamily="18" charset="0"/>
                  </a:rPr>
                  <a:t>cos(100</a:t>
                </a:r>
                <a14:m>
                  <m:oMath xmlns:m="http://schemas.openxmlformats.org/officeDocument/2006/math">
                    <m:r>
                      <a:rPr lang="vi-VN" sz="2800" b="1">
                        <a:solidFill>
                          <a:srgbClr val="FFFF00"/>
                        </a:solidFill>
                      </a:rPr>
                      <m:t>𝝅</m:t>
                    </m:r>
                    <m:r>
                      <a:rPr lang="vi-VN" sz="2800" b="1">
                        <a:solidFill>
                          <a:srgbClr val="FFFF00"/>
                        </a:solidFill>
                      </a:rPr>
                      <m:t>𝒕</m:t>
                    </m:r>
                  </m:oMath>
                </a14:m>
                <a:r>
                  <a:rPr lang="es-ES" sz="2800" b="1">
                    <a:solidFill>
                      <a:srgbClr val="FFFF00"/>
                    </a:solidFill>
                    <a:latin typeface="UTM Swiss Condensed" panose="02000500000000000000" pitchFamily="2" charset="0"/>
                    <a:cs typeface="Times New Roman" panose="02020603050405020304" pitchFamily="18" charset="0"/>
                  </a:rPr>
                  <a:t>)Vvào đoạn mạch gồm hai điện trở R</a:t>
                </a:r>
                <a:r>
                  <a:rPr lang="es-ES" sz="2800" b="1" dirty="0">
                    <a:solidFill>
                      <a:srgbClr val="FFFF00"/>
                    </a:solidFill>
                    <a:latin typeface="UTM Swiss Condensed" panose="02000500000000000000" pitchFamily="2" charset="0"/>
                    <a:cs typeface="Times New Roman" panose="02020603050405020304" pitchFamily="18" charset="0"/>
                  </a:rPr>
                  <a:t>1 = 40</a:t>
                </a:r>
                <a14:m>
                  <m:oMath xmlns:m="http://schemas.openxmlformats.org/officeDocument/2006/math">
                    <m:r>
                      <a:rPr lang="vi-VN" sz="2800" b="1">
                        <a:solidFill>
                          <a:srgbClr val="FFFF00"/>
                        </a:solidFill>
                      </a:rPr>
                      <m:t>𝜴</m:t>
                    </m:r>
                  </m:oMath>
                </a14:m>
                <a:r>
                  <a:rPr lang="es-ES" sz="2800" b="1">
                    <a:solidFill>
                      <a:srgbClr val="FFFF00"/>
                    </a:solidFill>
                    <a:latin typeface="UTM Swiss Condensed" panose="02000500000000000000" pitchFamily="2" charset="0"/>
                    <a:cs typeface="Times New Roman" panose="02020603050405020304" pitchFamily="18" charset="0"/>
                  </a:rPr>
                  <a:t>và R</a:t>
                </a:r>
                <a:r>
                  <a:rPr lang="es-ES" sz="2800" b="1" dirty="0">
                    <a:solidFill>
                      <a:srgbClr val="FFFF00"/>
                    </a:solidFill>
                    <a:latin typeface="UTM Swiss Condensed" panose="02000500000000000000" pitchFamily="2" charset="0"/>
                    <a:cs typeface="Times New Roman" panose="02020603050405020304" pitchFamily="18" charset="0"/>
                  </a:rPr>
                  <a:t>2 = 60</a:t>
                </a:r>
                <a14:m>
                  <m:oMath xmlns:m="http://schemas.openxmlformats.org/officeDocument/2006/math">
                    <m:r>
                      <a:rPr lang="vi-VN" sz="2800" b="1">
                        <a:solidFill>
                          <a:srgbClr val="FFFF00"/>
                        </a:solidFill>
                      </a:rPr>
                      <m:t>𝜴</m:t>
                    </m:r>
                  </m:oMath>
                </a14:m>
                <a:r>
                  <a:rPr lang="es-ES" sz="2800" b="1" dirty="0">
                    <a:solidFill>
                      <a:srgbClr val="FFFF00"/>
                    </a:solidFill>
                    <a:latin typeface="UTM Swiss Condensed" panose="02000500000000000000" pitchFamily="2" charset="0"/>
                    <a:cs typeface="Times New Roman" panose="02020603050405020304" pitchFamily="18" charset="0"/>
                  </a:rPr>
                  <a:t> </a:t>
                </a:r>
                <a:r>
                  <a:rPr lang="es-ES" sz="2800" b="1">
                    <a:solidFill>
                      <a:srgbClr val="FFFF00"/>
                    </a:solidFill>
                    <a:latin typeface="UTM Swiss Condensed" panose="02000500000000000000" pitchFamily="2" charset="0"/>
                    <a:cs typeface="Times New Roman" panose="02020603050405020304" pitchFamily="18" charset="0"/>
                  </a:rPr>
                  <a:t>ghép nối tiếp. Biểu thức dòng điện</a:t>
                </a:r>
                <a:r>
                  <a:rPr lang="es-ES" sz="2800" b="1" dirty="0">
                    <a:solidFill>
                      <a:srgbClr val="FFFF00"/>
                    </a:solidFill>
                    <a:latin typeface="UTM Swiss Condensed" panose="02000500000000000000" pitchFamily="2" charset="0"/>
                    <a:cs typeface="Times New Roman" panose="02020603050405020304" pitchFamily="18" charset="0"/>
                  </a:rPr>
                  <a:t> </a:t>
                </a:r>
                <a:r>
                  <a:rPr lang="es-ES" sz="2800" b="1">
                    <a:solidFill>
                      <a:srgbClr val="FFFF00"/>
                    </a:solidFill>
                    <a:latin typeface="UTM Swiss Condensed" panose="02000500000000000000" pitchFamily="2" charset="0"/>
                    <a:cs typeface="Times New Roman" panose="02020603050405020304" pitchFamily="18" charset="0"/>
                  </a:rPr>
                  <a:t>qua mạch </a:t>
                </a:r>
                <a:r>
                  <a:rPr lang="es-ES" sz="2800" b="1" dirty="0" err="1">
                    <a:solidFill>
                      <a:srgbClr val="FFFF00"/>
                    </a:solidFill>
                    <a:latin typeface="UTM Swiss Condensed" panose="02000500000000000000" pitchFamily="2" charset="0"/>
                    <a:cs typeface="Times New Roman" panose="02020603050405020304" pitchFamily="18" charset="0"/>
                  </a:rPr>
                  <a:t>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04911094-E422-4F9C-8029-DBB2035E11DC}"/>
                  </a:ext>
                </a:extLst>
              </p:cNvPr>
              <p:cNvSpPr>
                <a:spLocks noRot="1" noChangeAspect="1" noMove="1" noResize="1" noEditPoints="1" noAdjustHandles="1" noChangeArrowheads="1" noChangeShapeType="1" noTextEdit="1"/>
              </p:cNvSpPr>
              <p:nvPr/>
            </p:nvSpPr>
            <p:spPr>
              <a:xfrm>
                <a:off x="127000" y="63500"/>
                <a:ext cx="11938000" cy="1562479"/>
              </a:xfrm>
              <a:prstGeom prst="rect">
                <a:avLst/>
              </a:prstGeom>
              <a:blipFill>
                <a:blip r:embed="rId2"/>
                <a:stretch>
                  <a:fillRect l="-865" r="-1577" b="-5556"/>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6F77E58-842F-44A6-8783-7132A7DDC544}"/>
                  </a:ext>
                </a:extLst>
              </p:cNvPr>
              <p:cNvSpPr/>
              <p:nvPr/>
            </p:nvSpPr>
            <p:spPr>
              <a:xfrm>
                <a:off x="508000" y="1625979"/>
                <a:ext cx="5814412"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i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16F77E58-842F-44A6-8783-7132A7DDC544}"/>
                  </a:ext>
                </a:extLst>
              </p:cNvPr>
              <p:cNvSpPr>
                <a:spLocks noRot="1" noChangeAspect="1" noMove="1" noResize="1" noEditPoints="1" noAdjustHandles="1" noChangeArrowheads="1" noChangeShapeType="1" noTextEdit="1"/>
              </p:cNvSpPr>
              <p:nvPr/>
            </p:nvSpPr>
            <p:spPr>
              <a:xfrm>
                <a:off x="508000" y="1625979"/>
                <a:ext cx="5814412" cy="565155"/>
              </a:xfrm>
              <a:prstGeom prst="rect">
                <a:avLst/>
              </a:prstGeom>
              <a:blipFill>
                <a:blip r:embed="rId3"/>
                <a:stretch>
                  <a:fillRect l="-2096" t="-5435"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94E3D494-01D7-4E68-8933-1ECFFCD5ACB3}"/>
                  </a:ext>
                </a:extLst>
              </p:cNvPr>
              <p:cNvSpPr/>
              <p:nvPr/>
            </p:nvSpPr>
            <p:spPr>
              <a:xfrm>
                <a:off x="508000" y="2191134"/>
                <a:ext cx="4710970"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i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94E3D494-01D7-4E68-8933-1ECFFCD5ACB3}"/>
                  </a:ext>
                </a:extLst>
              </p:cNvPr>
              <p:cNvSpPr>
                <a:spLocks noRot="1" noChangeAspect="1" noMove="1" noResize="1" noEditPoints="1" noAdjustHandles="1" noChangeArrowheads="1" noChangeShapeType="1" noTextEdit="1"/>
              </p:cNvSpPr>
              <p:nvPr/>
            </p:nvSpPr>
            <p:spPr>
              <a:xfrm>
                <a:off x="508000" y="2191134"/>
                <a:ext cx="4710970" cy="1378967"/>
              </a:xfrm>
              <a:prstGeom prst="rect">
                <a:avLst/>
              </a:prstGeom>
              <a:blipFill>
                <a:blip r:embed="rId4"/>
                <a:stretch>
                  <a:fillRect l="-2587" r="-168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A694B5A1-2808-4BB6-8FBD-8ACAA6B6FE71}"/>
                  </a:ext>
                </a:extLst>
              </p:cNvPr>
              <p:cNvSpPr/>
              <p:nvPr/>
            </p:nvSpPr>
            <p:spPr>
              <a:xfrm>
                <a:off x="508000" y="3570101"/>
                <a:ext cx="5814412" cy="78636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 = 25</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A694B5A1-2808-4BB6-8FBD-8ACAA6B6FE71}"/>
                  </a:ext>
                </a:extLst>
              </p:cNvPr>
              <p:cNvSpPr>
                <a:spLocks noRot="1" noChangeAspect="1" noMove="1" noResize="1" noEditPoints="1" noAdjustHandles="1" noChangeArrowheads="1" noChangeShapeType="1" noTextEdit="1"/>
              </p:cNvSpPr>
              <p:nvPr/>
            </p:nvSpPr>
            <p:spPr>
              <a:xfrm>
                <a:off x="508000" y="3570101"/>
                <a:ext cx="5814412" cy="786369"/>
              </a:xfrm>
              <a:prstGeom prst="rect">
                <a:avLst/>
              </a:prstGeom>
              <a:blipFill>
                <a:blip r:embed="rId5"/>
                <a:stretch>
                  <a:fillRect l="-2096" b="-697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095E9B7-1CAA-41C3-B87C-532AA3C9B4F3}"/>
                  </a:ext>
                </a:extLst>
              </p:cNvPr>
              <p:cNvSpPr/>
              <p:nvPr/>
            </p:nvSpPr>
            <p:spPr>
              <a:xfrm>
                <a:off x="508000" y="4356470"/>
                <a:ext cx="3070712" cy="78636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i = 25</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(100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2095E9B7-1CAA-41C3-B87C-532AA3C9B4F3}"/>
                  </a:ext>
                </a:extLst>
              </p:cNvPr>
              <p:cNvSpPr>
                <a:spLocks noRot="1" noChangeAspect="1" noMove="1" noResize="1" noEditPoints="1" noAdjustHandles="1" noChangeArrowheads="1" noChangeShapeType="1" noTextEdit="1"/>
              </p:cNvSpPr>
              <p:nvPr/>
            </p:nvSpPr>
            <p:spPr>
              <a:xfrm>
                <a:off x="508000" y="4356470"/>
                <a:ext cx="3070712" cy="786369"/>
              </a:xfrm>
              <a:prstGeom prst="rect">
                <a:avLst/>
              </a:prstGeom>
              <a:blipFill>
                <a:blip r:embed="rId6"/>
                <a:stretch>
                  <a:fillRect l="-3968" r="-2976" b="-6977"/>
                </a:stretch>
              </a:blipFill>
            </p:spPr>
            <p:txBody>
              <a:bodyPr/>
              <a:lstStyle/>
              <a:p>
                <a:r>
                  <a:rPr lang="vi-VN">
                    <a:noFill/>
                  </a:rPr>
                  <a:t> </a:t>
                </a:r>
              </a:p>
            </p:txBody>
          </p:sp>
        </mc:Fallback>
      </mc:AlternateContent>
      <p:sp>
        <p:nvSpPr>
          <p:cNvPr id="8" name="Oval 7">
            <a:extLst>
              <a:ext uri="{FF2B5EF4-FFF2-40B4-BE49-F238E27FC236}">
                <a16:creationId xmlns:a16="http://schemas.microsoft.com/office/drawing/2014/main" id="{6A527136-878A-44BB-A468-128D5F16C5EB}"/>
              </a:ext>
            </a:extLst>
          </p:cNvPr>
          <p:cNvSpPr/>
          <p:nvPr/>
        </p:nvSpPr>
        <p:spPr>
          <a:xfrm>
            <a:off x="444500" y="156247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2123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8">
                                            <p:bg/>
                                          </p:spTgt>
                                        </p:tgtEl>
                                        <p:attrNameLst>
                                          <p:attrName>style.visibility</p:attrName>
                                        </p:attrNameLst>
                                      </p:cBhvr>
                                      <p:to>
                                        <p:strVal val="visible"/>
                                      </p:to>
                                    </p:set>
                                    <p:anim calcmode="lin" valueType="num">
                                      <p:cBhvr>
                                        <p:cTn id="32" dur="500" fill="hold"/>
                                        <p:tgtEl>
                                          <p:spTgt spid="8">
                                            <p:bg/>
                                          </p:spTgt>
                                        </p:tgtEl>
                                        <p:attrNameLst>
                                          <p:attrName>ppt_w</p:attrName>
                                        </p:attrNameLst>
                                      </p:cBhvr>
                                      <p:tavLst>
                                        <p:tav tm="0">
                                          <p:val>
                                            <p:fltVal val="0"/>
                                          </p:val>
                                        </p:tav>
                                        <p:tav tm="100000">
                                          <p:val>
                                            <p:strVal val="#ppt_w"/>
                                          </p:val>
                                        </p:tav>
                                      </p:tavLst>
                                    </p:anim>
                                    <p:anim calcmode="lin" valueType="num">
                                      <p:cBhvr>
                                        <p:cTn id="33" dur="500" fill="hold"/>
                                        <p:tgtEl>
                                          <p:spTgt spid="8">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p:cTn id="3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8" grpId="0" build="p"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7464522C-E041-498F-A36A-4FD0820F6C4C}"/>
                  </a:ext>
                </a:extLst>
              </p:cNvPr>
              <p:cNvSpPr/>
              <p:nvPr/>
            </p:nvSpPr>
            <p:spPr>
              <a:xfrm>
                <a:off x="127000" y="63500"/>
                <a:ext cx="11938000" cy="2170338"/>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36:</a:t>
                </a:r>
                <a:r>
                  <a:rPr lang="pt-BR" sz="2800" b="1" dirty="0">
                    <a:solidFill>
                      <a:srgbClr val="FFFF00"/>
                    </a:solidFill>
                    <a:latin typeface="UTM Swiss Condensed" panose="02000500000000000000" pitchFamily="2" charset="0"/>
                    <a:cs typeface="Times New Roman" panose="02020603050405020304" pitchFamily="18" charset="0"/>
                  </a:rPr>
                  <a:t> </a:t>
                </a:r>
                <a:r>
                  <a:rPr lang="it-IT" sz="2800" b="1" dirty="0">
                    <a:solidFill>
                      <a:srgbClr val="FFFF00"/>
                    </a:solidFill>
                    <a:latin typeface="UTM Swiss Condensed" panose="02000500000000000000" pitchFamily="2" charset="0"/>
                    <a:cs typeface="Times New Roman" panose="02020603050405020304" pitchFamily="18" charset="0"/>
                  </a:rPr>
                  <a:t>Một dòng điện xoay chiều i = 4cos(100</a:t>
                </a:r>
                <a14:m>
                  <m:oMath xmlns:m="http://schemas.openxmlformats.org/officeDocument/2006/math">
                    <m:r>
                      <a:rPr lang="vi-VN" sz="2800" b="1">
                        <a:solidFill>
                          <a:srgbClr val="FFFF00"/>
                        </a:solidFill>
                      </a:rPr>
                      <m:t>𝝅</m:t>
                    </m:r>
                    <m:r>
                      <a:rPr lang="vi-VN" sz="2800" b="1">
                        <a:solidFill>
                          <a:srgbClr val="FFFF00"/>
                        </a:solidFill>
                      </a:rPr>
                      <m:t>𝒕</m:t>
                    </m:r>
                    <m:r>
                      <a:rPr lang="es-ES" sz="2800" b="1">
                        <a:solidFill>
                          <a:srgbClr val="FFFF00"/>
                        </a:solidFill>
                      </a:rPr>
                      <m:t> + </m:t>
                    </m:r>
                    <m:f>
                      <m:fPr>
                        <m:ctrlPr>
                          <a:rPr lang="vi-VN" sz="2800" b="1">
                            <a:solidFill>
                              <a:srgbClr val="FFFF00"/>
                            </a:solidFill>
                          </a:rPr>
                        </m:ctrlPr>
                      </m:fPr>
                      <m:num>
                        <m:r>
                          <a:rPr lang="vi-VN" sz="2800" b="1">
                            <a:solidFill>
                              <a:srgbClr val="FFFF00"/>
                            </a:solidFill>
                          </a:rPr>
                          <m:t>𝝅</m:t>
                        </m:r>
                      </m:num>
                      <m:den>
                        <m:r>
                          <a:rPr lang="es-ES" sz="2800" b="1">
                            <a:solidFill>
                              <a:srgbClr val="FFFF00"/>
                            </a:solidFill>
                          </a:rPr>
                          <m:t>𝟒</m:t>
                        </m:r>
                      </m:den>
                    </m:f>
                    <m:r>
                      <a:rPr lang="es-ES" sz="2800" b="1">
                        <a:solidFill>
                          <a:srgbClr val="FFFF00"/>
                        </a:solidFill>
                      </a:rPr>
                      <m:t>)</m:t>
                    </m:r>
                    <m:r>
                      <a:rPr lang="vi-VN" sz="2800" b="1">
                        <a:solidFill>
                          <a:srgbClr val="FFFF00"/>
                        </a:solidFill>
                      </a:rPr>
                      <m:t>𝑨</m:t>
                    </m:r>
                  </m:oMath>
                </a14:m>
                <a:r>
                  <a:rPr lang="it-IT" sz="2800" b="1" dirty="0">
                    <a:solidFill>
                      <a:srgbClr val="FFFF00"/>
                    </a:solidFill>
                    <a:latin typeface="UTM Swiss Condensed" panose="02000500000000000000" pitchFamily="2" charset="0"/>
                    <a:cs typeface="Times New Roman" panose="02020603050405020304" pitchFamily="18" charset="0"/>
                  </a:rPr>
                  <a:t> chạy qua đoạn mạch </a:t>
                </a:r>
                <a:r>
                  <a:rPr lang="it-IT" sz="2800" b="1">
                    <a:solidFill>
                      <a:srgbClr val="FFFF00"/>
                    </a:solidFill>
                    <a:latin typeface="UTM Swiss Condensed" panose="02000500000000000000" pitchFamily="2" charset="0"/>
                    <a:cs typeface="Times New Roman" panose="02020603050405020304" pitchFamily="18" charset="0"/>
                  </a:rPr>
                  <a:t>gồm R</a:t>
                </a:r>
                <a:r>
                  <a:rPr lang="it-IT" sz="2800" b="1" dirty="0">
                    <a:solidFill>
                      <a:srgbClr val="FFFF00"/>
                    </a:solidFill>
                    <a:latin typeface="UTM Swiss Condensed" panose="02000500000000000000" pitchFamily="2" charset="0"/>
                    <a:cs typeface="Times New Roman" panose="02020603050405020304" pitchFamily="18" charset="0"/>
                  </a:rPr>
                  <a:t>1 = 30</a:t>
                </a:r>
                <a14:m>
                  <m:oMath xmlns:m="http://schemas.openxmlformats.org/officeDocument/2006/math">
                    <m:r>
                      <a:rPr lang="vi-VN" sz="2800" b="1">
                        <a:solidFill>
                          <a:srgbClr val="FFFF00"/>
                        </a:solidFill>
                      </a:rPr>
                      <m:t>𝜴</m:t>
                    </m:r>
                  </m:oMath>
                </a14:m>
                <a:r>
                  <a:rPr lang="it-IT" sz="2800" b="1" dirty="0">
                    <a:solidFill>
                      <a:srgbClr val="FFFF00"/>
                    </a:solidFill>
                    <a:latin typeface="UTM Swiss Condensed" panose="02000500000000000000" pitchFamily="2" charset="0"/>
                    <a:cs typeface="Times New Roman" panose="02020603050405020304" pitchFamily="18" charset="0"/>
                  </a:rPr>
                  <a:t> </a:t>
                </a:r>
                <a:r>
                  <a:rPr lang="it-IT" sz="2800" b="1">
                    <a:solidFill>
                      <a:srgbClr val="FFFF00"/>
                    </a:solidFill>
                    <a:latin typeface="UTM Swiss Condensed" panose="02000500000000000000" pitchFamily="2" charset="0"/>
                    <a:cs typeface="Times New Roman" panose="02020603050405020304" pitchFamily="18" charset="0"/>
                  </a:rPr>
                  <a:t>và R</a:t>
                </a:r>
                <a:r>
                  <a:rPr lang="it-IT" sz="2800" b="1" dirty="0">
                    <a:solidFill>
                      <a:srgbClr val="FFFF00"/>
                    </a:solidFill>
                    <a:latin typeface="UTM Swiss Condensed" panose="02000500000000000000" pitchFamily="2" charset="0"/>
                    <a:cs typeface="Times New Roman" panose="02020603050405020304" pitchFamily="18" charset="0"/>
                  </a:rPr>
                  <a:t>2 = 60</a:t>
                </a:r>
                <a14:m>
                  <m:oMath xmlns:m="http://schemas.openxmlformats.org/officeDocument/2006/math">
                    <m:r>
                      <a:rPr lang="vi-VN" sz="2800" b="1">
                        <a:solidFill>
                          <a:srgbClr val="FFFF00"/>
                        </a:solidFill>
                      </a:rPr>
                      <m:t>𝜴</m:t>
                    </m:r>
                  </m:oMath>
                </a14:m>
                <a:r>
                  <a:rPr lang="it-IT" sz="2800" b="1" dirty="0">
                    <a:solidFill>
                      <a:srgbClr val="FFFF00"/>
                    </a:solidFill>
                    <a:latin typeface="UTM Swiss Condensed" panose="02000500000000000000" pitchFamily="2" charset="0"/>
                    <a:cs typeface="Times New Roman" panose="02020603050405020304" pitchFamily="18" charset="0"/>
                  </a:rPr>
                  <a:t> mắc song song</a:t>
                </a:r>
                <a:r>
                  <a:rPr lang="it-IT" sz="2800" b="1">
                    <a:solidFill>
                      <a:srgbClr val="FFFF00"/>
                    </a:solidFill>
                    <a:latin typeface="UTM Swiss Condensed" panose="02000500000000000000" pitchFamily="2" charset="0"/>
                    <a:cs typeface="Times New Roman" panose="02020603050405020304" pitchFamily="18" charset="0"/>
                  </a:rPr>
                  <a:t>. </a:t>
                </a:r>
                <a:r>
                  <a:rPr lang="pt-BR" sz="2800" b="1" dirty="0">
                    <a:solidFill>
                      <a:srgbClr val="FFFF00"/>
                    </a:solidFill>
                    <a:latin typeface="UTM Swiss Condensed" panose="02000500000000000000" pitchFamily="2" charset="0"/>
                    <a:cs typeface="Times New Roman" panose="02020603050405020304" pitchFamily="18" charset="0"/>
                  </a:rPr>
                  <a:t>Biểu thức điện áp giưa hai đầu đoạn mạch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es-ES"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7464522C-E041-498F-A36A-4FD0820F6C4C}"/>
                  </a:ext>
                </a:extLst>
              </p:cNvPr>
              <p:cNvSpPr>
                <a:spLocks noRot="1" noChangeAspect="1" noMove="1" noResize="1" noEditPoints="1" noAdjustHandles="1" noChangeArrowheads="1" noChangeShapeType="1" noTextEdit="1"/>
              </p:cNvSpPr>
              <p:nvPr/>
            </p:nvSpPr>
            <p:spPr>
              <a:xfrm>
                <a:off x="127000" y="63500"/>
                <a:ext cx="11938000" cy="2170338"/>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5FCF482-C2EA-4998-8A37-6DA1FEBA1E47}"/>
                  </a:ext>
                </a:extLst>
              </p:cNvPr>
              <p:cNvSpPr/>
              <p:nvPr/>
            </p:nvSpPr>
            <p:spPr>
              <a:xfrm>
                <a:off x="1016000" y="2233838"/>
                <a:ext cx="489108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u = 80cos(100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it-IT"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it-IT"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r>
                      <a:rPr kumimoji="0" lang="it-IT"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es-ES"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C5FCF482-C2EA-4998-8A37-6DA1FEBA1E47}"/>
                  </a:ext>
                </a:extLst>
              </p:cNvPr>
              <p:cNvSpPr>
                <a:spLocks noRot="1" noChangeAspect="1" noMove="1" noResize="1" noEditPoints="1" noAdjustHandles="1" noChangeArrowheads="1" noChangeShapeType="1" noTextEdit="1"/>
              </p:cNvSpPr>
              <p:nvPr/>
            </p:nvSpPr>
            <p:spPr>
              <a:xfrm>
                <a:off x="1016000" y="2233838"/>
                <a:ext cx="4891083" cy="662810"/>
              </a:xfrm>
              <a:prstGeom prst="rect">
                <a:avLst/>
              </a:prstGeom>
              <a:blipFill>
                <a:blip r:embed="rId3"/>
                <a:stretch>
                  <a:fillRect l="-2618" t="-4587"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441152A-64F5-40B1-B3A5-44D83E8DFCA7}"/>
                  </a:ext>
                </a:extLst>
              </p:cNvPr>
              <p:cNvSpPr/>
              <p:nvPr/>
            </p:nvSpPr>
            <p:spPr>
              <a:xfrm>
                <a:off x="6477000" y="2233838"/>
                <a:ext cx="368081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u = 450cos(100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4441152A-64F5-40B1-B3A5-44D83E8DFCA7}"/>
                  </a:ext>
                </a:extLst>
              </p:cNvPr>
              <p:cNvSpPr>
                <a:spLocks noRot="1" noChangeAspect="1" noMove="1" noResize="1" noEditPoints="1" noAdjustHandles="1" noChangeArrowheads="1" noChangeShapeType="1" noTextEdit="1"/>
              </p:cNvSpPr>
              <p:nvPr/>
            </p:nvSpPr>
            <p:spPr>
              <a:xfrm>
                <a:off x="6477000" y="2233838"/>
                <a:ext cx="3680816" cy="1169551"/>
              </a:xfrm>
              <a:prstGeom prst="rect">
                <a:avLst/>
              </a:prstGeom>
              <a:blipFill>
                <a:blip r:embed="rId4"/>
                <a:stretch>
                  <a:fillRect l="-3483" b="-1354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DBEA3541-6BFA-4FDC-9D36-D2516D71768B}"/>
                  </a:ext>
                </a:extLst>
              </p:cNvPr>
              <p:cNvSpPr/>
              <p:nvPr/>
            </p:nvSpPr>
            <p:spPr>
              <a:xfrm>
                <a:off x="1016000" y="2995838"/>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u = 80cos(100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ES"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DBEA3541-6BFA-4FDC-9D36-D2516D71768B}"/>
                  </a:ext>
                </a:extLst>
              </p:cNvPr>
              <p:cNvSpPr>
                <a:spLocks noRot="1" noChangeAspect="1" noMove="1" noResize="1" noEditPoints="1" noAdjustHandles="1" noChangeArrowheads="1" noChangeShapeType="1" noTextEdit="1"/>
              </p:cNvSpPr>
              <p:nvPr/>
            </p:nvSpPr>
            <p:spPr>
              <a:xfrm>
                <a:off x="1016000" y="2995838"/>
                <a:ext cx="4891083" cy="523220"/>
              </a:xfrm>
              <a:prstGeom prst="rect">
                <a:avLst/>
              </a:prstGeom>
              <a:blipFill>
                <a:blip r:embed="rId5"/>
                <a:stretch>
                  <a:fillRect l="-2618" t="-12791" r="-162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B3D10AE-EA2B-4D73-916E-3E334E5355CF}"/>
                  </a:ext>
                </a:extLst>
              </p:cNvPr>
              <p:cNvSpPr/>
              <p:nvPr/>
            </p:nvSpPr>
            <p:spPr>
              <a:xfrm>
                <a:off x="6477000" y="2995838"/>
                <a:ext cx="4550476"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u = 450cos(100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𝒕</m:t>
                    </m:r>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𝟒</m:t>
                        </m:r>
                      </m:den>
                    </m:f>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𝑽</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3B3D10AE-EA2B-4D73-916E-3E334E5355CF}"/>
                  </a:ext>
                </a:extLst>
              </p:cNvPr>
              <p:cNvSpPr>
                <a:spLocks noRot="1" noChangeAspect="1" noMove="1" noResize="1" noEditPoints="1" noAdjustHandles="1" noChangeArrowheads="1" noChangeShapeType="1" noTextEdit="1"/>
              </p:cNvSpPr>
              <p:nvPr/>
            </p:nvSpPr>
            <p:spPr>
              <a:xfrm>
                <a:off x="6477000" y="2995838"/>
                <a:ext cx="4550476" cy="662810"/>
              </a:xfrm>
              <a:prstGeom prst="rect">
                <a:avLst/>
              </a:prstGeom>
              <a:blipFill>
                <a:blip r:embed="rId6"/>
                <a:stretch>
                  <a:fillRect l="-2815" t="-4587"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B24ADA9-FFF1-49EE-BEA5-4ED70EF8EFD6}"/>
              </a:ext>
            </a:extLst>
          </p:cNvPr>
          <p:cNvSpPr/>
          <p:nvPr/>
        </p:nvSpPr>
        <p:spPr>
          <a:xfrm>
            <a:off x="952500" y="217033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75380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2B1F6B31-B74B-42EA-8512-2CC7D4C6D600}"/>
                  </a:ext>
                </a:extLst>
              </p:cNvPr>
              <p:cNvSpPr/>
              <p:nvPr/>
            </p:nvSpPr>
            <p:spPr>
              <a:xfrm>
                <a:off x="127000" y="63500"/>
                <a:ext cx="11938000" cy="2390526"/>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ES" sz="2800" b="1" dirty="0">
                    <a:solidFill>
                      <a:srgbClr val="FF0000"/>
                    </a:solidFill>
                    <a:latin typeface="UTM Swiss Condensed" panose="02000500000000000000" pitchFamily="2" charset="0"/>
                    <a:cs typeface="Times New Roman" panose="02020603050405020304" pitchFamily="18" charset="0"/>
                  </a:rPr>
                  <a:t>Câu 37</a:t>
                </a:r>
                <a:r>
                  <a:rPr lang="es-ES" sz="2800" b="1">
                    <a:solidFill>
                      <a:srgbClr val="FF0000"/>
                    </a:solidFill>
                    <a:latin typeface="UTM Swiss Condensed" panose="02000500000000000000" pitchFamily="2" charset="0"/>
                    <a:cs typeface="Times New Roman" panose="02020603050405020304" pitchFamily="18" charset="0"/>
                  </a:rPr>
                  <a:t>:</a:t>
                </a:r>
                <a:r>
                  <a:rPr lang="es-ES" sz="2800" b="1">
                    <a:solidFill>
                      <a:srgbClr val="FFFF00"/>
                    </a:solidFill>
                    <a:latin typeface="UTM Swiss Condensed" panose="02000500000000000000" pitchFamily="2" charset="0"/>
                    <a:cs typeface="Times New Roman" panose="02020603050405020304" pitchFamily="18" charset="0"/>
                  </a:rPr>
                  <a:t> Đặt vào hai đầu một cuộn cảm </a:t>
                </a:r>
                <a:r>
                  <a:rPr lang="es-ES" sz="2800" b="1" dirty="0" err="1">
                    <a:solidFill>
                      <a:srgbClr val="FFFF00"/>
                    </a:solidFill>
                    <a:latin typeface="UTM Swiss Condensed" panose="02000500000000000000" pitchFamily="2" charset="0"/>
                    <a:cs typeface="Times New Roman" panose="02020603050405020304" pitchFamily="18" charset="0"/>
                  </a:rPr>
                  <a:t>thuần</a:t>
                </a:r>
                <a:r>
                  <a:rPr lang="es-ES" sz="2800" b="1" dirty="0">
                    <a:solidFill>
                      <a:srgbClr val="FFFF00"/>
                    </a:solidFill>
                    <a:latin typeface="UTM Swiss Condensed" panose="02000500000000000000" pitchFamily="2" charset="0"/>
                    <a:cs typeface="Times New Roman" panose="02020603050405020304" pitchFamily="18" charset="0"/>
                  </a:rPr>
                  <a:t> </a:t>
                </a:r>
                <a14:m>
                  <m:oMath xmlns:m="http://schemas.openxmlformats.org/officeDocument/2006/math">
                    <m:r>
                      <a:rPr lang="vi-VN" sz="2800" b="1">
                        <a:solidFill>
                          <a:srgbClr val="FFFF00"/>
                        </a:solidFill>
                      </a:rPr>
                      <m:t>𝑳</m:t>
                    </m:r>
                    <m:r>
                      <a:rPr lang="es-ES" sz="2800" b="1">
                        <a:solidFill>
                          <a:srgbClr val="FFFF00"/>
                        </a:solidFill>
                      </a:rPr>
                      <m:t> = </m:t>
                    </m:r>
                    <m:f>
                      <m:fPr>
                        <m:ctrlPr>
                          <a:rPr lang="vi-VN" sz="2800" b="1">
                            <a:solidFill>
                              <a:srgbClr val="FFFF00"/>
                            </a:solidFill>
                          </a:rPr>
                        </m:ctrlPr>
                      </m:fPr>
                      <m:num>
                        <m:r>
                          <a:rPr lang="es-ES" sz="2800" b="1">
                            <a:solidFill>
                              <a:srgbClr val="FFFF00"/>
                            </a:solidFill>
                          </a:rPr>
                          <m:t>𝟏</m:t>
                        </m:r>
                      </m:num>
                      <m:den>
                        <m:r>
                          <a:rPr lang="es-ES" sz="2800" b="1">
                            <a:solidFill>
                              <a:srgbClr val="FFFF00"/>
                            </a:solidFill>
                          </a:rPr>
                          <m:t>𝟐</m:t>
                        </m:r>
                        <m:r>
                          <a:rPr lang="vi-VN" sz="2800" b="1">
                            <a:solidFill>
                              <a:srgbClr val="FFFF00"/>
                            </a:solidFill>
                          </a:rPr>
                          <m:t>𝝅</m:t>
                        </m:r>
                      </m:den>
                    </m:f>
                    <m:r>
                      <a:rPr lang="vi-VN" sz="2800" b="1">
                        <a:solidFill>
                          <a:srgbClr val="FFFF00"/>
                        </a:solidFill>
                      </a:rPr>
                      <m:t>𝑯</m:t>
                    </m:r>
                  </m:oMath>
                </a14:m>
                <a:r>
                  <a:rPr lang="es-ES" sz="2800" b="1">
                    <a:solidFill>
                      <a:srgbClr val="FFFF00"/>
                    </a:solidFill>
                    <a:latin typeface="UTM Swiss Condensed" panose="02000500000000000000" pitchFamily="2" charset="0"/>
                    <a:cs typeface="Times New Roman" panose="02020603050405020304" pitchFamily="18" charset="0"/>
                  </a:rPr>
                  <a:t>một điện áp xoay </a:t>
                </a:r>
                <a:r>
                  <a:rPr lang="es-ES" sz="2800" b="1" dirty="0" err="1">
                    <a:solidFill>
                      <a:srgbClr val="FFFF00"/>
                    </a:solidFill>
                    <a:latin typeface="UTM Swiss Condensed" panose="02000500000000000000" pitchFamily="2" charset="0"/>
                    <a:cs typeface="Times New Roman" panose="02020603050405020304" pitchFamily="18" charset="0"/>
                  </a:rPr>
                  <a:t>chiều</a:t>
                </a:r>
                <a:r>
                  <a:rPr lang="es-ES" sz="2800" b="1" dirty="0">
                    <a:solidFill>
                      <a:srgbClr val="FFFF00"/>
                    </a:solidFill>
                    <a:latin typeface="UTM Swiss Condensed" panose="02000500000000000000" pitchFamily="2" charset="0"/>
                    <a:cs typeface="Times New Roman" panose="02020603050405020304" pitchFamily="18" charset="0"/>
                  </a:rPr>
                  <a:t> u = 220</a:t>
                </a:r>
                <a14:m>
                  <m:oMath xmlns:m="http://schemas.openxmlformats.org/officeDocument/2006/math">
                    <m:rad>
                      <m:radPr>
                        <m:degHide m:val="on"/>
                        <m:ctrlPr>
                          <a:rPr lang="vi-VN" sz="2800" b="1">
                            <a:solidFill>
                              <a:srgbClr val="FFFF00"/>
                            </a:solidFill>
                          </a:rPr>
                        </m:ctrlPr>
                      </m:radPr>
                      <m:deg/>
                      <m:e>
                        <m:r>
                          <a:rPr lang="es-ES" sz="2800" b="1">
                            <a:solidFill>
                              <a:srgbClr val="FFFF00"/>
                            </a:solidFill>
                          </a:rPr>
                          <m:t>𝟐</m:t>
                        </m:r>
                      </m:e>
                    </m:rad>
                  </m:oMath>
                </a14:m>
                <a:r>
                  <a:rPr lang="es-ES" sz="2800" b="1" dirty="0">
                    <a:solidFill>
                      <a:srgbClr val="FFFF00"/>
                    </a:solidFill>
                    <a:latin typeface="UTM Swiss Condensed" panose="02000500000000000000" pitchFamily="2" charset="0"/>
                    <a:cs typeface="Times New Roman" panose="02020603050405020304" pitchFamily="18" charset="0"/>
                  </a:rPr>
                  <a:t>cos (100</a:t>
                </a:r>
                <a14:m>
                  <m:oMath xmlns:m="http://schemas.openxmlformats.org/officeDocument/2006/math">
                    <m:r>
                      <a:rPr lang="vi-VN" sz="2800" b="1">
                        <a:solidFill>
                          <a:srgbClr val="FFFF00"/>
                        </a:solidFill>
                      </a:rPr>
                      <m:t>𝝅</m:t>
                    </m:r>
                  </m:oMath>
                </a14:m>
                <a:r>
                  <a:rPr lang="es-ES" sz="2800" b="1" dirty="0">
                    <a:solidFill>
                      <a:srgbClr val="FFFF00"/>
                    </a:solidFill>
                    <a:latin typeface="UTM Swiss Condensed" panose="02000500000000000000" pitchFamily="2" charset="0"/>
                    <a:cs typeface="Times New Roman" panose="02020603050405020304" pitchFamily="18" charset="0"/>
                  </a:rPr>
                  <a:t>t + </a:t>
                </a:r>
                <a14:m>
                  <m:oMath xmlns:m="http://schemas.openxmlformats.org/officeDocument/2006/math">
                    <m:f>
                      <m:fPr>
                        <m:ctrlPr>
                          <a:rPr lang="vi-VN" sz="2800" b="1">
                            <a:solidFill>
                              <a:srgbClr val="FFFF00"/>
                            </a:solidFill>
                          </a:rPr>
                        </m:ctrlPr>
                      </m:fPr>
                      <m:num>
                        <m:r>
                          <a:rPr lang="vi-VN" sz="2800" b="1">
                            <a:solidFill>
                              <a:srgbClr val="FFFF00"/>
                            </a:solidFill>
                          </a:rPr>
                          <m:t>𝝅</m:t>
                        </m:r>
                      </m:num>
                      <m:den>
                        <m:r>
                          <a:rPr lang="es-ES" sz="2800" b="1">
                            <a:solidFill>
                              <a:srgbClr val="FFFF00"/>
                            </a:solidFill>
                          </a:rPr>
                          <m:t>𝟐</m:t>
                        </m:r>
                      </m:den>
                    </m:f>
                  </m:oMath>
                </a14:m>
                <a:r>
                  <a:rPr lang="es-ES" sz="2800" b="1" dirty="0">
                    <a:solidFill>
                      <a:srgbClr val="FFFF00"/>
                    </a:solidFill>
                    <a:latin typeface="UTM Swiss Condensed" panose="02000500000000000000" pitchFamily="2" charset="0"/>
                    <a:cs typeface="Times New Roman" panose="02020603050405020304" pitchFamily="18" charset="0"/>
                  </a:rPr>
                  <a:t>)(</a:t>
                </a:r>
                <a:r>
                  <a:rPr lang="es-ES" sz="2800" b="1">
                    <a:solidFill>
                      <a:srgbClr val="FFFF00"/>
                    </a:solidFill>
                    <a:latin typeface="UTM Swiss Condensed" panose="02000500000000000000" pitchFamily="2" charset="0"/>
                    <a:cs typeface="Times New Roman" panose="02020603050405020304" pitchFamily="18" charset="0"/>
                  </a:rPr>
                  <a:t>V).Viết biểu thức cường độ dòng điện tức thời</a:t>
                </a:r>
                <a:r>
                  <a:rPr lang="es-ES" sz="2800" b="1" dirty="0">
                    <a:solidFill>
                      <a:srgbClr val="FFFF00"/>
                    </a:solidFill>
                    <a:latin typeface="UTM Swiss Condensed" panose="02000500000000000000" pitchFamily="2" charset="0"/>
                    <a:cs typeface="Times New Roman" panose="02020603050405020304" pitchFamily="18" charset="0"/>
                  </a:rPr>
                  <a:t> </a:t>
                </a:r>
                <a:r>
                  <a:rPr lang="es-ES" sz="2800" b="1">
                    <a:solidFill>
                      <a:srgbClr val="FFFF00"/>
                    </a:solidFill>
                    <a:latin typeface="UTM Swiss Condensed" panose="02000500000000000000" pitchFamily="2" charset="0"/>
                    <a:cs typeface="Times New Roman" panose="02020603050405020304" pitchFamily="18" charset="0"/>
                  </a:rPr>
                  <a:t>qua cuộn cảm</a:t>
                </a:r>
                <a:r>
                  <a:rPr lang="es-ES" sz="2800" b="1" dirty="0">
                    <a:solidFill>
                      <a:srgbClr val="FFFF00"/>
                    </a:solidFill>
                    <a:latin typeface="UTM Swiss Condensed" panose="02000500000000000000" pitchFamily="2" charset="0"/>
                    <a:cs typeface="Times New Roman" panose="02020603050405020304" pitchFamily="18" charset="0"/>
                  </a:rPr>
                  <a:t>.</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it-IT"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2B1F6B31-B74B-42EA-8512-2CC7D4C6D600}"/>
                  </a:ext>
                </a:extLst>
              </p:cNvPr>
              <p:cNvSpPr>
                <a:spLocks noRot="1" noChangeAspect="1" noMove="1" noResize="1" noEditPoints="1" noAdjustHandles="1" noChangeArrowheads="1" noChangeShapeType="1" noTextEdit="1"/>
              </p:cNvSpPr>
              <p:nvPr/>
            </p:nvSpPr>
            <p:spPr>
              <a:xfrm>
                <a:off x="127000" y="63500"/>
                <a:ext cx="11938000" cy="2390526"/>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8545BE0E-A842-46EE-B4C7-232B3CD43B68}"/>
                  </a:ext>
                </a:extLst>
              </p:cNvPr>
              <p:cNvSpPr/>
              <p:nvPr/>
            </p:nvSpPr>
            <p:spPr>
              <a:xfrm>
                <a:off x="508000" y="2454026"/>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i = 4,4 cos (100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(A)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8545BE0E-A842-46EE-B4C7-232B3CD43B68}"/>
                  </a:ext>
                </a:extLst>
              </p:cNvPr>
              <p:cNvSpPr>
                <a:spLocks noRot="1" noChangeAspect="1" noMove="1" noResize="1" noEditPoints="1" noAdjustHandles="1" noChangeArrowheads="1" noChangeShapeType="1" noTextEdit="1"/>
              </p:cNvSpPr>
              <p:nvPr/>
            </p:nvSpPr>
            <p:spPr>
              <a:xfrm>
                <a:off x="508000" y="2454026"/>
                <a:ext cx="5814412" cy="523220"/>
              </a:xfrm>
              <a:prstGeom prst="rect">
                <a:avLst/>
              </a:prstGeom>
              <a:blipFill>
                <a:blip r:embed="rId3"/>
                <a:stretch>
                  <a:fillRect l="-2096" t="-14118" b="-3176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2C76A43D-3740-4C72-B935-901766E8744D}"/>
                  </a:ext>
                </a:extLst>
              </p:cNvPr>
              <p:cNvSpPr/>
              <p:nvPr/>
            </p:nvSpPr>
            <p:spPr>
              <a:xfrm>
                <a:off x="508000" y="2977246"/>
                <a:ext cx="4641014"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i = 4,4. cos (100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2C76A43D-3740-4C72-B935-901766E8744D}"/>
                  </a:ext>
                </a:extLst>
              </p:cNvPr>
              <p:cNvSpPr>
                <a:spLocks noRot="1" noChangeAspect="1" noMove="1" noResize="1" noEditPoints="1" noAdjustHandles="1" noChangeArrowheads="1" noChangeShapeType="1" noTextEdit="1"/>
              </p:cNvSpPr>
              <p:nvPr/>
            </p:nvSpPr>
            <p:spPr>
              <a:xfrm>
                <a:off x="508000" y="2977246"/>
                <a:ext cx="4641014" cy="1378967"/>
              </a:xfrm>
              <a:prstGeom prst="rect">
                <a:avLst/>
              </a:prstGeom>
              <a:blipFill>
                <a:blip r:embed="rId4"/>
                <a:stretch>
                  <a:fillRect l="-2625" r="-157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139F44BC-9D2E-447F-BD8C-1114E84BEA64}"/>
                  </a:ext>
                </a:extLst>
              </p:cNvPr>
              <p:cNvSpPr/>
              <p:nvPr/>
            </p:nvSpPr>
            <p:spPr>
              <a:xfrm>
                <a:off x="508000" y="4356213"/>
                <a:ext cx="5814412"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 = 4,4.</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 (100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139F44BC-9D2E-447F-BD8C-1114E84BEA64}"/>
                  </a:ext>
                </a:extLst>
              </p:cNvPr>
              <p:cNvSpPr>
                <a:spLocks noRot="1" noChangeAspect="1" noMove="1" noResize="1" noEditPoints="1" noAdjustHandles="1" noChangeArrowheads="1" noChangeShapeType="1" noTextEdit="1"/>
              </p:cNvSpPr>
              <p:nvPr/>
            </p:nvSpPr>
            <p:spPr>
              <a:xfrm>
                <a:off x="508000" y="4356213"/>
                <a:ext cx="5814412" cy="662810"/>
              </a:xfrm>
              <a:prstGeom prst="rect">
                <a:avLst/>
              </a:prstGeom>
              <a:blipFill>
                <a:blip r:embed="rId5"/>
                <a:stretch>
                  <a:fillRect l="-2096" t="-4630" b="-1018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D99C8B2-F4D9-4A16-8830-8D78D0E763D4}"/>
                  </a:ext>
                </a:extLst>
              </p:cNvPr>
              <p:cNvSpPr/>
              <p:nvPr/>
            </p:nvSpPr>
            <p:spPr>
              <a:xfrm>
                <a:off x="508000" y="5019023"/>
                <a:ext cx="4538615"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i = 4,4.</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 (100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5D99C8B2-F4D9-4A16-8830-8D78D0E763D4}"/>
                  </a:ext>
                </a:extLst>
              </p:cNvPr>
              <p:cNvSpPr>
                <a:spLocks noRot="1" noChangeAspect="1" noMove="1" noResize="1" noEditPoints="1" noAdjustHandles="1" noChangeArrowheads="1" noChangeShapeType="1" noTextEdit="1"/>
              </p:cNvSpPr>
              <p:nvPr/>
            </p:nvSpPr>
            <p:spPr>
              <a:xfrm>
                <a:off x="508000" y="5019023"/>
                <a:ext cx="4538615" cy="565155"/>
              </a:xfrm>
              <a:prstGeom prst="rect">
                <a:avLst/>
              </a:prstGeom>
              <a:blipFill>
                <a:blip r:embed="rId6"/>
                <a:stretch>
                  <a:fillRect l="-2685" t="-4301" r="-1745"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7146C63D-B460-45B1-AFC5-F48BFAFCF3BD}"/>
              </a:ext>
            </a:extLst>
          </p:cNvPr>
          <p:cNvSpPr/>
          <p:nvPr/>
        </p:nvSpPr>
        <p:spPr>
          <a:xfrm>
            <a:off x="444500" y="239052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2783269"/>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7E8D31F2-3471-486A-B9AB-E7874E087665}"/>
                  </a:ext>
                </a:extLst>
              </p:cNvPr>
              <p:cNvSpPr/>
              <p:nvPr/>
            </p:nvSpPr>
            <p:spPr>
              <a:xfrm>
                <a:off x="127000" y="63500"/>
                <a:ext cx="11938000" cy="2463367"/>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38:</a:t>
                </a:r>
                <a:r>
                  <a:rPr lang="pt-BR" sz="2800" b="1" dirty="0">
                    <a:solidFill>
                      <a:srgbClr val="FFFF00"/>
                    </a:solidFill>
                    <a:latin typeface="UTM Swiss Condensed" panose="02000500000000000000" pitchFamily="2" charset="0"/>
                    <a:cs typeface="Times New Roman" panose="02020603050405020304" pitchFamily="18" charset="0"/>
                  </a:rPr>
                  <a:t> Đặt vào hai đầu một tụ điện C = </a:t>
                </a:r>
                <a14:m>
                  <m:oMath xmlns:m="http://schemas.openxmlformats.org/officeDocument/2006/math">
                    <m:f>
                      <m:fPr>
                        <m:ctrlPr>
                          <a:rPr lang="vi-VN" sz="2800" b="1">
                            <a:solidFill>
                              <a:srgbClr val="FFFF00"/>
                            </a:solidFill>
                          </a:rPr>
                        </m:ctrlPr>
                      </m:fPr>
                      <m:num>
                        <m:r>
                          <a:rPr lang="pt-BR" sz="2800" b="1">
                            <a:solidFill>
                              <a:srgbClr val="FFFF00"/>
                            </a:solidFill>
                          </a:rPr>
                          <m:t>𝟐</m:t>
                        </m:r>
                        <m:r>
                          <a:rPr lang="pt-BR" sz="2800" b="1">
                            <a:solidFill>
                              <a:srgbClr val="FFFF00"/>
                            </a:solidFill>
                          </a:rPr>
                          <m:t>.</m:t>
                        </m:r>
                        <m:r>
                          <a:rPr lang="pt-BR" sz="2800" b="1">
                            <a:solidFill>
                              <a:srgbClr val="FFFF00"/>
                            </a:solidFill>
                          </a:rPr>
                          <m:t>𝟏</m:t>
                        </m:r>
                        <m:sSup>
                          <m:sSupPr>
                            <m:ctrlPr>
                              <a:rPr lang="vi-VN" sz="2800" b="1">
                                <a:solidFill>
                                  <a:srgbClr val="FFFF00"/>
                                </a:solidFill>
                              </a:rPr>
                            </m:ctrlPr>
                          </m:sSupPr>
                          <m:e>
                            <m:r>
                              <a:rPr lang="pt-BR" sz="2800" b="1">
                                <a:solidFill>
                                  <a:srgbClr val="FFFF00"/>
                                </a:solidFill>
                              </a:rPr>
                              <m:t>𝟎</m:t>
                            </m:r>
                          </m:e>
                          <m:sup>
                            <m:r>
                              <a:rPr lang="pt-BR" sz="2800" b="1">
                                <a:solidFill>
                                  <a:srgbClr val="FFFF00"/>
                                </a:solidFill>
                              </a:rPr>
                              <m:t>−</m:t>
                            </m:r>
                            <m:r>
                              <a:rPr lang="pt-BR" sz="2800" b="1">
                                <a:solidFill>
                                  <a:srgbClr val="FFFF00"/>
                                </a:solidFill>
                              </a:rPr>
                              <m:t>𝟒</m:t>
                            </m:r>
                          </m:sup>
                        </m:sSup>
                      </m:num>
                      <m:den>
                        <m:r>
                          <a:rPr lang="vi-VN" sz="2800" b="1">
                            <a:solidFill>
                              <a:srgbClr val="FFFF00"/>
                            </a:solidFill>
                          </a:rPr>
                          <m:t>𝝅</m:t>
                        </m:r>
                      </m:den>
                    </m:f>
                  </m:oMath>
                </a14:m>
                <a:r>
                  <a:rPr lang="pt-BR" sz="2800" b="1" dirty="0">
                    <a:solidFill>
                      <a:srgbClr val="FFFF00"/>
                    </a:solidFill>
                    <a:latin typeface="UTM Swiss Condensed" panose="02000500000000000000" pitchFamily="2" charset="0"/>
                    <a:cs typeface="Times New Roman" panose="02020603050405020304" pitchFamily="18" charset="0"/>
                  </a:rPr>
                  <a:t>F một điện áp xoay chiều u = 220</a:t>
                </a:r>
                <a14:m>
                  <m:oMath xmlns:m="http://schemas.openxmlformats.org/officeDocument/2006/math">
                    <m:rad>
                      <m:radPr>
                        <m:degHide m:val="on"/>
                        <m:ctrlPr>
                          <a:rPr lang="vi-VN" sz="2800" b="1">
                            <a:solidFill>
                              <a:srgbClr val="FFFF00"/>
                            </a:solidFill>
                          </a:rPr>
                        </m:ctrlPr>
                      </m:radPr>
                      <m:deg/>
                      <m:e>
                        <m:r>
                          <a:rPr lang="pt-BR" sz="2800" b="1">
                            <a:solidFill>
                              <a:srgbClr val="FFFF00"/>
                            </a:solidFill>
                          </a:rPr>
                          <m:t>𝟐</m:t>
                        </m:r>
                      </m:e>
                    </m:rad>
                  </m:oMath>
                </a14:m>
                <a:r>
                  <a:rPr lang="pt-BR" sz="2800" b="1" dirty="0">
                    <a:solidFill>
                      <a:srgbClr val="FFFF00"/>
                    </a:solidFill>
                    <a:latin typeface="UTM Swiss Condensed" panose="02000500000000000000" pitchFamily="2" charset="0"/>
                    <a:cs typeface="Times New Roman" panose="02020603050405020304" pitchFamily="18" charset="0"/>
                  </a:rPr>
                  <a:t>cos (100</a:t>
                </a:r>
                <a14:m>
                  <m:oMath xmlns:m="http://schemas.openxmlformats.org/officeDocument/2006/math">
                    <m:r>
                      <a:rPr lang="vi-VN" sz="2800" b="1">
                        <a:solidFill>
                          <a:srgbClr val="FFFF00"/>
                        </a:solidFill>
                      </a:rPr>
                      <m:t>𝝅</m:t>
                    </m:r>
                  </m:oMath>
                </a14:m>
                <a:r>
                  <a:rPr lang="pt-BR" sz="2800" b="1" dirty="0">
                    <a:solidFill>
                      <a:srgbClr val="FFFF00"/>
                    </a:solidFill>
                    <a:latin typeface="UTM Swiss Condensed" panose="02000500000000000000" pitchFamily="2" charset="0"/>
                    <a:cs typeface="Times New Roman" panose="02020603050405020304" pitchFamily="18" charset="0"/>
                  </a:rPr>
                  <a:t>t + </a:t>
                </a:r>
                <a14:m>
                  <m:oMath xmlns:m="http://schemas.openxmlformats.org/officeDocument/2006/math">
                    <m:f>
                      <m:fPr>
                        <m:ctrlPr>
                          <a:rPr lang="vi-VN" sz="2800" b="1">
                            <a:solidFill>
                              <a:srgbClr val="FFFF00"/>
                            </a:solidFill>
                          </a:rPr>
                        </m:ctrlPr>
                      </m:fPr>
                      <m:num>
                        <m:r>
                          <a:rPr lang="vi-VN" sz="2800" b="1">
                            <a:solidFill>
                              <a:srgbClr val="FFFF00"/>
                            </a:solidFill>
                          </a:rPr>
                          <m:t>𝝅</m:t>
                        </m:r>
                      </m:num>
                      <m:den>
                        <m:r>
                          <a:rPr lang="pt-BR" sz="2800" b="1">
                            <a:solidFill>
                              <a:srgbClr val="FFFF00"/>
                            </a:solidFill>
                          </a:rPr>
                          <m:t>𝟐</m:t>
                        </m:r>
                      </m:den>
                    </m:f>
                  </m:oMath>
                </a14:m>
                <a:r>
                  <a:rPr lang="pt-BR" sz="2800" b="1" dirty="0">
                    <a:solidFill>
                      <a:srgbClr val="FFFF00"/>
                    </a:solidFill>
                    <a:latin typeface="UTM Swiss Condensed" panose="02000500000000000000" pitchFamily="2" charset="0"/>
                    <a:cs typeface="Times New Roman" panose="02020603050405020304" pitchFamily="18" charset="0"/>
                  </a:rPr>
                  <a:t>)(V). Viết biểu thức cường độ dòng điện tức thời qua tụ điện.</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it-IT"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7E8D31F2-3471-486A-B9AB-E7874E087665}"/>
                  </a:ext>
                </a:extLst>
              </p:cNvPr>
              <p:cNvSpPr>
                <a:spLocks noRot="1" noChangeAspect="1" noMove="1" noResize="1" noEditPoints="1" noAdjustHandles="1" noChangeArrowheads="1" noChangeShapeType="1" noTextEdit="1"/>
              </p:cNvSpPr>
              <p:nvPr/>
            </p:nvSpPr>
            <p:spPr>
              <a:xfrm>
                <a:off x="127000" y="63500"/>
                <a:ext cx="11938000" cy="2463367"/>
              </a:xfrm>
              <a:prstGeom prst="rect">
                <a:avLst/>
              </a:prstGeom>
              <a:blipFill>
                <a:blip r:embed="rId2"/>
                <a:stretch>
                  <a:fillRect l="-865" r="-1577" b="-4695"/>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B99D91B7-68DF-42B2-A398-6DF319B0AA05}"/>
                  </a:ext>
                </a:extLst>
              </p:cNvPr>
              <p:cNvSpPr/>
              <p:nvPr/>
            </p:nvSpPr>
            <p:spPr>
              <a:xfrm>
                <a:off x="508000" y="2526867"/>
                <a:ext cx="4891083"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i = - 4,4.</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 (100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(A)</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B99D91B7-68DF-42B2-A398-6DF319B0AA05}"/>
                  </a:ext>
                </a:extLst>
              </p:cNvPr>
              <p:cNvSpPr>
                <a:spLocks noRot="1" noChangeAspect="1" noMove="1" noResize="1" noEditPoints="1" noAdjustHandles="1" noChangeArrowheads="1" noChangeShapeType="1" noTextEdit="1"/>
              </p:cNvSpPr>
              <p:nvPr/>
            </p:nvSpPr>
            <p:spPr>
              <a:xfrm>
                <a:off x="508000" y="2526867"/>
                <a:ext cx="4891083" cy="565155"/>
              </a:xfrm>
              <a:prstGeom prst="rect">
                <a:avLst/>
              </a:prstGeom>
              <a:blipFill>
                <a:blip r:embed="rId3"/>
                <a:stretch>
                  <a:fillRect l="-2491" t="-5435" r="-1619"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79455440-3645-491B-9721-702202C4089B}"/>
                  </a:ext>
                </a:extLst>
              </p:cNvPr>
              <p:cNvSpPr/>
              <p:nvPr/>
            </p:nvSpPr>
            <p:spPr>
              <a:xfrm>
                <a:off x="508000" y="3092022"/>
                <a:ext cx="380264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i = 4,4 cos (100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t)(A)</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79455440-3645-491B-9721-702202C4089B}"/>
                  </a:ext>
                </a:extLst>
              </p:cNvPr>
              <p:cNvSpPr>
                <a:spLocks noRot="1" noChangeAspect="1" noMove="1" noResize="1" noEditPoints="1" noAdjustHandles="1" noChangeArrowheads="1" noChangeShapeType="1" noTextEdit="1"/>
              </p:cNvSpPr>
              <p:nvPr/>
            </p:nvSpPr>
            <p:spPr>
              <a:xfrm>
                <a:off x="508000" y="3092022"/>
                <a:ext cx="3802644" cy="1169551"/>
              </a:xfrm>
              <a:prstGeom prst="rect">
                <a:avLst/>
              </a:prstGeom>
              <a:blipFill>
                <a:blip r:embed="rId4"/>
                <a:stretch>
                  <a:fillRect l="-3205" r="-208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48C1D6F2-D0E3-4664-851F-634E95473725}"/>
                  </a:ext>
                </a:extLst>
              </p:cNvPr>
              <p:cNvSpPr/>
              <p:nvPr/>
            </p:nvSpPr>
            <p:spPr>
              <a:xfrm>
                <a:off x="508000" y="4261573"/>
                <a:ext cx="5814412"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 = 4,4.</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 (100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48C1D6F2-D0E3-4664-851F-634E95473725}"/>
                  </a:ext>
                </a:extLst>
              </p:cNvPr>
              <p:cNvSpPr>
                <a:spLocks noRot="1" noChangeAspect="1" noMove="1" noResize="1" noEditPoints="1" noAdjustHandles="1" noChangeArrowheads="1" noChangeShapeType="1" noTextEdit="1"/>
              </p:cNvSpPr>
              <p:nvPr/>
            </p:nvSpPr>
            <p:spPr>
              <a:xfrm>
                <a:off x="508000" y="4261573"/>
                <a:ext cx="5814412" cy="662810"/>
              </a:xfrm>
              <a:prstGeom prst="rect">
                <a:avLst/>
              </a:prstGeom>
              <a:blipFill>
                <a:blip r:embed="rId5"/>
                <a:stretch>
                  <a:fillRect l="-2096" t="-3670" b="-917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1332EF4-E45D-4EF1-A126-2F5FB8215EF9}"/>
                  </a:ext>
                </a:extLst>
              </p:cNvPr>
              <p:cNvSpPr/>
              <p:nvPr/>
            </p:nvSpPr>
            <p:spPr>
              <a:xfrm>
                <a:off x="508000" y="4924383"/>
                <a:ext cx="4657044"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i = 4,4. cos (100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31332EF4-E45D-4EF1-A126-2F5FB8215EF9}"/>
                  </a:ext>
                </a:extLst>
              </p:cNvPr>
              <p:cNvSpPr>
                <a:spLocks noRot="1" noChangeAspect="1" noMove="1" noResize="1" noEditPoints="1" noAdjustHandles="1" noChangeArrowheads="1" noChangeShapeType="1" noTextEdit="1"/>
              </p:cNvSpPr>
              <p:nvPr/>
            </p:nvSpPr>
            <p:spPr>
              <a:xfrm>
                <a:off x="508000" y="4924383"/>
                <a:ext cx="4657044" cy="662810"/>
              </a:xfrm>
              <a:prstGeom prst="rect">
                <a:avLst/>
              </a:prstGeom>
              <a:blipFill>
                <a:blip r:embed="rId6"/>
                <a:stretch>
                  <a:fillRect l="-2618" t="-5505" r="-1702"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0001AB0B-4621-4F0D-AAA1-FFC659605281}"/>
              </a:ext>
            </a:extLst>
          </p:cNvPr>
          <p:cNvSpPr/>
          <p:nvPr/>
        </p:nvSpPr>
        <p:spPr>
          <a:xfrm>
            <a:off x="444500" y="246336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56807204"/>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3EBD24-53ED-49C2-A3D1-3DA25B457ECE}"/>
              </a:ext>
            </a:extLst>
          </p:cNvPr>
          <p:cNvSpPr/>
          <p:nvPr/>
        </p:nvSpPr>
        <p:spPr>
          <a:xfrm>
            <a:off x="127000" y="63500"/>
            <a:ext cx="11938000" cy="151426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39:</a:t>
            </a:r>
            <a:r>
              <a:rPr lang="nl-NL" sz="2800" b="1" dirty="0">
                <a:solidFill>
                  <a:srgbClr val="FFFF00"/>
                </a:solidFill>
                <a:latin typeface="UTM Swiss Condensed" panose="02000500000000000000" pitchFamily="2" charset="0"/>
                <a:cs typeface="Times New Roman" panose="02020603050405020304" pitchFamily="18" charset="0"/>
              </a:rPr>
              <a:t> Mạch RLC nối tiếp. Cho U = 200V; R = 40 Ω; L = </a:t>
            </a:r>
            <a:r>
              <a:rPr lang="nl-NL" sz="2800" b="1">
                <a:solidFill>
                  <a:srgbClr val="FFFF00"/>
                </a:solidFill>
                <a:latin typeface="UTM Swiss Condensed" panose="02000500000000000000" pitchFamily="2" charset="0"/>
                <a:cs typeface="Times New Roman" panose="02020603050405020304" pitchFamily="18" charset="0"/>
              </a:rPr>
              <a:t>0,5/</a:t>
            </a:r>
            <a:r>
              <a:rPr lang="nl-NL"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nl-NL" sz="2800" b="1" dirty="0">
                <a:solidFill>
                  <a:srgbClr val="FFFF00"/>
                </a:solidFill>
                <a:latin typeface="UTM Swiss Condensed" panose="02000500000000000000" pitchFamily="2" charset="0"/>
                <a:cs typeface="Times New Roman" panose="02020603050405020304" pitchFamily="18" charset="0"/>
              </a:rPr>
              <a:t>(H); C </a:t>
            </a:r>
            <a:r>
              <a:rPr lang="nl-NL" sz="2800" b="1">
                <a:solidFill>
                  <a:srgbClr val="FFFF00"/>
                </a:solidFill>
                <a:latin typeface="UTM Swiss Condensed" panose="02000500000000000000" pitchFamily="2" charset="0"/>
                <a:cs typeface="Times New Roman" panose="02020603050405020304" pitchFamily="18" charset="0"/>
              </a:rPr>
              <a:t>= 10-3/9</a:t>
            </a:r>
            <a:r>
              <a:rPr lang="nl-NL"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nl-NL" sz="2800" b="1" dirty="0">
                <a:solidFill>
                  <a:srgbClr val="FFFF00"/>
                </a:solidFill>
                <a:latin typeface="UTM Swiss Condensed" panose="02000500000000000000" pitchFamily="2" charset="0"/>
                <a:cs typeface="Times New Roman" panose="02020603050405020304" pitchFamily="18" charset="0"/>
              </a:rPr>
              <a:t>(F); f = 50Hz. Cường độ hiệu dụng trong mạch ℓà: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E2A37DE6-8CA3-46E9-A0DD-CAE8D7923C76}"/>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2,5A</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5144D90B-B96B-4A07-B5E0-2FDD7E66CC23}"/>
              </a:ext>
            </a:extLst>
          </p:cNvPr>
          <p:cNvSpPr/>
          <p:nvPr/>
        </p:nvSpPr>
        <p:spPr>
          <a:xfrm>
            <a:off x="3619500" y="157776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2A</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2A63AC10-5BB9-47DC-87CB-B32A2DFE80E6}"/>
              </a:ext>
            </a:extLst>
          </p:cNvPr>
          <p:cNvSpPr/>
          <p:nvPr/>
        </p:nvSpPr>
        <p:spPr>
          <a:xfrm>
            <a:off x="6477000" y="157776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4A</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2E2AD5AE-A081-43BB-A959-D458743D1FD0}"/>
              </a:ext>
            </a:extLst>
          </p:cNvPr>
          <p:cNvSpPr/>
          <p:nvPr/>
        </p:nvSpPr>
        <p:spPr>
          <a:xfrm>
            <a:off x="9334500" y="1577761"/>
            <a:ext cx="104227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5A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962DC7BD-6FC3-492B-A43E-70CB891022B1}"/>
              </a:ext>
            </a:extLst>
          </p:cNvPr>
          <p:cNvSpPr/>
          <p:nvPr/>
        </p:nvSpPr>
        <p:spPr>
          <a:xfrm>
            <a:off x="3556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427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2B4FCE0-038D-4C22-B1D9-2CC96ACB6465}"/>
                  </a:ext>
                </a:extLst>
              </p:cNvPr>
              <p:cNvSpPr/>
              <p:nvPr/>
            </p:nvSpPr>
            <p:spPr>
              <a:xfrm>
                <a:off x="127000" y="63500"/>
                <a:ext cx="11938000" cy="2229969"/>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40:</a:t>
                </a:r>
                <a:r>
                  <a:rPr lang="nl-NL" sz="2800" b="1" dirty="0">
                    <a:solidFill>
                      <a:srgbClr val="FFFF00"/>
                    </a:solidFill>
                    <a:latin typeface="UTM Swiss Condensed" panose="02000500000000000000" pitchFamily="2" charset="0"/>
                    <a:cs typeface="Times New Roman" panose="02020603050405020304" pitchFamily="18" charset="0"/>
                  </a:rPr>
                  <a:t> Mạch RL có R = 50Ω; </a:t>
                </a:r>
                <a14:m>
                  <m:oMath xmlns:m="http://schemas.openxmlformats.org/officeDocument/2006/math">
                    <m:r>
                      <a:rPr lang="vi-VN" sz="2800" b="1">
                        <a:solidFill>
                          <a:srgbClr val="FFFF00"/>
                        </a:solidFill>
                      </a:rPr>
                      <m:t>𝑳</m:t>
                    </m:r>
                    <m:r>
                      <a:rPr lang="nl-NL" sz="2800" b="1">
                        <a:solidFill>
                          <a:srgbClr val="FFFF00"/>
                        </a:solidFill>
                      </a:rPr>
                      <m:t> = </m:t>
                    </m:r>
                    <m:f>
                      <m:fPr>
                        <m:ctrlPr>
                          <a:rPr lang="vi-VN" sz="2800" b="1">
                            <a:solidFill>
                              <a:srgbClr val="FFFF00"/>
                            </a:solidFill>
                          </a:rPr>
                        </m:ctrlPr>
                      </m:fPr>
                      <m:num>
                        <m:r>
                          <a:rPr lang="nl-NL" sz="2800" b="1">
                            <a:solidFill>
                              <a:srgbClr val="FFFF00"/>
                            </a:solidFill>
                          </a:rPr>
                          <m:t>𝟏</m:t>
                        </m:r>
                      </m:num>
                      <m:den>
                        <m:r>
                          <a:rPr lang="vi-VN" sz="2800" b="1">
                            <a:solidFill>
                              <a:srgbClr val="FFFF00"/>
                            </a:solidFill>
                          </a:rPr>
                          <m:t>𝝅</m:t>
                        </m:r>
                      </m:den>
                    </m:f>
                    <m:r>
                      <a:rPr lang="vi-VN" sz="2800" b="1">
                        <a:solidFill>
                          <a:srgbClr val="FFFF00"/>
                        </a:solidFill>
                      </a:rPr>
                      <m:t>𝑯</m:t>
                    </m:r>
                  </m:oMath>
                </a14:m>
                <a:r>
                  <a:rPr lang="nl-NL" sz="2800" b="1" dirty="0">
                    <a:solidFill>
                      <a:srgbClr val="FFFF00"/>
                    </a:solidFill>
                    <a:latin typeface="UTM Swiss Condensed" panose="02000500000000000000" pitchFamily="2" charset="0"/>
                    <a:cs typeface="Times New Roman" panose="02020603050405020304" pitchFamily="18" charset="0"/>
                  </a:rPr>
                  <a:t>được mẳc vào mạng điện xoay chiều có tần số trong mạch là 50 Hz. Nếu điện áp hiệu dụng hai đầu mạch điện là 50 V. Công suất trong mạch khi đó bằng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32B4FCE0-038D-4C22-B1D9-2CC96ACB6465}"/>
                  </a:ext>
                </a:extLst>
              </p:cNvPr>
              <p:cNvSpPr>
                <a:spLocks noRot="1" noChangeAspect="1" noMove="1" noResize="1" noEditPoints="1" noAdjustHandles="1" noChangeArrowheads="1" noChangeShapeType="1" noTextEdit="1"/>
              </p:cNvSpPr>
              <p:nvPr/>
            </p:nvSpPr>
            <p:spPr>
              <a:xfrm>
                <a:off x="127000" y="63500"/>
                <a:ext cx="11938000" cy="2229969"/>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A904DACF-A136-4791-BEE5-D4AA5CAE3208}"/>
              </a:ext>
            </a:extLst>
          </p:cNvPr>
          <p:cNvSpPr/>
          <p:nvPr/>
        </p:nvSpPr>
        <p:spPr>
          <a:xfrm>
            <a:off x="762000" y="229346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20 W.</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ED0352F9-6E21-4E23-9C41-169AFFF5AC2C}"/>
              </a:ext>
            </a:extLst>
          </p:cNvPr>
          <p:cNvSpPr/>
          <p:nvPr/>
        </p:nvSpPr>
        <p:spPr>
          <a:xfrm>
            <a:off x="3619500" y="229346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 W.</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5856751B-47BC-4467-B3A8-891158730227}"/>
              </a:ext>
            </a:extLst>
          </p:cNvPr>
          <p:cNvSpPr/>
          <p:nvPr/>
        </p:nvSpPr>
        <p:spPr>
          <a:xfrm>
            <a:off x="6477000" y="229346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100 W.</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4267C6FE-D252-41EF-BCC4-A5ECD3B74739}"/>
              </a:ext>
            </a:extLst>
          </p:cNvPr>
          <p:cNvSpPr/>
          <p:nvPr/>
        </p:nvSpPr>
        <p:spPr>
          <a:xfrm>
            <a:off x="9334500" y="2293469"/>
            <a:ext cx="14975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25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FA9810BF-D8CA-4E5B-A767-5CF4D22DD61D}"/>
              </a:ext>
            </a:extLst>
          </p:cNvPr>
          <p:cNvSpPr/>
          <p:nvPr/>
        </p:nvSpPr>
        <p:spPr>
          <a:xfrm>
            <a:off x="3556000" y="222996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908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C85F5B29-A6B6-4981-BA6C-C5E8A797AEEE}"/>
                  </a:ext>
                </a:extLst>
              </p:cNvPr>
              <p:cNvSpPr/>
              <p:nvPr/>
            </p:nvSpPr>
            <p:spPr>
              <a:xfrm>
                <a:off x="127000" y="63500"/>
                <a:ext cx="11938000" cy="1562479"/>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4:</a:t>
                </a:r>
                <a:r>
                  <a:rPr lang="vi-VN" sz="2800" b="1" dirty="0">
                    <a:solidFill>
                      <a:srgbClr val="FFFF00"/>
                    </a:solidFill>
                    <a:latin typeface="UTM Swiss Condensed" panose="02000500000000000000" pitchFamily="2" charset="0"/>
                    <a:cs typeface="Times New Roman" panose="02020603050405020304" pitchFamily="18" charset="0"/>
                  </a:rPr>
                  <a:t> Đặt điện áp xoay chiều </a:t>
                </a:r>
                <a14:m>
                  <m:oMath xmlns:m="http://schemas.openxmlformats.org/officeDocument/2006/math">
                    <m:r>
                      <a:rPr lang="vi-VN" sz="2800" b="1">
                        <a:solidFill>
                          <a:srgbClr val="FFFF00"/>
                        </a:solidFill>
                      </a:rPr>
                      <m:t>𝒖</m:t>
                    </m:r>
                    <m:r>
                      <a:rPr lang="vi-VN" sz="2800" b="1">
                        <a:solidFill>
                          <a:srgbClr val="FFFF00"/>
                        </a:solidFill>
                      </a:rPr>
                      <m:t> = </m:t>
                    </m:r>
                    <m:r>
                      <a:rPr lang="vi-VN" sz="2800" b="1">
                        <a:solidFill>
                          <a:srgbClr val="FFFF00"/>
                        </a:solidFill>
                      </a:rPr>
                      <m:t>𝑼</m:t>
                    </m:r>
                    <m:rad>
                      <m:radPr>
                        <m:degHide m:val="on"/>
                        <m:ctrlPr>
                          <a:rPr lang="vi-VN" sz="2800" b="1">
                            <a:solidFill>
                              <a:srgbClr val="FFFF00"/>
                            </a:solidFill>
                          </a:rPr>
                        </m:ctrlPr>
                      </m:radPr>
                      <m:deg/>
                      <m:e>
                        <m:r>
                          <a:rPr lang="vi-VN" sz="2800" b="1">
                            <a:solidFill>
                              <a:srgbClr val="FFFF00"/>
                            </a:solidFill>
                          </a:rPr>
                          <m:t>𝟐</m:t>
                        </m:r>
                      </m:e>
                    </m:rad>
                    <m:func>
                      <m:funcPr>
                        <m:ctrlPr>
                          <a:rPr lang="vi-VN" sz="2800" b="1">
                            <a:solidFill>
                              <a:srgbClr val="FFFF00"/>
                            </a:solidFill>
                          </a:rPr>
                        </m:ctrlPr>
                      </m:funcPr>
                      <m:fName>
                        <m:r>
                          <a:rPr lang="vi-VN" sz="2800" b="1">
                            <a:solidFill>
                              <a:srgbClr val="FFFF00"/>
                            </a:solidFill>
                          </a:rPr>
                          <m:t>𝒄𝒐𝒔</m:t>
                        </m:r>
                      </m:fName>
                      <m:e>
                        <m:r>
                          <a:rPr lang="vi-VN" sz="2800" b="1">
                            <a:solidFill>
                              <a:srgbClr val="FFFF00"/>
                            </a:solidFill>
                          </a:rPr>
                          <m:t>𝟐</m:t>
                        </m:r>
                      </m:e>
                    </m:func>
                    <m:r>
                      <a:rPr lang="vi-VN" sz="2800" b="1">
                        <a:solidFill>
                          <a:srgbClr val="FFFF00"/>
                        </a:solidFill>
                      </a:rPr>
                      <m:t>𝝅</m:t>
                    </m:r>
                    <m:r>
                      <a:rPr lang="vi-VN" sz="2800" b="1">
                        <a:solidFill>
                          <a:srgbClr val="FFFF00"/>
                        </a:solidFill>
                      </a:rPr>
                      <m:t>𝒇𝒕</m:t>
                    </m:r>
                  </m:oMath>
                </a14:m>
                <a:r>
                  <a:rPr lang="vi-VN" sz="2800" b="1" dirty="0">
                    <a:solidFill>
                      <a:srgbClr val="FFFF00"/>
                    </a:solidFill>
                    <a:latin typeface="UTM Swiss Condensed" panose="02000500000000000000" pitchFamily="2" charset="0"/>
                    <a:cs typeface="Times New Roman" panose="02020603050405020304" pitchFamily="18" charset="0"/>
                  </a:rPr>
                  <a:t> vào hai đầu một tụ điện. nếu đồng thời tăng U và f lên 1,5 lần thì cường độ dòng điện hiệu dụng qua tụ sẽ</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C85F5B29-A6B6-4981-BA6C-C5E8A797AEEE}"/>
                  </a:ext>
                </a:extLst>
              </p:cNvPr>
              <p:cNvSpPr>
                <a:spLocks noRot="1" noChangeAspect="1" noMove="1" noResize="1" noEditPoints="1" noAdjustHandles="1" noChangeArrowheads="1" noChangeShapeType="1" noTextEdit="1"/>
              </p:cNvSpPr>
              <p:nvPr/>
            </p:nvSpPr>
            <p:spPr>
              <a:xfrm>
                <a:off x="127000" y="63500"/>
                <a:ext cx="11938000" cy="1562479"/>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8FD9CE14-8643-4DD1-BF01-65FA7F28DD82}"/>
              </a:ext>
            </a:extLst>
          </p:cNvPr>
          <p:cNvSpPr/>
          <p:nvPr/>
        </p:nvSpPr>
        <p:spPr>
          <a:xfrm>
            <a:off x="1016000" y="1625979"/>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giảm 1,5 lần.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C59F2739-29F7-4E98-A5C5-3B59A9AA88CF}"/>
              </a:ext>
            </a:extLst>
          </p:cNvPr>
          <p:cNvSpPr/>
          <p:nvPr/>
        </p:nvSpPr>
        <p:spPr>
          <a:xfrm>
            <a:off x="6477000" y="1625979"/>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tăng 1,5 lần.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7EB7A548-8B84-4042-BA63-3A615A9B1B87}"/>
              </a:ext>
            </a:extLst>
          </p:cNvPr>
          <p:cNvSpPr/>
          <p:nvPr/>
        </p:nvSpPr>
        <p:spPr>
          <a:xfrm>
            <a:off x="1016000" y="2387979"/>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tăng 2,25 lần.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456322A2-C837-41C1-8DD1-1CE5004F38C5}"/>
              </a:ext>
            </a:extLst>
          </p:cNvPr>
          <p:cNvSpPr/>
          <p:nvPr/>
        </p:nvSpPr>
        <p:spPr>
          <a:xfrm>
            <a:off x="6477000" y="2387979"/>
            <a:ext cx="2704587"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giảm 2,25 </a:t>
            </a:r>
            <a:r>
              <a:rPr lang="vi-VN" sz="2800" b="1">
                <a:solidFill>
                  <a:srgbClr val="FFFFFF"/>
                </a:solidFill>
                <a:latin typeface="UTM Swiss Condensed" panose="02000500000000000000" pitchFamily="2" charset="0"/>
                <a:ea typeface="Arial" panose="020B0604020202020204" pitchFamily="34" charset="0"/>
              </a:rPr>
              <a:t>lần.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2DAC4ADD-91A0-4C46-9A3D-EC5ED6E8DD37}"/>
              </a:ext>
            </a:extLst>
          </p:cNvPr>
          <p:cNvSpPr/>
          <p:nvPr/>
        </p:nvSpPr>
        <p:spPr>
          <a:xfrm>
            <a:off x="952500" y="232447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74307541"/>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5B72C17-430E-4C6A-9A09-BDCC6A2A8352}"/>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41:</a:t>
                </a:r>
                <a:r>
                  <a:rPr lang="nl-NL" sz="2800" b="1" dirty="0">
                    <a:solidFill>
                      <a:srgbClr val="FFFF00"/>
                    </a:solidFill>
                    <a:latin typeface="UTM Swiss Condensed" panose="02000500000000000000" pitchFamily="2" charset="0"/>
                    <a:cs typeface="Times New Roman" panose="02020603050405020304" pitchFamily="18" charset="0"/>
                  </a:rPr>
                  <a:t> Mạch điện RLC có điện dung C thay đổi. Cho biết cảm kháng </a:t>
                </a:r>
                <a14:m>
                  <m:oMath xmlns:m="http://schemas.openxmlformats.org/officeDocument/2006/math">
                    <m:sSub>
                      <m:sSubPr>
                        <m:ctrlPr>
                          <a:rPr lang="vi-VN" sz="2800" b="1">
                            <a:solidFill>
                              <a:srgbClr val="FFFF00"/>
                            </a:solidFill>
                          </a:rPr>
                        </m:ctrlPr>
                      </m:sSubPr>
                      <m:e>
                        <m:r>
                          <a:rPr lang="vi-VN" sz="2800" b="1">
                            <a:solidFill>
                              <a:srgbClr val="FFFF00"/>
                            </a:solidFill>
                          </a:rPr>
                          <m:t>𝒁</m:t>
                        </m:r>
                      </m:e>
                      <m:sub>
                        <m:r>
                          <a:rPr lang="vi-VN" sz="2800" b="1">
                            <a:solidFill>
                              <a:srgbClr val="FFFF00"/>
                            </a:solidFill>
                          </a:rPr>
                          <m:t>𝑳</m:t>
                        </m:r>
                      </m:sub>
                    </m:sSub>
                    <m:r>
                      <a:rPr lang="nl-NL" sz="2800" b="1">
                        <a:solidFill>
                          <a:srgbClr val="FFFF00"/>
                        </a:solidFill>
                      </a:rPr>
                      <m:t> = </m:t>
                    </m:r>
                    <m:r>
                      <a:rPr lang="nl-NL" sz="2800" b="1">
                        <a:solidFill>
                          <a:srgbClr val="FFFF00"/>
                        </a:solidFill>
                      </a:rPr>
                      <m:t>𝟓𝟎</m:t>
                    </m:r>
                    <m:r>
                      <a:rPr lang="vi-VN" sz="2800" b="1">
                        <a:solidFill>
                          <a:srgbClr val="FFFF00"/>
                        </a:solidFill>
                      </a:rPr>
                      <m:t>𝜴</m:t>
                    </m:r>
                  </m:oMath>
                </a14:m>
                <a:r>
                  <a:rPr lang="nl-NL" sz="2800" b="1" dirty="0">
                    <a:solidFill>
                      <a:srgbClr val="FFFF00"/>
                    </a:solidFill>
                    <a:latin typeface="UTM Swiss Condensed" panose="02000500000000000000" pitchFamily="2" charset="0"/>
                    <a:cs typeface="Times New Roman" panose="02020603050405020304" pitchFamily="18" charset="0"/>
                  </a:rPr>
                  <a:t> , mắc mạch điện trên vào mạng điện xoay chiều có tần số trong mạch là 50 Hz. Để công suất trong mạch đạt cực đại thì giá trị C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5B72C17-430E-4C6A-9A09-BDCC6A2A8352}"/>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793772FD-C565-44FF-83B1-70A7F02BC739}"/>
                  </a:ext>
                </a:extLst>
              </p:cNvPr>
              <p:cNvSpPr/>
              <p:nvPr/>
            </p:nvSpPr>
            <p:spPr>
              <a:xfrm>
                <a:off x="1016000" y="2073281"/>
                <a:ext cx="3044423" cy="77803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e>
                          <m: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sup>
                        </m:sSup>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𝑭</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793772FD-C565-44FF-83B1-70A7F02BC739}"/>
                  </a:ext>
                </a:extLst>
              </p:cNvPr>
              <p:cNvSpPr>
                <a:spLocks noRot="1" noChangeAspect="1" noMove="1" noResize="1" noEditPoints="1" noAdjustHandles="1" noChangeArrowheads="1" noChangeShapeType="1" noTextEdit="1"/>
              </p:cNvSpPr>
              <p:nvPr/>
            </p:nvSpPr>
            <p:spPr>
              <a:xfrm>
                <a:off x="1016000" y="2073281"/>
                <a:ext cx="3044423" cy="778034"/>
              </a:xfrm>
              <a:prstGeom prst="rect">
                <a:avLst/>
              </a:prstGeom>
              <a:blipFill>
                <a:blip r:embed="rId3"/>
                <a:stretch>
                  <a:fillRect l="-4208" b="-703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FF9FE948-93E5-4362-B36B-21F1DE1D9BE0}"/>
                  </a:ext>
                </a:extLst>
              </p:cNvPr>
              <p:cNvSpPr/>
              <p:nvPr/>
            </p:nvSpPr>
            <p:spPr>
              <a:xfrm>
                <a:off x="6477000" y="2073281"/>
                <a:ext cx="3044423" cy="778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e>
                          <m: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sup>
                        </m:sSup>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𝑭</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FF9FE948-93E5-4362-B36B-21F1DE1D9BE0}"/>
                  </a:ext>
                </a:extLst>
              </p:cNvPr>
              <p:cNvSpPr>
                <a:spLocks noRot="1" noChangeAspect="1" noMove="1" noResize="1" noEditPoints="1" noAdjustHandles="1" noChangeArrowheads="1" noChangeShapeType="1" noTextEdit="1"/>
              </p:cNvSpPr>
              <p:nvPr/>
            </p:nvSpPr>
            <p:spPr>
              <a:xfrm>
                <a:off x="6477000" y="2073281"/>
                <a:ext cx="3044423" cy="778996"/>
              </a:xfrm>
              <a:prstGeom prst="rect">
                <a:avLst/>
              </a:prstGeom>
              <a:blipFill>
                <a:blip r:embed="rId4"/>
                <a:stretch>
                  <a:fillRect l="-4208" r="-3206" b="-703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BA6757D5-08F7-4F8D-80D8-6FC116C3C770}"/>
                  </a:ext>
                </a:extLst>
              </p:cNvPr>
              <p:cNvSpPr/>
              <p:nvPr/>
            </p:nvSpPr>
            <p:spPr>
              <a:xfrm>
                <a:off x="1016000" y="2835281"/>
                <a:ext cx="2121093"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𝑭</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BA6757D5-08F7-4F8D-80D8-6FC116C3C770}"/>
                  </a:ext>
                </a:extLst>
              </p:cNvPr>
              <p:cNvSpPr>
                <a:spLocks noRot="1" noChangeAspect="1" noMove="1" noResize="1" noEditPoints="1" noAdjustHandles="1" noChangeArrowheads="1" noChangeShapeType="1" noTextEdit="1"/>
              </p:cNvSpPr>
              <p:nvPr/>
            </p:nvSpPr>
            <p:spPr>
              <a:xfrm>
                <a:off x="1016000" y="2835281"/>
                <a:ext cx="2121093" cy="714683"/>
              </a:xfrm>
              <a:prstGeom prst="rect">
                <a:avLst/>
              </a:prstGeom>
              <a:blipFill>
                <a:blip r:embed="rId5"/>
                <a:stretch>
                  <a:fillRect l="-6034" r="-4885"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E7737AA-1A65-4484-8860-E63C3DFF7D4B}"/>
                  </a:ext>
                </a:extLst>
              </p:cNvPr>
              <p:cNvSpPr/>
              <p:nvPr/>
            </p:nvSpPr>
            <p:spPr>
              <a:xfrm>
                <a:off x="6477000" y="2835281"/>
                <a:ext cx="2231380"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𝑪</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𝑭</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3E7737AA-1A65-4484-8860-E63C3DFF7D4B}"/>
                  </a:ext>
                </a:extLst>
              </p:cNvPr>
              <p:cNvSpPr>
                <a:spLocks noRot="1" noChangeAspect="1" noMove="1" noResize="1" noEditPoints="1" noAdjustHandles="1" noChangeArrowheads="1" noChangeShapeType="1" noTextEdit="1"/>
              </p:cNvSpPr>
              <p:nvPr/>
            </p:nvSpPr>
            <p:spPr>
              <a:xfrm>
                <a:off x="6477000" y="2835281"/>
                <a:ext cx="2231380" cy="714683"/>
              </a:xfrm>
              <a:prstGeom prst="rect">
                <a:avLst/>
              </a:prstGeom>
              <a:blipFill>
                <a:blip r:embed="rId6"/>
                <a:stretch>
                  <a:fillRect l="-5738" r="-4645"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4226CF0-CA25-4FDC-9EBA-C9D67917C9F0}"/>
              </a:ext>
            </a:extLst>
          </p:cNvPr>
          <p:cNvSpPr/>
          <p:nvPr/>
        </p:nvSpPr>
        <p:spPr>
          <a:xfrm>
            <a:off x="6413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0652343"/>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948D7AE5-6919-49DD-A9BB-93CC6469D3A3}"/>
                  </a:ext>
                </a:extLst>
              </p:cNvPr>
              <p:cNvSpPr/>
              <p:nvPr/>
            </p:nvSpPr>
            <p:spPr>
              <a:xfrm>
                <a:off x="127000" y="63500"/>
                <a:ext cx="11938000" cy="2303900"/>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42:</a:t>
                </a:r>
                <a:r>
                  <a:rPr lang="vi-VN" sz="2800" b="1" dirty="0">
                    <a:solidFill>
                      <a:srgbClr val="FFFF00"/>
                    </a:solidFill>
                    <a:latin typeface="UTM Swiss Condensed" panose="02000500000000000000" pitchFamily="2" charset="0"/>
                    <a:cs typeface="Times New Roman" panose="02020603050405020304" pitchFamily="18" charset="0"/>
                  </a:rPr>
                  <a:t> Mạch điện RLC mắc nối tiếp có cuộn cảm thuần. Đặt vào mạch điện 200 V - 50Hz. Công suất trong mạch đạt cực đại bằng 100 W khi R thay đổi, biết C = </a:t>
                </a:r>
                <a14:m>
                  <m:oMath xmlns:m="http://schemas.openxmlformats.org/officeDocument/2006/math">
                    <m:f>
                      <m:fPr>
                        <m:ctrlPr>
                          <a:rPr lang="vi-VN" sz="2800" b="1">
                            <a:solidFill>
                              <a:srgbClr val="FFFF00"/>
                            </a:solidFill>
                          </a:rPr>
                        </m:ctrlPr>
                      </m:fPr>
                      <m:num>
                        <m:r>
                          <a:rPr lang="vi-VN" sz="2800" b="1">
                            <a:solidFill>
                              <a:srgbClr val="FFFF00"/>
                            </a:solidFill>
                          </a:rPr>
                          <m:t>𝟏</m:t>
                        </m:r>
                        <m:sSup>
                          <m:sSupPr>
                            <m:ctrlPr>
                              <a:rPr lang="vi-VN" sz="2800" b="1">
                                <a:solidFill>
                                  <a:srgbClr val="FFFF00"/>
                                </a:solidFill>
                              </a:rPr>
                            </m:ctrlPr>
                          </m:sSupPr>
                          <m:e>
                            <m:r>
                              <a:rPr lang="vi-VN" sz="2800" b="1">
                                <a:solidFill>
                                  <a:srgbClr val="FFFF00"/>
                                </a:solidFill>
                              </a:rPr>
                              <m:t>𝟎</m:t>
                            </m:r>
                          </m:e>
                          <m:sup>
                            <m:r>
                              <a:rPr lang="vi-VN" sz="2800" b="1">
                                <a:solidFill>
                                  <a:srgbClr val="FFFF00"/>
                                </a:solidFill>
                              </a:rPr>
                              <m:t>−</m:t>
                            </m:r>
                            <m:r>
                              <a:rPr lang="vi-VN" sz="2800" b="1">
                                <a:solidFill>
                                  <a:srgbClr val="FFFF00"/>
                                </a:solidFill>
                              </a:rPr>
                              <m:t>𝟑</m:t>
                            </m:r>
                          </m:sup>
                        </m:sSup>
                      </m:num>
                      <m:den>
                        <m:r>
                          <a:rPr lang="vi-VN" sz="2800" b="1">
                            <a:solidFill>
                              <a:srgbClr val="FFFF00"/>
                            </a:solidFill>
                          </a:rPr>
                          <m:t>𝟐</m:t>
                        </m:r>
                        <m:r>
                          <a:rPr lang="vi-VN" sz="2800" b="1">
                            <a:solidFill>
                              <a:srgbClr val="FFFF00"/>
                            </a:solidFill>
                          </a:rPr>
                          <m:t>𝝅</m:t>
                        </m:r>
                      </m:den>
                    </m:f>
                    <m:r>
                      <a:rPr lang="vi-VN" sz="2800" b="1">
                        <a:solidFill>
                          <a:srgbClr val="FFFF00"/>
                        </a:solidFill>
                      </a:rPr>
                      <m:t>𝑭</m:t>
                    </m:r>
                  </m:oMath>
                </a14:m>
                <a:r>
                  <a:rPr lang="vi-VN" sz="2800" b="1" dirty="0">
                    <a:solidFill>
                      <a:srgbClr val="FFFF00"/>
                    </a:solidFill>
                    <a:latin typeface="UTM Swiss Condensed" panose="02000500000000000000" pitchFamily="2" charset="0"/>
                    <a:cs typeface="Times New Roman" panose="02020603050405020304" pitchFamily="18" charset="0"/>
                  </a:rPr>
                  <a:t>. Giá trị của R bằng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948D7AE5-6919-49DD-A9BB-93CC6469D3A3}"/>
                  </a:ext>
                </a:extLst>
              </p:cNvPr>
              <p:cNvSpPr>
                <a:spLocks noRot="1" noChangeAspect="1" noMove="1" noResize="1" noEditPoints="1" noAdjustHandles="1" noChangeArrowheads="1" noChangeShapeType="1" noTextEdit="1"/>
              </p:cNvSpPr>
              <p:nvPr/>
            </p:nvSpPr>
            <p:spPr>
              <a:xfrm>
                <a:off x="127000" y="63500"/>
                <a:ext cx="11938000" cy="2303900"/>
              </a:xfrm>
              <a:prstGeom prst="rect">
                <a:avLst/>
              </a:prstGeom>
              <a:blipFill>
                <a:blip r:embed="rId2"/>
                <a:stretch>
                  <a:fillRect l="-865" t="-1250"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D67B455C-4C69-4D30-A71C-6490EA66D8AC}"/>
              </a:ext>
            </a:extLst>
          </p:cNvPr>
          <p:cNvSpPr/>
          <p:nvPr/>
        </p:nvSpPr>
        <p:spPr>
          <a:xfrm>
            <a:off x="762000" y="236740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50 Ω.</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3D5F7438-1219-47F2-98B5-EFEA29B3613C}"/>
              </a:ext>
            </a:extLst>
          </p:cNvPr>
          <p:cNvSpPr/>
          <p:nvPr/>
        </p:nvSpPr>
        <p:spPr>
          <a:xfrm>
            <a:off x="3619500" y="236740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100 Ω.</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3EB82497-41F7-4C1A-8E0B-E1F758AC25A8}"/>
              </a:ext>
            </a:extLst>
          </p:cNvPr>
          <p:cNvSpPr/>
          <p:nvPr/>
        </p:nvSpPr>
        <p:spPr>
          <a:xfrm>
            <a:off x="6477000" y="236740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200 Ω.</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825E4C7B-3BBA-48FC-BAC3-0BCD52EDA745}"/>
              </a:ext>
            </a:extLst>
          </p:cNvPr>
          <p:cNvSpPr/>
          <p:nvPr/>
        </p:nvSpPr>
        <p:spPr>
          <a:xfrm>
            <a:off x="9334500" y="2367400"/>
            <a:ext cx="16594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400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Ω.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F30D94AF-72C0-4B8C-8BCF-3784C2BE863A}"/>
              </a:ext>
            </a:extLst>
          </p:cNvPr>
          <p:cNvSpPr/>
          <p:nvPr/>
        </p:nvSpPr>
        <p:spPr>
          <a:xfrm>
            <a:off x="3556000" y="23039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9866669"/>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489BB81F-4858-4019-8799-B0D807ADF86C}"/>
                  </a:ext>
                </a:extLst>
              </p:cNvPr>
              <p:cNvSpPr/>
              <p:nvPr/>
            </p:nvSpPr>
            <p:spPr>
              <a:xfrm>
                <a:off x="127000" y="63500"/>
                <a:ext cx="11938000" cy="2945678"/>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43:</a:t>
                </a:r>
                <a:r>
                  <a:rPr lang="vi-VN" sz="2800" b="1" dirty="0">
                    <a:solidFill>
                      <a:srgbClr val="FFFF00"/>
                    </a:solidFill>
                    <a:latin typeface="UTM Swiss Condensed" panose="02000500000000000000" pitchFamily="2" charset="0"/>
                    <a:cs typeface="Times New Roman" panose="02020603050405020304" pitchFamily="18" charset="0"/>
                  </a:rPr>
                  <a:t> Đặt điện áp u = U0cos</a:t>
                </a:r>
                <a:r>
                  <a:rPr lang="vi-VN" sz="2800" b="1" dirty="0">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vi-VN" sz="2800" b="1" dirty="0">
                    <a:solidFill>
                      <a:srgbClr val="FFFF00"/>
                    </a:solidFill>
                    <a:latin typeface="UTM Swiss Condensed" panose="02000500000000000000" pitchFamily="2" charset="0"/>
                    <a:cs typeface="Times New Roman" panose="02020603050405020304" pitchFamily="18" charset="0"/>
                  </a:rPr>
                  <a:t>t vào hai đầu đoạn mạch mắc nối tiếp gồm điện trở thuần R, tụ điện và cuộn cảm thuần có độ tự cảm L thay đổi được. Khi L1 = </a:t>
                </a:r>
                <a14:m>
                  <m:oMath xmlns:m="http://schemas.openxmlformats.org/officeDocument/2006/math">
                    <m:f>
                      <m:fPr>
                        <m:ctrlPr>
                          <a:rPr lang="vi-VN" sz="2800" b="1">
                            <a:solidFill>
                              <a:srgbClr val="FFFF00"/>
                            </a:solidFill>
                          </a:rPr>
                        </m:ctrlPr>
                      </m:fPr>
                      <m:num>
                        <m:r>
                          <a:rPr lang="vi-VN" sz="2800" b="1">
                            <a:solidFill>
                              <a:srgbClr val="FFFF00"/>
                            </a:solidFill>
                          </a:rPr>
                          <m:t>𝟏</m:t>
                        </m:r>
                      </m:num>
                      <m:den>
                        <m:r>
                          <a:rPr lang="fr-FR" sz="2800" b="1">
                            <a:solidFill>
                              <a:srgbClr val="FFFF00"/>
                            </a:solidFill>
                          </a:rPr>
                          <m:t>𝝅</m:t>
                        </m:r>
                      </m:den>
                    </m:f>
                  </m:oMath>
                </a14:m>
                <a:r>
                  <a:rPr lang="vi-VN" sz="2800" b="1" dirty="0">
                    <a:solidFill>
                      <a:srgbClr val="FFFF00"/>
                    </a:solidFill>
                    <a:latin typeface="UTM Swiss Condensed" panose="02000500000000000000" pitchFamily="2" charset="0"/>
                    <a:cs typeface="Times New Roman" panose="02020603050405020304" pitchFamily="18" charset="0"/>
                  </a:rPr>
                  <a:t> (H) và khi L2 = </a:t>
                </a:r>
                <a14:m>
                  <m:oMath xmlns:m="http://schemas.openxmlformats.org/officeDocument/2006/math">
                    <m:f>
                      <m:fPr>
                        <m:ctrlPr>
                          <a:rPr lang="vi-VN" sz="2800" b="1">
                            <a:solidFill>
                              <a:srgbClr val="FFFF00"/>
                            </a:solidFill>
                          </a:rPr>
                        </m:ctrlPr>
                      </m:fPr>
                      <m:num>
                        <m:r>
                          <a:rPr lang="vi-VN" sz="2800" b="1">
                            <a:solidFill>
                              <a:srgbClr val="FFFF00"/>
                            </a:solidFill>
                          </a:rPr>
                          <m:t>𝟑</m:t>
                        </m:r>
                      </m:num>
                      <m:den>
                        <m:r>
                          <a:rPr lang="fr-FR" sz="2800" b="1">
                            <a:solidFill>
                              <a:srgbClr val="FFFF00"/>
                            </a:solidFill>
                          </a:rPr>
                          <m:t>𝝅</m:t>
                        </m:r>
                      </m:den>
                    </m:f>
                  </m:oMath>
                </a14:m>
                <a:r>
                  <a:rPr lang="vi-VN" sz="2800" b="1" dirty="0">
                    <a:solidFill>
                      <a:srgbClr val="FFFF00"/>
                    </a:solidFill>
                    <a:latin typeface="UTM Swiss Condensed" panose="02000500000000000000" pitchFamily="2" charset="0"/>
                    <a:cs typeface="Times New Roman" panose="02020603050405020304" pitchFamily="18" charset="0"/>
                  </a:rPr>
                  <a:t> (H) thì công suất tiêu thụ trên mạch có giá trị bằng nhau. Công suất tiêu thụ trên mạch lớn nhất khi L bằng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489BB81F-4858-4019-8799-B0D807ADF86C}"/>
                  </a:ext>
                </a:extLst>
              </p:cNvPr>
              <p:cNvSpPr>
                <a:spLocks noRot="1" noChangeAspect="1" noMove="1" noResize="1" noEditPoints="1" noAdjustHandles="1" noChangeArrowheads="1" noChangeShapeType="1" noTextEdit="1"/>
              </p:cNvSpPr>
              <p:nvPr/>
            </p:nvSpPr>
            <p:spPr>
              <a:xfrm>
                <a:off x="127000" y="63500"/>
                <a:ext cx="11938000" cy="2945678"/>
              </a:xfrm>
              <a:prstGeom prst="rect">
                <a:avLst/>
              </a:prstGeom>
              <a:blipFill>
                <a:blip r:embed="rId2"/>
                <a:stretch>
                  <a:fillRect l="-865" t="-1066"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B0E410A-8F18-40DC-B7D0-D0C1549CE401}"/>
                  </a:ext>
                </a:extLst>
              </p:cNvPr>
              <p:cNvSpPr/>
              <p:nvPr/>
            </p:nvSpPr>
            <p:spPr>
              <a:xfrm>
                <a:off x="762000" y="3009178"/>
                <a:ext cx="2121093" cy="7135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(H).</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CB0E410A-8F18-40DC-B7D0-D0C1549CE401}"/>
                  </a:ext>
                </a:extLst>
              </p:cNvPr>
              <p:cNvSpPr>
                <a:spLocks noRot="1" noChangeAspect="1" noMove="1" noResize="1" noEditPoints="1" noAdjustHandles="1" noChangeArrowheads="1" noChangeShapeType="1" noTextEdit="1"/>
              </p:cNvSpPr>
              <p:nvPr/>
            </p:nvSpPr>
            <p:spPr>
              <a:xfrm>
                <a:off x="762000" y="3009178"/>
                <a:ext cx="2121093" cy="713529"/>
              </a:xfrm>
              <a:prstGeom prst="rect">
                <a:avLst/>
              </a:prstGeom>
              <a:blipFill>
                <a:blip r:embed="rId3"/>
                <a:stretch>
                  <a:fillRect l="-5747"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F96E211-9A53-4DB9-8816-03E32EED0800}"/>
                  </a:ext>
                </a:extLst>
              </p:cNvPr>
              <p:cNvSpPr/>
              <p:nvPr/>
            </p:nvSpPr>
            <p:spPr>
              <a:xfrm>
                <a:off x="3619500" y="3009178"/>
                <a:ext cx="2121093"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(H).</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3F96E211-9A53-4DB9-8816-03E32EED0800}"/>
                  </a:ext>
                </a:extLst>
              </p:cNvPr>
              <p:cNvSpPr>
                <a:spLocks noRot="1" noChangeAspect="1" noMove="1" noResize="1" noEditPoints="1" noAdjustHandles="1" noChangeArrowheads="1" noChangeShapeType="1" noTextEdit="1"/>
              </p:cNvSpPr>
              <p:nvPr/>
            </p:nvSpPr>
            <p:spPr>
              <a:xfrm>
                <a:off x="3619500" y="3009178"/>
                <a:ext cx="2121093" cy="714683"/>
              </a:xfrm>
              <a:prstGeom prst="rect">
                <a:avLst/>
              </a:prstGeom>
              <a:blipFill>
                <a:blip r:embed="rId4"/>
                <a:stretch>
                  <a:fillRect l="-603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8B190F83-7ADE-4D05-AFC7-CAF752762DB3}"/>
                  </a:ext>
                </a:extLst>
              </p:cNvPr>
              <p:cNvSpPr/>
              <p:nvPr/>
            </p:nvSpPr>
            <p:spPr>
              <a:xfrm>
                <a:off x="6477000" y="3009178"/>
                <a:ext cx="2121093"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(H).</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8B190F83-7ADE-4D05-AFC7-CAF752762DB3}"/>
                  </a:ext>
                </a:extLst>
              </p:cNvPr>
              <p:cNvSpPr>
                <a:spLocks noRot="1" noChangeAspect="1" noMove="1" noResize="1" noEditPoints="1" noAdjustHandles="1" noChangeArrowheads="1" noChangeShapeType="1" noTextEdit="1"/>
              </p:cNvSpPr>
              <p:nvPr/>
            </p:nvSpPr>
            <p:spPr>
              <a:xfrm>
                <a:off x="6477000" y="3009178"/>
                <a:ext cx="2121093" cy="714683"/>
              </a:xfrm>
              <a:prstGeom prst="rect">
                <a:avLst/>
              </a:prstGeom>
              <a:blipFill>
                <a:blip r:embed="rId5"/>
                <a:stretch>
                  <a:fillRect l="-6052"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EDBD997-199C-46ED-8645-00ACC03B7FBC}"/>
                  </a:ext>
                </a:extLst>
              </p:cNvPr>
              <p:cNvSpPr/>
              <p:nvPr/>
            </p:nvSpPr>
            <p:spPr>
              <a:xfrm>
                <a:off x="9334500" y="3009178"/>
                <a:ext cx="1476686"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H).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3EDBD997-199C-46ED-8645-00ACC03B7FBC}"/>
                  </a:ext>
                </a:extLst>
              </p:cNvPr>
              <p:cNvSpPr>
                <a:spLocks noRot="1" noChangeAspect="1" noMove="1" noResize="1" noEditPoints="1" noAdjustHandles="1" noChangeArrowheads="1" noChangeShapeType="1" noTextEdit="1"/>
              </p:cNvSpPr>
              <p:nvPr/>
            </p:nvSpPr>
            <p:spPr>
              <a:xfrm>
                <a:off x="9334500" y="3009178"/>
                <a:ext cx="1476686" cy="714683"/>
              </a:xfrm>
              <a:prstGeom prst="rect">
                <a:avLst/>
              </a:prstGeom>
              <a:blipFill>
                <a:blip r:embed="rId6"/>
                <a:stretch>
                  <a:fillRect l="-8264" r="-7851"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6A95D39-CFAD-463F-8010-85E932B64503}"/>
              </a:ext>
            </a:extLst>
          </p:cNvPr>
          <p:cNvSpPr/>
          <p:nvPr/>
        </p:nvSpPr>
        <p:spPr>
          <a:xfrm>
            <a:off x="698500" y="294567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8577190"/>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A690C4-D4BC-4CBE-980D-53CDB9DBEB14}"/>
              </a:ext>
            </a:extLst>
          </p:cNvPr>
          <p:cNvSpPr/>
          <p:nvPr/>
        </p:nvSpPr>
        <p:spPr>
          <a:xfrm>
            <a:off x="127000" y="63500"/>
            <a:ext cx="11938000" cy="1384995"/>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44:</a:t>
            </a:r>
            <a:r>
              <a:rPr lang="pt-BR" sz="2800" b="1" dirty="0">
                <a:solidFill>
                  <a:srgbClr val="FFFF00"/>
                </a:solidFill>
                <a:latin typeface="UTM Swiss Condensed" panose="02000500000000000000" pitchFamily="2" charset="0"/>
                <a:cs typeface="Times New Roman" panose="02020603050405020304" pitchFamily="18" charset="0"/>
              </a:rPr>
              <a:t> Đặt một điện áp xoay chiều có giá trị hiệu dụng không đổi và tần số f thay đổi được vào hai đầu một cuộn cảm thuần. Khi f = 50 Hz thì cường độ dòng điện qua cuộn cảm có giá trị hiệu dụng </a:t>
            </a:r>
            <a:r>
              <a:rPr lang="pt-BR" sz="2800" b="1">
                <a:solidFill>
                  <a:srgbClr val="FFFF00"/>
                </a:solidFill>
                <a:latin typeface="UTM Swiss Condensed" panose="02000500000000000000" pitchFamily="2" charset="0"/>
                <a:cs typeface="Times New Roman" panose="02020603050405020304" pitchFamily="18" charset="0"/>
              </a:rPr>
              <a:t>bằng 3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4C2937CC-ECFC-40EE-91AE-63C853FFA6D8}"/>
              </a:ext>
            </a:extLst>
          </p:cNvPr>
          <p:cNvSpPr/>
          <p:nvPr/>
        </p:nvSpPr>
        <p:spPr>
          <a:xfrm>
            <a:off x="508000" y="1448495"/>
            <a:ext cx="11503470" cy="1018740"/>
          </a:xfrm>
          <a:prstGeom prst="rect">
            <a:avLst/>
          </a:prstGeom>
        </p:spPr>
        <p:txBody>
          <a:bodyPr wrap="none">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Khi f = 60 Hz thì cường độ dòng điện qua cuộn cảm có giá trị hiệu dụng bằng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3,6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5B089ACF-186C-454D-8268-DDD944A83199}"/>
              </a:ext>
            </a:extLst>
          </p:cNvPr>
          <p:cNvSpPr/>
          <p:nvPr/>
        </p:nvSpPr>
        <p:spPr>
          <a:xfrm>
            <a:off x="508000" y="2467235"/>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2,5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B5CFE0E8-14B7-49A3-9A55-3539C033E067}"/>
              </a:ext>
            </a:extLst>
          </p:cNvPr>
          <p:cNvSpPr/>
          <p:nvPr/>
        </p:nvSpPr>
        <p:spPr>
          <a:xfrm>
            <a:off x="508000" y="2990455"/>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4,5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B06BF51C-6E45-42F1-9BD9-7BE6A9F9B3AD}"/>
              </a:ext>
            </a:extLst>
          </p:cNvPr>
          <p:cNvSpPr/>
          <p:nvPr/>
        </p:nvSpPr>
        <p:spPr>
          <a:xfrm>
            <a:off x="508000" y="3513675"/>
            <a:ext cx="140134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2,0 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26B033E9-866A-4DCF-8EAB-1CE1AC474911}"/>
              </a:ext>
            </a:extLst>
          </p:cNvPr>
          <p:cNvSpPr/>
          <p:nvPr/>
        </p:nvSpPr>
        <p:spPr>
          <a:xfrm>
            <a:off x="444500" y="1384995"/>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83181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4262568-A697-4D3B-ACD4-A5BA2B5DEEC9}"/>
                  </a:ext>
                </a:extLst>
              </p:cNvPr>
              <p:cNvSpPr/>
              <p:nvPr/>
            </p:nvSpPr>
            <p:spPr>
              <a:xfrm>
                <a:off x="127000" y="63500"/>
                <a:ext cx="11938000" cy="2057999"/>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45:</a:t>
                </a:r>
                <a:r>
                  <a:rPr lang="pt-BR" sz="2800" b="1" dirty="0">
                    <a:solidFill>
                      <a:srgbClr val="FFFF00"/>
                    </a:solidFill>
                    <a:latin typeface="UTM Swiss Condensed" panose="02000500000000000000" pitchFamily="2" charset="0"/>
                    <a:cs typeface="Times New Roman" panose="02020603050405020304" pitchFamily="18" charset="0"/>
                  </a:rPr>
                  <a:t> Đặt vào hai đầu đoạn mạch RLC mắc nối tiếp một điện áp </a:t>
                </a:r>
                <a14:m>
                  <m:oMath xmlns:m="http://schemas.openxmlformats.org/officeDocument/2006/math">
                    <m:r>
                      <a:rPr lang="vi-VN" sz="2800" b="1">
                        <a:solidFill>
                          <a:srgbClr val="FFFF00"/>
                        </a:solidFill>
                      </a:rPr>
                      <m:t>𝒖</m:t>
                    </m:r>
                    <m:r>
                      <a:rPr lang="pt-BR" sz="2800" b="1">
                        <a:solidFill>
                          <a:srgbClr val="FFFF00"/>
                        </a:solidFill>
                      </a:rPr>
                      <m:t> = </m:t>
                    </m:r>
                    <m:r>
                      <a:rPr lang="pt-BR" sz="2800" b="1">
                        <a:solidFill>
                          <a:srgbClr val="FFFF00"/>
                        </a:solidFill>
                      </a:rPr>
                      <m:t>𝟐𝟐𝟎</m:t>
                    </m:r>
                    <m:rad>
                      <m:radPr>
                        <m:degHide m:val="on"/>
                        <m:ctrlPr>
                          <a:rPr lang="vi-VN" sz="2800" b="1">
                            <a:solidFill>
                              <a:srgbClr val="FFFF00"/>
                            </a:solidFill>
                          </a:rPr>
                        </m:ctrlPr>
                      </m:radPr>
                      <m:deg/>
                      <m:e>
                        <m:r>
                          <a:rPr lang="pt-BR" sz="2800" b="1">
                            <a:solidFill>
                              <a:srgbClr val="FFFF00"/>
                            </a:solidFill>
                          </a:rPr>
                          <m:t>𝟐</m:t>
                        </m:r>
                      </m:e>
                    </m:rad>
                    <m:r>
                      <a:rPr lang="vi-VN" sz="2800" b="1">
                        <a:solidFill>
                          <a:srgbClr val="FFFF00"/>
                        </a:solidFill>
                      </a:rPr>
                      <m:t>𝒄</m:t>
                    </m:r>
                    <m:r>
                      <m:rPr>
                        <m:nor/>
                      </m:rPr>
                      <a:rPr lang="pt-BR" sz="2800" b="1">
                        <a:solidFill>
                          <a:srgbClr val="FFFF00"/>
                        </a:solidFill>
                        <a:latin typeface="UTM Swiss Condensed" panose="02000500000000000000" pitchFamily="2" charset="0"/>
                        <a:cs typeface="Times New Roman" panose="02020603050405020304" pitchFamily="18" charset="0"/>
                      </a:rPr>
                      <m:t>os</m:t>
                    </m:r>
                    <m:r>
                      <a:rPr lang="vi-VN" sz="2800" b="1">
                        <a:solidFill>
                          <a:srgbClr val="FFFF00"/>
                        </a:solidFill>
                      </a:rPr>
                      <m:t>𝝎</m:t>
                    </m:r>
                    <m:r>
                      <a:rPr lang="vi-VN" sz="2800" b="1">
                        <a:solidFill>
                          <a:srgbClr val="FFFF00"/>
                        </a:solidFill>
                      </a:rPr>
                      <m:t>𝒕</m:t>
                    </m:r>
                    <m:d>
                      <m:dPr>
                        <m:ctrlPr>
                          <a:rPr lang="vi-VN" sz="2800" b="1">
                            <a:solidFill>
                              <a:srgbClr val="FFFF00"/>
                            </a:solidFill>
                          </a:rPr>
                        </m:ctrlPr>
                      </m:dPr>
                      <m:e>
                        <m:r>
                          <a:rPr lang="vi-VN" sz="2800" b="1">
                            <a:solidFill>
                              <a:srgbClr val="FFFF00"/>
                            </a:solidFill>
                          </a:rPr>
                          <m:t>𝑽</m:t>
                        </m:r>
                      </m:e>
                    </m:d>
                  </m:oMath>
                </a14:m>
                <a:r>
                  <a:rPr lang="pt-BR" sz="2800" b="1" dirty="0">
                    <a:solidFill>
                      <a:srgbClr val="FFFF00"/>
                    </a:solidFill>
                    <a:latin typeface="UTM Swiss Condensed" panose="02000500000000000000" pitchFamily="2" charset="0"/>
                    <a:cs typeface="Times New Roman" panose="02020603050405020304" pitchFamily="18" charset="0"/>
                  </a:rPr>
                  <a:t>. Biết điện trở thuần của mạch là </a:t>
                </a:r>
                <a14:m>
                  <m:oMath xmlns:m="http://schemas.openxmlformats.org/officeDocument/2006/math">
                    <m:r>
                      <a:rPr lang="vi-VN" sz="2800" b="1">
                        <a:solidFill>
                          <a:srgbClr val="FFFF00"/>
                        </a:solidFill>
                      </a:rPr>
                      <m:t>𝑹</m:t>
                    </m:r>
                    <m:r>
                      <a:rPr lang="pt-BR" sz="2800" b="1">
                        <a:solidFill>
                          <a:srgbClr val="FFFF00"/>
                        </a:solidFill>
                      </a:rPr>
                      <m:t> = </m:t>
                    </m:r>
                    <m:r>
                      <a:rPr lang="pt-BR" sz="2800" b="1">
                        <a:solidFill>
                          <a:srgbClr val="FFFF00"/>
                        </a:solidFill>
                      </a:rPr>
                      <m:t>𝟏𝟎𝟎</m:t>
                    </m:r>
                    <m:r>
                      <a:rPr lang="pt-BR" sz="2800" b="1">
                        <a:solidFill>
                          <a:srgbClr val="FFFF00"/>
                        </a:solidFill>
                      </a:rPr>
                      <m:t> </m:t>
                    </m:r>
                    <m:r>
                      <a:rPr lang="vi-VN" sz="2800" b="1">
                        <a:solidFill>
                          <a:srgbClr val="FFFF00"/>
                        </a:solidFill>
                      </a:rPr>
                      <m:t>𝜴</m:t>
                    </m:r>
                  </m:oMath>
                </a14:m>
                <a:r>
                  <a:rPr lang="pt-BR" sz="2800" b="1" dirty="0">
                    <a:solidFill>
                      <a:srgbClr val="FFFF00"/>
                    </a:solidFill>
                    <a:latin typeface="UTM Swiss Condensed" panose="02000500000000000000" pitchFamily="2" charset="0"/>
                    <a:cs typeface="Times New Roman" panose="02020603050405020304" pitchFamily="18" charset="0"/>
                  </a:rPr>
                  <a:t>. Khi </a:t>
                </a:r>
                <a14:m>
                  <m:oMath xmlns:m="http://schemas.openxmlformats.org/officeDocument/2006/math">
                    <m:r>
                      <a:rPr lang="vi-VN" sz="2800" b="1">
                        <a:solidFill>
                          <a:srgbClr val="FFFF00"/>
                        </a:solidFill>
                      </a:rPr>
                      <m:t>𝝎</m:t>
                    </m:r>
                  </m:oMath>
                </a14:m>
                <a:r>
                  <a:rPr lang="pt-BR" sz="2800" b="1" dirty="0">
                    <a:solidFill>
                      <a:srgbClr val="FFFF00"/>
                    </a:solidFill>
                    <a:latin typeface="UTM Swiss Condensed" panose="02000500000000000000" pitchFamily="2" charset="0"/>
                    <a:cs typeface="Times New Roman" panose="02020603050405020304" pitchFamily="18" charset="0"/>
                  </a:rPr>
                  <a:t> thay đổi thì công suất tiêu thụ cực đại của mạch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14262568-A697-4D3B-ACD4-A5BA2B5DEEC9}"/>
                  </a:ext>
                </a:extLst>
              </p:cNvPr>
              <p:cNvSpPr>
                <a:spLocks noRot="1" noChangeAspect="1" noMove="1" noResize="1" noEditPoints="1" noAdjustHandles="1" noChangeArrowheads="1" noChangeShapeType="1" noTextEdit="1"/>
              </p:cNvSpPr>
              <p:nvPr/>
            </p:nvSpPr>
            <p:spPr>
              <a:xfrm>
                <a:off x="127000" y="63500"/>
                <a:ext cx="11938000" cy="2057999"/>
              </a:xfrm>
              <a:prstGeom prst="rect">
                <a:avLst/>
              </a:prstGeom>
              <a:blipFill>
                <a:blip r:embed="rId2"/>
                <a:stretch>
                  <a:fillRect l="-865" t="-1389" r="-1526" b="-5556"/>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BBDE6224-B11B-48C3-9F3E-8C9C4E95BB36}"/>
              </a:ext>
            </a:extLst>
          </p:cNvPr>
          <p:cNvSpPr/>
          <p:nvPr/>
        </p:nvSpPr>
        <p:spPr>
          <a:xfrm>
            <a:off x="762000" y="212149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484 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E75704A5-6A9F-4D91-8368-EC8CF0CFE5C5}"/>
              </a:ext>
            </a:extLst>
          </p:cNvPr>
          <p:cNvSpPr/>
          <p:nvPr/>
        </p:nvSpPr>
        <p:spPr>
          <a:xfrm>
            <a:off x="3619500" y="212149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220 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5AE026B-A728-4834-9B48-752FA488504A}"/>
              </a:ext>
            </a:extLst>
          </p:cNvPr>
          <p:cNvSpPr/>
          <p:nvPr/>
        </p:nvSpPr>
        <p:spPr>
          <a:xfrm>
            <a:off x="6477000" y="212149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242 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3992643F-7BEB-454F-A702-BB94062ED373}"/>
              </a:ext>
            </a:extLst>
          </p:cNvPr>
          <p:cNvSpPr/>
          <p:nvPr/>
        </p:nvSpPr>
        <p:spPr>
          <a:xfrm>
            <a:off x="9334500" y="2121499"/>
            <a:ext cx="16770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440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5D528E0D-43DB-4312-BD7C-9D2E9D364770}"/>
              </a:ext>
            </a:extLst>
          </p:cNvPr>
          <p:cNvSpPr/>
          <p:nvPr/>
        </p:nvSpPr>
        <p:spPr>
          <a:xfrm>
            <a:off x="698500" y="205799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3753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AF007210-B334-479E-A09D-FE26AF0BB94C}"/>
                  </a:ext>
                </a:extLst>
              </p:cNvPr>
              <p:cNvSpPr/>
              <p:nvPr/>
            </p:nvSpPr>
            <p:spPr>
              <a:xfrm>
                <a:off x="127000" y="63500"/>
                <a:ext cx="11938000" cy="2553520"/>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46:</a:t>
                </a:r>
                <a:r>
                  <a:rPr lang="pt-BR" sz="2800" b="1" dirty="0">
                    <a:solidFill>
                      <a:srgbClr val="FFFF00"/>
                    </a:solidFill>
                    <a:latin typeface="UTM Swiss Condensed" panose="02000500000000000000" pitchFamily="2" charset="0"/>
                    <a:cs typeface="Times New Roman" panose="02020603050405020304" pitchFamily="18" charset="0"/>
                  </a:rPr>
                  <a:t> Cho mạch điện gồm điện trở R, tụ C = 31,4.10</a:t>
                </a:r>
                <a14:m>
                  <m:oMath xmlns:m="http://schemas.openxmlformats.org/officeDocument/2006/math">
                    <m:r>
                      <a:rPr lang="pt-BR" sz="2800" b="1">
                        <a:solidFill>
                          <a:srgbClr val="FFFF00"/>
                        </a:solidFill>
                      </a:rPr>
                      <m:t>−</m:t>
                    </m:r>
                    <m:r>
                      <a:rPr lang="pt-BR" sz="2800" b="1">
                        <a:solidFill>
                          <a:srgbClr val="FFFF00"/>
                        </a:solidFill>
                      </a:rPr>
                      <m:t>𝟔</m:t>
                    </m:r>
                  </m:oMath>
                </a14:m>
                <a:r>
                  <a:rPr lang="pt-BR" sz="2800" b="1" dirty="0">
                    <a:solidFill>
                      <a:srgbClr val="FFFF00"/>
                    </a:solidFill>
                    <a:latin typeface="UTM Swiss Condensed" panose="02000500000000000000" pitchFamily="2" charset="0"/>
                    <a:cs typeface="Times New Roman" panose="02020603050405020304" pitchFamily="18" charset="0"/>
                  </a:rPr>
                  <a:t>F, và một cuộn dây thuần cảm L mắc nối tiếp. Đặt vào hai đầu mạch một hiệu điện thế u = </a:t>
                </a:r>
                <a14:m>
                  <m:oMath xmlns:m="http://schemas.openxmlformats.org/officeDocument/2006/math">
                    <m:r>
                      <a:rPr lang="vi-VN" sz="2800" b="1">
                        <a:solidFill>
                          <a:srgbClr val="FFFF00"/>
                        </a:solidFill>
                      </a:rPr>
                      <m:t>𝑼</m:t>
                    </m:r>
                    <m:rad>
                      <m:radPr>
                        <m:degHide m:val="on"/>
                        <m:ctrlPr>
                          <a:rPr lang="vi-VN" sz="2800" b="1">
                            <a:solidFill>
                              <a:srgbClr val="FFFF00"/>
                            </a:solidFill>
                          </a:rPr>
                        </m:ctrlPr>
                      </m:radPr>
                      <m:deg/>
                      <m:e>
                        <m:r>
                          <a:rPr lang="pt-BR" sz="2800" b="1">
                            <a:solidFill>
                              <a:srgbClr val="FFFF00"/>
                            </a:solidFill>
                          </a:rPr>
                          <m:t>𝟐</m:t>
                        </m:r>
                      </m:e>
                    </m:rad>
                  </m:oMath>
                </a14:m>
                <a:r>
                  <a:rPr lang="pt-BR" sz="2800" b="1" dirty="0">
                    <a:solidFill>
                      <a:srgbClr val="FFFF00"/>
                    </a:solidFill>
                    <a:latin typeface="UTM Swiss Condensed" panose="02000500000000000000" pitchFamily="2" charset="0"/>
                    <a:cs typeface="Times New Roman" panose="02020603050405020304" pitchFamily="18" charset="0"/>
                  </a:rPr>
                  <a:t>cos100</a:t>
                </a:r>
                <a14:m>
                  <m:oMath xmlns:m="http://schemas.openxmlformats.org/officeDocument/2006/math">
                    <m:r>
                      <a:rPr lang="vi-VN" sz="2800" b="1">
                        <a:solidFill>
                          <a:srgbClr val="FFFF00"/>
                        </a:solidFill>
                      </a:rPr>
                      <m:t>𝝅</m:t>
                    </m:r>
                  </m:oMath>
                </a14:m>
                <a:r>
                  <a:rPr lang="pt-BR" sz="2800" b="1" dirty="0">
                    <a:solidFill>
                      <a:srgbClr val="FFFF00"/>
                    </a:solidFill>
                    <a:latin typeface="UTM Swiss Condensed" panose="02000500000000000000" pitchFamily="2" charset="0"/>
                    <a:cs typeface="Times New Roman" panose="02020603050405020304" pitchFamily="18" charset="0"/>
                  </a:rPr>
                  <a:t>.t (V). Để cường độ dòng điện trong mạch đạt giá trị cực đại thì độ tự cảm L của cuộn dây có giá trị:</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AF007210-B334-479E-A09D-FE26AF0BB94C}"/>
                  </a:ext>
                </a:extLst>
              </p:cNvPr>
              <p:cNvSpPr>
                <a:spLocks noRot="1" noChangeAspect="1" noMove="1" noResize="1" noEditPoints="1" noAdjustHandles="1" noChangeArrowheads="1" noChangeShapeType="1" noTextEdit="1"/>
              </p:cNvSpPr>
              <p:nvPr/>
            </p:nvSpPr>
            <p:spPr>
              <a:xfrm>
                <a:off x="127000" y="63500"/>
                <a:ext cx="11938000" cy="2553520"/>
              </a:xfrm>
              <a:prstGeom prst="rect">
                <a:avLst/>
              </a:prstGeom>
              <a:blipFill>
                <a:blip r:embed="rId2"/>
                <a:stretch>
                  <a:fillRect l="-865" t="-1134"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5A794C35-CC7C-4243-95A6-6980D0C76EF6}"/>
                  </a:ext>
                </a:extLst>
              </p:cNvPr>
              <p:cNvSpPr/>
              <p:nvPr/>
            </p:nvSpPr>
            <p:spPr>
              <a:xfrm>
                <a:off x="762000" y="2617020"/>
                <a:ext cx="1197764"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H.</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5A794C35-CC7C-4243-95A6-6980D0C76EF6}"/>
                  </a:ext>
                </a:extLst>
              </p:cNvPr>
              <p:cNvSpPr>
                <a:spLocks noRot="1" noChangeAspect="1" noMove="1" noResize="1" noEditPoints="1" noAdjustHandles="1" noChangeArrowheads="1" noChangeShapeType="1" noTextEdit="1"/>
              </p:cNvSpPr>
              <p:nvPr/>
            </p:nvSpPr>
            <p:spPr>
              <a:xfrm>
                <a:off x="762000" y="2617020"/>
                <a:ext cx="1197764" cy="714683"/>
              </a:xfrm>
              <a:prstGeom prst="rect">
                <a:avLst/>
              </a:prstGeom>
              <a:blipFill>
                <a:blip r:embed="rId3"/>
                <a:stretch>
                  <a:fillRect l="-10204" b="-678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25FCD83-0DB7-4E67-BE23-54BCD79E157E}"/>
                  </a:ext>
                </a:extLst>
              </p:cNvPr>
              <p:cNvSpPr/>
              <p:nvPr/>
            </p:nvSpPr>
            <p:spPr>
              <a:xfrm>
                <a:off x="3619500" y="2617020"/>
                <a:ext cx="1197764"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H.</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C25FCD83-0DB7-4E67-BE23-54BCD79E157E}"/>
                  </a:ext>
                </a:extLst>
              </p:cNvPr>
              <p:cNvSpPr>
                <a:spLocks noRot="1" noChangeAspect="1" noMove="1" noResize="1" noEditPoints="1" noAdjustHandles="1" noChangeArrowheads="1" noChangeShapeType="1" noTextEdit="1"/>
              </p:cNvSpPr>
              <p:nvPr/>
            </p:nvSpPr>
            <p:spPr>
              <a:xfrm>
                <a:off x="3619500" y="2617020"/>
                <a:ext cx="1197764" cy="714683"/>
              </a:xfrm>
              <a:prstGeom prst="rect">
                <a:avLst/>
              </a:prstGeom>
              <a:blipFill>
                <a:blip r:embed="rId4"/>
                <a:stretch>
                  <a:fillRect l="-10714" b="-678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ABEF64E-72D3-4A9C-A639-20FF262EBFF8}"/>
                  </a:ext>
                </a:extLst>
              </p:cNvPr>
              <p:cNvSpPr/>
              <p:nvPr/>
            </p:nvSpPr>
            <p:spPr>
              <a:xfrm>
                <a:off x="6477000" y="2617020"/>
                <a:ext cx="1197764"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H.</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9ABEF64E-72D3-4A9C-A639-20FF262EBFF8}"/>
                  </a:ext>
                </a:extLst>
              </p:cNvPr>
              <p:cNvSpPr>
                <a:spLocks noRot="1" noChangeAspect="1" noMove="1" noResize="1" noEditPoints="1" noAdjustHandles="1" noChangeArrowheads="1" noChangeShapeType="1" noTextEdit="1"/>
              </p:cNvSpPr>
              <p:nvPr/>
            </p:nvSpPr>
            <p:spPr>
              <a:xfrm>
                <a:off x="6477000" y="2617020"/>
                <a:ext cx="1197764" cy="714683"/>
              </a:xfrm>
              <a:prstGeom prst="rect">
                <a:avLst/>
              </a:prstGeom>
              <a:blipFill>
                <a:blip r:embed="rId5"/>
                <a:stretch>
                  <a:fillRect l="-10714" b="-678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E71458DF-C173-4165-83CA-23151A84BE67}"/>
                  </a:ext>
                </a:extLst>
              </p:cNvPr>
              <p:cNvSpPr/>
              <p:nvPr/>
            </p:nvSpPr>
            <p:spPr>
              <a:xfrm>
                <a:off x="9334500" y="2617020"/>
                <a:ext cx="1149674" cy="7135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𝟒</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H.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E71458DF-C173-4165-83CA-23151A84BE67}"/>
                  </a:ext>
                </a:extLst>
              </p:cNvPr>
              <p:cNvSpPr>
                <a:spLocks noRot="1" noChangeAspect="1" noMove="1" noResize="1" noEditPoints="1" noAdjustHandles="1" noChangeArrowheads="1" noChangeShapeType="1" noTextEdit="1"/>
              </p:cNvSpPr>
              <p:nvPr/>
            </p:nvSpPr>
            <p:spPr>
              <a:xfrm>
                <a:off x="9334500" y="2617020"/>
                <a:ext cx="1149674" cy="713529"/>
              </a:xfrm>
              <a:prstGeom prst="rect">
                <a:avLst/>
              </a:prstGeom>
              <a:blipFill>
                <a:blip r:embed="rId6"/>
                <a:stretch>
                  <a:fillRect l="-10582" r="-10053"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97785C2-9ED0-4467-8184-659AE6CA5620}"/>
              </a:ext>
            </a:extLst>
          </p:cNvPr>
          <p:cNvSpPr/>
          <p:nvPr/>
        </p:nvSpPr>
        <p:spPr>
          <a:xfrm>
            <a:off x="3556000" y="255352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777969"/>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69A3BE-DED1-4621-9C8B-5EF793D642FD}"/>
              </a:ext>
            </a:extLst>
          </p:cNvPr>
          <p:cNvSpPr/>
          <p:nvPr/>
        </p:nvSpPr>
        <p:spPr>
          <a:xfrm>
            <a:off x="127000" y="63500"/>
            <a:ext cx="11938000" cy="250530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47:</a:t>
            </a:r>
            <a:r>
              <a:rPr lang="pt-BR" sz="2800" b="1" dirty="0">
                <a:solidFill>
                  <a:srgbClr val="FFFF00"/>
                </a:solidFill>
                <a:latin typeface="UTM Swiss Condensed" panose="02000500000000000000" pitchFamily="2" charset="0"/>
                <a:cs typeface="Times New Roman" panose="02020603050405020304" pitchFamily="18" charset="0"/>
              </a:rPr>
              <a:t> Điện áp hiệu dụng hai đầu một đoạn mạch RLC là U = 100V. Khi cường độ hiệu dụng của dòng điện trong mạch là I = 1A thì công suất tiêu thụ trên đoạn mạch là P = 50 W. Giữ cố định U, R còn các thông số khác của mạch thay đổi. Công suất tiêu thụ cực đại trên đoạn mạch bằng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7E9BA069-A308-48C0-B288-9DF9CF61C610}"/>
              </a:ext>
            </a:extLst>
          </p:cNvPr>
          <p:cNvSpPr/>
          <p:nvPr/>
        </p:nvSpPr>
        <p:spPr>
          <a:xfrm>
            <a:off x="762000" y="256880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200W.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070D43F9-BF10-4635-9E11-CCAA216A5221}"/>
              </a:ext>
            </a:extLst>
          </p:cNvPr>
          <p:cNvSpPr/>
          <p:nvPr/>
        </p:nvSpPr>
        <p:spPr>
          <a:xfrm>
            <a:off x="3619500" y="256880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100W.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6326B53B-376B-4EEE-970A-F459B508101F}"/>
              </a:ext>
            </a:extLst>
          </p:cNvPr>
          <p:cNvSpPr/>
          <p:nvPr/>
        </p:nvSpPr>
        <p:spPr>
          <a:xfrm>
            <a:off x="6477000" y="256880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D5FD1E89-50D2-454D-8D7F-ECF3CE28F970}"/>
              </a:ext>
            </a:extLst>
          </p:cNvPr>
          <p:cNvSpPr/>
          <p:nvPr/>
        </p:nvSpPr>
        <p:spPr>
          <a:xfrm>
            <a:off x="9334500" y="2568801"/>
            <a:ext cx="158729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400W.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172089B4-02DA-48F7-AF30-877B6D9F91A2}"/>
              </a:ext>
            </a:extLst>
          </p:cNvPr>
          <p:cNvSpPr/>
          <p:nvPr/>
        </p:nvSpPr>
        <p:spPr>
          <a:xfrm>
            <a:off x="6413500" y="25053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7929971"/>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C1B44288-936F-428D-B241-C84C5F185C87}"/>
                  </a:ext>
                </a:extLst>
              </p:cNvPr>
              <p:cNvSpPr/>
              <p:nvPr/>
            </p:nvSpPr>
            <p:spPr>
              <a:xfrm>
                <a:off x="127000" y="63500"/>
                <a:ext cx="11938000" cy="2302810"/>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dirty="0">
                    <a:solidFill>
                      <a:srgbClr val="FF0000"/>
                    </a:solidFill>
                    <a:latin typeface="UTM Swiss Condensed" panose="02000500000000000000" pitchFamily="2" charset="0"/>
                    <a:cs typeface="Times New Roman" panose="02020603050405020304" pitchFamily="18" charset="0"/>
                  </a:rPr>
                  <a:t>Câu 48</a:t>
                </a:r>
                <a:r>
                  <a:rPr lang="fr-FR" sz="2800" b="1">
                    <a:solidFill>
                      <a:srgbClr val="FF0000"/>
                    </a:solidFill>
                    <a:latin typeface="UTM Swiss Condensed" panose="02000500000000000000" pitchFamily="2" charset="0"/>
                    <a:cs typeface="Times New Roman" panose="02020603050405020304" pitchFamily="18" charset="0"/>
                  </a:rPr>
                  <a:t>:</a:t>
                </a:r>
                <a:r>
                  <a:rPr lang="fr-FR" sz="2800" b="1">
                    <a:solidFill>
                      <a:srgbClr val="FFFF00"/>
                    </a:solidFill>
                    <a:latin typeface="UTM Swiss Condensed" panose="02000500000000000000" pitchFamily="2" charset="0"/>
                    <a:cs typeface="Times New Roman" panose="02020603050405020304" pitchFamily="18" charset="0"/>
                  </a:rPr>
                  <a:t> Mạch điện có</a:t>
                </a:r>
                <a:r>
                  <a:rPr lang="fr-FR" sz="2800" b="1" dirty="0">
                    <a:solidFill>
                      <a:srgbClr val="FFFF00"/>
                    </a:solidFill>
                    <a:latin typeface="UTM Swiss Condensed" panose="02000500000000000000" pitchFamily="2" charset="0"/>
                    <a:cs typeface="Times New Roman" panose="02020603050405020304" pitchFamily="18" charset="0"/>
                  </a:rPr>
                  <a:t> RC</a:t>
                </a:r>
                <a:r>
                  <a:rPr lang="fr-FR" sz="2800" b="1">
                    <a:solidFill>
                      <a:srgbClr val="FFFF00"/>
                    </a:solidFill>
                    <a:latin typeface="UTM Swiss Condensed" panose="02000500000000000000" pitchFamily="2" charset="0"/>
                    <a:cs typeface="Times New Roman" panose="02020603050405020304" pitchFamily="18" charset="0"/>
                  </a:rPr>
                  <a:t>, </a:t>
                </a:r>
                <a:r>
                  <a:rPr lang="fr-FR" sz="2800" b="1" dirty="0" err="1">
                    <a:solidFill>
                      <a:srgbClr val="FFFF00"/>
                    </a:solidFill>
                    <a:latin typeface="UTM Swiss Condensed" panose="02000500000000000000" pitchFamily="2" charset="0"/>
                    <a:cs typeface="Times New Roman" panose="02020603050405020304" pitchFamily="18" charset="0"/>
                  </a:rPr>
                  <a:t>biết</a:t>
                </a:r>
                <a:r>
                  <a:rPr lang="fr-FR" sz="2800" b="1" dirty="0">
                    <a:solidFill>
                      <a:srgbClr val="FFFF00"/>
                    </a:solidFill>
                    <a:latin typeface="UTM Swiss Condensed" panose="02000500000000000000" pitchFamily="2" charset="0"/>
                    <a:cs typeface="Times New Roman" panose="02020603050405020304" pitchFamily="18" charset="0"/>
                  </a:rPr>
                  <a:t> R = 50Ω, </a:t>
                </a:r>
                <a14:m>
                  <m:oMath xmlns:m="http://schemas.openxmlformats.org/officeDocument/2006/math">
                    <m:r>
                      <a:rPr lang="vi-VN" sz="2800" b="1">
                        <a:solidFill>
                          <a:srgbClr val="FFFF00"/>
                        </a:solidFill>
                      </a:rPr>
                      <m:t>𝑪</m:t>
                    </m:r>
                    <m:r>
                      <a:rPr lang="fr-FR" sz="2800" b="1">
                        <a:solidFill>
                          <a:srgbClr val="FFFF00"/>
                        </a:solidFill>
                      </a:rPr>
                      <m:t> = </m:t>
                    </m:r>
                    <m:f>
                      <m:fPr>
                        <m:ctrlPr>
                          <a:rPr lang="vi-VN" sz="2800" b="1">
                            <a:solidFill>
                              <a:srgbClr val="FFFF00"/>
                            </a:solidFill>
                          </a:rPr>
                        </m:ctrlPr>
                      </m:fPr>
                      <m:num>
                        <m:r>
                          <a:rPr lang="fr-FR" sz="2800" b="1">
                            <a:solidFill>
                              <a:srgbClr val="FFFF00"/>
                            </a:solidFill>
                          </a:rPr>
                          <m:t>𝟏</m:t>
                        </m:r>
                        <m:sSup>
                          <m:sSupPr>
                            <m:ctrlPr>
                              <a:rPr lang="vi-VN" sz="2800" b="1">
                                <a:solidFill>
                                  <a:srgbClr val="FFFF00"/>
                                </a:solidFill>
                              </a:rPr>
                            </m:ctrlPr>
                          </m:sSupPr>
                          <m:e>
                            <m:r>
                              <a:rPr lang="fr-FR" sz="2800" b="1">
                                <a:solidFill>
                                  <a:srgbClr val="FFFF00"/>
                                </a:solidFill>
                              </a:rPr>
                              <m:t>𝟎</m:t>
                            </m:r>
                          </m:e>
                          <m:sup>
                            <m:r>
                              <a:rPr lang="fr-FR" sz="2800" b="1">
                                <a:solidFill>
                                  <a:srgbClr val="FFFF00"/>
                                </a:solidFill>
                              </a:rPr>
                              <m:t>−</m:t>
                            </m:r>
                            <m:r>
                              <a:rPr lang="fr-FR" sz="2800" b="1">
                                <a:solidFill>
                                  <a:srgbClr val="FFFF00"/>
                                </a:solidFill>
                              </a:rPr>
                              <m:t>𝟒</m:t>
                            </m:r>
                          </m:sup>
                        </m:sSup>
                      </m:num>
                      <m:den>
                        <m:r>
                          <a:rPr lang="vi-VN" sz="2800" b="1">
                            <a:solidFill>
                              <a:srgbClr val="FFFF00"/>
                            </a:solidFill>
                          </a:rPr>
                          <m:t>𝝅</m:t>
                        </m:r>
                      </m:den>
                    </m:f>
                    <m:r>
                      <a:rPr lang="vi-VN" sz="2800" b="1">
                        <a:solidFill>
                          <a:srgbClr val="FFFF00"/>
                        </a:solidFill>
                      </a:rPr>
                      <m:t>𝑭</m:t>
                    </m:r>
                  </m:oMath>
                </a14:m>
                <a:r>
                  <a:rPr lang="fr-FR" sz="2800" b="1">
                    <a:solidFill>
                      <a:srgbClr val="FFFF00"/>
                    </a:solidFill>
                    <a:latin typeface="UTM Swiss Condensed" panose="02000500000000000000" pitchFamily="2" charset="0"/>
                    <a:cs typeface="Times New Roman" panose="02020603050405020304" pitchFamily="18" charset="0"/>
                  </a:rPr>
                  <a:t>. Mạch điện trên được gắn vào mạng điện có điện áp hiệu dụng</a:t>
                </a:r>
                <a:r>
                  <a:rPr lang="fr-FR" sz="2800" b="1" dirty="0">
                    <a:solidFill>
                      <a:srgbClr val="FFFF00"/>
                    </a:solidFill>
                    <a:latin typeface="UTM Swiss Condensed" panose="02000500000000000000" pitchFamily="2" charset="0"/>
                    <a:cs typeface="Times New Roman" panose="02020603050405020304" pitchFamily="18" charset="0"/>
                  </a:rPr>
                  <a:t> 50 V</a:t>
                </a:r>
                <a:r>
                  <a:rPr lang="fr-FR" sz="2800" b="1">
                    <a:solidFill>
                      <a:srgbClr val="FFFF00"/>
                    </a:solidFill>
                    <a:latin typeface="UTM Swiss Condensed" panose="02000500000000000000" pitchFamily="2" charset="0"/>
                    <a:cs typeface="Times New Roman" panose="02020603050405020304" pitchFamily="18" charset="0"/>
                  </a:rPr>
                  <a:t>, tần số</a:t>
                </a:r>
                <a:r>
                  <a:rPr lang="fr-FR" sz="2800" b="1" dirty="0">
                    <a:solidFill>
                      <a:srgbClr val="FFFF00"/>
                    </a:solidFill>
                    <a:latin typeface="UTM Swiss Condensed" panose="02000500000000000000" pitchFamily="2" charset="0"/>
                    <a:cs typeface="Times New Roman" panose="02020603050405020304" pitchFamily="18" charset="0"/>
                  </a:rPr>
                  <a:t> 50 Hz</a:t>
                </a:r>
                <a:r>
                  <a:rPr lang="fr-FR" sz="2800" b="1">
                    <a:solidFill>
                      <a:srgbClr val="FFFF00"/>
                    </a:solidFill>
                    <a:latin typeface="UTM Swiss Condensed" panose="02000500000000000000" pitchFamily="2" charset="0"/>
                    <a:cs typeface="Times New Roman" panose="02020603050405020304" pitchFamily="18" charset="0"/>
                  </a:rPr>
                  <a:t>. Công suất trong mạch</a:t>
                </a:r>
                <a:r>
                  <a:rPr lang="fr-FR" sz="2800" b="1" dirty="0">
                    <a:solidFill>
                      <a:srgbClr val="FFFF00"/>
                    </a:solidFill>
                    <a:latin typeface="UTM Swiss Condensed" panose="02000500000000000000" pitchFamily="2" charset="0"/>
                    <a:cs typeface="Times New Roman" panose="02020603050405020304" pitchFamily="18" charset="0"/>
                  </a:rPr>
                  <a:t> </a:t>
                </a:r>
                <a:r>
                  <a:rPr lang="fr-FR" sz="2800" b="1">
                    <a:solidFill>
                      <a:srgbClr val="FFFF00"/>
                    </a:solidFill>
                    <a:latin typeface="UTM Swiss Condensed" panose="02000500000000000000" pitchFamily="2" charset="0"/>
                    <a:cs typeface="Times New Roman" panose="02020603050405020304" pitchFamily="18" charset="0"/>
                  </a:rPr>
                  <a:t>khi đó </a:t>
                </a:r>
                <a:r>
                  <a:rPr lang="fr-FR" sz="2800" b="1" dirty="0" err="1">
                    <a:solidFill>
                      <a:srgbClr val="FFFF00"/>
                    </a:solidFill>
                    <a:latin typeface="UTM Swiss Condensed" panose="02000500000000000000" pitchFamily="2" charset="0"/>
                    <a:cs typeface="Times New Roman" panose="02020603050405020304" pitchFamily="18" charset="0"/>
                  </a:rPr>
                  <a:t>bằng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C1B44288-936F-428D-B241-C84C5F185C87}"/>
                  </a:ext>
                </a:extLst>
              </p:cNvPr>
              <p:cNvSpPr>
                <a:spLocks noRot="1" noChangeAspect="1" noMove="1" noResize="1" noEditPoints="1" noAdjustHandles="1" noChangeArrowheads="1" noChangeShapeType="1" noTextEdit="1"/>
              </p:cNvSpPr>
              <p:nvPr/>
            </p:nvSpPr>
            <p:spPr>
              <a:xfrm>
                <a:off x="127000" y="63500"/>
                <a:ext cx="11938000" cy="2302810"/>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63625F81-8251-4B73-887A-B9BF31055FB7}"/>
              </a:ext>
            </a:extLst>
          </p:cNvPr>
          <p:cNvSpPr/>
          <p:nvPr/>
        </p:nvSpPr>
        <p:spPr>
          <a:xfrm>
            <a:off x="762000" y="236631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20W.</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38309711-094F-4057-94B4-7175455AD324}"/>
              </a:ext>
            </a:extLst>
          </p:cNvPr>
          <p:cNvSpPr/>
          <p:nvPr/>
        </p:nvSpPr>
        <p:spPr>
          <a:xfrm>
            <a:off x="3619500" y="236631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 W.</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DC027B67-0906-497E-BECE-FD3E29506914}"/>
              </a:ext>
            </a:extLst>
          </p:cNvPr>
          <p:cNvSpPr/>
          <p:nvPr/>
        </p:nvSpPr>
        <p:spPr>
          <a:xfrm>
            <a:off x="6477000" y="236631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100 W</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965F929F-7804-4F69-9EBD-A567E3CEE354}"/>
              </a:ext>
            </a:extLst>
          </p:cNvPr>
          <p:cNvSpPr/>
          <p:nvPr/>
        </p:nvSpPr>
        <p:spPr>
          <a:xfrm>
            <a:off x="9334500" y="2366310"/>
            <a:ext cx="14975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25 </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8E4BA9D3-06C1-46DF-B860-31F4D4B1A15C}"/>
              </a:ext>
            </a:extLst>
          </p:cNvPr>
          <p:cNvSpPr/>
          <p:nvPr/>
        </p:nvSpPr>
        <p:spPr>
          <a:xfrm>
            <a:off x="3556000" y="230281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5891185"/>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8F9FEF9-0812-4FE4-85F3-E2D490E506F6}"/>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dirty="0">
                    <a:solidFill>
                      <a:srgbClr val="FF0000"/>
                    </a:solidFill>
                    <a:latin typeface="UTM Swiss Condensed" panose="02000500000000000000" pitchFamily="2" charset="0"/>
                    <a:cs typeface="Times New Roman" panose="02020603050405020304" pitchFamily="18" charset="0"/>
                  </a:rPr>
                  <a:t>Câu 49</a:t>
                </a:r>
                <a:r>
                  <a:rPr lang="fr-FR" sz="2800" b="1">
                    <a:solidFill>
                      <a:srgbClr val="FF0000"/>
                    </a:solidFill>
                    <a:latin typeface="UTM Swiss Condensed" panose="02000500000000000000" pitchFamily="2" charset="0"/>
                    <a:cs typeface="Times New Roman" panose="02020603050405020304" pitchFamily="18" charset="0"/>
                  </a:rPr>
                  <a:t>:</a:t>
                </a:r>
                <a:r>
                  <a:rPr lang="fr-FR" sz="2800" b="1">
                    <a:solidFill>
                      <a:srgbClr val="FFFF00"/>
                    </a:solidFill>
                    <a:latin typeface="UTM Swiss Condensed" panose="02000500000000000000" pitchFamily="2" charset="0"/>
                    <a:cs typeface="Times New Roman" panose="02020603050405020304" pitchFamily="18" charset="0"/>
                  </a:rPr>
                  <a:t> Mạch điện</a:t>
                </a:r>
                <a:r>
                  <a:rPr lang="fr-FR" sz="2800" b="1" dirty="0">
                    <a:solidFill>
                      <a:srgbClr val="FFFF00"/>
                    </a:solidFill>
                    <a:latin typeface="UTM Swiss Condensed" panose="02000500000000000000" pitchFamily="2" charset="0"/>
                    <a:cs typeface="Times New Roman" panose="02020603050405020304" pitchFamily="18" charset="0"/>
                  </a:rPr>
                  <a:t> </a:t>
                </a:r>
                <a:r>
                  <a:rPr lang="fr-FR" sz="2800" b="1">
                    <a:solidFill>
                      <a:srgbClr val="FFFF00"/>
                    </a:solidFill>
                    <a:latin typeface="UTM Swiss Condensed" panose="02000500000000000000" pitchFamily="2" charset="0"/>
                    <a:cs typeface="Times New Roman" panose="02020603050405020304" pitchFamily="18" charset="0"/>
                  </a:rPr>
                  <a:t>RLC có độ tự cảm</a:t>
                </a:r>
                <a:r>
                  <a:rPr lang="fr-FR" sz="2800" b="1" dirty="0">
                    <a:solidFill>
                      <a:srgbClr val="FFFF00"/>
                    </a:solidFill>
                    <a:latin typeface="UTM Swiss Condensed" panose="02000500000000000000" pitchFamily="2" charset="0"/>
                    <a:cs typeface="Times New Roman" panose="02020603050405020304" pitchFamily="18" charset="0"/>
                  </a:rPr>
                  <a:t> </a:t>
                </a:r>
                <a:r>
                  <a:rPr lang="fr-FR" sz="2800" b="1">
                    <a:solidFill>
                      <a:srgbClr val="FFFF00"/>
                    </a:solidFill>
                    <a:latin typeface="UTM Swiss Condensed" panose="02000500000000000000" pitchFamily="2" charset="0"/>
                    <a:cs typeface="Times New Roman" panose="02020603050405020304" pitchFamily="18" charset="0"/>
                  </a:rPr>
                  <a:t>L thay đổi</a:t>
                </a:r>
                <a:r>
                  <a:rPr lang="fr-FR" sz="2800" b="1" dirty="0">
                    <a:solidFill>
                      <a:srgbClr val="FFFF00"/>
                    </a:solidFill>
                    <a:latin typeface="UTM Swiss Condensed" panose="02000500000000000000" pitchFamily="2" charset="0"/>
                    <a:cs typeface="Times New Roman" panose="02020603050405020304" pitchFamily="18" charset="0"/>
                  </a:rPr>
                  <a:t>. </a:t>
                </a:r>
                <a:r>
                  <a:rPr lang="fr-FR" sz="2800" b="1">
                    <a:solidFill>
                      <a:srgbClr val="FFFF00"/>
                    </a:solidFill>
                    <a:latin typeface="UTM Swiss Condensed" panose="02000500000000000000" pitchFamily="2" charset="0"/>
                    <a:cs typeface="Times New Roman" panose="02020603050405020304" pitchFamily="18" charset="0"/>
                  </a:rPr>
                  <a:t>Cho biết dung </a:t>
                </a:r>
                <a:r>
                  <a:rPr lang="fr-FR" sz="2800" b="1" dirty="0" err="1">
                    <a:solidFill>
                      <a:srgbClr val="FFFF00"/>
                    </a:solidFill>
                    <a:latin typeface="UTM Swiss Condensed" panose="02000500000000000000" pitchFamily="2" charset="0"/>
                    <a:cs typeface="Times New Roman" panose="02020603050405020304" pitchFamily="18" charset="0"/>
                  </a:rPr>
                  <a:t>kháng</a:t>
                </a:r>
                <a:r>
                  <a:rPr lang="fr-FR" sz="2800" b="1" dirty="0">
                    <a:solidFill>
                      <a:srgbClr val="FFFF00"/>
                    </a:solidFill>
                    <a:latin typeface="UTM Swiss Condensed" panose="02000500000000000000" pitchFamily="2" charset="0"/>
                    <a:cs typeface="Times New Roman" panose="02020603050405020304" pitchFamily="18" charset="0"/>
                  </a:rPr>
                  <a:t> </a:t>
                </a:r>
                <a14:m>
                  <m:oMath xmlns:m="http://schemas.openxmlformats.org/officeDocument/2006/math">
                    <m:sSub>
                      <m:sSubPr>
                        <m:ctrlPr>
                          <a:rPr lang="vi-VN" sz="2800" b="1">
                            <a:solidFill>
                              <a:srgbClr val="FFFF00"/>
                            </a:solidFill>
                          </a:rPr>
                        </m:ctrlPr>
                      </m:sSubPr>
                      <m:e>
                        <m:r>
                          <a:rPr lang="vi-VN" sz="2800" b="1">
                            <a:solidFill>
                              <a:srgbClr val="FFFF00"/>
                            </a:solidFill>
                          </a:rPr>
                          <m:t>𝒁</m:t>
                        </m:r>
                      </m:e>
                      <m:sub>
                        <m:r>
                          <a:rPr lang="vi-VN" sz="2800" b="1">
                            <a:solidFill>
                              <a:srgbClr val="FFFF00"/>
                            </a:solidFill>
                          </a:rPr>
                          <m:t>𝑪</m:t>
                        </m:r>
                      </m:sub>
                    </m:sSub>
                    <m:r>
                      <a:rPr lang="fr-FR" sz="2800" b="1">
                        <a:solidFill>
                          <a:srgbClr val="FFFF00"/>
                        </a:solidFill>
                      </a:rPr>
                      <m:t> = </m:t>
                    </m:r>
                    <m:r>
                      <a:rPr lang="fr-FR" sz="2800" b="1">
                        <a:solidFill>
                          <a:srgbClr val="FFFF00"/>
                        </a:solidFill>
                      </a:rPr>
                      <m:t>𝟏𝟎𝟎</m:t>
                    </m:r>
                    <m:r>
                      <a:rPr lang="vi-VN" sz="2800" b="1">
                        <a:solidFill>
                          <a:srgbClr val="FFFF00"/>
                        </a:solidFill>
                      </a:rPr>
                      <m:t>𝜴</m:t>
                    </m:r>
                  </m:oMath>
                </a14:m>
                <a:r>
                  <a:rPr lang="fr-FR" sz="2800" b="1" dirty="0">
                    <a:solidFill>
                      <a:srgbClr val="FFFF00"/>
                    </a:solidFill>
                    <a:latin typeface="UTM Swiss Condensed" panose="02000500000000000000" pitchFamily="2" charset="0"/>
                    <a:cs typeface="Times New Roman" panose="02020603050405020304" pitchFamily="18" charset="0"/>
                  </a:rPr>
                  <a:t> </a:t>
                </a:r>
                <a:r>
                  <a:rPr lang="fr-FR" sz="2800" b="1">
                    <a:solidFill>
                      <a:srgbClr val="FFFF00"/>
                    </a:solidFill>
                    <a:latin typeface="UTM Swiss Condensed" panose="02000500000000000000" pitchFamily="2" charset="0"/>
                    <a:cs typeface="Times New Roman" panose="02020603050405020304" pitchFamily="18" charset="0"/>
                  </a:rPr>
                  <a:t>, mắc mạch điện trên vào mạng điện xoay chiều có tần số trong mạch</a:t>
                </a:r>
                <a:r>
                  <a:rPr lang="fr-FR" sz="2800" b="1" dirty="0">
                    <a:solidFill>
                      <a:srgbClr val="FFFF00"/>
                    </a:solidFill>
                    <a:latin typeface="UTM Swiss Condensed" panose="02000500000000000000" pitchFamily="2" charset="0"/>
                    <a:cs typeface="Times New Roman" panose="02020603050405020304" pitchFamily="18" charset="0"/>
                  </a:rPr>
                  <a:t> là 50 Hz</a:t>
                </a:r>
                <a:r>
                  <a:rPr lang="fr-FR" sz="2800" b="1">
                    <a:solidFill>
                      <a:srgbClr val="FFFF00"/>
                    </a:solidFill>
                    <a:latin typeface="UTM Swiss Condensed" panose="02000500000000000000" pitchFamily="2" charset="0"/>
                    <a:cs typeface="Times New Roman" panose="02020603050405020304" pitchFamily="18" charset="0"/>
                  </a:rPr>
                  <a:t>. Để công suất trong mạch đạt cực đại thì giá trị</a:t>
                </a:r>
                <a:r>
                  <a:rPr lang="fr-FR" sz="2800" b="1" dirty="0">
                    <a:solidFill>
                      <a:srgbClr val="FFFF00"/>
                    </a:solidFill>
                    <a:latin typeface="UTM Swiss Condensed" panose="02000500000000000000" pitchFamily="2" charset="0"/>
                    <a:cs typeface="Times New Roman" panose="02020603050405020304" pitchFamily="18" charset="0"/>
                  </a:rPr>
                  <a:t> L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18F9FEF9-0812-4FE4-85F3-E2D490E506F6}"/>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1577" b="-5682"/>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70C7A283-01F7-470C-81F0-5EB29E428B0A}"/>
                  </a:ext>
                </a:extLst>
              </p:cNvPr>
              <p:cNvSpPr/>
              <p:nvPr/>
            </p:nvSpPr>
            <p:spPr>
              <a:xfrm>
                <a:off x="1016000" y="207328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𝑯</m:t>
                    </m:r>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70C7A283-01F7-470C-81F0-5EB29E428B0A}"/>
                  </a:ext>
                </a:extLst>
              </p:cNvPr>
              <p:cNvSpPr>
                <a:spLocks noRot="1" noChangeAspect="1" noMove="1" noResize="1" noEditPoints="1" noAdjustHandles="1" noChangeArrowheads="1" noChangeShapeType="1" noTextEdit="1"/>
              </p:cNvSpPr>
              <p:nvPr/>
            </p:nvSpPr>
            <p:spPr>
              <a:xfrm>
                <a:off x="1016000" y="2073281"/>
                <a:ext cx="3044423" cy="523220"/>
              </a:xfrm>
              <a:prstGeom prst="rect">
                <a:avLst/>
              </a:prstGeom>
              <a:blipFill>
                <a:blip r:embed="rId3"/>
                <a:stretch>
                  <a:fillRect l="-4208" t="-12791" r="-3206"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98F1991E-D675-4983-8219-C107948D2D86}"/>
                  </a:ext>
                </a:extLst>
              </p:cNvPr>
              <p:cNvSpPr/>
              <p:nvPr/>
            </p:nvSpPr>
            <p:spPr>
              <a:xfrm>
                <a:off x="6477000" y="2073281"/>
                <a:ext cx="3044423"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𝑯</m:t>
                    </m:r>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98F1991E-D675-4983-8219-C107948D2D86}"/>
                  </a:ext>
                </a:extLst>
              </p:cNvPr>
              <p:cNvSpPr>
                <a:spLocks noRot="1" noChangeAspect="1" noMove="1" noResize="1" noEditPoints="1" noAdjustHandles="1" noChangeArrowheads="1" noChangeShapeType="1" noTextEdit="1"/>
              </p:cNvSpPr>
              <p:nvPr/>
            </p:nvSpPr>
            <p:spPr>
              <a:xfrm>
                <a:off x="6477000" y="2073281"/>
                <a:ext cx="3044423" cy="714683"/>
              </a:xfrm>
              <a:prstGeom prst="rect">
                <a:avLst/>
              </a:prstGeom>
              <a:blipFill>
                <a:blip r:embed="rId4"/>
                <a:stretch>
                  <a:fillRect l="-4208"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0C3F1C75-1002-40D1-A9C1-1E7BDC9F69F4}"/>
                  </a:ext>
                </a:extLst>
              </p:cNvPr>
              <p:cNvSpPr/>
              <p:nvPr/>
            </p:nvSpPr>
            <p:spPr>
              <a:xfrm>
                <a:off x="1016000" y="2835281"/>
                <a:ext cx="2121093"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𝑯</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0C3F1C75-1002-40D1-A9C1-1E7BDC9F69F4}"/>
                  </a:ext>
                </a:extLst>
              </p:cNvPr>
              <p:cNvSpPr>
                <a:spLocks noRot="1" noChangeAspect="1" noMove="1" noResize="1" noEditPoints="1" noAdjustHandles="1" noChangeArrowheads="1" noChangeShapeType="1" noTextEdit="1"/>
              </p:cNvSpPr>
              <p:nvPr/>
            </p:nvSpPr>
            <p:spPr>
              <a:xfrm>
                <a:off x="1016000" y="2835281"/>
                <a:ext cx="2121093" cy="714683"/>
              </a:xfrm>
              <a:prstGeom prst="rect">
                <a:avLst/>
              </a:prstGeom>
              <a:blipFill>
                <a:blip r:embed="rId5"/>
                <a:stretch>
                  <a:fillRect l="-603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050236C6-C7C5-4865-8ED4-1C8A34688656}"/>
                  </a:ext>
                </a:extLst>
              </p:cNvPr>
              <p:cNvSpPr/>
              <p:nvPr/>
            </p:nvSpPr>
            <p:spPr>
              <a:xfrm>
                <a:off x="6477000" y="2835281"/>
                <a:ext cx="2263440"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𝑯</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050236C6-C7C5-4865-8ED4-1C8A34688656}"/>
                  </a:ext>
                </a:extLst>
              </p:cNvPr>
              <p:cNvSpPr>
                <a:spLocks noRot="1" noChangeAspect="1" noMove="1" noResize="1" noEditPoints="1" noAdjustHandles="1" noChangeArrowheads="1" noChangeShapeType="1" noTextEdit="1"/>
              </p:cNvSpPr>
              <p:nvPr/>
            </p:nvSpPr>
            <p:spPr>
              <a:xfrm>
                <a:off x="6477000" y="2835281"/>
                <a:ext cx="2263440" cy="714683"/>
              </a:xfrm>
              <a:prstGeom prst="rect">
                <a:avLst/>
              </a:prstGeom>
              <a:blipFill>
                <a:blip r:embed="rId6"/>
                <a:stretch>
                  <a:fillRect l="-5660" r="-4582"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089A193A-8AFA-44A0-A974-5BA4E707F900}"/>
              </a:ext>
            </a:extLst>
          </p:cNvPr>
          <p:cNvSpPr/>
          <p:nvPr/>
        </p:nvSpPr>
        <p:spPr>
          <a:xfrm>
            <a:off x="952500" y="2771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6768059"/>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60FFE4-57D1-43C9-A50C-3BBA5AD8AF7A}"/>
              </a:ext>
            </a:extLst>
          </p:cNvPr>
          <p:cNvSpPr/>
          <p:nvPr/>
        </p:nvSpPr>
        <p:spPr>
          <a:xfrm>
            <a:off x="127000" y="63500"/>
            <a:ext cx="11938000" cy="151426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50:</a:t>
            </a:r>
            <a:r>
              <a:rPr lang="vi-VN" sz="2800" b="1" dirty="0">
                <a:solidFill>
                  <a:srgbClr val="FFFF00"/>
                </a:solidFill>
                <a:latin typeface="UTM Swiss Condensed" panose="02000500000000000000" pitchFamily="2" charset="0"/>
                <a:cs typeface="Times New Roman" panose="02020603050405020304" pitchFamily="18" charset="0"/>
              </a:rPr>
              <a:t> Mạch điện RLC nối tiếp, cuộn cảm thuần. Khi R thay đổi để mạch điện có công suất cực đại thì giá trị hệ số công suất bằng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A3F8E57-ADE1-4E8A-A919-6EC19E5EAF23}"/>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func>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CA3F8E57-ADE1-4E8A-A919-6EC19E5EAF23}"/>
                  </a:ext>
                </a:extLst>
              </p:cNvPr>
              <p:cNvSpPr>
                <a:spLocks noRot="1" noChangeAspect="1" noMove="1" noResize="1" noEditPoints="1" noAdjustHandles="1" noChangeArrowheads="1" noChangeShapeType="1" noTextEdit="1"/>
              </p:cNvSpPr>
              <p:nvPr/>
            </p:nvSpPr>
            <p:spPr>
              <a:xfrm>
                <a:off x="1016000" y="1577761"/>
                <a:ext cx="3044423" cy="523220"/>
              </a:xfrm>
              <a:prstGeom prst="rect">
                <a:avLst/>
              </a:prstGeom>
              <a:blipFill>
                <a:blip r:embed="rId2"/>
                <a:stretch>
                  <a:fillRect l="-4208"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F384467B-5EE6-4E2B-92A7-DF4F21CE4A5D}"/>
                  </a:ext>
                </a:extLst>
              </p:cNvPr>
              <p:cNvSpPr/>
              <p:nvPr/>
            </p:nvSpPr>
            <p:spPr>
              <a:xfrm>
                <a:off x="6477000" y="1577761"/>
                <a:ext cx="3044423" cy="78431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func>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F384467B-5EE6-4E2B-92A7-DF4F21CE4A5D}"/>
                  </a:ext>
                </a:extLst>
              </p:cNvPr>
              <p:cNvSpPr>
                <a:spLocks noRot="1" noChangeAspect="1" noMove="1" noResize="1" noEditPoints="1" noAdjustHandles="1" noChangeArrowheads="1" noChangeShapeType="1" noTextEdit="1"/>
              </p:cNvSpPr>
              <p:nvPr/>
            </p:nvSpPr>
            <p:spPr>
              <a:xfrm>
                <a:off x="6477000" y="1577761"/>
                <a:ext cx="3044423" cy="784317"/>
              </a:xfrm>
              <a:prstGeom prst="rect">
                <a:avLst/>
              </a:prstGeom>
              <a:blipFill>
                <a:blip r:embed="rId3"/>
                <a:stretch>
                  <a:fillRect l="-4208" b="-781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E269EB1C-A001-48AF-84C7-A2693535F8E5}"/>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func>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E269EB1C-A001-48AF-84C7-A2693535F8E5}"/>
                  </a:ext>
                </a:extLst>
              </p:cNvPr>
              <p:cNvSpPr>
                <a:spLocks noRot="1" noChangeAspect="1" noMove="1" noResize="1" noEditPoints="1" noAdjustHandles="1" noChangeArrowheads="1" noChangeShapeType="1" noTextEdit="1"/>
              </p:cNvSpPr>
              <p:nvPr/>
            </p:nvSpPr>
            <p:spPr>
              <a:xfrm>
                <a:off x="1016000" y="2339761"/>
                <a:ext cx="3044423" cy="523220"/>
              </a:xfrm>
              <a:prstGeom prst="rect">
                <a:avLst/>
              </a:prstGeom>
              <a:blipFill>
                <a:blip r:embed="rId4"/>
                <a:stretch>
                  <a:fillRect l="-4208"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1DAB240F-0D69-4C3A-B0F1-1D76BF001746}"/>
                  </a:ext>
                </a:extLst>
              </p:cNvPr>
              <p:cNvSpPr/>
              <p:nvPr/>
            </p:nvSpPr>
            <p:spPr>
              <a:xfrm>
                <a:off x="6477000" y="2339761"/>
                <a:ext cx="2607124" cy="7832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𝒄𝒐𝒔</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e>
                    </m:func>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e>
                        </m:rad>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1DAB240F-0D69-4C3A-B0F1-1D76BF001746}"/>
                  </a:ext>
                </a:extLst>
              </p:cNvPr>
              <p:cNvSpPr>
                <a:spLocks noRot="1" noChangeAspect="1" noMove="1" noResize="1" noEditPoints="1" noAdjustHandles="1" noChangeArrowheads="1" noChangeShapeType="1" noTextEdit="1"/>
              </p:cNvSpPr>
              <p:nvPr/>
            </p:nvSpPr>
            <p:spPr>
              <a:xfrm>
                <a:off x="6477000" y="2339761"/>
                <a:ext cx="2607124" cy="783291"/>
              </a:xfrm>
              <a:prstGeom prst="rect">
                <a:avLst/>
              </a:prstGeom>
              <a:blipFill>
                <a:blip r:embed="rId5"/>
                <a:stretch>
                  <a:fillRect l="-4918" r="-3981" b="-781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B5CAFEF-D40C-49C7-B8EE-694C1A77929B}"/>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13620056"/>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8EE703-AB01-4288-8FC3-BADA065DCF98}"/>
              </a:ext>
            </a:extLst>
          </p:cNvPr>
          <p:cNvSpPr/>
          <p:nvPr/>
        </p:nvSpPr>
        <p:spPr>
          <a:xfrm>
            <a:off x="127000" y="63500"/>
            <a:ext cx="11938000" cy="1384995"/>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5:</a:t>
            </a:r>
            <a:r>
              <a:rPr lang="pt-BR" sz="2800" b="1" dirty="0">
                <a:solidFill>
                  <a:srgbClr val="FFFF00"/>
                </a:solidFill>
                <a:latin typeface="UTM Swiss Condensed" panose="02000500000000000000" pitchFamily="2" charset="0"/>
                <a:cs typeface="Times New Roman" panose="02020603050405020304" pitchFamily="18" charset="0"/>
              </a:rPr>
              <a:t> Đặt một điện áp xoay chiều có giá trị hiệu dụng không đổi và tần số f thay đổi được vào hai đầu một cuộn cảm thuần. Khi f = 50 Hz thì cường độ dòng điện qua cuộn cảm có giá trị hiệu dụng </a:t>
            </a:r>
            <a:r>
              <a:rPr lang="pt-BR" sz="2800" b="1">
                <a:solidFill>
                  <a:srgbClr val="FFFF00"/>
                </a:solidFill>
                <a:latin typeface="UTM Swiss Condensed" panose="02000500000000000000" pitchFamily="2" charset="0"/>
                <a:cs typeface="Times New Roman" panose="02020603050405020304" pitchFamily="18" charset="0"/>
              </a:rPr>
              <a:t>bằng 3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F761EFDA-8A84-44C4-9126-BC7B0F8341EF}"/>
              </a:ext>
            </a:extLst>
          </p:cNvPr>
          <p:cNvSpPr/>
          <p:nvPr/>
        </p:nvSpPr>
        <p:spPr>
          <a:xfrm>
            <a:off x="508000" y="1448495"/>
            <a:ext cx="11503470" cy="1018740"/>
          </a:xfrm>
          <a:prstGeom prst="rect">
            <a:avLst/>
          </a:prstGeom>
        </p:spPr>
        <p:txBody>
          <a:bodyPr wrap="none">
            <a:spAutoFit/>
          </a:bodyPr>
          <a:lstStyle/>
          <a:p>
            <a:pPr marL="629920" indent="-629920" algn="just">
              <a:lnSpc>
                <a:spcPct val="115000"/>
              </a:lnSpc>
              <a:spcBef>
                <a:spcPts val="600"/>
              </a:spcBef>
              <a:spcAft>
                <a:spcPts val="0"/>
              </a:spcAft>
              <a:tabLst>
                <a:tab pos="629920"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Khi f = 60 Hz thì cường độ dòng điện qua cuộn cảm có giá trị hiệu dụng bằng</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 3,6 A.</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A39F14DB-D81B-46FA-B7C6-FDE8F1A476CF}"/>
              </a:ext>
            </a:extLst>
          </p:cNvPr>
          <p:cNvSpPr/>
          <p:nvPr/>
        </p:nvSpPr>
        <p:spPr>
          <a:xfrm>
            <a:off x="508000" y="2467235"/>
            <a:ext cx="212109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2,5 A.</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8F41C4AC-27B4-47C0-AEF9-DDA8DE8FAF6E}"/>
              </a:ext>
            </a:extLst>
          </p:cNvPr>
          <p:cNvSpPr/>
          <p:nvPr/>
        </p:nvSpPr>
        <p:spPr>
          <a:xfrm>
            <a:off x="508000" y="2990455"/>
            <a:ext cx="212109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4,5 A</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D065AE27-3C82-4BAD-89F9-A6D4BB3292DD}"/>
              </a:ext>
            </a:extLst>
          </p:cNvPr>
          <p:cNvSpPr/>
          <p:nvPr/>
        </p:nvSpPr>
        <p:spPr>
          <a:xfrm>
            <a:off x="508000" y="3513675"/>
            <a:ext cx="1401346"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r>
              <a:rPr lang="pt-BR" sz="2800" b="1">
                <a:solidFill>
                  <a:srgbClr val="FFFFFF"/>
                </a:solidFill>
                <a:latin typeface="UTM Swiss Condensed" panose="02000500000000000000" pitchFamily="2" charset="0"/>
                <a:ea typeface="Arial" panose="020B0604020202020204" pitchFamily="34" charset="0"/>
              </a:rPr>
              <a:t>2,0 A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F879AD03-9805-4FB9-8EAD-1D586FADA5F1}"/>
              </a:ext>
            </a:extLst>
          </p:cNvPr>
          <p:cNvSpPr/>
          <p:nvPr/>
        </p:nvSpPr>
        <p:spPr>
          <a:xfrm>
            <a:off x="444500" y="2403735"/>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58237990"/>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E2039B77-7EC0-482A-A3F6-406DBAB2D02D}"/>
                  </a:ext>
                </a:extLst>
              </p:cNvPr>
              <p:cNvSpPr/>
              <p:nvPr/>
            </p:nvSpPr>
            <p:spPr>
              <a:xfrm>
                <a:off x="127000" y="63500"/>
                <a:ext cx="11938000" cy="2553520"/>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51:</a:t>
                </a:r>
                <a:r>
                  <a:rPr lang="pt-BR" sz="2800" b="1" dirty="0">
                    <a:solidFill>
                      <a:srgbClr val="FFFF00"/>
                    </a:solidFill>
                    <a:latin typeface="UTM Swiss Condensed" panose="02000500000000000000" pitchFamily="2" charset="0"/>
                    <a:cs typeface="Times New Roman" panose="02020603050405020304" pitchFamily="18" charset="0"/>
                  </a:rPr>
                  <a:t> Cho mạch điện xoay chiều RLC mắc nối tiếp, cho R = 50 Ω. Đặc vào hai đầu đoạn mạch điện áp u = 100</a:t>
                </a:r>
                <a14:m>
                  <m:oMath xmlns:m="http://schemas.openxmlformats.org/officeDocument/2006/math">
                    <m:rad>
                      <m:radPr>
                        <m:degHide m:val="on"/>
                        <m:ctrlPr>
                          <a:rPr lang="vi-VN" sz="2800" b="1">
                            <a:solidFill>
                              <a:srgbClr val="FFFF00"/>
                            </a:solidFill>
                          </a:rPr>
                        </m:ctrlPr>
                      </m:radPr>
                      <m:deg/>
                      <m:e>
                        <m:r>
                          <a:rPr lang="pt-BR" sz="2800" b="1">
                            <a:solidFill>
                              <a:srgbClr val="FFFF00"/>
                            </a:solidFill>
                          </a:rPr>
                          <m:t>𝟐</m:t>
                        </m:r>
                      </m:e>
                    </m:rad>
                  </m:oMath>
                </a14:m>
                <a:r>
                  <a:rPr lang="pt-BR" sz="2800" b="1" dirty="0">
                    <a:solidFill>
                      <a:srgbClr val="FFFF00"/>
                    </a:solidFill>
                    <a:latin typeface="UTM Swiss Condensed" panose="02000500000000000000" pitchFamily="2" charset="0"/>
                    <a:cs typeface="Times New Roman" panose="02020603050405020304" pitchFamily="18" charset="0"/>
                  </a:rPr>
                  <a:t>cossωt V, biết điện áp giữa hai bản tụ và điện áp giữa hai đầu đoạn mạch lệch pha nhau một góc /6. Công suất tiêu thụ của mạch điện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E2039B77-7EC0-482A-A3F6-406DBAB2D02D}"/>
                  </a:ext>
                </a:extLst>
              </p:cNvPr>
              <p:cNvSpPr>
                <a:spLocks noRot="1" noChangeAspect="1" noMove="1" noResize="1" noEditPoints="1" noAdjustHandles="1" noChangeArrowheads="1" noChangeShapeType="1" noTextEdit="1"/>
              </p:cNvSpPr>
              <p:nvPr/>
            </p:nvSpPr>
            <p:spPr>
              <a:xfrm>
                <a:off x="127000" y="63500"/>
                <a:ext cx="11938000" cy="2553520"/>
              </a:xfrm>
              <a:prstGeom prst="rect">
                <a:avLst/>
              </a:prstGeom>
              <a:blipFill>
                <a:blip r:embed="rId2"/>
                <a:stretch>
                  <a:fillRect l="-865" t="-1134" r="-1577" b="-4535"/>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268525E0-5648-4A03-AF52-D45C710B7FC7}"/>
              </a:ext>
            </a:extLst>
          </p:cNvPr>
          <p:cNvSpPr/>
          <p:nvPr/>
        </p:nvSpPr>
        <p:spPr>
          <a:xfrm>
            <a:off x="762000" y="261702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100W.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D1DCE8B-BD9A-43B8-8665-D27649C54A1F}"/>
                  </a:ext>
                </a:extLst>
              </p:cNvPr>
              <p:cNvSpPr/>
              <p:nvPr/>
            </p:nvSpPr>
            <p:spPr>
              <a:xfrm>
                <a:off x="3619500" y="2617020"/>
                <a:ext cx="2121093"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100</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3D1DCE8B-BD9A-43B8-8665-D27649C54A1F}"/>
                  </a:ext>
                </a:extLst>
              </p:cNvPr>
              <p:cNvSpPr>
                <a:spLocks noRot="1" noChangeAspect="1" noMove="1" noResize="1" noEditPoints="1" noAdjustHandles="1" noChangeArrowheads="1" noChangeShapeType="1" noTextEdit="1"/>
              </p:cNvSpPr>
              <p:nvPr/>
            </p:nvSpPr>
            <p:spPr>
              <a:xfrm>
                <a:off x="3619500" y="2617020"/>
                <a:ext cx="2121093" cy="563744"/>
              </a:xfrm>
              <a:prstGeom prst="rect">
                <a:avLst/>
              </a:prstGeom>
              <a:blipFill>
                <a:blip r:embed="rId3"/>
                <a:stretch>
                  <a:fillRect l="-6034" t="-4301" b="-27957"/>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168FF0A4-967E-4ED1-A9FE-F0891B5F137A}"/>
              </a:ext>
            </a:extLst>
          </p:cNvPr>
          <p:cNvSpPr/>
          <p:nvPr/>
        </p:nvSpPr>
        <p:spPr>
          <a:xfrm>
            <a:off x="6477000" y="261702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50W.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B7EFE198-485C-4363-B631-DE402DFFDCF2}"/>
                  </a:ext>
                </a:extLst>
              </p:cNvPr>
              <p:cNvSpPr/>
              <p:nvPr/>
            </p:nvSpPr>
            <p:spPr>
              <a:xfrm>
                <a:off x="9334500" y="2617020"/>
                <a:ext cx="1858394"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50</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e>
                    </m:rad>
                  </m:oMath>
                </a14:m>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B7EFE198-485C-4363-B631-DE402DFFDCF2}"/>
                  </a:ext>
                </a:extLst>
              </p:cNvPr>
              <p:cNvSpPr>
                <a:spLocks noRot="1" noChangeAspect="1" noMove="1" noResize="1" noEditPoints="1" noAdjustHandles="1" noChangeArrowheads="1" noChangeShapeType="1" noTextEdit="1"/>
              </p:cNvSpPr>
              <p:nvPr/>
            </p:nvSpPr>
            <p:spPr>
              <a:xfrm>
                <a:off x="9334500" y="2617020"/>
                <a:ext cx="1858394" cy="563744"/>
              </a:xfrm>
              <a:prstGeom prst="rect">
                <a:avLst/>
              </a:prstGeom>
              <a:blipFill>
                <a:blip r:embed="rId4"/>
                <a:stretch>
                  <a:fillRect l="-6557" t="-4301" r="-5902"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41F009EC-B122-4607-B944-2D775D56E5D8}"/>
              </a:ext>
            </a:extLst>
          </p:cNvPr>
          <p:cNvSpPr/>
          <p:nvPr/>
        </p:nvSpPr>
        <p:spPr>
          <a:xfrm>
            <a:off x="698500" y="255352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663541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D51CE7A3-E187-4739-94C2-218FFBDDD517}"/>
                  </a:ext>
                </a:extLst>
              </p:cNvPr>
              <p:cNvSpPr/>
              <p:nvPr/>
            </p:nvSpPr>
            <p:spPr>
              <a:xfrm>
                <a:off x="127000" y="63500"/>
                <a:ext cx="11938000" cy="2553520"/>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b-NO" sz="2800" b="1" dirty="0">
                    <a:solidFill>
                      <a:srgbClr val="FF0000"/>
                    </a:solidFill>
                    <a:latin typeface="UTM Swiss Condensed" panose="02000500000000000000" pitchFamily="2" charset="0"/>
                    <a:cs typeface="Times New Roman" panose="02020603050405020304" pitchFamily="18" charset="0"/>
                  </a:rPr>
                  <a:t>Câu 52:</a:t>
                </a:r>
                <a:r>
                  <a:rPr lang="nb-NO" sz="2800" b="1" dirty="0">
                    <a:solidFill>
                      <a:srgbClr val="FFFF00"/>
                    </a:solidFill>
                    <a:latin typeface="UTM Swiss Condensed" panose="02000500000000000000" pitchFamily="2" charset="0"/>
                    <a:cs typeface="Times New Roman" panose="02020603050405020304" pitchFamily="18" charset="0"/>
                  </a:rPr>
                  <a:t> Mạch điện xoay chiều RLC mắc nối tiếp. Biết R và C không đổi; L thuần cảm và thay đổi được. Đặt vào hai đầu đoạn mạch điện áp xoay chiều có biểu thức u = 200</a:t>
                </a:r>
                <a14:m>
                  <m:oMath xmlns:m="http://schemas.openxmlformats.org/officeDocument/2006/math">
                    <m:rad>
                      <m:radPr>
                        <m:degHide m:val="on"/>
                        <m:ctrlPr>
                          <a:rPr lang="vi-VN" sz="2800" b="1">
                            <a:solidFill>
                              <a:srgbClr val="FFFF00"/>
                            </a:solidFill>
                          </a:rPr>
                        </m:ctrlPr>
                      </m:radPr>
                      <m:deg/>
                      <m:e>
                        <m:r>
                          <a:rPr lang="nb-NO" sz="2800" b="1">
                            <a:solidFill>
                              <a:srgbClr val="FFFF00"/>
                            </a:solidFill>
                          </a:rPr>
                          <m:t>𝟐</m:t>
                        </m:r>
                      </m:e>
                    </m:rad>
                  </m:oMath>
                </a14:m>
                <a:r>
                  <a:rPr lang="nb-NO" sz="2800" b="1" dirty="0">
                    <a:solidFill>
                      <a:srgbClr val="FFFF00"/>
                    </a:solidFill>
                    <a:latin typeface="UTM Swiss Condensed" panose="02000500000000000000" pitchFamily="2" charset="0"/>
                    <a:cs typeface="Times New Roman" panose="02020603050405020304" pitchFamily="18" charset="0"/>
                  </a:rPr>
                  <a:t>cos(</a:t>
                </a:r>
                <a:r>
                  <a:rPr lang="nb-NO" sz="2800" b="1">
                    <a:solidFill>
                      <a:srgbClr val="FFFF00"/>
                    </a:solidFill>
                    <a:latin typeface="UTM Swiss Condensed" panose="02000500000000000000" pitchFamily="2" charset="0"/>
                    <a:cs typeface="Times New Roman" panose="02020603050405020304" pitchFamily="18" charset="0"/>
                  </a:rPr>
                  <a:t>100</a:t>
                </a:r>
                <a:r>
                  <a:rPr lang="vi-VN"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nb-NO" sz="2800" b="1" dirty="0">
                    <a:solidFill>
                      <a:srgbClr val="FFFF00"/>
                    </a:solidFill>
                    <a:latin typeface="UTM Swiss Condensed" panose="02000500000000000000" pitchFamily="2" charset="0"/>
                    <a:cs typeface="Times New Roman" panose="02020603050405020304" pitchFamily="18" charset="0"/>
                  </a:rPr>
                  <a:t>t) V. Khi L </a:t>
                </a:r>
                <a:r>
                  <a:rPr lang="nb-NO" sz="2800" b="1">
                    <a:solidFill>
                      <a:srgbClr val="FFFF00"/>
                    </a:solidFill>
                    <a:latin typeface="UTM Swiss Condensed" panose="02000500000000000000" pitchFamily="2" charset="0"/>
                    <a:cs typeface="Times New Roman" panose="02020603050405020304" pitchFamily="18" charset="0"/>
                  </a:rPr>
                  <a:t>= L1</a:t>
                </a:r>
                <a:r>
                  <a:rPr lang="nb-NO" sz="2800" b="1" dirty="0">
                    <a:solidFill>
                      <a:srgbClr val="FFFF00"/>
                    </a:solidFill>
                    <a:latin typeface="UTM Swiss Condensed" panose="02000500000000000000" pitchFamily="2" charset="0"/>
                    <a:cs typeface="Times New Roman" panose="02020603050405020304" pitchFamily="18" charset="0"/>
                  </a:rPr>
                  <a:t> = 4</a:t>
                </a:r>
                <a:r>
                  <a:rPr lang="nb-NO" sz="2800" b="1">
                    <a:solidFill>
                      <a:srgbClr val="FFFF00"/>
                    </a:solidFill>
                    <a:latin typeface="UTM Swiss Condensed" panose="02000500000000000000" pitchFamily="2" charset="0"/>
                    <a:cs typeface="Times New Roman" panose="02020603050405020304" pitchFamily="18" charset="0"/>
                  </a:rPr>
                  <a:t>/</a:t>
                </a:r>
                <a:r>
                  <a:rPr lang="vi-VN" sz="2800" b="1">
                    <a:solidFill>
                      <a:srgbClr val="FFFF00"/>
                    </a:solidFill>
                    <a:latin typeface="UTM Swiss Condensed" panose="02000500000000000000" pitchFamily="2" charset="0"/>
                    <a:cs typeface="Times New Roman" panose="02020603050405020304" pitchFamily="18" charset="0"/>
                  </a:rPr>
                  <a:t>π</a:t>
                </a:r>
                <a:r>
                  <a:rPr lang="nb-NO" sz="2800" b="1" dirty="0">
                    <a:solidFill>
                      <a:srgbClr val="FFFF00"/>
                    </a:solidFill>
                    <a:latin typeface="UTM Swiss Condensed" panose="02000500000000000000" pitchFamily="2" charset="0"/>
                    <a:cs typeface="Times New Roman" panose="02020603050405020304" pitchFamily="18" charset="0"/>
                  </a:rPr>
                  <a:t> (H) và khi L </a:t>
                </a:r>
                <a:r>
                  <a:rPr lang="nb-NO" sz="2800" b="1">
                    <a:solidFill>
                      <a:srgbClr val="FFFF00"/>
                    </a:solidFill>
                    <a:latin typeface="UTM Swiss Condensed" panose="02000500000000000000" pitchFamily="2" charset="0"/>
                    <a:cs typeface="Times New Roman" panose="02020603050405020304" pitchFamily="18" charset="0"/>
                  </a:rPr>
                  <a:t>= L2</a:t>
                </a:r>
                <a:r>
                  <a:rPr lang="nb-NO" sz="2800" b="1" dirty="0">
                    <a:solidFill>
                      <a:srgbClr val="FFFF00"/>
                    </a:solidFill>
                    <a:latin typeface="UTM Swiss Condensed" panose="02000500000000000000" pitchFamily="2" charset="0"/>
                    <a:cs typeface="Times New Roman" panose="02020603050405020304" pitchFamily="18" charset="0"/>
                  </a:rPr>
                  <a:t> = 2</a:t>
                </a:r>
                <a:r>
                  <a:rPr lang="nb-NO" sz="2800" b="1">
                    <a:solidFill>
                      <a:srgbClr val="FFFF00"/>
                    </a:solidFill>
                    <a:latin typeface="UTM Swiss Condensed" panose="02000500000000000000" pitchFamily="2" charset="0"/>
                    <a:cs typeface="Times New Roman" panose="02020603050405020304" pitchFamily="18" charset="0"/>
                  </a:rPr>
                  <a:t>/</a:t>
                </a:r>
                <a:r>
                  <a:rPr lang="vi-VN" sz="2800" b="1">
                    <a:solidFill>
                      <a:srgbClr val="FFFF00"/>
                    </a:solidFill>
                    <a:latin typeface="UTM Swiss Condensed" panose="02000500000000000000" pitchFamily="2" charset="0"/>
                    <a:cs typeface="Times New Roman" panose="02020603050405020304" pitchFamily="18" charset="0"/>
                  </a:rPr>
                  <a:t>π</a:t>
                </a:r>
                <a:r>
                  <a:rPr lang="nb-NO" sz="2800" b="1" dirty="0">
                    <a:solidFill>
                      <a:srgbClr val="FFFF00"/>
                    </a:solidFill>
                    <a:latin typeface="UTM Swiss Condensed" panose="02000500000000000000" pitchFamily="2" charset="0"/>
                    <a:cs typeface="Times New Roman" panose="02020603050405020304" pitchFamily="18" charset="0"/>
                  </a:rPr>
                  <a:t> (H) thì mạch điện có cùng công suất P = 200 W. Giá trị R bằng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b-NO"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D51CE7A3-E187-4739-94C2-218FFBDDD517}"/>
                  </a:ext>
                </a:extLst>
              </p:cNvPr>
              <p:cNvSpPr>
                <a:spLocks noRot="1" noChangeAspect="1" noMove="1" noResize="1" noEditPoints="1" noAdjustHandles="1" noChangeArrowheads="1" noChangeShapeType="1" noTextEdit="1"/>
              </p:cNvSpPr>
              <p:nvPr/>
            </p:nvSpPr>
            <p:spPr>
              <a:xfrm>
                <a:off x="127000" y="63500"/>
                <a:ext cx="11938000" cy="2553520"/>
              </a:xfrm>
              <a:prstGeom prst="rect">
                <a:avLst/>
              </a:prstGeom>
              <a:blipFill>
                <a:blip r:embed="rId2"/>
                <a:stretch>
                  <a:fillRect l="-865" t="-1134"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61336F20-F356-48C4-87B8-61BBF55FF1C6}"/>
                  </a:ext>
                </a:extLst>
              </p:cNvPr>
              <p:cNvSpPr/>
              <p:nvPr/>
            </p:nvSpPr>
            <p:spPr>
              <a:xfrm>
                <a:off x="762000" y="261702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50</a:t>
                </a:r>
                <a14:m>
                  <m:oMath xmlns:m="http://schemas.openxmlformats.org/officeDocument/2006/math">
                    <m:r>
                      <a:rPr kumimoji="0" lang="nb-NO"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61336F20-F356-48C4-87B8-61BBF55FF1C6}"/>
                  </a:ext>
                </a:extLst>
              </p:cNvPr>
              <p:cNvSpPr>
                <a:spLocks noRot="1" noChangeAspect="1" noMove="1" noResize="1" noEditPoints="1" noAdjustHandles="1" noChangeArrowheads="1" noChangeShapeType="1" noTextEdit="1"/>
              </p:cNvSpPr>
              <p:nvPr/>
            </p:nvSpPr>
            <p:spPr>
              <a:xfrm>
                <a:off x="762000" y="2617020"/>
                <a:ext cx="2121093" cy="523220"/>
              </a:xfrm>
              <a:prstGeom prst="rect">
                <a:avLst/>
              </a:prstGeom>
              <a:blipFill>
                <a:blip r:embed="rId3"/>
                <a:stretch>
                  <a:fillRect l="-5747"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1B5BC7D-6FE2-408B-B7DD-1DDFEB14E293}"/>
                  </a:ext>
                </a:extLst>
              </p:cNvPr>
              <p:cNvSpPr/>
              <p:nvPr/>
            </p:nvSpPr>
            <p:spPr>
              <a:xfrm>
                <a:off x="3619500" y="261702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100</a:t>
                </a:r>
                <a14:m>
                  <m:oMath xmlns:m="http://schemas.openxmlformats.org/officeDocument/2006/math">
                    <m:r>
                      <a:rPr kumimoji="0" lang="nb-NO"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31B5BC7D-6FE2-408B-B7DD-1DDFEB14E293}"/>
                  </a:ext>
                </a:extLst>
              </p:cNvPr>
              <p:cNvSpPr>
                <a:spLocks noRot="1" noChangeAspect="1" noMove="1" noResize="1" noEditPoints="1" noAdjustHandles="1" noChangeArrowheads="1" noChangeShapeType="1" noTextEdit="1"/>
              </p:cNvSpPr>
              <p:nvPr/>
            </p:nvSpPr>
            <p:spPr>
              <a:xfrm>
                <a:off x="3619500" y="2617020"/>
                <a:ext cx="2121093" cy="523220"/>
              </a:xfrm>
              <a:prstGeom prst="rect">
                <a:avLst/>
              </a:prstGeom>
              <a:blipFill>
                <a:blip r:embed="rId4"/>
                <a:stretch>
                  <a:fillRect l="-6034"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41024DC-33D9-4EBF-930A-A3987DD54870}"/>
                  </a:ext>
                </a:extLst>
              </p:cNvPr>
              <p:cNvSpPr/>
              <p:nvPr/>
            </p:nvSpPr>
            <p:spPr>
              <a:xfrm>
                <a:off x="6477000" y="261702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200</a:t>
                </a:r>
                <a14:m>
                  <m:oMath xmlns:m="http://schemas.openxmlformats.org/officeDocument/2006/math">
                    <m:r>
                      <a:rPr kumimoji="0" lang="nb-NO"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341024DC-33D9-4EBF-930A-A3987DD54870}"/>
                  </a:ext>
                </a:extLst>
              </p:cNvPr>
              <p:cNvSpPr>
                <a:spLocks noRot="1" noChangeAspect="1" noMove="1" noResize="1" noEditPoints="1" noAdjustHandles="1" noChangeArrowheads="1" noChangeShapeType="1" noTextEdit="1"/>
              </p:cNvSpPr>
              <p:nvPr/>
            </p:nvSpPr>
            <p:spPr>
              <a:xfrm>
                <a:off x="6477000" y="2617020"/>
                <a:ext cx="2121093" cy="523220"/>
              </a:xfrm>
              <a:prstGeom prst="rect">
                <a:avLst/>
              </a:prstGeom>
              <a:blipFill>
                <a:blip r:embed="rId5"/>
                <a:stretch>
                  <a:fillRect l="-6052"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CC718F10-05BD-40F4-B40B-E08D8437751E}"/>
                  </a:ext>
                </a:extLst>
              </p:cNvPr>
              <p:cNvSpPr/>
              <p:nvPr/>
            </p:nvSpPr>
            <p:spPr>
              <a:xfrm>
                <a:off x="9334500" y="2617020"/>
                <a:ext cx="14670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300</a:t>
                </a:r>
                <a14:m>
                  <m:oMath xmlns:m="http://schemas.openxmlformats.org/officeDocument/2006/math">
                    <m:r>
                      <a:rPr kumimoji="0" lang="nb-NO"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CC718F10-05BD-40F4-B40B-E08D8437751E}"/>
                  </a:ext>
                </a:extLst>
              </p:cNvPr>
              <p:cNvSpPr>
                <a:spLocks noRot="1" noChangeAspect="1" noMove="1" noResize="1" noEditPoints="1" noAdjustHandles="1" noChangeArrowheads="1" noChangeShapeType="1" noTextEdit="1"/>
              </p:cNvSpPr>
              <p:nvPr/>
            </p:nvSpPr>
            <p:spPr>
              <a:xfrm>
                <a:off x="9334500" y="2617020"/>
                <a:ext cx="1467068" cy="523220"/>
              </a:xfrm>
              <a:prstGeom prst="rect">
                <a:avLst/>
              </a:prstGeom>
              <a:blipFill>
                <a:blip r:embed="rId6"/>
                <a:stretch>
                  <a:fillRect l="-8299" t="-12791" r="-7884"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12D2DCBC-7954-4364-A38E-00ED461B25B4}"/>
              </a:ext>
            </a:extLst>
          </p:cNvPr>
          <p:cNvSpPr/>
          <p:nvPr/>
        </p:nvSpPr>
        <p:spPr>
          <a:xfrm>
            <a:off x="3556000" y="255352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596531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8AAF51F-17E6-41D7-8DEC-981C1CD308B3}"/>
                  </a:ext>
                </a:extLst>
              </p:cNvPr>
              <p:cNvSpPr/>
              <p:nvPr/>
            </p:nvSpPr>
            <p:spPr>
              <a:xfrm>
                <a:off x="127000" y="63500"/>
                <a:ext cx="11938000" cy="2553520"/>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53:</a:t>
                </a:r>
                <a:r>
                  <a:rPr lang="pt-BR" sz="2800" b="1" dirty="0">
                    <a:solidFill>
                      <a:srgbClr val="FFFF00"/>
                    </a:solidFill>
                    <a:latin typeface="UTM Swiss Condensed" panose="02000500000000000000" pitchFamily="2" charset="0"/>
                    <a:cs typeface="Times New Roman" panose="02020603050405020304" pitchFamily="18" charset="0"/>
                  </a:rPr>
                  <a:t> Cho mạch điện RC nối tiếp. R biến đổi từ 0 đến 600 </a:t>
                </a:r>
                <a:r>
                  <a:rPr lang="vi-VN" sz="2800" b="1" dirty="0">
                    <a:solidFill>
                      <a:srgbClr val="FFFF00"/>
                    </a:solidFill>
                    <a:latin typeface="UTM Swiss Condensed" panose="02000500000000000000" pitchFamily="2" charset="0"/>
                    <a:cs typeface="Times New Roman" panose="02020603050405020304" pitchFamily="18" charset="0"/>
                  </a:rPr>
                  <a:t>Ω</a:t>
                </a:r>
                <a:r>
                  <a:rPr lang="pt-BR" sz="2800" b="1" dirty="0">
                    <a:solidFill>
                      <a:srgbClr val="FFFF00"/>
                    </a:solidFill>
                    <a:latin typeface="UTM Swiss Condensed" panose="02000500000000000000" pitchFamily="2" charset="0"/>
                    <a:cs typeface="Times New Roman" panose="02020603050405020304" pitchFamily="18" charset="0"/>
                  </a:rPr>
                  <a:t>. Điện áp giữa hai đầu đoạn mạch là u = U</a:t>
                </a:r>
                <a14:m>
                  <m:oMath xmlns:m="http://schemas.openxmlformats.org/officeDocument/2006/math">
                    <m:rad>
                      <m:radPr>
                        <m:degHide m:val="on"/>
                        <m:ctrlPr>
                          <a:rPr lang="vi-VN" sz="2800" b="1">
                            <a:solidFill>
                              <a:srgbClr val="FFFF00"/>
                            </a:solidFill>
                          </a:rPr>
                        </m:ctrlPr>
                      </m:radPr>
                      <m:deg/>
                      <m:e>
                        <m:r>
                          <a:rPr lang="pt-BR" sz="2800" b="1">
                            <a:solidFill>
                              <a:srgbClr val="FFFF00"/>
                            </a:solidFill>
                          </a:rPr>
                          <m:t>𝟐</m:t>
                        </m:r>
                      </m:e>
                    </m:rad>
                  </m:oMath>
                </a14:m>
                <a:r>
                  <a:rPr lang="pt-BR" sz="2800" b="1" dirty="0">
                    <a:solidFill>
                      <a:srgbClr val="FFFF00"/>
                    </a:solidFill>
                    <a:latin typeface="UTM Swiss Condensed" panose="02000500000000000000" pitchFamily="2" charset="0"/>
                    <a:cs typeface="Times New Roman" panose="02020603050405020304" pitchFamily="18" charset="0"/>
                  </a:rPr>
                  <a:t>cosωt (V). Điều chỉnh R = 400</a:t>
                </a:r>
                <a:r>
                  <a:rPr lang="vi-VN" sz="2800" b="1" dirty="0">
                    <a:solidFill>
                      <a:srgbClr val="FFFF00"/>
                    </a:solidFill>
                    <a:latin typeface="UTM Swiss Condensed" panose="02000500000000000000" pitchFamily="2" charset="0"/>
                    <a:cs typeface="Times New Roman" panose="02020603050405020304" pitchFamily="18" charset="0"/>
                  </a:rPr>
                  <a:t> </a:t>
                </a:r>
                <a:r>
                  <a:rPr lang="vi-VN" sz="2800" b="1">
                    <a:solidFill>
                      <a:srgbClr val="FFFF00"/>
                    </a:solidFill>
                    <a:latin typeface="UTM Swiss Condensed" panose="02000500000000000000" pitchFamily="2" charset="0"/>
                    <a:cs typeface="Times New Roman" panose="02020603050405020304" pitchFamily="18" charset="0"/>
                  </a:rPr>
                  <a:t>Ω </a:t>
                </a:r>
                <a:r>
                  <a:rPr lang="pt-BR" sz="2800" b="1" dirty="0">
                    <a:solidFill>
                      <a:srgbClr val="FFFF00"/>
                    </a:solidFill>
                    <a:latin typeface="UTM Swiss Condensed" panose="02000500000000000000" pitchFamily="2" charset="0"/>
                    <a:cs typeface="Times New Roman" panose="02020603050405020304" pitchFamily="18" charset="0"/>
                  </a:rPr>
                  <a:t>thì công suất toả nhiệt trên biến trở cực đại và bằng 100W. Khi công suất toả nhiệt trên biến trở là 80W thì biến trở có giá trị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8AAF51F-17E6-41D7-8DEC-981C1CD308B3}"/>
                  </a:ext>
                </a:extLst>
              </p:cNvPr>
              <p:cNvSpPr>
                <a:spLocks noRot="1" noChangeAspect="1" noMove="1" noResize="1" noEditPoints="1" noAdjustHandles="1" noChangeArrowheads="1" noChangeShapeType="1" noTextEdit="1"/>
              </p:cNvSpPr>
              <p:nvPr/>
            </p:nvSpPr>
            <p:spPr>
              <a:xfrm>
                <a:off x="127000" y="63500"/>
                <a:ext cx="11938000" cy="2553520"/>
              </a:xfrm>
              <a:prstGeom prst="rect">
                <a:avLst/>
              </a:prstGeom>
              <a:blipFill>
                <a:blip r:embed="rId2"/>
                <a:stretch>
                  <a:fillRect l="-865" t="-1134" r="-1577" b="-4535"/>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C44916A3-BE98-42DE-A00D-44B98768C52E}"/>
              </a:ext>
            </a:extLst>
          </p:cNvPr>
          <p:cNvSpPr/>
          <p:nvPr/>
        </p:nvSpPr>
        <p:spPr>
          <a:xfrm>
            <a:off x="762000" y="261702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200</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Ω</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B7273118-2A70-4C8F-9B42-495495D9A91E}"/>
              </a:ext>
            </a:extLst>
          </p:cNvPr>
          <p:cNvSpPr/>
          <p:nvPr/>
        </p:nvSpPr>
        <p:spPr>
          <a:xfrm>
            <a:off x="3619500" y="261702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300</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Ω</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99E15C9-9B58-4982-B376-6461F33FB16D}"/>
              </a:ext>
            </a:extLst>
          </p:cNvPr>
          <p:cNvSpPr/>
          <p:nvPr/>
        </p:nvSpPr>
        <p:spPr>
          <a:xfrm>
            <a:off x="6477000" y="261702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400</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Ω</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13B53CEF-22F6-402E-B4AF-862BD6613FB5}"/>
              </a:ext>
            </a:extLst>
          </p:cNvPr>
          <p:cNvSpPr/>
          <p:nvPr/>
        </p:nvSpPr>
        <p:spPr>
          <a:xfrm>
            <a:off x="9334500" y="2617020"/>
            <a:ext cx="16594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500</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Ω</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439781E-3177-421C-BD09-A87A6634D29C}"/>
              </a:ext>
            </a:extLst>
          </p:cNvPr>
          <p:cNvSpPr/>
          <p:nvPr/>
        </p:nvSpPr>
        <p:spPr>
          <a:xfrm>
            <a:off x="3556000" y="255352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17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B769190-7CFB-430B-8CF7-55811BF9DB5F}"/>
                  </a:ext>
                </a:extLst>
              </p:cNvPr>
              <p:cNvSpPr/>
              <p:nvPr/>
            </p:nvSpPr>
            <p:spPr>
              <a:xfrm>
                <a:off x="127000" y="63500"/>
                <a:ext cx="11938000" cy="334194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54:</a:t>
                </a:r>
                <a:r>
                  <a:rPr lang="nl-NL" sz="2800" b="1" dirty="0">
                    <a:solidFill>
                      <a:srgbClr val="FFFF00"/>
                    </a:solidFill>
                    <a:latin typeface="UTM Swiss Condensed" panose="02000500000000000000" pitchFamily="2" charset="0"/>
                    <a:cs typeface="Times New Roman" panose="02020603050405020304" pitchFamily="18" charset="0"/>
                  </a:rPr>
                  <a:t> Đặt điện áp u = </a:t>
                </a:r>
                <a14:m>
                  <m:oMath xmlns:m="http://schemas.openxmlformats.org/officeDocument/2006/math">
                    <m:r>
                      <a:rPr lang="nl-NL" sz="2800" b="1">
                        <a:solidFill>
                          <a:srgbClr val="FFFF00"/>
                        </a:solidFill>
                      </a:rPr>
                      <m:t>𝟐𝟎𝟎</m:t>
                    </m:r>
                    <m:rad>
                      <m:radPr>
                        <m:degHide m:val="on"/>
                        <m:ctrlPr>
                          <a:rPr lang="vi-VN" sz="2800" b="1">
                            <a:solidFill>
                              <a:srgbClr val="FFFF00"/>
                            </a:solidFill>
                          </a:rPr>
                        </m:ctrlPr>
                      </m:radPr>
                      <m:deg/>
                      <m:e>
                        <m:r>
                          <a:rPr lang="nl-NL" sz="2800" b="1">
                            <a:solidFill>
                              <a:srgbClr val="FFFF00"/>
                            </a:solidFill>
                          </a:rPr>
                          <m:t>𝟐</m:t>
                        </m:r>
                      </m:e>
                    </m:rad>
                  </m:oMath>
                </a14:m>
                <a:r>
                  <a:rPr lang="nl-NL" sz="2800" b="1" dirty="0">
                    <a:solidFill>
                      <a:srgbClr val="FFFF00"/>
                    </a:solidFill>
                    <a:latin typeface="UTM Swiss Condensed" panose="02000500000000000000" pitchFamily="2" charset="0"/>
                    <a:cs typeface="Times New Roman" panose="02020603050405020304" pitchFamily="18" charset="0"/>
                  </a:rPr>
                  <a:t> </a:t>
                </a:r>
                <a:r>
                  <a:rPr lang="nl-NL" sz="2800" b="1">
                    <a:solidFill>
                      <a:srgbClr val="FFFF00"/>
                    </a:solidFill>
                    <a:latin typeface="UTM Swiss Condensed" panose="02000500000000000000" pitchFamily="2" charset="0"/>
                    <a:cs typeface="Times New Roman" panose="02020603050405020304" pitchFamily="18" charset="0"/>
                  </a:rPr>
                  <a:t>cos100</a:t>
                </a:r>
                <a:r>
                  <a:rPr lang="vi-VN"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nl-NL" sz="2800" b="1" dirty="0">
                    <a:solidFill>
                      <a:srgbClr val="FFFF00"/>
                    </a:solidFill>
                    <a:latin typeface="UTM Swiss Condensed" panose="02000500000000000000" pitchFamily="2" charset="0"/>
                    <a:cs typeface="Times New Roman" panose="02020603050405020304" pitchFamily="18" charset="0"/>
                  </a:rPr>
                  <a:t>t (u tính bằng V, t tính bằng s) vào hai đầu đoạn mạch AB gồm điện trở thuần </a:t>
                </a:r>
                <a:r>
                  <a:rPr lang="nl-NL" sz="2800" b="1">
                    <a:solidFill>
                      <a:srgbClr val="FFFF00"/>
                    </a:solidFill>
                    <a:latin typeface="UTM Swiss Condensed" panose="02000500000000000000" pitchFamily="2" charset="0"/>
                    <a:cs typeface="Times New Roman" panose="02020603050405020304" pitchFamily="18" charset="0"/>
                  </a:rPr>
                  <a:t>30 </a:t>
                </a:r>
                <a:r>
                  <a:rPr lang="vi-VN"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nl-NL" sz="2800" b="1" dirty="0">
                    <a:solidFill>
                      <a:srgbClr val="FFFF00"/>
                    </a:solidFill>
                    <a:latin typeface="UTM Swiss Condensed" panose="02000500000000000000" pitchFamily="2" charset="0"/>
                    <a:cs typeface="Times New Roman" panose="02020603050405020304" pitchFamily="18" charset="0"/>
                  </a:rPr>
                  <a:t> mắc nối tiếp với đoạn mạch X. Cường độ dòng điện hiệu dụng qua đoạn mạch là 2 A. Biết ở thời điểm t, điện áp tức thời giữa hai đầu AB có giá trị </a:t>
                </a:r>
                <a14:m>
                  <m:oMath xmlns:m="http://schemas.openxmlformats.org/officeDocument/2006/math">
                    <m:r>
                      <a:rPr lang="nl-NL" sz="2800" b="1">
                        <a:solidFill>
                          <a:srgbClr val="FFFF00"/>
                        </a:solidFill>
                      </a:rPr>
                      <m:t>𝟐𝟎𝟎</m:t>
                    </m:r>
                    <m:rad>
                      <m:radPr>
                        <m:degHide m:val="on"/>
                        <m:ctrlPr>
                          <a:rPr lang="vi-VN" sz="2800" b="1">
                            <a:solidFill>
                              <a:srgbClr val="FFFF00"/>
                            </a:solidFill>
                          </a:rPr>
                        </m:ctrlPr>
                      </m:radPr>
                      <m:deg/>
                      <m:e>
                        <m:r>
                          <a:rPr lang="nl-NL" sz="2800" b="1">
                            <a:solidFill>
                              <a:srgbClr val="FFFF00"/>
                            </a:solidFill>
                          </a:rPr>
                          <m:t>𝟐</m:t>
                        </m:r>
                      </m:e>
                    </m:rad>
                  </m:oMath>
                </a14:m>
                <a:r>
                  <a:rPr lang="nl-NL" sz="2800" b="1" dirty="0">
                    <a:solidFill>
                      <a:srgbClr val="FFFF00"/>
                    </a:solidFill>
                    <a:latin typeface="UTM Swiss Condensed" panose="02000500000000000000" pitchFamily="2" charset="0"/>
                    <a:cs typeface="Times New Roman" panose="02020603050405020304" pitchFamily="18" charset="0"/>
                  </a:rPr>
                  <a:t>V; ở thời điểm </a:t>
                </a:r>
                <a14:m>
                  <m:oMath xmlns:m="http://schemas.openxmlformats.org/officeDocument/2006/math">
                    <m:r>
                      <a:rPr lang="nl-NL" sz="2800" b="1">
                        <a:solidFill>
                          <a:srgbClr val="FFFF00"/>
                        </a:solidFill>
                      </a:rPr>
                      <m:t>𝒕</m:t>
                    </m:r>
                    <m:r>
                      <a:rPr lang="nl-NL" sz="2800" b="1">
                        <a:solidFill>
                          <a:srgbClr val="FFFF00"/>
                        </a:solidFill>
                      </a:rPr>
                      <m:t>′ = </m:t>
                    </m:r>
                    <m:r>
                      <a:rPr lang="nl-NL" sz="2800" b="1">
                        <a:solidFill>
                          <a:srgbClr val="FFFF00"/>
                        </a:solidFill>
                      </a:rPr>
                      <m:t>𝒕</m:t>
                    </m:r>
                    <m:r>
                      <a:rPr lang="nl-NL" sz="2800" b="1">
                        <a:solidFill>
                          <a:srgbClr val="FFFF00"/>
                        </a:solidFill>
                      </a:rPr>
                      <m:t> + </m:t>
                    </m:r>
                    <m:f>
                      <m:fPr>
                        <m:ctrlPr>
                          <a:rPr lang="vi-VN" sz="2800" b="1">
                            <a:solidFill>
                              <a:srgbClr val="FFFF00"/>
                            </a:solidFill>
                          </a:rPr>
                        </m:ctrlPr>
                      </m:fPr>
                      <m:num>
                        <m:r>
                          <a:rPr lang="nl-NL" sz="2800" b="1">
                            <a:solidFill>
                              <a:srgbClr val="FFFF00"/>
                            </a:solidFill>
                          </a:rPr>
                          <m:t>𝟏</m:t>
                        </m:r>
                      </m:num>
                      <m:den>
                        <m:r>
                          <a:rPr lang="nl-NL" sz="2800" b="1">
                            <a:solidFill>
                              <a:srgbClr val="FFFF00"/>
                            </a:solidFill>
                          </a:rPr>
                          <m:t>𝟔𝟎𝟎</m:t>
                        </m:r>
                      </m:den>
                    </m:f>
                  </m:oMath>
                </a14:m>
                <a:r>
                  <a:rPr lang="nl-NL" sz="2800" b="1" dirty="0">
                    <a:solidFill>
                      <a:srgbClr val="FFFF00"/>
                    </a:solidFill>
                    <a:latin typeface="UTM Swiss Condensed" panose="02000500000000000000" pitchFamily="2" charset="0"/>
                    <a:cs typeface="Times New Roman" panose="02020603050405020304" pitchFamily="18" charset="0"/>
                  </a:rPr>
                  <a:t> (s), cường độ dòng điện tức thời qua đoạn mạch bằng không và đang giảm. Công suất tiêu thụ điện của đoạn mạch X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dirty="0">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B769190-7CFB-430B-8CF7-55811BF9DB5F}"/>
                  </a:ext>
                </a:extLst>
              </p:cNvPr>
              <p:cNvSpPr>
                <a:spLocks noRot="1" noChangeAspect="1" noMove="1" noResize="1" noEditPoints="1" noAdjustHandles="1" noChangeArrowheads="1" noChangeShapeType="1" noTextEdit="1"/>
              </p:cNvSpPr>
              <p:nvPr/>
            </p:nvSpPr>
            <p:spPr>
              <a:xfrm>
                <a:off x="127000" y="63500"/>
                <a:ext cx="11938000" cy="3341941"/>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AC5AF459-419F-4D65-AA2E-85180746ABE9}"/>
              </a:ext>
            </a:extLst>
          </p:cNvPr>
          <p:cNvSpPr/>
          <p:nvPr/>
        </p:nvSpPr>
        <p:spPr>
          <a:xfrm>
            <a:off x="-415333" y="3563286"/>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200 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0A74667E-87CC-4114-9DAF-1A6CEAB8EDD9}"/>
              </a:ext>
            </a:extLst>
          </p:cNvPr>
          <p:cNvSpPr/>
          <p:nvPr/>
        </p:nvSpPr>
        <p:spPr>
          <a:xfrm>
            <a:off x="507997" y="434811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1"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80 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AE639720-D8CB-4CCB-9AC4-864E77FBBA57}"/>
              </a:ext>
            </a:extLst>
          </p:cNvPr>
          <p:cNvSpPr/>
          <p:nvPr/>
        </p:nvSpPr>
        <p:spPr>
          <a:xfrm>
            <a:off x="507998" y="487133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160 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C448B06C-5E34-4E0D-A38F-F21C8431B294}"/>
              </a:ext>
            </a:extLst>
          </p:cNvPr>
          <p:cNvSpPr/>
          <p:nvPr/>
        </p:nvSpPr>
        <p:spPr>
          <a:xfrm>
            <a:off x="507999" y="5515001"/>
            <a:ext cx="16770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120 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DB2E9E82-8806-4B33-91A3-13192483D741}"/>
              </a:ext>
            </a:extLst>
          </p:cNvPr>
          <p:cNvSpPr/>
          <p:nvPr/>
        </p:nvSpPr>
        <p:spPr>
          <a:xfrm>
            <a:off x="-478833" y="349978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6256870"/>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3F9AB4-FA7A-4B76-9369-B9943CAFDD40}"/>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55:</a:t>
            </a:r>
            <a:r>
              <a:rPr lang="pt-BR" sz="2800" b="1" dirty="0">
                <a:solidFill>
                  <a:srgbClr val="FFFF00"/>
                </a:solidFill>
                <a:latin typeface="UTM Swiss Condensed" panose="02000500000000000000" pitchFamily="2" charset="0"/>
                <a:cs typeface="Times New Roman" panose="02020603050405020304" pitchFamily="18" charset="0"/>
              </a:rPr>
              <a:t> Cho đoạn mạch xoay chiều RLC mắc nối tiếp, cuộn dây thuần cảm. Các điện áp đo được lần lượt là U = 180 V</a:t>
            </a:r>
            <a:r>
              <a:rPr lang="pt-BR" sz="2800" b="1">
                <a:solidFill>
                  <a:srgbClr val="FFFF00"/>
                </a:solidFill>
                <a:latin typeface="UTM Swiss Condensed" panose="02000500000000000000" pitchFamily="2" charset="0"/>
                <a:cs typeface="Times New Roman" panose="02020603050405020304" pitchFamily="18" charset="0"/>
              </a:rPr>
              <a:t>; URL</a:t>
            </a:r>
            <a:r>
              <a:rPr lang="pt-BR" sz="2800" b="1" dirty="0">
                <a:solidFill>
                  <a:srgbClr val="FFFF00"/>
                </a:solidFill>
                <a:latin typeface="UTM Swiss Condensed" panose="02000500000000000000" pitchFamily="2" charset="0"/>
                <a:cs typeface="Times New Roman" panose="02020603050405020304" pitchFamily="18" charset="0"/>
              </a:rPr>
              <a:t> = 180 V</a:t>
            </a:r>
            <a:r>
              <a:rPr lang="pt-BR" sz="2800" b="1">
                <a:solidFill>
                  <a:srgbClr val="FFFF00"/>
                </a:solidFill>
                <a:latin typeface="UTM Swiss Condensed" panose="02000500000000000000" pitchFamily="2" charset="0"/>
                <a:cs typeface="Times New Roman" panose="02020603050405020304" pitchFamily="18" charset="0"/>
              </a:rPr>
              <a:t>; UC</a:t>
            </a:r>
            <a:r>
              <a:rPr lang="pt-BR" sz="2800" b="1" dirty="0">
                <a:solidFill>
                  <a:srgbClr val="FFFF00"/>
                </a:solidFill>
                <a:latin typeface="UTM Swiss Condensed" panose="02000500000000000000" pitchFamily="2" charset="0"/>
                <a:cs typeface="Times New Roman" panose="02020603050405020304" pitchFamily="18" charset="0"/>
              </a:rPr>
              <a:t> = 180 V. Hệ số công suất của đoạn mạch bằng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A6FAE009-3150-4E3C-81E5-494E78D93237}"/>
                  </a:ext>
                </a:extLst>
              </p:cNvPr>
              <p:cNvSpPr/>
              <p:nvPr/>
            </p:nvSpPr>
            <p:spPr>
              <a:xfrm>
                <a:off x="762000" y="2073281"/>
                <a:ext cx="1197764" cy="78431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A6FAE009-3150-4E3C-81E5-494E78D93237}"/>
                  </a:ext>
                </a:extLst>
              </p:cNvPr>
              <p:cNvSpPr>
                <a:spLocks noRot="1" noChangeAspect="1" noMove="1" noResize="1" noEditPoints="1" noAdjustHandles="1" noChangeArrowheads="1" noChangeShapeType="1" noTextEdit="1"/>
              </p:cNvSpPr>
              <p:nvPr/>
            </p:nvSpPr>
            <p:spPr>
              <a:xfrm>
                <a:off x="762000" y="2073281"/>
                <a:ext cx="1197764" cy="784317"/>
              </a:xfrm>
              <a:prstGeom prst="rect">
                <a:avLst/>
              </a:prstGeom>
              <a:blipFill>
                <a:blip r:embed="rId2"/>
                <a:stretch>
                  <a:fillRect l="-10204" b="-697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D580E0A-D48C-4910-8263-C6AF66E268A5}"/>
                  </a:ext>
                </a:extLst>
              </p:cNvPr>
              <p:cNvSpPr/>
              <p:nvPr/>
            </p:nvSpPr>
            <p:spPr>
              <a:xfrm>
                <a:off x="3619500" y="2073281"/>
                <a:ext cx="1197764" cy="7832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1"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5D580E0A-D48C-4910-8263-C6AF66E268A5}"/>
                  </a:ext>
                </a:extLst>
              </p:cNvPr>
              <p:cNvSpPr>
                <a:spLocks noRot="1" noChangeAspect="1" noMove="1" noResize="1" noEditPoints="1" noAdjustHandles="1" noChangeArrowheads="1" noChangeShapeType="1" noTextEdit="1"/>
              </p:cNvSpPr>
              <p:nvPr/>
            </p:nvSpPr>
            <p:spPr>
              <a:xfrm>
                <a:off x="3619500" y="2073281"/>
                <a:ext cx="1197764" cy="783291"/>
              </a:xfrm>
              <a:prstGeom prst="rect">
                <a:avLst/>
              </a:prstGeom>
              <a:blipFill>
                <a:blip r:embed="rId3"/>
                <a:stretch>
                  <a:fillRect l="-10714" b="-697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6FA119B-7F9C-4A1E-BB24-FE02CE0A6738}"/>
                  </a:ext>
                </a:extLst>
              </p:cNvPr>
              <p:cNvSpPr/>
              <p:nvPr/>
            </p:nvSpPr>
            <p:spPr>
              <a:xfrm>
                <a:off x="6477000" y="2073281"/>
                <a:ext cx="1197764"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66FA119B-7F9C-4A1E-BB24-FE02CE0A6738}"/>
                  </a:ext>
                </a:extLst>
              </p:cNvPr>
              <p:cNvSpPr>
                <a:spLocks noRot="1" noChangeAspect="1" noMove="1" noResize="1" noEditPoints="1" noAdjustHandles="1" noChangeArrowheads="1" noChangeShapeType="1" noTextEdit="1"/>
              </p:cNvSpPr>
              <p:nvPr/>
            </p:nvSpPr>
            <p:spPr>
              <a:xfrm>
                <a:off x="6477000" y="2073281"/>
                <a:ext cx="1197764" cy="712631"/>
              </a:xfrm>
              <a:prstGeom prst="rect">
                <a:avLst/>
              </a:prstGeom>
              <a:blipFill>
                <a:blip r:embed="rId4"/>
                <a:stretch>
                  <a:fillRect l="-1071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151348A-AB21-496B-95DD-5185EC02DFDB}"/>
                  </a:ext>
                </a:extLst>
              </p:cNvPr>
              <p:cNvSpPr/>
              <p:nvPr/>
            </p:nvSpPr>
            <p:spPr>
              <a:xfrm>
                <a:off x="9334500" y="2073281"/>
                <a:ext cx="9701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3151348A-AB21-496B-95DD-5185EC02DFDB}"/>
                  </a:ext>
                </a:extLst>
              </p:cNvPr>
              <p:cNvSpPr>
                <a:spLocks noRot="1" noChangeAspect="1" noMove="1" noResize="1" noEditPoints="1" noAdjustHandles="1" noChangeArrowheads="1" noChangeShapeType="1" noTextEdit="1"/>
              </p:cNvSpPr>
              <p:nvPr/>
            </p:nvSpPr>
            <p:spPr>
              <a:xfrm>
                <a:off x="9334500" y="2073281"/>
                <a:ext cx="970137" cy="523220"/>
              </a:xfrm>
              <a:prstGeom prst="rect">
                <a:avLst/>
              </a:prstGeom>
              <a:blipFill>
                <a:blip r:embed="rId5"/>
                <a:stretch>
                  <a:fillRect l="-12579" t="-12791" r="-12579"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A530458F-A12F-4674-A786-9B9DAF7A95CC}"/>
              </a:ext>
            </a:extLst>
          </p:cNvPr>
          <p:cNvSpPr/>
          <p:nvPr/>
        </p:nvSpPr>
        <p:spPr>
          <a:xfrm>
            <a:off x="35560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9945469"/>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CCBE0929-BE49-4EA4-AA48-694C245AB752}"/>
                  </a:ext>
                </a:extLst>
              </p:cNvPr>
              <p:cNvSpPr/>
              <p:nvPr/>
            </p:nvSpPr>
            <p:spPr>
              <a:xfrm>
                <a:off x="127000" y="63500"/>
                <a:ext cx="11938000" cy="1734449"/>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56:</a:t>
                </a:r>
                <a:r>
                  <a:rPr lang="pt-BR" sz="2800" b="1" dirty="0">
                    <a:solidFill>
                      <a:srgbClr val="FFFF00"/>
                    </a:solidFill>
                    <a:latin typeface="UTM Swiss Condensed" panose="02000500000000000000" pitchFamily="2" charset="0"/>
                    <a:cs typeface="Times New Roman" panose="02020603050405020304" pitchFamily="18" charset="0"/>
                  </a:rPr>
                  <a:t> Đặt vào hai đầu cuộn cảm L = </a:t>
                </a:r>
                <a14:m>
                  <m:oMath xmlns:m="http://schemas.openxmlformats.org/officeDocument/2006/math">
                    <m:f>
                      <m:fPr>
                        <m:ctrlPr>
                          <a:rPr lang="vi-VN" sz="2800" b="1">
                            <a:solidFill>
                              <a:srgbClr val="FFFF00"/>
                            </a:solidFill>
                          </a:rPr>
                        </m:ctrlPr>
                      </m:fPr>
                      <m:num>
                        <m:r>
                          <a:rPr lang="pt-BR" sz="2800" b="1">
                            <a:solidFill>
                              <a:srgbClr val="FFFF00"/>
                            </a:solidFill>
                          </a:rPr>
                          <m:t>𝟏</m:t>
                        </m:r>
                      </m:num>
                      <m:den>
                        <m:r>
                          <a:rPr lang="vi-VN" sz="2800" b="1">
                            <a:solidFill>
                              <a:srgbClr val="FFFF00"/>
                            </a:solidFill>
                          </a:rPr>
                          <m:t>𝝅</m:t>
                        </m:r>
                      </m:den>
                    </m:f>
                    <m:r>
                      <a:rPr lang="vi-VN" sz="2800" b="1">
                        <a:solidFill>
                          <a:srgbClr val="FFFF00"/>
                        </a:solidFill>
                      </a:rPr>
                      <m:t>𝑯</m:t>
                    </m:r>
                  </m:oMath>
                </a14:m>
                <a:r>
                  <a:rPr lang="pt-BR" sz="2800" b="1" dirty="0">
                    <a:solidFill>
                      <a:srgbClr val="FFFF00"/>
                    </a:solidFill>
                    <a:latin typeface="UTM Swiss Condensed" panose="02000500000000000000" pitchFamily="2" charset="0"/>
                    <a:cs typeface="Times New Roman" panose="02020603050405020304" pitchFamily="18" charset="0"/>
                  </a:rPr>
                  <a:t>một hiệu điện thế xoay chiều 220V – 50Hz. Cường độ dòng điện hiệu dụng qua cuộn cảm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CCBE0929-BE49-4EA4-AA48-694C245AB752}"/>
                  </a:ext>
                </a:extLst>
              </p:cNvPr>
              <p:cNvSpPr>
                <a:spLocks noRot="1" noChangeAspect="1" noMove="1" noResize="1" noEditPoints="1" noAdjustHandles="1" noChangeArrowheads="1" noChangeShapeType="1" noTextEdit="1"/>
              </p:cNvSpPr>
              <p:nvPr/>
            </p:nvSpPr>
            <p:spPr>
              <a:xfrm>
                <a:off x="127000" y="63500"/>
                <a:ext cx="11938000" cy="1734449"/>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9245971C-886F-475A-A4D0-6CC756203460}"/>
              </a:ext>
            </a:extLst>
          </p:cNvPr>
          <p:cNvSpPr/>
          <p:nvPr/>
        </p:nvSpPr>
        <p:spPr>
          <a:xfrm>
            <a:off x="762000" y="179794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2,2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31E9A348-BC0C-4DCF-852C-705D344217D5}"/>
              </a:ext>
            </a:extLst>
          </p:cNvPr>
          <p:cNvSpPr/>
          <p:nvPr/>
        </p:nvSpPr>
        <p:spPr>
          <a:xfrm>
            <a:off x="3619500" y="179794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2,0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B2929942-150C-41F1-8FA1-2AE55AC5DCB1}"/>
              </a:ext>
            </a:extLst>
          </p:cNvPr>
          <p:cNvSpPr/>
          <p:nvPr/>
        </p:nvSpPr>
        <p:spPr>
          <a:xfrm>
            <a:off x="6477000" y="179794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1,6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B14F9150-BC57-4FE5-BC56-F99FCED6A48E}"/>
              </a:ext>
            </a:extLst>
          </p:cNvPr>
          <p:cNvSpPr/>
          <p:nvPr/>
        </p:nvSpPr>
        <p:spPr>
          <a:xfrm>
            <a:off x="9334500" y="1797949"/>
            <a:ext cx="149111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1,1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C9D699D6-1731-4B34-9A00-3B0733986A54}"/>
              </a:ext>
            </a:extLst>
          </p:cNvPr>
          <p:cNvSpPr/>
          <p:nvPr/>
        </p:nvSpPr>
        <p:spPr>
          <a:xfrm>
            <a:off x="698500" y="173444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139729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C57317EF-8BA6-48F1-A79F-0C4306283B3F}"/>
                  </a:ext>
                </a:extLst>
              </p:cNvPr>
              <p:cNvSpPr/>
              <p:nvPr/>
            </p:nvSpPr>
            <p:spPr>
              <a:xfrm>
                <a:off x="127000" y="63500"/>
                <a:ext cx="11938000" cy="1807290"/>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57:</a:t>
                </a:r>
                <a:r>
                  <a:rPr lang="pt-BR" sz="2800" b="1" dirty="0">
                    <a:solidFill>
                      <a:srgbClr val="FFFF00"/>
                    </a:solidFill>
                    <a:latin typeface="UTM Swiss Condensed" panose="02000500000000000000" pitchFamily="2" charset="0"/>
                    <a:cs typeface="Times New Roman" panose="02020603050405020304" pitchFamily="18" charset="0"/>
                  </a:rPr>
                  <a:t> Đặt vào hai đầu tụ điện C = </a:t>
                </a:r>
                <a14:m>
                  <m:oMath xmlns:m="http://schemas.openxmlformats.org/officeDocument/2006/math">
                    <m:f>
                      <m:fPr>
                        <m:ctrlPr>
                          <a:rPr lang="vi-VN" sz="2800" b="1">
                            <a:solidFill>
                              <a:srgbClr val="FFFF00"/>
                            </a:solidFill>
                          </a:rPr>
                        </m:ctrlPr>
                      </m:fPr>
                      <m:num>
                        <m:r>
                          <a:rPr lang="pt-BR" sz="2800" b="1">
                            <a:solidFill>
                              <a:srgbClr val="FFFF00"/>
                            </a:solidFill>
                          </a:rPr>
                          <m:t>𝟏</m:t>
                        </m:r>
                        <m:sSup>
                          <m:sSupPr>
                            <m:ctrlPr>
                              <a:rPr lang="vi-VN" sz="2800" b="1">
                                <a:solidFill>
                                  <a:srgbClr val="FFFF00"/>
                                </a:solidFill>
                              </a:rPr>
                            </m:ctrlPr>
                          </m:sSupPr>
                          <m:e>
                            <m:r>
                              <a:rPr lang="pt-BR" sz="2800" b="1">
                                <a:solidFill>
                                  <a:srgbClr val="FFFF00"/>
                                </a:solidFill>
                              </a:rPr>
                              <m:t>𝟎</m:t>
                            </m:r>
                          </m:e>
                          <m:sup>
                            <m:r>
                              <a:rPr lang="pt-BR" sz="2800" b="1">
                                <a:solidFill>
                                  <a:srgbClr val="FFFF00"/>
                                </a:solidFill>
                              </a:rPr>
                              <m:t>−</m:t>
                            </m:r>
                            <m:r>
                              <a:rPr lang="pt-BR" sz="2800" b="1">
                                <a:solidFill>
                                  <a:srgbClr val="FFFF00"/>
                                </a:solidFill>
                              </a:rPr>
                              <m:t>𝟒</m:t>
                            </m:r>
                          </m:sup>
                        </m:sSup>
                      </m:num>
                      <m:den>
                        <m:r>
                          <a:rPr lang="vi-VN" sz="2800" b="1">
                            <a:solidFill>
                              <a:srgbClr val="FFFF00"/>
                            </a:solidFill>
                          </a:rPr>
                          <m:t>𝝅</m:t>
                        </m:r>
                      </m:den>
                    </m:f>
                    <m:r>
                      <a:rPr lang="vi-VN" sz="2800" b="1">
                        <a:solidFill>
                          <a:srgbClr val="FFFF00"/>
                        </a:solidFill>
                      </a:rPr>
                      <m:t>𝑭</m:t>
                    </m:r>
                  </m:oMath>
                </a14:m>
                <a:r>
                  <a:rPr lang="pt-BR" sz="2800" b="1" dirty="0">
                    <a:solidFill>
                      <a:srgbClr val="FFFF00"/>
                    </a:solidFill>
                    <a:latin typeface="UTM Swiss Condensed" panose="02000500000000000000" pitchFamily="2" charset="0"/>
                    <a:cs typeface="Times New Roman" panose="02020603050405020304" pitchFamily="18" charset="0"/>
                  </a:rPr>
                  <a:t> một hiệu điện thế xoay chiều u = 141cos100</a:t>
                </a:r>
                <a14:m>
                  <m:oMath xmlns:m="http://schemas.openxmlformats.org/officeDocument/2006/math">
                    <m:r>
                      <a:rPr lang="vi-VN" sz="2800" b="1">
                        <a:solidFill>
                          <a:srgbClr val="FFFF00"/>
                        </a:solidFill>
                      </a:rPr>
                      <m:t>𝝅</m:t>
                    </m:r>
                  </m:oMath>
                </a14:m>
                <a:r>
                  <a:rPr lang="pt-BR" sz="2800" b="1" dirty="0">
                    <a:solidFill>
                      <a:srgbClr val="FFFF00"/>
                    </a:solidFill>
                    <a:latin typeface="UTM Swiss Condensed" panose="02000500000000000000" pitchFamily="2" charset="0"/>
                    <a:cs typeface="Times New Roman" panose="02020603050405020304" pitchFamily="18" charset="0"/>
                  </a:rPr>
                  <a:t>t (V). Cường độ dòng điện qua tụ điện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C57317EF-8BA6-48F1-A79F-0C4306283B3F}"/>
                  </a:ext>
                </a:extLst>
              </p:cNvPr>
              <p:cNvSpPr>
                <a:spLocks noRot="1" noChangeAspect="1" noMove="1" noResize="1" noEditPoints="1" noAdjustHandles="1" noChangeArrowheads="1" noChangeShapeType="1" noTextEdit="1"/>
              </p:cNvSpPr>
              <p:nvPr/>
            </p:nvSpPr>
            <p:spPr>
              <a:xfrm>
                <a:off x="127000" y="63500"/>
                <a:ext cx="11938000" cy="1807290"/>
              </a:xfrm>
              <a:prstGeom prst="rect">
                <a:avLst/>
              </a:prstGeom>
              <a:blipFill>
                <a:blip r:embed="rId2"/>
                <a:stretch>
                  <a:fillRect l="-865" r="-1628" b="-660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0EBA4528-F33D-4D80-9D6F-48B405B167DD}"/>
              </a:ext>
            </a:extLst>
          </p:cNvPr>
          <p:cNvSpPr/>
          <p:nvPr/>
        </p:nvSpPr>
        <p:spPr>
          <a:xfrm>
            <a:off x="1016000" y="187079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I = 1,41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6DA1C0F4-D453-4475-93AE-F57628D9A0B9}"/>
              </a:ext>
            </a:extLst>
          </p:cNvPr>
          <p:cNvSpPr/>
          <p:nvPr/>
        </p:nvSpPr>
        <p:spPr>
          <a:xfrm>
            <a:off x="6477000" y="187079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I = 1,00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8BF0C0CE-EDA7-464F-82C8-9285A9083DD7}"/>
              </a:ext>
            </a:extLst>
          </p:cNvPr>
          <p:cNvSpPr/>
          <p:nvPr/>
        </p:nvSpPr>
        <p:spPr>
          <a:xfrm>
            <a:off x="1016000" y="263279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 = 2,00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9B288B64-B039-49E3-855C-D2C0669B3380}"/>
              </a:ext>
            </a:extLst>
          </p:cNvPr>
          <p:cNvSpPr/>
          <p:nvPr/>
        </p:nvSpPr>
        <p:spPr>
          <a:xfrm>
            <a:off x="6477000" y="2632790"/>
            <a:ext cx="21563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I = 100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9" name="Oval 8">
            <a:extLst>
              <a:ext uri="{FF2B5EF4-FFF2-40B4-BE49-F238E27FC236}">
                <a16:creationId xmlns:a16="http://schemas.microsoft.com/office/drawing/2014/main" id="{7A7E86AD-8962-4A26-B724-202991D44708}"/>
              </a:ext>
            </a:extLst>
          </p:cNvPr>
          <p:cNvSpPr/>
          <p:nvPr/>
        </p:nvSpPr>
        <p:spPr>
          <a:xfrm>
            <a:off x="6413500" y="180729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244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p:cTn id="27" dur="500" fill="hold"/>
                                        <p:tgtEl>
                                          <p:spTgt spid="9">
                                            <p:bg/>
                                          </p:spTgt>
                                        </p:tgtEl>
                                        <p:attrNameLst>
                                          <p:attrName>ppt_w</p:attrName>
                                        </p:attrNameLst>
                                      </p:cBhvr>
                                      <p:tavLst>
                                        <p:tav tm="0">
                                          <p:val>
                                            <p:fltVal val="0"/>
                                          </p:val>
                                        </p:tav>
                                        <p:tav tm="100000">
                                          <p:val>
                                            <p:strVal val="#ppt_w"/>
                                          </p:val>
                                        </p:tav>
                                      </p:tavLst>
                                    </p:anim>
                                    <p:anim calcmode="lin" valueType="num">
                                      <p:cBhvr>
                                        <p:cTn id="28"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4AB85F0D-BA28-4CAF-B088-A0762CAE4071}"/>
                  </a:ext>
                </a:extLst>
              </p:cNvPr>
              <p:cNvSpPr/>
              <p:nvPr/>
            </p:nvSpPr>
            <p:spPr>
              <a:xfrm>
                <a:off x="127000" y="63500"/>
                <a:ext cx="11938000" cy="1562479"/>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58:</a:t>
                </a:r>
                <a:r>
                  <a:rPr lang="pt-BR" sz="2800" b="1" dirty="0">
                    <a:solidFill>
                      <a:srgbClr val="FFFF00"/>
                    </a:solidFill>
                    <a:latin typeface="UTM Swiss Condensed" panose="02000500000000000000" pitchFamily="2" charset="0"/>
                    <a:cs typeface="Times New Roman" panose="02020603050405020304" pitchFamily="18" charset="0"/>
                  </a:rPr>
                  <a:t> Điện áp giữa hai đầu một tụ điện là </a:t>
                </a:r>
                <a14:m>
                  <m:oMath xmlns:m="http://schemas.openxmlformats.org/officeDocument/2006/math">
                    <m:r>
                      <a:rPr lang="vi-VN" sz="2800" b="1">
                        <a:solidFill>
                          <a:srgbClr val="FFFF00"/>
                        </a:solidFill>
                      </a:rPr>
                      <m:t>𝒖</m:t>
                    </m:r>
                    <m:r>
                      <a:rPr lang="pt-BR" sz="2800" b="1">
                        <a:solidFill>
                          <a:srgbClr val="FFFF00"/>
                        </a:solidFill>
                      </a:rPr>
                      <m:t> = </m:t>
                    </m:r>
                    <m:r>
                      <a:rPr lang="pt-BR" sz="2800" b="1">
                        <a:solidFill>
                          <a:srgbClr val="FFFF00"/>
                        </a:solidFill>
                      </a:rPr>
                      <m:t>𝟐𝟎𝟎</m:t>
                    </m:r>
                    <m:rad>
                      <m:radPr>
                        <m:degHide m:val="on"/>
                        <m:ctrlPr>
                          <a:rPr lang="vi-VN" sz="2800" b="1">
                            <a:solidFill>
                              <a:srgbClr val="FFFF00"/>
                            </a:solidFill>
                          </a:rPr>
                        </m:ctrlPr>
                      </m:radPr>
                      <m:deg/>
                      <m:e>
                        <m:r>
                          <a:rPr lang="pt-BR" sz="2800" b="1">
                            <a:solidFill>
                              <a:srgbClr val="FFFF00"/>
                            </a:solidFill>
                          </a:rPr>
                          <m:t>𝟐</m:t>
                        </m:r>
                      </m:e>
                    </m:rad>
                    <m:r>
                      <a:rPr lang="vi-VN" sz="2800" b="1">
                        <a:solidFill>
                          <a:srgbClr val="FFFF00"/>
                        </a:solidFill>
                      </a:rPr>
                      <m:t>𝒄</m:t>
                    </m:r>
                    <m:r>
                      <m:rPr>
                        <m:nor/>
                      </m:rPr>
                      <a:rPr lang="pt-BR" sz="2800" b="1">
                        <a:solidFill>
                          <a:srgbClr val="FFFF00"/>
                        </a:solidFill>
                        <a:latin typeface="UTM Swiss Condensed" panose="02000500000000000000" pitchFamily="2" charset="0"/>
                        <a:cs typeface="Times New Roman" panose="02020603050405020304" pitchFamily="18" charset="0"/>
                      </a:rPr>
                      <m:t>os</m:t>
                    </m:r>
                    <m:r>
                      <m:rPr>
                        <m:nor/>
                      </m:rPr>
                      <a:rPr lang="pt-BR" sz="2800" b="1">
                        <a:solidFill>
                          <a:srgbClr val="FFFF00"/>
                        </a:solidFill>
                        <a:latin typeface="UTM Swiss Condensed" panose="02000500000000000000" pitchFamily="2" charset="0"/>
                        <a:cs typeface="Times New Roman" panose="02020603050405020304" pitchFamily="18" charset="0"/>
                      </a:rPr>
                      <m:t>100</m:t>
                    </m:r>
                    <m:r>
                      <a:rPr lang="vi-VN" sz="2800" b="1">
                        <a:solidFill>
                          <a:srgbClr val="FFFF00"/>
                        </a:solidFill>
                      </a:rPr>
                      <m:t>𝝅</m:t>
                    </m:r>
                    <m:r>
                      <a:rPr lang="vi-VN" sz="2800" b="1">
                        <a:solidFill>
                          <a:srgbClr val="FFFF00"/>
                        </a:solidFill>
                      </a:rPr>
                      <m:t>𝒕</m:t>
                    </m:r>
                    <m:d>
                      <m:dPr>
                        <m:ctrlPr>
                          <a:rPr lang="vi-VN" sz="2800" b="1">
                            <a:solidFill>
                              <a:srgbClr val="FFFF00"/>
                            </a:solidFill>
                          </a:rPr>
                        </m:ctrlPr>
                      </m:dPr>
                      <m:e>
                        <m:r>
                          <a:rPr lang="vi-VN" sz="2800" b="1">
                            <a:solidFill>
                              <a:srgbClr val="FFFF00"/>
                            </a:solidFill>
                          </a:rPr>
                          <m:t>𝑽</m:t>
                        </m:r>
                      </m:e>
                    </m:d>
                  </m:oMath>
                </a14:m>
                <a:r>
                  <a:rPr lang="pt-BR" sz="2800" b="1" dirty="0">
                    <a:solidFill>
                      <a:srgbClr val="FFFF00"/>
                    </a:solidFill>
                    <a:latin typeface="UTM Swiss Condensed" panose="02000500000000000000" pitchFamily="2" charset="0"/>
                    <a:cs typeface="Times New Roman" panose="02020603050405020304" pitchFamily="18" charset="0"/>
                  </a:rPr>
                  <a:t>, cường độ dòng điện qua tụ điện</a:t>
                </a:r>
                <a14:m>
                  <m:oMath xmlns:m="http://schemas.openxmlformats.org/officeDocument/2006/math">
                    <m:r>
                      <a:rPr lang="vi-VN" sz="2800" b="1">
                        <a:solidFill>
                          <a:srgbClr val="FFFF00"/>
                        </a:solidFill>
                      </a:rPr>
                      <m:t>𝑰</m:t>
                    </m:r>
                    <m:r>
                      <a:rPr lang="pt-BR" sz="2800" b="1">
                        <a:solidFill>
                          <a:srgbClr val="FFFF00"/>
                        </a:solidFill>
                      </a:rPr>
                      <m:t> = </m:t>
                    </m:r>
                    <m:r>
                      <a:rPr lang="pt-BR" sz="2800" b="1">
                        <a:solidFill>
                          <a:srgbClr val="FFFF00"/>
                        </a:solidFill>
                      </a:rPr>
                      <m:t>𝟐</m:t>
                    </m:r>
                    <m:r>
                      <a:rPr lang="pt-BR" sz="2800" b="1">
                        <a:solidFill>
                          <a:srgbClr val="FFFF00"/>
                        </a:solidFill>
                      </a:rPr>
                      <m:t> </m:t>
                    </m:r>
                    <m:r>
                      <a:rPr lang="vi-VN" sz="2800" b="1">
                        <a:solidFill>
                          <a:srgbClr val="FFFF00"/>
                        </a:solidFill>
                      </a:rPr>
                      <m:t>𝑨</m:t>
                    </m:r>
                  </m:oMath>
                </a14:m>
                <a:r>
                  <a:rPr lang="pt-BR" sz="2800" b="1" dirty="0">
                    <a:solidFill>
                      <a:srgbClr val="FFFF00"/>
                    </a:solidFill>
                    <a:latin typeface="UTM Swiss Condensed" panose="02000500000000000000" pitchFamily="2" charset="0"/>
                    <a:cs typeface="Times New Roman" panose="02020603050405020304" pitchFamily="18" charset="0"/>
                  </a:rPr>
                  <a:t>. Điện dung của tụ điện có giá trị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4AB85F0D-BA28-4CAF-B088-A0762CAE4071}"/>
                  </a:ext>
                </a:extLst>
              </p:cNvPr>
              <p:cNvSpPr>
                <a:spLocks noRot="1" noChangeAspect="1" noMove="1" noResize="1" noEditPoints="1" noAdjustHandles="1" noChangeArrowheads="1" noChangeShapeType="1" noTextEdit="1"/>
              </p:cNvSpPr>
              <p:nvPr/>
            </p:nvSpPr>
            <p:spPr>
              <a:xfrm>
                <a:off x="127000" y="63500"/>
                <a:ext cx="11938000" cy="1562479"/>
              </a:xfrm>
              <a:prstGeom prst="rect">
                <a:avLst/>
              </a:prstGeom>
              <a:blipFill>
                <a:blip r:embed="rId2"/>
                <a:stretch>
                  <a:fillRect l="-865" r="-1577" b="-79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4F696FED-B8E1-42A6-B4D3-A8AF8143B4C2}"/>
              </a:ext>
            </a:extLst>
          </p:cNvPr>
          <p:cNvSpPr/>
          <p:nvPr/>
        </p:nvSpPr>
        <p:spPr>
          <a:xfrm>
            <a:off x="1016000" y="162597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31,8 F.</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B69009C2-44B0-4DF8-8B11-D2A5C1C9EE5C}"/>
              </a:ext>
            </a:extLst>
          </p:cNvPr>
          <p:cNvSpPr/>
          <p:nvPr/>
        </p:nvSpPr>
        <p:spPr>
          <a:xfrm>
            <a:off x="6477000" y="162597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0,318 F.</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011DDFD-E626-4F30-A26D-5D25C8740221}"/>
                  </a:ext>
                </a:extLst>
              </p:cNvPr>
              <p:cNvSpPr/>
              <p:nvPr/>
            </p:nvSpPr>
            <p:spPr>
              <a:xfrm>
                <a:off x="1016000" y="2387979"/>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𝟑𝟏𝟖</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𝝁</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𝑭</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6011DDFD-E626-4F30-A26D-5D25C8740221}"/>
                  </a:ext>
                </a:extLst>
              </p:cNvPr>
              <p:cNvSpPr>
                <a:spLocks noRot="1" noChangeAspect="1" noMove="1" noResize="1" noEditPoints="1" noAdjustHandles="1" noChangeArrowheads="1" noChangeShapeType="1" noTextEdit="1"/>
              </p:cNvSpPr>
              <p:nvPr/>
            </p:nvSpPr>
            <p:spPr>
              <a:xfrm>
                <a:off x="1016000" y="2387979"/>
                <a:ext cx="3044423" cy="523220"/>
              </a:xfrm>
              <a:prstGeom prst="rect">
                <a:avLst/>
              </a:prstGeom>
              <a:blipFill>
                <a:blip r:embed="rId3"/>
                <a:stretch>
                  <a:fillRect l="-4208"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46442FF6-23BB-42D0-BFD5-1C8FC6C24A1E}"/>
                  </a:ext>
                </a:extLst>
              </p:cNvPr>
              <p:cNvSpPr/>
              <p:nvPr/>
            </p:nvSpPr>
            <p:spPr>
              <a:xfrm>
                <a:off x="6477000" y="2387979"/>
                <a:ext cx="20943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𝟑𝟏</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𝟖</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𝝁</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𝑭</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46442FF6-23BB-42D0-BFD5-1C8FC6C24A1E}"/>
                  </a:ext>
                </a:extLst>
              </p:cNvPr>
              <p:cNvSpPr>
                <a:spLocks noRot="1" noChangeAspect="1" noMove="1" noResize="1" noEditPoints="1" noAdjustHandles="1" noChangeArrowheads="1" noChangeShapeType="1" noTextEdit="1"/>
              </p:cNvSpPr>
              <p:nvPr/>
            </p:nvSpPr>
            <p:spPr>
              <a:xfrm>
                <a:off x="6477000" y="2387979"/>
                <a:ext cx="2094356" cy="523220"/>
              </a:xfrm>
              <a:prstGeom prst="rect">
                <a:avLst/>
              </a:prstGeom>
              <a:blipFill>
                <a:blip r:embed="rId4"/>
                <a:stretch>
                  <a:fillRect l="-6122" t="-13953"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55ED2657-24D9-4B04-BDEB-98100CBBA1F2}"/>
              </a:ext>
            </a:extLst>
          </p:cNvPr>
          <p:cNvSpPr/>
          <p:nvPr/>
        </p:nvSpPr>
        <p:spPr>
          <a:xfrm>
            <a:off x="6413500" y="232447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072873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D9E5CC90-455C-43A0-8333-F6E3A8F026C0}"/>
                  </a:ext>
                </a:extLst>
              </p:cNvPr>
              <p:cNvSpPr/>
              <p:nvPr/>
            </p:nvSpPr>
            <p:spPr>
              <a:xfrm>
                <a:off x="127000" y="63500"/>
                <a:ext cx="11938000" cy="1562479"/>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59:</a:t>
                </a:r>
                <a:r>
                  <a:rPr lang="pt-BR" sz="2800" b="1" dirty="0">
                    <a:solidFill>
                      <a:srgbClr val="FFFF00"/>
                    </a:solidFill>
                    <a:latin typeface="UTM Swiss Condensed" panose="02000500000000000000" pitchFamily="2" charset="0"/>
                    <a:cs typeface="Times New Roman" panose="02020603050405020304" pitchFamily="18" charset="0"/>
                  </a:rPr>
                  <a:t> Đặt điện áp xoay chiều u = U</a:t>
                </a:r>
                <a14:m>
                  <m:oMath xmlns:m="http://schemas.openxmlformats.org/officeDocument/2006/math">
                    <m:rad>
                      <m:radPr>
                        <m:degHide m:val="on"/>
                        <m:ctrlPr>
                          <a:rPr lang="vi-VN" sz="2800" b="1">
                            <a:solidFill>
                              <a:srgbClr val="FFFF00"/>
                            </a:solidFill>
                          </a:rPr>
                        </m:ctrlPr>
                      </m:radPr>
                      <m:deg/>
                      <m:e>
                        <m:r>
                          <a:rPr lang="pt-BR" sz="2800" b="1">
                            <a:solidFill>
                              <a:srgbClr val="FFFF00"/>
                            </a:solidFill>
                          </a:rPr>
                          <m:t>𝟐</m:t>
                        </m:r>
                      </m:e>
                    </m:rad>
                  </m:oMath>
                </a14:m>
                <a:r>
                  <a:rPr lang="pt-BR" sz="2800" b="1">
                    <a:solidFill>
                      <a:srgbClr val="FFFF00"/>
                    </a:solidFill>
                    <a:latin typeface="UTM Swiss Condensed" panose="02000500000000000000" pitchFamily="2" charset="0"/>
                    <a:cs typeface="Times New Roman" panose="02020603050405020304" pitchFamily="18" charset="0"/>
                  </a:rPr>
                  <a:t>cos2</a:t>
                </a:r>
                <a:r>
                  <a:rPr lang="vi-VN" sz="2800" b="1">
                    <a:solidFill>
                      <a:srgbClr val="FFFF00"/>
                    </a:solidFill>
                    <a:latin typeface="UTM Swiss Condensed" panose="02000500000000000000" pitchFamily="2" charset="0"/>
                    <a:cs typeface="Times New Roman" panose="02020603050405020304" pitchFamily="18" charset="0"/>
                  </a:rPr>
                  <a:t>π</a:t>
                </a:r>
                <a:r>
                  <a:rPr lang="pt-BR" sz="2800" b="1" dirty="0">
                    <a:solidFill>
                      <a:srgbClr val="FFFF00"/>
                    </a:solidFill>
                    <a:latin typeface="UTM Swiss Condensed" panose="02000500000000000000" pitchFamily="2" charset="0"/>
                    <a:cs typeface="Times New Roman" panose="02020603050405020304" pitchFamily="18" charset="0"/>
                  </a:rPr>
                  <a:t>ftvào hai đầu một tụ điện. nếu đồng thời tăng U và f lên 1,5 lần thì cường độ dòng điện hiệu dụng qua tụ sẽ</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D9E5CC90-455C-43A0-8333-F6E3A8F026C0}"/>
                  </a:ext>
                </a:extLst>
              </p:cNvPr>
              <p:cNvSpPr>
                <a:spLocks noRot="1" noChangeAspect="1" noMove="1" noResize="1" noEditPoints="1" noAdjustHandles="1" noChangeArrowheads="1" noChangeShapeType="1" noTextEdit="1"/>
              </p:cNvSpPr>
              <p:nvPr/>
            </p:nvSpPr>
            <p:spPr>
              <a:xfrm>
                <a:off x="127000" y="63500"/>
                <a:ext cx="11938000" cy="1562479"/>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CADC9B81-2AF3-4C06-957B-6B6171B7B691}"/>
              </a:ext>
            </a:extLst>
          </p:cNvPr>
          <p:cNvSpPr/>
          <p:nvPr/>
        </p:nvSpPr>
        <p:spPr>
          <a:xfrm>
            <a:off x="1016000" y="1625979"/>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giảm 1,5 lần.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A3F27FB0-D902-490D-8A8B-3B23A73D66C5}"/>
              </a:ext>
            </a:extLst>
          </p:cNvPr>
          <p:cNvSpPr/>
          <p:nvPr/>
        </p:nvSpPr>
        <p:spPr>
          <a:xfrm>
            <a:off x="6477000" y="1625979"/>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tăng 1,5 lần.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9D987069-0C81-4175-8B84-6A145DF6E43F}"/>
              </a:ext>
            </a:extLst>
          </p:cNvPr>
          <p:cNvSpPr/>
          <p:nvPr/>
        </p:nvSpPr>
        <p:spPr>
          <a:xfrm>
            <a:off x="1016000" y="2387979"/>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tăng 2,25 lần.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26DB620C-AD36-412B-8EC4-A68DEA229B24}"/>
              </a:ext>
            </a:extLst>
          </p:cNvPr>
          <p:cNvSpPr/>
          <p:nvPr/>
        </p:nvSpPr>
        <p:spPr>
          <a:xfrm>
            <a:off x="6477000" y="2387979"/>
            <a:ext cx="27045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giảm 2,25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lần.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3D0501DF-C6E4-4F1D-B8C5-1607692567B0}"/>
              </a:ext>
            </a:extLst>
          </p:cNvPr>
          <p:cNvSpPr/>
          <p:nvPr/>
        </p:nvSpPr>
        <p:spPr>
          <a:xfrm>
            <a:off x="952500" y="232447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46722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4C8E77-DD12-4A07-BCAA-FFFDBC7E8853}"/>
              </a:ext>
            </a:extLst>
          </p:cNvPr>
          <p:cNvSpPr/>
          <p:nvPr/>
        </p:nvSpPr>
        <p:spPr>
          <a:xfrm>
            <a:off x="127000" y="63500"/>
            <a:ext cx="11938000" cy="1384995"/>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60:</a:t>
            </a:r>
            <a:r>
              <a:rPr lang="pt-BR" sz="2800" b="1" dirty="0">
                <a:solidFill>
                  <a:srgbClr val="FFFF00"/>
                </a:solidFill>
                <a:latin typeface="UTM Swiss Condensed" panose="02000500000000000000" pitchFamily="2" charset="0"/>
                <a:cs typeface="Times New Roman" panose="02020603050405020304" pitchFamily="18" charset="0"/>
              </a:rPr>
              <a:t> Đặt một điện áp xoay chiều có giá trị hiệu dụng không đổi và tần số f thay đổi được vào hai đầu một cuộn cảm thuần. Khi f = 50 Hz thì cường độ dòng điện qua cuộn cảm có giá trị hiệu dụng </a:t>
            </a:r>
            <a:r>
              <a:rPr lang="pt-BR" sz="2800" b="1">
                <a:solidFill>
                  <a:srgbClr val="FFFF00"/>
                </a:solidFill>
                <a:latin typeface="UTM Swiss Condensed" panose="02000500000000000000" pitchFamily="2" charset="0"/>
                <a:cs typeface="Times New Roman" panose="02020603050405020304" pitchFamily="18" charset="0"/>
              </a:rPr>
              <a:t>bằng 3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A747B9AC-B178-499C-B3E3-C840B3289A89}"/>
              </a:ext>
            </a:extLst>
          </p:cNvPr>
          <p:cNvSpPr/>
          <p:nvPr/>
        </p:nvSpPr>
        <p:spPr>
          <a:xfrm>
            <a:off x="508000" y="1448495"/>
            <a:ext cx="11503470" cy="1018740"/>
          </a:xfrm>
          <a:prstGeom prst="rect">
            <a:avLst/>
          </a:prstGeom>
        </p:spPr>
        <p:txBody>
          <a:bodyPr wrap="none">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Khi f = 60 Hz thì cường độ dòng điện qua cuộn cảm có giá trị hiệu dụng bằng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3,6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93027E81-ABE6-4748-8012-3BF01323B928}"/>
              </a:ext>
            </a:extLst>
          </p:cNvPr>
          <p:cNvSpPr/>
          <p:nvPr/>
        </p:nvSpPr>
        <p:spPr>
          <a:xfrm>
            <a:off x="508000" y="2467235"/>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2,5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29DA89E9-4AF9-461F-AD26-86F6F6C86732}"/>
              </a:ext>
            </a:extLst>
          </p:cNvPr>
          <p:cNvSpPr/>
          <p:nvPr/>
        </p:nvSpPr>
        <p:spPr>
          <a:xfrm>
            <a:off x="508000" y="2990455"/>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4,5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1F792FEA-4BEB-48A5-A33B-F5F17925AFEE}"/>
              </a:ext>
            </a:extLst>
          </p:cNvPr>
          <p:cNvSpPr/>
          <p:nvPr/>
        </p:nvSpPr>
        <p:spPr>
          <a:xfrm>
            <a:off x="508000" y="3513675"/>
            <a:ext cx="140134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2,0 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D99CBEA3-DF8C-4965-9854-EA2527811063}"/>
              </a:ext>
            </a:extLst>
          </p:cNvPr>
          <p:cNvSpPr/>
          <p:nvPr/>
        </p:nvSpPr>
        <p:spPr>
          <a:xfrm>
            <a:off x="444500" y="2403735"/>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5939840"/>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BD5AEFA5-533F-4D7C-B9AE-6D8AE730B98E}"/>
                  </a:ext>
                </a:extLst>
              </p:cNvPr>
              <p:cNvSpPr/>
              <p:nvPr/>
            </p:nvSpPr>
            <p:spPr>
              <a:xfrm>
                <a:off x="127000" y="63500"/>
                <a:ext cx="11938000" cy="2846548"/>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6:</a:t>
                </a:r>
                <a:r>
                  <a:rPr lang="pt-BR" sz="2800" b="1" dirty="0">
                    <a:solidFill>
                      <a:srgbClr val="FFFF00"/>
                    </a:solidFill>
                    <a:latin typeface="UTM Swiss Condensed" panose="02000500000000000000" pitchFamily="2" charset="0"/>
                    <a:cs typeface="Times New Roman" panose="02020603050405020304" pitchFamily="18" charset="0"/>
                  </a:rPr>
                  <a:t> Đặt một điện áp xoay chiều </a:t>
                </a:r>
                <a14:m>
                  <m:oMath xmlns:m="http://schemas.openxmlformats.org/officeDocument/2006/math">
                    <m:r>
                      <a:rPr lang="vi-VN" sz="2800" b="1">
                        <a:solidFill>
                          <a:srgbClr val="FFFF00"/>
                        </a:solidFill>
                      </a:rPr>
                      <m:t>𝒖</m:t>
                    </m:r>
                    <m:r>
                      <a:rPr lang="pt-BR" sz="2800" b="1">
                        <a:solidFill>
                          <a:srgbClr val="FFFF00"/>
                        </a:solidFill>
                      </a:rPr>
                      <m:t> = </m:t>
                    </m:r>
                    <m:r>
                      <a:rPr lang="pt-BR" sz="2800" b="1">
                        <a:solidFill>
                          <a:srgbClr val="FFFF00"/>
                        </a:solidFill>
                      </a:rPr>
                      <m:t>𝟏𝟎𝟎</m:t>
                    </m:r>
                    <m:rad>
                      <m:radPr>
                        <m:degHide m:val="on"/>
                        <m:ctrlPr>
                          <a:rPr lang="vi-VN" sz="2800" b="1">
                            <a:solidFill>
                              <a:srgbClr val="FFFF00"/>
                            </a:solidFill>
                          </a:rPr>
                        </m:ctrlPr>
                      </m:radPr>
                      <m:deg/>
                      <m:e>
                        <m:r>
                          <a:rPr lang="pt-BR" sz="2800" b="1">
                            <a:solidFill>
                              <a:srgbClr val="FFFF00"/>
                            </a:solidFill>
                          </a:rPr>
                          <m:t>𝟐</m:t>
                        </m:r>
                      </m:e>
                    </m:rad>
                    <m:r>
                      <a:rPr lang="vi-VN" sz="2800" b="1">
                        <a:solidFill>
                          <a:srgbClr val="FFFF00"/>
                        </a:solidFill>
                      </a:rPr>
                      <m:t>𝒄</m:t>
                    </m:r>
                    <m:r>
                      <m:rPr>
                        <m:nor/>
                      </m:rPr>
                      <a:rPr lang="pt-BR" sz="2800" b="1">
                        <a:solidFill>
                          <a:srgbClr val="FFFF00"/>
                        </a:solidFill>
                        <a:latin typeface="UTM Swiss Condensed" panose="02000500000000000000" pitchFamily="2" charset="0"/>
                        <a:cs typeface="Times New Roman" panose="02020603050405020304" pitchFamily="18" charset="0"/>
                      </a:rPr>
                      <m:t>os</m:t>
                    </m:r>
                    <m:r>
                      <m:rPr>
                        <m:nor/>
                      </m:rPr>
                      <a:rPr lang="pt-BR" sz="2800" b="1">
                        <a:solidFill>
                          <a:srgbClr val="FFFF00"/>
                        </a:solidFill>
                        <a:latin typeface="UTM Swiss Condensed" panose="02000500000000000000" pitchFamily="2" charset="0"/>
                        <a:cs typeface="Times New Roman" panose="02020603050405020304" pitchFamily="18" charset="0"/>
                      </a:rPr>
                      <m:t>100</m:t>
                    </m:r>
                    <m:r>
                      <a:rPr lang="vi-VN" sz="2800" b="1">
                        <a:solidFill>
                          <a:srgbClr val="FFFF00"/>
                        </a:solidFill>
                      </a:rPr>
                      <m:t>𝝅</m:t>
                    </m:r>
                    <m:r>
                      <a:rPr lang="vi-VN" sz="2800" b="1">
                        <a:solidFill>
                          <a:srgbClr val="FFFF00"/>
                        </a:solidFill>
                      </a:rPr>
                      <m:t>𝒕</m:t>
                    </m:r>
                    <m:d>
                      <m:dPr>
                        <m:ctrlPr>
                          <a:rPr lang="vi-VN" sz="2800" b="1">
                            <a:solidFill>
                              <a:srgbClr val="FFFF00"/>
                            </a:solidFill>
                          </a:rPr>
                        </m:ctrlPr>
                      </m:dPr>
                      <m:e>
                        <m:r>
                          <a:rPr lang="vi-VN" sz="2800" b="1">
                            <a:solidFill>
                              <a:srgbClr val="FFFF00"/>
                            </a:solidFill>
                          </a:rPr>
                          <m:t>𝑽</m:t>
                        </m:r>
                      </m:e>
                    </m:d>
                  </m:oMath>
                </a14:m>
                <a:r>
                  <a:rPr lang="pt-BR" sz="2800" b="1" dirty="0">
                    <a:solidFill>
                      <a:srgbClr val="FFFF00"/>
                    </a:solidFill>
                    <a:latin typeface="UTM Swiss Condensed" panose="02000500000000000000" pitchFamily="2" charset="0"/>
                    <a:cs typeface="Times New Roman" panose="02020603050405020304" pitchFamily="18" charset="0"/>
                  </a:rPr>
                  <a:t> vào hai đầu đoạn mạch có R, L, C mắc nối tiếp. Biết </a:t>
                </a:r>
                <a14:m>
                  <m:oMath xmlns:m="http://schemas.openxmlformats.org/officeDocument/2006/math">
                    <m:r>
                      <a:rPr lang="vi-VN" sz="2800" b="1">
                        <a:solidFill>
                          <a:srgbClr val="FFFF00"/>
                        </a:solidFill>
                      </a:rPr>
                      <m:t>𝑹</m:t>
                    </m:r>
                    <m:r>
                      <a:rPr lang="pt-BR" sz="2800" b="1">
                        <a:solidFill>
                          <a:srgbClr val="FFFF00"/>
                        </a:solidFill>
                      </a:rPr>
                      <m:t> = </m:t>
                    </m:r>
                    <m:r>
                      <a:rPr lang="pt-BR" sz="2800" b="1">
                        <a:solidFill>
                          <a:srgbClr val="FFFF00"/>
                        </a:solidFill>
                      </a:rPr>
                      <m:t>𝟓𝟎</m:t>
                    </m:r>
                    <m:r>
                      <a:rPr lang="pt-BR" sz="2800" b="1">
                        <a:solidFill>
                          <a:srgbClr val="FFFF00"/>
                        </a:solidFill>
                      </a:rPr>
                      <m:t> </m:t>
                    </m:r>
                    <m:r>
                      <a:rPr lang="vi-VN" sz="2800" b="1">
                        <a:solidFill>
                          <a:srgbClr val="FFFF00"/>
                        </a:solidFill>
                      </a:rPr>
                      <m:t>𝜴</m:t>
                    </m:r>
                  </m:oMath>
                </a14:m>
                <a:r>
                  <a:rPr lang="pt-BR" sz="2800" b="1" dirty="0">
                    <a:solidFill>
                      <a:srgbClr val="FFFF00"/>
                    </a:solidFill>
                    <a:latin typeface="UTM Swiss Condensed" panose="02000500000000000000" pitchFamily="2" charset="0"/>
                    <a:cs typeface="Times New Roman" panose="02020603050405020304" pitchFamily="18" charset="0"/>
                  </a:rPr>
                  <a:t>, cuộn cảm thuần có độ tự cảm </a:t>
                </a:r>
                <a14:m>
                  <m:oMath xmlns:m="http://schemas.openxmlformats.org/officeDocument/2006/math">
                    <m:r>
                      <a:rPr lang="vi-VN" sz="2800" b="1">
                        <a:solidFill>
                          <a:srgbClr val="FFFF00"/>
                        </a:solidFill>
                      </a:rPr>
                      <m:t>𝑳</m:t>
                    </m:r>
                    <m:r>
                      <a:rPr lang="pt-BR" sz="2800" b="1">
                        <a:solidFill>
                          <a:srgbClr val="FFFF00"/>
                        </a:solidFill>
                      </a:rPr>
                      <m:t> = </m:t>
                    </m:r>
                    <m:f>
                      <m:fPr>
                        <m:ctrlPr>
                          <a:rPr lang="vi-VN" sz="2800" b="1">
                            <a:solidFill>
                              <a:srgbClr val="FFFF00"/>
                            </a:solidFill>
                          </a:rPr>
                        </m:ctrlPr>
                      </m:fPr>
                      <m:num>
                        <m:r>
                          <a:rPr lang="pt-BR" sz="2800" b="1">
                            <a:solidFill>
                              <a:srgbClr val="FFFF00"/>
                            </a:solidFill>
                          </a:rPr>
                          <m:t>𝟏</m:t>
                        </m:r>
                      </m:num>
                      <m:den>
                        <m:r>
                          <a:rPr lang="vi-VN" sz="2800" b="1">
                            <a:solidFill>
                              <a:srgbClr val="FFFF00"/>
                            </a:solidFill>
                          </a:rPr>
                          <m:t>𝝅</m:t>
                        </m:r>
                      </m:den>
                    </m:f>
                    <m:r>
                      <a:rPr lang="pt-BR" sz="2800" b="1">
                        <a:solidFill>
                          <a:srgbClr val="FFFF00"/>
                        </a:solidFill>
                      </a:rPr>
                      <m:t> </m:t>
                    </m:r>
                    <m:r>
                      <a:rPr lang="vi-VN" sz="2800" b="1">
                        <a:solidFill>
                          <a:srgbClr val="FFFF00"/>
                        </a:solidFill>
                      </a:rPr>
                      <m:t>𝑯</m:t>
                    </m:r>
                  </m:oMath>
                </a14:m>
                <a:r>
                  <a:rPr lang="pt-BR" sz="2800" b="1" dirty="0">
                    <a:solidFill>
                      <a:srgbClr val="FFFF00"/>
                    </a:solidFill>
                    <a:latin typeface="UTM Swiss Condensed" panose="02000500000000000000" pitchFamily="2" charset="0"/>
                    <a:cs typeface="Times New Roman" panose="02020603050405020304" pitchFamily="18" charset="0"/>
                  </a:rPr>
                  <a:t> và tụ điện có điện dung </a:t>
                </a:r>
                <a14:m>
                  <m:oMath xmlns:m="http://schemas.openxmlformats.org/officeDocument/2006/math">
                    <m:r>
                      <a:rPr lang="vi-VN" sz="2800" b="1">
                        <a:solidFill>
                          <a:srgbClr val="FFFF00"/>
                        </a:solidFill>
                      </a:rPr>
                      <m:t>𝑪</m:t>
                    </m:r>
                    <m:r>
                      <a:rPr lang="pt-BR" sz="2800" b="1">
                        <a:solidFill>
                          <a:srgbClr val="FFFF00"/>
                        </a:solidFill>
                      </a:rPr>
                      <m:t> = </m:t>
                    </m:r>
                    <m:f>
                      <m:fPr>
                        <m:ctrlPr>
                          <a:rPr lang="vi-VN" sz="2800" b="1">
                            <a:solidFill>
                              <a:srgbClr val="FFFF00"/>
                            </a:solidFill>
                          </a:rPr>
                        </m:ctrlPr>
                      </m:fPr>
                      <m:num>
                        <m:r>
                          <a:rPr lang="pt-BR" sz="2800" b="1">
                            <a:solidFill>
                              <a:srgbClr val="FFFF00"/>
                            </a:solidFill>
                          </a:rPr>
                          <m:t>𝟐</m:t>
                        </m:r>
                        <m:r>
                          <a:rPr lang="pt-BR" sz="2800" b="1">
                            <a:solidFill>
                              <a:srgbClr val="FFFF00"/>
                            </a:solidFill>
                          </a:rPr>
                          <m:t>.</m:t>
                        </m:r>
                        <m:r>
                          <a:rPr lang="pt-BR" sz="2800" b="1">
                            <a:solidFill>
                              <a:srgbClr val="FFFF00"/>
                            </a:solidFill>
                          </a:rPr>
                          <m:t>𝟏</m:t>
                        </m:r>
                        <m:sSup>
                          <m:sSupPr>
                            <m:ctrlPr>
                              <a:rPr lang="vi-VN" sz="2800" b="1">
                                <a:solidFill>
                                  <a:srgbClr val="FFFF00"/>
                                </a:solidFill>
                              </a:rPr>
                            </m:ctrlPr>
                          </m:sSupPr>
                          <m:e>
                            <m:r>
                              <a:rPr lang="pt-BR" sz="2800" b="1">
                                <a:solidFill>
                                  <a:srgbClr val="FFFF00"/>
                                </a:solidFill>
                              </a:rPr>
                              <m:t>𝟎</m:t>
                            </m:r>
                          </m:e>
                          <m:sup>
                            <m:r>
                              <a:rPr lang="pt-BR" sz="2800" b="1">
                                <a:solidFill>
                                  <a:srgbClr val="FFFF00"/>
                                </a:solidFill>
                              </a:rPr>
                              <m:t>−</m:t>
                            </m:r>
                            <m:r>
                              <a:rPr lang="pt-BR" sz="2800" b="1">
                                <a:solidFill>
                                  <a:srgbClr val="FFFF00"/>
                                </a:solidFill>
                              </a:rPr>
                              <m:t>𝟒</m:t>
                            </m:r>
                          </m:sup>
                        </m:sSup>
                      </m:num>
                      <m:den>
                        <m:r>
                          <a:rPr lang="vi-VN" sz="2800" b="1">
                            <a:solidFill>
                              <a:srgbClr val="FFFF00"/>
                            </a:solidFill>
                          </a:rPr>
                          <m:t>𝝅</m:t>
                        </m:r>
                      </m:den>
                    </m:f>
                    <m:r>
                      <a:rPr lang="pt-BR" sz="2800" b="1">
                        <a:solidFill>
                          <a:srgbClr val="FFFF00"/>
                        </a:solidFill>
                      </a:rPr>
                      <m:t> </m:t>
                    </m:r>
                    <m:r>
                      <a:rPr lang="vi-VN" sz="2800" b="1">
                        <a:solidFill>
                          <a:srgbClr val="FFFF00"/>
                        </a:solidFill>
                      </a:rPr>
                      <m:t>𝑭</m:t>
                    </m:r>
                  </m:oMath>
                </a14:m>
                <a:r>
                  <a:rPr lang="pt-BR" sz="2800" b="1" dirty="0">
                    <a:solidFill>
                      <a:srgbClr val="FFFF00"/>
                    </a:solidFill>
                    <a:latin typeface="UTM Swiss Condensed" panose="02000500000000000000" pitchFamily="2" charset="0"/>
                    <a:cs typeface="Times New Roman" panose="02020603050405020304" pitchFamily="18" charset="0"/>
                  </a:rPr>
                  <a:t>. Cường độ hiệu dụng của dòng điện trong đoạn mạch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BD5AEFA5-533F-4D7C-B9AE-6D8AE730B98E}"/>
                  </a:ext>
                </a:extLst>
              </p:cNvPr>
              <p:cNvSpPr>
                <a:spLocks noRot="1" noChangeAspect="1" noMove="1" noResize="1" noEditPoints="1" noAdjustHandles="1" noChangeArrowheads="1" noChangeShapeType="1" noTextEdit="1"/>
              </p:cNvSpPr>
              <p:nvPr/>
            </p:nvSpPr>
            <p:spPr>
              <a:xfrm>
                <a:off x="127000" y="63500"/>
                <a:ext cx="11938000" cy="2846548"/>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FAECA98B-1500-4886-A7AF-6BA991591A6E}"/>
              </a:ext>
            </a:extLst>
          </p:cNvPr>
          <p:cNvSpPr/>
          <p:nvPr/>
        </p:nvSpPr>
        <p:spPr>
          <a:xfrm>
            <a:off x="762000" y="2910048"/>
            <a:ext cx="212109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1 A.</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F8F3B95D-6D5A-4C06-A7A1-92883D8FABB9}"/>
              </a:ext>
            </a:extLst>
          </p:cNvPr>
          <p:cNvSpPr/>
          <p:nvPr/>
        </p:nvSpPr>
        <p:spPr>
          <a:xfrm>
            <a:off x="3619500" y="2910048"/>
            <a:ext cx="212109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2 A.</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5D29F506-0BCD-4412-9339-E9EDB504F259}"/>
                  </a:ext>
                </a:extLst>
              </p:cNvPr>
              <p:cNvSpPr/>
              <p:nvPr/>
            </p:nvSpPr>
            <p:spPr>
              <a:xfrm>
                <a:off x="6477000" y="2910048"/>
                <a:ext cx="2121093" cy="565155"/>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oMath>
                </a14:m>
                <a:r>
                  <a:rPr lang="pt-BR" sz="2800" b="1" dirty="0">
                    <a:solidFill>
                      <a:srgbClr val="FFFFFF"/>
                    </a:solidFill>
                    <a:latin typeface="UTM Swiss Condensed" panose="02000500000000000000" pitchFamily="2" charset="0"/>
                    <a:ea typeface="Arial" panose="020B0604020202020204" pitchFamily="34" charset="0"/>
                  </a:rPr>
                  <a:t> A.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5D29F506-0BCD-4412-9339-E9EDB504F259}"/>
                  </a:ext>
                </a:extLst>
              </p:cNvPr>
              <p:cNvSpPr>
                <a:spLocks noRot="1" noChangeAspect="1" noMove="1" noResize="1" noEditPoints="1" noAdjustHandles="1" noChangeArrowheads="1" noChangeShapeType="1" noTextEdit="1"/>
              </p:cNvSpPr>
              <p:nvPr/>
            </p:nvSpPr>
            <p:spPr>
              <a:xfrm>
                <a:off x="6477000" y="2910048"/>
                <a:ext cx="2121093" cy="565155"/>
              </a:xfrm>
              <a:prstGeom prst="rect">
                <a:avLst/>
              </a:prstGeom>
              <a:blipFill>
                <a:blip r:embed="rId3"/>
                <a:stretch>
                  <a:fillRect l="-6052" t="-4301"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952C7094-6F2E-46F3-BFA7-4D8464D9B1E4}"/>
                  </a:ext>
                </a:extLst>
              </p:cNvPr>
              <p:cNvSpPr/>
              <p:nvPr/>
            </p:nvSpPr>
            <p:spPr>
              <a:xfrm>
                <a:off x="9334500" y="2910048"/>
                <a:ext cx="1707712" cy="565155"/>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rPr>
                      <m:t>𝟐</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pt-BR" sz="2800" b="1" i="1">
                            <a:solidFill>
                              <a:srgbClr val="FFFFFF"/>
                            </a:solidFill>
                            <a:latin typeface="Cambria Math" panose="02040503050406030204" pitchFamily="18" charset="0"/>
                            <a:ea typeface="Arial" panose="020B0604020202020204" pitchFamily="34" charset="0"/>
                          </a:rPr>
                          <m:t>𝟐</m:t>
                        </m:r>
                      </m:e>
                    </m:rad>
                  </m:oMath>
                </a14:m>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A.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952C7094-6F2E-46F3-BFA7-4D8464D9B1E4}"/>
                  </a:ext>
                </a:extLst>
              </p:cNvPr>
              <p:cNvSpPr>
                <a:spLocks noRot="1" noChangeAspect="1" noMove="1" noResize="1" noEditPoints="1" noAdjustHandles="1" noChangeArrowheads="1" noChangeShapeType="1" noTextEdit="1"/>
              </p:cNvSpPr>
              <p:nvPr/>
            </p:nvSpPr>
            <p:spPr>
              <a:xfrm>
                <a:off x="9334500" y="2910048"/>
                <a:ext cx="1707712" cy="565155"/>
              </a:xfrm>
              <a:prstGeom prst="rect">
                <a:avLst/>
              </a:prstGeom>
              <a:blipFill>
                <a:blip r:embed="rId4"/>
                <a:stretch>
                  <a:fillRect l="-7143" t="-4301" r="-6429"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1530621-4080-4510-A6E4-AEE52B270958}"/>
              </a:ext>
            </a:extLst>
          </p:cNvPr>
          <p:cNvSpPr/>
          <p:nvPr/>
        </p:nvSpPr>
        <p:spPr>
          <a:xfrm>
            <a:off x="6413500" y="284654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405843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200CA219-BBD4-4626-8AE5-56D273235B8C}"/>
                  </a:ext>
                </a:extLst>
              </p:cNvPr>
              <p:cNvSpPr/>
              <p:nvPr/>
            </p:nvSpPr>
            <p:spPr>
              <a:xfrm>
                <a:off x="127000" y="63500"/>
                <a:ext cx="11938000" cy="2057999"/>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61:</a:t>
                </a:r>
                <a:r>
                  <a:rPr lang="pt-BR" sz="2800" b="1" dirty="0">
                    <a:solidFill>
                      <a:srgbClr val="FFFF00"/>
                    </a:solidFill>
                    <a:latin typeface="UTM Swiss Condensed" panose="02000500000000000000" pitchFamily="2" charset="0"/>
                    <a:cs typeface="Times New Roman" panose="02020603050405020304" pitchFamily="18" charset="0"/>
                  </a:rPr>
                  <a:t> Đặt vào hai đầu đoạn mạch RLC mắc nối tiếp một điện áp </a:t>
                </a:r>
                <a14:m>
                  <m:oMath xmlns:m="http://schemas.openxmlformats.org/officeDocument/2006/math">
                    <m:r>
                      <a:rPr lang="vi-VN" sz="2800" b="1">
                        <a:solidFill>
                          <a:srgbClr val="FFFF00"/>
                        </a:solidFill>
                      </a:rPr>
                      <m:t>𝒖</m:t>
                    </m:r>
                    <m:r>
                      <a:rPr lang="pt-BR" sz="2800" b="1">
                        <a:solidFill>
                          <a:srgbClr val="FFFF00"/>
                        </a:solidFill>
                      </a:rPr>
                      <m:t> = </m:t>
                    </m:r>
                    <m:r>
                      <a:rPr lang="pt-BR" sz="2800" b="1">
                        <a:solidFill>
                          <a:srgbClr val="FFFF00"/>
                        </a:solidFill>
                      </a:rPr>
                      <m:t>𝟐𝟐𝟎</m:t>
                    </m:r>
                    <m:rad>
                      <m:radPr>
                        <m:degHide m:val="on"/>
                        <m:ctrlPr>
                          <a:rPr lang="vi-VN" sz="2800" b="1">
                            <a:solidFill>
                              <a:srgbClr val="FFFF00"/>
                            </a:solidFill>
                          </a:rPr>
                        </m:ctrlPr>
                      </m:radPr>
                      <m:deg/>
                      <m:e>
                        <m:r>
                          <a:rPr lang="pt-BR" sz="2800" b="1">
                            <a:solidFill>
                              <a:srgbClr val="FFFF00"/>
                            </a:solidFill>
                          </a:rPr>
                          <m:t>𝟐</m:t>
                        </m:r>
                      </m:e>
                    </m:rad>
                    <m:r>
                      <a:rPr lang="vi-VN" sz="2800" b="1">
                        <a:solidFill>
                          <a:srgbClr val="FFFF00"/>
                        </a:solidFill>
                      </a:rPr>
                      <m:t>𝒄</m:t>
                    </m:r>
                    <m:r>
                      <m:rPr>
                        <m:nor/>
                      </m:rPr>
                      <a:rPr lang="pt-BR" sz="2800" b="1">
                        <a:solidFill>
                          <a:srgbClr val="FFFF00"/>
                        </a:solidFill>
                        <a:latin typeface="UTM Swiss Condensed" panose="02000500000000000000" pitchFamily="2" charset="0"/>
                        <a:cs typeface="Times New Roman" panose="02020603050405020304" pitchFamily="18" charset="0"/>
                      </a:rPr>
                      <m:t>os</m:t>
                    </m:r>
                    <m:r>
                      <a:rPr lang="vi-VN" sz="2800" b="1">
                        <a:solidFill>
                          <a:srgbClr val="FFFF00"/>
                        </a:solidFill>
                      </a:rPr>
                      <m:t>𝝎</m:t>
                    </m:r>
                    <m:r>
                      <a:rPr lang="vi-VN" sz="2800" b="1">
                        <a:solidFill>
                          <a:srgbClr val="FFFF00"/>
                        </a:solidFill>
                      </a:rPr>
                      <m:t>𝒕</m:t>
                    </m:r>
                    <m:d>
                      <m:dPr>
                        <m:ctrlPr>
                          <a:rPr lang="vi-VN" sz="2800" b="1">
                            <a:solidFill>
                              <a:srgbClr val="FFFF00"/>
                            </a:solidFill>
                          </a:rPr>
                        </m:ctrlPr>
                      </m:dPr>
                      <m:e>
                        <m:r>
                          <a:rPr lang="vi-VN" sz="2800" b="1">
                            <a:solidFill>
                              <a:srgbClr val="FFFF00"/>
                            </a:solidFill>
                          </a:rPr>
                          <m:t>𝑽</m:t>
                        </m:r>
                      </m:e>
                    </m:d>
                  </m:oMath>
                </a14:m>
                <a:r>
                  <a:rPr lang="pt-BR" sz="2800" b="1" dirty="0">
                    <a:solidFill>
                      <a:srgbClr val="FFFF00"/>
                    </a:solidFill>
                    <a:latin typeface="UTM Swiss Condensed" panose="02000500000000000000" pitchFamily="2" charset="0"/>
                    <a:cs typeface="Times New Roman" panose="02020603050405020304" pitchFamily="18" charset="0"/>
                  </a:rPr>
                  <a:t>. Biết điện trở thuần của mạch là </a:t>
                </a:r>
                <a14:m>
                  <m:oMath xmlns:m="http://schemas.openxmlformats.org/officeDocument/2006/math">
                    <m:r>
                      <a:rPr lang="vi-VN" sz="2800" b="1">
                        <a:solidFill>
                          <a:srgbClr val="FFFF00"/>
                        </a:solidFill>
                      </a:rPr>
                      <m:t>𝑹</m:t>
                    </m:r>
                    <m:r>
                      <a:rPr lang="pt-BR" sz="2800" b="1">
                        <a:solidFill>
                          <a:srgbClr val="FFFF00"/>
                        </a:solidFill>
                      </a:rPr>
                      <m:t> = </m:t>
                    </m:r>
                    <m:r>
                      <a:rPr lang="pt-BR" sz="2800" b="1">
                        <a:solidFill>
                          <a:srgbClr val="FFFF00"/>
                        </a:solidFill>
                      </a:rPr>
                      <m:t>𝟏𝟎𝟎</m:t>
                    </m:r>
                    <m:r>
                      <a:rPr lang="pt-BR" sz="2800" b="1">
                        <a:solidFill>
                          <a:srgbClr val="FFFF00"/>
                        </a:solidFill>
                      </a:rPr>
                      <m:t> </m:t>
                    </m:r>
                    <m:r>
                      <a:rPr lang="vi-VN" sz="2800" b="1">
                        <a:solidFill>
                          <a:srgbClr val="FFFF00"/>
                        </a:solidFill>
                      </a:rPr>
                      <m:t>𝜴</m:t>
                    </m:r>
                  </m:oMath>
                </a14:m>
                <a:r>
                  <a:rPr lang="pt-BR" sz="2800" b="1" dirty="0">
                    <a:solidFill>
                      <a:srgbClr val="FFFF00"/>
                    </a:solidFill>
                    <a:latin typeface="UTM Swiss Condensed" panose="02000500000000000000" pitchFamily="2" charset="0"/>
                    <a:cs typeface="Times New Roman" panose="02020603050405020304" pitchFamily="18" charset="0"/>
                  </a:rPr>
                  <a:t>. Khi </a:t>
                </a:r>
                <a14:m>
                  <m:oMath xmlns:m="http://schemas.openxmlformats.org/officeDocument/2006/math">
                    <m:r>
                      <a:rPr lang="vi-VN" sz="2800" b="1">
                        <a:solidFill>
                          <a:srgbClr val="FFFF00"/>
                        </a:solidFill>
                      </a:rPr>
                      <m:t>𝝎</m:t>
                    </m:r>
                  </m:oMath>
                </a14:m>
                <a:r>
                  <a:rPr lang="pt-BR" sz="2800" b="1" dirty="0">
                    <a:solidFill>
                      <a:srgbClr val="FFFF00"/>
                    </a:solidFill>
                    <a:latin typeface="UTM Swiss Condensed" panose="02000500000000000000" pitchFamily="2" charset="0"/>
                    <a:cs typeface="Times New Roman" panose="02020603050405020304" pitchFamily="18" charset="0"/>
                  </a:rPr>
                  <a:t> thay đổi thì công suất tiêu thụ cực đại của mạch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200CA219-BBD4-4626-8AE5-56D273235B8C}"/>
                  </a:ext>
                </a:extLst>
              </p:cNvPr>
              <p:cNvSpPr>
                <a:spLocks noRot="1" noChangeAspect="1" noMove="1" noResize="1" noEditPoints="1" noAdjustHandles="1" noChangeArrowheads="1" noChangeShapeType="1" noTextEdit="1"/>
              </p:cNvSpPr>
              <p:nvPr/>
            </p:nvSpPr>
            <p:spPr>
              <a:xfrm>
                <a:off x="127000" y="63500"/>
                <a:ext cx="11938000" cy="2057999"/>
              </a:xfrm>
              <a:prstGeom prst="rect">
                <a:avLst/>
              </a:prstGeom>
              <a:blipFill>
                <a:blip r:embed="rId2"/>
                <a:stretch>
                  <a:fillRect l="-865" t="-1389"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4262D73A-73CC-41A5-B972-96B86DF31A69}"/>
              </a:ext>
            </a:extLst>
          </p:cNvPr>
          <p:cNvSpPr/>
          <p:nvPr/>
        </p:nvSpPr>
        <p:spPr>
          <a:xfrm>
            <a:off x="762000" y="212149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484 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55854F05-CA1B-489C-BC20-EBFCA5E06A36}"/>
              </a:ext>
            </a:extLst>
          </p:cNvPr>
          <p:cNvSpPr/>
          <p:nvPr/>
        </p:nvSpPr>
        <p:spPr>
          <a:xfrm>
            <a:off x="3619500" y="212149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220 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3BE21B51-58E6-42CE-9634-72530D3921A1}"/>
              </a:ext>
            </a:extLst>
          </p:cNvPr>
          <p:cNvSpPr/>
          <p:nvPr/>
        </p:nvSpPr>
        <p:spPr>
          <a:xfrm>
            <a:off x="6477000" y="212149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242 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6550FFEF-F071-4DF8-B08B-633BF944D083}"/>
              </a:ext>
            </a:extLst>
          </p:cNvPr>
          <p:cNvSpPr/>
          <p:nvPr/>
        </p:nvSpPr>
        <p:spPr>
          <a:xfrm>
            <a:off x="9334500" y="2121499"/>
            <a:ext cx="16770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440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9F1E9F4F-08AF-42AD-89C2-F218CFB572EA}"/>
              </a:ext>
            </a:extLst>
          </p:cNvPr>
          <p:cNvSpPr/>
          <p:nvPr/>
        </p:nvSpPr>
        <p:spPr>
          <a:xfrm>
            <a:off x="698500" y="205799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864146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7307C26C-8E37-4AD3-ADFC-D8FD6D6E0BAA}"/>
                  </a:ext>
                </a:extLst>
              </p:cNvPr>
              <p:cNvSpPr/>
              <p:nvPr/>
            </p:nvSpPr>
            <p:spPr>
              <a:xfrm>
                <a:off x="127000" y="63500"/>
                <a:ext cx="11938000" cy="2553520"/>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62:</a:t>
                </a:r>
                <a:r>
                  <a:rPr lang="pt-BR" sz="2800" b="1" dirty="0">
                    <a:solidFill>
                      <a:srgbClr val="FFFF00"/>
                    </a:solidFill>
                    <a:latin typeface="UTM Swiss Condensed" panose="02000500000000000000" pitchFamily="2" charset="0"/>
                    <a:cs typeface="Times New Roman" panose="02020603050405020304" pitchFamily="18" charset="0"/>
                  </a:rPr>
                  <a:t> Cho mạch điện gồm điện trở R, tụ C </a:t>
                </a:r>
                <a:r>
                  <a:rPr lang="pt-BR" sz="2800" b="1">
                    <a:solidFill>
                      <a:srgbClr val="FFFF00"/>
                    </a:solidFill>
                    <a:latin typeface="UTM Swiss Condensed" panose="02000500000000000000" pitchFamily="2" charset="0"/>
                    <a:cs typeface="Times New Roman" panose="02020603050405020304" pitchFamily="18" charset="0"/>
                  </a:rPr>
                  <a:t>= 31,4.10</a:t>
                </a:r>
                <a:r>
                  <a:rPr lang="pt-BR" sz="2800" b="1" dirty="0">
                    <a:solidFill>
                      <a:srgbClr val="FFFF00"/>
                    </a:solidFill>
                    <a:latin typeface="UTM Swiss Condensed" panose="02000500000000000000" pitchFamily="2" charset="0"/>
                    <a:cs typeface="Times New Roman" panose="02020603050405020304" pitchFamily="18" charset="0"/>
                  </a:rPr>
                  <a:t>-6F, và một cuộn dây thuần cảm L mắc nối tiếp. Đặt vào hai đầu mạch một hiệu điện thế u = </a:t>
                </a:r>
                <a14:m>
                  <m:oMath xmlns:m="http://schemas.openxmlformats.org/officeDocument/2006/math">
                    <m:r>
                      <a:rPr lang="vi-VN" sz="2800" b="1">
                        <a:solidFill>
                          <a:srgbClr val="FFFF00"/>
                        </a:solidFill>
                      </a:rPr>
                      <m:t>𝑼</m:t>
                    </m:r>
                    <m:rad>
                      <m:radPr>
                        <m:degHide m:val="on"/>
                        <m:ctrlPr>
                          <a:rPr lang="vi-VN" sz="2800" b="1">
                            <a:solidFill>
                              <a:srgbClr val="FFFF00"/>
                            </a:solidFill>
                          </a:rPr>
                        </m:ctrlPr>
                      </m:radPr>
                      <m:deg/>
                      <m:e>
                        <m:r>
                          <a:rPr lang="pt-BR" sz="2800" b="1">
                            <a:solidFill>
                              <a:srgbClr val="FFFF00"/>
                            </a:solidFill>
                          </a:rPr>
                          <m:t>𝟐</m:t>
                        </m:r>
                      </m:e>
                    </m:rad>
                  </m:oMath>
                </a14:m>
                <a:r>
                  <a:rPr lang="pt-BR" sz="2800" b="1" dirty="0">
                    <a:solidFill>
                      <a:srgbClr val="FFFF00"/>
                    </a:solidFill>
                    <a:latin typeface="UTM Swiss Condensed" panose="02000500000000000000" pitchFamily="2" charset="0"/>
                    <a:cs typeface="Times New Roman" panose="02020603050405020304" pitchFamily="18" charset="0"/>
                  </a:rPr>
                  <a:t>cos100</a:t>
                </a:r>
                <a14:m>
                  <m:oMath xmlns:m="http://schemas.openxmlformats.org/officeDocument/2006/math">
                    <m:r>
                      <a:rPr lang="vi-VN" sz="2800" b="1">
                        <a:solidFill>
                          <a:srgbClr val="FFFF00"/>
                        </a:solidFill>
                      </a:rPr>
                      <m:t>𝝅</m:t>
                    </m:r>
                  </m:oMath>
                </a14:m>
                <a:r>
                  <a:rPr lang="pt-BR" sz="2800" b="1" dirty="0">
                    <a:solidFill>
                      <a:srgbClr val="FFFF00"/>
                    </a:solidFill>
                    <a:latin typeface="UTM Swiss Condensed" panose="02000500000000000000" pitchFamily="2" charset="0"/>
                    <a:cs typeface="Times New Roman" panose="02020603050405020304" pitchFamily="18" charset="0"/>
                  </a:rPr>
                  <a:t>.t (V). Để cường độ dòng điện trong mạch đạt giá trị cực đại thì độ tự cảm L của cuộn dây có giá trị:</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7307C26C-8E37-4AD3-ADFC-D8FD6D6E0BAA}"/>
                  </a:ext>
                </a:extLst>
              </p:cNvPr>
              <p:cNvSpPr>
                <a:spLocks noRot="1" noChangeAspect="1" noMove="1" noResize="1" noEditPoints="1" noAdjustHandles="1" noChangeArrowheads="1" noChangeShapeType="1" noTextEdit="1"/>
              </p:cNvSpPr>
              <p:nvPr/>
            </p:nvSpPr>
            <p:spPr>
              <a:xfrm>
                <a:off x="127000" y="63500"/>
                <a:ext cx="11938000" cy="2553520"/>
              </a:xfrm>
              <a:prstGeom prst="rect">
                <a:avLst/>
              </a:prstGeom>
              <a:blipFill>
                <a:blip r:embed="rId2"/>
                <a:stretch>
                  <a:fillRect l="-865" t="-1134"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BC63BDCF-84CB-4562-8B58-9D3777E8A03E}"/>
                  </a:ext>
                </a:extLst>
              </p:cNvPr>
              <p:cNvSpPr/>
              <p:nvPr/>
            </p:nvSpPr>
            <p:spPr>
              <a:xfrm>
                <a:off x="762000" y="2617020"/>
                <a:ext cx="1197764"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H.</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BC63BDCF-84CB-4562-8B58-9D3777E8A03E}"/>
                  </a:ext>
                </a:extLst>
              </p:cNvPr>
              <p:cNvSpPr>
                <a:spLocks noRot="1" noChangeAspect="1" noMove="1" noResize="1" noEditPoints="1" noAdjustHandles="1" noChangeArrowheads="1" noChangeShapeType="1" noTextEdit="1"/>
              </p:cNvSpPr>
              <p:nvPr/>
            </p:nvSpPr>
            <p:spPr>
              <a:xfrm>
                <a:off x="762000" y="2617020"/>
                <a:ext cx="1197764" cy="714683"/>
              </a:xfrm>
              <a:prstGeom prst="rect">
                <a:avLst/>
              </a:prstGeom>
              <a:blipFill>
                <a:blip r:embed="rId3"/>
                <a:stretch>
                  <a:fillRect l="-10204" b="-678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678C6C5-F072-4DD0-A08C-058E70F81930}"/>
                  </a:ext>
                </a:extLst>
              </p:cNvPr>
              <p:cNvSpPr/>
              <p:nvPr/>
            </p:nvSpPr>
            <p:spPr>
              <a:xfrm>
                <a:off x="3619500" y="2617020"/>
                <a:ext cx="1197764"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H.</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8678C6C5-F072-4DD0-A08C-058E70F81930}"/>
                  </a:ext>
                </a:extLst>
              </p:cNvPr>
              <p:cNvSpPr>
                <a:spLocks noRot="1" noChangeAspect="1" noMove="1" noResize="1" noEditPoints="1" noAdjustHandles="1" noChangeArrowheads="1" noChangeShapeType="1" noTextEdit="1"/>
              </p:cNvSpPr>
              <p:nvPr/>
            </p:nvSpPr>
            <p:spPr>
              <a:xfrm>
                <a:off x="3619500" y="2617020"/>
                <a:ext cx="1197764" cy="714683"/>
              </a:xfrm>
              <a:prstGeom prst="rect">
                <a:avLst/>
              </a:prstGeom>
              <a:blipFill>
                <a:blip r:embed="rId4"/>
                <a:stretch>
                  <a:fillRect l="-10714" r="-9694" b="-678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5CF6BB88-7E73-4144-8E4C-19167954D88D}"/>
                  </a:ext>
                </a:extLst>
              </p:cNvPr>
              <p:cNvSpPr/>
              <p:nvPr/>
            </p:nvSpPr>
            <p:spPr>
              <a:xfrm>
                <a:off x="6477000" y="2617020"/>
                <a:ext cx="1197764"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H.</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5CF6BB88-7E73-4144-8E4C-19167954D88D}"/>
                  </a:ext>
                </a:extLst>
              </p:cNvPr>
              <p:cNvSpPr>
                <a:spLocks noRot="1" noChangeAspect="1" noMove="1" noResize="1" noEditPoints="1" noAdjustHandles="1" noChangeArrowheads="1" noChangeShapeType="1" noTextEdit="1"/>
              </p:cNvSpPr>
              <p:nvPr/>
            </p:nvSpPr>
            <p:spPr>
              <a:xfrm>
                <a:off x="6477000" y="2617020"/>
                <a:ext cx="1197764" cy="714683"/>
              </a:xfrm>
              <a:prstGeom prst="rect">
                <a:avLst/>
              </a:prstGeom>
              <a:blipFill>
                <a:blip r:embed="rId5"/>
                <a:stretch>
                  <a:fillRect l="-10714" r="-9694" b="-678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02EFF56A-1CFB-4570-8F67-6A27A530C84B}"/>
                  </a:ext>
                </a:extLst>
              </p:cNvPr>
              <p:cNvSpPr/>
              <p:nvPr/>
            </p:nvSpPr>
            <p:spPr>
              <a:xfrm>
                <a:off x="9334500" y="2617020"/>
                <a:ext cx="1149674" cy="7135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𝟒</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H.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02EFF56A-1CFB-4570-8F67-6A27A530C84B}"/>
                  </a:ext>
                </a:extLst>
              </p:cNvPr>
              <p:cNvSpPr>
                <a:spLocks noRot="1" noChangeAspect="1" noMove="1" noResize="1" noEditPoints="1" noAdjustHandles="1" noChangeArrowheads="1" noChangeShapeType="1" noTextEdit="1"/>
              </p:cNvSpPr>
              <p:nvPr/>
            </p:nvSpPr>
            <p:spPr>
              <a:xfrm>
                <a:off x="9334500" y="2617020"/>
                <a:ext cx="1149674" cy="713529"/>
              </a:xfrm>
              <a:prstGeom prst="rect">
                <a:avLst/>
              </a:prstGeom>
              <a:blipFill>
                <a:blip r:embed="rId6"/>
                <a:stretch>
                  <a:fillRect l="-10582" r="-10053"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D838AF5-369F-47A8-A5F8-C700F1A24163}"/>
              </a:ext>
            </a:extLst>
          </p:cNvPr>
          <p:cNvSpPr/>
          <p:nvPr/>
        </p:nvSpPr>
        <p:spPr>
          <a:xfrm>
            <a:off x="698500" y="255352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5178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378A64-FEAB-4096-AC4C-7E1A9E178C3F}"/>
              </a:ext>
            </a:extLst>
          </p:cNvPr>
          <p:cNvSpPr/>
          <p:nvPr/>
        </p:nvSpPr>
        <p:spPr>
          <a:xfrm>
            <a:off x="127000" y="63500"/>
            <a:ext cx="11938000" cy="300082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63:</a:t>
            </a:r>
            <a:r>
              <a:rPr lang="vi-VN" sz="2800" b="1" dirty="0">
                <a:solidFill>
                  <a:srgbClr val="FFFF00"/>
                </a:solidFill>
                <a:latin typeface="UTM Swiss Condensed" panose="02000500000000000000" pitchFamily="2" charset="0"/>
                <a:cs typeface="Times New Roman" panose="02020603050405020304" pitchFamily="18" charset="0"/>
              </a:rPr>
              <a:t> Một khung dây dẫn phẳng quay đều với tốc độ góc ω quanh một trục cố định nằm trong mặt phẳng khung dây, trong một từ trường đều có vectơ cảm ứng từ vuông góc với trục quay của khung. Suất điện động cảm ứng trong khung có biểu thức e = E0 cos(ωt + π /3 ). Tại thời điểm t = 0, vectơ pháp tuyến của mặt phẳng khung dây hợp với vectơ cảm ứng từ một góc bằng: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86605CC1-5510-44BB-8AEB-D0B10B6DF2A2}"/>
              </a:ext>
            </a:extLst>
          </p:cNvPr>
          <p:cNvSpPr/>
          <p:nvPr/>
        </p:nvSpPr>
        <p:spPr>
          <a:xfrm>
            <a:off x="762000" y="306432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150</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0</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1311A1B7-614E-4C3B-8D27-2978FA19EE70}"/>
              </a:ext>
            </a:extLst>
          </p:cNvPr>
          <p:cNvSpPr/>
          <p:nvPr/>
        </p:nvSpPr>
        <p:spPr>
          <a:xfrm>
            <a:off x="3619500" y="306432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120</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0</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D4FF3268-6E34-44B6-AA75-B374513A636E}"/>
              </a:ext>
            </a:extLst>
          </p:cNvPr>
          <p:cNvSpPr/>
          <p:nvPr/>
        </p:nvSpPr>
        <p:spPr>
          <a:xfrm>
            <a:off x="6477000" y="306432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60</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0</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205E278E-527C-4669-B05D-37F1BE50D264}"/>
              </a:ext>
            </a:extLst>
          </p:cNvPr>
          <p:cNvSpPr/>
          <p:nvPr/>
        </p:nvSpPr>
        <p:spPr>
          <a:xfrm>
            <a:off x="9334500" y="3064321"/>
            <a:ext cx="129394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180</a:t>
            </a:r>
            <a:r>
              <a:rPr kumimoji="0" lang="vi-VN" sz="2800" b="1" i="0" u="none" strike="noStrike" kern="1200" cap="none" spc="0" normalizeH="0" baseline="30000" noProof="0">
                <a:ln>
                  <a:noFill/>
                </a:ln>
                <a:solidFill>
                  <a:srgbClr val="FFFFFF"/>
                </a:solidFill>
                <a:effectLst/>
                <a:uLnTx/>
                <a:uFillTx/>
                <a:latin typeface="UTM Swiss Condensed" panose="02000500000000000000" pitchFamily="2" charset="0"/>
                <a:ea typeface="Arial" panose="020B0604020202020204" pitchFamily="34" charset="0"/>
                <a:cs typeface="+mn-cs"/>
              </a:rPr>
              <a:t>0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4EF1ACD8-AC9B-4EFB-B1EE-07A9DDA3B61D}"/>
              </a:ext>
            </a:extLst>
          </p:cNvPr>
          <p:cNvSpPr/>
          <p:nvPr/>
        </p:nvSpPr>
        <p:spPr>
          <a:xfrm>
            <a:off x="698500" y="300082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06107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0F63F60F-C0EB-4822-B705-5393FDFB49C0}"/>
                  </a:ext>
                </a:extLst>
              </p:cNvPr>
              <p:cNvSpPr/>
              <p:nvPr/>
            </p:nvSpPr>
            <p:spPr>
              <a:xfrm>
                <a:off x="127000" y="63500"/>
                <a:ext cx="11938000" cy="2229969"/>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MX" sz="2800" b="1" dirty="0">
                    <a:solidFill>
                      <a:srgbClr val="FF0000"/>
                    </a:solidFill>
                    <a:latin typeface="UTM Swiss Condensed" panose="02000500000000000000" pitchFamily="2" charset="0"/>
                    <a:cs typeface="Times New Roman" panose="02020603050405020304" pitchFamily="18" charset="0"/>
                  </a:rPr>
                  <a:t>Câu 64</a:t>
                </a:r>
                <a:r>
                  <a:rPr lang="es-MX" sz="2800" b="1">
                    <a:solidFill>
                      <a:srgbClr val="FF0000"/>
                    </a:solidFill>
                    <a:latin typeface="UTM Swiss Condensed" panose="02000500000000000000" pitchFamily="2" charset="0"/>
                    <a:cs typeface="Times New Roman" panose="02020603050405020304" pitchFamily="18" charset="0"/>
                  </a:rPr>
                  <a:t>:</a:t>
                </a:r>
                <a:r>
                  <a:rPr lang="es-MX" sz="2800" b="1">
                    <a:solidFill>
                      <a:srgbClr val="FFFF00"/>
                    </a:solidFill>
                    <a:latin typeface="UTM Swiss Condensed" panose="02000500000000000000" pitchFamily="2" charset="0"/>
                    <a:cs typeface="Times New Roman" panose="02020603050405020304" pitchFamily="18" charset="0"/>
                  </a:rPr>
                  <a:t> Mạch</a:t>
                </a:r>
                <a:r>
                  <a:rPr lang="es-MX" sz="2800" b="1" dirty="0">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RL </a:t>
                </a:r>
                <a:r>
                  <a:rPr lang="es-MX" sz="2800" b="1" dirty="0" err="1">
                    <a:solidFill>
                      <a:srgbClr val="FFFF00"/>
                    </a:solidFill>
                    <a:latin typeface="UTM Swiss Condensed" panose="02000500000000000000" pitchFamily="2" charset="0"/>
                    <a:cs typeface="Times New Roman" panose="02020603050405020304" pitchFamily="18" charset="0"/>
                  </a:rPr>
                  <a:t>có</a:t>
                </a:r>
                <a:r>
                  <a:rPr lang="es-MX" sz="2800" b="1" dirty="0">
                    <a:solidFill>
                      <a:srgbClr val="FFFF00"/>
                    </a:solidFill>
                    <a:latin typeface="UTM Swiss Condensed" panose="02000500000000000000" pitchFamily="2" charset="0"/>
                    <a:cs typeface="Times New Roman" panose="02020603050405020304" pitchFamily="18" charset="0"/>
                  </a:rPr>
                  <a:t> R = 50Ω; </a:t>
                </a:r>
                <a14:m>
                  <m:oMath xmlns:m="http://schemas.openxmlformats.org/officeDocument/2006/math">
                    <m:r>
                      <a:rPr lang="vi-VN" sz="2800" b="1">
                        <a:solidFill>
                          <a:srgbClr val="FFFF00"/>
                        </a:solidFill>
                      </a:rPr>
                      <m:t>𝑳</m:t>
                    </m:r>
                    <m:r>
                      <a:rPr lang="es-MX" sz="2800" b="1">
                        <a:solidFill>
                          <a:srgbClr val="FFFF00"/>
                        </a:solidFill>
                      </a:rPr>
                      <m:t> = </m:t>
                    </m:r>
                    <m:f>
                      <m:fPr>
                        <m:ctrlPr>
                          <a:rPr lang="vi-VN" sz="2800" b="1">
                            <a:solidFill>
                              <a:srgbClr val="FFFF00"/>
                            </a:solidFill>
                          </a:rPr>
                        </m:ctrlPr>
                      </m:fPr>
                      <m:num>
                        <m:r>
                          <a:rPr lang="es-MX" sz="2800" b="1">
                            <a:solidFill>
                              <a:srgbClr val="FFFF00"/>
                            </a:solidFill>
                          </a:rPr>
                          <m:t>𝟏</m:t>
                        </m:r>
                      </m:num>
                      <m:den>
                        <m:r>
                          <a:rPr lang="vi-VN" sz="2800" b="1">
                            <a:solidFill>
                              <a:srgbClr val="FFFF00"/>
                            </a:solidFill>
                          </a:rPr>
                          <m:t>𝝅</m:t>
                        </m:r>
                      </m:den>
                    </m:f>
                    <m:r>
                      <a:rPr lang="vi-VN" sz="2800" b="1">
                        <a:solidFill>
                          <a:srgbClr val="FFFF00"/>
                        </a:solidFill>
                      </a:rPr>
                      <m:t>𝑯</m:t>
                    </m:r>
                  </m:oMath>
                </a14:m>
                <a:r>
                  <a:rPr lang="vi-VN" sz="2800" b="1" dirty="0">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được mẳc vào mạng điện xoay chiều có tần số trong mạch là</a:t>
                </a:r>
                <a:r>
                  <a:rPr lang="es-MX" sz="2800" b="1" dirty="0">
                    <a:solidFill>
                      <a:srgbClr val="FFFF00"/>
                    </a:solidFill>
                    <a:latin typeface="UTM Swiss Condensed" panose="02000500000000000000" pitchFamily="2" charset="0"/>
                    <a:cs typeface="Times New Roman" panose="02020603050405020304" pitchFamily="18" charset="0"/>
                  </a:rPr>
                  <a:t> 50 Hz</a:t>
                </a:r>
                <a:r>
                  <a:rPr lang="es-MX" sz="2800" b="1">
                    <a:solidFill>
                      <a:srgbClr val="FFFF00"/>
                    </a:solidFill>
                    <a:latin typeface="UTM Swiss Condensed" panose="02000500000000000000" pitchFamily="2" charset="0"/>
                    <a:cs typeface="Times New Roman" panose="02020603050405020304" pitchFamily="18" charset="0"/>
                  </a:rPr>
                  <a:t>. Nếu điện áp hiệu dụng hai đầu mạch điện là</a:t>
                </a:r>
                <a:r>
                  <a:rPr lang="es-MX" sz="2800" b="1" dirty="0">
                    <a:solidFill>
                      <a:srgbClr val="FFFF00"/>
                    </a:solidFill>
                    <a:latin typeface="UTM Swiss Condensed" panose="02000500000000000000" pitchFamily="2" charset="0"/>
                    <a:cs typeface="Times New Roman" panose="02020603050405020304" pitchFamily="18" charset="0"/>
                  </a:rPr>
                  <a:t> 50 V</a:t>
                </a:r>
                <a:r>
                  <a:rPr lang="es-MX" sz="2800" b="1">
                    <a:solidFill>
                      <a:srgbClr val="FFFF00"/>
                    </a:solidFill>
                    <a:latin typeface="UTM Swiss Condensed" panose="02000500000000000000" pitchFamily="2" charset="0"/>
                    <a:cs typeface="Times New Roman" panose="02020603050405020304" pitchFamily="18" charset="0"/>
                  </a:rPr>
                  <a:t>. Công suất trong mạch khi đó </a:t>
                </a:r>
                <a:r>
                  <a:rPr lang="es-MX" sz="2800" b="1" dirty="0" err="1">
                    <a:solidFill>
                      <a:srgbClr val="FFFF00"/>
                    </a:solidFill>
                    <a:latin typeface="UTM Swiss Condensed" panose="02000500000000000000" pitchFamily="2" charset="0"/>
                    <a:cs typeface="Times New Roman" panose="02020603050405020304" pitchFamily="18" charset="0"/>
                  </a:rPr>
                  <a:t>bằng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es-MX"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0F63F60F-C0EB-4822-B705-5393FDFB49C0}"/>
                  </a:ext>
                </a:extLst>
              </p:cNvPr>
              <p:cNvSpPr>
                <a:spLocks noRot="1" noChangeAspect="1" noMove="1" noResize="1" noEditPoints="1" noAdjustHandles="1" noChangeArrowheads="1" noChangeShapeType="1" noTextEdit="1"/>
              </p:cNvSpPr>
              <p:nvPr/>
            </p:nvSpPr>
            <p:spPr>
              <a:xfrm>
                <a:off x="127000" y="63500"/>
                <a:ext cx="11938000" cy="2229969"/>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94BA4212-F58C-403A-B7D7-7E4CCA2A8FE9}"/>
              </a:ext>
            </a:extLst>
          </p:cNvPr>
          <p:cNvSpPr/>
          <p:nvPr/>
        </p:nvSpPr>
        <p:spPr>
          <a:xfrm>
            <a:off x="762000" y="229346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20 W.</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17B2C9BD-4C00-460A-94F3-63681E77F672}"/>
              </a:ext>
            </a:extLst>
          </p:cNvPr>
          <p:cNvSpPr/>
          <p:nvPr/>
        </p:nvSpPr>
        <p:spPr>
          <a:xfrm>
            <a:off x="3619500" y="229346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 W.</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F69EEBDA-557C-47CD-BD44-F6937758A6C0}"/>
              </a:ext>
            </a:extLst>
          </p:cNvPr>
          <p:cNvSpPr/>
          <p:nvPr/>
        </p:nvSpPr>
        <p:spPr>
          <a:xfrm>
            <a:off x="6477000" y="2293469"/>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100 W.</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EA5D7192-1B9D-4E6C-9856-CC1E472AC526}"/>
              </a:ext>
            </a:extLst>
          </p:cNvPr>
          <p:cNvSpPr/>
          <p:nvPr/>
        </p:nvSpPr>
        <p:spPr>
          <a:xfrm>
            <a:off x="9334500" y="2293469"/>
            <a:ext cx="14975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25 </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D8522CC1-EBD8-4C9B-B19B-5B36B76ACD2A}"/>
              </a:ext>
            </a:extLst>
          </p:cNvPr>
          <p:cNvSpPr/>
          <p:nvPr/>
        </p:nvSpPr>
        <p:spPr>
          <a:xfrm>
            <a:off x="3556000" y="222996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2135458"/>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5954471-8A9F-4776-A2AC-B3B1890DE4A1}"/>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MX" sz="2800" b="1" dirty="0">
                    <a:solidFill>
                      <a:srgbClr val="FF0000"/>
                    </a:solidFill>
                    <a:latin typeface="UTM Swiss Condensed" panose="02000500000000000000" pitchFamily="2" charset="0"/>
                    <a:cs typeface="Times New Roman" panose="02020603050405020304" pitchFamily="18" charset="0"/>
                  </a:rPr>
                  <a:t>Câu 65</a:t>
                </a:r>
                <a:r>
                  <a:rPr lang="es-MX" sz="2800" b="1">
                    <a:solidFill>
                      <a:srgbClr val="FF0000"/>
                    </a:solidFill>
                    <a:latin typeface="UTM Swiss Condensed" panose="02000500000000000000" pitchFamily="2" charset="0"/>
                    <a:cs typeface="Times New Roman" panose="02020603050405020304" pitchFamily="18" charset="0"/>
                  </a:rPr>
                  <a:t>:</a:t>
                </a:r>
                <a:r>
                  <a:rPr lang="es-MX" sz="2800" b="1">
                    <a:solidFill>
                      <a:srgbClr val="FFFF00"/>
                    </a:solidFill>
                    <a:latin typeface="UTM Swiss Condensed" panose="02000500000000000000" pitchFamily="2" charset="0"/>
                    <a:cs typeface="Times New Roman" panose="02020603050405020304" pitchFamily="18" charset="0"/>
                  </a:rPr>
                  <a:t> Mạch điện</a:t>
                </a:r>
                <a:r>
                  <a:rPr lang="es-MX" sz="2800" b="1" dirty="0">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RLC có điện dung</a:t>
                </a:r>
                <a:r>
                  <a:rPr lang="es-MX" sz="2800" b="1" dirty="0">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C thay đổi</a:t>
                </a:r>
                <a:r>
                  <a:rPr lang="es-MX" sz="2800" b="1" dirty="0">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Cho biết cảm </a:t>
                </a:r>
                <a:r>
                  <a:rPr lang="es-MX" sz="2800" b="1" dirty="0" err="1">
                    <a:solidFill>
                      <a:srgbClr val="FFFF00"/>
                    </a:solidFill>
                    <a:latin typeface="UTM Swiss Condensed" panose="02000500000000000000" pitchFamily="2" charset="0"/>
                    <a:cs typeface="Times New Roman" panose="02020603050405020304" pitchFamily="18" charset="0"/>
                  </a:rPr>
                  <a:t>kháng</a:t>
                </a:r>
                <a:r>
                  <a:rPr lang="es-MX" sz="2800" b="1" dirty="0">
                    <a:solidFill>
                      <a:srgbClr val="FFFF00"/>
                    </a:solidFill>
                    <a:latin typeface="UTM Swiss Condensed" panose="02000500000000000000" pitchFamily="2" charset="0"/>
                    <a:cs typeface="Times New Roman" panose="02020603050405020304" pitchFamily="18" charset="0"/>
                  </a:rPr>
                  <a:t> </a:t>
                </a:r>
                <a14:m>
                  <m:oMath xmlns:m="http://schemas.openxmlformats.org/officeDocument/2006/math">
                    <m:sSub>
                      <m:sSubPr>
                        <m:ctrlPr>
                          <a:rPr lang="vi-VN" sz="2800" b="1">
                            <a:solidFill>
                              <a:srgbClr val="FFFF00"/>
                            </a:solidFill>
                          </a:rPr>
                        </m:ctrlPr>
                      </m:sSubPr>
                      <m:e>
                        <m:r>
                          <a:rPr lang="vi-VN" sz="2800" b="1">
                            <a:solidFill>
                              <a:srgbClr val="FFFF00"/>
                            </a:solidFill>
                          </a:rPr>
                          <m:t>𝒁</m:t>
                        </m:r>
                      </m:e>
                      <m:sub>
                        <m:r>
                          <a:rPr lang="vi-VN" sz="2800" b="1">
                            <a:solidFill>
                              <a:srgbClr val="FFFF00"/>
                            </a:solidFill>
                          </a:rPr>
                          <m:t>𝑳</m:t>
                        </m:r>
                      </m:sub>
                    </m:sSub>
                    <m:r>
                      <a:rPr lang="es-MX" sz="2800" b="1">
                        <a:solidFill>
                          <a:srgbClr val="FFFF00"/>
                        </a:solidFill>
                      </a:rPr>
                      <m:t> = </m:t>
                    </m:r>
                    <m:r>
                      <a:rPr lang="es-MX" sz="2800" b="1">
                        <a:solidFill>
                          <a:srgbClr val="FFFF00"/>
                        </a:solidFill>
                      </a:rPr>
                      <m:t>𝟓𝟎</m:t>
                    </m:r>
                    <m:r>
                      <a:rPr lang="vi-VN" sz="2800" b="1">
                        <a:solidFill>
                          <a:srgbClr val="FFFF00"/>
                        </a:solidFill>
                      </a:rPr>
                      <m:t>𝜴</m:t>
                    </m:r>
                  </m:oMath>
                </a14:m>
                <a:r>
                  <a:rPr lang="es-MX" sz="2800" b="1" dirty="0">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 mắc mạch điện trên vào mạng điện xoay chiều có tần số trong mạch là</a:t>
                </a:r>
                <a:r>
                  <a:rPr lang="es-MX" sz="2800" b="1" dirty="0">
                    <a:solidFill>
                      <a:srgbClr val="FFFF00"/>
                    </a:solidFill>
                    <a:latin typeface="UTM Swiss Condensed" panose="02000500000000000000" pitchFamily="2" charset="0"/>
                    <a:cs typeface="Times New Roman" panose="02020603050405020304" pitchFamily="18" charset="0"/>
                  </a:rPr>
                  <a:t> 50 Hz</a:t>
                </a:r>
                <a:r>
                  <a:rPr lang="es-MX" sz="2800" b="1">
                    <a:solidFill>
                      <a:srgbClr val="FFFF00"/>
                    </a:solidFill>
                    <a:latin typeface="UTM Swiss Condensed" panose="02000500000000000000" pitchFamily="2" charset="0"/>
                    <a:cs typeface="Times New Roman" panose="02020603050405020304" pitchFamily="18" charset="0"/>
                  </a:rPr>
                  <a:t>. Để công suất trong mạch đạt cực đại thì giá trị</a:t>
                </a:r>
                <a:r>
                  <a:rPr lang="es-MX" sz="2800" b="1" dirty="0">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C </a:t>
                </a:r>
                <a:r>
                  <a:rPr lang="es-MX" sz="2800" b="1" dirty="0" err="1">
                    <a:solidFill>
                      <a:srgbClr val="FFFF00"/>
                    </a:solidFill>
                    <a:latin typeface="UTM Swiss Condensed" panose="02000500000000000000" pitchFamily="2" charset="0"/>
                    <a:cs typeface="Times New Roman" panose="02020603050405020304" pitchFamily="18" charset="0"/>
                  </a:rPr>
                  <a:t>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es-MX"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5954471-8A9F-4776-A2AC-B3B1890DE4A1}"/>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F7D13EE2-B554-4602-B802-FA3005FE65D8}"/>
                  </a:ext>
                </a:extLst>
              </p:cNvPr>
              <p:cNvSpPr/>
              <p:nvPr/>
            </p:nvSpPr>
            <p:spPr>
              <a:xfrm>
                <a:off x="1016000" y="2073281"/>
                <a:ext cx="3044423" cy="77803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e>
                          <m:sup>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sup>
                        </m:sSup>
                      </m:num>
                      <m:den>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𝑭</m:t>
                    </m:r>
                  </m:oMath>
                </a14:m>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F7D13EE2-B554-4602-B802-FA3005FE65D8}"/>
                  </a:ext>
                </a:extLst>
              </p:cNvPr>
              <p:cNvSpPr>
                <a:spLocks noRot="1" noChangeAspect="1" noMove="1" noResize="1" noEditPoints="1" noAdjustHandles="1" noChangeArrowheads="1" noChangeShapeType="1" noTextEdit="1"/>
              </p:cNvSpPr>
              <p:nvPr/>
            </p:nvSpPr>
            <p:spPr>
              <a:xfrm>
                <a:off x="1016000" y="2073281"/>
                <a:ext cx="3044423" cy="778034"/>
              </a:xfrm>
              <a:prstGeom prst="rect">
                <a:avLst/>
              </a:prstGeom>
              <a:blipFill>
                <a:blip r:embed="rId3"/>
                <a:stretch>
                  <a:fillRect l="-4208" b="-703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5A4AB41-5665-48F8-8651-3FA74FC3FE85}"/>
                  </a:ext>
                </a:extLst>
              </p:cNvPr>
              <p:cNvSpPr/>
              <p:nvPr/>
            </p:nvSpPr>
            <p:spPr>
              <a:xfrm>
                <a:off x="6477000" y="2073281"/>
                <a:ext cx="3044423" cy="778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e>
                          <m:sup>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sup>
                        </m:sSup>
                      </m:num>
                      <m:den>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𝑭</m:t>
                    </m:r>
                  </m:oMath>
                </a14:m>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A5A4AB41-5665-48F8-8651-3FA74FC3FE85}"/>
                  </a:ext>
                </a:extLst>
              </p:cNvPr>
              <p:cNvSpPr>
                <a:spLocks noRot="1" noChangeAspect="1" noMove="1" noResize="1" noEditPoints="1" noAdjustHandles="1" noChangeArrowheads="1" noChangeShapeType="1" noTextEdit="1"/>
              </p:cNvSpPr>
              <p:nvPr/>
            </p:nvSpPr>
            <p:spPr>
              <a:xfrm>
                <a:off x="6477000" y="2073281"/>
                <a:ext cx="3044423" cy="778996"/>
              </a:xfrm>
              <a:prstGeom prst="rect">
                <a:avLst/>
              </a:prstGeom>
              <a:blipFill>
                <a:blip r:embed="rId4"/>
                <a:stretch>
                  <a:fillRect l="-4208" b="-703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E46AD88-57A2-44CF-A0D3-E92B84EB7F98}"/>
                  </a:ext>
                </a:extLst>
              </p:cNvPr>
              <p:cNvSpPr/>
              <p:nvPr/>
            </p:nvSpPr>
            <p:spPr>
              <a:xfrm>
                <a:off x="1016000" y="2835281"/>
                <a:ext cx="2121093"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𝑭</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3E46AD88-57A2-44CF-A0D3-E92B84EB7F98}"/>
                  </a:ext>
                </a:extLst>
              </p:cNvPr>
              <p:cNvSpPr>
                <a:spLocks noRot="1" noChangeAspect="1" noMove="1" noResize="1" noEditPoints="1" noAdjustHandles="1" noChangeArrowheads="1" noChangeShapeType="1" noTextEdit="1"/>
              </p:cNvSpPr>
              <p:nvPr/>
            </p:nvSpPr>
            <p:spPr>
              <a:xfrm>
                <a:off x="1016000" y="2835281"/>
                <a:ext cx="2121093" cy="714683"/>
              </a:xfrm>
              <a:prstGeom prst="rect">
                <a:avLst/>
              </a:prstGeom>
              <a:blipFill>
                <a:blip r:embed="rId5"/>
                <a:stretch>
                  <a:fillRect l="-603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1177334E-94A2-4C5F-9A54-193F532301BE}"/>
                  </a:ext>
                </a:extLst>
              </p:cNvPr>
              <p:cNvSpPr/>
              <p:nvPr/>
            </p:nvSpPr>
            <p:spPr>
              <a:xfrm>
                <a:off x="6477000" y="2835281"/>
                <a:ext cx="2231380"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𝑪</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𝑭</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1177334E-94A2-4C5F-9A54-193F532301BE}"/>
                  </a:ext>
                </a:extLst>
              </p:cNvPr>
              <p:cNvSpPr>
                <a:spLocks noRot="1" noChangeAspect="1" noMove="1" noResize="1" noEditPoints="1" noAdjustHandles="1" noChangeArrowheads="1" noChangeShapeType="1" noTextEdit="1"/>
              </p:cNvSpPr>
              <p:nvPr/>
            </p:nvSpPr>
            <p:spPr>
              <a:xfrm>
                <a:off x="6477000" y="2835281"/>
                <a:ext cx="2231380" cy="714683"/>
              </a:xfrm>
              <a:prstGeom prst="rect">
                <a:avLst/>
              </a:prstGeom>
              <a:blipFill>
                <a:blip r:embed="rId6"/>
                <a:stretch>
                  <a:fillRect l="-5738" r="-4645"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A24020C-FD3F-4879-A2BC-DE93BC634909}"/>
              </a:ext>
            </a:extLst>
          </p:cNvPr>
          <p:cNvSpPr/>
          <p:nvPr/>
        </p:nvSpPr>
        <p:spPr>
          <a:xfrm>
            <a:off x="6413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429465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6BA447A-B3C3-429F-BC3A-57A18930E13B}"/>
                  </a:ext>
                </a:extLst>
              </p:cNvPr>
              <p:cNvSpPr/>
              <p:nvPr/>
            </p:nvSpPr>
            <p:spPr>
              <a:xfrm>
                <a:off x="127000" y="63500"/>
                <a:ext cx="11938000" cy="2303900"/>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66:</a:t>
                </a:r>
                <a:r>
                  <a:rPr lang="vi-VN" sz="2800" b="1" dirty="0">
                    <a:solidFill>
                      <a:srgbClr val="FFFF00"/>
                    </a:solidFill>
                    <a:latin typeface="UTM Swiss Condensed" panose="02000500000000000000" pitchFamily="2" charset="0"/>
                    <a:cs typeface="Times New Roman" panose="02020603050405020304" pitchFamily="18" charset="0"/>
                  </a:rPr>
                  <a:t> Mạch điện RLC mắc nối tiếp có cuộn cảm thuần. Đặt vào mạch điện 200 V - 50Hz. Công suất trong mạch đạt cực đại bằng 100 W khi R thay đổi, biết C = </a:t>
                </a:r>
                <a14:m>
                  <m:oMath xmlns:m="http://schemas.openxmlformats.org/officeDocument/2006/math">
                    <m:f>
                      <m:fPr>
                        <m:ctrlPr>
                          <a:rPr lang="vi-VN" sz="2800" b="1">
                            <a:solidFill>
                              <a:srgbClr val="FFFF00"/>
                            </a:solidFill>
                          </a:rPr>
                        </m:ctrlPr>
                      </m:fPr>
                      <m:num>
                        <m:r>
                          <a:rPr lang="vi-VN" sz="2800" b="1">
                            <a:solidFill>
                              <a:srgbClr val="FFFF00"/>
                            </a:solidFill>
                          </a:rPr>
                          <m:t>𝟏</m:t>
                        </m:r>
                        <m:sSup>
                          <m:sSupPr>
                            <m:ctrlPr>
                              <a:rPr lang="vi-VN" sz="2800" b="1">
                                <a:solidFill>
                                  <a:srgbClr val="FFFF00"/>
                                </a:solidFill>
                              </a:rPr>
                            </m:ctrlPr>
                          </m:sSupPr>
                          <m:e>
                            <m:r>
                              <a:rPr lang="vi-VN" sz="2800" b="1">
                                <a:solidFill>
                                  <a:srgbClr val="FFFF00"/>
                                </a:solidFill>
                              </a:rPr>
                              <m:t>𝟎</m:t>
                            </m:r>
                          </m:e>
                          <m:sup>
                            <m:r>
                              <a:rPr lang="vi-VN" sz="2800" b="1">
                                <a:solidFill>
                                  <a:srgbClr val="FFFF00"/>
                                </a:solidFill>
                              </a:rPr>
                              <m:t>−</m:t>
                            </m:r>
                            <m:r>
                              <a:rPr lang="vi-VN" sz="2800" b="1">
                                <a:solidFill>
                                  <a:srgbClr val="FFFF00"/>
                                </a:solidFill>
                              </a:rPr>
                              <m:t>𝟑</m:t>
                            </m:r>
                          </m:sup>
                        </m:sSup>
                      </m:num>
                      <m:den>
                        <m:r>
                          <a:rPr lang="vi-VN" sz="2800" b="1">
                            <a:solidFill>
                              <a:srgbClr val="FFFF00"/>
                            </a:solidFill>
                          </a:rPr>
                          <m:t>𝟐</m:t>
                        </m:r>
                        <m:r>
                          <a:rPr lang="vi-VN" sz="2800" b="1">
                            <a:solidFill>
                              <a:srgbClr val="FFFF00"/>
                            </a:solidFill>
                          </a:rPr>
                          <m:t>𝝅</m:t>
                        </m:r>
                      </m:den>
                    </m:f>
                    <m:r>
                      <a:rPr lang="vi-VN" sz="2800" b="1">
                        <a:solidFill>
                          <a:srgbClr val="FFFF00"/>
                        </a:solidFill>
                      </a:rPr>
                      <m:t>𝑭</m:t>
                    </m:r>
                  </m:oMath>
                </a14:m>
                <a:r>
                  <a:rPr lang="vi-VN" sz="2800" b="1" dirty="0">
                    <a:solidFill>
                      <a:srgbClr val="FFFF00"/>
                    </a:solidFill>
                    <a:latin typeface="UTM Swiss Condensed" panose="02000500000000000000" pitchFamily="2" charset="0"/>
                    <a:cs typeface="Times New Roman" panose="02020603050405020304" pitchFamily="18" charset="0"/>
                  </a:rPr>
                  <a:t>. Giá trị của R bằng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6BA447A-B3C3-429F-BC3A-57A18930E13B}"/>
                  </a:ext>
                </a:extLst>
              </p:cNvPr>
              <p:cNvSpPr>
                <a:spLocks noRot="1" noChangeAspect="1" noMove="1" noResize="1" noEditPoints="1" noAdjustHandles="1" noChangeArrowheads="1" noChangeShapeType="1" noTextEdit="1"/>
              </p:cNvSpPr>
              <p:nvPr/>
            </p:nvSpPr>
            <p:spPr>
              <a:xfrm>
                <a:off x="127000" y="63500"/>
                <a:ext cx="11938000" cy="2303900"/>
              </a:xfrm>
              <a:prstGeom prst="rect">
                <a:avLst/>
              </a:prstGeom>
              <a:blipFill>
                <a:blip r:embed="rId2"/>
                <a:stretch>
                  <a:fillRect l="-865" t="-1250" r="-1628" b="-5000"/>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3593453B-FCB0-4DFD-9807-87F5BAC30497}"/>
              </a:ext>
            </a:extLst>
          </p:cNvPr>
          <p:cNvSpPr/>
          <p:nvPr/>
        </p:nvSpPr>
        <p:spPr>
          <a:xfrm>
            <a:off x="762000" y="236740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50 Ω.</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F3F0BA06-61B3-4480-8162-A750A1675199}"/>
              </a:ext>
            </a:extLst>
          </p:cNvPr>
          <p:cNvSpPr/>
          <p:nvPr/>
        </p:nvSpPr>
        <p:spPr>
          <a:xfrm>
            <a:off x="3619500" y="236740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100 Ω.</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563D49AC-5586-40CF-90BB-73CC7694120B}"/>
              </a:ext>
            </a:extLst>
          </p:cNvPr>
          <p:cNvSpPr/>
          <p:nvPr/>
        </p:nvSpPr>
        <p:spPr>
          <a:xfrm>
            <a:off x="6477000" y="236740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200 Ω.</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6FBF6A5D-55DB-4F00-ADD8-5E91C4C5D097}"/>
              </a:ext>
            </a:extLst>
          </p:cNvPr>
          <p:cNvSpPr/>
          <p:nvPr/>
        </p:nvSpPr>
        <p:spPr>
          <a:xfrm>
            <a:off x="9334500" y="2367400"/>
            <a:ext cx="16594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400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Ω.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6BBF9F43-2A47-477F-A691-73CE693414B6}"/>
              </a:ext>
            </a:extLst>
          </p:cNvPr>
          <p:cNvSpPr/>
          <p:nvPr/>
        </p:nvSpPr>
        <p:spPr>
          <a:xfrm>
            <a:off x="3556000" y="23039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240537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5C6D2E61-9BA0-4C7E-8E2B-AAE1ADBFCD28}"/>
                  </a:ext>
                </a:extLst>
              </p:cNvPr>
              <p:cNvSpPr/>
              <p:nvPr/>
            </p:nvSpPr>
            <p:spPr>
              <a:xfrm>
                <a:off x="127000" y="63500"/>
                <a:ext cx="11938000" cy="2945678"/>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67:</a:t>
                </a:r>
                <a:r>
                  <a:rPr lang="vi-VN" sz="2800" b="1" dirty="0">
                    <a:solidFill>
                      <a:srgbClr val="FFFF00"/>
                    </a:solidFill>
                    <a:latin typeface="UTM Swiss Condensed" panose="02000500000000000000" pitchFamily="2" charset="0"/>
                    <a:cs typeface="Times New Roman" panose="02020603050405020304" pitchFamily="18" charset="0"/>
                  </a:rPr>
                  <a:t> Đặt điện áp u = U0cos</a:t>
                </a:r>
                <a:r>
                  <a:rPr lang="vi-VN" sz="2800" b="1" dirty="0">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vi-VN" sz="2800" b="1" dirty="0">
                    <a:solidFill>
                      <a:srgbClr val="FFFF00"/>
                    </a:solidFill>
                    <a:latin typeface="UTM Swiss Condensed" panose="02000500000000000000" pitchFamily="2" charset="0"/>
                    <a:cs typeface="Times New Roman" panose="02020603050405020304" pitchFamily="18" charset="0"/>
                  </a:rPr>
                  <a:t>t vào hai đầu đoạn mạch mắc nối tiếp gồm điện trở thuần R, tụ điện và cuộn cảm thuần có độ tự cảm L thay đổi được. Khi L1 = </a:t>
                </a:r>
                <a14:m>
                  <m:oMath xmlns:m="http://schemas.openxmlformats.org/officeDocument/2006/math">
                    <m:f>
                      <m:fPr>
                        <m:ctrlPr>
                          <a:rPr lang="vi-VN" sz="2800" b="1">
                            <a:solidFill>
                              <a:srgbClr val="FFFF00"/>
                            </a:solidFill>
                          </a:rPr>
                        </m:ctrlPr>
                      </m:fPr>
                      <m:num>
                        <m:r>
                          <a:rPr lang="vi-VN" sz="2800" b="1">
                            <a:solidFill>
                              <a:srgbClr val="FFFF00"/>
                            </a:solidFill>
                          </a:rPr>
                          <m:t>𝟏</m:t>
                        </m:r>
                      </m:num>
                      <m:den>
                        <m:r>
                          <a:rPr lang="fr-FR" sz="2800" b="1">
                            <a:solidFill>
                              <a:srgbClr val="FFFF00"/>
                            </a:solidFill>
                          </a:rPr>
                          <m:t>𝝅</m:t>
                        </m:r>
                      </m:den>
                    </m:f>
                  </m:oMath>
                </a14:m>
                <a:r>
                  <a:rPr lang="vi-VN" sz="2800" b="1" dirty="0">
                    <a:solidFill>
                      <a:srgbClr val="FFFF00"/>
                    </a:solidFill>
                    <a:latin typeface="UTM Swiss Condensed" panose="02000500000000000000" pitchFamily="2" charset="0"/>
                    <a:cs typeface="Times New Roman" panose="02020603050405020304" pitchFamily="18" charset="0"/>
                  </a:rPr>
                  <a:t> (H) và khi L2 = </a:t>
                </a:r>
                <a14:m>
                  <m:oMath xmlns:m="http://schemas.openxmlformats.org/officeDocument/2006/math">
                    <m:f>
                      <m:fPr>
                        <m:ctrlPr>
                          <a:rPr lang="vi-VN" sz="2800" b="1">
                            <a:solidFill>
                              <a:srgbClr val="FFFF00"/>
                            </a:solidFill>
                          </a:rPr>
                        </m:ctrlPr>
                      </m:fPr>
                      <m:num>
                        <m:r>
                          <a:rPr lang="vi-VN" sz="2800" b="1">
                            <a:solidFill>
                              <a:srgbClr val="FFFF00"/>
                            </a:solidFill>
                          </a:rPr>
                          <m:t>𝟑</m:t>
                        </m:r>
                      </m:num>
                      <m:den>
                        <m:r>
                          <a:rPr lang="fr-FR" sz="2800" b="1">
                            <a:solidFill>
                              <a:srgbClr val="FFFF00"/>
                            </a:solidFill>
                          </a:rPr>
                          <m:t>𝝅</m:t>
                        </m:r>
                      </m:den>
                    </m:f>
                  </m:oMath>
                </a14:m>
                <a:r>
                  <a:rPr lang="vi-VN" sz="2800" b="1" dirty="0">
                    <a:solidFill>
                      <a:srgbClr val="FFFF00"/>
                    </a:solidFill>
                    <a:latin typeface="UTM Swiss Condensed" panose="02000500000000000000" pitchFamily="2" charset="0"/>
                    <a:cs typeface="Times New Roman" panose="02020603050405020304" pitchFamily="18" charset="0"/>
                  </a:rPr>
                  <a:t> (H) thì công suất tiêu thụ trên mạch có giá trị bằng nhau. Công suất tiêu thụ trên mạch lớn nhất khi L bằng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5C6D2E61-9BA0-4C7E-8E2B-AAE1ADBFCD28}"/>
                  </a:ext>
                </a:extLst>
              </p:cNvPr>
              <p:cNvSpPr>
                <a:spLocks noRot="1" noChangeAspect="1" noMove="1" noResize="1" noEditPoints="1" noAdjustHandles="1" noChangeArrowheads="1" noChangeShapeType="1" noTextEdit="1"/>
              </p:cNvSpPr>
              <p:nvPr/>
            </p:nvSpPr>
            <p:spPr>
              <a:xfrm>
                <a:off x="127000" y="63500"/>
                <a:ext cx="11938000" cy="2945678"/>
              </a:xfrm>
              <a:prstGeom prst="rect">
                <a:avLst/>
              </a:prstGeom>
              <a:blipFill>
                <a:blip r:embed="rId2"/>
                <a:stretch>
                  <a:fillRect l="-865" t="-1066"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43033EAB-AA05-47B0-BE6F-9B2F80484C78}"/>
                  </a:ext>
                </a:extLst>
              </p:cNvPr>
              <p:cNvSpPr/>
              <p:nvPr/>
            </p:nvSpPr>
            <p:spPr>
              <a:xfrm>
                <a:off x="762000" y="3009178"/>
                <a:ext cx="2121093" cy="7135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(H).</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43033EAB-AA05-47B0-BE6F-9B2F80484C78}"/>
                  </a:ext>
                </a:extLst>
              </p:cNvPr>
              <p:cNvSpPr>
                <a:spLocks noRot="1" noChangeAspect="1" noMove="1" noResize="1" noEditPoints="1" noAdjustHandles="1" noChangeArrowheads="1" noChangeShapeType="1" noTextEdit="1"/>
              </p:cNvSpPr>
              <p:nvPr/>
            </p:nvSpPr>
            <p:spPr>
              <a:xfrm>
                <a:off x="762000" y="3009178"/>
                <a:ext cx="2121093" cy="713529"/>
              </a:xfrm>
              <a:prstGeom prst="rect">
                <a:avLst/>
              </a:prstGeom>
              <a:blipFill>
                <a:blip r:embed="rId3"/>
                <a:stretch>
                  <a:fillRect l="-5747"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9632BC9-9144-4C35-95AD-1F65342175F1}"/>
                  </a:ext>
                </a:extLst>
              </p:cNvPr>
              <p:cNvSpPr/>
              <p:nvPr/>
            </p:nvSpPr>
            <p:spPr>
              <a:xfrm>
                <a:off x="3619500" y="3009178"/>
                <a:ext cx="2121093"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(H).</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39632BC9-9144-4C35-95AD-1F65342175F1}"/>
                  </a:ext>
                </a:extLst>
              </p:cNvPr>
              <p:cNvSpPr>
                <a:spLocks noRot="1" noChangeAspect="1" noMove="1" noResize="1" noEditPoints="1" noAdjustHandles="1" noChangeArrowheads="1" noChangeShapeType="1" noTextEdit="1"/>
              </p:cNvSpPr>
              <p:nvPr/>
            </p:nvSpPr>
            <p:spPr>
              <a:xfrm>
                <a:off x="3619500" y="3009178"/>
                <a:ext cx="2121093" cy="714683"/>
              </a:xfrm>
              <a:prstGeom prst="rect">
                <a:avLst/>
              </a:prstGeom>
              <a:blipFill>
                <a:blip r:embed="rId4"/>
                <a:stretch>
                  <a:fillRect l="-603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DDB4AE8E-725E-495F-AE9E-9F641BD4DA1F}"/>
                  </a:ext>
                </a:extLst>
              </p:cNvPr>
              <p:cNvSpPr/>
              <p:nvPr/>
            </p:nvSpPr>
            <p:spPr>
              <a:xfrm>
                <a:off x="6477000" y="3009178"/>
                <a:ext cx="2121093"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(H).</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DDB4AE8E-725E-495F-AE9E-9F641BD4DA1F}"/>
                  </a:ext>
                </a:extLst>
              </p:cNvPr>
              <p:cNvSpPr>
                <a:spLocks noRot="1" noChangeAspect="1" noMove="1" noResize="1" noEditPoints="1" noAdjustHandles="1" noChangeArrowheads="1" noChangeShapeType="1" noTextEdit="1"/>
              </p:cNvSpPr>
              <p:nvPr/>
            </p:nvSpPr>
            <p:spPr>
              <a:xfrm>
                <a:off x="6477000" y="3009178"/>
                <a:ext cx="2121093" cy="714683"/>
              </a:xfrm>
              <a:prstGeom prst="rect">
                <a:avLst/>
              </a:prstGeom>
              <a:blipFill>
                <a:blip r:embed="rId5"/>
                <a:stretch>
                  <a:fillRect l="-6052"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B6C49848-654F-41E8-869A-2A4FDD882E32}"/>
                  </a:ext>
                </a:extLst>
              </p:cNvPr>
              <p:cNvSpPr/>
              <p:nvPr/>
            </p:nvSpPr>
            <p:spPr>
              <a:xfrm>
                <a:off x="9334500" y="3009178"/>
                <a:ext cx="1476686"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H).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B6C49848-654F-41E8-869A-2A4FDD882E32}"/>
                  </a:ext>
                </a:extLst>
              </p:cNvPr>
              <p:cNvSpPr>
                <a:spLocks noRot="1" noChangeAspect="1" noMove="1" noResize="1" noEditPoints="1" noAdjustHandles="1" noChangeArrowheads="1" noChangeShapeType="1" noTextEdit="1"/>
              </p:cNvSpPr>
              <p:nvPr/>
            </p:nvSpPr>
            <p:spPr>
              <a:xfrm>
                <a:off x="9334500" y="3009178"/>
                <a:ext cx="1476686" cy="714683"/>
              </a:xfrm>
              <a:prstGeom prst="rect">
                <a:avLst/>
              </a:prstGeom>
              <a:blipFill>
                <a:blip r:embed="rId6"/>
                <a:stretch>
                  <a:fillRect l="-8264" r="-7851"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852C8533-F934-4E53-BC33-759AB694EF39}"/>
              </a:ext>
            </a:extLst>
          </p:cNvPr>
          <p:cNvSpPr/>
          <p:nvPr/>
        </p:nvSpPr>
        <p:spPr>
          <a:xfrm>
            <a:off x="3556000" y="294567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2967686"/>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DBE9BBE5-76FD-4EDE-98AC-3F5FD25D2B20}"/>
                  </a:ext>
                </a:extLst>
              </p:cNvPr>
              <p:cNvSpPr/>
              <p:nvPr/>
            </p:nvSpPr>
            <p:spPr>
              <a:xfrm>
                <a:off x="127000" y="63500"/>
                <a:ext cx="11938000" cy="3049040"/>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68:</a:t>
                </a:r>
                <a:r>
                  <a:rPr lang="pt-BR" sz="2800" b="1" dirty="0">
                    <a:solidFill>
                      <a:srgbClr val="FFFF00"/>
                    </a:solidFill>
                    <a:latin typeface="UTM Swiss Condensed" panose="02000500000000000000" pitchFamily="2" charset="0"/>
                    <a:cs typeface="Times New Roman" panose="02020603050405020304" pitchFamily="18" charset="0"/>
                  </a:rPr>
                  <a:t> </a:t>
                </a:r>
                <a:r>
                  <a:rPr lang="vi-VN" sz="2800" b="1" dirty="0">
                    <a:solidFill>
                      <a:srgbClr val="FFFF00"/>
                    </a:solidFill>
                    <a:latin typeface="UTM Swiss Condensed" panose="02000500000000000000" pitchFamily="2" charset="0"/>
                    <a:cs typeface="Times New Roman" panose="02020603050405020304" pitchFamily="18" charset="0"/>
                  </a:rPr>
                  <a:t>Cho mạch điện RLC mắc nối tiếp, có R là biến trở. Đặt vào hai đầu đoạn mạch điện áp xoay chiều có biểu thức u = 120</a:t>
                </a:r>
                <a14:m>
                  <m:oMath xmlns:m="http://schemas.openxmlformats.org/officeDocument/2006/math">
                    <m:rad>
                      <m:radPr>
                        <m:degHide m:val="on"/>
                        <m:ctrlPr>
                          <a:rPr lang="vi-VN" sz="2800" b="1">
                            <a:solidFill>
                              <a:srgbClr val="FFFF00"/>
                            </a:solidFill>
                          </a:rPr>
                        </m:ctrlPr>
                      </m:radPr>
                      <m:deg/>
                      <m:e>
                        <m:r>
                          <a:rPr lang="vi-VN" sz="2800" b="1">
                            <a:solidFill>
                              <a:srgbClr val="FFFF00"/>
                            </a:solidFill>
                          </a:rPr>
                          <m:t>𝟐</m:t>
                        </m:r>
                      </m:e>
                    </m:rad>
                  </m:oMath>
                </a14:m>
                <a:r>
                  <a:rPr lang="vi-VN" sz="2800" b="1" dirty="0">
                    <a:solidFill>
                      <a:srgbClr val="FFFF00"/>
                    </a:solidFill>
                    <a:latin typeface="UTM Swiss Condensed" panose="02000500000000000000" pitchFamily="2" charset="0"/>
                    <a:cs typeface="Times New Roman" panose="02020603050405020304" pitchFamily="18" charset="0"/>
                  </a:rPr>
                  <a:t>cos120πt(V). Biết rằng ứng với hai giá trị của biến trở: R1 = 18 Ω và R2 = 32 Ω thì công suất tiêu thụ P trên đoạn mạch như nhau</a:t>
                </a:r>
                <a:r>
                  <a:rPr lang="vi-VN" sz="2800" b="1">
                    <a:solidFill>
                      <a:srgbClr val="FFFF00"/>
                    </a:solidFill>
                    <a:latin typeface="UTM Swiss Condensed" panose="02000500000000000000" pitchFamily="2" charset="0"/>
                    <a:cs typeface="Times New Roman" panose="02020603050405020304" pitchFamily="18" charset="0"/>
                  </a:rPr>
                  <a:t>. </a:t>
                </a:r>
                <a:r>
                  <a:rPr lang="pt-BR" sz="2800" b="1" dirty="0">
                    <a:solidFill>
                      <a:srgbClr val="FFFF00"/>
                    </a:solidFill>
                    <a:latin typeface="UTM Swiss Condensed" panose="02000500000000000000" pitchFamily="2" charset="0"/>
                    <a:cs typeface="Times New Roman" panose="02020603050405020304" pitchFamily="18" charset="0"/>
                  </a:rPr>
                  <a:t>Công suất P của đoạn mạch có thể nhận giá trị nào sau đây?</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DBE9BBE5-76FD-4EDE-98AC-3F5FD25D2B20}"/>
                  </a:ext>
                </a:extLst>
              </p:cNvPr>
              <p:cNvSpPr>
                <a:spLocks noRot="1" noChangeAspect="1" noMove="1" noResize="1" noEditPoints="1" noAdjustHandles="1" noChangeArrowheads="1" noChangeShapeType="1" noTextEdit="1"/>
              </p:cNvSpPr>
              <p:nvPr/>
            </p:nvSpPr>
            <p:spPr>
              <a:xfrm>
                <a:off x="127000" y="63500"/>
                <a:ext cx="11938000" cy="3049040"/>
              </a:xfrm>
              <a:prstGeom prst="rect">
                <a:avLst/>
              </a:prstGeom>
              <a:blipFill>
                <a:blip r:embed="rId2"/>
                <a:stretch>
                  <a:fillRect l="-865" t="-958"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6F0D04B5-E3E8-4671-9A7F-74C3113D15DC}"/>
              </a:ext>
            </a:extLst>
          </p:cNvPr>
          <p:cNvSpPr/>
          <p:nvPr/>
        </p:nvSpPr>
        <p:spPr>
          <a:xfrm>
            <a:off x="762000" y="31125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144W.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6636BE0D-6CD9-479E-AD72-3E0A5260AEA0}"/>
              </a:ext>
            </a:extLst>
          </p:cNvPr>
          <p:cNvSpPr/>
          <p:nvPr/>
        </p:nvSpPr>
        <p:spPr>
          <a:xfrm>
            <a:off x="3619500" y="31125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288W.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A98E5B55-7308-44E9-BBE8-AA7ACBB50DC9}"/>
              </a:ext>
            </a:extLst>
          </p:cNvPr>
          <p:cNvSpPr/>
          <p:nvPr/>
        </p:nvSpPr>
        <p:spPr>
          <a:xfrm>
            <a:off x="6477000" y="31125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576W.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71CF8DBA-E3BC-4DB3-9B63-D135E9999A3A}"/>
              </a:ext>
            </a:extLst>
          </p:cNvPr>
          <p:cNvSpPr/>
          <p:nvPr/>
        </p:nvSpPr>
        <p:spPr>
          <a:xfrm>
            <a:off x="9334500" y="3112540"/>
            <a:ext cx="158729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282W.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9FFC9BA4-7A52-422D-9F69-E8F962F81055}"/>
              </a:ext>
            </a:extLst>
          </p:cNvPr>
          <p:cNvSpPr/>
          <p:nvPr/>
        </p:nvSpPr>
        <p:spPr>
          <a:xfrm>
            <a:off x="698500" y="30490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772038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7AE839-5DE3-4728-B965-B99D98BCF765}"/>
              </a:ext>
            </a:extLst>
          </p:cNvPr>
          <p:cNvSpPr/>
          <p:nvPr/>
        </p:nvSpPr>
        <p:spPr>
          <a:xfrm>
            <a:off x="127000" y="63500"/>
            <a:ext cx="11938000" cy="250530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69:</a:t>
            </a:r>
            <a:r>
              <a:rPr lang="pt-BR" sz="2800" b="1" dirty="0">
                <a:solidFill>
                  <a:srgbClr val="FFFF00"/>
                </a:solidFill>
                <a:latin typeface="UTM Swiss Condensed" panose="02000500000000000000" pitchFamily="2" charset="0"/>
                <a:cs typeface="Times New Roman" panose="02020603050405020304" pitchFamily="18" charset="0"/>
              </a:rPr>
              <a:t> Điện áp hiệu dụng hai đầu một đoạn mạch RLC là U = 100V. Khi cường độ hiệu dụng của dòng điện trong mạch là I = 1A thì công suất tiêu thụ trên đoạn mạch là P = 50 W. Giữ cố định U, R còn các thông số khác của mạch thay đổi. Công suất tiêu thụ cực đại trên đoạn mạch bằng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362DD7B6-277B-47A1-AB80-E52880211AC1}"/>
              </a:ext>
            </a:extLst>
          </p:cNvPr>
          <p:cNvSpPr/>
          <p:nvPr/>
        </p:nvSpPr>
        <p:spPr>
          <a:xfrm>
            <a:off x="762000" y="256880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200W.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0B88D1F2-8129-4172-99AB-3928AB0DD127}"/>
              </a:ext>
            </a:extLst>
          </p:cNvPr>
          <p:cNvSpPr/>
          <p:nvPr/>
        </p:nvSpPr>
        <p:spPr>
          <a:xfrm>
            <a:off x="3619500" y="256880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100W.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56CC719-9D2E-4795-8D0B-B99ED85470E9}"/>
                  </a:ext>
                </a:extLst>
              </p:cNvPr>
              <p:cNvSpPr/>
              <p:nvPr/>
            </p:nvSpPr>
            <p:spPr>
              <a:xfrm>
                <a:off x="6477000" y="2568801"/>
                <a:ext cx="2121093"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100</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356CC719-9D2E-4795-8D0B-B99ED85470E9}"/>
                  </a:ext>
                </a:extLst>
              </p:cNvPr>
              <p:cNvSpPr>
                <a:spLocks noRot="1" noChangeAspect="1" noMove="1" noResize="1" noEditPoints="1" noAdjustHandles="1" noChangeArrowheads="1" noChangeShapeType="1" noTextEdit="1"/>
              </p:cNvSpPr>
              <p:nvPr/>
            </p:nvSpPr>
            <p:spPr>
              <a:xfrm>
                <a:off x="6477000" y="2568801"/>
                <a:ext cx="2121093" cy="565155"/>
              </a:xfrm>
              <a:prstGeom prst="rect">
                <a:avLst/>
              </a:prstGeom>
              <a:blipFill>
                <a:blip r:embed="rId2"/>
                <a:stretch>
                  <a:fillRect l="-6052" t="-4301" r="-5187" b="-27957"/>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3CA571BB-4869-48EB-8CE1-D1568B1122F5}"/>
              </a:ext>
            </a:extLst>
          </p:cNvPr>
          <p:cNvSpPr/>
          <p:nvPr/>
        </p:nvSpPr>
        <p:spPr>
          <a:xfrm>
            <a:off x="9334500" y="2568801"/>
            <a:ext cx="158729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400W.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D9EE74E3-227D-43A8-8FF9-44F4FDF7ADE3}"/>
              </a:ext>
            </a:extLst>
          </p:cNvPr>
          <p:cNvSpPr/>
          <p:nvPr/>
        </p:nvSpPr>
        <p:spPr>
          <a:xfrm>
            <a:off x="698500" y="25053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48842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2E290DFF-B51F-4396-B497-E9B7389A1A53}"/>
                  </a:ext>
                </a:extLst>
              </p:cNvPr>
              <p:cNvSpPr/>
              <p:nvPr/>
            </p:nvSpPr>
            <p:spPr>
              <a:xfrm>
                <a:off x="127000" y="63500"/>
                <a:ext cx="11938000" cy="3324243"/>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it-IT" sz="2800" b="1" dirty="0">
                    <a:solidFill>
                      <a:srgbClr val="FF0000"/>
                    </a:solidFill>
                    <a:latin typeface="UTM Swiss Condensed" panose="02000500000000000000" pitchFamily="2" charset="0"/>
                    <a:cs typeface="Times New Roman" panose="02020603050405020304" pitchFamily="18" charset="0"/>
                  </a:rPr>
                  <a:t>Câu 70:</a:t>
                </a:r>
                <a:r>
                  <a:rPr lang="it-IT" sz="2800" b="1" dirty="0">
                    <a:solidFill>
                      <a:srgbClr val="FFFF00"/>
                    </a:solidFill>
                    <a:latin typeface="UTM Swiss Condensed" panose="02000500000000000000" pitchFamily="2" charset="0"/>
                    <a:cs typeface="Times New Roman" panose="02020603050405020304" pitchFamily="18" charset="0"/>
                  </a:rPr>
                  <a:t> Một đoạn mạch điện xoay chiều gồm một tụ điện có dung </a:t>
                </a:r>
                <a:r>
                  <a:rPr lang="it-IT" sz="2800" b="1">
                    <a:solidFill>
                      <a:srgbClr val="FFFF00"/>
                    </a:solidFill>
                    <a:latin typeface="UTM Swiss Condensed" panose="02000500000000000000" pitchFamily="2" charset="0"/>
                    <a:cs typeface="Times New Roman" panose="02020603050405020304" pitchFamily="18" charset="0"/>
                  </a:rPr>
                  <a:t>kháng Z</a:t>
                </a:r>
                <a:r>
                  <a:rPr lang="it-IT" sz="2800" b="1" dirty="0">
                    <a:solidFill>
                      <a:srgbClr val="FFFF00"/>
                    </a:solidFill>
                    <a:latin typeface="UTM Swiss Condensed" panose="02000500000000000000" pitchFamily="2" charset="0"/>
                    <a:cs typeface="Times New Roman" panose="02020603050405020304" pitchFamily="18" charset="0"/>
                  </a:rPr>
                  <a:t>C = 200Ω và một cuộn dây mắc nối tiếp. Khi đặt vào hai đầu đoạn mạch trên một điện áp xoay chiều có biểu thức u = 120</a:t>
                </a:r>
                <a14:m>
                  <m:oMath xmlns:m="http://schemas.openxmlformats.org/officeDocument/2006/math">
                    <m:rad>
                      <m:radPr>
                        <m:degHide m:val="on"/>
                        <m:ctrlPr>
                          <a:rPr lang="vi-VN" sz="2800" b="1">
                            <a:solidFill>
                              <a:srgbClr val="FFFF00"/>
                            </a:solidFill>
                          </a:rPr>
                        </m:ctrlPr>
                      </m:radPr>
                      <m:deg/>
                      <m:e>
                        <m:r>
                          <a:rPr lang="it-IT" sz="2800" b="1">
                            <a:solidFill>
                              <a:srgbClr val="FFFF00"/>
                            </a:solidFill>
                          </a:rPr>
                          <m:t>𝟐</m:t>
                        </m:r>
                      </m:e>
                    </m:rad>
                  </m:oMath>
                </a14:m>
                <a:r>
                  <a:rPr lang="it-IT" sz="2800" b="1" dirty="0">
                    <a:solidFill>
                      <a:srgbClr val="FFFF00"/>
                    </a:solidFill>
                    <a:latin typeface="UTM Swiss Condensed" panose="02000500000000000000" pitchFamily="2" charset="0"/>
                    <a:cs typeface="Times New Roman" panose="02020603050405020304" pitchFamily="18" charset="0"/>
                  </a:rPr>
                  <a:t>cos(100πt + </a:t>
                </a:r>
                <a14:m>
                  <m:oMath xmlns:m="http://schemas.openxmlformats.org/officeDocument/2006/math">
                    <m:f>
                      <m:fPr>
                        <m:ctrlPr>
                          <a:rPr lang="vi-VN" sz="2800" b="1">
                            <a:solidFill>
                              <a:srgbClr val="FFFF00"/>
                            </a:solidFill>
                          </a:rPr>
                        </m:ctrlPr>
                      </m:fPr>
                      <m:num>
                        <m:r>
                          <a:rPr lang="it-IT" sz="2800" b="1">
                            <a:solidFill>
                              <a:srgbClr val="FFFF00"/>
                            </a:solidFill>
                          </a:rPr>
                          <m:t>𝝅</m:t>
                        </m:r>
                      </m:num>
                      <m:den>
                        <m:r>
                          <a:rPr lang="it-IT" sz="2800" b="1">
                            <a:solidFill>
                              <a:srgbClr val="FFFF00"/>
                            </a:solidFill>
                          </a:rPr>
                          <m:t>𝟑</m:t>
                        </m:r>
                      </m:den>
                    </m:f>
                  </m:oMath>
                </a14:m>
                <a:r>
                  <a:rPr lang="it-IT" sz="2800" b="1" dirty="0">
                    <a:solidFill>
                      <a:srgbClr val="FFFF00"/>
                    </a:solidFill>
                    <a:latin typeface="UTM Swiss Condensed" panose="02000500000000000000" pitchFamily="2" charset="0"/>
                    <a:cs typeface="Times New Roman" panose="02020603050405020304" pitchFamily="18" charset="0"/>
                  </a:rPr>
                  <a:t>)V thì điện áp giữa hai đầu cuộn dây có giá trị hiệu dụng là 120V và sớm pha </a:t>
                </a:r>
                <a14:m>
                  <m:oMath xmlns:m="http://schemas.openxmlformats.org/officeDocument/2006/math">
                    <m:f>
                      <m:fPr>
                        <m:ctrlPr>
                          <a:rPr lang="vi-VN" sz="2800" b="1">
                            <a:solidFill>
                              <a:srgbClr val="FFFF00"/>
                            </a:solidFill>
                          </a:rPr>
                        </m:ctrlPr>
                      </m:fPr>
                      <m:num>
                        <m:r>
                          <a:rPr lang="it-IT" sz="2800" b="1">
                            <a:solidFill>
                              <a:srgbClr val="FFFF00"/>
                            </a:solidFill>
                          </a:rPr>
                          <m:t>𝝅</m:t>
                        </m:r>
                      </m:num>
                      <m:den>
                        <m:r>
                          <a:rPr lang="it-IT" sz="2800" b="1">
                            <a:solidFill>
                              <a:srgbClr val="FFFF00"/>
                            </a:solidFill>
                          </a:rPr>
                          <m:t>𝟐</m:t>
                        </m:r>
                      </m:den>
                    </m:f>
                  </m:oMath>
                </a14:m>
                <a:r>
                  <a:rPr lang="it-IT" sz="2800" b="1" dirty="0">
                    <a:solidFill>
                      <a:srgbClr val="FFFF00"/>
                    </a:solidFill>
                    <a:latin typeface="UTM Swiss Condensed" panose="02000500000000000000" pitchFamily="2" charset="0"/>
                    <a:cs typeface="Times New Roman" panose="02020603050405020304" pitchFamily="18" charset="0"/>
                  </a:rPr>
                  <a:t>so với điện áp đặt vào mạch. Công suất tiêu thụ của cuộn dây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it-IT"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2E290DFF-B51F-4396-B497-E9B7389A1A53}"/>
                  </a:ext>
                </a:extLst>
              </p:cNvPr>
              <p:cNvSpPr>
                <a:spLocks noRot="1" noChangeAspect="1" noMove="1" noResize="1" noEditPoints="1" noAdjustHandles="1" noChangeArrowheads="1" noChangeShapeType="1" noTextEdit="1"/>
              </p:cNvSpPr>
              <p:nvPr/>
            </p:nvSpPr>
            <p:spPr>
              <a:xfrm>
                <a:off x="127000" y="63500"/>
                <a:ext cx="11938000" cy="3324243"/>
              </a:xfrm>
              <a:prstGeom prst="rect">
                <a:avLst/>
              </a:prstGeom>
              <a:blipFill>
                <a:blip r:embed="rId2"/>
                <a:stretch>
                  <a:fillRect l="-865" t="-882" r="-1628" b="-3351"/>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BF6540E5-8730-4473-8633-E4DFA74B8F39}"/>
              </a:ext>
            </a:extLst>
          </p:cNvPr>
          <p:cNvSpPr/>
          <p:nvPr/>
        </p:nvSpPr>
        <p:spPr>
          <a:xfrm>
            <a:off x="762000" y="3387743"/>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72 W.</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6770D531-0D74-42EE-8981-1340349795AE}"/>
              </a:ext>
            </a:extLst>
          </p:cNvPr>
          <p:cNvSpPr/>
          <p:nvPr/>
        </p:nvSpPr>
        <p:spPr>
          <a:xfrm>
            <a:off x="3619500" y="3387743"/>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240 W.</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C63E8F5A-8CE5-48A2-89AB-58D6D5F24929}"/>
              </a:ext>
            </a:extLst>
          </p:cNvPr>
          <p:cNvSpPr/>
          <p:nvPr/>
        </p:nvSpPr>
        <p:spPr>
          <a:xfrm>
            <a:off x="6477000" y="3387743"/>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120 W.</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0F5E165E-E8E2-4DA4-8520-7F5F5841BD07}"/>
              </a:ext>
            </a:extLst>
          </p:cNvPr>
          <p:cNvSpPr/>
          <p:nvPr/>
        </p:nvSpPr>
        <p:spPr>
          <a:xfrm>
            <a:off x="9334500" y="3387743"/>
            <a:ext cx="16770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144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B5E39E9A-B502-4EAA-B0BF-BB35C16EE650}"/>
              </a:ext>
            </a:extLst>
          </p:cNvPr>
          <p:cNvSpPr/>
          <p:nvPr/>
        </p:nvSpPr>
        <p:spPr>
          <a:xfrm>
            <a:off x="3556000" y="332424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28274055"/>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A628680F-3564-436B-A5F2-D94F7CCA935B}"/>
                  </a:ext>
                </a:extLst>
              </p:cNvPr>
              <p:cNvSpPr/>
              <p:nvPr/>
            </p:nvSpPr>
            <p:spPr>
              <a:xfrm>
                <a:off x="127000" y="63500"/>
                <a:ext cx="11938000" cy="2057999"/>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7:</a:t>
                </a:r>
                <a:r>
                  <a:rPr lang="pt-BR" sz="2800" b="1" dirty="0">
                    <a:solidFill>
                      <a:srgbClr val="FFFF00"/>
                    </a:solidFill>
                    <a:latin typeface="UTM Swiss Condensed" panose="02000500000000000000" pitchFamily="2" charset="0"/>
                    <a:cs typeface="Times New Roman" panose="02020603050405020304" pitchFamily="18" charset="0"/>
                  </a:rPr>
                  <a:t> Đặt vào hai đầu đoạn mạch RLC mắc nối tiếp một điện áp </a:t>
                </a:r>
                <a14:m>
                  <m:oMath xmlns:m="http://schemas.openxmlformats.org/officeDocument/2006/math">
                    <m:r>
                      <a:rPr lang="vi-VN" sz="2800" b="1">
                        <a:solidFill>
                          <a:srgbClr val="FFFF00"/>
                        </a:solidFill>
                      </a:rPr>
                      <m:t>𝒖</m:t>
                    </m:r>
                    <m:r>
                      <a:rPr lang="pt-BR" sz="2800" b="1">
                        <a:solidFill>
                          <a:srgbClr val="FFFF00"/>
                        </a:solidFill>
                      </a:rPr>
                      <m:t> = </m:t>
                    </m:r>
                    <m:r>
                      <a:rPr lang="pt-BR" sz="2800" b="1">
                        <a:solidFill>
                          <a:srgbClr val="FFFF00"/>
                        </a:solidFill>
                      </a:rPr>
                      <m:t>𝟐𝟐𝟎</m:t>
                    </m:r>
                    <m:rad>
                      <m:radPr>
                        <m:degHide m:val="on"/>
                        <m:ctrlPr>
                          <a:rPr lang="vi-VN" sz="2800" b="1">
                            <a:solidFill>
                              <a:srgbClr val="FFFF00"/>
                            </a:solidFill>
                          </a:rPr>
                        </m:ctrlPr>
                      </m:radPr>
                      <m:deg/>
                      <m:e>
                        <m:r>
                          <a:rPr lang="pt-BR" sz="2800" b="1">
                            <a:solidFill>
                              <a:srgbClr val="FFFF00"/>
                            </a:solidFill>
                          </a:rPr>
                          <m:t>𝟐</m:t>
                        </m:r>
                      </m:e>
                    </m:rad>
                    <m:r>
                      <a:rPr lang="vi-VN" sz="2800" b="1">
                        <a:solidFill>
                          <a:srgbClr val="FFFF00"/>
                        </a:solidFill>
                      </a:rPr>
                      <m:t>𝒄</m:t>
                    </m:r>
                    <m:r>
                      <m:rPr>
                        <m:nor/>
                      </m:rPr>
                      <a:rPr lang="pt-BR" sz="2800" b="1">
                        <a:solidFill>
                          <a:srgbClr val="FFFF00"/>
                        </a:solidFill>
                        <a:latin typeface="UTM Swiss Condensed" panose="02000500000000000000" pitchFamily="2" charset="0"/>
                        <a:cs typeface="Times New Roman" panose="02020603050405020304" pitchFamily="18" charset="0"/>
                      </a:rPr>
                      <m:t>os</m:t>
                    </m:r>
                    <m:r>
                      <a:rPr lang="vi-VN" sz="2800" b="1">
                        <a:solidFill>
                          <a:srgbClr val="FFFF00"/>
                        </a:solidFill>
                      </a:rPr>
                      <m:t>𝝎</m:t>
                    </m:r>
                    <m:r>
                      <a:rPr lang="vi-VN" sz="2800" b="1">
                        <a:solidFill>
                          <a:srgbClr val="FFFF00"/>
                        </a:solidFill>
                      </a:rPr>
                      <m:t>𝒕</m:t>
                    </m:r>
                    <m:d>
                      <m:dPr>
                        <m:ctrlPr>
                          <a:rPr lang="vi-VN" sz="2800" b="1">
                            <a:solidFill>
                              <a:srgbClr val="FFFF00"/>
                            </a:solidFill>
                          </a:rPr>
                        </m:ctrlPr>
                      </m:dPr>
                      <m:e>
                        <m:r>
                          <a:rPr lang="vi-VN" sz="2800" b="1">
                            <a:solidFill>
                              <a:srgbClr val="FFFF00"/>
                            </a:solidFill>
                          </a:rPr>
                          <m:t>𝑽</m:t>
                        </m:r>
                      </m:e>
                    </m:d>
                  </m:oMath>
                </a14:m>
                <a:r>
                  <a:rPr lang="pt-BR" sz="2800" b="1" dirty="0">
                    <a:solidFill>
                      <a:srgbClr val="FFFF00"/>
                    </a:solidFill>
                    <a:latin typeface="UTM Swiss Condensed" panose="02000500000000000000" pitchFamily="2" charset="0"/>
                    <a:cs typeface="Times New Roman" panose="02020603050405020304" pitchFamily="18" charset="0"/>
                  </a:rPr>
                  <a:t>. Biết điện trở thuần của mạch là </a:t>
                </a:r>
                <a14:m>
                  <m:oMath xmlns:m="http://schemas.openxmlformats.org/officeDocument/2006/math">
                    <m:r>
                      <a:rPr lang="vi-VN" sz="2800" b="1">
                        <a:solidFill>
                          <a:srgbClr val="FFFF00"/>
                        </a:solidFill>
                      </a:rPr>
                      <m:t>𝑹</m:t>
                    </m:r>
                    <m:r>
                      <a:rPr lang="pt-BR" sz="2800" b="1">
                        <a:solidFill>
                          <a:srgbClr val="FFFF00"/>
                        </a:solidFill>
                      </a:rPr>
                      <m:t> = </m:t>
                    </m:r>
                    <m:r>
                      <a:rPr lang="pt-BR" sz="2800" b="1">
                        <a:solidFill>
                          <a:srgbClr val="FFFF00"/>
                        </a:solidFill>
                      </a:rPr>
                      <m:t>𝟏𝟎𝟎</m:t>
                    </m:r>
                    <m:r>
                      <a:rPr lang="pt-BR" sz="2800" b="1">
                        <a:solidFill>
                          <a:srgbClr val="FFFF00"/>
                        </a:solidFill>
                      </a:rPr>
                      <m:t> </m:t>
                    </m:r>
                    <m:r>
                      <a:rPr lang="vi-VN" sz="2800" b="1">
                        <a:solidFill>
                          <a:srgbClr val="FFFF00"/>
                        </a:solidFill>
                      </a:rPr>
                      <m:t>𝜴</m:t>
                    </m:r>
                  </m:oMath>
                </a14:m>
                <a:r>
                  <a:rPr lang="pt-BR" sz="2800" b="1" dirty="0">
                    <a:solidFill>
                      <a:srgbClr val="FFFF00"/>
                    </a:solidFill>
                    <a:latin typeface="UTM Swiss Condensed" panose="02000500000000000000" pitchFamily="2" charset="0"/>
                    <a:cs typeface="Times New Roman" panose="02020603050405020304" pitchFamily="18" charset="0"/>
                  </a:rPr>
                  <a:t>. Khi </a:t>
                </a:r>
                <a14:m>
                  <m:oMath xmlns:m="http://schemas.openxmlformats.org/officeDocument/2006/math">
                    <m:r>
                      <a:rPr lang="vi-VN" sz="2800" b="1">
                        <a:solidFill>
                          <a:srgbClr val="FFFF00"/>
                        </a:solidFill>
                      </a:rPr>
                      <m:t>𝝎</m:t>
                    </m:r>
                  </m:oMath>
                </a14:m>
                <a:r>
                  <a:rPr lang="pt-BR" sz="2800" b="1" dirty="0">
                    <a:solidFill>
                      <a:srgbClr val="FFFF00"/>
                    </a:solidFill>
                    <a:latin typeface="UTM Swiss Condensed" panose="02000500000000000000" pitchFamily="2" charset="0"/>
                    <a:cs typeface="Times New Roman" panose="02020603050405020304" pitchFamily="18" charset="0"/>
                  </a:rPr>
                  <a:t> thay đổi thì công suất tiêu thụ cực đại của mạch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A628680F-3564-436B-A5F2-D94F7CCA935B}"/>
                  </a:ext>
                </a:extLst>
              </p:cNvPr>
              <p:cNvSpPr>
                <a:spLocks noRot="1" noChangeAspect="1" noMove="1" noResize="1" noEditPoints="1" noAdjustHandles="1" noChangeArrowheads="1" noChangeShapeType="1" noTextEdit="1"/>
              </p:cNvSpPr>
              <p:nvPr/>
            </p:nvSpPr>
            <p:spPr>
              <a:xfrm>
                <a:off x="127000" y="63500"/>
                <a:ext cx="11938000" cy="2057999"/>
              </a:xfrm>
              <a:prstGeom prst="rect">
                <a:avLst/>
              </a:prstGeom>
              <a:blipFill>
                <a:blip r:embed="rId2"/>
                <a:stretch>
                  <a:fillRect l="-865" t="-1389" r="-1526" b="-5556"/>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9FB83496-9DEA-4720-87C6-4ECBE342CED3}"/>
              </a:ext>
            </a:extLst>
          </p:cNvPr>
          <p:cNvSpPr/>
          <p:nvPr/>
        </p:nvSpPr>
        <p:spPr>
          <a:xfrm>
            <a:off x="762000" y="2121499"/>
            <a:ext cx="212109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484 W.</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A63F903F-D0C8-4946-980D-3A9A3661EA2B}"/>
              </a:ext>
            </a:extLst>
          </p:cNvPr>
          <p:cNvSpPr/>
          <p:nvPr/>
        </p:nvSpPr>
        <p:spPr>
          <a:xfrm>
            <a:off x="3619500" y="2121499"/>
            <a:ext cx="212109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220 W.</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589ECC33-EAD0-4BE7-8B09-6B2445C90EFD}"/>
              </a:ext>
            </a:extLst>
          </p:cNvPr>
          <p:cNvSpPr/>
          <p:nvPr/>
        </p:nvSpPr>
        <p:spPr>
          <a:xfrm>
            <a:off x="6477000" y="2121499"/>
            <a:ext cx="212109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242 W.</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F0BA075E-92B1-4E92-8E41-2AEFE1CC2E6E}"/>
              </a:ext>
            </a:extLst>
          </p:cNvPr>
          <p:cNvSpPr/>
          <p:nvPr/>
        </p:nvSpPr>
        <p:spPr>
          <a:xfrm>
            <a:off x="9334500" y="2121499"/>
            <a:ext cx="1677062"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440 </a:t>
            </a:r>
            <a:r>
              <a:rPr lang="pt-BR" sz="2800" b="1">
                <a:solidFill>
                  <a:srgbClr val="FFFFFF"/>
                </a:solidFill>
                <a:latin typeface="UTM Swiss Condensed" panose="02000500000000000000" pitchFamily="2" charset="0"/>
                <a:ea typeface="Arial" panose="020B0604020202020204" pitchFamily="34" charset="0"/>
              </a:rPr>
              <a:t>W.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F8A57CBD-3398-4C1C-927C-2EE755E11C2B}"/>
              </a:ext>
            </a:extLst>
          </p:cNvPr>
          <p:cNvSpPr/>
          <p:nvPr/>
        </p:nvSpPr>
        <p:spPr>
          <a:xfrm>
            <a:off x="698500" y="205799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97988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441DB3-0525-4C84-B5A6-81714F0F6AC5}"/>
              </a:ext>
            </a:extLst>
          </p:cNvPr>
          <p:cNvSpPr/>
          <p:nvPr/>
        </p:nvSpPr>
        <p:spPr>
          <a:xfrm>
            <a:off x="127000" y="63500"/>
            <a:ext cx="11938000" cy="250530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71:</a:t>
            </a:r>
            <a:r>
              <a:rPr lang="pt-BR" sz="2800" b="1" dirty="0">
                <a:solidFill>
                  <a:srgbClr val="FFFF00"/>
                </a:solidFill>
                <a:latin typeface="UTM Swiss Condensed" panose="02000500000000000000" pitchFamily="2" charset="0"/>
                <a:cs typeface="Times New Roman" panose="02020603050405020304" pitchFamily="18" charset="0"/>
              </a:rPr>
              <a:t> Đoạn mạch xoay chiều không phân nhánh gồm điện trở R &gt; 50 Ω, cuộn thuần cảm có cảm </a:t>
            </a:r>
            <a:r>
              <a:rPr lang="pt-BR" sz="2800" b="1">
                <a:solidFill>
                  <a:srgbClr val="FFFF00"/>
                </a:solidFill>
                <a:latin typeface="UTM Swiss Condensed" panose="02000500000000000000" pitchFamily="2" charset="0"/>
                <a:cs typeface="Times New Roman" panose="02020603050405020304" pitchFamily="18" charset="0"/>
              </a:rPr>
              <a:t>kháng ZL</a:t>
            </a:r>
            <a:r>
              <a:rPr lang="pt-BR" sz="2800" b="1" dirty="0">
                <a:solidFill>
                  <a:srgbClr val="FFFF00"/>
                </a:solidFill>
                <a:latin typeface="UTM Swiss Condensed" panose="02000500000000000000" pitchFamily="2" charset="0"/>
                <a:cs typeface="Times New Roman" panose="02020603050405020304" pitchFamily="18" charset="0"/>
              </a:rPr>
              <a:t> = 30 Ω và dung </a:t>
            </a:r>
            <a:r>
              <a:rPr lang="pt-BR" sz="2800" b="1">
                <a:solidFill>
                  <a:srgbClr val="FFFF00"/>
                </a:solidFill>
                <a:latin typeface="UTM Swiss Condensed" panose="02000500000000000000" pitchFamily="2" charset="0"/>
                <a:cs typeface="Times New Roman" panose="02020603050405020304" pitchFamily="18" charset="0"/>
              </a:rPr>
              <a:t>kháng ZC</a:t>
            </a:r>
            <a:r>
              <a:rPr lang="pt-BR" sz="2800" b="1" dirty="0">
                <a:solidFill>
                  <a:srgbClr val="FFFF00"/>
                </a:solidFill>
                <a:latin typeface="UTM Swiss Condensed" panose="02000500000000000000" pitchFamily="2" charset="0"/>
                <a:cs typeface="Times New Roman" panose="02020603050405020304" pitchFamily="18" charset="0"/>
              </a:rPr>
              <a:t> = 70 Ω. Đặt vào mạch một điện áp hiệu dụng U = 200V, tần số f. Biết công suất mạch P = 400 W, điện trở R có giá trị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0E7ED9AB-2755-4FCD-8E9C-B3EA1675BD27}"/>
              </a:ext>
            </a:extLst>
          </p:cNvPr>
          <p:cNvSpPr/>
          <p:nvPr/>
        </p:nvSpPr>
        <p:spPr>
          <a:xfrm>
            <a:off x="762000" y="256880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60 Ω.</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7306DFB6-7A44-452F-9876-B53D255DE986}"/>
              </a:ext>
            </a:extLst>
          </p:cNvPr>
          <p:cNvSpPr/>
          <p:nvPr/>
        </p:nvSpPr>
        <p:spPr>
          <a:xfrm>
            <a:off x="3619500" y="256880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80 Ω.</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4CB3A1AA-429F-48F9-996B-435E60CE1FF5}"/>
              </a:ext>
            </a:extLst>
          </p:cNvPr>
          <p:cNvSpPr/>
          <p:nvPr/>
        </p:nvSpPr>
        <p:spPr>
          <a:xfrm>
            <a:off x="6477000" y="256880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100 Ω.</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A1078A43-266D-4436-B1A7-82E4B1345FCB}"/>
              </a:ext>
            </a:extLst>
          </p:cNvPr>
          <p:cNvSpPr/>
          <p:nvPr/>
        </p:nvSpPr>
        <p:spPr>
          <a:xfrm>
            <a:off x="9334500" y="2568801"/>
            <a:ext cx="16594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120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Ω.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DC3E3897-B26C-48F6-A520-D02351AE6ECC}"/>
              </a:ext>
            </a:extLst>
          </p:cNvPr>
          <p:cNvSpPr/>
          <p:nvPr/>
        </p:nvSpPr>
        <p:spPr>
          <a:xfrm>
            <a:off x="698500" y="25053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557536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70A210-CA4B-406F-8D13-0C917585484A}"/>
              </a:ext>
            </a:extLst>
          </p:cNvPr>
          <p:cNvSpPr/>
          <p:nvPr/>
        </p:nvSpPr>
        <p:spPr>
          <a:xfrm>
            <a:off x="127000" y="63500"/>
            <a:ext cx="11938000" cy="1033232"/>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72:</a:t>
            </a:r>
            <a:r>
              <a:rPr lang="pt-BR" sz="2800" b="1" dirty="0">
                <a:solidFill>
                  <a:srgbClr val="FFFF00"/>
                </a:solidFill>
                <a:latin typeface="UTM Swiss Condensed" panose="02000500000000000000" pitchFamily="2" charset="0"/>
                <a:cs typeface="Times New Roman" panose="02020603050405020304" pitchFamily="18" charset="0"/>
              </a:rPr>
              <a:t> Cường độ dòng điện chạy qua một điện trở thuần R = 110 Ω có biểu </a:t>
            </a:r>
            <a:r>
              <a:rPr lang="pt-BR" sz="2800" b="1">
                <a:solidFill>
                  <a:srgbClr val="FFFF00"/>
                </a:solidFill>
                <a:latin typeface="UTM Swiss Condensed" panose="02000500000000000000" pitchFamily="2" charset="0"/>
                <a:cs typeface="Times New Roman" panose="02020603050405020304" pitchFamily="18" charset="0"/>
              </a:rPr>
              <a:t>thức là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FD2EFE37-4C4F-4618-9E44-7633F2134FBD}"/>
                  </a:ext>
                </a:extLst>
              </p:cNvPr>
              <p:cNvSpPr/>
              <p:nvPr/>
            </p:nvSpPr>
            <p:spPr>
              <a:xfrm>
                <a:off x="508000" y="1096732"/>
                <a:ext cx="5814412" cy="66800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u</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220</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100</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πt</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FD2EFE37-4C4F-4618-9E44-7633F2134FBD}"/>
                  </a:ext>
                </a:extLst>
              </p:cNvPr>
              <p:cNvSpPr>
                <a:spLocks noRot="1" noChangeAspect="1" noMove="1" noResize="1" noEditPoints="1" noAdjustHandles="1" noChangeArrowheads="1" noChangeShapeType="1" noTextEdit="1"/>
              </p:cNvSpPr>
              <p:nvPr/>
            </p:nvSpPr>
            <p:spPr>
              <a:xfrm>
                <a:off x="508000" y="1096732"/>
                <a:ext cx="5814412" cy="668003"/>
              </a:xfrm>
              <a:prstGeom prst="rect">
                <a:avLst/>
              </a:prstGeom>
              <a:blipFill>
                <a:blip r:embed="rId2"/>
                <a:stretch>
                  <a:fillRect l="-2096" t="-4587" b="-917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8525BBD-1D7A-4238-9F2F-9777687D5CCA}"/>
                  </a:ext>
                </a:extLst>
              </p:cNvPr>
              <p:cNvSpPr/>
              <p:nvPr/>
            </p:nvSpPr>
            <p:spPr>
              <a:xfrm>
                <a:off x="508000" y="1764735"/>
                <a:ext cx="4744119" cy="138204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u</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 = 220</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cos</m:t>
                    </m:r>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100</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πt</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C8525BBD-1D7A-4238-9F2F-9777687D5CCA}"/>
                  </a:ext>
                </a:extLst>
              </p:cNvPr>
              <p:cNvSpPr>
                <a:spLocks noRot="1" noChangeAspect="1" noMove="1" noResize="1" noEditPoints="1" noAdjustHandles="1" noChangeArrowheads="1" noChangeShapeType="1" noTextEdit="1"/>
              </p:cNvSpPr>
              <p:nvPr/>
            </p:nvSpPr>
            <p:spPr>
              <a:xfrm>
                <a:off x="508000" y="1764735"/>
                <a:ext cx="4744119" cy="1382045"/>
              </a:xfrm>
              <a:prstGeom prst="rect">
                <a:avLst/>
              </a:prstGeom>
              <a:blipFill>
                <a:blip r:embed="rId3"/>
                <a:stretch>
                  <a:fillRect l="-2567" r="-166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7166C95-66D9-4030-996F-0B068D3C0192}"/>
                  </a:ext>
                </a:extLst>
              </p:cNvPr>
              <p:cNvSpPr/>
              <p:nvPr/>
            </p:nvSpPr>
            <p:spPr>
              <a:xfrm>
                <a:off x="508000" y="3146780"/>
                <a:ext cx="5814412" cy="66800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u</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220</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100</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πt</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97166C95-66D9-4030-996F-0B068D3C0192}"/>
                  </a:ext>
                </a:extLst>
              </p:cNvPr>
              <p:cNvSpPr>
                <a:spLocks noRot="1" noChangeAspect="1" noMove="1" noResize="1" noEditPoints="1" noAdjustHandles="1" noChangeArrowheads="1" noChangeShapeType="1" noTextEdit="1"/>
              </p:cNvSpPr>
              <p:nvPr/>
            </p:nvSpPr>
            <p:spPr>
              <a:xfrm>
                <a:off x="508000" y="3146780"/>
                <a:ext cx="5814412" cy="668003"/>
              </a:xfrm>
              <a:prstGeom prst="rect">
                <a:avLst/>
              </a:prstGeom>
              <a:blipFill>
                <a:blip r:embed="rId4"/>
                <a:stretch>
                  <a:fillRect l="-2096" t="-3636" b="-818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4B4A726A-CA7F-47DD-8DA7-716849B200E1}"/>
                  </a:ext>
                </a:extLst>
              </p:cNvPr>
              <p:cNvSpPr/>
              <p:nvPr/>
            </p:nvSpPr>
            <p:spPr>
              <a:xfrm>
                <a:off x="508000" y="3814783"/>
                <a:ext cx="4738028"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u</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220</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100</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πt</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den>
                    </m:f>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𝑽</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4B4A726A-CA7F-47DD-8DA7-716849B200E1}"/>
                  </a:ext>
                </a:extLst>
              </p:cNvPr>
              <p:cNvSpPr>
                <a:spLocks noRot="1" noChangeAspect="1" noMove="1" noResize="1" noEditPoints="1" noAdjustHandles="1" noChangeArrowheads="1" noChangeShapeType="1" noTextEdit="1"/>
              </p:cNvSpPr>
              <p:nvPr/>
            </p:nvSpPr>
            <p:spPr>
              <a:xfrm>
                <a:off x="508000" y="3814783"/>
                <a:ext cx="4738028" cy="664862"/>
              </a:xfrm>
              <a:prstGeom prst="rect">
                <a:avLst/>
              </a:prstGeom>
              <a:blipFill>
                <a:blip r:embed="rId5"/>
                <a:stretch>
                  <a:fillRect l="-2571" t="-5505" r="-1671"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C8E3A00B-7129-4FFC-AA84-034E2C1D94D7}"/>
              </a:ext>
            </a:extLst>
          </p:cNvPr>
          <p:cNvSpPr/>
          <p:nvPr/>
        </p:nvSpPr>
        <p:spPr>
          <a:xfrm>
            <a:off x="444500" y="103323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9478515"/>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F5D5F6-7901-49B1-999C-78313167E79D}"/>
              </a:ext>
            </a:extLst>
          </p:cNvPr>
          <p:cNvSpPr/>
          <p:nvPr/>
        </p:nvSpPr>
        <p:spPr>
          <a:xfrm>
            <a:off x="4512874" y="63500"/>
            <a:ext cx="3166251" cy="53771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73:</a:t>
            </a:r>
            <a:r>
              <a:rPr lang="nl-NL" sz="2800" b="1" dirty="0">
                <a:solidFill>
                  <a:srgbClr val="FFFF00"/>
                </a:solidFill>
                <a:latin typeface="UTM Swiss Condensed" panose="02000500000000000000" pitchFamily="2" charset="0"/>
                <a:cs typeface="Times New Roman" panose="02020603050405020304" pitchFamily="18" charset="0"/>
              </a:rPr>
              <a:t> Đặt </a:t>
            </a:r>
            <a:r>
              <a:rPr lang="nl-NL" sz="2800" b="1">
                <a:solidFill>
                  <a:srgbClr val="FFFF00"/>
                </a:solidFill>
                <a:latin typeface="UTM Swiss Condensed" panose="02000500000000000000" pitchFamily="2" charset="0"/>
                <a:cs typeface="Times New Roman" panose="02020603050405020304" pitchFamily="18" charset="0"/>
              </a:rPr>
              <a:t>điện áp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9A3E2355-921A-4489-A9EB-05FE07C8D84B}"/>
                  </a:ext>
                </a:extLst>
              </p:cNvPr>
              <p:cNvSpPr/>
              <p:nvPr/>
            </p:nvSpPr>
            <p:spPr>
              <a:xfrm>
                <a:off x="508000" y="601211"/>
                <a:ext cx="4891083" cy="66800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i</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2</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(100</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πt</m:t>
                    </m:r>
                    <m:r>
                      <m:rPr>
                        <m:nor/>
                      </m:rPr>
                      <a:rPr kumimoji="0" lang="nl-NL" sz="2800" b="1" i="1"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9A3E2355-921A-4489-A9EB-05FE07C8D84B}"/>
                  </a:ext>
                </a:extLst>
              </p:cNvPr>
              <p:cNvSpPr>
                <a:spLocks noRot="1" noChangeAspect="1" noMove="1" noResize="1" noEditPoints="1" noAdjustHandles="1" noChangeArrowheads="1" noChangeShapeType="1" noTextEdit="1"/>
              </p:cNvSpPr>
              <p:nvPr/>
            </p:nvSpPr>
            <p:spPr>
              <a:xfrm>
                <a:off x="508000" y="601211"/>
                <a:ext cx="4891083" cy="668003"/>
              </a:xfrm>
              <a:prstGeom prst="rect">
                <a:avLst/>
              </a:prstGeom>
              <a:blipFill>
                <a:blip r:embed="rId2"/>
                <a:stretch>
                  <a:fillRect l="-2491" t="-4587" b="-917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806ADE9-17C7-4EE2-B173-BC962BCF603F}"/>
                  </a:ext>
                </a:extLst>
              </p:cNvPr>
              <p:cNvSpPr/>
              <p:nvPr/>
            </p:nvSpPr>
            <p:spPr>
              <a:xfrm>
                <a:off x="508000" y="1269214"/>
                <a:ext cx="4183068" cy="138204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i</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 = 2</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cos</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(100</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πt</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5806ADE9-17C7-4EE2-B173-BC962BCF603F}"/>
                  </a:ext>
                </a:extLst>
              </p:cNvPr>
              <p:cNvSpPr>
                <a:spLocks noRot="1" noChangeAspect="1" noMove="1" noResize="1" noEditPoints="1" noAdjustHandles="1" noChangeArrowheads="1" noChangeShapeType="1" noTextEdit="1"/>
              </p:cNvSpPr>
              <p:nvPr/>
            </p:nvSpPr>
            <p:spPr>
              <a:xfrm>
                <a:off x="508000" y="1269214"/>
                <a:ext cx="4183068" cy="1382045"/>
              </a:xfrm>
              <a:prstGeom prst="rect">
                <a:avLst/>
              </a:prstGeom>
              <a:blipFill>
                <a:blip r:embed="rId3"/>
                <a:stretch>
                  <a:fillRect l="-291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79F4C71-1BF4-434E-A58B-31D10E330EDE}"/>
                  </a:ext>
                </a:extLst>
              </p:cNvPr>
              <p:cNvSpPr/>
              <p:nvPr/>
            </p:nvSpPr>
            <p:spPr>
              <a:xfrm>
                <a:off x="508000" y="2651259"/>
                <a:ext cx="5814412" cy="80477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i</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2</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(100</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πt</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5</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π</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679F4C71-1BF4-434E-A58B-31D10E330EDE}"/>
                  </a:ext>
                </a:extLst>
              </p:cNvPr>
              <p:cNvSpPr>
                <a:spLocks noRot="1" noChangeAspect="1" noMove="1" noResize="1" noEditPoints="1" noAdjustHandles="1" noChangeArrowheads="1" noChangeShapeType="1" noTextEdit="1"/>
              </p:cNvSpPr>
              <p:nvPr/>
            </p:nvSpPr>
            <p:spPr>
              <a:xfrm>
                <a:off x="508000" y="2651259"/>
                <a:ext cx="5814412" cy="804772"/>
              </a:xfrm>
              <a:prstGeom prst="rect">
                <a:avLst/>
              </a:prstGeom>
              <a:blipFill>
                <a:blip r:embed="rId4"/>
                <a:stretch>
                  <a:fillRect l="-2096" r="-1258" b="-681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7EFFC836-E27F-42D0-9D65-D1B822C40D1A}"/>
                  </a:ext>
                </a:extLst>
              </p:cNvPr>
              <p:cNvSpPr/>
              <p:nvPr/>
            </p:nvSpPr>
            <p:spPr>
              <a:xfrm>
                <a:off x="508000" y="3456031"/>
                <a:ext cx="4027577"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i</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2</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(100</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πt</m:t>
                    </m:r>
                    <m:r>
                      <m:rPr>
                        <m:nor/>
                      </m:rPr>
                      <a:rPr kumimoji="0" lang="nl-NL" sz="2800" b="1" i="1"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𝟔</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7EFFC836-E27F-42D0-9D65-D1B822C40D1A}"/>
                  </a:ext>
                </a:extLst>
              </p:cNvPr>
              <p:cNvSpPr>
                <a:spLocks noRot="1" noChangeAspect="1" noMove="1" noResize="1" noEditPoints="1" noAdjustHandles="1" noChangeArrowheads="1" noChangeShapeType="1" noTextEdit="1"/>
              </p:cNvSpPr>
              <p:nvPr/>
            </p:nvSpPr>
            <p:spPr>
              <a:xfrm>
                <a:off x="508000" y="3456031"/>
                <a:ext cx="4027577" cy="664862"/>
              </a:xfrm>
              <a:prstGeom prst="rect">
                <a:avLst/>
              </a:prstGeom>
              <a:blipFill>
                <a:blip r:embed="rId5"/>
                <a:stretch>
                  <a:fillRect l="-3026" t="-5505" r="-2118"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437B9CAC-ED1E-44E6-BE71-27C7AFE52AF2}"/>
              </a:ext>
            </a:extLst>
          </p:cNvPr>
          <p:cNvSpPr/>
          <p:nvPr/>
        </p:nvSpPr>
        <p:spPr>
          <a:xfrm>
            <a:off x="444500" y="53771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6079046"/>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C3F270-8B5B-4C8B-BF59-4935AE397D77}"/>
              </a:ext>
            </a:extLst>
          </p:cNvPr>
          <p:cNvSpPr/>
          <p:nvPr/>
        </p:nvSpPr>
        <p:spPr>
          <a:xfrm>
            <a:off x="127000" y="63500"/>
            <a:ext cx="11938000" cy="53771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MX" sz="2800" b="1">
                <a:solidFill>
                  <a:srgbClr val="FF0000"/>
                </a:solidFill>
                <a:latin typeface="UTM Swiss Condensed" panose="02000500000000000000" pitchFamily="2" charset="0"/>
                <a:cs typeface="Times New Roman" panose="02020603050405020304" pitchFamily="18" charset="0"/>
              </a:rPr>
              <a:t>Câu</a:t>
            </a:r>
            <a:r>
              <a:rPr lang="es-MX" sz="2800" b="1" dirty="0">
                <a:solidFill>
                  <a:srgbClr val="FF0000"/>
                </a:solidFill>
                <a:latin typeface="UTM Swiss Condensed" panose="02000500000000000000" pitchFamily="2" charset="0"/>
                <a:cs typeface="Times New Roman" panose="02020603050405020304" pitchFamily="18" charset="0"/>
              </a:rPr>
              <a:t> 74</a:t>
            </a:r>
            <a:r>
              <a:rPr lang="es-MX" sz="2800" b="1">
                <a:solidFill>
                  <a:srgbClr val="FF0000"/>
                </a:solidFill>
                <a:latin typeface="UTM Swiss Condensed" panose="02000500000000000000" pitchFamily="2" charset="0"/>
                <a:cs typeface="Times New Roman" panose="02020603050405020304" pitchFamily="18" charset="0"/>
              </a:rPr>
              <a:t>:</a:t>
            </a:r>
            <a:r>
              <a:rPr lang="es-MX" sz="2800" b="1">
                <a:solidFill>
                  <a:srgbClr val="FFFF00"/>
                </a:solidFill>
                <a:latin typeface="UTM Swiss Condensed" panose="02000500000000000000" pitchFamily="2" charset="0"/>
                <a:cs typeface="Times New Roman" panose="02020603050405020304" pitchFamily="18" charset="0"/>
              </a:rPr>
              <a:t> Đặt vào hai đầu đoạn mạch chỉ có tụ điện với điện dung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341C80EC-4810-4022-9602-D74953108926}"/>
                  </a:ext>
                </a:extLst>
              </p:cNvPr>
              <p:cNvSpPr/>
              <p:nvPr/>
            </p:nvSpPr>
            <p:spPr>
              <a:xfrm>
                <a:off x="508000" y="601211"/>
                <a:ext cx="5814412" cy="66800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u</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200</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es-MX"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100</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πt</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341C80EC-4810-4022-9602-D74953108926}"/>
                  </a:ext>
                </a:extLst>
              </p:cNvPr>
              <p:cNvSpPr>
                <a:spLocks noRot="1" noChangeAspect="1" noMove="1" noResize="1" noEditPoints="1" noAdjustHandles="1" noChangeArrowheads="1" noChangeShapeType="1" noTextEdit="1"/>
              </p:cNvSpPr>
              <p:nvPr/>
            </p:nvSpPr>
            <p:spPr>
              <a:xfrm>
                <a:off x="508000" y="601211"/>
                <a:ext cx="5814412" cy="668003"/>
              </a:xfrm>
              <a:prstGeom prst="rect">
                <a:avLst/>
              </a:prstGeom>
              <a:blipFill>
                <a:blip r:embed="rId2"/>
                <a:stretch>
                  <a:fillRect l="-2096" t="-4587" b="-917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84D6F72-13E7-4CE7-9594-F9A3C068E365}"/>
                  </a:ext>
                </a:extLst>
              </p:cNvPr>
              <p:cNvSpPr/>
              <p:nvPr/>
            </p:nvSpPr>
            <p:spPr>
              <a:xfrm>
                <a:off x="508000" y="1269214"/>
                <a:ext cx="4864345" cy="138204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u</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 = 200</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cos</m:t>
                    </m:r>
                    <m:r>
                      <a:rPr kumimoji="0" lang="es-MX"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100</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πt</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884D6F72-13E7-4CE7-9594-F9A3C068E365}"/>
                  </a:ext>
                </a:extLst>
              </p:cNvPr>
              <p:cNvSpPr>
                <a:spLocks noRot="1" noChangeAspect="1" noMove="1" noResize="1" noEditPoints="1" noAdjustHandles="1" noChangeArrowheads="1" noChangeShapeType="1" noTextEdit="1"/>
              </p:cNvSpPr>
              <p:nvPr/>
            </p:nvSpPr>
            <p:spPr>
              <a:xfrm>
                <a:off x="508000" y="1269214"/>
                <a:ext cx="4864345" cy="1382045"/>
              </a:xfrm>
              <a:prstGeom prst="rect">
                <a:avLst/>
              </a:prstGeom>
              <a:blipFill>
                <a:blip r:embed="rId3"/>
                <a:stretch>
                  <a:fillRect l="-2506" r="-175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94CAB2F-BF58-4B96-9BA8-1F3BA33B66F1}"/>
                  </a:ext>
                </a:extLst>
              </p:cNvPr>
              <p:cNvSpPr/>
              <p:nvPr/>
            </p:nvSpPr>
            <p:spPr>
              <a:xfrm>
                <a:off x="508000" y="2651259"/>
                <a:ext cx="5814412" cy="80477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u</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200</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es-MX"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100</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πt</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4</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π</m:t>
                        </m:r>
                      </m:num>
                      <m:den>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994CAB2F-BF58-4B96-9BA8-1F3BA33B66F1}"/>
                  </a:ext>
                </a:extLst>
              </p:cNvPr>
              <p:cNvSpPr>
                <a:spLocks noRot="1" noChangeAspect="1" noMove="1" noResize="1" noEditPoints="1" noAdjustHandles="1" noChangeArrowheads="1" noChangeShapeType="1" noTextEdit="1"/>
              </p:cNvSpPr>
              <p:nvPr/>
            </p:nvSpPr>
            <p:spPr>
              <a:xfrm>
                <a:off x="508000" y="2651259"/>
                <a:ext cx="5814412" cy="804772"/>
              </a:xfrm>
              <a:prstGeom prst="rect">
                <a:avLst/>
              </a:prstGeom>
              <a:blipFill>
                <a:blip r:embed="rId4"/>
                <a:stretch>
                  <a:fillRect l="-2096" b="-681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B84F08F-77CB-4E36-836F-838556EF950E}"/>
                  </a:ext>
                </a:extLst>
              </p:cNvPr>
              <p:cNvSpPr/>
              <p:nvPr/>
            </p:nvSpPr>
            <p:spPr>
              <a:xfrm>
                <a:off x="508000" y="3456031"/>
                <a:ext cx="5180136" cy="80477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u</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200</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es-MX"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100</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πt</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4</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π</m:t>
                        </m:r>
                      </m:num>
                      <m:den>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den>
                    </m:f>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m:t>
                    </m:r>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𝑽</m:t>
                    </m:r>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AB84F08F-77CB-4E36-836F-838556EF950E}"/>
                  </a:ext>
                </a:extLst>
              </p:cNvPr>
              <p:cNvSpPr>
                <a:spLocks noRot="1" noChangeAspect="1" noMove="1" noResize="1" noEditPoints="1" noAdjustHandles="1" noChangeArrowheads="1" noChangeShapeType="1" noTextEdit="1"/>
              </p:cNvSpPr>
              <p:nvPr/>
            </p:nvSpPr>
            <p:spPr>
              <a:xfrm>
                <a:off x="508000" y="3456031"/>
                <a:ext cx="5180136" cy="804772"/>
              </a:xfrm>
              <a:prstGeom prst="rect">
                <a:avLst/>
              </a:prstGeom>
              <a:blipFill>
                <a:blip r:embed="rId5"/>
                <a:stretch>
                  <a:fillRect l="-2353" b="-6818"/>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F3952CB-5C9E-4FF4-8FE9-27E657E70251}"/>
              </a:ext>
            </a:extLst>
          </p:cNvPr>
          <p:cNvSpPr/>
          <p:nvPr/>
        </p:nvSpPr>
        <p:spPr>
          <a:xfrm>
            <a:off x="444500" y="53771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0761005"/>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9611B90D-DC4D-474C-BF7E-888899822A57}"/>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75:</a:t>
                </a:r>
                <a:r>
                  <a:rPr lang="pt-BR" sz="2800" b="1" dirty="0">
                    <a:solidFill>
                      <a:srgbClr val="FFFF00"/>
                    </a:solidFill>
                    <a:latin typeface="UTM Swiss Condensed" panose="02000500000000000000" pitchFamily="2" charset="0"/>
                    <a:cs typeface="Times New Roman" panose="02020603050405020304" pitchFamily="18" charset="0"/>
                  </a:rPr>
                  <a:t> Đặt điện áp xoay chiều vào hai đầu cuộn cảm thuần có cảm kháng là </a:t>
                </a:r>
                <a14:m>
                  <m:oMath xmlns:m="http://schemas.openxmlformats.org/officeDocument/2006/math">
                    <m:sSub>
                      <m:sSubPr>
                        <m:ctrlPr>
                          <a:rPr lang="vi-VN" sz="2800" b="1">
                            <a:solidFill>
                              <a:srgbClr val="FFFF00"/>
                            </a:solidFill>
                          </a:rPr>
                        </m:ctrlPr>
                      </m:sSubPr>
                      <m:e>
                        <m:r>
                          <a:rPr lang="pt-BR" sz="2800" b="1">
                            <a:solidFill>
                              <a:srgbClr val="FFFF00"/>
                            </a:solidFill>
                          </a:rPr>
                          <m:t>𝒁</m:t>
                        </m:r>
                      </m:e>
                      <m:sub>
                        <m:r>
                          <a:rPr lang="pt-BR" sz="2800" b="1">
                            <a:solidFill>
                              <a:srgbClr val="FFFF00"/>
                            </a:solidFill>
                          </a:rPr>
                          <m:t>𝑳</m:t>
                        </m:r>
                      </m:sub>
                    </m:sSub>
                    <m:r>
                      <a:rPr lang="pt-BR" sz="2800" b="1">
                        <a:solidFill>
                          <a:srgbClr val="FFFF00"/>
                        </a:solidFill>
                      </a:rPr>
                      <m:t> = </m:t>
                    </m:r>
                    <m:r>
                      <a:rPr lang="pt-BR" sz="2800" b="1">
                        <a:solidFill>
                          <a:srgbClr val="FFFF00"/>
                        </a:solidFill>
                      </a:rPr>
                      <m:t>𝟓𝟎</m:t>
                    </m:r>
                    <m:r>
                      <a:rPr lang="pt-BR" sz="2800" b="1">
                        <a:solidFill>
                          <a:srgbClr val="FFFF00"/>
                        </a:solidFill>
                      </a:rPr>
                      <m:t>𝜴</m:t>
                    </m:r>
                  </m:oMath>
                </a14:m>
                <a:r>
                  <a:rPr lang="pt-BR" sz="2800" b="1" dirty="0">
                    <a:solidFill>
                      <a:srgbClr val="FFFF00"/>
                    </a:solidFill>
                    <a:latin typeface="UTM Swiss Condensed" panose="02000500000000000000" pitchFamily="2" charset="0"/>
                    <a:cs typeface="Times New Roman" panose="02020603050405020304" pitchFamily="18" charset="0"/>
                  </a:rPr>
                  <a:t>. Cường độ dòng điện qua cuộn cảm được mô tả như hình bên. Biểu thức điện áp hai đầu cuộn cảm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9611B90D-DC4D-474C-BF7E-888899822A57}"/>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4667E05B-BCF6-41B8-908E-94879618168B}"/>
                  </a:ext>
                </a:extLst>
              </p:cNvPr>
              <p:cNvSpPr/>
              <p:nvPr/>
            </p:nvSpPr>
            <p:spPr>
              <a:xfrm>
                <a:off x="1016000" y="2073281"/>
                <a:ext cx="4678268"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outerShdw blurRad="50800" dist="38100" dir="2700000"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a:t>A. </a:t>
                </a:r>
                <a14:m>
                  <m:oMath xmlns:m="http://schemas.openxmlformats.org/officeDocument/2006/math">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𝟔𝟎</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𝟓𝟎</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pt-BR" sz="2800" b="1" i="0" u="none" strike="noStrike" kern="1200" cap="none" spc="0" normalizeH="0" baseline="0" noProof="0" dirty="0">
                    <a:ln>
                      <a:noFill/>
                    </a:ln>
                    <a:solidFill>
                      <a:srgbClr val="FFFFFF"/>
                    </a:solidFill>
                    <a:effectLst>
                      <a:outerShdw blurRad="50800" dist="38100" dir="2700000"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outerShdw blurRad="50800" dist="38100" dir="2700000" sx="1000" sy="1000" algn="tl">
                        <a:srgbClr val="000000"/>
                      </a:outerShdw>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4667E05B-BCF6-41B8-908E-94879618168B}"/>
                  </a:ext>
                </a:extLst>
              </p:cNvPr>
              <p:cNvSpPr>
                <a:spLocks noRot="1" noChangeAspect="1" noMove="1" noResize="1" noEditPoints="1" noAdjustHandles="1" noChangeArrowheads="1" noChangeShapeType="1" noTextEdit="1"/>
              </p:cNvSpPr>
              <p:nvPr/>
            </p:nvSpPr>
            <p:spPr>
              <a:xfrm>
                <a:off x="1016000" y="2073281"/>
                <a:ext cx="4678268" cy="1490536"/>
              </a:xfrm>
              <a:prstGeom prst="rect">
                <a:avLst/>
              </a:prstGeom>
              <a:blipFill>
                <a:blip r:embed="rId3"/>
                <a:stretch>
                  <a:fillRect l="-2738" r="-169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005A0E23-F90D-41DE-8C95-C91DC6595D5F}"/>
                  </a:ext>
                </a:extLst>
              </p:cNvPr>
              <p:cNvSpPr/>
              <p:nvPr/>
            </p:nvSpPr>
            <p:spPr>
              <a:xfrm>
                <a:off x="6477000" y="2073281"/>
                <a:ext cx="4676665"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outerShdw blurRad="50800" dist="38100" dir="2700000"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𝟔𝟎</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pt-BR" sz="2800" b="1" i="0" u="none" strike="noStrike" kern="1200" cap="none" spc="0" normalizeH="0" baseline="0" noProof="0" dirty="0">
                    <a:ln>
                      <a:noFill/>
                    </a:ln>
                    <a:solidFill>
                      <a:srgbClr val="FFFFFF"/>
                    </a:solidFill>
                    <a:effectLst>
                      <a:outerShdw blurRad="50800" dist="38100" dir="2700000"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outerShdw blurRad="50800" dist="38100" dir="2700000" sx="1000" sy="1000" algn="tl">
                        <a:srgbClr val="000000"/>
                      </a:outerShdw>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005A0E23-F90D-41DE-8C95-C91DC6595D5F}"/>
                  </a:ext>
                </a:extLst>
              </p:cNvPr>
              <p:cNvSpPr>
                <a:spLocks noRot="1" noChangeAspect="1" noMove="1" noResize="1" noEditPoints="1" noAdjustHandles="1" noChangeArrowheads="1" noChangeShapeType="1" noTextEdit="1"/>
              </p:cNvSpPr>
              <p:nvPr/>
            </p:nvSpPr>
            <p:spPr>
              <a:xfrm>
                <a:off x="6477000" y="2073281"/>
                <a:ext cx="4676665" cy="1490536"/>
              </a:xfrm>
              <a:prstGeom prst="rect">
                <a:avLst/>
              </a:prstGeom>
              <a:blipFill>
                <a:blip r:embed="rId4"/>
                <a:stretch>
                  <a:fillRect l="-2738" r="-1695" b="-1020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F88674C1-AAB7-43A9-8D74-B5381D76ACC7}"/>
                  </a:ext>
                </a:extLst>
              </p:cNvPr>
              <p:cNvSpPr/>
              <p:nvPr/>
            </p:nvSpPr>
            <p:spPr>
              <a:xfrm>
                <a:off x="1016000" y="2835281"/>
                <a:ext cx="4971810"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outerShdw blurRad="50800" dist="38100" dir="2700000"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a:t>C. </a:t>
                </a:r>
                <a14:m>
                  <m:oMath xmlns:m="http://schemas.openxmlformats.org/officeDocument/2006/math">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𝟔𝟎</m:t>
                    </m:r>
                    <m:rad>
                      <m:radPr>
                        <m:degHide m:val="on"/>
                        <m:ctrlPr>
                          <a:rPr kumimoji="0" lang="vi-VN"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pt-BR" sz="2800" b="1" i="0" u="none" strike="noStrike" kern="1200" cap="none" spc="0" normalizeH="0" baseline="0" noProof="0" dirty="0">
                    <a:ln>
                      <a:noFill/>
                    </a:ln>
                    <a:solidFill>
                      <a:srgbClr val="FFFFFF"/>
                    </a:solidFill>
                    <a:effectLst>
                      <a:outerShdw blurRad="50800" dist="38100" dir="2700000"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outerShdw blurRad="50800" dist="38100" dir="2700000" sx="1000" sy="1000" algn="tl">
                        <a:srgbClr val="000000"/>
                      </a:outerShdw>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F88674C1-AAB7-43A9-8D74-B5381D76ACC7}"/>
                  </a:ext>
                </a:extLst>
              </p:cNvPr>
              <p:cNvSpPr>
                <a:spLocks noRot="1" noChangeAspect="1" noMove="1" noResize="1" noEditPoints="1" noAdjustHandles="1" noChangeArrowheads="1" noChangeShapeType="1" noTextEdit="1"/>
              </p:cNvSpPr>
              <p:nvPr/>
            </p:nvSpPr>
            <p:spPr>
              <a:xfrm>
                <a:off x="1016000" y="2835281"/>
                <a:ext cx="4971810" cy="1490536"/>
              </a:xfrm>
              <a:prstGeom prst="rect">
                <a:avLst/>
              </a:prstGeom>
              <a:blipFill>
                <a:blip r:embed="rId5"/>
                <a:stretch>
                  <a:fillRect l="-2577" r="-1595" b="-1020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EBC98741-29A7-4F7F-B949-7A2A61CF56B0}"/>
                  </a:ext>
                </a:extLst>
              </p:cNvPr>
              <p:cNvSpPr/>
              <p:nvPr/>
            </p:nvSpPr>
            <p:spPr>
              <a:xfrm>
                <a:off x="6477000" y="2835281"/>
                <a:ext cx="5076005" cy="73718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outerShdw blurRad="50800" dist="38100" dir="2700000" sx="1000" sy="1000" algn="tl">
                        <a:srgbClr val="000000"/>
                      </a:outerShdw>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mn-cs"/>
                      </a:rPr>
                      <m:t>𝒖</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mn-cs"/>
                      </a:rPr>
                      <m:t> = </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mn-cs"/>
                      </a:rPr>
                      <m:t>𝟔𝟎</m:t>
                    </m:r>
                    <m:rad>
                      <m:radPr>
                        <m:degHide m:val="on"/>
                        <m:ctrlPr>
                          <a:rPr kumimoji="0" lang="vi-VN"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mn-cs"/>
                          </a:rPr>
                          <m:t>𝟐</m:t>
                        </m:r>
                      </m:e>
                    </m:rad>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mn-cs"/>
                      </a:rPr>
                      <m:t>𝒄</m:t>
                    </m:r>
                    <m:r>
                      <m:rPr>
                        <m:nor/>
                      </m:rPr>
                      <a:rPr kumimoji="0" lang="pt-BR" sz="2800" b="1" i="0"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UTM Swiss Condensed" panose="02000500000000000000" pitchFamily="2" charset="0"/>
                        <a:ea typeface="Arial" panose="020B0604020202020204" pitchFamily="34" charset="0"/>
                        <a:cs typeface="+mn-cs"/>
                      </a:rPr>
                      <m:t>os</m:t>
                    </m:r>
                    <m:d>
                      <m:dPr>
                        <m:ctrlPr>
                          <a:rPr kumimoji="0" lang="vi-VN"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mn-ea"/>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mn-cs"/>
                              </a:rPr>
                              <m:t>𝟓𝟎</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mn-cs"/>
                              </a:rPr>
                              <m:t>𝝅</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mn-cs"/>
                              </a:rPr>
                              <m:t>𝒕</m:t>
                            </m:r>
                          </m:num>
                          <m:den>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mn-cs"/>
                              </a:rPr>
                              <m:t>𝟑</m:t>
                            </m:r>
                          </m:den>
                        </m:f>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mn-cs"/>
                          </a:rPr>
                          <m:t>−</m:t>
                        </m:r>
                        <m:f>
                          <m:fPr>
                            <m:ctrlPr>
                              <a:rPr kumimoji="0" lang="vi-VN"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mn-cs"/>
                              </a:rPr>
                              <m:t>𝟓</m:t>
                            </m:r>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mn-cs"/>
                              </a:rPr>
                              <m:t>𝝅</m:t>
                            </m:r>
                          </m:num>
                          <m:den>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mn-cs"/>
                              </a:rPr>
                              <m:t>𝟔</m:t>
                            </m:r>
                          </m:den>
                        </m:f>
                      </m:e>
                    </m:d>
                    <m:r>
                      <a:rPr kumimoji="0" lang="pt-BR" sz="2800" b="1" i="1" u="none" strike="noStrike" kern="1200" cap="none" spc="0" normalizeH="0" baseline="0" noProof="0" smtClean="0">
                        <a:ln>
                          <a:noFill/>
                        </a:ln>
                        <a:solidFill>
                          <a:srgbClr val="FFFFFF"/>
                        </a:solidFill>
                        <a:effectLst>
                          <a:outerShdw blurRad="50800" dist="38100" dir="2700000" sx="1000" sy="1000" algn="tl">
                            <a:srgbClr val="000000"/>
                          </a:outerShdw>
                        </a:effectLst>
                        <a:uLnTx/>
                        <a:uFillTx/>
                        <a:latin typeface="Cambria Math" panose="02040503050406030204" pitchFamily="18" charset="0"/>
                        <a:ea typeface="Arial" panose="020B0604020202020204" pitchFamily="34" charset="0"/>
                        <a:cs typeface="+mn-cs"/>
                      </a:rPr>
                      <m:t>𝑽</m:t>
                    </m:r>
                  </m:oMath>
                </a14:m>
                <a:r>
                  <a:rPr kumimoji="0" lang="pt-BR" sz="2800" b="1" i="0" u="none" strike="noStrike" kern="1200" cap="none" spc="0" normalizeH="0" baseline="0" noProof="0" dirty="0">
                    <a:ln>
                      <a:noFill/>
                    </a:ln>
                    <a:solidFill>
                      <a:srgbClr val="FFFFFF"/>
                    </a:solidFill>
                    <a:effectLst>
                      <a:outerShdw blurRad="50800" dist="38100" dir="2700000" sx="1000" sy="1000" algn="tl">
                        <a:srgbClr val="000000"/>
                      </a:outerShdw>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EBC98741-29A7-4F7F-B949-7A2A61CF56B0}"/>
                  </a:ext>
                </a:extLst>
              </p:cNvPr>
              <p:cNvSpPr>
                <a:spLocks noRot="1" noChangeAspect="1" noMove="1" noResize="1" noEditPoints="1" noAdjustHandles="1" noChangeArrowheads="1" noChangeShapeType="1" noTextEdit="1"/>
              </p:cNvSpPr>
              <p:nvPr/>
            </p:nvSpPr>
            <p:spPr>
              <a:xfrm>
                <a:off x="6477000" y="2835281"/>
                <a:ext cx="5076005" cy="737189"/>
              </a:xfrm>
              <a:prstGeom prst="rect">
                <a:avLst/>
              </a:prstGeom>
              <a:blipFill>
                <a:blip r:embed="rId6"/>
                <a:stretch>
                  <a:fillRect l="-2524" r="-1563" b="-578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145DDD7-FD75-48F0-A0AB-C489361A0247}"/>
              </a:ext>
            </a:extLst>
          </p:cNvPr>
          <p:cNvSpPr/>
          <p:nvPr/>
        </p:nvSpPr>
        <p:spPr>
          <a:xfrm>
            <a:off x="1016000" y="237637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9C7F4FB6-2559-44BD-8930-40EEDFCF5AD0}"/>
              </a:ext>
            </a:extLst>
          </p:cNvPr>
          <p:cNvPicPr/>
          <p:nvPr/>
        </p:nvPicPr>
        <p:blipFill>
          <a:blip r:embed="rId7">
            <a:extLst>
              <a:ext uri="{28A0092B-C50C-407E-A947-70E740481C1C}">
                <a14:useLocalDpi xmlns:a14="http://schemas.microsoft.com/office/drawing/2010/main" val="0"/>
              </a:ext>
            </a:extLst>
          </a:blip>
          <a:srcRect/>
          <a:stretch>
            <a:fillRect/>
          </a:stretch>
        </p:blipFill>
        <p:spPr>
          <a:xfrm>
            <a:off x="6750983" y="3968794"/>
            <a:ext cx="4629780" cy="2825706"/>
          </a:xfrm>
          <a:prstGeom prst="rect">
            <a:avLst/>
          </a:prstGeom>
          <a:noFill/>
          <a:ln w="9525">
            <a:noFill/>
            <a:miter lim="800000"/>
            <a:headEnd/>
            <a:tailEnd/>
          </a:ln>
        </p:spPr>
      </p:pic>
    </p:spTree>
    <p:extLst>
      <p:ext uri="{BB962C8B-B14F-4D97-AF65-F5344CB8AC3E}">
        <p14:creationId xmlns:p14="http://schemas.microsoft.com/office/powerpoint/2010/main" val="104122802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A1BF3DD1-9029-4046-8ACE-0254D4ADC8A2}"/>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76:</a:t>
                </a:r>
                <a:r>
                  <a:rPr lang="pt-BR" sz="2800" b="1" dirty="0">
                    <a:solidFill>
                      <a:srgbClr val="FFFF00"/>
                    </a:solidFill>
                    <a:latin typeface="UTM Swiss Condensed" panose="02000500000000000000" pitchFamily="2" charset="0"/>
                    <a:cs typeface="Times New Roman" panose="02020603050405020304" pitchFamily="18" charset="0"/>
                  </a:rPr>
                  <a:t> Đặt điện áp xoay chiều vào hai bản tụ điện có dung kháng là </a:t>
                </a:r>
                <a14:m>
                  <m:oMath xmlns:m="http://schemas.openxmlformats.org/officeDocument/2006/math">
                    <m:sSub>
                      <m:sSubPr>
                        <m:ctrlPr>
                          <a:rPr lang="vi-VN" sz="2800" b="1">
                            <a:solidFill>
                              <a:srgbClr val="FFFF00"/>
                            </a:solidFill>
                          </a:rPr>
                        </m:ctrlPr>
                      </m:sSubPr>
                      <m:e>
                        <m:r>
                          <a:rPr lang="pt-BR" sz="2800" b="1">
                            <a:solidFill>
                              <a:srgbClr val="FFFF00"/>
                            </a:solidFill>
                          </a:rPr>
                          <m:t>𝒁</m:t>
                        </m:r>
                      </m:e>
                      <m:sub>
                        <m:r>
                          <a:rPr lang="pt-BR" sz="2800" b="1">
                            <a:solidFill>
                              <a:srgbClr val="FFFF00"/>
                            </a:solidFill>
                          </a:rPr>
                          <m:t>𝑪</m:t>
                        </m:r>
                      </m:sub>
                    </m:sSub>
                    <m:r>
                      <a:rPr lang="pt-BR" sz="2800" b="1">
                        <a:solidFill>
                          <a:srgbClr val="FFFF00"/>
                        </a:solidFill>
                      </a:rPr>
                      <m:t> = </m:t>
                    </m:r>
                    <m:r>
                      <a:rPr lang="pt-BR" sz="2800" b="1">
                        <a:solidFill>
                          <a:srgbClr val="FFFF00"/>
                        </a:solidFill>
                      </a:rPr>
                      <m:t>𝟓𝟎</m:t>
                    </m:r>
                    <m:r>
                      <a:rPr lang="pt-BR" sz="2800" b="1">
                        <a:solidFill>
                          <a:srgbClr val="FFFF00"/>
                        </a:solidFill>
                      </a:rPr>
                      <m:t>𝜴</m:t>
                    </m:r>
                  </m:oMath>
                </a14:m>
                <a:r>
                  <a:rPr lang="pt-BR" sz="2800" b="1" dirty="0">
                    <a:solidFill>
                      <a:srgbClr val="FFFF00"/>
                    </a:solidFill>
                    <a:latin typeface="UTM Swiss Condensed" panose="02000500000000000000" pitchFamily="2" charset="0"/>
                    <a:cs typeface="Times New Roman" panose="02020603050405020304" pitchFamily="18" charset="0"/>
                  </a:rPr>
                  <a:t>. Cường độ dòng điện qua tụ điện được mô tả như hình vẽ bên. Biểu thức điện áp giữa hai bản tụ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A1BF3DD1-9029-4046-8ACE-0254D4ADC8A2}"/>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2E2B73A-5E76-48F1-A25F-C2D7A961EFFC}"/>
                  </a:ext>
                </a:extLst>
              </p:cNvPr>
              <p:cNvSpPr/>
              <p:nvPr/>
            </p:nvSpPr>
            <p:spPr>
              <a:xfrm>
                <a:off x="508000" y="2073281"/>
                <a:ext cx="4521174"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A. </a:t>
                </a:r>
                <a14:m>
                  <m:oMath xmlns:m="http://schemas.openxmlformats.org/officeDocument/2006/math">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𝟕𝟎</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𝟓𝟎</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pt-BR" sz="2800" b="1" i="0" u="none" strike="noStrike" kern="1200" cap="none" spc="0" normalizeH="0" baseline="0" noProof="0" dirty="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C2E2B73A-5E76-48F1-A25F-C2D7A961EFFC}"/>
                  </a:ext>
                </a:extLst>
              </p:cNvPr>
              <p:cNvSpPr>
                <a:spLocks noRot="1" noChangeAspect="1" noMove="1" noResize="1" noEditPoints="1" noAdjustHandles="1" noChangeArrowheads="1" noChangeShapeType="1" noTextEdit="1"/>
              </p:cNvSpPr>
              <p:nvPr/>
            </p:nvSpPr>
            <p:spPr>
              <a:xfrm>
                <a:off x="508000" y="2073281"/>
                <a:ext cx="4521174" cy="1490536"/>
              </a:xfrm>
              <a:prstGeom prst="rect">
                <a:avLst/>
              </a:prstGeom>
              <a:blipFill>
                <a:blip r:embed="rId3"/>
                <a:stretch>
                  <a:fillRect l="-2695" r="-188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1129DB4-3211-4CF2-8023-C35AC595238F}"/>
                  </a:ext>
                </a:extLst>
              </p:cNvPr>
              <p:cNvSpPr/>
              <p:nvPr/>
            </p:nvSpPr>
            <p:spPr>
              <a:xfrm>
                <a:off x="508000" y="3563817"/>
                <a:ext cx="5127301"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𝟕𝟎</m:t>
                    </m:r>
                    <m:rad>
                      <m:radPr>
                        <m:degHide m:val="on"/>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pt-BR" sz="2800" b="1" i="0" u="none" strike="noStrike" kern="1200" cap="none" spc="0" normalizeH="0" baseline="0" noProof="0" dirty="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E1129DB4-3211-4CF2-8023-C35AC595238F}"/>
                  </a:ext>
                </a:extLst>
              </p:cNvPr>
              <p:cNvSpPr>
                <a:spLocks noRot="1" noChangeAspect="1" noMove="1" noResize="1" noEditPoints="1" noAdjustHandles="1" noChangeArrowheads="1" noChangeShapeType="1" noTextEdit="1"/>
              </p:cNvSpPr>
              <p:nvPr/>
            </p:nvSpPr>
            <p:spPr>
              <a:xfrm>
                <a:off x="508000" y="3563817"/>
                <a:ext cx="5127301" cy="1490536"/>
              </a:xfrm>
              <a:prstGeom prst="rect">
                <a:avLst/>
              </a:prstGeom>
              <a:blipFill>
                <a:blip r:embed="rId4"/>
                <a:stretch>
                  <a:fillRect l="-2378" r="-154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2493D13-87B7-485A-B2DF-AC6690E5DFC9}"/>
                  </a:ext>
                </a:extLst>
              </p:cNvPr>
              <p:cNvSpPr/>
              <p:nvPr/>
            </p:nvSpPr>
            <p:spPr>
              <a:xfrm>
                <a:off x="508000" y="5054353"/>
                <a:ext cx="4521174"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C. </a:t>
                </a:r>
                <a14:m>
                  <m:oMath xmlns:m="http://schemas.openxmlformats.org/officeDocument/2006/math">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𝟕𝟎</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pt-BR" sz="2800" b="1" i="0" u="none" strike="noStrike" kern="1200" cap="none" spc="0" normalizeH="0" baseline="0" noProof="0" dirty="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62493D13-87B7-485A-B2DF-AC6690E5DFC9}"/>
                  </a:ext>
                </a:extLst>
              </p:cNvPr>
              <p:cNvSpPr>
                <a:spLocks noRot="1" noChangeAspect="1" noMove="1" noResize="1" noEditPoints="1" noAdjustHandles="1" noChangeArrowheads="1" noChangeShapeType="1" noTextEdit="1"/>
              </p:cNvSpPr>
              <p:nvPr/>
            </p:nvSpPr>
            <p:spPr>
              <a:xfrm>
                <a:off x="508000" y="5054353"/>
                <a:ext cx="4521174" cy="1490536"/>
              </a:xfrm>
              <a:prstGeom prst="rect">
                <a:avLst/>
              </a:prstGeom>
              <a:blipFill>
                <a:blip r:embed="rId5"/>
                <a:stretch>
                  <a:fillRect l="-2695" r="-188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008D3E30-BB13-4890-A288-E39FCE77FFB8}"/>
                  </a:ext>
                </a:extLst>
              </p:cNvPr>
              <p:cNvSpPr/>
              <p:nvPr/>
            </p:nvSpPr>
            <p:spPr>
              <a:xfrm>
                <a:off x="508000" y="6544889"/>
                <a:ext cx="5233099" cy="73718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𝒖</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 = </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𝟕𝟎</m:t>
                    </m:r>
                    <m:rad>
                      <m:radPr>
                        <m:degHide m:val="on"/>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𝟐</m:t>
                        </m:r>
                      </m:e>
                    </m:rad>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𝒄</m:t>
                    </m:r>
                    <m:r>
                      <m:rPr>
                        <m:nor/>
                      </m:rPr>
                      <a:rPr kumimoji="0" lang="pt-BR" sz="2800" b="1" i="0"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m:t>os</m:t>
                    </m:r>
                    <m:d>
                      <m:d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mn-ea"/>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𝟓𝟎</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𝝅</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𝒕</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𝟑</m:t>
                            </m:r>
                          </m:den>
                        </m:f>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𝟓</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𝝅</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𝟔</m:t>
                            </m:r>
                          </m:den>
                        </m:f>
                      </m:e>
                    </m:d>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𝑽</m:t>
                    </m:r>
                  </m:oMath>
                </a14:m>
                <a:r>
                  <a:rPr kumimoji="0" lang="pt-BR" sz="2800" b="1" i="0" u="none" strike="noStrike" kern="1200" cap="none" spc="0" normalizeH="0" baseline="0" noProof="0" dirty="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008D3E30-BB13-4890-A288-E39FCE77FFB8}"/>
                  </a:ext>
                </a:extLst>
              </p:cNvPr>
              <p:cNvSpPr>
                <a:spLocks noRot="1" noChangeAspect="1" noMove="1" noResize="1" noEditPoints="1" noAdjustHandles="1" noChangeArrowheads="1" noChangeShapeType="1" noTextEdit="1"/>
              </p:cNvSpPr>
              <p:nvPr/>
            </p:nvSpPr>
            <p:spPr>
              <a:xfrm>
                <a:off x="508000" y="6544889"/>
                <a:ext cx="5233099" cy="737189"/>
              </a:xfrm>
              <a:prstGeom prst="rect">
                <a:avLst/>
              </a:prstGeom>
              <a:blipFill>
                <a:blip r:embed="rId6"/>
                <a:stretch>
                  <a:fillRect l="-2328" r="-1397" b="-578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3461324-E693-4FF2-8B38-E0EE3606248D}"/>
              </a:ext>
            </a:extLst>
          </p:cNvPr>
          <p:cNvSpPr/>
          <p:nvPr/>
        </p:nvSpPr>
        <p:spPr>
          <a:xfrm>
            <a:off x="402297" y="253279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D5A18F6E-7C6C-4B69-BE9D-C29EBBA5E88A}"/>
              </a:ext>
            </a:extLst>
          </p:cNvPr>
          <p:cNvPicPr/>
          <p:nvPr/>
        </p:nvPicPr>
        <p:blipFill>
          <a:blip r:embed="rId7">
            <a:extLst>
              <a:ext uri="{28A0092B-C50C-407E-A947-70E740481C1C}">
                <a14:useLocalDpi xmlns:a14="http://schemas.microsoft.com/office/drawing/2010/main" val="0"/>
              </a:ext>
            </a:extLst>
          </a:blip>
          <a:srcRect/>
          <a:stretch>
            <a:fillRect/>
          </a:stretch>
        </p:blipFill>
        <p:spPr>
          <a:xfrm>
            <a:off x="6841123" y="3104299"/>
            <a:ext cx="4521174" cy="3268366"/>
          </a:xfrm>
          <a:prstGeom prst="rect">
            <a:avLst/>
          </a:prstGeom>
          <a:noFill/>
          <a:ln w="9525">
            <a:noFill/>
            <a:miter lim="800000"/>
            <a:headEnd/>
            <a:tailEnd/>
          </a:ln>
        </p:spPr>
      </p:pic>
    </p:spTree>
    <p:extLst>
      <p:ext uri="{BB962C8B-B14F-4D97-AF65-F5344CB8AC3E}">
        <p14:creationId xmlns:p14="http://schemas.microsoft.com/office/powerpoint/2010/main" val="621001426"/>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5BA0091C-9510-4763-8848-F074ACA720DC}"/>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77:</a:t>
                </a:r>
                <a:r>
                  <a:rPr lang="pt-BR" sz="2800" b="1" dirty="0">
                    <a:solidFill>
                      <a:srgbClr val="FFFF00"/>
                    </a:solidFill>
                    <a:latin typeface="UTM Swiss Condensed" panose="02000500000000000000" pitchFamily="2" charset="0"/>
                    <a:cs typeface="Times New Roman" panose="02020603050405020304" pitchFamily="18" charset="0"/>
                  </a:rPr>
                  <a:t> Đặt điện áp xoay chiều vào hai bản tụ điện có dung kháng là </a:t>
                </a:r>
                <a14:m>
                  <m:oMath xmlns:m="http://schemas.openxmlformats.org/officeDocument/2006/math">
                    <m:sSub>
                      <m:sSubPr>
                        <m:ctrlPr>
                          <a:rPr lang="vi-VN" sz="2800" b="1">
                            <a:solidFill>
                              <a:srgbClr val="FFFF00"/>
                            </a:solidFill>
                          </a:rPr>
                        </m:ctrlPr>
                      </m:sSubPr>
                      <m:e>
                        <m:r>
                          <a:rPr lang="pt-BR" sz="2800" b="1">
                            <a:solidFill>
                              <a:srgbClr val="FFFF00"/>
                            </a:solidFill>
                          </a:rPr>
                          <m:t>𝒁</m:t>
                        </m:r>
                      </m:e>
                      <m:sub>
                        <m:r>
                          <a:rPr lang="pt-BR" sz="2800" b="1">
                            <a:solidFill>
                              <a:srgbClr val="FFFF00"/>
                            </a:solidFill>
                          </a:rPr>
                          <m:t>𝑪</m:t>
                        </m:r>
                      </m:sub>
                    </m:sSub>
                    <m:r>
                      <a:rPr lang="pt-BR" sz="2800" b="1">
                        <a:solidFill>
                          <a:srgbClr val="FFFF00"/>
                        </a:solidFill>
                      </a:rPr>
                      <m:t> = </m:t>
                    </m:r>
                    <m:r>
                      <a:rPr lang="pt-BR" sz="2800" b="1">
                        <a:solidFill>
                          <a:srgbClr val="FFFF00"/>
                        </a:solidFill>
                      </a:rPr>
                      <m:t>𝟓𝟎</m:t>
                    </m:r>
                    <m:r>
                      <a:rPr lang="pt-BR" sz="2800" b="1">
                        <a:solidFill>
                          <a:srgbClr val="FFFF00"/>
                        </a:solidFill>
                      </a:rPr>
                      <m:t>𝜴</m:t>
                    </m:r>
                  </m:oMath>
                </a14:m>
                <a:r>
                  <a:rPr lang="pt-BR" sz="2800" b="1" dirty="0">
                    <a:solidFill>
                      <a:srgbClr val="FFFF00"/>
                    </a:solidFill>
                    <a:latin typeface="UTM Swiss Condensed" panose="02000500000000000000" pitchFamily="2" charset="0"/>
                    <a:cs typeface="Times New Roman" panose="02020603050405020304" pitchFamily="18" charset="0"/>
                  </a:rPr>
                  <a:t>. Điện áp giữa hai bản tụ điện được mô tả như hình bên dưới. Biểu thức cường độ dòng điện qua tụ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5BA0091C-9510-4763-8848-F074ACA720DC}"/>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1577" b="-5682"/>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697524C-D555-4E3A-B78C-6E20C423ED04}"/>
                  </a:ext>
                </a:extLst>
              </p:cNvPr>
              <p:cNvSpPr/>
              <p:nvPr/>
            </p:nvSpPr>
            <p:spPr>
              <a:xfrm>
                <a:off x="1016000" y="2073281"/>
                <a:ext cx="4054700"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A. </a:t>
                </a:r>
                <a14:m>
                  <m:oMath xmlns:m="http://schemas.openxmlformats.org/officeDocument/2006/math">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𝟓𝟎</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𝑨</m:t>
                    </m:r>
                  </m:oMath>
                </a14:m>
                <a:r>
                  <a:rPr kumimoji="0" lang="pt-BR" sz="2800" b="1" i="0" u="none" strike="noStrike" kern="1200" cap="none" spc="0" normalizeH="0" baseline="0" noProof="0" dirty="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E697524C-D555-4E3A-B78C-6E20C423ED04}"/>
                  </a:ext>
                </a:extLst>
              </p:cNvPr>
              <p:cNvSpPr>
                <a:spLocks noRot="1" noChangeAspect="1" noMove="1" noResize="1" noEditPoints="1" noAdjustHandles="1" noChangeArrowheads="1" noChangeShapeType="1" noTextEdit="1"/>
              </p:cNvSpPr>
              <p:nvPr/>
            </p:nvSpPr>
            <p:spPr>
              <a:xfrm>
                <a:off x="1016000" y="2073281"/>
                <a:ext cx="4054700" cy="1490536"/>
              </a:xfrm>
              <a:prstGeom prst="rect">
                <a:avLst/>
              </a:prstGeom>
              <a:blipFill>
                <a:blip r:embed="rId3"/>
                <a:stretch>
                  <a:fillRect l="-3158" r="-2105" b="-1020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1FE3ED13-CC2D-4C88-89B5-F674E24324E1}"/>
                  </a:ext>
                </a:extLst>
              </p:cNvPr>
              <p:cNvSpPr/>
              <p:nvPr/>
            </p:nvSpPr>
            <p:spPr>
              <a:xfrm>
                <a:off x="6477000" y="2073281"/>
                <a:ext cx="4524380"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𝑨</m:t>
                    </m:r>
                  </m:oMath>
                </a14:m>
                <a:r>
                  <a:rPr kumimoji="0" lang="pt-BR" sz="2800" b="1" i="0" u="none" strike="noStrike" kern="1200" cap="none" spc="0" normalizeH="0" baseline="0" noProof="0" dirty="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1FE3ED13-CC2D-4C88-89B5-F674E24324E1}"/>
                  </a:ext>
                </a:extLst>
              </p:cNvPr>
              <p:cNvSpPr>
                <a:spLocks noRot="1" noChangeAspect="1" noMove="1" noResize="1" noEditPoints="1" noAdjustHandles="1" noChangeArrowheads="1" noChangeShapeType="1" noTextEdit="1"/>
              </p:cNvSpPr>
              <p:nvPr/>
            </p:nvSpPr>
            <p:spPr>
              <a:xfrm>
                <a:off x="6477000" y="2073281"/>
                <a:ext cx="4524380" cy="1490536"/>
              </a:xfrm>
              <a:prstGeom prst="rect">
                <a:avLst/>
              </a:prstGeom>
              <a:blipFill>
                <a:blip r:embed="rId4"/>
                <a:stretch>
                  <a:fillRect l="-2830" r="-175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5276FBA1-7856-4143-938C-54133914DA70}"/>
                  </a:ext>
                </a:extLst>
              </p:cNvPr>
              <p:cNvSpPr/>
              <p:nvPr/>
            </p:nvSpPr>
            <p:spPr>
              <a:xfrm>
                <a:off x="1016000" y="2835281"/>
                <a:ext cx="4505336"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C. </a:t>
                </a:r>
                <a14:m>
                  <m:oMath xmlns:m="http://schemas.openxmlformats.org/officeDocument/2006/math">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𝟐</m:t>
                    </m:r>
                    <m:rad>
                      <m:radPr>
                        <m:degHide m:val="on"/>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𝟓𝟎</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𝑨</m:t>
                    </m:r>
                  </m:oMath>
                </a14:m>
                <a:r>
                  <a:rPr kumimoji="0" lang="pt-BR" sz="2800" b="1" i="0" u="none" strike="noStrike" kern="1200" cap="none" spc="0" normalizeH="0" baseline="0" noProof="0" dirty="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5276FBA1-7856-4143-938C-54133914DA70}"/>
                  </a:ext>
                </a:extLst>
              </p:cNvPr>
              <p:cNvSpPr>
                <a:spLocks noRot="1" noChangeAspect="1" noMove="1" noResize="1" noEditPoints="1" noAdjustHandles="1" noChangeArrowheads="1" noChangeShapeType="1" noTextEdit="1"/>
              </p:cNvSpPr>
              <p:nvPr/>
            </p:nvSpPr>
            <p:spPr>
              <a:xfrm>
                <a:off x="1016000" y="2835281"/>
                <a:ext cx="4505336" cy="1490536"/>
              </a:xfrm>
              <a:prstGeom prst="rect">
                <a:avLst/>
              </a:prstGeom>
              <a:blipFill>
                <a:blip r:embed="rId5"/>
                <a:stretch>
                  <a:fillRect l="-2842" r="-175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94D1CAE3-D34F-4592-BA3D-F27B23F2BDC7}"/>
                  </a:ext>
                </a:extLst>
              </p:cNvPr>
              <p:cNvSpPr/>
              <p:nvPr/>
            </p:nvSpPr>
            <p:spPr>
              <a:xfrm>
                <a:off x="6477000" y="2835281"/>
                <a:ext cx="4923720" cy="73718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𝒊</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 = </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𝟐</m:t>
                    </m:r>
                    <m:rad>
                      <m:radPr>
                        <m:degHide m:val="on"/>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𝟐</m:t>
                        </m:r>
                      </m:e>
                    </m:rad>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𝒄</m:t>
                    </m:r>
                    <m:r>
                      <m:rPr>
                        <m:nor/>
                      </m:rPr>
                      <a:rPr kumimoji="0" lang="pt-BR" sz="2800" b="1" i="0"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m:t>os</m:t>
                    </m:r>
                    <m:d>
                      <m:d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mn-ea"/>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𝟏𝟎𝟎</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𝝅</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𝒕</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𝟑</m:t>
                            </m:r>
                          </m:den>
                        </m:f>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m:t>
                        </m:r>
                        <m:f>
                          <m:fPr>
                            <m:ctrlPr>
                              <a:rPr kumimoji="0" lang="vi-VN"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𝟓</m:t>
                            </m:r>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𝝅</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𝟔</m:t>
                            </m:r>
                          </m:den>
                        </m:f>
                      </m:e>
                    </m:d>
                    <m:r>
                      <a:rPr kumimoji="0" lang="pt-BR" sz="2800" b="1" i="1" u="none" strike="noStrike" kern="1200" cap="none" spc="0" normalizeH="0" baseline="0" noProof="0" smtClean="0">
                        <a:ln>
                          <a:noFill/>
                        </a:ln>
                        <a:solidFill>
                          <a:srgbClr val="FFFFFF"/>
                        </a:solidFill>
                        <a:effectLst>
                          <a:outerShdw dist="38100"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𝑨</m:t>
                    </m:r>
                  </m:oMath>
                </a14:m>
                <a:r>
                  <a:rPr kumimoji="0" lang="pt-BR" sz="2800" b="1" i="0" u="none" strike="noStrike" kern="1200" cap="none" spc="0" normalizeH="0" baseline="0" noProof="0" dirty="0">
                    <a:ln>
                      <a:noFill/>
                    </a:ln>
                    <a:solidFill>
                      <a:srgbClr val="FFFFFF"/>
                    </a:solidFill>
                    <a:effectLst>
                      <a:outerShdw dist="38100"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94D1CAE3-D34F-4592-BA3D-F27B23F2BDC7}"/>
                  </a:ext>
                </a:extLst>
              </p:cNvPr>
              <p:cNvSpPr>
                <a:spLocks noRot="1" noChangeAspect="1" noMove="1" noResize="1" noEditPoints="1" noAdjustHandles="1" noChangeArrowheads="1" noChangeShapeType="1" noTextEdit="1"/>
              </p:cNvSpPr>
              <p:nvPr/>
            </p:nvSpPr>
            <p:spPr>
              <a:xfrm>
                <a:off x="6477000" y="2835281"/>
                <a:ext cx="4923720" cy="737189"/>
              </a:xfrm>
              <a:prstGeom prst="rect">
                <a:avLst/>
              </a:prstGeom>
              <a:blipFill>
                <a:blip r:embed="rId6"/>
                <a:stretch>
                  <a:fillRect l="-2602" r="-1611" b="-578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74BE189-8B99-4D1C-813B-AF3ABE04B96D}"/>
              </a:ext>
            </a:extLst>
          </p:cNvPr>
          <p:cNvSpPr/>
          <p:nvPr/>
        </p:nvSpPr>
        <p:spPr>
          <a:xfrm>
            <a:off x="952500" y="2375545"/>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4E03E736-A827-40D1-95CA-21058CEE6FD5}"/>
              </a:ext>
            </a:extLst>
          </p:cNvPr>
          <p:cNvPicPr/>
          <p:nvPr/>
        </p:nvPicPr>
        <p:blipFill>
          <a:blip r:embed="rId7">
            <a:extLst>
              <a:ext uri="{28A0092B-C50C-407E-A947-70E740481C1C}">
                <a14:useLocalDpi xmlns:a14="http://schemas.microsoft.com/office/drawing/2010/main" val="0"/>
              </a:ext>
            </a:extLst>
          </a:blip>
          <a:srcRect/>
          <a:stretch>
            <a:fillRect/>
          </a:stretch>
        </p:blipFill>
        <p:spPr>
          <a:xfrm>
            <a:off x="6347679" y="3948245"/>
            <a:ext cx="3752924" cy="2711438"/>
          </a:xfrm>
          <a:prstGeom prst="rect">
            <a:avLst/>
          </a:prstGeom>
          <a:noFill/>
          <a:ln w="9525">
            <a:noFill/>
            <a:miter lim="800000"/>
            <a:headEnd/>
            <a:tailEnd/>
          </a:ln>
        </p:spPr>
      </p:pic>
    </p:spTree>
    <p:extLst>
      <p:ext uri="{BB962C8B-B14F-4D97-AF65-F5344CB8AC3E}">
        <p14:creationId xmlns:p14="http://schemas.microsoft.com/office/powerpoint/2010/main" val="29715812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79DF8220-C01E-4CD8-A083-B2D12904B501}"/>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78:</a:t>
                </a:r>
                <a:r>
                  <a:rPr lang="pt-BR" sz="2800" b="1" dirty="0">
                    <a:solidFill>
                      <a:srgbClr val="FFFF00"/>
                    </a:solidFill>
                    <a:latin typeface="UTM Swiss Condensed" panose="02000500000000000000" pitchFamily="2" charset="0"/>
                    <a:cs typeface="Times New Roman" panose="02020603050405020304" pitchFamily="18" charset="0"/>
                  </a:rPr>
                  <a:t> Đặt điện áp xoay chiều vào hai đầu cuộn cảm thuần có cảm kháng là </a:t>
                </a:r>
                <a14:m>
                  <m:oMath xmlns:m="http://schemas.openxmlformats.org/officeDocument/2006/math">
                    <m:sSub>
                      <m:sSubPr>
                        <m:ctrlPr>
                          <a:rPr lang="vi-VN" sz="2800" b="1">
                            <a:solidFill>
                              <a:srgbClr val="FFFF00"/>
                            </a:solidFill>
                          </a:rPr>
                        </m:ctrlPr>
                      </m:sSubPr>
                      <m:e>
                        <m:r>
                          <a:rPr lang="pt-BR" sz="2800" b="1">
                            <a:solidFill>
                              <a:srgbClr val="FFFF00"/>
                            </a:solidFill>
                          </a:rPr>
                          <m:t>𝒁</m:t>
                        </m:r>
                      </m:e>
                      <m:sub>
                        <m:r>
                          <a:rPr lang="pt-BR" sz="2800" b="1">
                            <a:solidFill>
                              <a:srgbClr val="FFFF00"/>
                            </a:solidFill>
                          </a:rPr>
                          <m:t>𝑳</m:t>
                        </m:r>
                      </m:sub>
                    </m:sSub>
                    <m:r>
                      <a:rPr lang="pt-BR" sz="2800" b="1">
                        <a:solidFill>
                          <a:srgbClr val="FFFF00"/>
                        </a:solidFill>
                      </a:rPr>
                      <m:t> = </m:t>
                    </m:r>
                    <m:r>
                      <a:rPr lang="pt-BR" sz="2800" b="1">
                        <a:solidFill>
                          <a:srgbClr val="FFFF00"/>
                        </a:solidFill>
                      </a:rPr>
                      <m:t>𝟓𝟎</m:t>
                    </m:r>
                    <m:r>
                      <a:rPr lang="pt-BR" sz="2800" b="1">
                        <a:solidFill>
                          <a:srgbClr val="FFFF00"/>
                        </a:solidFill>
                      </a:rPr>
                      <m:t>𝜴</m:t>
                    </m:r>
                  </m:oMath>
                </a14:m>
                <a:r>
                  <a:rPr lang="pt-BR" sz="2800" b="1" dirty="0">
                    <a:solidFill>
                      <a:srgbClr val="FFFF00"/>
                    </a:solidFill>
                    <a:latin typeface="UTM Swiss Condensed" panose="02000500000000000000" pitchFamily="2" charset="0"/>
                    <a:cs typeface="Times New Roman" panose="02020603050405020304" pitchFamily="18" charset="0"/>
                  </a:rPr>
                  <a:t>. Điện áp hai đầu đoạn mạch được mô tả như hình bên dưới. Biểu thức cường độ dòng điện qua cuộn cảm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79DF8220-C01E-4CD8-A083-B2D12904B501}"/>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9AD54EC5-83CF-4CD1-88BD-0BD777F3C2DA}"/>
                  </a:ext>
                </a:extLst>
              </p:cNvPr>
              <p:cNvSpPr/>
              <p:nvPr/>
            </p:nvSpPr>
            <p:spPr>
              <a:xfrm>
                <a:off x="1016000" y="2073281"/>
                <a:ext cx="4211794"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outerShdw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A. </a:t>
                </a:r>
                <a14:m>
                  <m:oMath xmlns:m="http://schemas.openxmlformats.org/officeDocument/2006/math">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𝟑</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𝟓𝟎</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𝑨</m:t>
                    </m:r>
                  </m:oMath>
                </a14:m>
                <a:r>
                  <a:rPr kumimoji="0" lang="pt-BR" sz="2800" b="1" i="0" u="none" strike="noStrike" kern="1200" cap="none" spc="0" normalizeH="0" baseline="0" noProof="0" dirty="0">
                    <a:ln>
                      <a:noFill/>
                    </a:ln>
                    <a:solidFill>
                      <a:srgbClr val="FFFFFF"/>
                    </a:solidFill>
                    <a:effectLst>
                      <a:outerShdw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outerShdw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9AD54EC5-83CF-4CD1-88BD-0BD777F3C2DA}"/>
                  </a:ext>
                </a:extLst>
              </p:cNvPr>
              <p:cNvSpPr>
                <a:spLocks noRot="1" noChangeAspect="1" noMove="1" noResize="1" noEditPoints="1" noAdjustHandles="1" noChangeArrowheads="1" noChangeShapeType="1" noTextEdit="1"/>
              </p:cNvSpPr>
              <p:nvPr/>
            </p:nvSpPr>
            <p:spPr>
              <a:xfrm>
                <a:off x="1016000" y="2073281"/>
                <a:ext cx="4211794" cy="1490536"/>
              </a:xfrm>
              <a:prstGeom prst="rect">
                <a:avLst/>
              </a:prstGeom>
              <a:blipFill>
                <a:blip r:embed="rId3"/>
                <a:stretch>
                  <a:fillRect l="-3039" r="-188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081A0F3-7C80-4134-983A-4D3F529E5F94}"/>
                  </a:ext>
                </a:extLst>
              </p:cNvPr>
              <p:cNvSpPr/>
              <p:nvPr/>
            </p:nvSpPr>
            <p:spPr>
              <a:xfrm>
                <a:off x="6477000" y="2073281"/>
                <a:ext cx="4524380"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outerShdw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𝟑</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𝑨</m:t>
                    </m:r>
                  </m:oMath>
                </a14:m>
                <a:r>
                  <a:rPr kumimoji="0" lang="pt-BR" sz="2800" b="1" i="0" u="none" strike="noStrike" kern="1200" cap="none" spc="0" normalizeH="0" baseline="0" noProof="0" dirty="0">
                    <a:ln>
                      <a:noFill/>
                    </a:ln>
                    <a:solidFill>
                      <a:srgbClr val="FFFFFF"/>
                    </a:solidFill>
                    <a:effectLst>
                      <a:outerShdw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outerShdw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3081A0F3-7C80-4134-983A-4D3F529E5F94}"/>
                  </a:ext>
                </a:extLst>
              </p:cNvPr>
              <p:cNvSpPr>
                <a:spLocks noRot="1" noChangeAspect="1" noMove="1" noResize="1" noEditPoints="1" noAdjustHandles="1" noChangeArrowheads="1" noChangeShapeType="1" noTextEdit="1"/>
              </p:cNvSpPr>
              <p:nvPr/>
            </p:nvSpPr>
            <p:spPr>
              <a:xfrm>
                <a:off x="6477000" y="2073281"/>
                <a:ext cx="4524380" cy="1490536"/>
              </a:xfrm>
              <a:prstGeom prst="rect">
                <a:avLst/>
              </a:prstGeom>
              <a:blipFill>
                <a:blip r:embed="rId4"/>
                <a:stretch>
                  <a:fillRect l="-2830" r="-175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FCC0942-7328-43AC-9E6C-C324F306D03A}"/>
                  </a:ext>
                </a:extLst>
              </p:cNvPr>
              <p:cNvSpPr/>
              <p:nvPr/>
            </p:nvSpPr>
            <p:spPr>
              <a:xfrm>
                <a:off x="1016000" y="2835281"/>
                <a:ext cx="4505336"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outerShdw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C. </a:t>
                </a:r>
                <a14:m>
                  <m:oMath xmlns:m="http://schemas.openxmlformats.org/officeDocument/2006/math">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𝟑</m:t>
                    </m:r>
                    <m:rad>
                      <m:radPr>
                        <m:degHide m:val="on"/>
                        <m:ctrlPr>
                          <a:rPr kumimoji="0" lang="vi-VN"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𝟓𝟎</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Times New Roman" panose="02020603050405020304" pitchFamily="18" charset="0"/>
                      </a:rPr>
                      <m:t>𝑨</m:t>
                    </m:r>
                  </m:oMath>
                </a14:m>
                <a:r>
                  <a:rPr kumimoji="0" lang="pt-BR" sz="2800" b="1" i="0" u="none" strike="noStrike" kern="1200" cap="none" spc="0" normalizeH="0" baseline="0" noProof="0" dirty="0">
                    <a:ln>
                      <a:noFill/>
                    </a:ln>
                    <a:solidFill>
                      <a:srgbClr val="FFFFFF"/>
                    </a:solidFill>
                    <a:effectLst>
                      <a:outerShdw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outerShdw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3FCC0942-7328-43AC-9E6C-C324F306D03A}"/>
                  </a:ext>
                </a:extLst>
              </p:cNvPr>
              <p:cNvSpPr>
                <a:spLocks noRot="1" noChangeAspect="1" noMove="1" noResize="1" noEditPoints="1" noAdjustHandles="1" noChangeArrowheads="1" noChangeShapeType="1" noTextEdit="1"/>
              </p:cNvSpPr>
              <p:nvPr/>
            </p:nvSpPr>
            <p:spPr>
              <a:xfrm>
                <a:off x="1016000" y="2835281"/>
                <a:ext cx="4505336" cy="1490536"/>
              </a:xfrm>
              <a:prstGeom prst="rect">
                <a:avLst/>
              </a:prstGeom>
              <a:blipFill>
                <a:blip r:embed="rId5"/>
                <a:stretch>
                  <a:fillRect l="-2842" r="-1759" b="-1020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4F9F67D-52FC-4333-82F6-F11CA87B991E}"/>
                  </a:ext>
                </a:extLst>
              </p:cNvPr>
              <p:cNvSpPr/>
              <p:nvPr/>
            </p:nvSpPr>
            <p:spPr>
              <a:xfrm>
                <a:off x="6477000" y="2835281"/>
                <a:ext cx="4923720" cy="73718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outerShdw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𝒊</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 = </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𝟑</m:t>
                    </m:r>
                    <m:rad>
                      <m:radPr>
                        <m:degHide m:val="on"/>
                        <m:ctrlPr>
                          <a:rPr kumimoji="0" lang="vi-VN"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𝟐</m:t>
                        </m:r>
                      </m:e>
                    </m:rad>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𝒄</m:t>
                    </m:r>
                    <m:r>
                      <m:rPr>
                        <m:nor/>
                      </m:rPr>
                      <a:rPr kumimoji="0" lang="pt-BR" sz="2800" b="1" i="0"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m:t>os</m:t>
                    </m:r>
                    <m:d>
                      <m:dPr>
                        <m:ctrlPr>
                          <a:rPr kumimoji="0" lang="vi-VN"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mn-ea"/>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𝟏𝟎𝟎</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𝝅</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𝒕</m:t>
                            </m:r>
                          </m:num>
                          <m:den>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𝟑</m:t>
                            </m:r>
                          </m:den>
                        </m:f>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m:t>
                        </m:r>
                        <m:f>
                          <m:fPr>
                            <m:ctrlPr>
                              <a:rPr kumimoji="0" lang="vi-VN"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𝟓</m:t>
                            </m:r>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𝝅</m:t>
                            </m:r>
                          </m:num>
                          <m:den>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𝟔</m:t>
                            </m:r>
                          </m:den>
                        </m:f>
                      </m:e>
                    </m:d>
                    <m:r>
                      <a:rPr kumimoji="0" lang="pt-BR" sz="2800" b="1" i="1" u="none" strike="noStrike" kern="1200" cap="none" spc="0" normalizeH="0" baseline="0" noProof="0" smtClean="0">
                        <a:ln>
                          <a:noFill/>
                        </a:ln>
                        <a:solidFill>
                          <a:srgbClr val="FFFFFF"/>
                        </a:solidFill>
                        <a:effectLst>
                          <a:outerShdw sx="1000" sy="1000" algn="tl">
                            <a:srgbClr val="000000"/>
                          </a:outerShdw>
                          <a:reflection endPos="0" fadeDir="0" sx="0" sy="0"/>
                        </a:effectLst>
                        <a:uLnTx/>
                        <a:uFillTx/>
                        <a:latin typeface="Cambria Math" panose="02040503050406030204" pitchFamily="18" charset="0"/>
                        <a:ea typeface="Arial" panose="020B0604020202020204" pitchFamily="34" charset="0"/>
                        <a:cs typeface="+mn-cs"/>
                      </a:rPr>
                      <m:t>𝑨</m:t>
                    </m:r>
                  </m:oMath>
                </a14:m>
                <a:r>
                  <a:rPr kumimoji="0" lang="pt-BR" sz="2800" b="1" i="0" u="none" strike="noStrike" kern="1200" cap="none" spc="0" normalizeH="0" baseline="0" noProof="0" dirty="0">
                    <a:ln>
                      <a:noFill/>
                    </a:ln>
                    <a:solidFill>
                      <a:srgbClr val="FFFFFF"/>
                    </a:solidFill>
                    <a:effectLst>
                      <a:outerShdw sx="1000" sy="1000" algn="tl">
                        <a:srgbClr val="000000"/>
                      </a:outerShdw>
                      <a:reflection endPos="0" fadeDir="0" sx="0" sy="0"/>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54F9F67D-52FC-4333-82F6-F11CA87B991E}"/>
                  </a:ext>
                </a:extLst>
              </p:cNvPr>
              <p:cNvSpPr>
                <a:spLocks noRot="1" noChangeAspect="1" noMove="1" noResize="1" noEditPoints="1" noAdjustHandles="1" noChangeArrowheads="1" noChangeShapeType="1" noTextEdit="1"/>
              </p:cNvSpPr>
              <p:nvPr/>
            </p:nvSpPr>
            <p:spPr>
              <a:xfrm>
                <a:off x="6477000" y="2835281"/>
                <a:ext cx="4923720" cy="737189"/>
              </a:xfrm>
              <a:prstGeom prst="rect">
                <a:avLst/>
              </a:prstGeom>
              <a:blipFill>
                <a:blip r:embed="rId6"/>
                <a:stretch>
                  <a:fillRect l="-2602" r="-1611" b="-578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C2A4DAAE-A0BE-4145-9A20-144B85F79FD9}"/>
              </a:ext>
            </a:extLst>
          </p:cNvPr>
          <p:cNvSpPr/>
          <p:nvPr/>
        </p:nvSpPr>
        <p:spPr>
          <a:xfrm>
            <a:off x="952500" y="233334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FC24BBE9-B072-483B-A57C-AF45C186A7DB}"/>
              </a:ext>
            </a:extLst>
          </p:cNvPr>
          <p:cNvPicPr/>
          <p:nvPr/>
        </p:nvPicPr>
        <p:blipFill>
          <a:blip r:embed="rId7">
            <a:extLst>
              <a:ext uri="{28A0092B-C50C-407E-A947-70E740481C1C}">
                <a14:useLocalDpi xmlns:a14="http://schemas.microsoft.com/office/drawing/2010/main" val="0"/>
              </a:ext>
            </a:extLst>
          </a:blip>
          <a:srcRect/>
          <a:stretch>
            <a:fillRect/>
          </a:stretch>
        </p:blipFill>
        <p:spPr>
          <a:xfrm>
            <a:off x="7365389" y="4145274"/>
            <a:ext cx="4035331" cy="2649225"/>
          </a:xfrm>
          <a:prstGeom prst="rect">
            <a:avLst/>
          </a:prstGeom>
          <a:noFill/>
          <a:ln w="9525">
            <a:noFill/>
            <a:miter lim="800000"/>
            <a:headEnd/>
            <a:tailEnd/>
          </a:ln>
        </p:spPr>
      </p:pic>
    </p:spTree>
    <p:extLst>
      <p:ext uri="{BB962C8B-B14F-4D97-AF65-F5344CB8AC3E}">
        <p14:creationId xmlns:p14="http://schemas.microsoft.com/office/powerpoint/2010/main" val="101457909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65F0AC6-B7C9-4075-95B7-6B4138D62E8F}"/>
                  </a:ext>
                </a:extLst>
              </p:cNvPr>
              <p:cNvSpPr/>
              <p:nvPr/>
            </p:nvSpPr>
            <p:spPr>
              <a:xfrm>
                <a:off x="127000" y="63500"/>
                <a:ext cx="11938000" cy="2447786"/>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79:</a:t>
                </a:r>
                <a:r>
                  <a:rPr lang="nl-NL" sz="2800" b="1" dirty="0">
                    <a:solidFill>
                      <a:srgbClr val="FFFF00"/>
                    </a:solidFill>
                    <a:latin typeface="UTM Swiss Condensed" panose="02000500000000000000" pitchFamily="2" charset="0"/>
                    <a:cs typeface="Times New Roman" panose="02020603050405020304" pitchFamily="18" charset="0"/>
                  </a:rPr>
                  <a:t> Đặt điện áp </a:t>
                </a:r>
                <a14:m>
                  <m:oMath xmlns:m="http://schemas.openxmlformats.org/officeDocument/2006/math">
                    <m:r>
                      <a:rPr lang="nl-NL" sz="2800" b="1">
                        <a:solidFill>
                          <a:srgbClr val="FFFF00"/>
                        </a:solidFill>
                      </a:rPr>
                      <m:t>𝒖</m:t>
                    </m:r>
                    <m:r>
                      <a:rPr lang="nl-NL" sz="2800" b="1">
                        <a:solidFill>
                          <a:srgbClr val="FFFF00"/>
                        </a:solidFill>
                      </a:rPr>
                      <m:t> = </m:t>
                    </m:r>
                    <m:r>
                      <a:rPr lang="nl-NL" sz="2800" b="1">
                        <a:solidFill>
                          <a:srgbClr val="FFFF00"/>
                        </a:solidFill>
                      </a:rPr>
                      <m:t>𝟓𝟎</m:t>
                    </m:r>
                    <m:rad>
                      <m:radPr>
                        <m:degHide m:val="on"/>
                        <m:ctrlPr>
                          <a:rPr lang="vi-VN" sz="2800" b="1">
                            <a:solidFill>
                              <a:srgbClr val="FFFF00"/>
                            </a:solidFill>
                          </a:rPr>
                        </m:ctrlPr>
                      </m:radPr>
                      <m:deg/>
                      <m:e>
                        <m:r>
                          <a:rPr lang="nl-NL" sz="2800" b="1">
                            <a:solidFill>
                              <a:srgbClr val="FFFF00"/>
                            </a:solidFill>
                          </a:rPr>
                          <m:t>𝟐</m:t>
                        </m:r>
                      </m:e>
                    </m:rad>
                    <m:func>
                      <m:funcPr>
                        <m:ctrlPr>
                          <a:rPr lang="vi-VN" sz="2800" b="1">
                            <a:solidFill>
                              <a:srgbClr val="FFFF00"/>
                            </a:solidFill>
                          </a:rPr>
                        </m:ctrlPr>
                      </m:funcPr>
                      <m:fName>
                        <m:r>
                          <a:rPr lang="nl-NL" sz="2800" b="1">
                            <a:solidFill>
                              <a:srgbClr val="FFFF00"/>
                            </a:solidFill>
                          </a:rPr>
                          <m:t>𝒄𝒐𝒔</m:t>
                        </m:r>
                      </m:fName>
                      <m:e>
                        <m:r>
                          <a:rPr lang="nl-NL" sz="2800" b="1">
                            <a:solidFill>
                              <a:srgbClr val="FFFF00"/>
                            </a:solidFill>
                          </a:rPr>
                          <m:t>(</m:t>
                        </m:r>
                      </m:e>
                    </m:func>
                    <m:r>
                      <a:rPr lang="nl-NL" sz="2800" b="1">
                        <a:solidFill>
                          <a:srgbClr val="FFFF00"/>
                        </a:solidFill>
                      </a:rPr>
                      <m:t>𝟏𝟎𝟎</m:t>
                    </m:r>
                    <m:r>
                      <a:rPr lang="nl-NL" sz="2800" b="1">
                        <a:solidFill>
                          <a:srgbClr val="FFFF00"/>
                        </a:solidFill>
                      </a:rPr>
                      <m:t>𝝅</m:t>
                    </m:r>
                    <m:r>
                      <a:rPr lang="nl-NL" sz="2800" b="1">
                        <a:solidFill>
                          <a:srgbClr val="FFFF00"/>
                        </a:solidFill>
                      </a:rPr>
                      <m:t>𝒕</m:t>
                    </m:r>
                    <m:r>
                      <a:rPr lang="nl-NL" sz="2800" b="1">
                        <a:solidFill>
                          <a:srgbClr val="FFFF00"/>
                        </a:solidFill>
                      </a:rPr>
                      <m:t>−</m:t>
                    </m:r>
                    <m:f>
                      <m:fPr>
                        <m:ctrlPr>
                          <a:rPr lang="vi-VN" sz="2800" b="1">
                            <a:solidFill>
                              <a:srgbClr val="FFFF00"/>
                            </a:solidFill>
                          </a:rPr>
                        </m:ctrlPr>
                      </m:fPr>
                      <m:num>
                        <m:r>
                          <a:rPr lang="nl-NL" sz="2800" b="1">
                            <a:solidFill>
                              <a:srgbClr val="FFFF00"/>
                            </a:solidFill>
                          </a:rPr>
                          <m:t>𝟑</m:t>
                        </m:r>
                        <m:r>
                          <a:rPr lang="nl-NL" sz="2800" b="1">
                            <a:solidFill>
                              <a:srgbClr val="FFFF00"/>
                            </a:solidFill>
                          </a:rPr>
                          <m:t>𝝅</m:t>
                        </m:r>
                      </m:num>
                      <m:den>
                        <m:r>
                          <a:rPr lang="nl-NL" sz="2800" b="1">
                            <a:solidFill>
                              <a:srgbClr val="FFFF00"/>
                            </a:solidFill>
                          </a:rPr>
                          <m:t>𝟒</m:t>
                        </m:r>
                      </m:den>
                    </m:f>
                    <m:r>
                      <a:rPr lang="nl-NL" sz="2800" b="1">
                        <a:solidFill>
                          <a:srgbClr val="FFFF00"/>
                        </a:solidFill>
                      </a:rPr>
                      <m:t>)(</m:t>
                    </m:r>
                    <m:r>
                      <a:rPr lang="nl-NL" sz="2800" b="1">
                        <a:solidFill>
                          <a:srgbClr val="FFFF00"/>
                        </a:solidFill>
                      </a:rPr>
                      <m:t>𝑽</m:t>
                    </m:r>
                    <m:r>
                      <a:rPr lang="nl-NL" sz="2800" b="1">
                        <a:solidFill>
                          <a:srgbClr val="FFFF00"/>
                        </a:solidFill>
                      </a:rPr>
                      <m:t>)</m:t>
                    </m:r>
                  </m:oMath>
                </a14:m>
                <a:r>
                  <a:rPr lang="nl-NL" sz="2800" b="1" dirty="0">
                    <a:solidFill>
                      <a:srgbClr val="FFFF00"/>
                    </a:solidFill>
                    <a:latin typeface="UTM Swiss Condensed" panose="02000500000000000000" pitchFamily="2" charset="0"/>
                    <a:cs typeface="Times New Roman" panose="02020603050405020304" pitchFamily="18" charset="0"/>
                  </a:rPr>
                  <a:t> vào vào hai đầu mạch điện chỉ có tụ điện có điện dung </a:t>
                </a:r>
                <a14:m>
                  <m:oMath xmlns:m="http://schemas.openxmlformats.org/officeDocument/2006/math">
                    <m:r>
                      <a:rPr lang="nl-NL" sz="2800" b="1">
                        <a:solidFill>
                          <a:srgbClr val="FFFF00"/>
                        </a:solidFill>
                      </a:rPr>
                      <m:t>𝑪</m:t>
                    </m:r>
                    <m:r>
                      <a:rPr lang="nl-NL" sz="2800" b="1">
                        <a:solidFill>
                          <a:srgbClr val="FFFF00"/>
                        </a:solidFill>
                      </a:rPr>
                      <m:t> = </m:t>
                    </m:r>
                    <m:f>
                      <m:fPr>
                        <m:ctrlPr>
                          <a:rPr lang="vi-VN" sz="2800" b="1">
                            <a:solidFill>
                              <a:srgbClr val="FFFF00"/>
                            </a:solidFill>
                          </a:rPr>
                        </m:ctrlPr>
                      </m:fPr>
                      <m:num>
                        <m:r>
                          <a:rPr lang="nl-NL" sz="2800" b="1">
                            <a:solidFill>
                              <a:srgbClr val="FFFF00"/>
                            </a:solidFill>
                          </a:rPr>
                          <m:t>𝟏</m:t>
                        </m:r>
                      </m:num>
                      <m:den>
                        <m:r>
                          <a:rPr lang="nl-NL" sz="2800" b="1">
                            <a:solidFill>
                              <a:srgbClr val="FFFF00"/>
                            </a:solidFill>
                          </a:rPr>
                          <m:t>𝝅</m:t>
                        </m:r>
                      </m:den>
                    </m:f>
                    <m:r>
                      <a:rPr lang="nl-NL" sz="2800" b="1">
                        <a:solidFill>
                          <a:srgbClr val="FFFF00"/>
                        </a:solidFill>
                      </a:rPr>
                      <m:t>𝒎𝑭</m:t>
                    </m:r>
                  </m:oMath>
                </a14:m>
                <a:r>
                  <a:rPr lang="nl-NL" sz="2800" b="1" dirty="0">
                    <a:solidFill>
                      <a:srgbClr val="FFFF00"/>
                    </a:solidFill>
                    <a:latin typeface="UTM Swiss Condensed" panose="02000500000000000000" pitchFamily="2" charset="0"/>
                    <a:cs typeface="Times New Roman" panose="02020603050405020304" pitchFamily="18" charset="0"/>
                  </a:rPr>
                  <a:t>. Giá trị cường độ dòng điện trong mạch tại thời điểm </a:t>
                </a:r>
                <a14:m>
                  <m:oMath xmlns:m="http://schemas.openxmlformats.org/officeDocument/2006/math">
                    <m:r>
                      <a:rPr lang="nl-NL" sz="2800" b="1">
                        <a:solidFill>
                          <a:srgbClr val="FFFF00"/>
                        </a:solidFill>
                      </a:rPr>
                      <m:t>𝒕</m:t>
                    </m:r>
                    <m:r>
                      <a:rPr lang="nl-NL" sz="2800" b="1">
                        <a:solidFill>
                          <a:srgbClr val="FFFF00"/>
                        </a:solidFill>
                      </a:rPr>
                      <m:t> = </m:t>
                    </m:r>
                    <m:r>
                      <a:rPr lang="nl-NL" sz="2800" b="1">
                        <a:solidFill>
                          <a:srgbClr val="FFFF00"/>
                        </a:solidFill>
                      </a:rPr>
                      <m:t>𝟎</m:t>
                    </m:r>
                    <m:r>
                      <a:rPr lang="nl-NL" sz="2800" b="1">
                        <a:solidFill>
                          <a:srgbClr val="FFFF00"/>
                        </a:solidFill>
                      </a:rPr>
                      <m:t>,</m:t>
                    </m:r>
                    <m:r>
                      <a:rPr lang="nl-NL" sz="2800" b="1">
                        <a:solidFill>
                          <a:srgbClr val="FFFF00"/>
                        </a:solidFill>
                      </a:rPr>
                      <m:t>𝟎𝟏</m:t>
                    </m:r>
                    <m:r>
                      <a:rPr lang="nl-NL" sz="2800" b="1">
                        <a:solidFill>
                          <a:srgbClr val="FFFF00"/>
                        </a:solidFill>
                      </a:rPr>
                      <m:t>𝒔</m:t>
                    </m:r>
                  </m:oMath>
                </a14:m>
                <a:r>
                  <a:rPr lang="nl-NL" sz="2800" b="1" dirty="0">
                    <a:solidFill>
                      <a:srgbClr val="FFFF00"/>
                    </a:solidFill>
                    <a:latin typeface="UTM Swiss Condensed" panose="02000500000000000000" pitchFamily="2" charset="0"/>
                    <a:cs typeface="Times New Roman" panose="02020603050405020304" pitchFamily="18" charset="0"/>
                  </a:rPr>
                  <a:t>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165F0AC6-B7C9-4075-95B7-6B4138D62E8F}"/>
                  </a:ext>
                </a:extLst>
              </p:cNvPr>
              <p:cNvSpPr>
                <a:spLocks noRot="1" noChangeAspect="1" noMove="1" noResize="1" noEditPoints="1" noAdjustHandles="1" noChangeArrowheads="1" noChangeShapeType="1" noTextEdit="1"/>
              </p:cNvSpPr>
              <p:nvPr/>
            </p:nvSpPr>
            <p:spPr>
              <a:xfrm>
                <a:off x="127000" y="63500"/>
                <a:ext cx="11938000" cy="2447786"/>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C721194-0C96-4BCF-9E08-26B2FA5B9677}"/>
                  </a:ext>
                </a:extLst>
              </p:cNvPr>
              <p:cNvSpPr/>
              <p:nvPr/>
            </p:nvSpPr>
            <p:spPr>
              <a:xfrm>
                <a:off x="762000" y="251128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2C721194-0C96-4BCF-9E08-26B2FA5B9677}"/>
                  </a:ext>
                </a:extLst>
              </p:cNvPr>
              <p:cNvSpPr>
                <a:spLocks noRot="1" noChangeAspect="1" noMove="1" noResize="1" noEditPoints="1" noAdjustHandles="1" noChangeArrowheads="1" noChangeShapeType="1" noTextEdit="1"/>
              </p:cNvSpPr>
              <p:nvPr/>
            </p:nvSpPr>
            <p:spPr>
              <a:xfrm>
                <a:off x="762000" y="2511286"/>
                <a:ext cx="2121093" cy="523220"/>
              </a:xfrm>
              <a:prstGeom prst="rect">
                <a:avLst/>
              </a:prstGeom>
              <a:blipFill>
                <a:blip r:embed="rId3"/>
                <a:stretch>
                  <a:fillRect l="-5747"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083D84FD-2BFC-43DE-9C35-D2D3F608FA06}"/>
                  </a:ext>
                </a:extLst>
              </p:cNvPr>
              <p:cNvSpPr/>
              <p:nvPr/>
            </p:nvSpPr>
            <p:spPr>
              <a:xfrm>
                <a:off x="3619500" y="2511286"/>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083D84FD-2BFC-43DE-9C35-D2D3F608FA06}"/>
                  </a:ext>
                </a:extLst>
              </p:cNvPr>
              <p:cNvSpPr>
                <a:spLocks noRot="1" noChangeAspect="1" noMove="1" noResize="1" noEditPoints="1" noAdjustHandles="1" noChangeArrowheads="1" noChangeShapeType="1" noTextEdit="1"/>
              </p:cNvSpPr>
              <p:nvPr/>
            </p:nvSpPr>
            <p:spPr>
              <a:xfrm>
                <a:off x="3619500" y="2511286"/>
                <a:ext cx="1197764" cy="523220"/>
              </a:xfrm>
              <a:prstGeom prst="rect">
                <a:avLst/>
              </a:prstGeom>
              <a:blipFill>
                <a:blip r:embed="rId4"/>
                <a:stretch>
                  <a:fillRect l="-10714" t="-13953" r="-153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EC473DD0-B4C8-4AB8-AD05-98B732112BE6}"/>
                  </a:ext>
                </a:extLst>
              </p:cNvPr>
              <p:cNvSpPr/>
              <p:nvPr/>
            </p:nvSpPr>
            <p:spPr>
              <a:xfrm>
                <a:off x="6477000" y="2511286"/>
                <a:ext cx="2121093"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EC473DD0-B4C8-4AB8-AD05-98B732112BE6}"/>
                  </a:ext>
                </a:extLst>
              </p:cNvPr>
              <p:cNvSpPr>
                <a:spLocks noRot="1" noChangeAspect="1" noMove="1" noResize="1" noEditPoints="1" noAdjustHandles="1" noChangeArrowheads="1" noChangeShapeType="1" noTextEdit="1"/>
              </p:cNvSpPr>
              <p:nvPr/>
            </p:nvSpPr>
            <p:spPr>
              <a:xfrm>
                <a:off x="6477000" y="2511286"/>
                <a:ext cx="2121093" cy="565155"/>
              </a:xfrm>
              <a:prstGeom prst="rect">
                <a:avLst/>
              </a:prstGeom>
              <a:blipFill>
                <a:blip r:embed="rId5"/>
                <a:stretch>
                  <a:fillRect l="-6052" t="-5376"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783346E-63D8-47D3-9796-48929B8FA16E}"/>
                  </a:ext>
                </a:extLst>
              </p:cNvPr>
              <p:cNvSpPr/>
              <p:nvPr/>
            </p:nvSpPr>
            <p:spPr>
              <a:xfrm>
                <a:off x="9334500" y="2511286"/>
                <a:ext cx="1658018"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𝟓</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𝑨</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A783346E-63D8-47D3-9796-48929B8FA16E}"/>
                  </a:ext>
                </a:extLst>
              </p:cNvPr>
              <p:cNvSpPr>
                <a:spLocks noRot="1" noChangeAspect="1" noMove="1" noResize="1" noEditPoints="1" noAdjustHandles="1" noChangeArrowheads="1" noChangeShapeType="1" noTextEdit="1"/>
              </p:cNvSpPr>
              <p:nvPr/>
            </p:nvSpPr>
            <p:spPr>
              <a:xfrm>
                <a:off x="9334500" y="2511286"/>
                <a:ext cx="1658018" cy="565155"/>
              </a:xfrm>
              <a:prstGeom prst="rect">
                <a:avLst/>
              </a:prstGeom>
              <a:blipFill>
                <a:blip r:embed="rId6"/>
                <a:stretch>
                  <a:fillRect l="-7353" t="-5376" r="-6985"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AF7B5811-AC5A-4C37-89C8-042358F6536B}"/>
              </a:ext>
            </a:extLst>
          </p:cNvPr>
          <p:cNvSpPr/>
          <p:nvPr/>
        </p:nvSpPr>
        <p:spPr>
          <a:xfrm>
            <a:off x="3556000" y="244778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0196726"/>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220CF2-859E-4EFB-8068-EB14109FAD72}"/>
              </a:ext>
            </a:extLst>
          </p:cNvPr>
          <p:cNvSpPr/>
          <p:nvPr/>
        </p:nvSpPr>
        <p:spPr>
          <a:xfrm>
            <a:off x="127000" y="63500"/>
            <a:ext cx="11938000" cy="151426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80</a:t>
            </a:r>
            <a:r>
              <a:rPr lang="vi-VN" sz="2800" b="1">
                <a:solidFill>
                  <a:srgbClr val="FF0000"/>
                </a:solidFill>
                <a:latin typeface="UTM Swiss Condensed" panose="02000500000000000000" pitchFamily="2" charset="0"/>
                <a:cs typeface="Times New Roman" panose="02020603050405020304" pitchFamily="18" charset="0"/>
              </a:rPr>
              <a:t>:</a:t>
            </a:r>
            <a:r>
              <a:rPr lang="vi-VN" sz="2800" b="1">
                <a:solidFill>
                  <a:srgbClr val="FFFF00"/>
                </a:solidFill>
                <a:latin typeface="UTM Swiss Condensed" panose="02000500000000000000" pitchFamily="2" charset="0"/>
                <a:cs typeface="Times New Roman" panose="02020603050405020304" pitchFamily="18" charset="0"/>
              </a:rPr>
              <a:t> </a:t>
            </a:r>
            <a:r>
              <a:rPr lang="es-MX" sz="2800" b="1">
                <a:solidFill>
                  <a:srgbClr val="FFFF00"/>
                </a:solidFill>
                <a:latin typeface="UTM Swiss Condensed" panose="02000500000000000000" pitchFamily="2" charset="0"/>
                <a:cs typeface="Times New Roman" panose="02020603050405020304" pitchFamily="18" charset="0"/>
              </a:rPr>
              <a:t>Đặt vào hai đầu cuộn cảm</a:t>
            </a:r>
            <a:r>
              <a:rPr lang="es-MX" sz="2800" b="1" dirty="0">
                <a:solidFill>
                  <a:srgbClr val="FFFF00"/>
                </a:solidFill>
                <a:latin typeface="UTM Swiss Condensed" panose="02000500000000000000" pitchFamily="2" charset="0"/>
                <a:cs typeface="Times New Roman" panose="02020603050405020304" pitchFamily="18" charset="0"/>
              </a:rPr>
              <a:t> L = 1</a:t>
            </a:r>
            <a:r>
              <a:rPr lang="es-MX" sz="2800" b="1">
                <a:solidFill>
                  <a:srgbClr val="FFFF00"/>
                </a:solidFill>
                <a:latin typeface="UTM Swiss Condensed" panose="02000500000000000000" pitchFamily="2" charset="0"/>
                <a:cs typeface="Times New Roman" panose="02020603050405020304" pitchFamily="18" charset="0"/>
              </a:rPr>
              <a:t>/</a:t>
            </a:r>
            <a:r>
              <a:rPr lang="vi-VN"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es-MX" sz="2800" b="1" dirty="0">
                <a:solidFill>
                  <a:srgbClr val="FFFF00"/>
                </a:solidFill>
                <a:latin typeface="UTM Swiss Condensed" panose="02000500000000000000" pitchFamily="2" charset="0"/>
                <a:cs typeface="Times New Roman" panose="02020603050405020304" pitchFamily="18" charset="0"/>
              </a:rPr>
              <a:t>(H</a:t>
            </a:r>
            <a:r>
              <a:rPr lang="es-MX" sz="2800" b="1">
                <a:solidFill>
                  <a:srgbClr val="FFFF00"/>
                </a:solidFill>
                <a:latin typeface="UTM Swiss Condensed" panose="02000500000000000000" pitchFamily="2" charset="0"/>
                <a:cs typeface="Times New Roman" panose="02020603050405020304" pitchFamily="18" charset="0"/>
              </a:rPr>
              <a:t>) một hiệu điện thế xoay chiều</a:t>
            </a:r>
            <a:r>
              <a:rPr lang="es-MX" sz="2800" b="1" dirty="0">
                <a:solidFill>
                  <a:srgbClr val="FFFF00"/>
                </a:solidFill>
                <a:latin typeface="UTM Swiss Condensed" panose="02000500000000000000" pitchFamily="2" charset="0"/>
                <a:cs typeface="Times New Roman" panose="02020603050405020304" pitchFamily="18" charset="0"/>
              </a:rPr>
              <a:t> 220V-50Hz. </a:t>
            </a:r>
            <a:r>
              <a:rPr lang="vi-VN" sz="2800" b="1" dirty="0">
                <a:solidFill>
                  <a:srgbClr val="FFFF00"/>
                </a:solidFill>
                <a:latin typeface="UTM Swiss Condensed" panose="02000500000000000000" pitchFamily="2" charset="0"/>
                <a:cs typeface="Times New Roman" panose="02020603050405020304" pitchFamily="18" charset="0"/>
              </a:rPr>
              <a:t>Cường độ dòng điện hiệu dụng qua cuộn cảm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351A0701-1962-479B-935C-C871CEF639DA}"/>
              </a:ext>
            </a:extLst>
          </p:cNvPr>
          <p:cNvSpPr/>
          <p:nvPr/>
        </p:nvSpPr>
        <p:spPr>
          <a:xfrm>
            <a:off x="762000" y="157776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I = 2,2A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A2F83907-C638-4172-9B26-2D00960EEC3E}"/>
              </a:ext>
            </a:extLst>
          </p:cNvPr>
          <p:cNvSpPr/>
          <p:nvPr/>
        </p:nvSpPr>
        <p:spPr>
          <a:xfrm>
            <a:off x="3619500" y="157776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I = 2,0A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86265735-E248-4CD2-A6F3-3980FA262CA7}"/>
              </a:ext>
            </a:extLst>
          </p:cNvPr>
          <p:cNvSpPr/>
          <p:nvPr/>
        </p:nvSpPr>
        <p:spPr>
          <a:xfrm>
            <a:off x="6477000" y="157776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 = 1,6A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25771946-DCAE-4C3E-AD09-F221176FFA8A}"/>
              </a:ext>
            </a:extLst>
          </p:cNvPr>
          <p:cNvSpPr/>
          <p:nvPr/>
        </p:nvSpPr>
        <p:spPr>
          <a:xfrm>
            <a:off x="9334500" y="1577761"/>
            <a:ext cx="20665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1,1A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9" name="Oval 8">
            <a:extLst>
              <a:ext uri="{FF2B5EF4-FFF2-40B4-BE49-F238E27FC236}">
                <a16:creationId xmlns:a16="http://schemas.microsoft.com/office/drawing/2014/main" id="{9DB34420-F34A-493B-9D84-AB10F58D2DFC}"/>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55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p:cTn id="27" dur="500" fill="hold"/>
                                        <p:tgtEl>
                                          <p:spTgt spid="9">
                                            <p:bg/>
                                          </p:spTgt>
                                        </p:tgtEl>
                                        <p:attrNameLst>
                                          <p:attrName>ppt_w</p:attrName>
                                        </p:attrNameLst>
                                      </p:cBhvr>
                                      <p:tavLst>
                                        <p:tav tm="0">
                                          <p:val>
                                            <p:fltVal val="0"/>
                                          </p:val>
                                        </p:tav>
                                        <p:tav tm="100000">
                                          <p:val>
                                            <p:strVal val="#ppt_w"/>
                                          </p:val>
                                        </p:tav>
                                      </p:tavLst>
                                    </p:anim>
                                    <p:anim calcmode="lin" valueType="num">
                                      <p:cBhvr>
                                        <p:cTn id="28"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06DA6FFB-9747-41F1-BBD1-C6A7F83C3213}"/>
                  </a:ext>
                </a:extLst>
              </p:cNvPr>
              <p:cNvSpPr/>
              <p:nvPr/>
            </p:nvSpPr>
            <p:spPr>
              <a:xfrm>
                <a:off x="127000" y="63500"/>
                <a:ext cx="11938000" cy="2553520"/>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8:</a:t>
                </a:r>
                <a:r>
                  <a:rPr lang="pt-BR" sz="2800" b="1" dirty="0">
                    <a:solidFill>
                      <a:srgbClr val="FFFF00"/>
                    </a:solidFill>
                    <a:latin typeface="UTM Swiss Condensed" panose="02000500000000000000" pitchFamily="2" charset="0"/>
                    <a:cs typeface="Times New Roman" panose="02020603050405020304" pitchFamily="18" charset="0"/>
                  </a:rPr>
                  <a:t> Cho mạch điện gồm điện trở R, tụ C = 31,4.10</a:t>
                </a:r>
                <a14:m>
                  <m:oMath xmlns:m="http://schemas.openxmlformats.org/officeDocument/2006/math">
                    <m:r>
                      <a:rPr lang="pt-BR" sz="2800" b="1">
                        <a:solidFill>
                          <a:srgbClr val="FFFF00"/>
                        </a:solidFill>
                      </a:rPr>
                      <m:t>−</m:t>
                    </m:r>
                    <m:r>
                      <a:rPr lang="pt-BR" sz="2800" b="1">
                        <a:solidFill>
                          <a:srgbClr val="FFFF00"/>
                        </a:solidFill>
                      </a:rPr>
                      <m:t>𝟔</m:t>
                    </m:r>
                  </m:oMath>
                </a14:m>
                <a:r>
                  <a:rPr lang="pt-BR" sz="2800" b="1" dirty="0">
                    <a:solidFill>
                      <a:srgbClr val="FFFF00"/>
                    </a:solidFill>
                    <a:latin typeface="UTM Swiss Condensed" panose="02000500000000000000" pitchFamily="2" charset="0"/>
                    <a:cs typeface="Times New Roman" panose="02020603050405020304" pitchFamily="18" charset="0"/>
                  </a:rPr>
                  <a:t>F, và một cuộn dây thuần cảm L mắc nối tiếp. Đặt vào hai đầu mạch một hiệu điện thế u = </a:t>
                </a:r>
                <a14:m>
                  <m:oMath xmlns:m="http://schemas.openxmlformats.org/officeDocument/2006/math">
                    <m:r>
                      <a:rPr lang="vi-VN" sz="2800" b="1">
                        <a:solidFill>
                          <a:srgbClr val="FFFF00"/>
                        </a:solidFill>
                      </a:rPr>
                      <m:t>𝑼</m:t>
                    </m:r>
                    <m:rad>
                      <m:radPr>
                        <m:degHide m:val="on"/>
                        <m:ctrlPr>
                          <a:rPr lang="vi-VN" sz="2800" b="1">
                            <a:solidFill>
                              <a:srgbClr val="FFFF00"/>
                            </a:solidFill>
                          </a:rPr>
                        </m:ctrlPr>
                      </m:radPr>
                      <m:deg/>
                      <m:e>
                        <m:r>
                          <a:rPr lang="pt-BR" sz="2800" b="1">
                            <a:solidFill>
                              <a:srgbClr val="FFFF00"/>
                            </a:solidFill>
                          </a:rPr>
                          <m:t>𝟐</m:t>
                        </m:r>
                      </m:e>
                    </m:rad>
                  </m:oMath>
                </a14:m>
                <a:r>
                  <a:rPr lang="pt-BR" sz="2800" b="1" dirty="0">
                    <a:solidFill>
                      <a:srgbClr val="FFFF00"/>
                    </a:solidFill>
                    <a:latin typeface="UTM Swiss Condensed" panose="02000500000000000000" pitchFamily="2" charset="0"/>
                    <a:cs typeface="Times New Roman" panose="02020603050405020304" pitchFamily="18" charset="0"/>
                  </a:rPr>
                  <a:t>cos100</a:t>
                </a:r>
                <a14:m>
                  <m:oMath xmlns:m="http://schemas.openxmlformats.org/officeDocument/2006/math">
                    <m:r>
                      <a:rPr lang="vi-VN" sz="2800" b="1">
                        <a:solidFill>
                          <a:srgbClr val="FFFF00"/>
                        </a:solidFill>
                      </a:rPr>
                      <m:t>𝝅</m:t>
                    </m:r>
                  </m:oMath>
                </a14:m>
                <a:r>
                  <a:rPr lang="pt-BR" sz="2800" b="1" dirty="0">
                    <a:solidFill>
                      <a:srgbClr val="FFFF00"/>
                    </a:solidFill>
                    <a:latin typeface="UTM Swiss Condensed" panose="02000500000000000000" pitchFamily="2" charset="0"/>
                    <a:cs typeface="Times New Roman" panose="02020603050405020304" pitchFamily="18" charset="0"/>
                  </a:rPr>
                  <a:t>.t (V). Để cường độ dòng điện trong mạch đạt giá trị cực đại thì độ tự cảm L của cuộn dây có giá trị:</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06DA6FFB-9747-41F1-BBD1-C6A7F83C3213}"/>
                  </a:ext>
                </a:extLst>
              </p:cNvPr>
              <p:cNvSpPr>
                <a:spLocks noRot="1" noChangeAspect="1" noMove="1" noResize="1" noEditPoints="1" noAdjustHandles="1" noChangeArrowheads="1" noChangeShapeType="1" noTextEdit="1"/>
              </p:cNvSpPr>
              <p:nvPr/>
            </p:nvSpPr>
            <p:spPr>
              <a:xfrm>
                <a:off x="127000" y="63500"/>
                <a:ext cx="11938000" cy="2553520"/>
              </a:xfrm>
              <a:prstGeom prst="rect">
                <a:avLst/>
              </a:prstGeom>
              <a:blipFill>
                <a:blip r:embed="rId2"/>
                <a:stretch>
                  <a:fillRect l="-865" t="-1134"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582CD5B5-91F1-479C-98FA-F9AC754BC0BD}"/>
                  </a:ext>
                </a:extLst>
              </p:cNvPr>
              <p:cNvSpPr/>
              <p:nvPr/>
            </p:nvSpPr>
            <p:spPr>
              <a:xfrm>
                <a:off x="762000" y="2617020"/>
                <a:ext cx="1197764" cy="714683"/>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den>
                    </m:f>
                  </m:oMath>
                </a14:m>
                <a:r>
                  <a:rPr lang="pt-BR" sz="2800" b="1" dirty="0">
                    <a:solidFill>
                      <a:srgbClr val="FFFFFF"/>
                    </a:solidFill>
                    <a:latin typeface="UTM Swiss Condensed" panose="02000500000000000000" pitchFamily="2" charset="0"/>
                    <a:ea typeface="Arial" panose="020B0604020202020204" pitchFamily="34" charset="0"/>
                  </a:rPr>
                  <a:t>H.</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582CD5B5-91F1-479C-98FA-F9AC754BC0BD}"/>
                  </a:ext>
                </a:extLst>
              </p:cNvPr>
              <p:cNvSpPr>
                <a:spLocks noRot="1" noChangeAspect="1" noMove="1" noResize="1" noEditPoints="1" noAdjustHandles="1" noChangeArrowheads="1" noChangeShapeType="1" noTextEdit="1"/>
              </p:cNvSpPr>
              <p:nvPr/>
            </p:nvSpPr>
            <p:spPr>
              <a:xfrm>
                <a:off x="762000" y="2617020"/>
                <a:ext cx="1197764" cy="714683"/>
              </a:xfrm>
              <a:prstGeom prst="rect">
                <a:avLst/>
              </a:prstGeom>
              <a:blipFill>
                <a:blip r:embed="rId3"/>
                <a:stretch>
                  <a:fillRect l="-10204" b="-678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C100E83-63CD-4BA2-BC93-504A6A12F9BE}"/>
                  </a:ext>
                </a:extLst>
              </p:cNvPr>
              <p:cNvSpPr/>
              <p:nvPr/>
            </p:nvSpPr>
            <p:spPr>
              <a:xfrm>
                <a:off x="3619500" y="2617020"/>
                <a:ext cx="1197764" cy="714683"/>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den>
                    </m:f>
                  </m:oMath>
                </a14:m>
                <a:r>
                  <a:rPr lang="pt-BR" sz="2800" b="1" dirty="0">
                    <a:solidFill>
                      <a:srgbClr val="FFFFFF"/>
                    </a:solidFill>
                    <a:latin typeface="UTM Swiss Condensed" panose="02000500000000000000" pitchFamily="2" charset="0"/>
                    <a:ea typeface="Arial" panose="020B0604020202020204" pitchFamily="34" charset="0"/>
                  </a:rPr>
                  <a:t>H.</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5C100E83-63CD-4BA2-BC93-504A6A12F9BE}"/>
                  </a:ext>
                </a:extLst>
              </p:cNvPr>
              <p:cNvSpPr>
                <a:spLocks noRot="1" noChangeAspect="1" noMove="1" noResize="1" noEditPoints="1" noAdjustHandles="1" noChangeArrowheads="1" noChangeShapeType="1" noTextEdit="1"/>
              </p:cNvSpPr>
              <p:nvPr/>
            </p:nvSpPr>
            <p:spPr>
              <a:xfrm>
                <a:off x="3619500" y="2617020"/>
                <a:ext cx="1197764" cy="714683"/>
              </a:xfrm>
              <a:prstGeom prst="rect">
                <a:avLst/>
              </a:prstGeom>
              <a:blipFill>
                <a:blip r:embed="rId4"/>
                <a:stretch>
                  <a:fillRect l="-10714" b="-678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16782C68-9468-4AC7-B67E-21109BF9065C}"/>
                  </a:ext>
                </a:extLst>
              </p:cNvPr>
              <p:cNvSpPr/>
              <p:nvPr/>
            </p:nvSpPr>
            <p:spPr>
              <a:xfrm>
                <a:off x="6477000" y="2617020"/>
                <a:ext cx="1197764" cy="714683"/>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den>
                    </m:f>
                  </m:oMath>
                </a14:m>
                <a:r>
                  <a:rPr lang="pt-BR" sz="2800" b="1" dirty="0">
                    <a:solidFill>
                      <a:srgbClr val="FFFFFF"/>
                    </a:solidFill>
                    <a:latin typeface="UTM Swiss Condensed" panose="02000500000000000000" pitchFamily="2" charset="0"/>
                    <a:ea typeface="Arial" panose="020B0604020202020204" pitchFamily="34" charset="0"/>
                  </a:rPr>
                  <a:t>H.</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16782C68-9468-4AC7-B67E-21109BF9065C}"/>
                  </a:ext>
                </a:extLst>
              </p:cNvPr>
              <p:cNvSpPr>
                <a:spLocks noRot="1" noChangeAspect="1" noMove="1" noResize="1" noEditPoints="1" noAdjustHandles="1" noChangeArrowheads="1" noChangeShapeType="1" noTextEdit="1"/>
              </p:cNvSpPr>
              <p:nvPr/>
            </p:nvSpPr>
            <p:spPr>
              <a:xfrm>
                <a:off x="6477000" y="2617020"/>
                <a:ext cx="1197764" cy="714683"/>
              </a:xfrm>
              <a:prstGeom prst="rect">
                <a:avLst/>
              </a:prstGeom>
              <a:blipFill>
                <a:blip r:embed="rId5"/>
                <a:stretch>
                  <a:fillRect l="-10714" b="-678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F208021F-9170-490B-B497-1DDFBDB4BA7E}"/>
                  </a:ext>
                </a:extLst>
              </p:cNvPr>
              <p:cNvSpPr/>
              <p:nvPr/>
            </p:nvSpPr>
            <p:spPr>
              <a:xfrm>
                <a:off x="9334500" y="2617020"/>
                <a:ext cx="1149674" cy="713529"/>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rPr>
                          <m:t>𝟒</m:t>
                        </m:r>
                      </m:num>
                      <m:den>
                        <m:r>
                          <a:rPr lang="vi-VN" sz="2800" b="1" i="1">
                            <a:solidFill>
                              <a:srgbClr val="FFFFFF"/>
                            </a:solidFill>
                            <a:latin typeface="Cambria Math" panose="02040503050406030204" pitchFamily="18" charset="0"/>
                            <a:ea typeface="Arial" panose="020B0604020202020204" pitchFamily="34" charset="0"/>
                          </a:rPr>
                          <m:t>𝝅</m:t>
                        </m:r>
                      </m:den>
                    </m:f>
                  </m:oMath>
                </a14:m>
                <a:r>
                  <a:rPr lang="vi-VN" sz="2800" b="1">
                    <a:solidFill>
                      <a:srgbClr val="FFFFFF"/>
                    </a:solidFill>
                    <a:latin typeface="UTM Swiss Condensed" panose="02000500000000000000" pitchFamily="2" charset="0"/>
                    <a:ea typeface="Arial" panose="020B0604020202020204" pitchFamily="34" charset="0"/>
                  </a:rPr>
                  <a:t>H.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F208021F-9170-490B-B497-1DDFBDB4BA7E}"/>
                  </a:ext>
                </a:extLst>
              </p:cNvPr>
              <p:cNvSpPr>
                <a:spLocks noRot="1" noChangeAspect="1" noMove="1" noResize="1" noEditPoints="1" noAdjustHandles="1" noChangeArrowheads="1" noChangeShapeType="1" noTextEdit="1"/>
              </p:cNvSpPr>
              <p:nvPr/>
            </p:nvSpPr>
            <p:spPr>
              <a:xfrm>
                <a:off x="9334500" y="2617020"/>
                <a:ext cx="1149674" cy="713529"/>
              </a:xfrm>
              <a:prstGeom prst="rect">
                <a:avLst/>
              </a:prstGeom>
              <a:blipFill>
                <a:blip r:embed="rId6"/>
                <a:stretch>
                  <a:fillRect l="-10582" r="-10053"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8B303709-479A-4C20-BDC9-989C5A50D34E}"/>
              </a:ext>
            </a:extLst>
          </p:cNvPr>
          <p:cNvSpPr/>
          <p:nvPr/>
        </p:nvSpPr>
        <p:spPr>
          <a:xfrm>
            <a:off x="698500" y="255352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05592087"/>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FB7B7D1D-7C5F-49DA-AF1F-417182F798E2}"/>
                  </a:ext>
                </a:extLst>
              </p:cNvPr>
              <p:cNvSpPr/>
              <p:nvPr/>
            </p:nvSpPr>
            <p:spPr>
              <a:xfrm>
                <a:off x="127000" y="63500"/>
                <a:ext cx="11938000" cy="1948226"/>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81:</a:t>
                </a:r>
                <a:r>
                  <a:rPr lang="vi-VN" sz="2800" b="1" dirty="0">
                    <a:solidFill>
                      <a:srgbClr val="FFFF00"/>
                    </a:solidFill>
                    <a:latin typeface="UTM Swiss Condensed" panose="02000500000000000000" pitchFamily="2" charset="0"/>
                    <a:cs typeface="Times New Roman" panose="02020603050405020304" pitchFamily="18" charset="0"/>
                  </a:rPr>
                  <a:t> Đặt vào hai đầu tụ điện C = </a:t>
                </a:r>
                <a14:m>
                  <m:oMath xmlns:m="http://schemas.openxmlformats.org/officeDocument/2006/math">
                    <m:f>
                      <m:fPr>
                        <m:ctrlPr>
                          <a:rPr lang="vi-VN" sz="2800" b="1">
                            <a:solidFill>
                              <a:srgbClr val="FFFF00"/>
                            </a:solidFill>
                          </a:rPr>
                        </m:ctrlPr>
                      </m:fPr>
                      <m:num>
                        <m:r>
                          <m:rPr>
                            <m:nor/>
                          </m:rPr>
                          <a:rPr lang="vi-VN" sz="2800" b="1">
                            <a:solidFill>
                              <a:srgbClr val="FFFF00"/>
                            </a:solidFill>
                            <a:latin typeface="UTM Swiss Condensed" panose="02000500000000000000" pitchFamily="2" charset="0"/>
                            <a:cs typeface="Times New Roman" panose="02020603050405020304" pitchFamily="18" charset="0"/>
                          </a:rPr>
                          <m:t>1</m:t>
                        </m:r>
                        <m:sSup>
                          <m:sSupPr>
                            <m:ctrlPr>
                              <a:rPr lang="vi-VN" sz="2800" b="1">
                                <a:solidFill>
                                  <a:srgbClr val="FFFF00"/>
                                </a:solidFill>
                              </a:rPr>
                            </m:ctrlPr>
                          </m:sSupPr>
                          <m:e>
                            <m:r>
                              <m:rPr>
                                <m:nor/>
                              </m:rPr>
                              <a:rPr lang="vi-VN" sz="2800" b="1">
                                <a:solidFill>
                                  <a:srgbClr val="FFFF00"/>
                                </a:solidFill>
                                <a:latin typeface="UTM Swiss Condensed" panose="02000500000000000000" pitchFamily="2" charset="0"/>
                                <a:cs typeface="Times New Roman" panose="02020603050405020304" pitchFamily="18" charset="0"/>
                              </a:rPr>
                              <m:t>0</m:t>
                            </m:r>
                          </m:e>
                          <m:sup>
                            <m:r>
                              <m:rPr>
                                <m:nor/>
                              </m:rPr>
                              <a:rPr lang="vi-VN" sz="2800" b="1">
                                <a:solidFill>
                                  <a:srgbClr val="FFFF00"/>
                                </a:solidFill>
                                <a:latin typeface="UTM Swiss Condensed" panose="02000500000000000000" pitchFamily="2" charset="0"/>
                                <a:cs typeface="Times New Roman" panose="02020603050405020304" pitchFamily="18" charset="0"/>
                              </a:rPr>
                              <m:t>−</m:t>
                            </m:r>
                            <m:r>
                              <m:rPr>
                                <m:nor/>
                              </m:rPr>
                              <a:rPr lang="vi-VN" sz="2800" b="1">
                                <a:solidFill>
                                  <a:srgbClr val="FFFF00"/>
                                </a:solidFill>
                                <a:latin typeface="UTM Swiss Condensed" panose="02000500000000000000" pitchFamily="2" charset="0"/>
                                <a:cs typeface="Times New Roman" panose="02020603050405020304" pitchFamily="18" charset="0"/>
                              </a:rPr>
                              <m:t>4</m:t>
                            </m:r>
                          </m:sup>
                        </m:sSup>
                      </m:num>
                      <m:den>
                        <m:r>
                          <a:rPr lang="vi-VN" sz="2800" b="1">
                            <a:solidFill>
                              <a:srgbClr val="FFFF00"/>
                            </a:solidFill>
                          </a:rPr>
                          <m:t>𝝅</m:t>
                        </m:r>
                      </m:den>
                    </m:f>
                  </m:oMath>
                </a14:m>
                <a:r>
                  <a:rPr lang="vi-VN" sz="2800" b="1" dirty="0">
                    <a:solidFill>
                      <a:srgbClr val="FFFF00"/>
                    </a:solidFill>
                    <a:latin typeface="UTM Swiss Condensed" panose="02000500000000000000" pitchFamily="2" charset="0"/>
                    <a:cs typeface="Times New Roman" panose="02020603050405020304" pitchFamily="18" charset="0"/>
                  </a:rPr>
                  <a:t> (F) một hiệu điện thế xoay chiều u = 141cos(100</a:t>
                </a:r>
                <a:r>
                  <a:rPr lang="vi-VN" sz="2800" b="1" dirty="0">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vi-VN" sz="2800" b="1" dirty="0">
                    <a:solidFill>
                      <a:srgbClr val="FFFF00"/>
                    </a:solidFill>
                    <a:latin typeface="UTM Swiss Condensed" panose="02000500000000000000" pitchFamily="2" charset="0"/>
                    <a:cs typeface="Times New Roman" panose="02020603050405020304" pitchFamily="18" charset="0"/>
                  </a:rPr>
                  <a:t>t) V. Cường độ dòng điện hiệu dụng qua tụ điện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FB7B7D1D-7C5F-49DA-AF1F-417182F798E2}"/>
                  </a:ext>
                </a:extLst>
              </p:cNvPr>
              <p:cNvSpPr>
                <a:spLocks noRot="1" noChangeAspect="1" noMove="1" noResize="1" noEditPoints="1" noAdjustHandles="1" noChangeArrowheads="1" noChangeShapeType="1" noTextEdit="1"/>
              </p:cNvSpPr>
              <p:nvPr/>
            </p:nvSpPr>
            <p:spPr>
              <a:xfrm>
                <a:off x="127000" y="63500"/>
                <a:ext cx="11938000" cy="1948226"/>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9990B87B-D037-4C94-8F41-56AEFE2D7E49}"/>
              </a:ext>
            </a:extLst>
          </p:cNvPr>
          <p:cNvSpPr/>
          <p:nvPr/>
        </p:nvSpPr>
        <p:spPr>
          <a:xfrm>
            <a:off x="762000" y="2011726"/>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I = 1,41A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887EBFD2-9865-4784-AE07-FC4EAB210C97}"/>
              </a:ext>
            </a:extLst>
          </p:cNvPr>
          <p:cNvSpPr/>
          <p:nvPr/>
        </p:nvSpPr>
        <p:spPr>
          <a:xfrm>
            <a:off x="3619500" y="2011726"/>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I = 1,00A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3F52E60D-0729-4B36-9D7E-55A3BA573F89}"/>
              </a:ext>
            </a:extLst>
          </p:cNvPr>
          <p:cNvSpPr/>
          <p:nvPr/>
        </p:nvSpPr>
        <p:spPr>
          <a:xfrm>
            <a:off x="6477000" y="2011726"/>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 = 2,00A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EFC2EB15-00AA-49AE-A551-A5AD1B90F127}"/>
              </a:ext>
            </a:extLst>
          </p:cNvPr>
          <p:cNvSpPr/>
          <p:nvPr/>
        </p:nvSpPr>
        <p:spPr>
          <a:xfrm>
            <a:off x="9334500" y="2011726"/>
            <a:ext cx="21563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100A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16E3C6D6-AE87-4743-8335-A2723B07D0DF}"/>
              </a:ext>
            </a:extLst>
          </p:cNvPr>
          <p:cNvSpPr/>
          <p:nvPr/>
        </p:nvSpPr>
        <p:spPr>
          <a:xfrm>
            <a:off x="698500" y="194822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1383742"/>
      </p:ext>
    </p:extLst>
  </p:cSld>
  <p:clrMapOvr>
    <a:masterClrMapping/>
  </p:clrMapOvr>
  <mc:AlternateContent xmlns:mc="http://schemas.openxmlformats.org/markup-compatibility/2006">
    <mc:Choice xmlns:p14="http://schemas.microsoft.com/office/powerpoint/2010/main" Requires="p14">
      <p:transition spd="slow" p14:dur="20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785F8F49-FF5C-4AD8-B4D6-D67F5B2B03BE}"/>
                  </a:ext>
                </a:extLst>
              </p:cNvPr>
              <p:cNvSpPr/>
              <p:nvPr/>
            </p:nvSpPr>
            <p:spPr>
              <a:xfrm>
                <a:off x="127000" y="63500"/>
                <a:ext cx="11938000" cy="1674817"/>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ES" sz="2800" b="1" dirty="0">
                    <a:solidFill>
                      <a:srgbClr val="FF0000"/>
                    </a:solidFill>
                    <a:latin typeface="UTM Swiss Condensed" panose="02000500000000000000" pitchFamily="2" charset="0"/>
                    <a:cs typeface="Times New Roman" panose="02020603050405020304" pitchFamily="18" charset="0"/>
                  </a:rPr>
                  <a:t>Câu 82</a:t>
                </a:r>
                <a:r>
                  <a:rPr lang="es-ES" sz="2800" b="1">
                    <a:solidFill>
                      <a:srgbClr val="FF0000"/>
                    </a:solidFill>
                    <a:latin typeface="UTM Swiss Condensed" panose="02000500000000000000" pitchFamily="2" charset="0"/>
                    <a:cs typeface="Times New Roman" panose="02020603050405020304" pitchFamily="18" charset="0"/>
                  </a:rPr>
                  <a:t>:</a:t>
                </a:r>
                <a:r>
                  <a:rPr lang="es-ES" sz="2800" b="1">
                    <a:solidFill>
                      <a:srgbClr val="FFFF00"/>
                    </a:solidFill>
                    <a:latin typeface="UTM Swiss Condensed" panose="02000500000000000000" pitchFamily="2" charset="0"/>
                    <a:cs typeface="Times New Roman" panose="02020603050405020304" pitchFamily="18" charset="0"/>
                  </a:rPr>
                  <a:t> Một dòng điện xoay </a:t>
                </a:r>
                <a:r>
                  <a:rPr lang="es-ES" sz="2800" b="1" dirty="0" err="1">
                    <a:solidFill>
                      <a:srgbClr val="FFFF00"/>
                    </a:solidFill>
                    <a:latin typeface="UTM Swiss Condensed" panose="02000500000000000000" pitchFamily="2" charset="0"/>
                    <a:cs typeface="Times New Roman" panose="02020603050405020304" pitchFamily="18" charset="0"/>
                  </a:rPr>
                  <a:t>chiều</a:t>
                </a:r>
                <a:r>
                  <a:rPr lang="es-ES" sz="2800" b="1" dirty="0">
                    <a:solidFill>
                      <a:srgbClr val="FFFF00"/>
                    </a:solidFill>
                    <a:latin typeface="UTM Swiss Condensed" panose="02000500000000000000" pitchFamily="2" charset="0"/>
                    <a:cs typeface="Times New Roman" panose="02020603050405020304" pitchFamily="18" charset="0"/>
                  </a:rPr>
                  <a:t> i = </a:t>
                </a:r>
                <a14:m>
                  <m:oMath xmlns:m="http://schemas.openxmlformats.org/officeDocument/2006/math">
                    <m:rad>
                      <m:radPr>
                        <m:degHide m:val="on"/>
                        <m:ctrlPr>
                          <a:rPr lang="vi-VN" sz="2800" b="1">
                            <a:solidFill>
                              <a:srgbClr val="FFFF00"/>
                            </a:solidFill>
                          </a:rPr>
                        </m:ctrlPr>
                      </m:radPr>
                      <m:deg/>
                      <m:e>
                        <m:r>
                          <a:rPr lang="vi-VN" sz="2800" b="1">
                            <a:solidFill>
                              <a:srgbClr val="FFFF00"/>
                            </a:solidFill>
                          </a:rPr>
                          <m:t>𝟐</m:t>
                        </m:r>
                      </m:e>
                    </m:rad>
                  </m:oMath>
                </a14:m>
                <a:r>
                  <a:rPr lang="es-ES" sz="2800" b="1" dirty="0">
                    <a:solidFill>
                      <a:srgbClr val="FFFF00"/>
                    </a:solidFill>
                    <a:latin typeface="UTM Swiss Condensed" panose="02000500000000000000" pitchFamily="2" charset="0"/>
                    <a:cs typeface="Times New Roman" panose="02020603050405020304" pitchFamily="18" charset="0"/>
                  </a:rPr>
                  <a:t>cos(100</a:t>
                </a:r>
                <a14:m>
                  <m:oMath xmlns:m="http://schemas.openxmlformats.org/officeDocument/2006/math">
                    <m:r>
                      <a:rPr lang="vi-VN" sz="2800" b="1">
                        <a:solidFill>
                          <a:srgbClr val="FFFF00"/>
                        </a:solidFill>
                      </a:rPr>
                      <m:t>𝝅</m:t>
                    </m:r>
                    <m:r>
                      <a:rPr lang="vi-VN" sz="2800" b="1">
                        <a:solidFill>
                          <a:srgbClr val="FFFF00"/>
                        </a:solidFill>
                      </a:rPr>
                      <m:t>𝒕</m:t>
                    </m:r>
                    <m:r>
                      <a:rPr lang="vi-VN" sz="2800" b="1">
                        <a:solidFill>
                          <a:srgbClr val="FFFF00"/>
                        </a:solidFill>
                      </a:rPr>
                      <m:t> + </m:t>
                    </m:r>
                    <m:f>
                      <m:fPr>
                        <m:ctrlPr>
                          <a:rPr lang="vi-VN" sz="2800" b="1">
                            <a:solidFill>
                              <a:srgbClr val="FFFF00"/>
                            </a:solidFill>
                          </a:rPr>
                        </m:ctrlPr>
                      </m:fPr>
                      <m:num>
                        <m:r>
                          <a:rPr lang="vi-VN" sz="2800" b="1">
                            <a:solidFill>
                              <a:srgbClr val="FFFF00"/>
                            </a:solidFill>
                          </a:rPr>
                          <m:t>𝝅</m:t>
                        </m:r>
                      </m:num>
                      <m:den>
                        <m:r>
                          <a:rPr lang="vi-VN" sz="2800" b="1">
                            <a:solidFill>
                              <a:srgbClr val="FFFF00"/>
                            </a:solidFill>
                          </a:rPr>
                          <m:t>𝟐</m:t>
                        </m:r>
                      </m:den>
                    </m:f>
                    <m:r>
                      <a:rPr lang="vi-VN" sz="2800" b="1">
                        <a:solidFill>
                          <a:srgbClr val="FFFF00"/>
                        </a:solidFill>
                      </a:rPr>
                      <m:t>)</m:t>
                    </m:r>
                    <m:r>
                      <a:rPr lang="vi-VN" sz="2800" b="1">
                        <a:solidFill>
                          <a:srgbClr val="FFFF00"/>
                        </a:solidFill>
                      </a:rPr>
                      <m:t>𝑨</m:t>
                    </m:r>
                  </m:oMath>
                </a14:m>
                <a:r>
                  <a:rPr lang="es-ES" sz="2800" b="1" dirty="0">
                    <a:solidFill>
                      <a:srgbClr val="FFFF00"/>
                    </a:solidFill>
                    <a:latin typeface="UTM Swiss Condensed" panose="02000500000000000000" pitchFamily="2" charset="0"/>
                    <a:cs typeface="Times New Roman" panose="02020603050405020304" pitchFamily="18" charset="0"/>
                  </a:rPr>
                  <a:t>chạy </a:t>
                </a:r>
                <a:r>
                  <a:rPr lang="es-ES" sz="2800" b="1">
                    <a:solidFill>
                      <a:srgbClr val="FFFF00"/>
                    </a:solidFill>
                    <a:latin typeface="UTM Swiss Condensed" panose="02000500000000000000" pitchFamily="2" charset="0"/>
                    <a:cs typeface="Times New Roman" panose="02020603050405020304" pitchFamily="18" charset="0"/>
                  </a:rPr>
                  <a:t>qua điện </a:t>
                </a:r>
                <a:r>
                  <a:rPr lang="es-ES" sz="2800" b="1" dirty="0" err="1">
                    <a:solidFill>
                      <a:srgbClr val="FFFF00"/>
                    </a:solidFill>
                    <a:latin typeface="UTM Swiss Condensed" panose="02000500000000000000" pitchFamily="2" charset="0"/>
                    <a:cs typeface="Times New Roman" panose="02020603050405020304" pitchFamily="18" charset="0"/>
                  </a:rPr>
                  <a:t>trở</a:t>
                </a:r>
                <a:r>
                  <a:rPr lang="es-ES" sz="2800" b="1" dirty="0">
                    <a:solidFill>
                      <a:srgbClr val="FFFF00"/>
                    </a:solidFill>
                    <a:latin typeface="UTM Swiss Condensed" panose="02000500000000000000" pitchFamily="2" charset="0"/>
                    <a:cs typeface="Times New Roman" panose="02020603050405020304" pitchFamily="18" charset="0"/>
                  </a:rPr>
                  <a:t> R = 50</a:t>
                </a:r>
                <a14:m>
                  <m:oMath xmlns:m="http://schemas.openxmlformats.org/officeDocument/2006/math">
                    <m:r>
                      <a:rPr lang="vi-VN" sz="2800" b="1">
                        <a:solidFill>
                          <a:srgbClr val="FFFF00"/>
                        </a:solidFill>
                      </a:rPr>
                      <m:t>𝜴</m:t>
                    </m:r>
                  </m:oMath>
                </a14:m>
                <a:r>
                  <a:rPr lang="es-ES" sz="2800" b="1">
                    <a:solidFill>
                      <a:srgbClr val="FFFF00"/>
                    </a:solidFill>
                    <a:latin typeface="UTM Swiss Condensed" panose="02000500000000000000" pitchFamily="2" charset="0"/>
                    <a:cs typeface="Times New Roman" panose="02020603050405020304" pitchFamily="18" charset="0"/>
                  </a:rPr>
                  <a:t>. Biểu thức điện áp giữa hai đầu mạch có </a:t>
                </a:r>
                <a:r>
                  <a:rPr lang="es-ES" sz="2800" b="1" dirty="0" err="1">
                    <a:solidFill>
                      <a:srgbClr val="FFFF00"/>
                    </a:solidFill>
                    <a:latin typeface="UTM Swiss Condensed" panose="02000500000000000000" pitchFamily="2" charset="0"/>
                    <a:cs typeface="Times New Roman" panose="02020603050405020304" pitchFamily="18" charset="0"/>
                  </a:rPr>
                  <a:t>dạng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es-ES"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785F8F49-FF5C-4AD8-B4D6-D67F5B2B03BE}"/>
                  </a:ext>
                </a:extLst>
              </p:cNvPr>
              <p:cNvSpPr>
                <a:spLocks noRot="1" noChangeAspect="1" noMove="1" noResize="1" noEditPoints="1" noAdjustHandles="1" noChangeArrowheads="1" noChangeShapeType="1" noTextEdit="1"/>
              </p:cNvSpPr>
              <p:nvPr/>
            </p:nvSpPr>
            <p:spPr>
              <a:xfrm>
                <a:off x="127000" y="63500"/>
                <a:ext cx="11938000" cy="1674817"/>
              </a:xfrm>
              <a:prstGeom prst="rect">
                <a:avLst/>
              </a:prstGeom>
              <a:blipFill>
                <a:blip r:embed="rId2"/>
                <a:stretch>
                  <a:fillRect l="-865" r="-1577" b="-7071"/>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6412542-CEC1-4C5D-8EAF-E8E87E4E0F90}"/>
                  </a:ext>
                </a:extLst>
              </p:cNvPr>
              <p:cNvSpPr/>
              <p:nvPr/>
            </p:nvSpPr>
            <p:spPr>
              <a:xfrm>
                <a:off x="508000" y="1738317"/>
                <a:ext cx="5993949"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u = 50</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ES"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E6412542-CEC1-4C5D-8EAF-E8E87E4E0F90}"/>
                  </a:ext>
                </a:extLst>
              </p:cNvPr>
              <p:cNvSpPr>
                <a:spLocks noRot="1" noChangeAspect="1" noMove="1" noResize="1" noEditPoints="1" noAdjustHandles="1" noChangeArrowheads="1" noChangeShapeType="1" noTextEdit="1"/>
              </p:cNvSpPr>
              <p:nvPr/>
            </p:nvSpPr>
            <p:spPr>
              <a:xfrm>
                <a:off x="508000" y="1738317"/>
                <a:ext cx="5993949" cy="565155"/>
              </a:xfrm>
              <a:prstGeom prst="rect">
                <a:avLst/>
              </a:prstGeom>
              <a:blipFill>
                <a:blip r:embed="rId3"/>
                <a:stretch>
                  <a:fillRect l="-2033" t="-4301" r="-1118"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1E637B95-237B-4B28-864E-1DCBD0B60384}"/>
                  </a:ext>
                </a:extLst>
              </p:cNvPr>
              <p:cNvSpPr/>
              <p:nvPr/>
            </p:nvSpPr>
            <p:spPr>
              <a:xfrm>
                <a:off x="508000" y="2303472"/>
                <a:ext cx="4483343"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u = 50</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1E637B95-237B-4B28-864E-1DCBD0B60384}"/>
                  </a:ext>
                </a:extLst>
              </p:cNvPr>
              <p:cNvSpPr>
                <a:spLocks noRot="1" noChangeAspect="1" noMove="1" noResize="1" noEditPoints="1" noAdjustHandles="1" noChangeArrowheads="1" noChangeShapeType="1" noTextEdit="1"/>
              </p:cNvSpPr>
              <p:nvPr/>
            </p:nvSpPr>
            <p:spPr>
              <a:xfrm>
                <a:off x="508000" y="2303472"/>
                <a:ext cx="4483343" cy="1378967"/>
              </a:xfrm>
              <a:prstGeom prst="rect">
                <a:avLst/>
              </a:prstGeom>
              <a:blipFill>
                <a:blip r:embed="rId4"/>
                <a:stretch>
                  <a:fillRect l="-271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2F9A6B46-9181-4272-9B0F-AC82BE007E20}"/>
                  </a:ext>
                </a:extLst>
              </p:cNvPr>
              <p:cNvSpPr/>
              <p:nvPr/>
            </p:nvSpPr>
            <p:spPr>
              <a:xfrm>
                <a:off x="508000" y="3682439"/>
                <a:ext cx="50706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u = 50cos(100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oMath>
                </a14:m>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)V	</a:t>
                </a:r>
                <a:r>
                  <a:rPr kumimoji="0" lang="es-ES"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2F9A6B46-9181-4272-9B0F-AC82BE007E20}"/>
                  </a:ext>
                </a:extLst>
              </p:cNvPr>
              <p:cNvSpPr>
                <a:spLocks noRot="1" noChangeAspect="1" noMove="1" noResize="1" noEditPoints="1" noAdjustHandles="1" noChangeArrowheads="1" noChangeShapeType="1" noTextEdit="1"/>
              </p:cNvSpPr>
              <p:nvPr/>
            </p:nvSpPr>
            <p:spPr>
              <a:xfrm>
                <a:off x="508000" y="3682439"/>
                <a:ext cx="5070619" cy="523220"/>
              </a:xfrm>
              <a:prstGeom prst="rect">
                <a:avLst/>
              </a:prstGeom>
              <a:blipFill>
                <a:blip r:embed="rId5"/>
                <a:stretch>
                  <a:fillRect l="-2404"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A8D90CC-A5F2-4358-8045-D250EC018421}"/>
                  </a:ext>
                </a:extLst>
              </p:cNvPr>
              <p:cNvSpPr/>
              <p:nvPr/>
            </p:nvSpPr>
            <p:spPr>
              <a:xfrm>
                <a:off x="508000" y="4205659"/>
                <a:ext cx="4604979"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u = 50cos(100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𝒕</m:t>
                    </m:r>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ES"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5A8D90CC-A5F2-4358-8045-D250EC018421}"/>
                  </a:ext>
                </a:extLst>
              </p:cNvPr>
              <p:cNvSpPr>
                <a:spLocks noRot="1" noChangeAspect="1" noMove="1" noResize="1" noEditPoints="1" noAdjustHandles="1" noChangeArrowheads="1" noChangeShapeType="1" noTextEdit="1"/>
              </p:cNvSpPr>
              <p:nvPr/>
            </p:nvSpPr>
            <p:spPr>
              <a:xfrm>
                <a:off x="508000" y="4205659"/>
                <a:ext cx="4604979" cy="662810"/>
              </a:xfrm>
              <a:prstGeom prst="rect">
                <a:avLst/>
              </a:prstGeom>
              <a:blipFill>
                <a:blip r:embed="rId6"/>
                <a:stretch>
                  <a:fillRect l="-2646" t="-5505" r="-1720"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D6F8BB6-C4C6-4402-AC4C-C0E8D4AB8480}"/>
              </a:ext>
            </a:extLst>
          </p:cNvPr>
          <p:cNvSpPr/>
          <p:nvPr/>
        </p:nvSpPr>
        <p:spPr>
          <a:xfrm>
            <a:off x="444500" y="167481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26987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50E20A17-B5A1-436A-9BF0-6B6024B331B6}"/>
                  </a:ext>
                </a:extLst>
              </p:cNvPr>
              <p:cNvSpPr/>
              <p:nvPr/>
            </p:nvSpPr>
            <p:spPr>
              <a:xfrm>
                <a:off x="127000" y="63500"/>
                <a:ext cx="11938000" cy="1562479"/>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ES" sz="2800" b="1" dirty="0">
                    <a:solidFill>
                      <a:srgbClr val="FF0000"/>
                    </a:solidFill>
                    <a:latin typeface="UTM Swiss Condensed" panose="02000500000000000000" pitchFamily="2" charset="0"/>
                    <a:cs typeface="Times New Roman" panose="02020603050405020304" pitchFamily="18" charset="0"/>
                  </a:rPr>
                  <a:t>Câu 83</a:t>
                </a:r>
                <a:r>
                  <a:rPr lang="es-ES" sz="2800" b="1">
                    <a:solidFill>
                      <a:srgbClr val="FF0000"/>
                    </a:solidFill>
                    <a:latin typeface="UTM Swiss Condensed" panose="02000500000000000000" pitchFamily="2" charset="0"/>
                    <a:cs typeface="Times New Roman" panose="02020603050405020304" pitchFamily="18" charset="0"/>
                  </a:rPr>
                  <a:t>:</a:t>
                </a:r>
                <a:r>
                  <a:rPr lang="es-ES" sz="2800" b="1">
                    <a:solidFill>
                      <a:srgbClr val="FFFF00"/>
                    </a:solidFill>
                    <a:latin typeface="UTM Swiss Condensed" panose="02000500000000000000" pitchFamily="2" charset="0"/>
                    <a:cs typeface="Times New Roman" panose="02020603050405020304" pitchFamily="18" charset="0"/>
                  </a:rPr>
                  <a:t> Đặt điện áp xoay </a:t>
                </a:r>
                <a:r>
                  <a:rPr lang="es-ES" sz="2800" b="1" dirty="0" err="1">
                    <a:solidFill>
                      <a:srgbClr val="FFFF00"/>
                    </a:solidFill>
                    <a:latin typeface="UTM Swiss Condensed" panose="02000500000000000000" pitchFamily="2" charset="0"/>
                    <a:cs typeface="Times New Roman" panose="02020603050405020304" pitchFamily="18" charset="0"/>
                  </a:rPr>
                  <a:t>chiều</a:t>
                </a:r>
                <a:r>
                  <a:rPr lang="es-ES" sz="2800" b="1" dirty="0">
                    <a:solidFill>
                      <a:srgbClr val="FFFF00"/>
                    </a:solidFill>
                    <a:latin typeface="UTM Swiss Condensed" panose="02000500000000000000" pitchFamily="2" charset="0"/>
                    <a:cs typeface="Times New Roman" panose="02020603050405020304" pitchFamily="18" charset="0"/>
                  </a:rPr>
                  <a:t> u = 200</a:t>
                </a:r>
                <a14:m>
                  <m:oMath xmlns:m="http://schemas.openxmlformats.org/officeDocument/2006/math">
                    <m:rad>
                      <m:radPr>
                        <m:degHide m:val="on"/>
                        <m:ctrlPr>
                          <a:rPr lang="vi-VN" sz="2800" b="1">
                            <a:solidFill>
                              <a:srgbClr val="FFFF00"/>
                            </a:solidFill>
                          </a:rPr>
                        </m:ctrlPr>
                      </m:radPr>
                      <m:deg/>
                      <m:e>
                        <m:r>
                          <a:rPr lang="es-ES" sz="2800" b="1">
                            <a:solidFill>
                              <a:srgbClr val="FFFF00"/>
                            </a:solidFill>
                          </a:rPr>
                          <m:t>𝟐</m:t>
                        </m:r>
                      </m:e>
                    </m:rad>
                  </m:oMath>
                </a14:m>
                <a:r>
                  <a:rPr lang="es-ES" sz="2800" b="1" dirty="0">
                    <a:solidFill>
                      <a:srgbClr val="FFFF00"/>
                    </a:solidFill>
                    <a:latin typeface="UTM Swiss Condensed" panose="02000500000000000000" pitchFamily="2" charset="0"/>
                    <a:cs typeface="Times New Roman" panose="02020603050405020304" pitchFamily="18" charset="0"/>
                  </a:rPr>
                  <a:t>cos(100</a:t>
                </a:r>
                <a14:m>
                  <m:oMath xmlns:m="http://schemas.openxmlformats.org/officeDocument/2006/math">
                    <m:r>
                      <a:rPr lang="vi-VN" sz="2800" b="1">
                        <a:solidFill>
                          <a:srgbClr val="FFFF00"/>
                        </a:solidFill>
                      </a:rPr>
                      <m:t>𝝅</m:t>
                    </m:r>
                    <m:r>
                      <a:rPr lang="vi-VN" sz="2800" b="1">
                        <a:solidFill>
                          <a:srgbClr val="FFFF00"/>
                        </a:solidFill>
                      </a:rPr>
                      <m:t>𝒕</m:t>
                    </m:r>
                  </m:oMath>
                </a14:m>
                <a:r>
                  <a:rPr lang="es-ES" sz="2800" b="1">
                    <a:solidFill>
                      <a:srgbClr val="FFFF00"/>
                    </a:solidFill>
                    <a:latin typeface="UTM Swiss Condensed" panose="02000500000000000000" pitchFamily="2" charset="0"/>
                    <a:cs typeface="Times New Roman" panose="02020603050405020304" pitchFamily="18" charset="0"/>
                  </a:rPr>
                  <a:t>)Vvào đoạn mạch gồm hai điện trở R</a:t>
                </a:r>
                <a:r>
                  <a:rPr lang="es-ES" sz="2800" b="1" dirty="0">
                    <a:solidFill>
                      <a:srgbClr val="FFFF00"/>
                    </a:solidFill>
                    <a:latin typeface="UTM Swiss Condensed" panose="02000500000000000000" pitchFamily="2" charset="0"/>
                    <a:cs typeface="Times New Roman" panose="02020603050405020304" pitchFamily="18" charset="0"/>
                  </a:rPr>
                  <a:t>1 = 40</a:t>
                </a:r>
                <a14:m>
                  <m:oMath xmlns:m="http://schemas.openxmlformats.org/officeDocument/2006/math">
                    <m:r>
                      <a:rPr lang="vi-VN" sz="2800" b="1">
                        <a:solidFill>
                          <a:srgbClr val="FFFF00"/>
                        </a:solidFill>
                      </a:rPr>
                      <m:t>𝜴</m:t>
                    </m:r>
                  </m:oMath>
                </a14:m>
                <a:r>
                  <a:rPr lang="es-ES" sz="2800" b="1">
                    <a:solidFill>
                      <a:srgbClr val="FFFF00"/>
                    </a:solidFill>
                    <a:latin typeface="UTM Swiss Condensed" panose="02000500000000000000" pitchFamily="2" charset="0"/>
                    <a:cs typeface="Times New Roman" panose="02020603050405020304" pitchFamily="18" charset="0"/>
                  </a:rPr>
                  <a:t>và R</a:t>
                </a:r>
                <a:r>
                  <a:rPr lang="es-ES" sz="2800" b="1" dirty="0">
                    <a:solidFill>
                      <a:srgbClr val="FFFF00"/>
                    </a:solidFill>
                    <a:latin typeface="UTM Swiss Condensed" panose="02000500000000000000" pitchFamily="2" charset="0"/>
                    <a:cs typeface="Times New Roman" panose="02020603050405020304" pitchFamily="18" charset="0"/>
                  </a:rPr>
                  <a:t>2 = 60</a:t>
                </a:r>
                <a14:m>
                  <m:oMath xmlns:m="http://schemas.openxmlformats.org/officeDocument/2006/math">
                    <m:r>
                      <a:rPr lang="vi-VN" sz="2800" b="1">
                        <a:solidFill>
                          <a:srgbClr val="FFFF00"/>
                        </a:solidFill>
                      </a:rPr>
                      <m:t>𝜴</m:t>
                    </m:r>
                  </m:oMath>
                </a14:m>
                <a:r>
                  <a:rPr lang="es-ES" sz="2800" b="1" dirty="0">
                    <a:solidFill>
                      <a:srgbClr val="FFFF00"/>
                    </a:solidFill>
                    <a:latin typeface="UTM Swiss Condensed" panose="02000500000000000000" pitchFamily="2" charset="0"/>
                    <a:cs typeface="Times New Roman" panose="02020603050405020304" pitchFamily="18" charset="0"/>
                  </a:rPr>
                  <a:t> </a:t>
                </a:r>
                <a:r>
                  <a:rPr lang="es-ES" sz="2800" b="1">
                    <a:solidFill>
                      <a:srgbClr val="FFFF00"/>
                    </a:solidFill>
                    <a:latin typeface="UTM Swiss Condensed" panose="02000500000000000000" pitchFamily="2" charset="0"/>
                    <a:cs typeface="Times New Roman" panose="02020603050405020304" pitchFamily="18" charset="0"/>
                  </a:rPr>
                  <a:t>ghép nối tiếp. Biểu thức dòng điện</a:t>
                </a:r>
                <a:r>
                  <a:rPr lang="es-ES" sz="2800" b="1" dirty="0">
                    <a:solidFill>
                      <a:srgbClr val="FFFF00"/>
                    </a:solidFill>
                    <a:latin typeface="UTM Swiss Condensed" panose="02000500000000000000" pitchFamily="2" charset="0"/>
                    <a:cs typeface="Times New Roman" panose="02020603050405020304" pitchFamily="18" charset="0"/>
                  </a:rPr>
                  <a:t> </a:t>
                </a:r>
                <a:r>
                  <a:rPr lang="es-ES" sz="2800" b="1">
                    <a:solidFill>
                      <a:srgbClr val="FFFF00"/>
                    </a:solidFill>
                    <a:latin typeface="UTM Swiss Condensed" panose="02000500000000000000" pitchFamily="2" charset="0"/>
                    <a:cs typeface="Times New Roman" panose="02020603050405020304" pitchFamily="18" charset="0"/>
                  </a:rPr>
                  <a:t>qua mạch </a:t>
                </a:r>
                <a:r>
                  <a:rPr lang="es-ES" sz="2800" b="1" dirty="0" err="1">
                    <a:solidFill>
                      <a:srgbClr val="FFFF00"/>
                    </a:solidFill>
                    <a:latin typeface="UTM Swiss Condensed" panose="02000500000000000000" pitchFamily="2" charset="0"/>
                    <a:cs typeface="Times New Roman" panose="02020603050405020304" pitchFamily="18" charset="0"/>
                  </a:rPr>
                  <a:t>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50E20A17-B5A1-436A-9BF0-6B6024B331B6}"/>
                  </a:ext>
                </a:extLst>
              </p:cNvPr>
              <p:cNvSpPr>
                <a:spLocks noRot="1" noChangeAspect="1" noMove="1" noResize="1" noEditPoints="1" noAdjustHandles="1" noChangeArrowheads="1" noChangeShapeType="1" noTextEdit="1"/>
              </p:cNvSpPr>
              <p:nvPr/>
            </p:nvSpPr>
            <p:spPr>
              <a:xfrm>
                <a:off x="127000" y="63500"/>
                <a:ext cx="11938000" cy="1562479"/>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854AD0A2-5E41-4124-90D9-14DAF52A3F4A}"/>
                  </a:ext>
                </a:extLst>
              </p:cNvPr>
              <p:cNvSpPr/>
              <p:nvPr/>
            </p:nvSpPr>
            <p:spPr>
              <a:xfrm>
                <a:off x="508000" y="1625979"/>
                <a:ext cx="5993949"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i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854AD0A2-5E41-4124-90D9-14DAF52A3F4A}"/>
                  </a:ext>
                </a:extLst>
              </p:cNvPr>
              <p:cNvSpPr>
                <a:spLocks noRot="1" noChangeAspect="1" noMove="1" noResize="1" noEditPoints="1" noAdjustHandles="1" noChangeArrowheads="1" noChangeShapeType="1" noTextEdit="1"/>
              </p:cNvSpPr>
              <p:nvPr/>
            </p:nvSpPr>
            <p:spPr>
              <a:xfrm>
                <a:off x="508000" y="1625979"/>
                <a:ext cx="5993949" cy="565155"/>
              </a:xfrm>
              <a:prstGeom prst="rect">
                <a:avLst/>
              </a:prstGeom>
              <a:blipFill>
                <a:blip r:embed="rId3"/>
                <a:stretch>
                  <a:fillRect l="-2033" t="-5435"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1A1E1B6-A192-4429-801D-CC1FB45ABFF8}"/>
                  </a:ext>
                </a:extLst>
              </p:cNvPr>
              <p:cNvSpPr/>
              <p:nvPr/>
            </p:nvSpPr>
            <p:spPr>
              <a:xfrm>
                <a:off x="508000" y="2191134"/>
                <a:ext cx="4710970"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i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C1A1E1B6-A192-4429-801D-CC1FB45ABFF8}"/>
                  </a:ext>
                </a:extLst>
              </p:cNvPr>
              <p:cNvSpPr>
                <a:spLocks noRot="1" noChangeAspect="1" noMove="1" noResize="1" noEditPoints="1" noAdjustHandles="1" noChangeArrowheads="1" noChangeShapeType="1" noTextEdit="1"/>
              </p:cNvSpPr>
              <p:nvPr/>
            </p:nvSpPr>
            <p:spPr>
              <a:xfrm>
                <a:off x="508000" y="2191134"/>
                <a:ext cx="4710970" cy="1378967"/>
              </a:xfrm>
              <a:prstGeom prst="rect">
                <a:avLst/>
              </a:prstGeom>
              <a:blipFill>
                <a:blip r:embed="rId4"/>
                <a:stretch>
                  <a:fillRect l="-2587" r="-168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F1D0E955-124C-421F-BFB7-83CC783FC44B}"/>
                  </a:ext>
                </a:extLst>
              </p:cNvPr>
              <p:cNvSpPr/>
              <p:nvPr/>
            </p:nvSpPr>
            <p:spPr>
              <a:xfrm>
                <a:off x="508000" y="3570101"/>
                <a:ext cx="5993949" cy="78636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 = 25</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F1D0E955-124C-421F-BFB7-83CC783FC44B}"/>
                  </a:ext>
                </a:extLst>
              </p:cNvPr>
              <p:cNvSpPr>
                <a:spLocks noRot="1" noChangeAspect="1" noMove="1" noResize="1" noEditPoints="1" noAdjustHandles="1" noChangeArrowheads="1" noChangeShapeType="1" noTextEdit="1"/>
              </p:cNvSpPr>
              <p:nvPr/>
            </p:nvSpPr>
            <p:spPr>
              <a:xfrm>
                <a:off x="508000" y="3570101"/>
                <a:ext cx="5993949" cy="786369"/>
              </a:xfrm>
              <a:prstGeom prst="rect">
                <a:avLst/>
              </a:prstGeom>
              <a:blipFill>
                <a:blip r:embed="rId5"/>
                <a:stretch>
                  <a:fillRect l="-2033" r="-1118" b="-697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800F141-5018-47A4-A914-3C4675BBCB52}"/>
                  </a:ext>
                </a:extLst>
              </p:cNvPr>
              <p:cNvSpPr/>
              <p:nvPr/>
            </p:nvSpPr>
            <p:spPr>
              <a:xfrm>
                <a:off x="508000" y="4356470"/>
                <a:ext cx="3250249" cy="78636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i = 25</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(100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8800F141-5018-47A4-A914-3C4675BBCB52}"/>
                  </a:ext>
                </a:extLst>
              </p:cNvPr>
              <p:cNvSpPr>
                <a:spLocks noRot="1" noChangeAspect="1" noMove="1" noResize="1" noEditPoints="1" noAdjustHandles="1" noChangeArrowheads="1" noChangeShapeType="1" noTextEdit="1"/>
              </p:cNvSpPr>
              <p:nvPr/>
            </p:nvSpPr>
            <p:spPr>
              <a:xfrm>
                <a:off x="508000" y="4356470"/>
                <a:ext cx="3250249" cy="786369"/>
              </a:xfrm>
              <a:prstGeom prst="rect">
                <a:avLst/>
              </a:prstGeom>
              <a:blipFill>
                <a:blip r:embed="rId6"/>
                <a:stretch>
                  <a:fillRect l="-3745" r="-2809" b="-697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4BC626FB-3A70-46C7-B536-13615B7C1A55}"/>
              </a:ext>
            </a:extLst>
          </p:cNvPr>
          <p:cNvSpPr/>
          <p:nvPr/>
        </p:nvSpPr>
        <p:spPr>
          <a:xfrm>
            <a:off x="444500" y="156247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7819712"/>
      </p:ext>
    </p:extLst>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D85DEF0-7956-4105-B277-C72234CD0839}"/>
                  </a:ext>
                </a:extLst>
              </p:cNvPr>
              <p:cNvSpPr/>
              <p:nvPr/>
            </p:nvSpPr>
            <p:spPr>
              <a:xfrm>
                <a:off x="127000" y="63500"/>
                <a:ext cx="11938000" cy="2170338"/>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84:</a:t>
                </a:r>
                <a:r>
                  <a:rPr lang="pt-BR" sz="2800" b="1" dirty="0">
                    <a:solidFill>
                      <a:srgbClr val="FFFF00"/>
                    </a:solidFill>
                    <a:latin typeface="UTM Swiss Condensed" panose="02000500000000000000" pitchFamily="2" charset="0"/>
                    <a:cs typeface="Times New Roman" panose="02020603050405020304" pitchFamily="18" charset="0"/>
                  </a:rPr>
                  <a:t> </a:t>
                </a:r>
                <a:r>
                  <a:rPr lang="it-IT" sz="2800" b="1" dirty="0">
                    <a:solidFill>
                      <a:srgbClr val="FFFF00"/>
                    </a:solidFill>
                    <a:latin typeface="UTM Swiss Condensed" panose="02000500000000000000" pitchFamily="2" charset="0"/>
                    <a:cs typeface="Times New Roman" panose="02020603050405020304" pitchFamily="18" charset="0"/>
                  </a:rPr>
                  <a:t>Một dòng điện xoay chiều i = 4cos(100</a:t>
                </a:r>
                <a14:m>
                  <m:oMath xmlns:m="http://schemas.openxmlformats.org/officeDocument/2006/math">
                    <m:r>
                      <a:rPr lang="vi-VN" sz="2800" b="1">
                        <a:solidFill>
                          <a:srgbClr val="FFFF00"/>
                        </a:solidFill>
                      </a:rPr>
                      <m:t>𝝅</m:t>
                    </m:r>
                    <m:r>
                      <a:rPr lang="vi-VN" sz="2800" b="1">
                        <a:solidFill>
                          <a:srgbClr val="FFFF00"/>
                        </a:solidFill>
                      </a:rPr>
                      <m:t>𝒕</m:t>
                    </m:r>
                    <m:r>
                      <a:rPr lang="es-ES" sz="2800" b="1">
                        <a:solidFill>
                          <a:srgbClr val="FFFF00"/>
                        </a:solidFill>
                      </a:rPr>
                      <m:t> + </m:t>
                    </m:r>
                    <m:f>
                      <m:fPr>
                        <m:ctrlPr>
                          <a:rPr lang="vi-VN" sz="2800" b="1">
                            <a:solidFill>
                              <a:srgbClr val="FFFF00"/>
                            </a:solidFill>
                          </a:rPr>
                        </m:ctrlPr>
                      </m:fPr>
                      <m:num>
                        <m:r>
                          <a:rPr lang="vi-VN" sz="2800" b="1">
                            <a:solidFill>
                              <a:srgbClr val="FFFF00"/>
                            </a:solidFill>
                          </a:rPr>
                          <m:t>𝝅</m:t>
                        </m:r>
                      </m:num>
                      <m:den>
                        <m:r>
                          <a:rPr lang="es-ES" sz="2800" b="1">
                            <a:solidFill>
                              <a:srgbClr val="FFFF00"/>
                            </a:solidFill>
                          </a:rPr>
                          <m:t>𝟒</m:t>
                        </m:r>
                      </m:den>
                    </m:f>
                    <m:r>
                      <a:rPr lang="es-ES" sz="2800" b="1">
                        <a:solidFill>
                          <a:srgbClr val="FFFF00"/>
                        </a:solidFill>
                      </a:rPr>
                      <m:t>)</m:t>
                    </m:r>
                    <m:r>
                      <a:rPr lang="vi-VN" sz="2800" b="1">
                        <a:solidFill>
                          <a:srgbClr val="FFFF00"/>
                        </a:solidFill>
                      </a:rPr>
                      <m:t>𝑨</m:t>
                    </m:r>
                  </m:oMath>
                </a14:m>
                <a:r>
                  <a:rPr lang="it-IT" sz="2800" b="1" dirty="0">
                    <a:solidFill>
                      <a:srgbClr val="FFFF00"/>
                    </a:solidFill>
                    <a:latin typeface="UTM Swiss Condensed" panose="02000500000000000000" pitchFamily="2" charset="0"/>
                    <a:cs typeface="Times New Roman" panose="02020603050405020304" pitchFamily="18" charset="0"/>
                  </a:rPr>
                  <a:t> chạy qua đoạn mạch </a:t>
                </a:r>
                <a:r>
                  <a:rPr lang="it-IT" sz="2800" b="1">
                    <a:solidFill>
                      <a:srgbClr val="FFFF00"/>
                    </a:solidFill>
                    <a:latin typeface="UTM Swiss Condensed" panose="02000500000000000000" pitchFamily="2" charset="0"/>
                    <a:cs typeface="Times New Roman" panose="02020603050405020304" pitchFamily="18" charset="0"/>
                  </a:rPr>
                  <a:t>gồm R</a:t>
                </a:r>
                <a:r>
                  <a:rPr lang="it-IT" sz="2800" b="1" dirty="0">
                    <a:solidFill>
                      <a:srgbClr val="FFFF00"/>
                    </a:solidFill>
                    <a:latin typeface="UTM Swiss Condensed" panose="02000500000000000000" pitchFamily="2" charset="0"/>
                    <a:cs typeface="Times New Roman" panose="02020603050405020304" pitchFamily="18" charset="0"/>
                  </a:rPr>
                  <a:t>1 = 30</a:t>
                </a:r>
                <a14:m>
                  <m:oMath xmlns:m="http://schemas.openxmlformats.org/officeDocument/2006/math">
                    <m:r>
                      <a:rPr lang="vi-VN" sz="2800" b="1">
                        <a:solidFill>
                          <a:srgbClr val="FFFF00"/>
                        </a:solidFill>
                      </a:rPr>
                      <m:t>𝜴</m:t>
                    </m:r>
                  </m:oMath>
                </a14:m>
                <a:r>
                  <a:rPr lang="it-IT" sz="2800" b="1" dirty="0">
                    <a:solidFill>
                      <a:srgbClr val="FFFF00"/>
                    </a:solidFill>
                    <a:latin typeface="UTM Swiss Condensed" panose="02000500000000000000" pitchFamily="2" charset="0"/>
                    <a:cs typeface="Times New Roman" panose="02020603050405020304" pitchFamily="18" charset="0"/>
                  </a:rPr>
                  <a:t> </a:t>
                </a:r>
                <a:r>
                  <a:rPr lang="it-IT" sz="2800" b="1">
                    <a:solidFill>
                      <a:srgbClr val="FFFF00"/>
                    </a:solidFill>
                    <a:latin typeface="UTM Swiss Condensed" panose="02000500000000000000" pitchFamily="2" charset="0"/>
                    <a:cs typeface="Times New Roman" panose="02020603050405020304" pitchFamily="18" charset="0"/>
                  </a:rPr>
                  <a:t>và R</a:t>
                </a:r>
                <a:r>
                  <a:rPr lang="it-IT" sz="2800" b="1" dirty="0">
                    <a:solidFill>
                      <a:srgbClr val="FFFF00"/>
                    </a:solidFill>
                    <a:latin typeface="UTM Swiss Condensed" panose="02000500000000000000" pitchFamily="2" charset="0"/>
                    <a:cs typeface="Times New Roman" panose="02020603050405020304" pitchFamily="18" charset="0"/>
                  </a:rPr>
                  <a:t>2 = 60</a:t>
                </a:r>
                <a14:m>
                  <m:oMath xmlns:m="http://schemas.openxmlformats.org/officeDocument/2006/math">
                    <m:r>
                      <a:rPr lang="vi-VN" sz="2800" b="1">
                        <a:solidFill>
                          <a:srgbClr val="FFFF00"/>
                        </a:solidFill>
                      </a:rPr>
                      <m:t>𝜴</m:t>
                    </m:r>
                  </m:oMath>
                </a14:m>
                <a:r>
                  <a:rPr lang="it-IT" sz="2800" b="1" dirty="0">
                    <a:solidFill>
                      <a:srgbClr val="FFFF00"/>
                    </a:solidFill>
                    <a:latin typeface="UTM Swiss Condensed" panose="02000500000000000000" pitchFamily="2" charset="0"/>
                    <a:cs typeface="Times New Roman" panose="02020603050405020304" pitchFamily="18" charset="0"/>
                  </a:rPr>
                  <a:t> mắc song song</a:t>
                </a:r>
                <a:r>
                  <a:rPr lang="it-IT" sz="2800" b="1">
                    <a:solidFill>
                      <a:srgbClr val="FFFF00"/>
                    </a:solidFill>
                    <a:latin typeface="UTM Swiss Condensed" panose="02000500000000000000" pitchFamily="2" charset="0"/>
                    <a:cs typeface="Times New Roman" panose="02020603050405020304" pitchFamily="18" charset="0"/>
                  </a:rPr>
                  <a:t>. </a:t>
                </a:r>
                <a:r>
                  <a:rPr lang="pt-BR" sz="2800" b="1" dirty="0">
                    <a:solidFill>
                      <a:srgbClr val="FFFF00"/>
                    </a:solidFill>
                    <a:latin typeface="UTM Swiss Condensed" panose="02000500000000000000" pitchFamily="2" charset="0"/>
                    <a:cs typeface="Times New Roman" panose="02020603050405020304" pitchFamily="18" charset="0"/>
                  </a:rPr>
                  <a:t>Biểu thức điện áp giưa hai đầu đoạn mạch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es-ES"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1D85DEF0-7956-4105-B277-C72234CD0839}"/>
                  </a:ext>
                </a:extLst>
              </p:cNvPr>
              <p:cNvSpPr>
                <a:spLocks noRot="1" noChangeAspect="1" noMove="1" noResize="1" noEditPoints="1" noAdjustHandles="1" noChangeArrowheads="1" noChangeShapeType="1" noTextEdit="1"/>
              </p:cNvSpPr>
              <p:nvPr/>
            </p:nvSpPr>
            <p:spPr>
              <a:xfrm>
                <a:off x="127000" y="63500"/>
                <a:ext cx="11938000" cy="2170338"/>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5B2679A0-A59D-4A75-AE57-9C0D55EDF3BF}"/>
                  </a:ext>
                </a:extLst>
              </p:cNvPr>
              <p:cNvSpPr/>
              <p:nvPr/>
            </p:nvSpPr>
            <p:spPr>
              <a:xfrm>
                <a:off x="1016000" y="2233838"/>
                <a:ext cx="5070619"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u = 80cos(100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it-IT"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it-IT"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r>
                      <a:rPr kumimoji="0" lang="it-IT"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es-ES"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5B2679A0-A59D-4A75-AE57-9C0D55EDF3BF}"/>
                  </a:ext>
                </a:extLst>
              </p:cNvPr>
              <p:cNvSpPr>
                <a:spLocks noRot="1" noChangeAspect="1" noMove="1" noResize="1" noEditPoints="1" noAdjustHandles="1" noChangeArrowheads="1" noChangeShapeType="1" noTextEdit="1"/>
              </p:cNvSpPr>
              <p:nvPr/>
            </p:nvSpPr>
            <p:spPr>
              <a:xfrm>
                <a:off x="1016000" y="2233838"/>
                <a:ext cx="5070619" cy="662810"/>
              </a:xfrm>
              <a:prstGeom prst="rect">
                <a:avLst/>
              </a:prstGeom>
              <a:blipFill>
                <a:blip r:embed="rId3"/>
                <a:stretch>
                  <a:fillRect l="-2527" t="-4587"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F8B505C6-29F9-475F-AB42-BFCC7FCD8A6F}"/>
                  </a:ext>
                </a:extLst>
              </p:cNvPr>
              <p:cNvSpPr/>
              <p:nvPr/>
            </p:nvSpPr>
            <p:spPr>
              <a:xfrm>
                <a:off x="6477000" y="2233838"/>
                <a:ext cx="368081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u = 450cos(100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it-IT"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F8B505C6-29F9-475F-AB42-BFCC7FCD8A6F}"/>
                  </a:ext>
                </a:extLst>
              </p:cNvPr>
              <p:cNvSpPr>
                <a:spLocks noRot="1" noChangeAspect="1" noMove="1" noResize="1" noEditPoints="1" noAdjustHandles="1" noChangeArrowheads="1" noChangeShapeType="1" noTextEdit="1"/>
              </p:cNvSpPr>
              <p:nvPr/>
            </p:nvSpPr>
            <p:spPr>
              <a:xfrm>
                <a:off x="6477000" y="2233838"/>
                <a:ext cx="3680816" cy="1169551"/>
              </a:xfrm>
              <a:prstGeom prst="rect">
                <a:avLst/>
              </a:prstGeom>
              <a:blipFill>
                <a:blip r:embed="rId4"/>
                <a:stretch>
                  <a:fillRect l="-348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0F3F9741-24C4-4F80-8A34-3B1ADA335A59}"/>
                  </a:ext>
                </a:extLst>
              </p:cNvPr>
              <p:cNvSpPr/>
              <p:nvPr/>
            </p:nvSpPr>
            <p:spPr>
              <a:xfrm>
                <a:off x="1016000" y="2995838"/>
                <a:ext cx="50706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u = 80cos(100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ES"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0F3F9741-24C4-4F80-8A34-3B1ADA335A59}"/>
                  </a:ext>
                </a:extLst>
              </p:cNvPr>
              <p:cNvSpPr>
                <a:spLocks noRot="1" noChangeAspect="1" noMove="1" noResize="1" noEditPoints="1" noAdjustHandles="1" noChangeArrowheads="1" noChangeShapeType="1" noTextEdit="1"/>
              </p:cNvSpPr>
              <p:nvPr/>
            </p:nvSpPr>
            <p:spPr>
              <a:xfrm>
                <a:off x="1016000" y="2995838"/>
                <a:ext cx="5070619" cy="523220"/>
              </a:xfrm>
              <a:prstGeom prst="rect">
                <a:avLst/>
              </a:prstGeom>
              <a:blipFill>
                <a:blip r:embed="rId5"/>
                <a:stretch>
                  <a:fillRect l="-2527"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486E792B-B807-4E90-AFB8-3CA756644E36}"/>
                  </a:ext>
                </a:extLst>
              </p:cNvPr>
              <p:cNvSpPr/>
              <p:nvPr/>
            </p:nvSpPr>
            <p:spPr>
              <a:xfrm>
                <a:off x="6477000" y="2995838"/>
                <a:ext cx="473001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u = 450cos(100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𝒕</m:t>
                    </m:r>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𝟒</m:t>
                        </m:r>
                      </m:den>
                    </m:f>
                    <m:r>
                      <a:rPr kumimoji="0" lang="es-ES"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𝑽</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486E792B-B807-4E90-AFB8-3CA756644E36}"/>
                  </a:ext>
                </a:extLst>
              </p:cNvPr>
              <p:cNvSpPr>
                <a:spLocks noRot="1" noChangeAspect="1" noMove="1" noResize="1" noEditPoints="1" noAdjustHandles="1" noChangeArrowheads="1" noChangeShapeType="1" noTextEdit="1"/>
              </p:cNvSpPr>
              <p:nvPr/>
            </p:nvSpPr>
            <p:spPr>
              <a:xfrm>
                <a:off x="6477000" y="2995838"/>
                <a:ext cx="4730013" cy="662810"/>
              </a:xfrm>
              <a:prstGeom prst="rect">
                <a:avLst/>
              </a:prstGeom>
              <a:blipFill>
                <a:blip r:embed="rId6"/>
                <a:stretch>
                  <a:fillRect l="-2710" t="-4587"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8A1347F-5FD3-4670-A9D4-6053FCD2CD90}"/>
              </a:ext>
            </a:extLst>
          </p:cNvPr>
          <p:cNvSpPr/>
          <p:nvPr/>
        </p:nvSpPr>
        <p:spPr>
          <a:xfrm>
            <a:off x="952500" y="217033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8385711"/>
      </p:ext>
    </p:extLst>
  </p:cSld>
  <p:clrMapOvr>
    <a:masterClrMapping/>
  </p:clrMapOvr>
  <mc:AlternateContent xmlns:mc="http://schemas.openxmlformats.org/markup-compatibility/2006">
    <mc:Choice xmlns:p14="http://schemas.microsoft.com/office/powerpoint/2010/main" Requires="p14">
      <p:transition spd="slow" p14:dur="20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256FEB7B-816C-4521-9707-5D7A12A7B6BE}"/>
                  </a:ext>
                </a:extLst>
              </p:cNvPr>
              <p:cNvSpPr/>
              <p:nvPr/>
            </p:nvSpPr>
            <p:spPr>
              <a:xfrm>
                <a:off x="127000" y="63500"/>
                <a:ext cx="11938000" cy="2390526"/>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ES" sz="2800" b="1" dirty="0">
                    <a:solidFill>
                      <a:srgbClr val="FF0000"/>
                    </a:solidFill>
                    <a:latin typeface="UTM Swiss Condensed" panose="02000500000000000000" pitchFamily="2" charset="0"/>
                    <a:cs typeface="Times New Roman" panose="02020603050405020304" pitchFamily="18" charset="0"/>
                  </a:rPr>
                  <a:t>Câu 85</a:t>
                </a:r>
                <a:r>
                  <a:rPr lang="es-ES" sz="2800" b="1">
                    <a:solidFill>
                      <a:srgbClr val="FF0000"/>
                    </a:solidFill>
                    <a:latin typeface="UTM Swiss Condensed" panose="02000500000000000000" pitchFamily="2" charset="0"/>
                    <a:cs typeface="Times New Roman" panose="02020603050405020304" pitchFamily="18" charset="0"/>
                  </a:rPr>
                  <a:t>:</a:t>
                </a:r>
                <a:r>
                  <a:rPr lang="es-ES" sz="2800" b="1">
                    <a:solidFill>
                      <a:srgbClr val="FFFF00"/>
                    </a:solidFill>
                    <a:latin typeface="UTM Swiss Condensed" panose="02000500000000000000" pitchFamily="2" charset="0"/>
                    <a:cs typeface="Times New Roman" panose="02020603050405020304" pitchFamily="18" charset="0"/>
                  </a:rPr>
                  <a:t> Đặt vào hai đầu một cuộn cảm </a:t>
                </a:r>
                <a:r>
                  <a:rPr lang="es-ES" sz="2800" b="1" dirty="0" err="1">
                    <a:solidFill>
                      <a:srgbClr val="FFFF00"/>
                    </a:solidFill>
                    <a:latin typeface="UTM Swiss Condensed" panose="02000500000000000000" pitchFamily="2" charset="0"/>
                    <a:cs typeface="Times New Roman" panose="02020603050405020304" pitchFamily="18" charset="0"/>
                  </a:rPr>
                  <a:t>thuần</a:t>
                </a:r>
                <a:r>
                  <a:rPr lang="es-ES" sz="2800" b="1" dirty="0">
                    <a:solidFill>
                      <a:srgbClr val="FFFF00"/>
                    </a:solidFill>
                    <a:latin typeface="UTM Swiss Condensed" panose="02000500000000000000" pitchFamily="2" charset="0"/>
                    <a:cs typeface="Times New Roman" panose="02020603050405020304" pitchFamily="18" charset="0"/>
                  </a:rPr>
                  <a:t> </a:t>
                </a:r>
                <a14:m>
                  <m:oMath xmlns:m="http://schemas.openxmlformats.org/officeDocument/2006/math">
                    <m:r>
                      <a:rPr lang="vi-VN" sz="2800" b="1">
                        <a:solidFill>
                          <a:srgbClr val="FFFF00"/>
                        </a:solidFill>
                      </a:rPr>
                      <m:t>𝑳</m:t>
                    </m:r>
                    <m:r>
                      <a:rPr lang="es-ES" sz="2800" b="1">
                        <a:solidFill>
                          <a:srgbClr val="FFFF00"/>
                        </a:solidFill>
                      </a:rPr>
                      <m:t> = </m:t>
                    </m:r>
                    <m:f>
                      <m:fPr>
                        <m:ctrlPr>
                          <a:rPr lang="vi-VN" sz="2800" b="1">
                            <a:solidFill>
                              <a:srgbClr val="FFFF00"/>
                            </a:solidFill>
                          </a:rPr>
                        </m:ctrlPr>
                      </m:fPr>
                      <m:num>
                        <m:r>
                          <a:rPr lang="es-ES" sz="2800" b="1">
                            <a:solidFill>
                              <a:srgbClr val="FFFF00"/>
                            </a:solidFill>
                          </a:rPr>
                          <m:t>𝟏</m:t>
                        </m:r>
                      </m:num>
                      <m:den>
                        <m:r>
                          <a:rPr lang="es-ES" sz="2800" b="1">
                            <a:solidFill>
                              <a:srgbClr val="FFFF00"/>
                            </a:solidFill>
                          </a:rPr>
                          <m:t>𝟐</m:t>
                        </m:r>
                        <m:r>
                          <a:rPr lang="vi-VN" sz="2800" b="1">
                            <a:solidFill>
                              <a:srgbClr val="FFFF00"/>
                            </a:solidFill>
                          </a:rPr>
                          <m:t>𝝅</m:t>
                        </m:r>
                      </m:den>
                    </m:f>
                    <m:r>
                      <a:rPr lang="vi-VN" sz="2800" b="1">
                        <a:solidFill>
                          <a:srgbClr val="FFFF00"/>
                        </a:solidFill>
                      </a:rPr>
                      <m:t>𝑯</m:t>
                    </m:r>
                  </m:oMath>
                </a14:m>
                <a:r>
                  <a:rPr lang="es-ES" sz="2800" b="1">
                    <a:solidFill>
                      <a:srgbClr val="FFFF00"/>
                    </a:solidFill>
                    <a:latin typeface="UTM Swiss Condensed" panose="02000500000000000000" pitchFamily="2" charset="0"/>
                    <a:cs typeface="Times New Roman" panose="02020603050405020304" pitchFamily="18" charset="0"/>
                  </a:rPr>
                  <a:t>một điện áp xoay </a:t>
                </a:r>
                <a:r>
                  <a:rPr lang="es-ES" sz="2800" b="1" dirty="0" err="1">
                    <a:solidFill>
                      <a:srgbClr val="FFFF00"/>
                    </a:solidFill>
                    <a:latin typeface="UTM Swiss Condensed" panose="02000500000000000000" pitchFamily="2" charset="0"/>
                    <a:cs typeface="Times New Roman" panose="02020603050405020304" pitchFamily="18" charset="0"/>
                  </a:rPr>
                  <a:t>chiều</a:t>
                </a:r>
                <a:r>
                  <a:rPr lang="es-ES" sz="2800" b="1" dirty="0">
                    <a:solidFill>
                      <a:srgbClr val="FFFF00"/>
                    </a:solidFill>
                    <a:latin typeface="UTM Swiss Condensed" panose="02000500000000000000" pitchFamily="2" charset="0"/>
                    <a:cs typeface="Times New Roman" panose="02020603050405020304" pitchFamily="18" charset="0"/>
                  </a:rPr>
                  <a:t> u = 220</a:t>
                </a:r>
                <a14:m>
                  <m:oMath xmlns:m="http://schemas.openxmlformats.org/officeDocument/2006/math">
                    <m:rad>
                      <m:radPr>
                        <m:degHide m:val="on"/>
                        <m:ctrlPr>
                          <a:rPr lang="vi-VN" sz="2800" b="1">
                            <a:solidFill>
                              <a:srgbClr val="FFFF00"/>
                            </a:solidFill>
                          </a:rPr>
                        </m:ctrlPr>
                      </m:radPr>
                      <m:deg/>
                      <m:e>
                        <m:r>
                          <a:rPr lang="es-ES" sz="2800" b="1">
                            <a:solidFill>
                              <a:srgbClr val="FFFF00"/>
                            </a:solidFill>
                          </a:rPr>
                          <m:t>𝟐</m:t>
                        </m:r>
                      </m:e>
                    </m:rad>
                  </m:oMath>
                </a14:m>
                <a:r>
                  <a:rPr lang="es-ES" sz="2800" b="1" dirty="0">
                    <a:solidFill>
                      <a:srgbClr val="FFFF00"/>
                    </a:solidFill>
                    <a:latin typeface="UTM Swiss Condensed" panose="02000500000000000000" pitchFamily="2" charset="0"/>
                    <a:cs typeface="Times New Roman" panose="02020603050405020304" pitchFamily="18" charset="0"/>
                  </a:rPr>
                  <a:t>cos (100</a:t>
                </a:r>
                <a14:m>
                  <m:oMath xmlns:m="http://schemas.openxmlformats.org/officeDocument/2006/math">
                    <m:r>
                      <a:rPr lang="vi-VN" sz="2800" b="1">
                        <a:solidFill>
                          <a:srgbClr val="FFFF00"/>
                        </a:solidFill>
                      </a:rPr>
                      <m:t>𝝅</m:t>
                    </m:r>
                  </m:oMath>
                </a14:m>
                <a:r>
                  <a:rPr lang="es-ES" sz="2800" b="1" dirty="0">
                    <a:solidFill>
                      <a:srgbClr val="FFFF00"/>
                    </a:solidFill>
                    <a:latin typeface="UTM Swiss Condensed" panose="02000500000000000000" pitchFamily="2" charset="0"/>
                    <a:cs typeface="Times New Roman" panose="02020603050405020304" pitchFamily="18" charset="0"/>
                  </a:rPr>
                  <a:t>t + </a:t>
                </a:r>
                <a14:m>
                  <m:oMath xmlns:m="http://schemas.openxmlformats.org/officeDocument/2006/math">
                    <m:f>
                      <m:fPr>
                        <m:ctrlPr>
                          <a:rPr lang="vi-VN" sz="2800" b="1">
                            <a:solidFill>
                              <a:srgbClr val="FFFF00"/>
                            </a:solidFill>
                          </a:rPr>
                        </m:ctrlPr>
                      </m:fPr>
                      <m:num>
                        <m:r>
                          <a:rPr lang="vi-VN" sz="2800" b="1">
                            <a:solidFill>
                              <a:srgbClr val="FFFF00"/>
                            </a:solidFill>
                          </a:rPr>
                          <m:t>𝝅</m:t>
                        </m:r>
                      </m:num>
                      <m:den>
                        <m:r>
                          <a:rPr lang="es-ES" sz="2800" b="1">
                            <a:solidFill>
                              <a:srgbClr val="FFFF00"/>
                            </a:solidFill>
                          </a:rPr>
                          <m:t>𝟐</m:t>
                        </m:r>
                      </m:den>
                    </m:f>
                  </m:oMath>
                </a14:m>
                <a:r>
                  <a:rPr lang="es-ES" sz="2800" b="1" dirty="0">
                    <a:solidFill>
                      <a:srgbClr val="FFFF00"/>
                    </a:solidFill>
                    <a:latin typeface="UTM Swiss Condensed" panose="02000500000000000000" pitchFamily="2" charset="0"/>
                    <a:cs typeface="Times New Roman" panose="02020603050405020304" pitchFamily="18" charset="0"/>
                  </a:rPr>
                  <a:t>)(</a:t>
                </a:r>
                <a:r>
                  <a:rPr lang="es-ES" sz="2800" b="1">
                    <a:solidFill>
                      <a:srgbClr val="FFFF00"/>
                    </a:solidFill>
                    <a:latin typeface="UTM Swiss Condensed" panose="02000500000000000000" pitchFamily="2" charset="0"/>
                    <a:cs typeface="Times New Roman" panose="02020603050405020304" pitchFamily="18" charset="0"/>
                  </a:rPr>
                  <a:t>V).Viết biểu thức cường độ dòng điện tức thời</a:t>
                </a:r>
                <a:r>
                  <a:rPr lang="es-ES" sz="2800" b="1" dirty="0">
                    <a:solidFill>
                      <a:srgbClr val="FFFF00"/>
                    </a:solidFill>
                    <a:latin typeface="UTM Swiss Condensed" panose="02000500000000000000" pitchFamily="2" charset="0"/>
                    <a:cs typeface="Times New Roman" panose="02020603050405020304" pitchFamily="18" charset="0"/>
                  </a:rPr>
                  <a:t> </a:t>
                </a:r>
                <a:r>
                  <a:rPr lang="es-ES" sz="2800" b="1">
                    <a:solidFill>
                      <a:srgbClr val="FFFF00"/>
                    </a:solidFill>
                    <a:latin typeface="UTM Swiss Condensed" panose="02000500000000000000" pitchFamily="2" charset="0"/>
                    <a:cs typeface="Times New Roman" panose="02020603050405020304" pitchFamily="18" charset="0"/>
                  </a:rPr>
                  <a:t>qua cuộn cảm</a:t>
                </a:r>
                <a:r>
                  <a:rPr lang="es-ES" sz="2800" b="1" dirty="0">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it-IT"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256FEB7B-816C-4521-9707-5D7A12A7B6BE}"/>
                  </a:ext>
                </a:extLst>
              </p:cNvPr>
              <p:cNvSpPr>
                <a:spLocks noRot="1" noChangeAspect="1" noMove="1" noResize="1" noEditPoints="1" noAdjustHandles="1" noChangeArrowheads="1" noChangeShapeType="1" noTextEdit="1"/>
              </p:cNvSpPr>
              <p:nvPr/>
            </p:nvSpPr>
            <p:spPr>
              <a:xfrm>
                <a:off x="127000" y="63500"/>
                <a:ext cx="11938000" cy="2390526"/>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3887C89-3664-436C-B899-36C621E9EF31}"/>
                  </a:ext>
                </a:extLst>
              </p:cNvPr>
              <p:cNvSpPr/>
              <p:nvPr/>
            </p:nvSpPr>
            <p:spPr>
              <a:xfrm>
                <a:off x="508000" y="2454026"/>
                <a:ext cx="599394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i = 4,4 cos (100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(A)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C3887C89-3664-436C-B899-36C621E9EF31}"/>
                  </a:ext>
                </a:extLst>
              </p:cNvPr>
              <p:cNvSpPr>
                <a:spLocks noRot="1" noChangeAspect="1" noMove="1" noResize="1" noEditPoints="1" noAdjustHandles="1" noChangeArrowheads="1" noChangeShapeType="1" noTextEdit="1"/>
              </p:cNvSpPr>
              <p:nvPr/>
            </p:nvSpPr>
            <p:spPr>
              <a:xfrm>
                <a:off x="508000" y="2454026"/>
                <a:ext cx="5993949" cy="523220"/>
              </a:xfrm>
              <a:prstGeom prst="rect">
                <a:avLst/>
              </a:prstGeom>
              <a:blipFill>
                <a:blip r:embed="rId3"/>
                <a:stretch>
                  <a:fillRect l="-2033" t="-14118" r="-1118" b="-3176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450C85E-F6CF-43C2-9CFE-3EE924DBB489}"/>
                  </a:ext>
                </a:extLst>
              </p:cNvPr>
              <p:cNvSpPr/>
              <p:nvPr/>
            </p:nvSpPr>
            <p:spPr>
              <a:xfrm>
                <a:off x="508000" y="2977246"/>
                <a:ext cx="4641014"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i = 4,4. cos (100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3450C85E-F6CF-43C2-9CFE-3EE924DBB489}"/>
                  </a:ext>
                </a:extLst>
              </p:cNvPr>
              <p:cNvSpPr>
                <a:spLocks noRot="1" noChangeAspect="1" noMove="1" noResize="1" noEditPoints="1" noAdjustHandles="1" noChangeArrowheads="1" noChangeShapeType="1" noTextEdit="1"/>
              </p:cNvSpPr>
              <p:nvPr/>
            </p:nvSpPr>
            <p:spPr>
              <a:xfrm>
                <a:off x="508000" y="2977246"/>
                <a:ext cx="4641014" cy="1378967"/>
              </a:xfrm>
              <a:prstGeom prst="rect">
                <a:avLst/>
              </a:prstGeom>
              <a:blipFill>
                <a:blip r:embed="rId4"/>
                <a:stretch>
                  <a:fillRect l="-2625" r="-1575" b="-1101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F4CD284-7C2A-412B-808A-6F661DAAAC59}"/>
                  </a:ext>
                </a:extLst>
              </p:cNvPr>
              <p:cNvSpPr/>
              <p:nvPr/>
            </p:nvSpPr>
            <p:spPr>
              <a:xfrm>
                <a:off x="508000" y="4356213"/>
                <a:ext cx="5993949"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 = 4,4.</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 (100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6F4CD284-7C2A-412B-808A-6F661DAAAC59}"/>
                  </a:ext>
                </a:extLst>
              </p:cNvPr>
              <p:cNvSpPr>
                <a:spLocks noRot="1" noChangeAspect="1" noMove="1" noResize="1" noEditPoints="1" noAdjustHandles="1" noChangeArrowheads="1" noChangeShapeType="1" noTextEdit="1"/>
              </p:cNvSpPr>
              <p:nvPr/>
            </p:nvSpPr>
            <p:spPr>
              <a:xfrm>
                <a:off x="508000" y="4356213"/>
                <a:ext cx="5993949" cy="662810"/>
              </a:xfrm>
              <a:prstGeom prst="rect">
                <a:avLst/>
              </a:prstGeom>
              <a:blipFill>
                <a:blip r:embed="rId5"/>
                <a:stretch>
                  <a:fillRect l="-2033" t="-4630" b="-1018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C8C08A2D-D7C3-4000-97FF-0939F775175E}"/>
                  </a:ext>
                </a:extLst>
              </p:cNvPr>
              <p:cNvSpPr/>
              <p:nvPr/>
            </p:nvSpPr>
            <p:spPr>
              <a:xfrm>
                <a:off x="508000" y="5019023"/>
                <a:ext cx="4718151"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i = 4,4.</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 (100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C8C08A2D-D7C3-4000-97FF-0939F775175E}"/>
                  </a:ext>
                </a:extLst>
              </p:cNvPr>
              <p:cNvSpPr>
                <a:spLocks noRot="1" noChangeAspect="1" noMove="1" noResize="1" noEditPoints="1" noAdjustHandles="1" noChangeArrowheads="1" noChangeShapeType="1" noTextEdit="1"/>
              </p:cNvSpPr>
              <p:nvPr/>
            </p:nvSpPr>
            <p:spPr>
              <a:xfrm>
                <a:off x="508000" y="5019023"/>
                <a:ext cx="4718151" cy="565155"/>
              </a:xfrm>
              <a:prstGeom prst="rect">
                <a:avLst/>
              </a:prstGeom>
              <a:blipFill>
                <a:blip r:embed="rId6"/>
                <a:stretch>
                  <a:fillRect l="-2584" t="-4301" r="-1680"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87B4C91-AAE8-416B-A4FE-48C950ED1F5D}"/>
              </a:ext>
            </a:extLst>
          </p:cNvPr>
          <p:cNvSpPr/>
          <p:nvPr/>
        </p:nvSpPr>
        <p:spPr>
          <a:xfrm>
            <a:off x="444500" y="239052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331524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404CD03-E52F-4F39-BED2-1AAAD6767C7F}"/>
                  </a:ext>
                </a:extLst>
              </p:cNvPr>
              <p:cNvSpPr/>
              <p:nvPr/>
            </p:nvSpPr>
            <p:spPr>
              <a:xfrm>
                <a:off x="127000" y="63500"/>
                <a:ext cx="11938000" cy="2463367"/>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86:</a:t>
                </a:r>
                <a:r>
                  <a:rPr lang="pt-BR" sz="2800" b="1" dirty="0">
                    <a:solidFill>
                      <a:srgbClr val="FFFF00"/>
                    </a:solidFill>
                    <a:latin typeface="UTM Swiss Condensed" panose="02000500000000000000" pitchFamily="2" charset="0"/>
                    <a:cs typeface="Times New Roman" panose="02020603050405020304" pitchFamily="18" charset="0"/>
                  </a:rPr>
                  <a:t> Đặt vào hai đầu một tụ điện C = </a:t>
                </a:r>
                <a14:m>
                  <m:oMath xmlns:m="http://schemas.openxmlformats.org/officeDocument/2006/math">
                    <m:f>
                      <m:fPr>
                        <m:ctrlPr>
                          <a:rPr lang="vi-VN" sz="2800" b="1">
                            <a:solidFill>
                              <a:srgbClr val="FFFF00"/>
                            </a:solidFill>
                          </a:rPr>
                        </m:ctrlPr>
                      </m:fPr>
                      <m:num>
                        <m:r>
                          <a:rPr lang="pt-BR" sz="2800" b="1">
                            <a:solidFill>
                              <a:srgbClr val="FFFF00"/>
                            </a:solidFill>
                          </a:rPr>
                          <m:t>𝟐</m:t>
                        </m:r>
                        <m:r>
                          <a:rPr lang="pt-BR" sz="2800" b="1">
                            <a:solidFill>
                              <a:srgbClr val="FFFF00"/>
                            </a:solidFill>
                          </a:rPr>
                          <m:t>.</m:t>
                        </m:r>
                        <m:r>
                          <a:rPr lang="pt-BR" sz="2800" b="1">
                            <a:solidFill>
                              <a:srgbClr val="FFFF00"/>
                            </a:solidFill>
                          </a:rPr>
                          <m:t>𝟏</m:t>
                        </m:r>
                        <m:sSup>
                          <m:sSupPr>
                            <m:ctrlPr>
                              <a:rPr lang="vi-VN" sz="2800" b="1">
                                <a:solidFill>
                                  <a:srgbClr val="FFFF00"/>
                                </a:solidFill>
                              </a:rPr>
                            </m:ctrlPr>
                          </m:sSupPr>
                          <m:e>
                            <m:r>
                              <a:rPr lang="pt-BR" sz="2800" b="1">
                                <a:solidFill>
                                  <a:srgbClr val="FFFF00"/>
                                </a:solidFill>
                              </a:rPr>
                              <m:t>𝟎</m:t>
                            </m:r>
                          </m:e>
                          <m:sup>
                            <m:r>
                              <a:rPr lang="pt-BR" sz="2800" b="1">
                                <a:solidFill>
                                  <a:srgbClr val="FFFF00"/>
                                </a:solidFill>
                              </a:rPr>
                              <m:t>−</m:t>
                            </m:r>
                            <m:r>
                              <a:rPr lang="pt-BR" sz="2800" b="1">
                                <a:solidFill>
                                  <a:srgbClr val="FFFF00"/>
                                </a:solidFill>
                              </a:rPr>
                              <m:t>𝟒</m:t>
                            </m:r>
                          </m:sup>
                        </m:sSup>
                      </m:num>
                      <m:den>
                        <m:r>
                          <a:rPr lang="vi-VN" sz="2800" b="1">
                            <a:solidFill>
                              <a:srgbClr val="FFFF00"/>
                            </a:solidFill>
                          </a:rPr>
                          <m:t>𝝅</m:t>
                        </m:r>
                      </m:den>
                    </m:f>
                  </m:oMath>
                </a14:m>
                <a:r>
                  <a:rPr lang="pt-BR" sz="2800" b="1" dirty="0">
                    <a:solidFill>
                      <a:srgbClr val="FFFF00"/>
                    </a:solidFill>
                    <a:latin typeface="UTM Swiss Condensed" panose="02000500000000000000" pitchFamily="2" charset="0"/>
                    <a:cs typeface="Times New Roman" panose="02020603050405020304" pitchFamily="18" charset="0"/>
                  </a:rPr>
                  <a:t>F một điện áp xoay chiều u = 220</a:t>
                </a:r>
                <a14:m>
                  <m:oMath xmlns:m="http://schemas.openxmlformats.org/officeDocument/2006/math">
                    <m:rad>
                      <m:radPr>
                        <m:degHide m:val="on"/>
                        <m:ctrlPr>
                          <a:rPr lang="vi-VN" sz="2800" b="1">
                            <a:solidFill>
                              <a:srgbClr val="FFFF00"/>
                            </a:solidFill>
                          </a:rPr>
                        </m:ctrlPr>
                      </m:radPr>
                      <m:deg/>
                      <m:e>
                        <m:r>
                          <a:rPr lang="pt-BR" sz="2800" b="1">
                            <a:solidFill>
                              <a:srgbClr val="FFFF00"/>
                            </a:solidFill>
                          </a:rPr>
                          <m:t>𝟐</m:t>
                        </m:r>
                      </m:e>
                    </m:rad>
                  </m:oMath>
                </a14:m>
                <a:r>
                  <a:rPr lang="pt-BR" sz="2800" b="1" dirty="0">
                    <a:solidFill>
                      <a:srgbClr val="FFFF00"/>
                    </a:solidFill>
                    <a:latin typeface="UTM Swiss Condensed" panose="02000500000000000000" pitchFamily="2" charset="0"/>
                    <a:cs typeface="Times New Roman" panose="02020603050405020304" pitchFamily="18" charset="0"/>
                  </a:rPr>
                  <a:t>cos (100</a:t>
                </a:r>
                <a14:m>
                  <m:oMath xmlns:m="http://schemas.openxmlformats.org/officeDocument/2006/math">
                    <m:r>
                      <a:rPr lang="vi-VN" sz="2800" b="1">
                        <a:solidFill>
                          <a:srgbClr val="FFFF00"/>
                        </a:solidFill>
                      </a:rPr>
                      <m:t>𝝅</m:t>
                    </m:r>
                  </m:oMath>
                </a14:m>
                <a:r>
                  <a:rPr lang="pt-BR" sz="2800" b="1" dirty="0">
                    <a:solidFill>
                      <a:srgbClr val="FFFF00"/>
                    </a:solidFill>
                    <a:latin typeface="UTM Swiss Condensed" panose="02000500000000000000" pitchFamily="2" charset="0"/>
                    <a:cs typeface="Times New Roman" panose="02020603050405020304" pitchFamily="18" charset="0"/>
                  </a:rPr>
                  <a:t>t + </a:t>
                </a:r>
                <a14:m>
                  <m:oMath xmlns:m="http://schemas.openxmlformats.org/officeDocument/2006/math">
                    <m:f>
                      <m:fPr>
                        <m:ctrlPr>
                          <a:rPr lang="vi-VN" sz="2800" b="1">
                            <a:solidFill>
                              <a:srgbClr val="FFFF00"/>
                            </a:solidFill>
                          </a:rPr>
                        </m:ctrlPr>
                      </m:fPr>
                      <m:num>
                        <m:r>
                          <a:rPr lang="vi-VN" sz="2800" b="1">
                            <a:solidFill>
                              <a:srgbClr val="FFFF00"/>
                            </a:solidFill>
                          </a:rPr>
                          <m:t>𝝅</m:t>
                        </m:r>
                      </m:num>
                      <m:den>
                        <m:r>
                          <a:rPr lang="pt-BR" sz="2800" b="1">
                            <a:solidFill>
                              <a:srgbClr val="FFFF00"/>
                            </a:solidFill>
                          </a:rPr>
                          <m:t>𝟐</m:t>
                        </m:r>
                      </m:den>
                    </m:f>
                  </m:oMath>
                </a14:m>
                <a:r>
                  <a:rPr lang="pt-BR" sz="2800" b="1" dirty="0">
                    <a:solidFill>
                      <a:srgbClr val="FFFF00"/>
                    </a:solidFill>
                    <a:latin typeface="UTM Swiss Condensed" panose="02000500000000000000" pitchFamily="2" charset="0"/>
                    <a:cs typeface="Times New Roman" panose="02020603050405020304" pitchFamily="18" charset="0"/>
                  </a:rPr>
                  <a:t>)(V). Viết biểu thức cường độ dòng điện tức thời qua tụ điện ?</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it-IT"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1404CD03-E52F-4F39-BED2-1AAAD6767C7F}"/>
                  </a:ext>
                </a:extLst>
              </p:cNvPr>
              <p:cNvSpPr>
                <a:spLocks noRot="1" noChangeAspect="1" noMove="1" noResize="1" noEditPoints="1" noAdjustHandles="1" noChangeArrowheads="1" noChangeShapeType="1" noTextEdit="1"/>
              </p:cNvSpPr>
              <p:nvPr/>
            </p:nvSpPr>
            <p:spPr>
              <a:xfrm>
                <a:off x="127000" y="63500"/>
                <a:ext cx="11938000" cy="2463367"/>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FB6E4B3D-9BC5-4BEF-991F-1D484A937DE0}"/>
                  </a:ext>
                </a:extLst>
              </p:cNvPr>
              <p:cNvSpPr/>
              <p:nvPr/>
            </p:nvSpPr>
            <p:spPr>
              <a:xfrm>
                <a:off x="508000" y="2526867"/>
                <a:ext cx="5070619"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i = - 4,4.</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 (100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(A)</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FB6E4B3D-9BC5-4BEF-991F-1D484A937DE0}"/>
                  </a:ext>
                </a:extLst>
              </p:cNvPr>
              <p:cNvSpPr>
                <a:spLocks noRot="1" noChangeAspect="1" noMove="1" noResize="1" noEditPoints="1" noAdjustHandles="1" noChangeArrowheads="1" noChangeShapeType="1" noTextEdit="1"/>
              </p:cNvSpPr>
              <p:nvPr/>
            </p:nvSpPr>
            <p:spPr>
              <a:xfrm>
                <a:off x="508000" y="2526867"/>
                <a:ext cx="5070619" cy="565155"/>
              </a:xfrm>
              <a:prstGeom prst="rect">
                <a:avLst/>
              </a:prstGeom>
              <a:blipFill>
                <a:blip r:embed="rId3"/>
                <a:stretch>
                  <a:fillRect l="-2404" t="-5435"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D04958B1-F076-4D1D-9402-262D9639CF86}"/>
                  </a:ext>
                </a:extLst>
              </p:cNvPr>
              <p:cNvSpPr/>
              <p:nvPr/>
            </p:nvSpPr>
            <p:spPr>
              <a:xfrm>
                <a:off x="508000" y="3092022"/>
                <a:ext cx="380264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i = 4,4 cos (100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t)(A)</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D04958B1-F076-4D1D-9402-262D9639CF86}"/>
                  </a:ext>
                </a:extLst>
              </p:cNvPr>
              <p:cNvSpPr>
                <a:spLocks noRot="1" noChangeAspect="1" noMove="1" noResize="1" noEditPoints="1" noAdjustHandles="1" noChangeArrowheads="1" noChangeShapeType="1" noTextEdit="1"/>
              </p:cNvSpPr>
              <p:nvPr/>
            </p:nvSpPr>
            <p:spPr>
              <a:xfrm>
                <a:off x="508000" y="3092022"/>
                <a:ext cx="3802644" cy="1169551"/>
              </a:xfrm>
              <a:prstGeom prst="rect">
                <a:avLst/>
              </a:prstGeom>
              <a:blipFill>
                <a:blip r:embed="rId4"/>
                <a:stretch>
                  <a:fillRect l="-3205" r="-208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A7EADDAB-0140-400E-AD8B-B596339C0A47}"/>
                  </a:ext>
                </a:extLst>
              </p:cNvPr>
              <p:cNvSpPr/>
              <p:nvPr/>
            </p:nvSpPr>
            <p:spPr>
              <a:xfrm>
                <a:off x="508000" y="4261573"/>
                <a:ext cx="5993949"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 = 4,4.</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 (100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A7EADDAB-0140-400E-AD8B-B596339C0A47}"/>
                  </a:ext>
                </a:extLst>
              </p:cNvPr>
              <p:cNvSpPr>
                <a:spLocks noRot="1" noChangeAspect="1" noMove="1" noResize="1" noEditPoints="1" noAdjustHandles="1" noChangeArrowheads="1" noChangeShapeType="1" noTextEdit="1"/>
              </p:cNvSpPr>
              <p:nvPr/>
            </p:nvSpPr>
            <p:spPr>
              <a:xfrm>
                <a:off x="508000" y="4261573"/>
                <a:ext cx="5993949" cy="662810"/>
              </a:xfrm>
              <a:prstGeom prst="rect">
                <a:avLst/>
              </a:prstGeom>
              <a:blipFill>
                <a:blip r:embed="rId5"/>
                <a:stretch>
                  <a:fillRect l="-2033" t="-3670" b="-917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A46A0F7-091F-4F32-B073-CF9397CD1ED0}"/>
                  </a:ext>
                </a:extLst>
              </p:cNvPr>
              <p:cNvSpPr/>
              <p:nvPr/>
            </p:nvSpPr>
            <p:spPr>
              <a:xfrm>
                <a:off x="508000" y="4924383"/>
                <a:ext cx="4836580"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i = 4,4. cos (100</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6A46A0F7-091F-4F32-B073-CF9397CD1ED0}"/>
                  </a:ext>
                </a:extLst>
              </p:cNvPr>
              <p:cNvSpPr>
                <a:spLocks noRot="1" noChangeAspect="1" noMove="1" noResize="1" noEditPoints="1" noAdjustHandles="1" noChangeArrowheads="1" noChangeShapeType="1" noTextEdit="1"/>
              </p:cNvSpPr>
              <p:nvPr/>
            </p:nvSpPr>
            <p:spPr>
              <a:xfrm>
                <a:off x="508000" y="4924383"/>
                <a:ext cx="4836580" cy="662810"/>
              </a:xfrm>
              <a:prstGeom prst="rect">
                <a:avLst/>
              </a:prstGeom>
              <a:blipFill>
                <a:blip r:embed="rId6"/>
                <a:stretch>
                  <a:fillRect l="-2519" t="-5505" r="-1511"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89035123-B201-4FC6-A22E-4164A2F5E1DE}"/>
              </a:ext>
            </a:extLst>
          </p:cNvPr>
          <p:cNvSpPr/>
          <p:nvPr/>
        </p:nvSpPr>
        <p:spPr>
          <a:xfrm>
            <a:off x="444500" y="246336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3631262"/>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B8F145-6523-48F3-AFB6-049C2A6A0887}"/>
              </a:ext>
            </a:extLst>
          </p:cNvPr>
          <p:cNvSpPr/>
          <p:nvPr/>
        </p:nvSpPr>
        <p:spPr>
          <a:xfrm>
            <a:off x="127000" y="63500"/>
            <a:ext cx="11938000" cy="151426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87:</a:t>
            </a:r>
            <a:r>
              <a:rPr lang="nl-NL" sz="2800" b="1" dirty="0">
                <a:solidFill>
                  <a:srgbClr val="FFFF00"/>
                </a:solidFill>
                <a:latin typeface="UTM Swiss Condensed" panose="02000500000000000000" pitchFamily="2" charset="0"/>
                <a:cs typeface="Times New Roman" panose="02020603050405020304" pitchFamily="18" charset="0"/>
              </a:rPr>
              <a:t> Mạch RLC nối tiếp. Cho U = 200V; R = 40 Ω; L = </a:t>
            </a:r>
            <a:r>
              <a:rPr lang="nl-NL" sz="2800" b="1">
                <a:solidFill>
                  <a:srgbClr val="FFFF00"/>
                </a:solidFill>
                <a:latin typeface="UTM Swiss Condensed" panose="02000500000000000000" pitchFamily="2" charset="0"/>
                <a:cs typeface="Times New Roman" panose="02020603050405020304" pitchFamily="18" charset="0"/>
              </a:rPr>
              <a:t>0,5/</a:t>
            </a:r>
            <a:r>
              <a:rPr lang="nl-NL"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nl-NL" sz="2800" b="1" dirty="0">
                <a:solidFill>
                  <a:srgbClr val="FFFF00"/>
                </a:solidFill>
                <a:latin typeface="UTM Swiss Condensed" panose="02000500000000000000" pitchFamily="2" charset="0"/>
                <a:cs typeface="Times New Roman" panose="02020603050405020304" pitchFamily="18" charset="0"/>
              </a:rPr>
              <a:t>(H); C </a:t>
            </a:r>
            <a:r>
              <a:rPr lang="nl-NL" sz="2800" b="1">
                <a:solidFill>
                  <a:srgbClr val="FFFF00"/>
                </a:solidFill>
                <a:latin typeface="UTM Swiss Condensed" panose="02000500000000000000" pitchFamily="2" charset="0"/>
                <a:cs typeface="Times New Roman" panose="02020603050405020304" pitchFamily="18" charset="0"/>
              </a:rPr>
              <a:t>= 10-3/9</a:t>
            </a:r>
            <a:r>
              <a:rPr lang="nl-NL"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nl-NL" sz="2800" b="1" dirty="0">
                <a:solidFill>
                  <a:srgbClr val="FFFF00"/>
                </a:solidFill>
                <a:latin typeface="UTM Swiss Condensed" panose="02000500000000000000" pitchFamily="2" charset="0"/>
                <a:cs typeface="Times New Roman" panose="02020603050405020304" pitchFamily="18" charset="0"/>
              </a:rPr>
              <a:t>(F); f = 50Hz. Cường độ hiệu dụng trong mạch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C2607894-8949-49E4-A1B0-63D10FD014C9}"/>
              </a:ext>
            </a:extLst>
          </p:cNvPr>
          <p:cNvSpPr/>
          <p:nvPr/>
        </p:nvSpPr>
        <p:spPr>
          <a:xfrm>
            <a:off x="762000" y="157776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2,5A</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F0CB5CAB-4E29-41BC-8172-0D8D53C402B4}"/>
              </a:ext>
            </a:extLst>
          </p:cNvPr>
          <p:cNvSpPr/>
          <p:nvPr/>
        </p:nvSpPr>
        <p:spPr>
          <a:xfrm>
            <a:off x="3619500" y="1577761"/>
            <a:ext cx="137730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D099862-E212-4F91-8FA0-6DFB28AEAEC2}"/>
              </a:ext>
            </a:extLst>
          </p:cNvPr>
          <p:cNvSpPr/>
          <p:nvPr/>
        </p:nvSpPr>
        <p:spPr>
          <a:xfrm>
            <a:off x="6477000" y="1577761"/>
            <a:ext cx="137730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4A</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97AC607E-A263-4A7A-BACB-7DB50DCA3CBC}"/>
              </a:ext>
            </a:extLst>
          </p:cNvPr>
          <p:cNvSpPr/>
          <p:nvPr/>
        </p:nvSpPr>
        <p:spPr>
          <a:xfrm>
            <a:off x="9334500" y="1577761"/>
            <a:ext cx="122180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5A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1AD57C4A-1C91-4B6F-8D17-B55CF40606C9}"/>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7716589"/>
      </p:ext>
    </p:extLst>
  </p:cSld>
  <p:clrMapOvr>
    <a:masterClrMapping/>
  </p:clrMapOvr>
  <mc:AlternateContent xmlns:mc="http://schemas.openxmlformats.org/markup-compatibility/2006">
    <mc:Choice xmlns:p14="http://schemas.microsoft.com/office/powerpoint/2010/main" Requires="p14">
      <p:transition spd="slow" p14:dur="20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D747B-0AC7-4B70-AA1C-10D64FD45054}"/>
              </a:ext>
            </a:extLst>
          </p:cNvPr>
          <p:cNvSpPr/>
          <p:nvPr/>
        </p:nvSpPr>
        <p:spPr>
          <a:xfrm>
            <a:off x="127000" y="63500"/>
            <a:ext cx="11938000" cy="1815882"/>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88:</a:t>
            </a:r>
            <a:r>
              <a:rPr lang="vi-VN" sz="2800" b="1" dirty="0">
                <a:solidFill>
                  <a:srgbClr val="FFFF00"/>
                </a:solidFill>
                <a:latin typeface="UTM Swiss Condensed" panose="02000500000000000000" pitchFamily="2" charset="0"/>
                <a:cs typeface="Times New Roman" panose="02020603050405020304" pitchFamily="18" charset="0"/>
              </a:rPr>
              <a:t> Điện năng được truyền tải từ trạm tăng áp đến trạm hạ áp bằng đường dây có điện trở 25Ω. Biết điện áp hiệu dụng ở hai đầu cuộn sơ cấp và thứ cấp của máy hạ áp lần lượt là 2500V và 220V. Cường độ hiệu dụng chạy trong mạch thứ cấp máy hạ áp là </a:t>
            </a:r>
            <a:r>
              <a:rPr lang="vi-VN" sz="2800" b="1">
                <a:solidFill>
                  <a:srgbClr val="FFFF00"/>
                </a:solidFill>
                <a:latin typeface="UTM Swiss Condensed" panose="02000500000000000000" pitchFamily="2" charset="0"/>
                <a:cs typeface="Times New Roman" panose="02020603050405020304" pitchFamily="18" charset="0"/>
              </a:rPr>
              <a:t>125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B18565B9-D4AD-4E68-8BC4-BB41CC501718}"/>
              </a:ext>
            </a:extLst>
          </p:cNvPr>
          <p:cNvSpPr/>
          <p:nvPr/>
        </p:nvSpPr>
        <p:spPr>
          <a:xfrm>
            <a:off x="508000" y="1879382"/>
            <a:ext cx="10777309" cy="1018740"/>
          </a:xfrm>
          <a:prstGeom prst="rect">
            <a:avLst/>
          </a:prstGeom>
        </p:spPr>
        <p:txBody>
          <a:bodyPr wrap="none">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Coi máy hạ áp là máy biến áp lý tưởng. Hiệu suất truyền tải điện năng là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90,09 %.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50EAD9E3-7A53-4DDD-AA38-7FE19889E213}"/>
              </a:ext>
            </a:extLst>
          </p:cNvPr>
          <p:cNvSpPr/>
          <p:nvPr/>
        </p:nvSpPr>
        <p:spPr>
          <a:xfrm>
            <a:off x="508000" y="2898122"/>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89,0 %.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DEE95969-3487-4793-93F0-8087A7F72921}"/>
              </a:ext>
            </a:extLst>
          </p:cNvPr>
          <p:cNvSpPr/>
          <p:nvPr/>
        </p:nvSpPr>
        <p:spPr>
          <a:xfrm>
            <a:off x="508000" y="3421342"/>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9,89 %.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06EAE81C-3D76-45DC-9FDF-3ADC8ADB5AB2}"/>
              </a:ext>
            </a:extLst>
          </p:cNvPr>
          <p:cNvSpPr/>
          <p:nvPr/>
        </p:nvSpPr>
        <p:spPr>
          <a:xfrm>
            <a:off x="508000" y="3944562"/>
            <a:ext cx="210987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98,00 %.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470EC431-C03D-4B98-8A35-66BCBD6B0129}"/>
              </a:ext>
            </a:extLst>
          </p:cNvPr>
          <p:cNvSpPr/>
          <p:nvPr/>
        </p:nvSpPr>
        <p:spPr>
          <a:xfrm>
            <a:off x="444500" y="181588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7825501"/>
      </p:ext>
    </p:extLst>
  </p:cSld>
  <p:clrMapOvr>
    <a:masterClrMapping/>
  </p:clrMapOvr>
  <mc:AlternateContent xmlns:mc="http://schemas.openxmlformats.org/markup-compatibility/2006">
    <mc:Choice xmlns:p14="http://schemas.microsoft.com/office/powerpoint/2010/main" Requires="p14">
      <p:transition spd="slow" p14:dur="20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644EFE-6822-4E23-8033-4D6F5A9DC81B}"/>
              </a:ext>
            </a:extLst>
          </p:cNvPr>
          <p:cNvSpPr/>
          <p:nvPr/>
        </p:nvSpPr>
        <p:spPr>
          <a:xfrm>
            <a:off x="127000" y="63500"/>
            <a:ext cx="11938000" cy="250530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89:</a:t>
            </a:r>
            <a:r>
              <a:rPr lang="vi-VN" sz="2800" b="1" dirty="0">
                <a:solidFill>
                  <a:srgbClr val="FFFF00"/>
                </a:solidFill>
                <a:latin typeface="UTM Swiss Condensed" panose="02000500000000000000" pitchFamily="2" charset="0"/>
                <a:cs typeface="Times New Roman" panose="02020603050405020304" pitchFamily="18" charset="0"/>
              </a:rPr>
              <a:t> Người ta cần tải đi một công suất 1MW từ nhà máy điện về nơi tiêu thụ. Đặt một công tơ điện ở đầu biến áp tăng thế và một công tơ điện ở đầu nơi tiêu thụ thì thấy số chỉ chênh lệch mỗi ngày đêm là 216 kWh. Hiệu suất truyền tải điện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AAB84921-EF99-43EC-A653-1FD8D9B0EA6B}"/>
              </a:ext>
            </a:extLst>
          </p:cNvPr>
          <p:cNvSpPr/>
          <p:nvPr/>
        </p:nvSpPr>
        <p:spPr>
          <a:xfrm>
            <a:off x="7620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90 %.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E5391E13-9C38-4E29-8813-F8037E1E69FE}"/>
              </a:ext>
            </a:extLst>
          </p:cNvPr>
          <p:cNvSpPr/>
          <p:nvPr/>
        </p:nvSpPr>
        <p:spPr>
          <a:xfrm>
            <a:off x="36195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601EBF5F-05D9-4A7B-94F2-23B1B2498C04}"/>
              </a:ext>
            </a:extLst>
          </p:cNvPr>
          <p:cNvSpPr/>
          <p:nvPr/>
        </p:nvSpPr>
        <p:spPr>
          <a:xfrm>
            <a:off x="64770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99,1 %.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C389BFFC-6450-4D53-9FAC-D09E3FF3EDE3}"/>
              </a:ext>
            </a:extLst>
          </p:cNvPr>
          <p:cNvSpPr/>
          <p:nvPr/>
        </p:nvSpPr>
        <p:spPr>
          <a:xfrm>
            <a:off x="9334500" y="2568801"/>
            <a:ext cx="16610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81 %.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5DA8B29E-F7AF-4566-A57E-F1951C94552E}"/>
              </a:ext>
            </a:extLst>
          </p:cNvPr>
          <p:cNvSpPr/>
          <p:nvPr/>
        </p:nvSpPr>
        <p:spPr>
          <a:xfrm>
            <a:off x="6413500" y="25053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3764468"/>
      </p:ext>
    </p:extLst>
  </p:cSld>
  <p:clrMapOvr>
    <a:masterClrMapping/>
  </p:clrMapOvr>
  <mc:AlternateContent xmlns:mc="http://schemas.openxmlformats.org/markup-compatibility/2006">
    <mc:Choice xmlns:p14="http://schemas.microsoft.com/office/powerpoint/2010/main" Requires="p14">
      <p:transition spd="slow" p14:dur="20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9BD408B-A84F-4704-8179-EBDF1D4053A9}"/>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90:</a:t>
                </a:r>
                <a:r>
                  <a:rPr lang="vi-VN" sz="2800" b="1" dirty="0">
                    <a:solidFill>
                      <a:srgbClr val="FFFF00"/>
                    </a:solidFill>
                    <a:latin typeface="UTM Swiss Condensed" panose="02000500000000000000" pitchFamily="2" charset="0"/>
                    <a:cs typeface="Times New Roman" panose="02020603050405020304" pitchFamily="18" charset="0"/>
                  </a:rPr>
                  <a:t> Một máy phát điện truyền đi với công suất là 220 kW, điện trở trên dây tải điện là 12 </a:t>
                </a:r>
                <a14:m>
                  <m:oMath xmlns:m="http://schemas.openxmlformats.org/officeDocument/2006/math">
                    <m:r>
                      <a:rPr lang="vi-VN" sz="2800" b="1">
                        <a:solidFill>
                          <a:srgbClr val="FFFF00"/>
                        </a:solidFill>
                      </a:rPr>
                      <m:t>𝜴</m:t>
                    </m:r>
                  </m:oMath>
                </a14:m>
                <a:r>
                  <a:rPr lang="vi-VN" sz="2800" b="1" dirty="0">
                    <a:solidFill>
                      <a:srgbClr val="FFFF00"/>
                    </a:solidFill>
                    <a:latin typeface="UTM Swiss Condensed" panose="02000500000000000000" pitchFamily="2" charset="0"/>
                    <a:cs typeface="Times New Roman" panose="02020603050405020304" pitchFamily="18" charset="0"/>
                  </a:rPr>
                  <a:t>. Điện áp hiệu dụng tại nơi phát đi là 2,2kV và dòng điện cùng pha với điện áp. Công suất nơi tiêu thụ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39BD408B-A84F-4704-8179-EBDF1D4053A9}"/>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1628" b="-5682"/>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B272CB3A-43B0-46A8-94AB-5F56DE62665C}"/>
              </a:ext>
            </a:extLst>
          </p:cNvPr>
          <p:cNvSpPr/>
          <p:nvPr/>
        </p:nvSpPr>
        <p:spPr>
          <a:xfrm>
            <a:off x="1016000" y="2073281"/>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1,2.10</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5</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W.</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B1E024C7-5A42-4A3C-9C6A-05CF902B274F}"/>
              </a:ext>
            </a:extLst>
          </p:cNvPr>
          <p:cNvSpPr/>
          <p:nvPr/>
        </p:nvSpPr>
        <p:spPr>
          <a:xfrm>
            <a:off x="6477000" y="207328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5</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W.</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37297A81-65CC-4C60-BC08-3477F2047CDA}"/>
              </a:ext>
            </a:extLst>
          </p:cNvPr>
          <p:cNvSpPr/>
          <p:nvPr/>
        </p:nvSpPr>
        <p:spPr>
          <a:xfrm>
            <a:off x="1016000" y="2835281"/>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3,4.10</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5</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W.</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21327A5A-84A3-4862-AFD7-E666E2FA9DA3}"/>
              </a:ext>
            </a:extLst>
          </p:cNvPr>
          <p:cNvSpPr/>
          <p:nvPr/>
        </p:nvSpPr>
        <p:spPr>
          <a:xfrm>
            <a:off x="6477000" y="2835281"/>
            <a:ext cx="25154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2,05.10</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5</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8FB077EC-5A8B-4F3B-AD02-D7BF117F46EA}"/>
              </a:ext>
            </a:extLst>
          </p:cNvPr>
          <p:cNvSpPr/>
          <p:nvPr/>
        </p:nvSpPr>
        <p:spPr>
          <a:xfrm>
            <a:off x="6413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3255456"/>
      </p:ext>
    </p:extLst>
  </p:cSld>
  <p:clrMapOvr>
    <a:masterClrMapping/>
  </p:clrMapOvr>
  <mc:AlternateContent xmlns:mc="http://schemas.openxmlformats.org/markup-compatibility/2006">
    <mc:Choice xmlns:p14="http://schemas.microsoft.com/office/powerpoint/2010/main" Requires="p14">
      <p:transition spd="slow" p14:dur="2000">
        <p14:prism dir="d"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5F08DD-EBBA-4EBC-989C-7BC78DA11AE2}"/>
              </a:ext>
            </a:extLst>
          </p:cNvPr>
          <p:cNvSpPr/>
          <p:nvPr/>
        </p:nvSpPr>
        <p:spPr>
          <a:xfrm>
            <a:off x="127000" y="63500"/>
            <a:ext cx="11938000" cy="151426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9</a:t>
            </a:r>
            <a:r>
              <a:rPr lang="vi-VN" sz="2800" b="1">
                <a:solidFill>
                  <a:srgbClr val="FF0000"/>
                </a:solidFill>
                <a:latin typeface="UTM Swiss Condensed" panose="02000500000000000000" pitchFamily="2" charset="0"/>
                <a:cs typeface="Times New Roman" panose="02020603050405020304" pitchFamily="18" charset="0"/>
              </a:rPr>
              <a:t>:</a:t>
            </a:r>
            <a:r>
              <a:rPr lang="vi-VN" sz="2800" b="1">
                <a:solidFill>
                  <a:srgbClr val="FFFF00"/>
                </a:solidFill>
                <a:latin typeface="UTM Swiss Condensed" panose="02000500000000000000" pitchFamily="2" charset="0"/>
                <a:cs typeface="Times New Roman" panose="02020603050405020304" pitchFamily="18" charset="0"/>
              </a:rPr>
              <a:t> </a:t>
            </a:r>
            <a:r>
              <a:rPr lang="fr-FR" sz="2800" b="1">
                <a:solidFill>
                  <a:srgbClr val="FFFF00"/>
                </a:solidFill>
                <a:latin typeface="UTM Swiss Condensed" panose="02000500000000000000" pitchFamily="2" charset="0"/>
                <a:cs typeface="Times New Roman" panose="02020603050405020304" pitchFamily="18" charset="0"/>
              </a:rPr>
              <a:t>Cho hiệu điện thế xoay chiều</a:t>
            </a:r>
            <a:r>
              <a:rPr lang="fr-FR" sz="2800" b="1" dirty="0">
                <a:solidFill>
                  <a:srgbClr val="FFFF00"/>
                </a:solidFill>
                <a:latin typeface="UTM Swiss Condensed" panose="02000500000000000000" pitchFamily="2" charset="0"/>
                <a:cs typeface="Times New Roman" panose="02020603050405020304" pitchFamily="18" charset="0"/>
              </a:rPr>
              <a:t> </a:t>
            </a:r>
            <a:r>
              <a:rPr lang="vi-VN" sz="2800" b="1" dirty="0">
                <a:solidFill>
                  <a:srgbClr val="FFFF00"/>
                </a:solidFill>
                <a:latin typeface="UTM Swiss Condensed" panose="02000500000000000000" pitchFamily="2" charset="0"/>
                <a:cs typeface="Times New Roman" panose="02020603050405020304" pitchFamily="18" charset="0"/>
              </a:rPr>
              <a:t>u = 180cos(</a:t>
            </a:r>
            <a:r>
              <a:rPr lang="vi-VN" sz="2800" b="1">
                <a:solidFill>
                  <a:srgbClr val="FFFF00"/>
                </a:solidFill>
                <a:latin typeface="UTM Swiss Condensed" panose="02000500000000000000" pitchFamily="2" charset="0"/>
                <a:cs typeface="Times New Roman" panose="02020603050405020304" pitchFamily="18" charset="0"/>
              </a:rPr>
              <a:t>120πt)</a:t>
            </a:r>
            <a:r>
              <a:rPr lang="fr-FR" sz="2800" b="1" dirty="0">
                <a:solidFill>
                  <a:srgbClr val="FFFF00"/>
                </a:solidFill>
                <a:latin typeface="UTM Swiss Condensed" panose="02000500000000000000" pitchFamily="2" charset="0"/>
                <a:cs typeface="Times New Roman" panose="02020603050405020304" pitchFamily="18" charset="0"/>
              </a:rPr>
              <a:t> (V</a:t>
            </a:r>
            <a:r>
              <a:rPr lang="fr-FR" sz="2800" b="1">
                <a:solidFill>
                  <a:srgbClr val="FFFF00"/>
                </a:solidFill>
                <a:latin typeface="UTM Swiss Condensed" panose="02000500000000000000" pitchFamily="2" charset="0"/>
                <a:cs typeface="Times New Roman" panose="02020603050405020304" pitchFamily="18" charset="0"/>
              </a:rPr>
              <a:t>). Giá trị hiệu dụng của hiệu điện thế xoay chiều</a:t>
            </a:r>
            <a:r>
              <a:rPr lang="fr-FR" sz="2800" b="1" dirty="0">
                <a:solidFill>
                  <a:srgbClr val="FFFF00"/>
                </a:solidFill>
                <a:latin typeface="UTM Swiss Condensed" panose="02000500000000000000" pitchFamily="2" charset="0"/>
                <a:cs typeface="Times New Roman" panose="02020603050405020304" pitchFamily="18" charset="0"/>
              </a:rPr>
              <a:t>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0C5C2A09-B75B-4268-ADF8-9740A44E2B98}"/>
              </a:ext>
            </a:extLst>
          </p:cNvPr>
          <p:cNvSpPr/>
          <p:nvPr/>
        </p:nvSpPr>
        <p:spPr>
          <a:xfrm>
            <a:off x="1016000" y="1577761"/>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A. U = 127 V</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D5043689-5B0A-4C6B-98A0-02FBF6A25AD4}"/>
                  </a:ext>
                </a:extLst>
              </p:cNvPr>
              <p:cNvSpPr/>
              <p:nvPr/>
            </p:nvSpPr>
            <p:spPr>
              <a:xfrm>
                <a:off x="6477000" y="1577761"/>
                <a:ext cx="3044423" cy="565155"/>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B. U = 180</a:t>
                </a:r>
                <a14:m>
                  <m:oMath xmlns:m="http://schemas.openxmlformats.org/officeDocument/2006/math">
                    <m:rad>
                      <m:radPr>
                        <m:degHide m:val="on"/>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e>
                    </m:rad>
                  </m:oMath>
                </a14:m>
                <a:r>
                  <a:rPr lang="vi-VN" sz="2800" b="1" dirty="0">
                    <a:solidFill>
                      <a:srgbClr val="FFFFFF"/>
                    </a:solidFill>
                    <a:latin typeface="UTM Swiss Condensed" panose="02000500000000000000" pitchFamily="2" charset="0"/>
                    <a:ea typeface="Cambria" panose="02040503050406030204" pitchFamily="18" charset="0"/>
                  </a:rPr>
                  <a:t>V</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D5043689-5B0A-4C6B-98A0-02FBF6A25AD4}"/>
                  </a:ext>
                </a:extLst>
              </p:cNvPr>
              <p:cNvSpPr>
                <a:spLocks noRot="1" noChangeAspect="1" noMove="1" noResize="1" noEditPoints="1" noAdjustHandles="1" noChangeArrowheads="1" noChangeShapeType="1" noTextEdit="1"/>
              </p:cNvSpPr>
              <p:nvPr/>
            </p:nvSpPr>
            <p:spPr>
              <a:xfrm>
                <a:off x="6477000" y="1577761"/>
                <a:ext cx="3044423" cy="565155"/>
              </a:xfrm>
              <a:prstGeom prst="rect">
                <a:avLst/>
              </a:prstGeom>
              <a:blipFill>
                <a:blip r:embed="rId2"/>
                <a:stretch>
                  <a:fillRect l="-4208" t="-5376" b="-27957"/>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9CCBF93C-04B5-4F04-B19E-1BDE2C68BC56}"/>
              </a:ext>
            </a:extLst>
          </p:cNvPr>
          <p:cNvSpPr/>
          <p:nvPr/>
        </p:nvSpPr>
        <p:spPr>
          <a:xfrm>
            <a:off x="1016000" y="2339761"/>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C. U = 172 V</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F1276B3-F118-4891-8F1E-3C23E7306BA7}"/>
                  </a:ext>
                </a:extLst>
              </p:cNvPr>
              <p:cNvSpPr/>
              <p:nvPr/>
            </p:nvSpPr>
            <p:spPr>
              <a:xfrm>
                <a:off x="6477000" y="2339761"/>
                <a:ext cx="2621423" cy="565155"/>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D. U = 90</a:t>
                </a:r>
                <a14:m>
                  <m:oMath xmlns:m="http://schemas.openxmlformats.org/officeDocument/2006/math">
                    <m:rad>
                      <m:radPr>
                        <m:degHide m:val="on"/>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Cambria" panose="02040503050406030204" pitchFamily="18" charset="0"/>
                          </a:rPr>
                          <m:t>𝟐</m:t>
                        </m:r>
                      </m:e>
                    </m:rad>
                  </m:oMath>
                </a14:m>
                <a:r>
                  <a:rPr lang="fr-FR" sz="2800" b="1" baseline="-25000" dirty="0">
                    <a:solidFill>
                      <a:srgbClr val="FFFFFF"/>
                    </a:solidFill>
                    <a:latin typeface="UTM Swiss Condensed" panose="02000500000000000000" pitchFamily="2" charset="0"/>
                    <a:ea typeface="Cambria" panose="02040503050406030204" pitchFamily="18" charset="0"/>
                  </a:rPr>
                  <a:t> </a:t>
                </a:r>
                <a:r>
                  <a:rPr lang="vi-VN" sz="2800" b="1" dirty="0">
                    <a:solidFill>
                      <a:srgbClr val="FFFFFF"/>
                    </a:solidFill>
                    <a:latin typeface="UTM Swiss Condensed" panose="02000500000000000000" pitchFamily="2" charset="0"/>
                    <a:ea typeface="Cambria" panose="02040503050406030204" pitchFamily="18" charset="0"/>
                  </a:rPr>
                  <a:t>KV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AF1276B3-F118-4891-8F1E-3C23E7306BA7}"/>
                  </a:ext>
                </a:extLst>
              </p:cNvPr>
              <p:cNvSpPr>
                <a:spLocks noRot="1" noChangeAspect="1" noMove="1" noResize="1" noEditPoints="1" noAdjustHandles="1" noChangeArrowheads="1" noChangeShapeType="1" noTextEdit="1"/>
              </p:cNvSpPr>
              <p:nvPr/>
            </p:nvSpPr>
            <p:spPr>
              <a:xfrm>
                <a:off x="6477000" y="2339761"/>
                <a:ext cx="2621423" cy="565155"/>
              </a:xfrm>
              <a:prstGeom prst="rect">
                <a:avLst/>
              </a:prstGeom>
              <a:blipFill>
                <a:blip r:embed="rId3"/>
                <a:stretch>
                  <a:fillRect l="-4884" t="-5376" r="-3721"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725BF602-BD0E-46E6-AF05-31AC8EFEFB9A}"/>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65497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BD2990D6-CE24-4132-8734-A31E5FDF2B44}"/>
                  </a:ext>
                </a:extLst>
              </p:cNvPr>
              <p:cNvSpPr/>
              <p:nvPr/>
            </p:nvSpPr>
            <p:spPr>
              <a:xfrm>
                <a:off x="127000" y="63500"/>
                <a:ext cx="11938000" cy="250530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91:</a:t>
                </a:r>
                <a:r>
                  <a:rPr lang="vi-VN" sz="2800" b="1" dirty="0">
                    <a:solidFill>
                      <a:srgbClr val="FFFF00"/>
                    </a:solidFill>
                    <a:latin typeface="UTM Swiss Condensed" panose="02000500000000000000" pitchFamily="2" charset="0"/>
                    <a:cs typeface="Times New Roman" panose="02020603050405020304" pitchFamily="18" charset="0"/>
                  </a:rPr>
                  <a:t> Một máy biến áp lí tưởng có cuộn sơ cấp gồm 2200 vòng dây, mắc vào mạng điện xoay chiều có điện áp hiệu dụng 220V ; mắc vào hai đầu cuộn thứ cấp một bóng đèn </a:t>
                </a:r>
                <a14:m>
                  <m:oMath xmlns:m="http://schemas.openxmlformats.org/officeDocument/2006/math">
                    <m:r>
                      <a:rPr lang="vi-VN" sz="2800" b="1">
                        <a:solidFill>
                          <a:srgbClr val="FFFF00"/>
                        </a:solidFill>
                      </a:rPr>
                      <m:t>(</m:t>
                    </m:r>
                    <m:r>
                      <a:rPr lang="vi-VN" sz="2800" b="1">
                        <a:solidFill>
                          <a:srgbClr val="FFFF00"/>
                        </a:solidFill>
                      </a:rPr>
                      <m:t>𝟐𝟒</m:t>
                    </m:r>
                    <m:r>
                      <a:rPr lang="vi-VN" sz="2800" b="1">
                        <a:solidFill>
                          <a:srgbClr val="FFFF00"/>
                        </a:solidFill>
                      </a:rPr>
                      <m:t>𝑽</m:t>
                    </m:r>
                    <m:r>
                      <a:rPr lang="vi-VN" sz="2800" b="1">
                        <a:solidFill>
                          <a:srgbClr val="FFFF00"/>
                        </a:solidFill>
                      </a:rPr>
                      <m:t>−</m:t>
                    </m:r>
                    <m:r>
                      <a:rPr lang="vi-VN" sz="2800" b="1">
                        <a:solidFill>
                          <a:srgbClr val="FFFF00"/>
                        </a:solidFill>
                      </a:rPr>
                      <m:t>𝟏𝟐</m:t>
                    </m:r>
                    <m:r>
                      <a:rPr lang="vi-VN" sz="2800" b="1">
                        <a:solidFill>
                          <a:srgbClr val="FFFF00"/>
                        </a:solidFill>
                      </a:rPr>
                      <m:t>𝑾</m:t>
                    </m:r>
                    <m:r>
                      <a:rPr lang="vi-VN" sz="2800" b="1">
                        <a:solidFill>
                          <a:srgbClr val="FFFF00"/>
                        </a:solidFill>
                      </a:rPr>
                      <m:t>)</m:t>
                    </m:r>
                  </m:oMath>
                </a14:m>
                <a:r>
                  <a:rPr lang="vi-VN" sz="2800" b="1" dirty="0">
                    <a:solidFill>
                      <a:srgbClr val="FFFF00"/>
                    </a:solidFill>
                    <a:latin typeface="UTM Swiss Condensed" panose="02000500000000000000" pitchFamily="2" charset="0"/>
                    <a:cs typeface="Times New Roman" panose="02020603050405020304" pitchFamily="18" charset="0"/>
                  </a:rPr>
                  <a:t>. Để đèn sáng bình thường thì ở cuộn thứ cấp phải có số vòng dây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BD2990D6-CE24-4132-8734-A31E5FDF2B44}"/>
                  </a:ext>
                </a:extLst>
              </p:cNvPr>
              <p:cNvSpPr>
                <a:spLocks noRot="1" noChangeAspect="1" noMove="1" noResize="1" noEditPoints="1" noAdjustHandles="1" noChangeArrowheads="1" noChangeShapeType="1" noTextEdit="1"/>
              </p:cNvSpPr>
              <p:nvPr/>
            </p:nvSpPr>
            <p:spPr>
              <a:xfrm>
                <a:off x="127000" y="63500"/>
                <a:ext cx="11938000" cy="2505301"/>
              </a:xfrm>
              <a:prstGeom prst="rect">
                <a:avLst/>
              </a:prstGeom>
              <a:blipFill>
                <a:blip r:embed="rId2"/>
                <a:stretch>
                  <a:fillRect l="-865" t="-1155"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42C9EFB7-5AFB-4C4E-B880-DC1711D2BFE7}"/>
              </a:ext>
            </a:extLst>
          </p:cNvPr>
          <p:cNvSpPr/>
          <p:nvPr/>
        </p:nvSpPr>
        <p:spPr>
          <a:xfrm>
            <a:off x="7620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10 vòng.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AA581FF3-AA03-495F-8A22-FE44121D3280}"/>
              </a:ext>
            </a:extLst>
          </p:cNvPr>
          <p:cNvSpPr/>
          <p:nvPr/>
        </p:nvSpPr>
        <p:spPr>
          <a:xfrm>
            <a:off x="36195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110 vòng.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FCAA122-128C-4A4D-B1BF-EB1D12E2C96D}"/>
              </a:ext>
            </a:extLst>
          </p:cNvPr>
          <p:cNvSpPr/>
          <p:nvPr/>
        </p:nvSpPr>
        <p:spPr>
          <a:xfrm>
            <a:off x="64770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240 vòng.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98A11C01-92D4-46A8-9052-8F51C62780F2}"/>
              </a:ext>
            </a:extLst>
          </p:cNvPr>
          <p:cNvSpPr/>
          <p:nvPr/>
        </p:nvSpPr>
        <p:spPr>
          <a:xfrm>
            <a:off x="9334500" y="2568801"/>
            <a:ext cx="24224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2016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vòng.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276F488F-1C1B-4690-B555-D67BCA0DBABF}"/>
              </a:ext>
            </a:extLst>
          </p:cNvPr>
          <p:cNvSpPr/>
          <p:nvPr/>
        </p:nvSpPr>
        <p:spPr>
          <a:xfrm>
            <a:off x="6413500" y="25053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81528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320609-74A0-463A-B74F-075CFCE8D4AD}"/>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92:</a:t>
            </a:r>
            <a:r>
              <a:rPr lang="vi-VN" sz="2800" b="1" dirty="0">
                <a:solidFill>
                  <a:srgbClr val="FFFF00"/>
                </a:solidFill>
                <a:latin typeface="UTM Swiss Condensed" panose="02000500000000000000" pitchFamily="2" charset="0"/>
                <a:cs typeface="Times New Roman" panose="02020603050405020304" pitchFamily="18" charset="0"/>
              </a:rPr>
              <a:t> Cuộn thứ cấp của một máy biến áp có 500 vòng. Từ thông trong lõi thép biến thiên với tần số 40 Hz và giá trị cực đại của từ thông qua một vòng dây là 2,4 mWb. Suất điện động hiệu dụng của cuộn thứ cấp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A2AA26E-53C4-4A55-9598-D88BA4AA861B}"/>
              </a:ext>
            </a:extLst>
          </p:cNvPr>
          <p:cNvSpPr/>
          <p:nvPr/>
        </p:nvSpPr>
        <p:spPr>
          <a:xfrm>
            <a:off x="762000" y="207328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213,3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307F6DEE-C942-4329-A2CA-D02DF6CE8C0B}"/>
              </a:ext>
            </a:extLst>
          </p:cNvPr>
          <p:cNvSpPr/>
          <p:nvPr/>
        </p:nvSpPr>
        <p:spPr>
          <a:xfrm>
            <a:off x="3619500" y="207328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301,6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017176F8-776B-4665-B061-755EF073CC9D}"/>
              </a:ext>
            </a:extLst>
          </p:cNvPr>
          <p:cNvSpPr/>
          <p:nvPr/>
        </p:nvSpPr>
        <p:spPr>
          <a:xfrm>
            <a:off x="6477000" y="207328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213,3 KV.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1F396DD2-E276-4F5E-A42A-28E7B33C274B}"/>
              </a:ext>
            </a:extLst>
          </p:cNvPr>
          <p:cNvSpPr/>
          <p:nvPr/>
        </p:nvSpPr>
        <p:spPr>
          <a:xfrm>
            <a:off x="9334500" y="2073281"/>
            <a:ext cx="222528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301,6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KV.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13BBB024-FE02-41F3-B610-EF82D3C33E10}"/>
              </a:ext>
            </a:extLst>
          </p:cNvPr>
          <p:cNvSpPr/>
          <p:nvPr/>
        </p:nvSpPr>
        <p:spPr>
          <a:xfrm>
            <a:off x="698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66502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E75E4A5A-3074-4884-B550-3C77918B8B56}"/>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93:</a:t>
                </a:r>
                <a:r>
                  <a:rPr lang="vi-VN" sz="2800" b="1" dirty="0">
                    <a:solidFill>
                      <a:srgbClr val="FFFF00"/>
                    </a:solidFill>
                    <a:latin typeface="UTM Swiss Condensed" panose="02000500000000000000" pitchFamily="2" charset="0"/>
                    <a:cs typeface="Times New Roman" panose="02020603050405020304" pitchFamily="18" charset="0"/>
                  </a:rPr>
                  <a:t> Một máy biến áp lí tưởng cuộn sơ cấp có 4000 vòng dây được mắc vào mạng điện xoay chiều </a:t>
                </a:r>
                <a14:m>
                  <m:oMath xmlns:m="http://schemas.openxmlformats.org/officeDocument/2006/math">
                    <m:r>
                      <a:rPr lang="vi-VN" sz="2800" b="1">
                        <a:solidFill>
                          <a:srgbClr val="FFFF00"/>
                        </a:solidFill>
                      </a:rPr>
                      <m:t>𝒖</m:t>
                    </m:r>
                    <m:r>
                      <a:rPr lang="vi-VN" sz="2800" b="1">
                        <a:solidFill>
                          <a:srgbClr val="FFFF00"/>
                        </a:solidFill>
                      </a:rPr>
                      <m:t> = </m:t>
                    </m:r>
                    <m:r>
                      <a:rPr lang="vi-VN" sz="2800" b="1">
                        <a:solidFill>
                          <a:srgbClr val="FFFF00"/>
                        </a:solidFill>
                      </a:rPr>
                      <m:t>𝟏𝟐𝟎</m:t>
                    </m:r>
                    <m:func>
                      <m:funcPr>
                        <m:ctrlPr>
                          <a:rPr lang="vi-VN" sz="2800" b="1">
                            <a:solidFill>
                              <a:srgbClr val="FFFF00"/>
                            </a:solidFill>
                          </a:rPr>
                        </m:ctrlPr>
                      </m:funcPr>
                      <m:fName>
                        <m:r>
                          <a:rPr lang="vi-VN" sz="2800" b="1">
                            <a:solidFill>
                              <a:srgbClr val="FFFF00"/>
                            </a:solidFill>
                          </a:rPr>
                          <m:t>𝒄𝒐𝒔</m:t>
                        </m:r>
                      </m:fName>
                      <m:e>
                        <m:r>
                          <a:rPr lang="vi-VN" sz="2800" b="1">
                            <a:solidFill>
                              <a:srgbClr val="FFFF00"/>
                            </a:solidFill>
                          </a:rPr>
                          <m:t>𝝎</m:t>
                        </m:r>
                      </m:e>
                    </m:func>
                    <m:r>
                      <a:rPr lang="vi-VN" sz="2800" b="1">
                        <a:solidFill>
                          <a:srgbClr val="FFFF00"/>
                        </a:solidFill>
                      </a:rPr>
                      <m:t>𝒕</m:t>
                    </m:r>
                    <m:r>
                      <a:rPr lang="vi-VN" sz="2800" b="1">
                        <a:solidFill>
                          <a:srgbClr val="FFFF00"/>
                        </a:solidFill>
                      </a:rPr>
                      <m:t>(</m:t>
                    </m:r>
                    <m:r>
                      <a:rPr lang="vi-VN" sz="2800" b="1">
                        <a:solidFill>
                          <a:srgbClr val="FFFF00"/>
                        </a:solidFill>
                      </a:rPr>
                      <m:t>𝑽</m:t>
                    </m:r>
                    <m:r>
                      <a:rPr lang="vi-VN" sz="2800" b="1">
                        <a:solidFill>
                          <a:srgbClr val="FFFF00"/>
                        </a:solidFill>
                      </a:rPr>
                      <m:t>)</m:t>
                    </m:r>
                  </m:oMath>
                </a14:m>
                <a:r>
                  <a:rPr lang="vi-VN" sz="2800" b="1" dirty="0">
                    <a:solidFill>
                      <a:srgbClr val="FFFF00"/>
                    </a:solidFill>
                    <a:latin typeface="UTM Swiss Condensed" panose="02000500000000000000" pitchFamily="2" charset="0"/>
                    <a:cs typeface="Times New Roman" panose="02020603050405020304" pitchFamily="18" charset="0"/>
                  </a:rPr>
                  <a:t>, cuộn thứ cấp có 100 vòng dây. Điện áp hiệu dụng ở hai đầu cuộn thứ cấp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E75E4A5A-3074-4884-B550-3C77918B8B56}"/>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814"/>
                </a:stretch>
              </a:blipFill>
              <a:ln>
                <a:solidFill>
                  <a:srgbClr val="FF00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2E959D25-EAE2-4F8C-AFBD-0E21844F7DC0}"/>
              </a:ext>
            </a:extLst>
          </p:cNvPr>
          <p:cNvSpPr/>
          <p:nvPr/>
        </p:nvSpPr>
        <p:spPr>
          <a:xfrm>
            <a:off x="762000" y="207328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4,8 kV.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9BE4F5CD-C6EA-4889-8279-2DD63706B828}"/>
              </a:ext>
            </a:extLst>
          </p:cNvPr>
          <p:cNvSpPr/>
          <p:nvPr/>
        </p:nvSpPr>
        <p:spPr>
          <a:xfrm>
            <a:off x="3619500" y="207328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9,6 kV.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E25BECDC-DF54-4BD2-ACF5-EF82FC8DF63D}"/>
              </a:ext>
            </a:extLst>
          </p:cNvPr>
          <p:cNvSpPr/>
          <p:nvPr/>
        </p:nvSpPr>
        <p:spPr>
          <a:xfrm>
            <a:off x="6477000" y="207328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2,12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94E64325-35CE-43C9-BF4E-E6BF810676A9}"/>
              </a:ext>
            </a:extLst>
          </p:cNvPr>
          <p:cNvSpPr/>
          <p:nvPr/>
        </p:nvSpPr>
        <p:spPr>
          <a:xfrm>
            <a:off x="9334500" y="2073281"/>
            <a:ext cx="140134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3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BD3FA6BA-575E-4C5A-BFA4-12CF560B9C94}"/>
              </a:ext>
            </a:extLst>
          </p:cNvPr>
          <p:cNvSpPr/>
          <p:nvPr/>
        </p:nvSpPr>
        <p:spPr>
          <a:xfrm>
            <a:off x="6413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44186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AA5E05-EEB1-4E80-B8FB-2BD060509269}"/>
              </a:ext>
            </a:extLst>
          </p:cNvPr>
          <p:cNvSpPr/>
          <p:nvPr/>
        </p:nvSpPr>
        <p:spPr>
          <a:xfrm>
            <a:off x="127000" y="63500"/>
            <a:ext cx="11938000" cy="2677656"/>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94:</a:t>
            </a:r>
            <a:r>
              <a:rPr lang="pt-BR" sz="2800" b="1" dirty="0">
                <a:solidFill>
                  <a:srgbClr val="FFFF00"/>
                </a:solidFill>
                <a:latin typeface="UTM Swiss Condensed" panose="02000500000000000000" pitchFamily="2" charset="0"/>
                <a:cs typeface="Times New Roman" panose="02020603050405020304" pitchFamily="18" charset="0"/>
              </a:rPr>
              <a:t> Một máy biến áp lí tưởng, cuộn sơ </a:t>
            </a:r>
            <a:r>
              <a:rPr lang="pt-BR" sz="2800" b="1">
                <a:solidFill>
                  <a:srgbClr val="FFFF00"/>
                </a:solidFill>
                <a:latin typeface="UTM Swiss Condensed" panose="02000500000000000000" pitchFamily="2" charset="0"/>
                <a:cs typeface="Times New Roman" panose="02020603050405020304" pitchFamily="18" charset="0"/>
              </a:rPr>
              <a:t>cấp N1</a:t>
            </a:r>
            <a:r>
              <a:rPr lang="pt-BR" sz="2800" b="1" dirty="0">
                <a:solidFill>
                  <a:srgbClr val="FFFF00"/>
                </a:solidFill>
                <a:latin typeface="UTM Swiss Condensed" panose="02000500000000000000" pitchFamily="2" charset="0"/>
                <a:cs typeface="Times New Roman" panose="02020603050405020304" pitchFamily="18" charset="0"/>
              </a:rPr>
              <a:t> = 2000 vòng được nối vào điện áp hiệu dụng không đổi 400 V. Cuộn thứ cấp gồm hai đầu ra với số vòng dây lần lượt </a:t>
            </a:r>
            <a:r>
              <a:rPr lang="pt-BR" sz="2800" b="1">
                <a:solidFill>
                  <a:srgbClr val="FFFF00"/>
                </a:solidFill>
                <a:latin typeface="UTM Swiss Condensed" panose="02000500000000000000" pitchFamily="2" charset="0"/>
                <a:cs typeface="Times New Roman" panose="02020603050405020304" pitchFamily="18" charset="0"/>
              </a:rPr>
              <a:t>là N2</a:t>
            </a:r>
            <a:r>
              <a:rPr lang="pt-BR" sz="2800" b="1" dirty="0">
                <a:solidFill>
                  <a:srgbClr val="FFFF00"/>
                </a:solidFill>
                <a:latin typeface="UTM Swiss Condensed" panose="02000500000000000000" pitchFamily="2" charset="0"/>
                <a:cs typeface="Times New Roman" panose="02020603050405020304" pitchFamily="18" charset="0"/>
              </a:rPr>
              <a:t> </a:t>
            </a:r>
            <a:r>
              <a:rPr lang="pt-BR" sz="2800" b="1">
                <a:solidFill>
                  <a:srgbClr val="FFFF00"/>
                </a:solidFill>
                <a:latin typeface="UTM Swiss Condensed" panose="02000500000000000000" pitchFamily="2" charset="0"/>
                <a:cs typeface="Times New Roman" panose="02020603050405020304" pitchFamily="18" charset="0"/>
              </a:rPr>
              <a:t>và N3</a:t>
            </a:r>
            <a:r>
              <a:rPr lang="pt-BR" sz="2800" b="1" dirty="0">
                <a:solidFill>
                  <a:srgbClr val="FFFF00"/>
                </a:solidFill>
                <a:latin typeface="UTM Swiss Condensed" panose="02000500000000000000" pitchFamily="2" charset="0"/>
                <a:cs typeface="Times New Roman" panose="02020603050405020304" pitchFamily="18" charset="0"/>
              </a:rPr>
              <a:t> = 50 vòng dây, được mắc thành mạch kín thì cường độ hiệu dụng lần lượt là 0,5 A và </a:t>
            </a:r>
            <a:r>
              <a:rPr lang="pt-BR" sz="2800" b="1">
                <a:solidFill>
                  <a:srgbClr val="FFFF00"/>
                </a:solidFill>
                <a:latin typeface="UTM Swiss Condensed" panose="02000500000000000000" pitchFamily="2" charset="0"/>
                <a:cs typeface="Times New Roman" panose="02020603050405020304" pitchFamily="18" charset="0"/>
              </a:rPr>
              <a:t>4 </a:t>
            </a:r>
            <a:r>
              <a:rPr lang="pt-BR" sz="2800" b="1" dirty="0">
                <a:solidFill>
                  <a:srgbClr val="FFFF00"/>
                </a:solidFill>
                <a:latin typeface="UTM Swiss Condensed" panose="02000500000000000000" pitchFamily="2" charset="0"/>
                <a:cs typeface="Times New Roman" panose="02020603050405020304" pitchFamily="18" charset="0"/>
              </a:rPr>
              <a:t>A. Điện áp hiệu dụng ở hai đầu </a:t>
            </a:r>
            <a:r>
              <a:rPr lang="pt-BR" sz="2800" b="1">
                <a:solidFill>
                  <a:srgbClr val="FFFF00"/>
                </a:solidFill>
                <a:latin typeface="UTM Swiss Condensed" panose="02000500000000000000" pitchFamily="2" charset="0"/>
                <a:cs typeface="Times New Roman" panose="02020603050405020304" pitchFamily="18" charset="0"/>
              </a:rPr>
              <a:t>cuộn N2</a:t>
            </a:r>
            <a:r>
              <a:rPr lang="pt-BR" sz="2800" b="1" dirty="0">
                <a:solidFill>
                  <a:srgbClr val="FFFF00"/>
                </a:solidFill>
                <a:latin typeface="UTM Swiss Condensed" panose="02000500000000000000" pitchFamily="2" charset="0"/>
                <a:cs typeface="Times New Roman" panose="02020603050405020304" pitchFamily="18" charset="0"/>
              </a:rPr>
              <a:t> là 20V. Coi dòng điện và điện áp luôn cùng pha. Cường độ dòng điện trong cuộn sơ cấp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AA871B45-0A8E-4BD4-8FD0-81555040FCC1}"/>
              </a:ext>
            </a:extLst>
          </p:cNvPr>
          <p:cNvSpPr/>
          <p:nvPr/>
        </p:nvSpPr>
        <p:spPr>
          <a:xfrm>
            <a:off x="1016000" y="2741156"/>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0,025 A.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C5F95BB0-1F02-4453-BD55-4E2B13D6840E}"/>
              </a:ext>
            </a:extLst>
          </p:cNvPr>
          <p:cNvSpPr/>
          <p:nvPr/>
        </p:nvSpPr>
        <p:spPr>
          <a:xfrm>
            <a:off x="6477000" y="2741156"/>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0,1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F41BF468-3D79-4D1C-AAA1-D58E8A8D3B68}"/>
              </a:ext>
            </a:extLst>
          </p:cNvPr>
          <p:cNvSpPr/>
          <p:nvPr/>
        </p:nvSpPr>
        <p:spPr>
          <a:xfrm>
            <a:off x="1831926" y="3593625"/>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0,075 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E56E42FD-6EE7-4417-98C2-F32FE8FA2B6C}"/>
              </a:ext>
            </a:extLst>
          </p:cNvPr>
          <p:cNvSpPr/>
          <p:nvPr/>
        </p:nvSpPr>
        <p:spPr>
          <a:xfrm>
            <a:off x="6477000" y="3503156"/>
            <a:ext cx="20297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0,125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A3F77073-25AF-4A0A-B0CB-287331F8FDF3}"/>
              </a:ext>
            </a:extLst>
          </p:cNvPr>
          <p:cNvSpPr/>
          <p:nvPr/>
        </p:nvSpPr>
        <p:spPr>
          <a:xfrm>
            <a:off x="6413500" y="343965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850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756633-A52A-4494-A90D-E10BEC5EE9E6}"/>
              </a:ext>
            </a:extLst>
          </p:cNvPr>
          <p:cNvSpPr/>
          <p:nvPr/>
        </p:nvSpPr>
        <p:spPr>
          <a:xfrm>
            <a:off x="127000" y="63500"/>
            <a:ext cx="11938000" cy="250530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95:</a:t>
            </a:r>
            <a:r>
              <a:rPr lang="pt-BR" sz="2800" b="1" dirty="0">
                <a:solidFill>
                  <a:srgbClr val="FFFF00"/>
                </a:solidFill>
                <a:latin typeface="UTM Swiss Condensed" panose="02000500000000000000" pitchFamily="2" charset="0"/>
                <a:cs typeface="Times New Roman" panose="02020603050405020304" pitchFamily="18" charset="0"/>
              </a:rPr>
              <a:t> Một động cơ điện xoay chiều 10V – 220W có hệ số công suất 0,8 mắc vào hai đầu thứ cấp của một máy hạ áp có tỉ số vòng dây cuộn sơ cấp và thứ cấp k = 5. Bỏ qua hao phí năng lượng trong máy biến áp. Nếu động cơ hoạt động bình thường cường độ hiệu dụng trong cuộn sơ cấp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790627D-0C59-4BDB-B508-44FB7F186D24}"/>
              </a:ext>
            </a:extLst>
          </p:cNvPr>
          <p:cNvSpPr/>
          <p:nvPr/>
        </p:nvSpPr>
        <p:spPr>
          <a:xfrm>
            <a:off x="7620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137,5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F09C59D7-63B7-48FD-9460-D1C196CF7145}"/>
              </a:ext>
            </a:extLst>
          </p:cNvPr>
          <p:cNvSpPr/>
          <p:nvPr/>
        </p:nvSpPr>
        <p:spPr>
          <a:xfrm>
            <a:off x="36195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27,5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DC152E80-B86F-4EAF-968F-F43AED6C2571}"/>
              </a:ext>
            </a:extLst>
          </p:cNvPr>
          <p:cNvSpPr/>
          <p:nvPr/>
        </p:nvSpPr>
        <p:spPr>
          <a:xfrm>
            <a:off x="64770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5,5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D0221795-5E45-4D04-A047-C5A4485E9318}"/>
              </a:ext>
            </a:extLst>
          </p:cNvPr>
          <p:cNvSpPr/>
          <p:nvPr/>
        </p:nvSpPr>
        <p:spPr>
          <a:xfrm>
            <a:off x="9334500" y="2568801"/>
            <a:ext cx="176041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110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3EF25A70-A76E-4090-AD5E-0C4315198FD6}"/>
              </a:ext>
            </a:extLst>
          </p:cNvPr>
          <p:cNvSpPr/>
          <p:nvPr/>
        </p:nvSpPr>
        <p:spPr>
          <a:xfrm>
            <a:off x="6413500" y="25053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651809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6AC84867-0BE8-47B1-8DC9-84A0AC985B05}"/>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96:</a:t>
                </a:r>
                <a:r>
                  <a:rPr lang="pt-BR" sz="2800" b="1" dirty="0">
                    <a:solidFill>
                      <a:srgbClr val="FFFF00"/>
                    </a:solidFill>
                    <a:latin typeface="UTM Swiss Condensed" panose="02000500000000000000" pitchFamily="2" charset="0"/>
                    <a:cs typeface="Times New Roman" panose="02020603050405020304" pitchFamily="18" charset="0"/>
                  </a:rPr>
                  <a:t>  Đặt điện áp xoay chiều vào hai đầu cuộn cảm thuần có cảm kháng là </a:t>
                </a:r>
                <a14:m>
                  <m:oMath xmlns:m="http://schemas.openxmlformats.org/officeDocument/2006/math">
                    <m:sSub>
                      <m:sSubPr>
                        <m:ctrlPr>
                          <a:rPr lang="vi-VN" sz="2800" b="1">
                            <a:solidFill>
                              <a:srgbClr val="FFFF00"/>
                            </a:solidFill>
                          </a:rPr>
                        </m:ctrlPr>
                      </m:sSubPr>
                      <m:e>
                        <m:r>
                          <a:rPr lang="pt-BR" sz="2800" b="1">
                            <a:solidFill>
                              <a:srgbClr val="FFFF00"/>
                            </a:solidFill>
                          </a:rPr>
                          <m:t>𝒁</m:t>
                        </m:r>
                      </m:e>
                      <m:sub>
                        <m:r>
                          <a:rPr lang="pt-BR" sz="2800" b="1">
                            <a:solidFill>
                              <a:srgbClr val="FFFF00"/>
                            </a:solidFill>
                          </a:rPr>
                          <m:t>𝑳</m:t>
                        </m:r>
                      </m:sub>
                    </m:sSub>
                    <m:r>
                      <a:rPr lang="pt-BR" sz="2800" b="1">
                        <a:solidFill>
                          <a:srgbClr val="FFFF00"/>
                        </a:solidFill>
                      </a:rPr>
                      <m:t> = </m:t>
                    </m:r>
                    <m:r>
                      <a:rPr lang="pt-BR" sz="2800" b="1">
                        <a:solidFill>
                          <a:srgbClr val="FFFF00"/>
                        </a:solidFill>
                      </a:rPr>
                      <m:t>𝟓𝟎</m:t>
                    </m:r>
                    <m:r>
                      <a:rPr lang="pt-BR" sz="2800" b="1">
                        <a:solidFill>
                          <a:srgbClr val="FFFF00"/>
                        </a:solidFill>
                      </a:rPr>
                      <m:t>𝜴</m:t>
                    </m:r>
                  </m:oMath>
                </a14:m>
                <a:r>
                  <a:rPr lang="pt-BR" sz="2800" b="1" dirty="0">
                    <a:solidFill>
                      <a:srgbClr val="FFFF00"/>
                    </a:solidFill>
                    <a:latin typeface="UTM Swiss Condensed" panose="02000500000000000000" pitchFamily="2" charset="0"/>
                    <a:cs typeface="Times New Roman" panose="02020603050405020304" pitchFamily="18" charset="0"/>
                  </a:rPr>
                  <a:t>. Cường độ dòng điện qua cuộn cảm được mô tả như hình bên. Biểu thức điện áp hai đầu cuộn cảm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6AC84867-0BE8-47B1-8DC9-84A0AC985B05}"/>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865" t="-1420"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D6EE5DA1-BC68-4DB5-AF2C-C23AAEC444C6}"/>
                  </a:ext>
                </a:extLst>
              </p:cNvPr>
              <p:cNvSpPr/>
              <p:nvPr/>
            </p:nvSpPr>
            <p:spPr>
              <a:xfrm>
                <a:off x="1016000" y="2073281"/>
                <a:ext cx="4678268"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𝟔𝟎</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𝟓𝟎</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D6EE5DA1-BC68-4DB5-AF2C-C23AAEC444C6}"/>
                  </a:ext>
                </a:extLst>
              </p:cNvPr>
              <p:cNvSpPr>
                <a:spLocks noRot="1" noChangeAspect="1" noMove="1" noResize="1" noEditPoints="1" noAdjustHandles="1" noChangeArrowheads="1" noChangeShapeType="1" noTextEdit="1"/>
              </p:cNvSpPr>
              <p:nvPr/>
            </p:nvSpPr>
            <p:spPr>
              <a:xfrm>
                <a:off x="1016000" y="2073281"/>
                <a:ext cx="4678268" cy="1490536"/>
              </a:xfrm>
              <a:prstGeom prst="rect">
                <a:avLst/>
              </a:prstGeom>
              <a:blipFill>
                <a:blip r:embed="rId3"/>
                <a:stretch>
                  <a:fillRect l="-2738" r="-169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F62C8BB-EED3-4B6F-85AC-59F71D9073CC}"/>
                  </a:ext>
                </a:extLst>
              </p:cNvPr>
              <p:cNvSpPr/>
              <p:nvPr/>
            </p:nvSpPr>
            <p:spPr>
              <a:xfrm>
                <a:off x="6477000" y="2073281"/>
                <a:ext cx="4676665"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𝟔𝟎</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CF62C8BB-EED3-4B6F-85AC-59F71D9073CC}"/>
                  </a:ext>
                </a:extLst>
              </p:cNvPr>
              <p:cNvSpPr>
                <a:spLocks noRot="1" noChangeAspect="1" noMove="1" noResize="1" noEditPoints="1" noAdjustHandles="1" noChangeArrowheads="1" noChangeShapeType="1" noTextEdit="1"/>
              </p:cNvSpPr>
              <p:nvPr/>
            </p:nvSpPr>
            <p:spPr>
              <a:xfrm>
                <a:off x="6477000" y="2073281"/>
                <a:ext cx="4676665" cy="1490536"/>
              </a:xfrm>
              <a:prstGeom prst="rect">
                <a:avLst/>
              </a:prstGeom>
              <a:blipFill>
                <a:blip r:embed="rId4"/>
                <a:stretch>
                  <a:fillRect l="-2738" r="-169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87F2432D-03A6-4603-BA21-A552CDE3AFB1}"/>
                  </a:ext>
                </a:extLst>
              </p:cNvPr>
              <p:cNvSpPr/>
              <p:nvPr/>
            </p:nvSpPr>
            <p:spPr>
              <a:xfrm>
                <a:off x="1016000" y="2835281"/>
                <a:ext cx="4971810"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𝟔𝟎</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87F2432D-03A6-4603-BA21-A552CDE3AFB1}"/>
                  </a:ext>
                </a:extLst>
              </p:cNvPr>
              <p:cNvSpPr>
                <a:spLocks noRot="1" noChangeAspect="1" noMove="1" noResize="1" noEditPoints="1" noAdjustHandles="1" noChangeArrowheads="1" noChangeShapeType="1" noTextEdit="1"/>
              </p:cNvSpPr>
              <p:nvPr/>
            </p:nvSpPr>
            <p:spPr>
              <a:xfrm>
                <a:off x="1016000" y="2835281"/>
                <a:ext cx="4971810" cy="1490536"/>
              </a:xfrm>
              <a:prstGeom prst="rect">
                <a:avLst/>
              </a:prstGeom>
              <a:blipFill>
                <a:blip r:embed="rId5"/>
                <a:stretch>
                  <a:fillRect l="-2577" r="-159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1DEDF356-C01F-4987-8D4E-96A9067AFFF5}"/>
                  </a:ext>
                </a:extLst>
              </p:cNvPr>
              <p:cNvSpPr/>
              <p:nvPr/>
            </p:nvSpPr>
            <p:spPr>
              <a:xfrm>
                <a:off x="6477000" y="2835281"/>
                <a:ext cx="5255541" cy="73718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pt-BR"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Arial" panose="020B0604020202020204" pitchFamily="34" charset="0"/>
                        <a:cs typeface="+mn-cs"/>
                      </a:rPr>
                      <m:t>𝒖</m:t>
                    </m:r>
                    <m:r>
                      <a:rPr kumimoji="0" lang="pt-BR"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Arial" panose="020B0604020202020204" pitchFamily="34" charset="0"/>
                        <a:cs typeface="+mn-cs"/>
                      </a:rPr>
                      <m:t> = </m:t>
                    </m:r>
                    <m:r>
                      <a:rPr kumimoji="0" lang="pt-BR"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Arial" panose="020B0604020202020204" pitchFamily="34" charset="0"/>
                        <a:cs typeface="+mn-cs"/>
                      </a:rPr>
                      <m:t>𝟔𝟎</m:t>
                    </m:r>
                    <m:rad>
                      <m:radPr>
                        <m:degHide m:val="on"/>
                        <m:ctrlPr>
                          <a:rPr kumimoji="0" lang="vi-VN"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Arial" panose="020B0604020202020204" pitchFamily="34" charset="0"/>
                            <a:cs typeface="+mn-cs"/>
                          </a:rPr>
                          <m:t>𝟐</m:t>
                        </m:r>
                      </m:e>
                    </m:rad>
                    <m:r>
                      <a:rPr kumimoji="0" lang="pt-BR"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Arial" panose="020B0604020202020204" pitchFamily="34" charset="0"/>
                        <a:cs typeface="+mn-cs"/>
                      </a:rPr>
                      <m:t>𝒄</m:t>
                    </m:r>
                    <m:r>
                      <m:rPr>
                        <m:nor/>
                      </m:rPr>
                      <a:rPr kumimoji="0" lang="pt-BR" sz="2800" b="1" i="0"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UTM Swiss Condensed" panose="02000500000000000000" pitchFamily="2" charset="0"/>
                        <a:ea typeface="Arial" panose="020B0604020202020204" pitchFamily="34" charset="0"/>
                        <a:cs typeface="+mn-cs"/>
                      </a:rPr>
                      <m:t>os</m:t>
                    </m:r>
                    <m:d>
                      <m:dPr>
                        <m:ctrlPr>
                          <a:rPr kumimoji="0" lang="vi-VN"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mn-ea"/>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Arial" panose="020B0604020202020204" pitchFamily="34" charset="0"/>
                                <a:cs typeface="+mn-cs"/>
                              </a:rPr>
                              <m:t>𝟓𝟎</m:t>
                            </m:r>
                            <m:r>
                              <a:rPr kumimoji="0" lang="pt-BR"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Arial" panose="020B0604020202020204" pitchFamily="34" charset="0"/>
                                <a:cs typeface="+mn-cs"/>
                              </a:rPr>
                              <m:t>𝝅</m:t>
                            </m:r>
                            <m:r>
                              <a:rPr kumimoji="0" lang="pt-BR"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Arial" panose="020B0604020202020204" pitchFamily="34" charset="0"/>
                                <a:cs typeface="+mn-cs"/>
                              </a:rPr>
                              <m:t>𝒕</m:t>
                            </m:r>
                          </m:num>
                          <m:den>
                            <m:r>
                              <a:rPr kumimoji="0" lang="pt-BR"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Arial" panose="020B0604020202020204" pitchFamily="34" charset="0"/>
                                <a:cs typeface="+mn-cs"/>
                              </a:rPr>
                              <m:t>𝟑</m:t>
                            </m:r>
                          </m:den>
                        </m:f>
                        <m:r>
                          <a:rPr kumimoji="0" lang="pt-BR"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Arial" panose="020B0604020202020204" pitchFamily="34" charset="0"/>
                            <a:cs typeface="+mn-cs"/>
                          </a:rPr>
                          <m:t>−</m:t>
                        </m:r>
                        <m:f>
                          <m:fPr>
                            <m:ctrlPr>
                              <a:rPr kumimoji="0" lang="vi-VN"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Arial" panose="020B0604020202020204" pitchFamily="34" charset="0"/>
                                <a:cs typeface="+mn-cs"/>
                              </a:rPr>
                              <m:t>𝟓</m:t>
                            </m:r>
                            <m:r>
                              <a:rPr kumimoji="0" lang="pt-BR"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Arial" panose="020B0604020202020204" pitchFamily="34" charset="0"/>
                                <a:cs typeface="+mn-cs"/>
                              </a:rPr>
                              <m:t>𝝅</m:t>
                            </m:r>
                          </m:num>
                          <m:den>
                            <m:r>
                              <a:rPr kumimoji="0" lang="pt-BR"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Arial" panose="020B0604020202020204" pitchFamily="34" charset="0"/>
                                <a:cs typeface="+mn-cs"/>
                              </a:rPr>
                              <m:t>𝟔</m:t>
                            </m:r>
                          </m:den>
                        </m:f>
                      </m:e>
                    </m:d>
                    <m:r>
                      <a:rPr kumimoji="0" lang="pt-BR" sz="2800" b="1" i="1" u="none" strike="noStrike" kern="1200" cap="none" spc="0" normalizeH="0" baseline="0" noProof="0" smtClean="0">
                        <a:ln>
                          <a:noFill/>
                        </a:ln>
                        <a:solidFill>
                          <a:srgbClr val="FFFFFF"/>
                        </a:solidFill>
                        <a:effectLst>
                          <a:outerShdw blurRad="50800" dist="38100" dir="2700000" algn="tl">
                            <a:srgbClr val="000000">
                              <a:alpha val="40000"/>
                            </a:srgbClr>
                          </a:outerShdw>
                        </a:effectLst>
                        <a:uLnTx/>
                        <a:uFillTx/>
                        <a:latin typeface="Cambria Math" panose="02040503050406030204" pitchFamily="18" charset="0"/>
                        <a:ea typeface="Arial" panose="020B0604020202020204" pitchFamily="34" charset="0"/>
                        <a:cs typeface="+mn-cs"/>
                      </a:rPr>
                      <m:t>𝑽</m:t>
                    </m:r>
                  </m:oMath>
                </a14:m>
                <a:r>
                  <a:rPr kumimoji="0" lang="pt-BR" sz="2800" b="1" i="0" u="none" strike="noStrike" kern="1200" cap="none" spc="0" normalizeH="0" baseline="0" noProof="0">
                    <a:ln>
                      <a:noFill/>
                    </a:ln>
                    <a:solidFill>
                      <a:srgbClr val="FFFFFF"/>
                    </a:solidFill>
                    <a:effectLst>
                      <a:outerShdw blurRad="50800" dist="38100" dir="2700000" algn="tl">
                        <a:srgbClr val="000000">
                          <a:alpha val="40000"/>
                        </a:srgbClr>
                      </a:outerShdw>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1DEDF356-C01F-4987-8D4E-96A9067AFFF5}"/>
                  </a:ext>
                </a:extLst>
              </p:cNvPr>
              <p:cNvSpPr>
                <a:spLocks noRot="1" noChangeAspect="1" noMove="1" noResize="1" noEditPoints="1" noAdjustHandles="1" noChangeArrowheads="1" noChangeShapeType="1" noTextEdit="1"/>
              </p:cNvSpPr>
              <p:nvPr/>
            </p:nvSpPr>
            <p:spPr>
              <a:xfrm>
                <a:off x="6477000" y="2835281"/>
                <a:ext cx="5255541" cy="737189"/>
              </a:xfrm>
              <a:prstGeom prst="rect">
                <a:avLst/>
              </a:prstGeom>
              <a:blipFill>
                <a:blip r:embed="rId6"/>
                <a:stretch>
                  <a:fillRect l="-2436" r="-2320" b="-1239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2DFC7F0-B4B6-420C-BDFB-8BAD1519C751}"/>
              </a:ext>
            </a:extLst>
          </p:cNvPr>
          <p:cNvSpPr/>
          <p:nvPr/>
        </p:nvSpPr>
        <p:spPr>
          <a:xfrm>
            <a:off x="910297" y="253279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A2B8D53D-AFD3-46EE-9E25-B8D0B11BE585}"/>
              </a:ext>
            </a:extLst>
          </p:cNvPr>
          <p:cNvPicPr/>
          <p:nvPr/>
        </p:nvPicPr>
        <p:blipFill>
          <a:blip r:embed="rId7">
            <a:extLst>
              <a:ext uri="{28A0092B-C50C-407E-A947-70E740481C1C}">
                <a14:useLocalDpi xmlns:a14="http://schemas.microsoft.com/office/drawing/2010/main" val="0"/>
              </a:ext>
            </a:extLst>
          </a:blip>
          <a:srcRect/>
          <a:stretch>
            <a:fillRect/>
          </a:stretch>
        </p:blipFill>
        <p:spPr>
          <a:xfrm>
            <a:off x="6443838" y="4076349"/>
            <a:ext cx="4732162" cy="2563602"/>
          </a:xfrm>
          <a:prstGeom prst="rect">
            <a:avLst/>
          </a:prstGeom>
          <a:noFill/>
          <a:ln w="9525">
            <a:noFill/>
            <a:miter lim="800000"/>
            <a:headEnd/>
            <a:tailEnd/>
          </a:ln>
        </p:spPr>
      </p:pic>
    </p:spTree>
    <p:extLst>
      <p:ext uri="{BB962C8B-B14F-4D97-AF65-F5344CB8AC3E}">
        <p14:creationId xmlns:p14="http://schemas.microsoft.com/office/powerpoint/2010/main" val="29453602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6A39F6-8026-4899-859A-26B0C280F874}"/>
              </a:ext>
            </a:extLst>
          </p:cNvPr>
          <p:cNvSpPr/>
          <p:nvPr/>
        </p:nvSpPr>
        <p:spPr>
          <a:xfrm>
            <a:off x="127000" y="63500"/>
            <a:ext cx="11938000" cy="200978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97:</a:t>
            </a:r>
            <a:r>
              <a:rPr lang="vi-VN" sz="2800" b="1" dirty="0">
                <a:solidFill>
                  <a:srgbClr val="FFFF00"/>
                </a:solidFill>
                <a:latin typeface="UTM Swiss Condensed" panose="02000500000000000000" pitchFamily="2" charset="0"/>
                <a:cs typeface="Times New Roman" panose="02020603050405020304" pitchFamily="18" charset="0"/>
              </a:rPr>
              <a:t> Một đoạn mạch điện xoay chiều gồm điện trở thuần R = 50 Ω mắc nối tiếp với cuộn cảm thuần có cảm kháng ZL = 50 Ω. Độ lệch pha giữa điện áp hai đầu đoạn mạch và cường độ dòng điện trong mạch bằng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62DB9B2D-25D8-4FB4-A913-76D6831F5FCC}"/>
                  </a:ext>
                </a:extLst>
              </p:cNvPr>
              <p:cNvSpPr/>
              <p:nvPr/>
            </p:nvSpPr>
            <p:spPr>
              <a:xfrm>
                <a:off x="762000" y="2073281"/>
                <a:ext cx="1377300"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62DB9B2D-25D8-4FB4-A913-76D6831F5FCC}"/>
                  </a:ext>
                </a:extLst>
              </p:cNvPr>
              <p:cNvSpPr>
                <a:spLocks noRot="1" noChangeAspect="1" noMove="1" noResize="1" noEditPoints="1" noAdjustHandles="1" noChangeArrowheads="1" noChangeShapeType="1" noTextEdit="1"/>
              </p:cNvSpPr>
              <p:nvPr/>
            </p:nvSpPr>
            <p:spPr>
              <a:xfrm>
                <a:off x="762000" y="2073281"/>
                <a:ext cx="1377300" cy="662810"/>
              </a:xfrm>
              <a:prstGeom prst="rect">
                <a:avLst/>
              </a:prstGeom>
              <a:blipFill>
                <a:blip r:embed="rId2"/>
                <a:stretch>
                  <a:fillRect l="-8850" t="-4587" r="-7965"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D873EC2-E468-4FE4-81DF-CE4DFB09AD95}"/>
                  </a:ext>
                </a:extLst>
              </p:cNvPr>
              <p:cNvSpPr/>
              <p:nvPr/>
            </p:nvSpPr>
            <p:spPr>
              <a:xfrm>
                <a:off x="3619500" y="2073281"/>
                <a:ext cx="1377300"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ED873EC2-E468-4FE4-81DF-CE4DFB09AD95}"/>
                  </a:ext>
                </a:extLst>
              </p:cNvPr>
              <p:cNvSpPr>
                <a:spLocks noRot="1" noChangeAspect="1" noMove="1" noResize="1" noEditPoints="1" noAdjustHandles="1" noChangeArrowheads="1" noChangeShapeType="1" noTextEdit="1"/>
              </p:cNvSpPr>
              <p:nvPr/>
            </p:nvSpPr>
            <p:spPr>
              <a:xfrm>
                <a:off x="3619500" y="2073281"/>
                <a:ext cx="1377300" cy="664862"/>
              </a:xfrm>
              <a:prstGeom prst="rect">
                <a:avLst/>
              </a:prstGeom>
              <a:blipFill>
                <a:blip r:embed="rId3"/>
                <a:stretch>
                  <a:fillRect l="-9292" t="-4587"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418EC18E-0CB0-4E99-A77F-8B992FAA15E3}"/>
                  </a:ext>
                </a:extLst>
              </p:cNvPr>
              <p:cNvSpPr/>
              <p:nvPr/>
            </p:nvSpPr>
            <p:spPr>
              <a:xfrm>
                <a:off x="6477000" y="2073281"/>
                <a:ext cx="1377300"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418EC18E-0CB0-4E99-A77F-8B992FAA15E3}"/>
                  </a:ext>
                </a:extLst>
              </p:cNvPr>
              <p:cNvSpPr>
                <a:spLocks noRot="1" noChangeAspect="1" noMove="1" noResize="1" noEditPoints="1" noAdjustHandles="1" noChangeArrowheads="1" noChangeShapeType="1" noTextEdit="1"/>
              </p:cNvSpPr>
              <p:nvPr/>
            </p:nvSpPr>
            <p:spPr>
              <a:xfrm>
                <a:off x="6477000" y="2073281"/>
                <a:ext cx="1377300" cy="664862"/>
              </a:xfrm>
              <a:prstGeom prst="rect">
                <a:avLst/>
              </a:prstGeom>
              <a:blipFill>
                <a:blip r:embed="rId4"/>
                <a:stretch>
                  <a:fillRect l="-9333" t="-4587"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0002C9C3-C6BC-41C3-B1C0-461B1022DEF2}"/>
                  </a:ext>
                </a:extLst>
              </p:cNvPr>
              <p:cNvSpPr/>
              <p:nvPr/>
            </p:nvSpPr>
            <p:spPr>
              <a:xfrm>
                <a:off x="9334500" y="2073281"/>
                <a:ext cx="1249060"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𝟏𝟐</m:t>
                        </m:r>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0002C9C3-C6BC-41C3-B1C0-461B1022DEF2}"/>
                  </a:ext>
                </a:extLst>
              </p:cNvPr>
              <p:cNvSpPr>
                <a:spLocks noRot="1" noChangeAspect="1" noMove="1" noResize="1" noEditPoints="1" noAdjustHandles="1" noChangeArrowheads="1" noChangeShapeType="1" noTextEdit="1"/>
              </p:cNvSpPr>
              <p:nvPr/>
            </p:nvSpPr>
            <p:spPr>
              <a:xfrm>
                <a:off x="9334500" y="2073281"/>
                <a:ext cx="1249060" cy="662810"/>
              </a:xfrm>
              <a:prstGeom prst="rect">
                <a:avLst/>
              </a:prstGeom>
              <a:blipFill>
                <a:blip r:embed="rId5"/>
                <a:stretch>
                  <a:fillRect l="-9756" t="-4587" r="-9268"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9A9D74C-A270-48A9-B9CD-C4EB2C3CAC49}"/>
              </a:ext>
            </a:extLst>
          </p:cNvPr>
          <p:cNvSpPr/>
          <p:nvPr/>
        </p:nvSpPr>
        <p:spPr>
          <a:xfrm>
            <a:off x="698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9969734"/>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EBD7D498-E58E-4767-9C37-177D33ADD09B}"/>
                  </a:ext>
                </a:extLst>
              </p:cNvPr>
              <p:cNvSpPr/>
              <p:nvPr/>
            </p:nvSpPr>
            <p:spPr>
              <a:xfrm>
                <a:off x="127000" y="63500"/>
                <a:ext cx="11938000" cy="2668166"/>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98:</a:t>
                </a:r>
                <a:r>
                  <a:rPr lang="vi-VN" sz="2800" b="1" dirty="0">
                    <a:solidFill>
                      <a:srgbClr val="FFFF00"/>
                    </a:solidFill>
                    <a:latin typeface="UTM Swiss Condensed" panose="02000500000000000000" pitchFamily="2" charset="0"/>
                    <a:cs typeface="Times New Roman" panose="02020603050405020304" pitchFamily="18" charset="0"/>
                  </a:rPr>
                  <a:t> Đặt vào hai đầu đoạn mạch RLC không phân nhánh một điện áp xoay chiều u = U0cosωt thì thấy biểu thức của cường độ dòng điện trong mạch i = I0sin(ωt + </a:t>
                </a:r>
                <a14:m>
                  <m:oMath xmlns:m="http://schemas.openxmlformats.org/officeDocument/2006/math">
                    <m:f>
                      <m:fPr>
                        <m:ctrlPr>
                          <a:rPr lang="vi-VN" sz="2800" b="1">
                            <a:solidFill>
                              <a:srgbClr val="FFFF00"/>
                            </a:solidFill>
                          </a:rPr>
                        </m:ctrlPr>
                      </m:fPr>
                      <m:num>
                        <m:r>
                          <a:rPr lang="vi-VN" sz="2800" b="1">
                            <a:solidFill>
                              <a:srgbClr val="FFFF00"/>
                            </a:solidFill>
                          </a:rPr>
                          <m:t>𝝅</m:t>
                        </m:r>
                      </m:num>
                      <m:den>
                        <m:r>
                          <a:rPr lang="vi-VN" sz="2800" b="1">
                            <a:solidFill>
                              <a:srgbClr val="FFFF00"/>
                            </a:solidFill>
                          </a:rPr>
                          <m:t>𝟑</m:t>
                        </m:r>
                      </m:den>
                    </m:f>
                  </m:oMath>
                </a14:m>
                <a:r>
                  <a:rPr lang="vi-VN" sz="2800" b="1" dirty="0">
                    <a:solidFill>
                      <a:srgbClr val="FFFF00"/>
                    </a:solidFill>
                    <a:latin typeface="UTM Swiss Condensed" panose="02000500000000000000" pitchFamily="2" charset="0"/>
                    <a:cs typeface="Times New Roman" panose="02020603050405020304" pitchFamily="18" charset="0"/>
                  </a:rPr>
                  <a:t>). Gọi ZL, ZC, R lần lượt là cảm kháng, dung kháng và điện trở của đoạn mạch này</a:t>
                </a:r>
                <a:r>
                  <a:rPr lang="vi-VN" sz="2800" b="1">
                    <a:solidFill>
                      <a:srgbClr val="FFFF00"/>
                    </a:solidFill>
                    <a:latin typeface="UTM Swiss Condensed" panose="02000500000000000000" pitchFamily="2" charset="0"/>
                    <a:cs typeface="Times New Roman" panose="02020603050405020304" pitchFamily="18" charset="0"/>
                  </a:rPr>
                  <a:t>. </a:t>
                </a:r>
                <a:r>
                  <a:rPr lang="fr-FR" sz="2800" b="1">
                    <a:solidFill>
                      <a:srgbClr val="FFFF00"/>
                    </a:solidFill>
                    <a:latin typeface="UTM Swiss Condensed" panose="02000500000000000000" pitchFamily="2" charset="0"/>
                    <a:cs typeface="Times New Roman" panose="02020603050405020304" pitchFamily="18" charset="0"/>
                  </a:rPr>
                  <a:t>Ta </a:t>
                </a:r>
                <a:r>
                  <a:rPr lang="fr-FR" sz="2800" b="1" dirty="0" err="1">
                    <a:solidFill>
                      <a:srgbClr val="FFFF00"/>
                    </a:solidFill>
                    <a:latin typeface="UTM Swiss Condensed" panose="02000500000000000000" pitchFamily="2" charset="0"/>
                    <a:cs typeface="Times New Roman" panose="02020603050405020304" pitchFamily="18" charset="0"/>
                  </a:rPr>
                  <a:t>có</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EBD7D498-E58E-4767-9C37-177D33ADD09B}"/>
                  </a:ext>
                </a:extLst>
              </p:cNvPr>
              <p:cNvSpPr>
                <a:spLocks noRot="1" noChangeAspect="1" noMove="1" noResize="1" noEditPoints="1" noAdjustHandles="1" noChangeArrowheads="1" noChangeShapeType="1" noTextEdit="1"/>
              </p:cNvSpPr>
              <p:nvPr/>
            </p:nvSpPr>
            <p:spPr>
              <a:xfrm>
                <a:off x="127000" y="63500"/>
                <a:ext cx="11938000" cy="2668166"/>
              </a:xfrm>
              <a:prstGeom prst="rect">
                <a:avLst/>
              </a:prstGeom>
              <a:blipFill>
                <a:blip r:embed="rId2"/>
                <a:stretch>
                  <a:fillRect l="-865" t="-1087"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4FBC2AAB-B635-4187-9273-B2424CF84D21}"/>
                  </a:ext>
                </a:extLst>
              </p:cNvPr>
              <p:cNvSpPr/>
              <p:nvPr/>
            </p:nvSpPr>
            <p:spPr>
              <a:xfrm>
                <a:off x="1016000" y="2731666"/>
                <a:ext cx="3223959" cy="73238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L</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4FBC2AAB-B635-4187-9273-B2424CF84D21}"/>
                  </a:ext>
                </a:extLst>
              </p:cNvPr>
              <p:cNvSpPr>
                <a:spLocks noRot="1" noChangeAspect="1" noMove="1" noResize="1" noEditPoints="1" noAdjustHandles="1" noChangeArrowheads="1" noChangeShapeType="1" noTextEdit="1"/>
              </p:cNvSpPr>
              <p:nvPr/>
            </p:nvSpPr>
            <p:spPr>
              <a:xfrm>
                <a:off x="1016000" y="2731666"/>
                <a:ext cx="3223959" cy="732380"/>
              </a:xfrm>
              <a:prstGeom prst="rect">
                <a:avLst/>
              </a:prstGeom>
              <a:blipFill>
                <a:blip r:embed="rId3"/>
                <a:stretch>
                  <a:fillRect l="-3970" b="-666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7A1A47F-01A7-4D50-9075-95CE38571404}"/>
                  </a:ext>
                </a:extLst>
              </p:cNvPr>
              <p:cNvSpPr/>
              <p:nvPr/>
            </p:nvSpPr>
            <p:spPr>
              <a:xfrm>
                <a:off x="6477000" y="2731666"/>
                <a:ext cx="3223959" cy="73238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L</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47A1A47F-01A7-4D50-9075-95CE38571404}"/>
                  </a:ext>
                </a:extLst>
              </p:cNvPr>
              <p:cNvSpPr>
                <a:spLocks noRot="1" noChangeAspect="1" noMove="1" noResize="1" noEditPoints="1" noAdjustHandles="1" noChangeArrowheads="1" noChangeShapeType="1" noTextEdit="1"/>
              </p:cNvSpPr>
              <p:nvPr/>
            </p:nvSpPr>
            <p:spPr>
              <a:xfrm>
                <a:off x="6477000" y="2731666"/>
                <a:ext cx="3223959" cy="732380"/>
              </a:xfrm>
              <a:prstGeom prst="rect">
                <a:avLst/>
              </a:prstGeom>
              <a:blipFill>
                <a:blip r:embed="rId4"/>
                <a:stretch>
                  <a:fillRect l="-3977" b="-666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AF56479-0A70-45CB-89E9-216FA7FB776B}"/>
                  </a:ext>
                </a:extLst>
              </p:cNvPr>
              <p:cNvSpPr/>
              <p:nvPr/>
            </p:nvSpPr>
            <p:spPr>
              <a:xfrm>
                <a:off x="1016000" y="3493666"/>
                <a:ext cx="3223959"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L</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R</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6AF56479-0A70-45CB-89E9-216FA7FB776B}"/>
                  </a:ext>
                </a:extLst>
              </p:cNvPr>
              <p:cNvSpPr>
                <a:spLocks noRot="1" noChangeAspect="1" noMove="1" noResize="1" noEditPoints="1" noAdjustHandles="1" noChangeArrowheads="1" noChangeShapeType="1" noTextEdit="1"/>
              </p:cNvSpPr>
              <p:nvPr/>
            </p:nvSpPr>
            <p:spPr>
              <a:xfrm>
                <a:off x="1016000" y="3493666"/>
                <a:ext cx="3223959" cy="563744"/>
              </a:xfrm>
              <a:prstGeom prst="rect">
                <a:avLst/>
              </a:prstGeom>
              <a:blipFill>
                <a:blip r:embed="rId5"/>
                <a:stretch>
                  <a:fillRect l="-3970" t="-5376" r="-2836" b="-2903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4C5726A-69F1-4818-8B24-F10FA3806EE0}"/>
                  </a:ext>
                </a:extLst>
              </p:cNvPr>
              <p:cNvSpPr/>
              <p:nvPr/>
            </p:nvSpPr>
            <p:spPr>
              <a:xfrm>
                <a:off x="6477000" y="3493666"/>
                <a:ext cx="3144002"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L</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-R</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e>
                    </m:rad>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34C5726A-69F1-4818-8B24-F10FA3806EE0}"/>
                  </a:ext>
                </a:extLst>
              </p:cNvPr>
              <p:cNvSpPr>
                <a:spLocks noRot="1" noChangeAspect="1" noMove="1" noResize="1" noEditPoints="1" noAdjustHandles="1" noChangeArrowheads="1" noChangeShapeType="1" noTextEdit="1"/>
              </p:cNvSpPr>
              <p:nvPr/>
            </p:nvSpPr>
            <p:spPr>
              <a:xfrm>
                <a:off x="6477000" y="3493666"/>
                <a:ext cx="3144002" cy="563744"/>
              </a:xfrm>
              <a:prstGeom prst="rect">
                <a:avLst/>
              </a:prstGeom>
              <a:blipFill>
                <a:blip r:embed="rId6"/>
                <a:stretch>
                  <a:fillRect l="-4078" t="-5376" r="-3107" b="-2903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84F8F94-DB84-42FA-A685-E976E66A4587}"/>
              </a:ext>
            </a:extLst>
          </p:cNvPr>
          <p:cNvSpPr/>
          <p:nvPr/>
        </p:nvSpPr>
        <p:spPr>
          <a:xfrm>
            <a:off x="952500" y="266816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6858192"/>
      </p:ext>
    </p:extLst>
  </p:cSld>
  <p:clrMapOvr>
    <a:masterClrMapping/>
  </p:clrMapOvr>
  <mc:AlternateContent xmlns:mc="http://schemas.openxmlformats.org/markup-compatibility/2006">
    <mc:Choice xmlns:p14="http://schemas.microsoft.com/office/powerpoint/2010/main" Requires="p14">
      <p:transition spd="slow" p14:dur="20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EB70848A-BB7F-4380-813C-C5AD1CD940BE}"/>
                  </a:ext>
                </a:extLst>
              </p:cNvPr>
              <p:cNvSpPr/>
              <p:nvPr/>
            </p:nvSpPr>
            <p:spPr>
              <a:xfrm>
                <a:off x="127000" y="63500"/>
                <a:ext cx="11938000" cy="1894942"/>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99:</a:t>
                </a:r>
                <a:r>
                  <a:rPr lang="vi-VN" sz="2800" b="1" dirty="0">
                    <a:solidFill>
                      <a:srgbClr val="FFFF00"/>
                    </a:solidFill>
                    <a:latin typeface="UTM Swiss Condensed" panose="02000500000000000000" pitchFamily="2" charset="0"/>
                    <a:cs typeface="Times New Roman" panose="02020603050405020304" pitchFamily="18" charset="0"/>
                  </a:rPr>
                  <a:t> Dòng điện qua một đoạn mạch có cường độ i = I0cos(2πft - </a:t>
                </a:r>
                <a14:m>
                  <m:oMath xmlns:m="http://schemas.openxmlformats.org/officeDocument/2006/math">
                    <m:f>
                      <m:fPr>
                        <m:ctrlPr>
                          <a:rPr lang="vi-VN" sz="2800" b="1">
                            <a:solidFill>
                              <a:srgbClr val="FFFF00"/>
                            </a:solidFill>
                          </a:rPr>
                        </m:ctrlPr>
                      </m:fPr>
                      <m:num>
                        <m:r>
                          <a:rPr lang="vi-VN" sz="2800" b="1">
                            <a:solidFill>
                              <a:srgbClr val="FFFF00"/>
                            </a:solidFill>
                          </a:rPr>
                          <m:t>𝝅</m:t>
                        </m:r>
                      </m:num>
                      <m:den>
                        <m:r>
                          <a:rPr lang="vi-VN" sz="2800" b="1">
                            <a:solidFill>
                              <a:srgbClr val="FFFF00"/>
                            </a:solidFill>
                          </a:rPr>
                          <m:t>𝟑</m:t>
                        </m:r>
                      </m:den>
                    </m:f>
                  </m:oMath>
                </a14:m>
                <a:r>
                  <a:rPr lang="vi-VN" sz="2800" b="1" dirty="0">
                    <a:solidFill>
                      <a:srgbClr val="FFFF00"/>
                    </a:solidFill>
                    <a:latin typeface="UTM Swiss Condensed" panose="02000500000000000000" pitchFamily="2" charset="0"/>
                    <a:cs typeface="Times New Roman" panose="02020603050405020304" pitchFamily="18" charset="0"/>
                  </a:rPr>
                  <a:t>). Tính từ thời điểm t = 0, điện lượng qua mạch trong </a:t>
                </a:r>
                <a14:m>
                  <m:oMath xmlns:m="http://schemas.openxmlformats.org/officeDocument/2006/math">
                    <m:f>
                      <m:fPr>
                        <m:ctrlPr>
                          <a:rPr lang="vi-VN" sz="2800" b="1">
                            <a:solidFill>
                              <a:srgbClr val="FFFF00"/>
                            </a:solidFill>
                          </a:rPr>
                        </m:ctrlPr>
                      </m:fPr>
                      <m:num>
                        <m:r>
                          <a:rPr lang="vi-VN" sz="2800" b="1">
                            <a:solidFill>
                              <a:srgbClr val="FFFF00"/>
                            </a:solidFill>
                          </a:rPr>
                          <m:t>𝟏</m:t>
                        </m:r>
                      </m:num>
                      <m:den>
                        <m:r>
                          <a:rPr lang="vi-VN" sz="2800" b="1">
                            <a:solidFill>
                              <a:srgbClr val="FFFF00"/>
                            </a:solidFill>
                          </a:rPr>
                          <m:t>𝟒</m:t>
                        </m:r>
                      </m:den>
                    </m:f>
                  </m:oMath>
                </a14:m>
                <a:r>
                  <a:rPr lang="vi-VN" sz="2800" b="1" dirty="0">
                    <a:solidFill>
                      <a:srgbClr val="FFFF00"/>
                    </a:solidFill>
                    <a:latin typeface="UTM Swiss Condensed" panose="02000500000000000000" pitchFamily="2" charset="0"/>
                    <a:cs typeface="Times New Roman" panose="02020603050405020304" pitchFamily="18" charset="0"/>
                  </a:rPr>
                  <a:t> chu kỳ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EB70848A-BB7F-4380-813C-C5AD1CD940BE}"/>
                  </a:ext>
                </a:extLst>
              </p:cNvPr>
              <p:cNvSpPr>
                <a:spLocks noRot="1" noChangeAspect="1" noMove="1" noResize="1" noEditPoints="1" noAdjustHandles="1" noChangeArrowheads="1" noChangeShapeType="1" noTextEdit="1"/>
              </p:cNvSpPr>
              <p:nvPr/>
            </p:nvSpPr>
            <p:spPr>
              <a:xfrm>
                <a:off x="127000" y="63500"/>
                <a:ext cx="11938000" cy="1894942"/>
              </a:xfrm>
              <a:prstGeom prst="rect">
                <a:avLst/>
              </a:prstGeom>
              <a:blipFill>
                <a:blip r:embed="rId2"/>
                <a:stretch>
                  <a:fillRect l="-865" r="-814"/>
                </a:stretch>
              </a:blipFill>
              <a:ln>
                <a:solidFill>
                  <a:srgbClr val="FF0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95CBBD3-8B57-43B5-8AB6-87533F7A4C3E}"/>
                  </a:ext>
                </a:extLst>
              </p:cNvPr>
              <p:cNvSpPr/>
              <p:nvPr/>
            </p:nvSpPr>
            <p:spPr>
              <a:xfrm>
                <a:off x="762000" y="1958442"/>
                <a:ext cx="2300630" cy="84055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𝒇</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295CBBD3-8B57-43B5-8AB6-87533F7A4C3E}"/>
                  </a:ext>
                </a:extLst>
              </p:cNvPr>
              <p:cNvSpPr>
                <a:spLocks noRot="1" noChangeAspect="1" noMove="1" noResize="1" noEditPoints="1" noAdjustHandles="1" noChangeArrowheads="1" noChangeShapeType="1" noTextEdit="1"/>
              </p:cNvSpPr>
              <p:nvPr/>
            </p:nvSpPr>
            <p:spPr>
              <a:xfrm>
                <a:off x="762000" y="1958442"/>
                <a:ext cx="2300630" cy="840551"/>
              </a:xfrm>
              <a:prstGeom prst="rect">
                <a:avLst/>
              </a:prstGeom>
              <a:blipFill>
                <a:blip r:embed="rId3"/>
                <a:stretch>
                  <a:fillRect l="-530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B44E8C34-2B86-47BC-8C55-671C5F55525F}"/>
                  </a:ext>
                </a:extLst>
              </p:cNvPr>
              <p:cNvSpPr/>
              <p:nvPr/>
            </p:nvSpPr>
            <p:spPr>
              <a:xfrm>
                <a:off x="3619500" y="1958442"/>
                <a:ext cx="2300630" cy="8415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𝒇</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B44E8C34-2B86-47BC-8C55-671C5F55525F}"/>
                  </a:ext>
                </a:extLst>
              </p:cNvPr>
              <p:cNvSpPr>
                <a:spLocks noRot="1" noChangeAspect="1" noMove="1" noResize="1" noEditPoints="1" noAdjustHandles="1" noChangeArrowheads="1" noChangeShapeType="1" noTextEdit="1"/>
              </p:cNvSpPr>
              <p:nvPr/>
            </p:nvSpPr>
            <p:spPr>
              <a:xfrm>
                <a:off x="3619500" y="1958442"/>
                <a:ext cx="2300630" cy="841577"/>
              </a:xfrm>
              <a:prstGeom prst="rect">
                <a:avLst/>
              </a:prstGeom>
              <a:blipFill>
                <a:blip r:embed="rId4"/>
                <a:stretch>
                  <a:fillRect l="-557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BEF355BB-3DD6-4D9D-BADD-ACDD92F63377}"/>
                  </a:ext>
                </a:extLst>
              </p:cNvPr>
              <p:cNvSpPr/>
              <p:nvPr/>
            </p:nvSpPr>
            <p:spPr>
              <a:xfrm>
                <a:off x="6477000" y="1958442"/>
                <a:ext cx="2300630" cy="84055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𝒇</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BEF355BB-3DD6-4D9D-BADD-ACDD92F63377}"/>
                  </a:ext>
                </a:extLst>
              </p:cNvPr>
              <p:cNvSpPr>
                <a:spLocks noRot="1" noChangeAspect="1" noMove="1" noResize="1" noEditPoints="1" noAdjustHandles="1" noChangeArrowheads="1" noChangeShapeType="1" noTextEdit="1"/>
              </p:cNvSpPr>
              <p:nvPr/>
            </p:nvSpPr>
            <p:spPr>
              <a:xfrm>
                <a:off x="6477000" y="1958442"/>
                <a:ext cx="2300630" cy="840551"/>
              </a:xfrm>
              <a:prstGeom prst="rect">
                <a:avLst/>
              </a:prstGeom>
              <a:blipFill>
                <a:blip r:embed="rId5"/>
                <a:stretch>
                  <a:fillRect l="-557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A5C5582-5FC9-478A-9AA4-10AC4BFB71B3}"/>
                  </a:ext>
                </a:extLst>
              </p:cNvPr>
              <p:cNvSpPr/>
              <p:nvPr/>
            </p:nvSpPr>
            <p:spPr>
              <a:xfrm>
                <a:off x="9334500" y="1958442"/>
                <a:ext cx="2198294" cy="8415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𝟎</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𝟒</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𝒇</m:t>
                        </m:r>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8A5C5582-5FC9-478A-9AA4-10AC4BFB71B3}"/>
                  </a:ext>
                </a:extLst>
              </p:cNvPr>
              <p:cNvSpPr>
                <a:spLocks noRot="1" noChangeAspect="1" noMove="1" noResize="1" noEditPoints="1" noAdjustHandles="1" noChangeArrowheads="1" noChangeShapeType="1" noTextEdit="1"/>
              </p:cNvSpPr>
              <p:nvPr/>
            </p:nvSpPr>
            <p:spPr>
              <a:xfrm>
                <a:off x="9334500" y="1958442"/>
                <a:ext cx="2198294" cy="841577"/>
              </a:xfrm>
              <a:prstGeom prst="rect">
                <a:avLst/>
              </a:prstGeom>
              <a:blipFill>
                <a:blip r:embed="rId6"/>
                <a:stretch>
                  <a:fillRect l="-5540" r="-4709"/>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93809049-6785-4B4D-8D52-04C984FC557C}"/>
              </a:ext>
            </a:extLst>
          </p:cNvPr>
          <p:cNvSpPr/>
          <p:nvPr/>
        </p:nvSpPr>
        <p:spPr>
          <a:xfrm>
            <a:off x="698500" y="189494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7561964"/>
      </p:ext>
    </p:extLst>
  </p:cSld>
  <p:clrMapOvr>
    <a:masterClrMapping/>
  </p:clrMapOvr>
  <mc:AlternateContent xmlns:mc="http://schemas.openxmlformats.org/markup-compatibility/2006">
    <mc:Choice xmlns:p14="http://schemas.microsoft.com/office/powerpoint/2010/main" Requires="p14">
      <p:transition spd="slow" p14:dur="20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226405-6FF7-423B-A87F-49CFB0C62B09}"/>
              </a:ext>
            </a:extLst>
          </p:cNvPr>
          <p:cNvSpPr/>
          <p:nvPr/>
        </p:nvSpPr>
        <p:spPr>
          <a:xfrm>
            <a:off x="127000" y="63500"/>
            <a:ext cx="11938000" cy="2505301"/>
          </a:xfrm>
          <a:prstGeom prst="rect">
            <a:avLst/>
          </a:prstGeom>
          <a:noFill/>
          <a:ln>
            <a:solidFill>
              <a:srgbClr val="FF00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100: Cho mạch gồm điện trở thuần R và tụ điện có điện dung C mắc nối tiếp. Dùng vôn kế nhiệt có điện trở rất lớn đo được các điện áp UR = 30 V, UC = 40V thì hiệu điện thế ở hai đầu đoạn mạch lệch pha so với hiệu điện thế ở hai đầu tụ điện một lượng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CAF63861-DB71-478F-BDF9-8CB3F61B09C0}"/>
              </a:ext>
            </a:extLst>
          </p:cNvPr>
          <p:cNvSpPr/>
          <p:nvPr/>
        </p:nvSpPr>
        <p:spPr>
          <a:xfrm>
            <a:off x="7620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0,64.</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219B8D34-71AD-4913-92BF-9312937692F2}"/>
              </a:ext>
            </a:extLst>
          </p:cNvPr>
          <p:cNvSpPr/>
          <p:nvPr/>
        </p:nvSpPr>
        <p:spPr>
          <a:xfrm>
            <a:off x="36195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1,56.</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48E1FE9B-4E65-47A1-A06A-435C81AE1432}"/>
              </a:ext>
            </a:extLst>
          </p:cNvPr>
          <p:cNvSpPr/>
          <p:nvPr/>
        </p:nvSpPr>
        <p:spPr>
          <a:xfrm>
            <a:off x="6477000" y="2568801"/>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1,08.</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8DBA59D4-2451-411D-9E91-B8C35D66AFA4}"/>
              </a:ext>
            </a:extLst>
          </p:cNvPr>
          <p:cNvSpPr/>
          <p:nvPr/>
        </p:nvSpPr>
        <p:spPr>
          <a:xfrm>
            <a:off x="9334500" y="2568801"/>
            <a:ext cx="156324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0,93.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03E3C3D7-9BA1-487F-8877-D991B3FF2A1A}"/>
              </a:ext>
            </a:extLst>
          </p:cNvPr>
          <p:cNvSpPr/>
          <p:nvPr/>
        </p:nvSpPr>
        <p:spPr>
          <a:xfrm>
            <a:off x="698500" y="25053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79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10208</Words>
  <Application>Microsoft Office PowerPoint</Application>
  <PresentationFormat>Widescreen</PresentationFormat>
  <Paragraphs>721</Paragraphs>
  <Slides>112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112</vt:i4>
      </vt:variant>
    </vt:vector>
  </HeadingPairs>
  <TitlesOfParts>
    <vt:vector size="119" baseType="lpstr">
      <vt:lpstr>Arial</vt:lpstr>
      <vt:lpstr>Calibri</vt:lpstr>
      <vt:lpstr>Calibri Light</vt:lpstr>
      <vt:lpstr>Cambria Math</vt:lpstr>
      <vt:lpstr>Times New Roman</vt:lpstr>
      <vt:lpstr>UTM Swiss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HUY HUNG</dc:creator>
  <cp:lastModifiedBy>NGUYEN HUY HUNG</cp:lastModifiedBy>
  <cp:revision>5</cp:revision>
  <dcterms:created xsi:type="dcterms:W3CDTF">2020-09-06T07:46:54Z</dcterms:created>
  <dcterms:modified xsi:type="dcterms:W3CDTF">2020-09-06T08:32:07Z</dcterms:modified>
</cp:coreProperties>
</file>