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17"/>
  </p:notesMasterIdLst>
  <p:sldIdLst>
    <p:sldId id="2952" r:id="rId5"/>
    <p:sldId id="2988" r:id="rId6"/>
    <p:sldId id="2989" r:id="rId7"/>
    <p:sldId id="2999" r:id="rId8"/>
    <p:sldId id="2990" r:id="rId9"/>
    <p:sldId id="2992" r:id="rId10"/>
    <p:sldId id="3000" r:id="rId11"/>
    <p:sldId id="3001" r:id="rId12"/>
    <p:sldId id="2997" r:id="rId13"/>
    <p:sldId id="3002" r:id="rId14"/>
    <p:sldId id="2998"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653CB1-D25E-4695-BE0D-569B8EBC8C0F}" v="2509" dt="2023-02-21T07:55:08.5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72" d="100"/>
          <a:sy n="72" d="100"/>
        </p:scale>
        <p:origin x="62" y="3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28/02/2023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2927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a:extLst>
              <a:ext uri="{FF2B5EF4-FFF2-40B4-BE49-F238E27FC236}">
                <a16:creationId xmlns:a16="http://schemas.microsoft.com/office/drawing/2014/main" id="{845E9901-4C31-4340-B601-A4AB9DCF37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sp>
        <p:nvSpPr>
          <p:cNvPr id="4" name="Rectangle: Diagonal Corners Rounded 3">
            <a:extLst>
              <a:ext uri="{FF2B5EF4-FFF2-40B4-BE49-F238E27FC236}">
                <a16:creationId xmlns:a16="http://schemas.microsoft.com/office/drawing/2014/main" id="{9EE587B0-FA33-4DA5-8DD3-696EB0DAD33D}"/>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6ADB0E1-9829-45E9-B95D-D04A7B9894F7}"/>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14.sv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1.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2.sv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8" name="Picture 7">
            <a:extLst>
              <a:ext uri="{FF2B5EF4-FFF2-40B4-BE49-F238E27FC236}">
                <a16:creationId xmlns:a16="http://schemas.microsoft.com/office/drawing/2014/main" id="{748F9F63-7B1A-4025-A4D0-0EDFB103C152}"/>
              </a:ext>
            </a:extLst>
          </p:cNvPr>
          <p:cNvPicPr>
            <a:picLocks noChangeAspect="1"/>
          </p:cNvPicPr>
          <p:nvPr/>
        </p:nvPicPr>
        <p:blipFill>
          <a:blip r:embed="rId8"/>
          <a:stretch>
            <a:fillRect/>
          </a:stretch>
        </p:blipFill>
        <p:spPr>
          <a:xfrm>
            <a:off x="132402" y="2491800"/>
            <a:ext cx="589731" cy="520622"/>
          </a:xfrm>
          <a:prstGeom prst="rect">
            <a:avLst/>
          </a:prstGeom>
        </p:spPr>
      </p:pic>
      <p:sp>
        <p:nvSpPr>
          <p:cNvPr id="2" name="TextBox 1">
            <a:extLst>
              <a:ext uri="{FF2B5EF4-FFF2-40B4-BE49-F238E27FC236}">
                <a16:creationId xmlns:a16="http://schemas.microsoft.com/office/drawing/2014/main" id="{A392E60C-31A8-9BD3-2BA6-BBDE04999979}"/>
              </a:ext>
            </a:extLst>
          </p:cNvPr>
          <p:cNvSpPr txBox="1"/>
          <p:nvPr/>
        </p:nvSpPr>
        <p:spPr>
          <a:xfrm>
            <a:off x="3288890" y="1666488"/>
            <a:ext cx="3731342" cy="369332"/>
          </a:xfrm>
          <a:prstGeom prst="rect">
            <a:avLst/>
          </a:prstGeom>
          <a:noFill/>
        </p:spPr>
        <p:txBody>
          <a:bodyPr wrap="square" rtlCol="0">
            <a:spAutoFit/>
          </a:bodyPr>
          <a:lstStyle/>
          <a:p>
            <a:endParaRPr lang="en-US">
              <a:latin typeface="UTM Avo" panose="02040603050506020204"/>
            </a:endParaRPr>
          </a:p>
        </p:txBody>
      </p:sp>
      <p:grpSp>
        <p:nvGrpSpPr>
          <p:cNvPr id="3" name="Group 2">
            <a:extLst>
              <a:ext uri="{FF2B5EF4-FFF2-40B4-BE49-F238E27FC236}">
                <a16:creationId xmlns:a16="http://schemas.microsoft.com/office/drawing/2014/main" id="{E7A2AA28-096D-C483-E994-21353B936956}"/>
              </a:ext>
            </a:extLst>
          </p:cNvPr>
          <p:cNvGrpSpPr/>
          <p:nvPr/>
        </p:nvGrpSpPr>
        <p:grpSpPr>
          <a:xfrm>
            <a:off x="1015490" y="1808697"/>
            <a:ext cx="7172739" cy="1940925"/>
            <a:chOff x="1055313" y="1366069"/>
            <a:chExt cx="7172739" cy="1940925"/>
          </a:xfrm>
        </p:grpSpPr>
        <p:sp>
          <p:nvSpPr>
            <p:cNvPr id="9" name="Rectangle: Rounded Corners 8">
              <a:extLst>
                <a:ext uri="{FF2B5EF4-FFF2-40B4-BE49-F238E27FC236}">
                  <a16:creationId xmlns:a16="http://schemas.microsoft.com/office/drawing/2014/main" id="{31445C83-FF6D-03A9-59EB-0FC9A9C27818}"/>
                </a:ext>
              </a:extLst>
            </p:cNvPr>
            <p:cNvSpPr/>
            <p:nvPr/>
          </p:nvSpPr>
          <p:spPr>
            <a:xfrm>
              <a:off x="1597171" y="1705938"/>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Graphic 9">
              <a:extLst>
                <a:ext uri="{FF2B5EF4-FFF2-40B4-BE49-F238E27FC236}">
                  <a16:creationId xmlns:a16="http://schemas.microsoft.com/office/drawing/2014/main" id="{90D64326-C072-0259-9281-1CAC62A287B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55313" y="1366069"/>
              <a:ext cx="2076866" cy="1940925"/>
            </a:xfrm>
            <a:prstGeom prst="rect">
              <a:avLst/>
            </a:prstGeom>
          </p:spPr>
        </p:pic>
        <p:sp>
          <p:nvSpPr>
            <p:cNvPr id="11" name="Rectangle 10">
              <a:extLst>
                <a:ext uri="{FF2B5EF4-FFF2-40B4-BE49-F238E27FC236}">
                  <a16:creationId xmlns:a16="http://schemas.microsoft.com/office/drawing/2014/main" id="{841874E5-2A61-0BF6-5273-12F93B38A65D}"/>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2" name="Rectangle 11">
              <a:extLst>
                <a:ext uri="{FF2B5EF4-FFF2-40B4-BE49-F238E27FC236}">
                  <a16:creationId xmlns:a16="http://schemas.microsoft.com/office/drawing/2014/main" id="{8EB326D0-0B0F-D9AC-F126-1AF444053F0C}"/>
                </a:ext>
              </a:extLst>
            </p:cNvPr>
            <p:cNvSpPr/>
            <p:nvPr/>
          </p:nvSpPr>
          <p:spPr>
            <a:xfrm>
              <a:off x="1798272" y="2088107"/>
              <a:ext cx="625280" cy="10074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a:latin typeface="UVF Salome" panose="02000503040000020003" pitchFamily="50" charset="0"/>
                  <a:cs typeface="Times New Roman" panose="02020603050405020304" pitchFamily="18" charset="0"/>
                </a:rPr>
                <a:t>2</a:t>
              </a:r>
              <a:endParaRPr lang="vi-VN" sz="4400" b="1">
                <a:latin typeface="UVF Salome" panose="02000503040000020003" pitchFamily="50" charset="0"/>
                <a:cs typeface="Times New Roman" panose="02020603050405020304" pitchFamily="18" charset="0"/>
              </a:endParaRPr>
            </a:p>
          </p:txBody>
        </p:sp>
        <p:sp>
          <p:nvSpPr>
            <p:cNvPr id="13" name="Rectangle 12">
              <a:extLst>
                <a:ext uri="{FF2B5EF4-FFF2-40B4-BE49-F238E27FC236}">
                  <a16:creationId xmlns:a16="http://schemas.microsoft.com/office/drawing/2014/main" id="{A8A01F73-D48F-1E70-2AB5-62989EF473BE}"/>
                </a:ext>
              </a:extLst>
            </p:cNvPr>
            <p:cNvSpPr/>
            <p:nvPr/>
          </p:nvSpPr>
          <p:spPr>
            <a:xfrm>
              <a:off x="2709267" y="1916826"/>
              <a:ext cx="5518785" cy="75469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3200" b="1">
                  <a:solidFill>
                    <a:srgbClr val="F93265"/>
                  </a:solidFill>
                  <a:latin typeface="UTM Avo" panose="02040603050506020204" pitchFamily="18" charset="0"/>
                  <a:cs typeface="Times New Roman" panose="02020603050405020304" pitchFamily="18" charset="0"/>
                </a:rPr>
                <a:t>Gõ bàn phím đúng cách</a:t>
              </a:r>
            </a:p>
          </p:txBody>
        </p:sp>
      </p:grpSp>
      <p:sp>
        <p:nvSpPr>
          <p:cNvPr id="20" name="Text Box 2">
            <a:extLst>
              <a:ext uri="{FF2B5EF4-FFF2-40B4-BE49-F238E27FC236}">
                <a16:creationId xmlns:a16="http://schemas.microsoft.com/office/drawing/2014/main" id="{8D591C46-D31E-0732-3216-DD70EAECD9C9}"/>
              </a:ext>
            </a:extLst>
          </p:cNvPr>
          <p:cNvSpPr txBox="1"/>
          <p:nvPr/>
        </p:nvSpPr>
        <p:spPr>
          <a:xfrm>
            <a:off x="9505315" y="34108"/>
            <a:ext cx="2686685" cy="7067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pic>
        <p:nvPicPr>
          <p:cNvPr id="22" name="Graphic 21">
            <a:extLst>
              <a:ext uri="{FF2B5EF4-FFF2-40B4-BE49-F238E27FC236}">
                <a16:creationId xmlns:a16="http://schemas.microsoft.com/office/drawing/2014/main" id="{32E2F22B-F78E-C528-6687-7D8C3E882C9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flipH="1">
            <a:off x="0" y="687745"/>
            <a:ext cx="6489066" cy="1556220"/>
          </a:xfrm>
          <a:prstGeom prst="rect">
            <a:avLst/>
          </a:prstGeom>
        </p:spPr>
      </p:pic>
      <p:sp>
        <p:nvSpPr>
          <p:cNvPr id="23" name="Rectangle 22">
            <a:extLst>
              <a:ext uri="{FF2B5EF4-FFF2-40B4-BE49-F238E27FC236}">
                <a16:creationId xmlns:a16="http://schemas.microsoft.com/office/drawing/2014/main" id="{3FA1B363-BDC5-A6D3-2C8C-0C1A949B6B5E}"/>
              </a:ext>
            </a:extLst>
          </p:cNvPr>
          <p:cNvSpPr/>
          <p:nvPr/>
        </p:nvSpPr>
        <p:spPr>
          <a:xfrm>
            <a:off x="-779730" y="698251"/>
            <a:ext cx="7268796" cy="92202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1. MÁY TÍNH VÀ EM</a:t>
            </a:r>
            <a:endParaRPr lang="vi-VN" sz="3600" b="1">
              <a:solidFill>
                <a:schemeClr val="bg1"/>
              </a:solidFill>
              <a:latin typeface="SVN-Avo"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746664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425059"/>
            <a:ext cx="9751340" cy="967957"/>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en-US" sz="2000">
                <a:latin typeface="UTM Avo" panose="02040603050506020204" pitchFamily="18" charset="0"/>
                <a:cs typeface="Times New Roman" panose="02020603050405020304" pitchFamily="18" charset="0"/>
              </a:rPr>
              <a:t>Hãy sắp xếp các câu sau theo thứ tự thực hiện việc gõ các phím trên hàng phím số theo cách đúng:</a:t>
            </a:r>
            <a:endParaRPr lang="vi-VN"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4" name="TextBox 3">
            <a:extLst>
              <a:ext uri="{FF2B5EF4-FFF2-40B4-BE49-F238E27FC236}">
                <a16:creationId xmlns:a16="http://schemas.microsoft.com/office/drawing/2014/main" id="{4ED052CF-168D-E28E-853C-3B0D751F6F48}"/>
              </a:ext>
            </a:extLst>
          </p:cNvPr>
          <p:cNvSpPr txBox="1"/>
          <p:nvPr/>
        </p:nvSpPr>
        <p:spPr>
          <a:xfrm>
            <a:off x="2344994" y="2698955"/>
            <a:ext cx="6858000" cy="646331"/>
          </a:xfrm>
          <a:prstGeom prst="rect">
            <a:avLst/>
          </a:prstGeom>
          <a:noFill/>
        </p:spPr>
        <p:txBody>
          <a:bodyPr wrap="square" rtlCol="0">
            <a:spAutoFit/>
          </a:bodyPr>
          <a:lstStyle/>
          <a:p>
            <a:r>
              <a:rPr lang="en-US">
                <a:latin typeface="UTM Avo" panose="02040603050506020204"/>
              </a:rPr>
              <a:t>a) Sau khi gõ xong một phím, phải đưa ngón tay trở về vị trí xuất phát tương ứng trên hàng phím cơ sở.</a:t>
            </a:r>
          </a:p>
        </p:txBody>
      </p:sp>
      <p:sp>
        <p:nvSpPr>
          <p:cNvPr id="7" name="TextBox 6">
            <a:extLst>
              <a:ext uri="{FF2B5EF4-FFF2-40B4-BE49-F238E27FC236}">
                <a16:creationId xmlns:a16="http://schemas.microsoft.com/office/drawing/2014/main" id="{AEDDEBC5-4D60-63F7-1C0D-D9E6C8449D7B}"/>
              </a:ext>
            </a:extLst>
          </p:cNvPr>
          <p:cNvSpPr txBox="1"/>
          <p:nvPr/>
        </p:nvSpPr>
        <p:spPr>
          <a:xfrm>
            <a:off x="2344994" y="3380706"/>
            <a:ext cx="6858000" cy="369332"/>
          </a:xfrm>
          <a:prstGeom prst="rect">
            <a:avLst/>
          </a:prstGeom>
          <a:noFill/>
        </p:spPr>
        <p:txBody>
          <a:bodyPr wrap="square" rtlCol="0">
            <a:spAutoFit/>
          </a:bodyPr>
          <a:lstStyle/>
          <a:p>
            <a:r>
              <a:rPr lang="en-US">
                <a:latin typeface="UTM Avo" panose="02040603050506020204"/>
              </a:rPr>
              <a:t>b) Đặt các ngón tay ở vị trí xuất phát trên hàng phím cơ sở.</a:t>
            </a:r>
          </a:p>
        </p:txBody>
      </p:sp>
      <p:sp>
        <p:nvSpPr>
          <p:cNvPr id="9" name="TextBox 8">
            <a:extLst>
              <a:ext uri="{FF2B5EF4-FFF2-40B4-BE49-F238E27FC236}">
                <a16:creationId xmlns:a16="http://schemas.microsoft.com/office/drawing/2014/main" id="{F49FF7F8-E946-68C2-6318-9BEE798A230B}"/>
              </a:ext>
            </a:extLst>
          </p:cNvPr>
          <p:cNvSpPr txBox="1"/>
          <p:nvPr/>
        </p:nvSpPr>
        <p:spPr>
          <a:xfrm>
            <a:off x="2344994" y="3785458"/>
            <a:ext cx="6858000" cy="369332"/>
          </a:xfrm>
          <a:prstGeom prst="rect">
            <a:avLst/>
          </a:prstGeom>
          <a:noFill/>
        </p:spPr>
        <p:txBody>
          <a:bodyPr wrap="square" rtlCol="0">
            <a:spAutoFit/>
          </a:bodyPr>
          <a:lstStyle/>
          <a:p>
            <a:r>
              <a:rPr lang="en-US">
                <a:latin typeface="UTM Avo" panose="02040603050506020204"/>
              </a:rPr>
              <a:t>c) Vươn ngón tay để gõ phím số tương ứng mà ngón tay đó phụ trách. </a:t>
            </a:r>
          </a:p>
        </p:txBody>
      </p:sp>
      <p:sp>
        <p:nvSpPr>
          <p:cNvPr id="10" name="TextBox 9">
            <a:extLst>
              <a:ext uri="{FF2B5EF4-FFF2-40B4-BE49-F238E27FC236}">
                <a16:creationId xmlns:a16="http://schemas.microsoft.com/office/drawing/2014/main" id="{5BE2C4ED-46C9-FD0F-D009-1D23F76ABF48}"/>
              </a:ext>
            </a:extLst>
          </p:cNvPr>
          <p:cNvSpPr txBox="1"/>
          <p:nvPr/>
        </p:nvSpPr>
        <p:spPr>
          <a:xfrm>
            <a:off x="1778037" y="4783895"/>
            <a:ext cx="2330245" cy="461665"/>
          </a:xfrm>
          <a:prstGeom prst="rect">
            <a:avLst/>
          </a:prstGeom>
          <a:noFill/>
        </p:spPr>
        <p:txBody>
          <a:bodyPr wrap="square" rtlCol="0">
            <a:spAutoFit/>
          </a:bodyPr>
          <a:lstStyle/>
          <a:p>
            <a:r>
              <a:rPr lang="en-US" sz="2400">
                <a:solidFill>
                  <a:schemeClr val="accent4">
                    <a:lumMod val="75000"/>
                  </a:schemeClr>
                </a:solidFill>
                <a:latin typeface="UTM Avo" panose="02040603050506020204"/>
              </a:rPr>
              <a:t>ĐÁP ÁN:</a:t>
            </a:r>
          </a:p>
        </p:txBody>
      </p:sp>
      <p:sp>
        <p:nvSpPr>
          <p:cNvPr id="11" name="TextBox 10">
            <a:extLst>
              <a:ext uri="{FF2B5EF4-FFF2-40B4-BE49-F238E27FC236}">
                <a16:creationId xmlns:a16="http://schemas.microsoft.com/office/drawing/2014/main" id="{BAF55BA9-194F-B172-7CDE-A51C6EB3AEFA}"/>
              </a:ext>
            </a:extLst>
          </p:cNvPr>
          <p:cNvSpPr txBox="1"/>
          <p:nvPr/>
        </p:nvSpPr>
        <p:spPr>
          <a:xfrm>
            <a:off x="2943159" y="4783894"/>
            <a:ext cx="1858297" cy="461665"/>
          </a:xfrm>
          <a:prstGeom prst="rect">
            <a:avLst/>
          </a:prstGeom>
          <a:noFill/>
        </p:spPr>
        <p:txBody>
          <a:bodyPr wrap="square" rtlCol="0">
            <a:spAutoFit/>
          </a:bodyPr>
          <a:lstStyle/>
          <a:p>
            <a:pPr algn="ctr"/>
            <a:r>
              <a:rPr lang="en-US" sz="2400">
                <a:solidFill>
                  <a:schemeClr val="accent4">
                    <a:lumMod val="50000"/>
                  </a:schemeClr>
                </a:solidFill>
                <a:latin typeface="UTM Avo" panose="02040603050506020204"/>
              </a:rPr>
              <a:t>b – c – a </a:t>
            </a:r>
          </a:p>
        </p:txBody>
      </p:sp>
    </p:spTree>
    <p:extLst>
      <p:ext uri="{BB962C8B-B14F-4D97-AF65-F5344CB8AC3E}">
        <p14:creationId xmlns:p14="http://schemas.microsoft.com/office/powerpoint/2010/main" val="1892319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7"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1318181"/>
          </a:xfrm>
          <a:prstGeom prst="rect">
            <a:avLst/>
          </a:prstGeom>
        </p:spPr>
        <p:txBody>
          <a:bodyPr wrap="square">
            <a:spAutoFit/>
          </a:bodyPr>
          <a:lstStyle/>
          <a:p>
            <a:pPr algn="just" defTabSz="342900">
              <a:lnSpc>
                <a:spcPct val="150000"/>
              </a:lnSpc>
            </a:pPr>
            <a:r>
              <a:rPr lang="en-US" sz="2800" b="1">
                <a:latin typeface="UTM Avo" panose="02040603050506020204" pitchFamily="18" charset="0"/>
                <a:cs typeface="Times New Roman" panose="02020603050405020304" pitchFamily="18" charset="0"/>
              </a:rPr>
              <a:t>1. </a:t>
            </a:r>
            <a:r>
              <a:rPr lang="en-US" sz="2800">
                <a:latin typeface="UTM Avo" panose="02040603050506020204" pitchFamily="18" charset="0"/>
                <a:cs typeface="Times New Roman" panose="02020603050405020304" pitchFamily="18" charset="0"/>
              </a:rPr>
              <a:t> Em hãy khởi động phần mềm</a:t>
            </a:r>
            <a:r>
              <a:rPr lang="en-US" sz="2800">
                <a:solidFill>
                  <a:schemeClr val="accent4">
                    <a:lumMod val="50000"/>
                  </a:schemeClr>
                </a:solidFill>
                <a:latin typeface="UTM Avo" panose="02040603050506020204" pitchFamily="18" charset="0"/>
                <a:cs typeface="Times New Roman" panose="02020603050405020304" pitchFamily="18" charset="0"/>
              </a:rPr>
              <a:t> PowerPoint </a:t>
            </a:r>
            <a:r>
              <a:rPr lang="en-US" sz="2800">
                <a:latin typeface="UTM Avo" panose="02040603050506020204" pitchFamily="18" charset="0"/>
                <a:cs typeface="Times New Roman" panose="02020603050405020304" pitchFamily="18" charset="0"/>
              </a:rPr>
              <a:t>và thực hành gõ bàn phím đúng cách để gõ lời một bài hát mà em thích.</a:t>
            </a:r>
            <a:endParaRPr lang="vi-VN" sz="2800">
              <a:latin typeface="UTM Avo" panose="02040603050506020204" pitchFamily="18" charset="0"/>
              <a:cs typeface="Times New Roman" panose="02020603050405020304" pitchFamily="18" charset="0"/>
            </a:endParaRP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1839025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FF85D3EF-17EE-4619-83D9-5AC6D9348B15}"/>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207240" y="311463"/>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1211177" y="1136748"/>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9" name="图片 14">
            <a:extLst>
              <a:ext uri="{FF2B5EF4-FFF2-40B4-BE49-F238E27FC236}">
                <a16:creationId xmlns:a16="http://schemas.microsoft.com/office/drawing/2014/main" id="{8AD5845F-1260-4879-8420-9F716B5659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7625" y="544756"/>
            <a:ext cx="4084635" cy="2041582"/>
          </a:xfrm>
          <a:prstGeom prst="rect">
            <a:avLst/>
          </a:prstGeom>
        </p:spPr>
      </p:pic>
      <p:sp>
        <p:nvSpPr>
          <p:cNvPr id="2" name="TextBox 1">
            <a:extLst>
              <a:ext uri="{FF2B5EF4-FFF2-40B4-BE49-F238E27FC236}">
                <a16:creationId xmlns:a16="http://schemas.microsoft.com/office/drawing/2014/main" id="{4403EF70-0477-7A66-D400-ACDC15651E60}"/>
              </a:ext>
            </a:extLst>
          </p:cNvPr>
          <p:cNvSpPr txBox="1"/>
          <p:nvPr/>
        </p:nvSpPr>
        <p:spPr>
          <a:xfrm>
            <a:off x="1342101" y="2871525"/>
            <a:ext cx="9099755" cy="880434"/>
          </a:xfrm>
          <a:prstGeom prst="rect">
            <a:avLst/>
          </a:prstGeom>
          <a:noFill/>
        </p:spPr>
        <p:txBody>
          <a:bodyPr wrap="square" rtlCol="0">
            <a:spAutoFit/>
          </a:bodyPr>
          <a:lstStyle/>
          <a:p>
            <a:pPr algn="just">
              <a:lnSpc>
                <a:spcPts val="3200"/>
              </a:lnSpc>
            </a:pPr>
            <a:r>
              <a:rPr lang="en-US" sz="2400" b="0" i="0" dirty="0" err="1">
                <a:effectLst/>
                <a:latin typeface="UTM Avo" panose="02040603050506020204"/>
              </a:rPr>
              <a:t>Em</a:t>
            </a:r>
            <a:r>
              <a:rPr lang="en-US" sz="2400" b="0" i="0" dirty="0">
                <a:effectLst/>
                <a:latin typeface="UTM Avo" panose="02040603050506020204"/>
              </a:rPr>
              <a:t> </a:t>
            </a:r>
            <a:r>
              <a:rPr lang="en-US" sz="2400" b="0" i="0" dirty="0" err="1">
                <a:effectLst/>
                <a:latin typeface="UTM Avo" panose="02040603050506020204"/>
              </a:rPr>
              <a:t>hãy</a:t>
            </a:r>
            <a:r>
              <a:rPr lang="en-US" sz="2400" b="0" i="0" dirty="0">
                <a:effectLst/>
                <a:latin typeface="UTM Avo" panose="02040603050506020204"/>
              </a:rPr>
              <a:t> </a:t>
            </a:r>
            <a:r>
              <a:rPr lang="en-US" sz="2400" b="0" i="0" dirty="0" err="1">
                <a:effectLst/>
                <a:latin typeface="UTM Avo" panose="02040603050506020204"/>
              </a:rPr>
              <a:t>nhắc</a:t>
            </a:r>
            <a:r>
              <a:rPr lang="en-US" sz="2400" b="0" i="0" dirty="0">
                <a:effectLst/>
                <a:latin typeface="UTM Avo" panose="02040603050506020204"/>
              </a:rPr>
              <a:t> </a:t>
            </a:r>
            <a:r>
              <a:rPr lang="en-US" sz="2400" b="0" i="0" dirty="0" err="1">
                <a:effectLst/>
                <a:latin typeface="UTM Avo" panose="02040603050506020204"/>
              </a:rPr>
              <a:t>lại</a:t>
            </a:r>
            <a:r>
              <a:rPr lang="en-US" sz="2400" b="0" i="0" dirty="0">
                <a:effectLst/>
                <a:latin typeface="UTM Avo" panose="02040603050506020204"/>
              </a:rPr>
              <a:t> </a:t>
            </a:r>
            <a:r>
              <a:rPr lang="en-US" sz="2400" b="0" i="0" dirty="0" err="1">
                <a:effectLst/>
                <a:latin typeface="UTM Avo" panose="02040603050506020204"/>
              </a:rPr>
              <a:t>cách</a:t>
            </a:r>
            <a:r>
              <a:rPr lang="en-US" sz="2400" b="0" i="0" dirty="0">
                <a:effectLst/>
                <a:latin typeface="UTM Avo" panose="02040603050506020204"/>
              </a:rPr>
              <a:t> </a:t>
            </a:r>
            <a:r>
              <a:rPr lang="en-US" sz="2400" b="0" i="0" dirty="0" err="1">
                <a:effectLst/>
                <a:latin typeface="UTM Avo" panose="02040603050506020204"/>
              </a:rPr>
              <a:t>đặt</a:t>
            </a:r>
            <a:r>
              <a:rPr lang="en-US" sz="2400" b="0" i="0" dirty="0">
                <a:effectLst/>
                <a:latin typeface="UTM Avo" panose="02040603050506020204"/>
              </a:rPr>
              <a:t> </a:t>
            </a:r>
            <a:r>
              <a:rPr lang="en-US" sz="2400" b="0" i="0" dirty="0" err="1">
                <a:effectLst/>
                <a:latin typeface="UTM Avo" panose="02040603050506020204"/>
              </a:rPr>
              <a:t>tay</a:t>
            </a:r>
            <a:r>
              <a:rPr lang="en-US" sz="2400" b="0" i="0" dirty="0">
                <a:effectLst/>
                <a:latin typeface="UTM Avo" panose="02040603050506020204"/>
              </a:rPr>
              <a:t> </a:t>
            </a:r>
            <a:r>
              <a:rPr lang="en-US" sz="2400" b="0" i="0" dirty="0" err="1">
                <a:effectLst/>
                <a:latin typeface="UTM Avo" panose="02040603050506020204"/>
              </a:rPr>
              <a:t>khi</a:t>
            </a:r>
            <a:r>
              <a:rPr lang="en-US" sz="2400" b="0" i="0" dirty="0">
                <a:effectLst/>
                <a:latin typeface="UTM Avo" panose="02040603050506020204"/>
              </a:rPr>
              <a:t> </a:t>
            </a:r>
            <a:r>
              <a:rPr lang="en-US" sz="2400" b="0" i="0" dirty="0" err="1">
                <a:effectLst/>
                <a:latin typeface="UTM Avo" panose="02040603050506020204"/>
              </a:rPr>
              <a:t>gõ</a:t>
            </a:r>
            <a:r>
              <a:rPr lang="en-US" sz="2400" b="0" i="0" dirty="0">
                <a:effectLst/>
                <a:latin typeface="UTM Avo" panose="02040603050506020204"/>
              </a:rPr>
              <a:t> </a:t>
            </a:r>
            <a:r>
              <a:rPr lang="en-US" sz="2400" b="0" i="0" dirty="0" err="1">
                <a:effectLst/>
                <a:latin typeface="UTM Avo" panose="02040603050506020204"/>
              </a:rPr>
              <a:t>bàn</a:t>
            </a:r>
            <a:r>
              <a:rPr lang="en-US" sz="2400" b="0" i="0" dirty="0">
                <a:effectLst/>
                <a:latin typeface="UTM Avo" panose="02040603050506020204"/>
              </a:rPr>
              <a:t> </a:t>
            </a:r>
            <a:r>
              <a:rPr lang="en-US" sz="2400" b="0" i="0" dirty="0" err="1">
                <a:effectLst/>
                <a:latin typeface="UTM Avo" panose="02040603050506020204"/>
              </a:rPr>
              <a:t>phím</a:t>
            </a:r>
            <a:r>
              <a:rPr lang="en-US" sz="2400" b="0" i="0" dirty="0">
                <a:effectLst/>
                <a:latin typeface="UTM Avo" panose="02040603050506020204"/>
              </a:rPr>
              <a:t> </a:t>
            </a:r>
            <a:r>
              <a:rPr lang="en-US" sz="2400" b="0" i="0" dirty="0" err="1">
                <a:effectLst/>
                <a:latin typeface="UTM Avo" panose="02040603050506020204"/>
              </a:rPr>
              <a:t>máy</a:t>
            </a:r>
            <a:r>
              <a:rPr lang="en-US" sz="2400" b="0" i="0" dirty="0">
                <a:effectLst/>
                <a:latin typeface="UTM Avo" panose="02040603050506020204"/>
              </a:rPr>
              <a:t> </a:t>
            </a:r>
            <a:r>
              <a:rPr lang="en-US" sz="2400" b="0" i="0" dirty="0" err="1">
                <a:effectLst/>
                <a:latin typeface="UTM Avo" panose="02040603050506020204"/>
              </a:rPr>
              <a:t>tính</a:t>
            </a:r>
            <a:r>
              <a:rPr lang="en-US" sz="2400" b="0" i="0" dirty="0">
                <a:effectLst/>
                <a:latin typeface="UTM Avo" panose="02040603050506020204"/>
              </a:rPr>
              <a:t>. </a:t>
            </a:r>
            <a:r>
              <a:rPr lang="en-US" sz="2400" b="0" i="0" dirty="0" err="1">
                <a:effectLst/>
                <a:latin typeface="UTM Avo" panose="02040603050506020204"/>
              </a:rPr>
              <a:t>Hình</a:t>
            </a:r>
            <a:r>
              <a:rPr lang="en-US" sz="2400" b="0" i="0" dirty="0">
                <a:effectLst/>
                <a:latin typeface="UTM Avo" panose="02040603050506020204"/>
              </a:rPr>
              <a:t> </a:t>
            </a:r>
            <a:r>
              <a:rPr lang="en-US" sz="2400" b="0" i="0" dirty="0" err="1">
                <a:effectLst/>
                <a:latin typeface="UTM Avo" panose="02040603050506020204"/>
              </a:rPr>
              <a:t>nào</a:t>
            </a:r>
            <a:r>
              <a:rPr lang="en-US" sz="2400" b="0" i="0" dirty="0">
                <a:effectLst/>
                <a:latin typeface="UTM Avo" panose="02040603050506020204"/>
              </a:rPr>
              <a:t> </a:t>
            </a:r>
            <a:r>
              <a:rPr lang="en-US" sz="2400" b="0" i="0" dirty="0" err="1">
                <a:effectLst/>
                <a:latin typeface="UTM Avo" panose="02040603050506020204"/>
              </a:rPr>
              <a:t>sau</a:t>
            </a:r>
            <a:r>
              <a:rPr lang="en-US" sz="2400" b="0" i="0" dirty="0">
                <a:effectLst/>
                <a:latin typeface="UTM Avo" panose="02040603050506020204"/>
              </a:rPr>
              <a:t> </a:t>
            </a:r>
            <a:r>
              <a:rPr lang="en-US" sz="2400" b="0" i="0" dirty="0" err="1">
                <a:effectLst/>
                <a:latin typeface="UTM Avo" panose="02040603050506020204"/>
              </a:rPr>
              <a:t>đây</a:t>
            </a:r>
            <a:r>
              <a:rPr lang="en-US" sz="2400" b="0" i="0" dirty="0">
                <a:effectLst/>
                <a:latin typeface="UTM Avo" panose="02040603050506020204"/>
              </a:rPr>
              <a:t> </a:t>
            </a:r>
            <a:r>
              <a:rPr lang="en-US" sz="2400" b="0" i="0" dirty="0" err="1">
                <a:effectLst/>
                <a:latin typeface="UTM Avo" panose="02040603050506020204"/>
              </a:rPr>
              <a:t>thể</a:t>
            </a:r>
            <a:r>
              <a:rPr lang="en-US" sz="2400" b="0" i="0" dirty="0">
                <a:effectLst/>
                <a:latin typeface="UTM Avo" panose="02040603050506020204"/>
              </a:rPr>
              <a:t> </a:t>
            </a:r>
            <a:r>
              <a:rPr lang="en-US" sz="2400" b="0" i="0" dirty="0" err="1">
                <a:effectLst/>
                <a:latin typeface="UTM Avo" panose="02040603050506020204"/>
              </a:rPr>
              <a:t>hiện</a:t>
            </a:r>
            <a:r>
              <a:rPr lang="en-US" sz="2400" b="0" i="0" dirty="0">
                <a:effectLst/>
                <a:latin typeface="UTM Avo" panose="02040603050506020204"/>
              </a:rPr>
              <a:t> </a:t>
            </a:r>
            <a:r>
              <a:rPr lang="en-US" sz="2400" b="0" i="0" dirty="0" err="1">
                <a:effectLst/>
                <a:latin typeface="UTM Avo" panose="02040603050506020204"/>
              </a:rPr>
              <a:t>đúng</a:t>
            </a:r>
            <a:r>
              <a:rPr lang="en-US" sz="2400" b="0" i="0" dirty="0">
                <a:effectLst/>
                <a:latin typeface="UTM Avo" panose="02040603050506020204"/>
              </a:rPr>
              <a:t> </a:t>
            </a:r>
            <a:r>
              <a:rPr lang="en-US" sz="2400" b="0" i="0" dirty="0" err="1">
                <a:effectLst/>
                <a:latin typeface="UTM Avo" panose="02040603050506020204"/>
              </a:rPr>
              <a:t>cách</a:t>
            </a:r>
            <a:r>
              <a:rPr lang="en-US" sz="2400" b="0" i="0" dirty="0">
                <a:effectLst/>
                <a:latin typeface="UTM Avo" panose="02040603050506020204"/>
              </a:rPr>
              <a:t> </a:t>
            </a:r>
            <a:r>
              <a:rPr lang="en-US" sz="2400" b="0" i="0" dirty="0" err="1">
                <a:effectLst/>
                <a:latin typeface="UTM Avo" panose="02040603050506020204"/>
              </a:rPr>
              <a:t>đặt</a:t>
            </a:r>
            <a:r>
              <a:rPr lang="en-US" sz="2400" b="0" i="0" dirty="0">
                <a:effectLst/>
                <a:latin typeface="UTM Avo" panose="02040603050506020204"/>
              </a:rPr>
              <a:t> </a:t>
            </a:r>
            <a:r>
              <a:rPr lang="en-US" sz="2400" b="0" i="0" dirty="0" err="1">
                <a:effectLst/>
                <a:latin typeface="UTM Avo" panose="02040603050506020204"/>
              </a:rPr>
              <a:t>tay</a:t>
            </a:r>
            <a:r>
              <a:rPr lang="en-US" sz="2400" b="0" i="0" dirty="0">
                <a:effectLst/>
                <a:latin typeface="UTM Avo" panose="02040603050506020204"/>
              </a:rPr>
              <a:t> </a:t>
            </a:r>
            <a:r>
              <a:rPr lang="en-US" sz="2400" b="0" i="0" dirty="0" err="1">
                <a:effectLst/>
                <a:latin typeface="UTM Avo" panose="02040603050506020204"/>
              </a:rPr>
              <a:t>trên</a:t>
            </a:r>
            <a:r>
              <a:rPr lang="en-US" sz="2400" b="0" i="0" dirty="0">
                <a:effectLst/>
                <a:latin typeface="UTM Avo" panose="02040603050506020204"/>
              </a:rPr>
              <a:t> </a:t>
            </a:r>
            <a:r>
              <a:rPr lang="en-US" sz="2400" b="0" i="0" dirty="0" err="1">
                <a:effectLst/>
                <a:latin typeface="UTM Avo" panose="02040603050506020204"/>
              </a:rPr>
              <a:t>bàn</a:t>
            </a:r>
            <a:r>
              <a:rPr lang="en-US" sz="2400" b="0" i="0" dirty="0">
                <a:effectLst/>
                <a:latin typeface="UTM Avo" panose="02040603050506020204"/>
              </a:rPr>
              <a:t> </a:t>
            </a:r>
            <a:r>
              <a:rPr lang="en-US" sz="2400" b="0" i="0" dirty="0" err="1">
                <a:effectLst/>
                <a:latin typeface="UTM Avo" panose="02040603050506020204"/>
              </a:rPr>
              <a:t>phím</a:t>
            </a:r>
            <a:r>
              <a:rPr lang="en-US" sz="2400" b="0" i="0" dirty="0">
                <a:effectLst/>
                <a:latin typeface="UTM Avo" panose="02040603050506020204"/>
              </a:rPr>
              <a:t> ở </a:t>
            </a:r>
            <a:r>
              <a:rPr lang="en-US" sz="2400" b="0" i="0" dirty="0" err="1">
                <a:effectLst/>
                <a:latin typeface="UTM Avo" panose="02040603050506020204"/>
              </a:rPr>
              <a:t>vị</a:t>
            </a:r>
            <a:r>
              <a:rPr lang="en-US" sz="2400" b="0" i="0" dirty="0">
                <a:effectLst/>
                <a:latin typeface="UTM Avo" panose="02040603050506020204"/>
              </a:rPr>
              <a:t> </a:t>
            </a:r>
            <a:r>
              <a:rPr lang="en-US" sz="2400" b="0" i="0" dirty="0" err="1">
                <a:effectLst/>
                <a:latin typeface="UTM Avo" panose="02040603050506020204"/>
              </a:rPr>
              <a:t>trí</a:t>
            </a:r>
            <a:r>
              <a:rPr lang="en-US" sz="2400" b="0" i="0" dirty="0">
                <a:effectLst/>
                <a:latin typeface="UTM Avo" panose="02040603050506020204"/>
              </a:rPr>
              <a:t> </a:t>
            </a:r>
            <a:r>
              <a:rPr lang="en-US" sz="2400" b="0" i="0" dirty="0" err="1">
                <a:effectLst/>
                <a:latin typeface="UTM Avo" panose="02040603050506020204"/>
              </a:rPr>
              <a:t>xuất</a:t>
            </a:r>
            <a:r>
              <a:rPr lang="en-US" sz="2400" b="0" i="0" dirty="0">
                <a:effectLst/>
                <a:latin typeface="UTM Avo" panose="02040603050506020204"/>
              </a:rPr>
              <a:t> </a:t>
            </a:r>
            <a:r>
              <a:rPr lang="en-US" sz="2400" b="0" i="0" dirty="0" err="1">
                <a:effectLst/>
                <a:latin typeface="UTM Avo" panose="02040603050506020204"/>
              </a:rPr>
              <a:t>phát</a:t>
            </a:r>
            <a:r>
              <a:rPr lang="en-US" sz="2400" b="0" i="0" dirty="0">
                <a:effectLst/>
                <a:latin typeface="UTM Avo" panose="02040603050506020204"/>
              </a:rPr>
              <a:t>?</a:t>
            </a:r>
            <a:endParaRPr lang="en-US" sz="2400" dirty="0">
              <a:latin typeface="UTM Avo" panose="02040603050506020204"/>
            </a:endParaRPr>
          </a:p>
        </p:txBody>
      </p:sp>
      <p:pic>
        <p:nvPicPr>
          <p:cNvPr id="35" name="Picture 34" descr="Diagram, icon&#10;&#10;Description automatically generated">
            <a:extLst>
              <a:ext uri="{FF2B5EF4-FFF2-40B4-BE49-F238E27FC236}">
                <a16:creationId xmlns:a16="http://schemas.microsoft.com/office/drawing/2014/main" id="{D6444055-6021-DE6B-1B48-19E1558453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0373" y="3952832"/>
            <a:ext cx="7964128" cy="1848108"/>
          </a:xfrm>
          <a:prstGeom prst="rect">
            <a:avLst/>
          </a:prstGeom>
        </p:spPr>
      </p:pic>
      <p:sp>
        <p:nvSpPr>
          <p:cNvPr id="36" name="TextBox 35">
            <a:extLst>
              <a:ext uri="{FF2B5EF4-FFF2-40B4-BE49-F238E27FC236}">
                <a16:creationId xmlns:a16="http://schemas.microsoft.com/office/drawing/2014/main" id="{D6676406-10D3-5BF6-2E78-0855B21AC034}"/>
              </a:ext>
            </a:extLst>
          </p:cNvPr>
          <p:cNvSpPr txBox="1"/>
          <p:nvPr/>
        </p:nvSpPr>
        <p:spPr>
          <a:xfrm>
            <a:off x="3923070" y="5958349"/>
            <a:ext cx="3937819" cy="369332"/>
          </a:xfrm>
          <a:prstGeom prst="rect">
            <a:avLst/>
          </a:prstGeom>
          <a:noFill/>
        </p:spPr>
        <p:txBody>
          <a:bodyPr wrap="square" rtlCol="0">
            <a:spAutoFit/>
          </a:bodyPr>
          <a:lstStyle/>
          <a:p>
            <a:r>
              <a:rPr lang="en-US" b="1">
                <a:latin typeface="UTM Avo" panose="02040603050506020204"/>
              </a:rPr>
              <a:t>Hình 3:</a:t>
            </a:r>
            <a:r>
              <a:rPr lang="en-US">
                <a:latin typeface="UTM Avo" panose="02040603050506020204"/>
              </a:rPr>
              <a:t> Đặt tay trên bàn phím </a:t>
            </a:r>
            <a:endParaRPr lang="en-US" b="1">
              <a:latin typeface="UTM Avo" panose="02040603050506020204"/>
            </a:endParaRPr>
          </a:p>
        </p:txBody>
      </p:sp>
    </p:spTree>
    <p:extLst>
      <p:ext uri="{BB962C8B-B14F-4D97-AF65-F5344CB8AC3E}">
        <p14:creationId xmlns:p14="http://schemas.microsoft.com/office/powerpoint/2010/main" val="403024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8.33333E-7 -1.11111E-6 L -8.33333E-7 -0.07222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2" presetClass="entr" presetSubtype="2"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1+#ppt_w/2"/>
                                          </p:val>
                                        </p:tav>
                                        <p:tav tm="100000">
                                          <p:val>
                                            <p:strVal val="#ppt_x"/>
                                          </p:val>
                                        </p:tav>
                                      </p:tavLst>
                                    </p:anim>
                                    <p:anim calcmode="lin" valueType="num">
                                      <p:cBhvr additive="base">
                                        <p:cTn id="2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fill="hold"/>
                                        <p:tgtEl>
                                          <p:spTgt spid="35"/>
                                        </p:tgtEl>
                                        <p:attrNameLst>
                                          <p:attrName>ppt_x</p:attrName>
                                        </p:attrNameLst>
                                      </p:cBhvr>
                                      <p:tavLst>
                                        <p:tav tm="0">
                                          <p:val>
                                            <p:strVal val="#ppt_x"/>
                                          </p:val>
                                        </p:tav>
                                        <p:tav tm="100000">
                                          <p:val>
                                            <p:strVal val="#ppt_x"/>
                                          </p:val>
                                        </p:tav>
                                      </p:tavLst>
                                    </p:anim>
                                    <p:anim calcmode="lin" valueType="num">
                                      <p:cBhvr additive="base">
                                        <p:cTn id="3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E4027AF-45DF-E060-41ED-03C4729F28A4}"/>
              </a:ext>
            </a:extLst>
          </p:cNvPr>
          <p:cNvGrpSpPr/>
          <p:nvPr/>
        </p:nvGrpSpPr>
        <p:grpSpPr>
          <a:xfrm>
            <a:off x="481791" y="1408973"/>
            <a:ext cx="10962947" cy="3561233"/>
            <a:chOff x="522612" y="900102"/>
            <a:chExt cx="10962947" cy="2950001"/>
          </a:xfrm>
        </p:grpSpPr>
        <p:sp>
          <p:nvSpPr>
            <p:cNvPr id="3" name="Rectangle 2">
              <a:extLst>
                <a:ext uri="{FF2B5EF4-FFF2-40B4-BE49-F238E27FC236}">
                  <a16:creationId xmlns:a16="http://schemas.microsoft.com/office/drawing/2014/main" id="{8AD94AFF-BC47-4D16-644D-0AAEE651B682}"/>
                </a:ext>
              </a:extLst>
            </p:cNvPr>
            <p:cNvSpPr/>
            <p:nvPr/>
          </p:nvSpPr>
          <p:spPr>
            <a:xfrm>
              <a:off x="3379791" y="1086631"/>
              <a:ext cx="7173355"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a:cs typeface="Times New Roman" panose="02020603050405020304" pitchFamily="18" charset="0"/>
                </a:rPr>
                <a:t>Gõ thế nào cho đúng </a:t>
              </a:r>
              <a:endParaRPr lang="vi-VN" sz="2400" b="1">
                <a:solidFill>
                  <a:srgbClr val="7FC354"/>
                </a:solidFill>
                <a:latin typeface="SVN-Androgyne" panose="020406030505060202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79CFDC3D-A312-6699-C258-DB681248088D}"/>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UTM Avo" panose="02040603050506020204"/>
              </a:endParaRPr>
            </a:p>
          </p:txBody>
        </p:sp>
        <p:sp>
          <p:nvSpPr>
            <p:cNvPr id="5" name="Rectangle 4">
              <a:extLst>
                <a:ext uri="{FF2B5EF4-FFF2-40B4-BE49-F238E27FC236}">
                  <a16:creationId xmlns:a16="http://schemas.microsoft.com/office/drawing/2014/main" id="{2CB987A5-E4DA-ADD7-FAAD-93E74E025B37}"/>
                </a:ext>
              </a:extLst>
            </p:cNvPr>
            <p:cNvSpPr/>
            <p:nvPr/>
          </p:nvSpPr>
          <p:spPr>
            <a:xfrm>
              <a:off x="946823" y="1848239"/>
              <a:ext cx="3901972" cy="1891287"/>
            </a:xfrm>
            <a:prstGeom prst="rect">
              <a:avLst/>
            </a:prstGeom>
          </p:spPr>
          <p:txBody>
            <a:bodyPr wrap="square">
              <a:spAutoFit/>
            </a:bodyPr>
            <a:lstStyle/>
            <a:p>
              <a:pPr algn="just" defTabSz="342900">
                <a:lnSpc>
                  <a:spcPct val="150000"/>
                </a:lnSpc>
              </a:pPr>
              <a:r>
                <a:rPr lang="en-US" sz="2000" b="0" i="0">
                  <a:effectLst/>
                  <a:latin typeface="UTM Avo" panose="02040603050506020204"/>
                </a:rPr>
                <a:t>Khi luyện tập gõ bàn phím máy tính, Khoa chỉ dùng ngón tay trỏ của hai bàn tay để gõ các kí tự. Theo cách gõ đó bạn Khoa sẽ gặp phải điều gì?</a:t>
              </a:r>
              <a:endParaRPr lang="vi-VN" sz="2000">
                <a:latin typeface="UTM Avo" panose="020406030505060202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AFBD5B12-B55C-2F8B-2E78-7A0F3CE185A2}"/>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id="{1206007C-AAF2-9834-FBD0-2D4A73094C83}"/>
                  </a:ext>
                </a:extLst>
              </p:cNvPr>
              <p:cNvGrpSpPr/>
              <p:nvPr/>
            </p:nvGrpSpPr>
            <p:grpSpPr>
              <a:xfrm>
                <a:off x="522612" y="1095583"/>
                <a:ext cx="2372989" cy="661656"/>
                <a:chOff x="5906375" y="1404722"/>
                <a:chExt cx="2372989" cy="661656"/>
              </a:xfrm>
            </p:grpSpPr>
            <p:sp>
              <p:nvSpPr>
                <p:cNvPr id="15" name="Rectangle: Top Corners Rounded 14">
                  <a:extLst>
                    <a:ext uri="{FF2B5EF4-FFF2-40B4-BE49-F238E27FC236}">
                      <a16:creationId xmlns:a16="http://schemas.microsoft.com/office/drawing/2014/main" id="{4289B9C8-BC08-0722-D6F3-FF402689D9C2}"/>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UTM Avo" panose="02040603050506020204"/>
                  </a:endParaRPr>
                </a:p>
              </p:txBody>
            </p:sp>
            <p:sp>
              <p:nvSpPr>
                <p:cNvPr id="16" name="Rectangle 15">
                  <a:extLst>
                    <a:ext uri="{FF2B5EF4-FFF2-40B4-BE49-F238E27FC236}">
                      <a16:creationId xmlns:a16="http://schemas.microsoft.com/office/drawing/2014/main" id="{6A28811E-3B58-10BD-2644-3C1AEF70001F}"/>
                    </a:ext>
                  </a:extLst>
                </p:cNvPr>
                <p:cNvSpPr/>
                <p:nvPr/>
              </p:nvSpPr>
              <p:spPr>
                <a:xfrm>
                  <a:off x="5906375" y="1465062"/>
                  <a:ext cx="2135017" cy="589072"/>
                </a:xfrm>
                <a:prstGeom prst="rect">
                  <a:avLst/>
                </a:prstGeom>
              </p:spPr>
              <p:txBody>
                <a:bodyPr wrap="square">
                  <a:spAutoFit/>
                </a:bodyPr>
                <a:lstStyle/>
                <a:p>
                  <a:pPr algn="ctr" defTabSz="342900">
                    <a:lnSpc>
                      <a:spcPct val="150000"/>
                    </a:lnSpc>
                  </a:pPr>
                  <a:r>
                    <a:rPr lang="en-US" sz="2400" b="1">
                      <a:solidFill>
                        <a:schemeClr val="bg1"/>
                      </a:solidFill>
                      <a:latin typeface="UTM Avo" panose="02040603050506020204"/>
                      <a:cs typeface="Times New Roman" panose="02020603050405020304" pitchFamily="18" charset="0"/>
                    </a:rPr>
                    <a:t>HOẠT ĐỘNG </a:t>
                  </a:r>
                  <a:endParaRPr lang="vi-VN" sz="24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B9D64642-5058-971E-5E7F-713EC84B62AF}"/>
                  </a:ext>
                </a:extLst>
              </p:cNvPr>
              <p:cNvGrpSpPr/>
              <p:nvPr/>
            </p:nvGrpSpPr>
            <p:grpSpPr>
              <a:xfrm rot="20419193">
                <a:off x="2468303" y="900102"/>
                <a:ext cx="952953" cy="880803"/>
                <a:chOff x="8974078" y="279854"/>
                <a:chExt cx="3397172" cy="3224225"/>
              </a:xfrm>
            </p:grpSpPr>
            <p:pic>
              <p:nvPicPr>
                <p:cNvPr id="13" name="Picture 5">
                  <a:extLst>
                    <a:ext uri="{FF2B5EF4-FFF2-40B4-BE49-F238E27FC236}">
                      <a16:creationId xmlns:a16="http://schemas.microsoft.com/office/drawing/2014/main" id="{C65756E8-48AE-7F3C-5DC3-ACD47031A77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14" name="Picture 6">
                  <a:extLst>
                    <a:ext uri="{FF2B5EF4-FFF2-40B4-BE49-F238E27FC236}">
                      <a16:creationId xmlns:a16="http://schemas.microsoft.com/office/drawing/2014/main" id="{06E6698E-F660-6455-8DAB-EAD568EF96D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id="{13008867-3BED-3637-33C3-00394B0DCB1B}"/>
                  </a:ext>
                </a:extLst>
              </p:cNvPr>
              <p:cNvSpPr/>
              <p:nvPr/>
            </p:nvSpPr>
            <p:spPr>
              <a:xfrm>
                <a:off x="2792351" y="1002361"/>
                <a:ext cx="363894" cy="589072"/>
              </a:xfrm>
              <a:prstGeom prst="rect">
                <a:avLst/>
              </a:prstGeom>
            </p:spPr>
            <p:txBody>
              <a:bodyPr wrap="square">
                <a:spAutoFit/>
              </a:bodyPr>
              <a:lstStyle/>
              <a:p>
                <a:pPr algn="ctr" defTabSz="342900">
                  <a:lnSpc>
                    <a:spcPct val="150000"/>
                  </a:lnSpc>
                </a:pPr>
                <a:r>
                  <a:rPr lang="en-US" sz="2400" b="1">
                    <a:solidFill>
                      <a:schemeClr val="bg1"/>
                    </a:solidFill>
                    <a:latin typeface="UTM Avo" panose="02040603050506020204"/>
                    <a:cs typeface="Times New Roman" panose="02020603050405020304" pitchFamily="18" charset="0"/>
                  </a:rPr>
                  <a:t>1</a:t>
                </a:r>
                <a:endParaRPr lang="vi-VN" sz="2400" b="1">
                  <a:solidFill>
                    <a:schemeClr val="bg1"/>
                  </a:solidFill>
                  <a:latin typeface="UTM Avo"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8E7B8D39-1E4F-2940-596E-2200C591A600}"/>
                </a:ext>
              </a:extLst>
            </p:cNvPr>
            <p:cNvSpPr/>
            <p:nvPr/>
          </p:nvSpPr>
          <p:spPr>
            <a:xfrm>
              <a:off x="946823" y="2957077"/>
              <a:ext cx="9134572" cy="589072"/>
            </a:xfrm>
            <a:prstGeom prst="rect">
              <a:avLst/>
            </a:prstGeom>
          </p:spPr>
          <p:txBody>
            <a:bodyPr wrap="square">
              <a:spAutoFit/>
            </a:bodyPr>
            <a:lstStyle/>
            <a:p>
              <a:pPr defTabSz="342900">
                <a:lnSpc>
                  <a:spcPct val="150000"/>
                </a:lnSpc>
              </a:pPr>
              <a:endParaRPr lang="vi-VN" sz="2400">
                <a:latin typeface="UTM Avo" panose="02040603050506020204" pitchFamily="18" charset="0"/>
                <a:cs typeface="Times New Roman" panose="02020603050405020304" pitchFamily="18" charset="0"/>
              </a:endParaRPr>
            </a:p>
          </p:txBody>
        </p:sp>
      </p:grpSp>
      <p:sp>
        <p:nvSpPr>
          <p:cNvPr id="18" name="TextBox 17">
            <a:extLst>
              <a:ext uri="{FF2B5EF4-FFF2-40B4-BE49-F238E27FC236}">
                <a16:creationId xmlns:a16="http://schemas.microsoft.com/office/drawing/2014/main" id="{B11622B5-5373-51F7-5651-4A913F1B3FC6}"/>
              </a:ext>
            </a:extLst>
          </p:cNvPr>
          <p:cNvSpPr txBox="1"/>
          <p:nvPr/>
        </p:nvSpPr>
        <p:spPr>
          <a:xfrm>
            <a:off x="807474" y="495694"/>
            <a:ext cx="6098458" cy="769441"/>
          </a:xfrm>
          <a:prstGeom prst="rect">
            <a:avLst/>
          </a:prstGeom>
          <a:noFill/>
        </p:spPr>
        <p:txBody>
          <a:bodyPr wrap="square">
            <a:spAutoFit/>
          </a:bodyPr>
          <a:lstStyle/>
          <a:p>
            <a:pPr defTabSz="342900">
              <a:lnSpc>
                <a:spcPct val="150000"/>
              </a:lnSpc>
            </a:pPr>
            <a:r>
              <a:rPr lang="en-US" sz="3200" b="1">
                <a:solidFill>
                  <a:srgbClr val="F03C69"/>
                </a:solidFill>
                <a:latin typeface="UTM Avo" panose="02040603050506020204"/>
                <a:cs typeface="Times New Roman" panose="02020603050405020304" pitchFamily="18" charset="0"/>
              </a:rPr>
              <a:t>1. Gõ bàn phím đúng cách</a:t>
            </a:r>
            <a:endParaRPr lang="vi-VN" sz="3200" b="1">
              <a:solidFill>
                <a:srgbClr val="F03C69"/>
              </a:solidFill>
              <a:cs typeface="Times New Roman" panose="02020603050405020304" pitchFamily="18" charset="0"/>
            </a:endParaRPr>
          </a:p>
        </p:txBody>
      </p:sp>
      <p:pic>
        <p:nvPicPr>
          <p:cNvPr id="20" name="Picture 19" descr="A pair of hands on a keyboard&#10;&#10;Description automatically generated with medium confidence">
            <a:extLst>
              <a:ext uri="{FF2B5EF4-FFF2-40B4-BE49-F238E27FC236}">
                <a16:creationId xmlns:a16="http://schemas.microsoft.com/office/drawing/2014/main" id="{88AAF7F2-560B-50C1-DF3D-303F252379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9639" y="2184574"/>
            <a:ext cx="5104463" cy="2283156"/>
          </a:xfrm>
          <a:prstGeom prst="rect">
            <a:avLst/>
          </a:prstGeom>
        </p:spPr>
      </p:pic>
      <p:sp>
        <p:nvSpPr>
          <p:cNvPr id="21" name="TextBox 20">
            <a:extLst>
              <a:ext uri="{FF2B5EF4-FFF2-40B4-BE49-F238E27FC236}">
                <a16:creationId xmlns:a16="http://schemas.microsoft.com/office/drawing/2014/main" id="{E8C7DE92-06FF-67C2-9A73-633A3CFF3DA0}"/>
              </a:ext>
            </a:extLst>
          </p:cNvPr>
          <p:cNvSpPr txBox="1"/>
          <p:nvPr/>
        </p:nvSpPr>
        <p:spPr>
          <a:xfrm>
            <a:off x="6476990" y="4450948"/>
            <a:ext cx="3741174" cy="369332"/>
          </a:xfrm>
          <a:prstGeom prst="rect">
            <a:avLst/>
          </a:prstGeom>
          <a:noFill/>
        </p:spPr>
        <p:txBody>
          <a:bodyPr wrap="square" rtlCol="0">
            <a:spAutoFit/>
          </a:bodyPr>
          <a:lstStyle/>
          <a:p>
            <a:r>
              <a:rPr lang="en-US" b="1">
                <a:latin typeface="UTM Avo" panose="02040603050506020204"/>
              </a:rPr>
              <a:t>Hình 4: </a:t>
            </a:r>
            <a:r>
              <a:rPr lang="en-US">
                <a:latin typeface="UTM Avo" panose="02040603050506020204"/>
              </a:rPr>
              <a:t>Cách gõ phím của Khoa</a:t>
            </a:r>
            <a:endParaRPr lang="en-US" b="1">
              <a:latin typeface="UTM Avo" panose="02040603050506020204"/>
            </a:endParaRPr>
          </a:p>
        </p:txBody>
      </p:sp>
    </p:spTree>
    <p:extLst>
      <p:ext uri="{BB962C8B-B14F-4D97-AF65-F5344CB8AC3E}">
        <p14:creationId xmlns:p14="http://schemas.microsoft.com/office/powerpoint/2010/main" val="2607489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EECE07-38C4-4557-8F88-B84EB0562E1A}"/>
              </a:ext>
            </a:extLst>
          </p:cNvPr>
          <p:cNvSpPr/>
          <p:nvPr/>
        </p:nvSpPr>
        <p:spPr>
          <a:xfrm>
            <a:off x="1381911" y="519068"/>
            <a:ext cx="6572948" cy="671851"/>
          </a:xfrm>
          <a:prstGeom prst="rect">
            <a:avLst/>
          </a:prstGeom>
        </p:spPr>
        <p:txBody>
          <a:bodyPr wrap="square">
            <a:spAutoFit/>
          </a:bodyPr>
          <a:lstStyle/>
          <a:p>
            <a:pPr algn="just" defTabSz="342900">
              <a:lnSpc>
                <a:spcPct val="150000"/>
              </a:lnSpc>
            </a:pPr>
            <a:r>
              <a:rPr lang="en-US" sz="2800" b="1">
                <a:latin typeface="UTM Avo" panose="02040603050506020204" pitchFamily="18" charset="0"/>
                <a:cs typeface="Times New Roman" panose="02020603050405020304" pitchFamily="18" charset="0"/>
              </a:rPr>
              <a:t>a) Lợi ích của việc gõ bàn phím đúng cách</a:t>
            </a:r>
            <a:endParaRPr lang="vi-VN" sz="2800" b="1">
              <a:latin typeface="UTM Avo" panose="020406030505060202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534CDF53-C2B0-4869-C13B-8FA95A602C30}"/>
              </a:ext>
            </a:extLst>
          </p:cNvPr>
          <p:cNvPicPr>
            <a:picLocks noChangeAspect="1"/>
          </p:cNvPicPr>
          <p:nvPr/>
        </p:nvPicPr>
        <p:blipFill>
          <a:blip r:embed="rId2"/>
          <a:stretch>
            <a:fillRect/>
          </a:stretch>
        </p:blipFill>
        <p:spPr>
          <a:xfrm>
            <a:off x="459275" y="519068"/>
            <a:ext cx="809085" cy="653278"/>
          </a:xfrm>
          <a:prstGeom prst="rect">
            <a:avLst/>
          </a:prstGeom>
        </p:spPr>
      </p:pic>
      <p:sp>
        <p:nvSpPr>
          <p:cNvPr id="4" name="TextBox 3">
            <a:extLst>
              <a:ext uri="{FF2B5EF4-FFF2-40B4-BE49-F238E27FC236}">
                <a16:creationId xmlns:a16="http://schemas.microsoft.com/office/drawing/2014/main" id="{10F7FB9D-76F8-82C5-8CC5-92BBA0B6AC70}"/>
              </a:ext>
            </a:extLst>
          </p:cNvPr>
          <p:cNvSpPr txBox="1"/>
          <p:nvPr/>
        </p:nvSpPr>
        <p:spPr>
          <a:xfrm>
            <a:off x="1268360" y="1327355"/>
            <a:ext cx="9689692" cy="1701235"/>
          </a:xfrm>
          <a:prstGeom prst="rect">
            <a:avLst/>
          </a:prstGeom>
          <a:noFill/>
        </p:spPr>
        <p:txBody>
          <a:bodyPr wrap="square" rtlCol="0">
            <a:spAutoFit/>
          </a:bodyPr>
          <a:lstStyle/>
          <a:p>
            <a:pPr algn="just">
              <a:lnSpc>
                <a:spcPts val="3200"/>
              </a:lnSpc>
            </a:pPr>
            <a:r>
              <a:rPr lang="vi-VN" sz="2000" b="0" i="0" dirty="0">
                <a:effectLst/>
                <a:latin typeface="Arial" panose="020B0604020202020204" pitchFamily="34" charset="0"/>
              </a:rPr>
              <a:t>Gõ bàn phím đúng cách sẽ giúp em gõ nhanh và chính xác hơn, nhờ vậy em tiết kiệm thời gian và công sức. Khi luyện tập thường xuyên và gõ được đúng cách, em cũng không phải nhìn vào bàn phím và màn hình nhiều nên không bị mỏi mắt, mỏi cổ. Điều này giúp em bảo vệ sức khoẻ của mình</a:t>
            </a:r>
            <a:r>
              <a:rPr lang="vi-VN" sz="2400" b="0" i="0" dirty="0">
                <a:effectLst/>
                <a:latin typeface="Arial" panose="020B0604020202020204" pitchFamily="34" charset="0"/>
              </a:rPr>
              <a:t>.</a:t>
            </a:r>
            <a:endParaRPr lang="en-US" sz="2400" dirty="0">
              <a:latin typeface="UTM Avo" panose="02040603050506020204"/>
            </a:endParaRPr>
          </a:p>
        </p:txBody>
      </p:sp>
      <p:pic>
        <p:nvPicPr>
          <p:cNvPr id="15" name="Picture 14" descr="Diagram&#10;&#10;Description automatically generated">
            <a:extLst>
              <a:ext uri="{FF2B5EF4-FFF2-40B4-BE49-F238E27FC236}">
                <a16:creationId xmlns:a16="http://schemas.microsoft.com/office/drawing/2014/main" id="{5CE47CC2-7DFA-31AA-4EE9-0558C5C177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249" y="3165026"/>
            <a:ext cx="10412361" cy="2873278"/>
          </a:xfrm>
          <a:prstGeom prst="rect">
            <a:avLst/>
          </a:prstGeom>
        </p:spPr>
      </p:pic>
      <p:sp>
        <p:nvSpPr>
          <p:cNvPr id="16" name="TextBox 15">
            <a:extLst>
              <a:ext uri="{FF2B5EF4-FFF2-40B4-BE49-F238E27FC236}">
                <a16:creationId xmlns:a16="http://schemas.microsoft.com/office/drawing/2014/main" id="{461A17E8-1C40-21CB-C140-03A837771E47}"/>
              </a:ext>
            </a:extLst>
          </p:cNvPr>
          <p:cNvSpPr txBox="1"/>
          <p:nvPr/>
        </p:nvSpPr>
        <p:spPr>
          <a:xfrm>
            <a:off x="3153412" y="6086282"/>
            <a:ext cx="7197213" cy="400110"/>
          </a:xfrm>
          <a:prstGeom prst="rect">
            <a:avLst/>
          </a:prstGeom>
          <a:noFill/>
        </p:spPr>
        <p:txBody>
          <a:bodyPr wrap="square" rtlCol="0">
            <a:spAutoFit/>
          </a:bodyPr>
          <a:lstStyle/>
          <a:p>
            <a:r>
              <a:rPr lang="en-US" sz="2000" b="1" dirty="0" err="1">
                <a:latin typeface="UTM Avo" panose="02040603050506020204"/>
              </a:rPr>
              <a:t>Hình</a:t>
            </a:r>
            <a:r>
              <a:rPr lang="en-US" sz="2000" b="1" dirty="0">
                <a:latin typeface="UTM Avo" panose="02040603050506020204"/>
              </a:rPr>
              <a:t> 5: </a:t>
            </a:r>
            <a:r>
              <a:rPr lang="en-US" sz="2000" dirty="0" err="1">
                <a:latin typeface="UTM Avo" panose="02040603050506020204"/>
              </a:rPr>
              <a:t>Lợi</a:t>
            </a:r>
            <a:r>
              <a:rPr lang="en-US" sz="2000" dirty="0">
                <a:latin typeface="UTM Avo" panose="02040603050506020204"/>
              </a:rPr>
              <a:t> </a:t>
            </a:r>
            <a:r>
              <a:rPr lang="en-US" sz="2000" dirty="0" err="1">
                <a:latin typeface="UTM Avo" panose="02040603050506020204"/>
              </a:rPr>
              <a:t>ích</a:t>
            </a:r>
            <a:r>
              <a:rPr lang="en-US" sz="2000" dirty="0">
                <a:latin typeface="UTM Avo" panose="02040603050506020204"/>
              </a:rPr>
              <a:t> </a:t>
            </a:r>
            <a:r>
              <a:rPr lang="en-US" sz="2000" dirty="0" err="1">
                <a:latin typeface="UTM Avo" panose="02040603050506020204"/>
              </a:rPr>
              <a:t>của</a:t>
            </a:r>
            <a:r>
              <a:rPr lang="en-US" sz="2000" dirty="0">
                <a:latin typeface="UTM Avo" panose="02040603050506020204"/>
              </a:rPr>
              <a:t> </a:t>
            </a:r>
            <a:r>
              <a:rPr lang="en-US" sz="2000" dirty="0" err="1">
                <a:latin typeface="UTM Avo" panose="02040603050506020204"/>
              </a:rPr>
              <a:t>việc</a:t>
            </a:r>
            <a:r>
              <a:rPr lang="en-US" sz="2000" dirty="0">
                <a:latin typeface="UTM Avo" panose="02040603050506020204"/>
              </a:rPr>
              <a:t> </a:t>
            </a:r>
            <a:r>
              <a:rPr lang="en-US" sz="2000" dirty="0" err="1">
                <a:latin typeface="UTM Avo" panose="02040603050506020204"/>
              </a:rPr>
              <a:t>gõ</a:t>
            </a:r>
            <a:r>
              <a:rPr lang="en-US" sz="2000" dirty="0">
                <a:latin typeface="UTM Avo" panose="02040603050506020204"/>
              </a:rPr>
              <a:t> </a:t>
            </a:r>
            <a:r>
              <a:rPr lang="en-US" sz="2000" dirty="0" err="1">
                <a:latin typeface="UTM Avo" panose="02040603050506020204"/>
              </a:rPr>
              <a:t>bàn</a:t>
            </a:r>
            <a:r>
              <a:rPr lang="en-US" sz="2000" dirty="0">
                <a:latin typeface="UTM Avo" panose="02040603050506020204"/>
              </a:rPr>
              <a:t> </a:t>
            </a:r>
            <a:r>
              <a:rPr lang="en-US" sz="2000" dirty="0" err="1">
                <a:latin typeface="UTM Avo" panose="02040603050506020204"/>
              </a:rPr>
              <a:t>phím</a:t>
            </a:r>
            <a:r>
              <a:rPr lang="en-US" sz="2000" dirty="0">
                <a:latin typeface="UTM Avo" panose="02040603050506020204"/>
              </a:rPr>
              <a:t> </a:t>
            </a:r>
            <a:r>
              <a:rPr lang="en-US" sz="2000" dirty="0" err="1">
                <a:latin typeface="UTM Avo" panose="02040603050506020204"/>
              </a:rPr>
              <a:t>đúng</a:t>
            </a:r>
            <a:r>
              <a:rPr lang="en-US" sz="2000" dirty="0">
                <a:latin typeface="UTM Avo" panose="02040603050506020204"/>
              </a:rPr>
              <a:t> </a:t>
            </a:r>
            <a:r>
              <a:rPr lang="en-US" sz="2000" dirty="0" err="1">
                <a:latin typeface="UTM Avo" panose="02040603050506020204"/>
              </a:rPr>
              <a:t>cách</a:t>
            </a:r>
            <a:endParaRPr lang="en-US" sz="2000" b="1" dirty="0">
              <a:latin typeface="UTM Avo" panose="02040603050506020204"/>
            </a:endParaRPr>
          </a:p>
        </p:txBody>
      </p:sp>
    </p:spTree>
    <p:extLst>
      <p:ext uri="{BB962C8B-B14F-4D97-AF65-F5344CB8AC3E}">
        <p14:creationId xmlns:p14="http://schemas.microsoft.com/office/powerpoint/2010/main" val="1832335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E8B558F-19AB-430E-AF51-CC565CBEA9D1}"/>
              </a:ext>
            </a:extLst>
          </p:cNvPr>
          <p:cNvSpPr/>
          <p:nvPr/>
        </p:nvSpPr>
        <p:spPr>
          <a:xfrm>
            <a:off x="655001" y="363975"/>
            <a:ext cx="6353317" cy="589072"/>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b) Cách gõ các phím trên hàng phím số </a:t>
            </a:r>
            <a:endParaRPr lang="vi-VN" sz="2400">
              <a:latin typeface="UTM Avo" panose="020406030505060202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4ED9EAF-1DCA-9621-43F8-89194DE3B554}"/>
              </a:ext>
            </a:extLst>
          </p:cNvPr>
          <p:cNvSpPr txBox="1"/>
          <p:nvPr/>
        </p:nvSpPr>
        <p:spPr>
          <a:xfrm>
            <a:off x="1209367" y="1106129"/>
            <a:ext cx="4100051" cy="3032882"/>
          </a:xfrm>
          <a:prstGeom prst="rect">
            <a:avLst/>
          </a:prstGeom>
          <a:noFill/>
        </p:spPr>
        <p:txBody>
          <a:bodyPr wrap="square" rtlCol="0">
            <a:spAutoFit/>
          </a:bodyPr>
          <a:lstStyle/>
          <a:p>
            <a:pPr algn="just">
              <a:lnSpc>
                <a:spcPts val="2900"/>
              </a:lnSpc>
            </a:pPr>
            <a:r>
              <a:rPr lang="vi-VN" sz="2000" b="0" i="0" dirty="0">
                <a:effectLst/>
                <a:latin typeface="Arial" panose="020B0604020202020204" pitchFamily="34" charset="0"/>
              </a:rPr>
              <a:t>Khi gõ phím số, các ngón tay của em từ vị trí xuất phát trên hàng phím cơ sở vươn đến gõ phím số. Sau khi gõ xong, đưa các ngón tay trở về vị trí xuất phát. Hình 6 minh hoạ các ngón tay tương ứng phụ trách gõ các phím</a:t>
            </a:r>
            <a:r>
              <a:rPr lang="en-US" sz="2000" b="0" i="0" dirty="0">
                <a:effectLst/>
                <a:latin typeface="UTM Avo" panose="02040603050506020204"/>
              </a:rPr>
              <a:t> </a:t>
            </a:r>
            <a:r>
              <a:rPr lang="vi-VN" sz="2000" b="0" i="0" dirty="0">
                <a:effectLst/>
                <a:latin typeface="Arial" panose="020B0604020202020204" pitchFamily="34" charset="0"/>
              </a:rPr>
              <a:t>số.</a:t>
            </a:r>
            <a:r>
              <a:rPr lang="vi-VN" sz="2000" dirty="0"/>
              <a:t/>
            </a:r>
            <a:br>
              <a:rPr lang="vi-VN" sz="2000" dirty="0"/>
            </a:br>
            <a:endParaRPr lang="en-US" sz="2000" dirty="0">
              <a:latin typeface="UTM Avo" panose="02040603050506020204"/>
            </a:endParaRPr>
          </a:p>
        </p:txBody>
      </p:sp>
      <p:pic>
        <p:nvPicPr>
          <p:cNvPr id="6" name="Picture 5" descr="Diagram&#10;&#10;Description automatically generated with low confidence">
            <a:extLst>
              <a:ext uri="{FF2B5EF4-FFF2-40B4-BE49-F238E27FC236}">
                <a16:creationId xmlns:a16="http://schemas.microsoft.com/office/drawing/2014/main" id="{E1B081CD-86F8-D7F1-E958-1473579DB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3701" y="953047"/>
            <a:ext cx="4871834" cy="3117508"/>
          </a:xfrm>
          <a:prstGeom prst="rect">
            <a:avLst/>
          </a:prstGeom>
        </p:spPr>
      </p:pic>
      <p:sp>
        <p:nvSpPr>
          <p:cNvPr id="7" name="TextBox 6">
            <a:extLst>
              <a:ext uri="{FF2B5EF4-FFF2-40B4-BE49-F238E27FC236}">
                <a16:creationId xmlns:a16="http://schemas.microsoft.com/office/drawing/2014/main" id="{C5EE964D-92CE-64F3-0AD1-0B7D63406F90}"/>
              </a:ext>
            </a:extLst>
          </p:cNvPr>
          <p:cNvSpPr txBox="1"/>
          <p:nvPr/>
        </p:nvSpPr>
        <p:spPr>
          <a:xfrm>
            <a:off x="6373810" y="4070555"/>
            <a:ext cx="4591615" cy="707886"/>
          </a:xfrm>
          <a:prstGeom prst="rect">
            <a:avLst/>
          </a:prstGeom>
          <a:noFill/>
        </p:spPr>
        <p:txBody>
          <a:bodyPr wrap="square" rtlCol="0">
            <a:spAutoFit/>
          </a:bodyPr>
          <a:lstStyle/>
          <a:p>
            <a:pPr algn="ctr"/>
            <a:r>
              <a:rPr lang="en-US" sz="2000" b="1">
                <a:latin typeface="UTM Avo" panose="02040603050506020204"/>
              </a:rPr>
              <a:t>Hình 6: </a:t>
            </a:r>
            <a:r>
              <a:rPr lang="en-US" sz="2000">
                <a:latin typeface="UTM Avo" panose="02040603050506020204"/>
              </a:rPr>
              <a:t>Các ngón tay phụ trách tương ứng cùng màu với các phím số </a:t>
            </a:r>
            <a:endParaRPr lang="en-US" sz="2000" b="1">
              <a:latin typeface="UTM Avo" panose="02040603050506020204"/>
            </a:endParaRPr>
          </a:p>
        </p:txBody>
      </p:sp>
      <p:grpSp>
        <p:nvGrpSpPr>
          <p:cNvPr id="8" name="Group 7">
            <a:extLst>
              <a:ext uri="{FF2B5EF4-FFF2-40B4-BE49-F238E27FC236}">
                <a16:creationId xmlns:a16="http://schemas.microsoft.com/office/drawing/2014/main" id="{77D285FC-5955-646B-CBE9-34A0EAC51661}"/>
              </a:ext>
            </a:extLst>
          </p:cNvPr>
          <p:cNvGrpSpPr/>
          <p:nvPr/>
        </p:nvGrpSpPr>
        <p:grpSpPr>
          <a:xfrm>
            <a:off x="1411786" y="4478757"/>
            <a:ext cx="8812810" cy="1951609"/>
            <a:chOff x="1329714" y="458216"/>
            <a:chExt cx="8812810" cy="1951609"/>
          </a:xfrm>
        </p:grpSpPr>
        <p:grpSp>
          <p:nvGrpSpPr>
            <p:cNvPr id="9" name="Group 8">
              <a:extLst>
                <a:ext uri="{FF2B5EF4-FFF2-40B4-BE49-F238E27FC236}">
                  <a16:creationId xmlns:a16="http://schemas.microsoft.com/office/drawing/2014/main" id="{60F810C6-0AE0-FB46-19F9-A2AE5C648EFF}"/>
                </a:ext>
              </a:extLst>
            </p:cNvPr>
            <p:cNvGrpSpPr/>
            <p:nvPr/>
          </p:nvGrpSpPr>
          <p:grpSpPr>
            <a:xfrm>
              <a:off x="1329714" y="458216"/>
              <a:ext cx="8812810" cy="1951609"/>
              <a:chOff x="1329714" y="458216"/>
              <a:chExt cx="8812810" cy="1951609"/>
            </a:xfrm>
          </p:grpSpPr>
          <p:grpSp>
            <p:nvGrpSpPr>
              <p:cNvPr id="11" name="Group 10">
                <a:extLst>
                  <a:ext uri="{FF2B5EF4-FFF2-40B4-BE49-F238E27FC236}">
                    <a16:creationId xmlns:a16="http://schemas.microsoft.com/office/drawing/2014/main" id="{A9CC369D-435C-7829-A0F8-41B5D36E5978}"/>
                  </a:ext>
                </a:extLst>
              </p:cNvPr>
              <p:cNvGrpSpPr/>
              <p:nvPr/>
            </p:nvGrpSpPr>
            <p:grpSpPr>
              <a:xfrm>
                <a:off x="1925021" y="911578"/>
                <a:ext cx="8217503" cy="1498247"/>
                <a:chOff x="2572721" y="934090"/>
                <a:chExt cx="7392824" cy="2210326"/>
              </a:xfrm>
            </p:grpSpPr>
            <p:sp>
              <p:nvSpPr>
                <p:cNvPr id="17" name="Rectangle: Rounded Corners 16">
                  <a:extLst>
                    <a:ext uri="{FF2B5EF4-FFF2-40B4-BE49-F238E27FC236}">
                      <a16:creationId xmlns:a16="http://schemas.microsoft.com/office/drawing/2014/main" id="{966068BD-E27D-0EF3-F77F-6D815B288DAB}"/>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F9793687-0ADB-D045-75F9-D8F300EAFBDE}"/>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F7DD674C-F4F6-99F9-5374-0F848B7C604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0" name="Rectangle 9">
              <a:extLst>
                <a:ext uri="{FF2B5EF4-FFF2-40B4-BE49-F238E27FC236}">
                  <a16:creationId xmlns:a16="http://schemas.microsoft.com/office/drawing/2014/main" id="{C22ED8F6-2D32-E6D6-A279-D385187DA5B3}"/>
                </a:ext>
              </a:extLst>
            </p:cNvPr>
            <p:cNvSpPr/>
            <p:nvPr/>
          </p:nvSpPr>
          <p:spPr>
            <a:xfrm>
              <a:off x="2281570" y="1048154"/>
              <a:ext cx="7408253" cy="1140697"/>
            </a:xfrm>
            <a:prstGeom prst="rect">
              <a:avLst/>
            </a:prstGeom>
          </p:spPr>
          <p:txBody>
            <a:bodyPr wrap="square">
              <a:spAutoFit/>
            </a:bodyPr>
            <a:lstStyle/>
            <a:p>
              <a:pPr algn="ctr" defTabSz="342900">
                <a:lnSpc>
                  <a:spcPct val="150000"/>
                </a:lnSpc>
              </a:pPr>
              <a:r>
                <a:rPr lang="vi-VN" sz="2400" b="0" i="0">
                  <a:solidFill>
                    <a:schemeClr val="accent1">
                      <a:lumMod val="50000"/>
                    </a:schemeClr>
                  </a:solidFill>
                  <a:effectLst/>
                  <a:latin typeface="Arial" panose="020B0604020202020204" pitchFamily="34" charset="0"/>
                </a:rPr>
                <a:t>Khi gõ bàn phím đúng cách, em sẽ tiết kiệm được thời gian và bảo vệ sức khoẻ.</a:t>
              </a:r>
              <a:endParaRPr lang="vi-VN" sz="2400" b="1">
                <a:solidFill>
                  <a:schemeClr val="accent1">
                    <a:lumMod val="50000"/>
                  </a:schemeClr>
                </a:solidFill>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1179061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91DAD61-1AEC-4619-8343-9F19A8621F4D}"/>
              </a:ext>
            </a:extLst>
          </p:cNvPr>
          <p:cNvSpPr/>
          <p:nvPr/>
        </p:nvSpPr>
        <p:spPr>
          <a:xfrm>
            <a:off x="1333427" y="576384"/>
            <a:ext cx="10149675" cy="547714"/>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a:t>
            </a:r>
            <a:r>
              <a:rPr lang="en-US" sz="2200">
                <a:latin typeface="UTM Avo" panose="02040603050506020204" pitchFamily="18" charset="0"/>
                <a:cs typeface="Times New Roman" panose="02020603050405020304" pitchFamily="18" charset="0"/>
              </a:rPr>
              <a:t> Luyện tập thường xuyên và gõ bàn phím đúng cách sẽ giúp em :</a:t>
            </a:r>
            <a:endParaRPr lang="vi-VN" sz="2200" b="1">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843B8531-98C5-67E4-4B84-4593BC5A595F}"/>
              </a:ext>
            </a:extLst>
          </p:cNvPr>
          <p:cNvPicPr>
            <a:picLocks noChangeAspect="1"/>
          </p:cNvPicPr>
          <p:nvPr/>
        </p:nvPicPr>
        <p:blipFill>
          <a:blip r:embed="rId2"/>
          <a:stretch>
            <a:fillRect/>
          </a:stretch>
        </p:blipFill>
        <p:spPr>
          <a:xfrm>
            <a:off x="350362" y="366329"/>
            <a:ext cx="983065" cy="967824"/>
          </a:xfrm>
          <a:prstGeom prst="rect">
            <a:avLst/>
          </a:prstGeom>
        </p:spPr>
      </p:pic>
      <p:sp>
        <p:nvSpPr>
          <p:cNvPr id="18" name="Rectangle 17">
            <a:extLst>
              <a:ext uri="{FF2B5EF4-FFF2-40B4-BE49-F238E27FC236}">
                <a16:creationId xmlns:a16="http://schemas.microsoft.com/office/drawing/2014/main" id="{3BB681E0-755E-7012-66FD-DDD1635EC5B2}"/>
              </a:ext>
            </a:extLst>
          </p:cNvPr>
          <p:cNvSpPr/>
          <p:nvPr/>
        </p:nvSpPr>
        <p:spPr>
          <a:xfrm>
            <a:off x="1333427" y="2307534"/>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Gõ nhanh, chính xác và giữ bàn phím sạch sẽ.</a:t>
            </a:r>
            <a:endParaRPr lang="vi-VN" sz="20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7EC68B0E-A7ED-861A-2DC4-9EC5E19F983A}"/>
              </a:ext>
            </a:extLst>
          </p:cNvPr>
          <p:cNvSpPr/>
          <p:nvPr/>
        </p:nvSpPr>
        <p:spPr>
          <a:xfrm>
            <a:off x="1333427" y="1662374"/>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Giữ bàn phím sạch sẽ và không cần nhìn bàn phím.</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55CE8189-C654-750C-22D8-E0873AD375FE}"/>
              </a:ext>
            </a:extLst>
          </p:cNvPr>
          <p:cNvSpPr/>
          <p:nvPr/>
        </p:nvSpPr>
        <p:spPr>
          <a:xfrm>
            <a:off x="1333427" y="1069993"/>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b="0" i="0">
                <a:effectLst/>
                <a:latin typeface="Arial" panose="020B0604020202020204" pitchFamily="34" charset="0"/>
              </a:rPr>
              <a:t> </a:t>
            </a:r>
            <a:r>
              <a:rPr lang="en-US" sz="2000" b="0" i="0">
                <a:effectLst/>
                <a:latin typeface="UTM Avo" panose="02040603050506020204"/>
              </a:rPr>
              <a:t>Gõ nhanh , chính xác và không cần nhìn bàn phím.</a:t>
            </a:r>
            <a:endParaRPr lang="vi-VN" sz="2000">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28F25BF0-69C0-9B1F-2423-17928106FAE7}"/>
              </a:ext>
            </a:extLst>
          </p:cNvPr>
          <p:cNvSpPr/>
          <p:nvPr/>
        </p:nvSpPr>
        <p:spPr>
          <a:xfrm>
            <a:off x="1333427" y="4268443"/>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dirty="0">
                <a:solidFill>
                  <a:srgbClr val="7FC354"/>
                </a:solidFill>
                <a:latin typeface="UTM Avo" panose="02040603050506020204" pitchFamily="18" charset="0"/>
                <a:cs typeface="Times New Roman" panose="02020603050405020304" pitchFamily="18" charset="0"/>
              </a:rPr>
              <a:t>A.</a:t>
            </a:r>
            <a:r>
              <a:rPr lang="en-US" sz="2000" dirty="0">
                <a:latin typeface="UTM Avo" panose="02040603050506020204" pitchFamily="18" charset="0"/>
                <a:cs typeface="Times New Roman" panose="02020603050405020304" pitchFamily="18" charset="0"/>
              </a:rPr>
              <a:t> Di </a:t>
            </a:r>
            <a:r>
              <a:rPr lang="en-US" sz="2000" dirty="0" err="1">
                <a:latin typeface="UTM Avo" panose="02040603050506020204" pitchFamily="18" charset="0"/>
                <a:cs typeface="Times New Roman" panose="02020603050405020304" pitchFamily="18" charset="0"/>
              </a:rPr>
              <a:t>chuyển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ngón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tay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về</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xuất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phát</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B28D5990-F1C7-760B-16F9-DFA2F7E4DB7C}"/>
              </a:ext>
            </a:extLst>
          </p:cNvPr>
          <p:cNvSpPr/>
          <p:nvPr/>
        </p:nvSpPr>
        <p:spPr>
          <a:xfrm>
            <a:off x="1333427" y="4911746"/>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Giữ nguyên ngón tay trên hàng phím số.</a:t>
            </a:r>
            <a:endParaRPr lang="vi-VN" sz="2000">
              <a:latin typeface="UTM Avo" panose="020406030505060202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3D2A5B9F-CA95-CBE9-530A-67CE9A03A52E}"/>
              </a:ext>
            </a:extLst>
          </p:cNvPr>
          <p:cNvSpPr/>
          <p:nvPr/>
        </p:nvSpPr>
        <p:spPr>
          <a:xfrm>
            <a:off x="1333427" y="5556906"/>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Di chuyển ngón tay về hàng phím trên.</a:t>
            </a:r>
            <a:endParaRPr lang="vi-VN" sz="2000">
              <a:latin typeface="UTM Avo" panose="020406030505060202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A28C9654-83F4-1B4C-E786-283202FCA3FC}"/>
              </a:ext>
            </a:extLst>
          </p:cNvPr>
          <p:cNvSpPr/>
          <p:nvPr/>
        </p:nvSpPr>
        <p:spPr>
          <a:xfrm>
            <a:off x="1333427" y="3623283"/>
            <a:ext cx="10149674" cy="54771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200" b="1" dirty="0">
                <a:solidFill>
                  <a:schemeClr val="tx1">
                    <a:lumMod val="95000"/>
                    <a:lumOff val="5000"/>
                  </a:schemeClr>
                </a:solidFill>
                <a:latin typeface="UTM Avo" panose="02040603050506020204" pitchFamily="18" charset="0"/>
                <a:cs typeface="Times New Roman" panose="02020603050405020304" pitchFamily="18" charset="0"/>
              </a:rPr>
              <a:t>2)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Em</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đặt</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ngón</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tay</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như</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thế</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nào</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sau</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khi</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gõ</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xong</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một</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phím</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trên</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hàng</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phím</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số</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endParaRPr lang="vi-VN" sz="2200" dirty="0">
              <a:solidFill>
                <a:schemeClr val="tx1">
                  <a:lumMod val="95000"/>
                  <a:lumOff val="5000"/>
                </a:schemeClr>
              </a:solidFill>
              <a:latin typeface="UTM Avo" panose="02040603050506020204" pitchFamily="18" charset="0"/>
              <a:cs typeface="Times New Roman" panose="02020603050405020304" pitchFamily="18" charset="0"/>
            </a:endParaRPr>
          </a:p>
        </p:txBody>
      </p:sp>
      <p:sp>
        <p:nvSpPr>
          <p:cNvPr id="27" name="Oval 26">
            <a:extLst>
              <a:ext uri="{FF2B5EF4-FFF2-40B4-BE49-F238E27FC236}">
                <a16:creationId xmlns:a16="http://schemas.microsoft.com/office/drawing/2014/main" id="{908D3250-8F32-5185-BFB8-F9C3022E2AE7}"/>
              </a:ext>
            </a:extLst>
          </p:cNvPr>
          <p:cNvSpPr/>
          <p:nvPr/>
        </p:nvSpPr>
        <p:spPr>
          <a:xfrm>
            <a:off x="1333427" y="1124098"/>
            <a:ext cx="392134" cy="538276"/>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8965DBF-DA74-C0A8-F8FF-71D260EEF792}"/>
              </a:ext>
            </a:extLst>
          </p:cNvPr>
          <p:cNvSpPr/>
          <p:nvPr/>
        </p:nvSpPr>
        <p:spPr>
          <a:xfrm>
            <a:off x="1289760" y="4331607"/>
            <a:ext cx="392134" cy="538276"/>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304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2" grpId="0"/>
      <p:bldP spid="23" grpId="0"/>
      <p:bldP spid="24" grpId="0"/>
      <p:bldP spid="26" grpId="0"/>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AF164D-B23E-4352-A290-4625F001338C}"/>
              </a:ext>
            </a:extLst>
          </p:cNvPr>
          <p:cNvSpPr/>
          <p:nvPr/>
        </p:nvSpPr>
        <p:spPr>
          <a:xfrm>
            <a:off x="1459006" y="2767280"/>
            <a:ext cx="2889710" cy="1323439"/>
          </a:xfrm>
          <a:prstGeom prst="rect">
            <a:avLst/>
          </a:prstGeom>
        </p:spPr>
        <p:txBody>
          <a:bodyPr wrap="square">
            <a:spAutoFit/>
          </a:bodyPr>
          <a:lstStyle/>
          <a:p>
            <a:pPr algn="just" defTabSz="342900"/>
            <a:r>
              <a:rPr lang="en-US" sz="2000" dirty="0" err="1">
                <a:latin typeface="UTM Avo" panose="02040603050506020204" pitchFamily="18" charset="0"/>
                <a:cs typeface="Times New Roman" panose="02020603050405020304" pitchFamily="18" charset="0"/>
              </a:rPr>
              <a:t>Mẹ</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quà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bánh</a:t>
            </a:r>
            <a:r>
              <a:rPr lang="en-US" sz="2000" dirty="0">
                <a:latin typeface="UTM Avo" panose="02040603050506020204" pitchFamily="18" charset="0"/>
                <a:cs typeface="Times New Roman" panose="02020603050405020304" pitchFamily="18" charset="0"/>
              </a:rPr>
              <a:t> </a:t>
            </a:r>
          </a:p>
          <a:p>
            <a:pPr algn="just" defTabSz="342900"/>
            <a:r>
              <a:rPr lang="en-US" sz="2000" dirty="0">
                <a:latin typeface="UTM Avo" panose="02040603050506020204" pitchFamily="18" charset="0"/>
                <a:cs typeface="Times New Roman" panose="02020603050405020304" pitchFamily="18" charset="0"/>
              </a:rPr>
              <a:t>Chia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hơn</a:t>
            </a:r>
            <a:r>
              <a:rPr lang="en-US" sz="2000" dirty="0">
                <a:latin typeface="UTM Avo" panose="02040603050506020204" pitchFamily="18" charset="0"/>
                <a:cs typeface="Times New Roman" panose="02020603050405020304" pitchFamily="18" charset="0"/>
              </a:rPr>
              <a:t> </a:t>
            </a:r>
          </a:p>
          <a:p>
            <a:pPr algn="just" defTabSz="342900"/>
            <a:r>
              <a:rPr lang="en-US" sz="2000" dirty="0" err="1">
                <a:latin typeface="UTM Avo" panose="02040603050506020204" pitchFamily="18" charset="0"/>
                <a:cs typeface="Times New Roman" panose="02020603050405020304" pitchFamily="18" charset="0"/>
              </a:rPr>
              <a:t>Có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đồ</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chơi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đẹp</a:t>
            </a:r>
            <a:r>
              <a:rPr lang="en-US" sz="2000" dirty="0">
                <a:latin typeface="UTM Avo" panose="02040603050506020204" pitchFamily="18" charset="0"/>
                <a:cs typeface="Times New Roman" panose="02020603050405020304" pitchFamily="18" charset="0"/>
              </a:rPr>
              <a:t> </a:t>
            </a:r>
          </a:p>
          <a:p>
            <a:pPr algn="just" defTabSz="342900"/>
            <a:r>
              <a:rPr lang="en-US" sz="2000" dirty="0" err="1">
                <a:latin typeface="UTM Avo" panose="02040603050506020204" pitchFamily="18" charset="0"/>
                <a:cs typeface="Times New Roman" panose="02020603050405020304" pitchFamily="18" charset="0"/>
              </a:rPr>
              <a:t>Cũng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nhường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luôn</a:t>
            </a:r>
            <a:endParaRPr lang="vi-VN" sz="2000" dirty="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9A4CF503-64AB-4107-A4AD-536F35CB5B57}"/>
              </a:ext>
            </a:extLst>
          </p:cNvPr>
          <p:cNvSpPr/>
          <p:nvPr/>
        </p:nvSpPr>
        <p:spPr>
          <a:xfrm>
            <a:off x="1459006" y="4461744"/>
            <a:ext cx="2693740" cy="1323439"/>
          </a:xfrm>
          <a:prstGeom prst="rect">
            <a:avLst/>
          </a:prstGeom>
        </p:spPr>
        <p:txBody>
          <a:bodyPr wrap="square">
            <a:spAutoFit/>
          </a:bodyPr>
          <a:lstStyle/>
          <a:p>
            <a:pPr defTabSz="342900"/>
            <a:r>
              <a:rPr lang="en-US" sz="2000" dirty="0" err="1">
                <a:latin typeface="UTM Avo" panose="02040603050506020204" pitchFamily="18" charset="0"/>
                <a:cs typeface="Times New Roman" panose="02020603050405020304" pitchFamily="18" charset="0"/>
              </a:rPr>
              <a:t>Làm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anh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thật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khó</a:t>
            </a:r>
            <a:endParaRPr lang="en-US" sz="2000" dirty="0">
              <a:latin typeface="UTM Avo" panose="02040603050506020204" pitchFamily="18" charset="0"/>
              <a:cs typeface="Times New Roman" panose="02020603050405020304" pitchFamily="18" charset="0"/>
            </a:endParaRPr>
          </a:p>
          <a:p>
            <a:pPr defTabSz="342900"/>
            <a:r>
              <a:rPr lang="en-US" sz="2000" dirty="0" err="1">
                <a:latin typeface="UTM Avo" panose="02040603050506020204" pitchFamily="18" charset="0"/>
                <a:cs typeface="Times New Roman" panose="02020603050405020304" pitchFamily="18" charset="0"/>
              </a:rPr>
              <a:t>Nhưng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thật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vui</a:t>
            </a:r>
            <a:endParaRPr lang="en-US" sz="2000" dirty="0">
              <a:latin typeface="UTM Avo" panose="02040603050506020204" pitchFamily="18" charset="0"/>
              <a:cs typeface="Times New Roman" panose="02020603050405020304" pitchFamily="18" charset="0"/>
            </a:endParaRPr>
          </a:p>
          <a:p>
            <a:pPr defTabSz="342900"/>
            <a:r>
              <a:rPr lang="en-US" sz="2000" dirty="0">
                <a:latin typeface="UTM Avo" panose="02040603050506020204" pitchFamily="18" charset="0"/>
                <a:cs typeface="Times New Roman" panose="02020603050405020304" pitchFamily="18" charset="0"/>
              </a:rPr>
              <a:t>Ai </a:t>
            </a:r>
            <a:r>
              <a:rPr lang="en-US" sz="2000" dirty="0" err="1">
                <a:latin typeface="UTM Avo" panose="02040603050506020204" pitchFamily="18" charset="0"/>
                <a:cs typeface="Times New Roman" panose="02020603050405020304" pitchFamily="18" charset="0"/>
              </a:rPr>
              <a:t>yêu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bé</a:t>
            </a:r>
            <a:r>
              <a:rPr lang="en-US" sz="2000" dirty="0">
                <a:latin typeface="UTM Avo" panose="02040603050506020204" pitchFamily="18" charset="0"/>
                <a:cs typeface="Times New Roman" panose="02020603050405020304" pitchFamily="18" charset="0"/>
              </a:rPr>
              <a:t> </a:t>
            </a:r>
          </a:p>
          <a:p>
            <a:pPr defTabSz="342900"/>
            <a:r>
              <a:rPr lang="en-US" sz="2000" dirty="0" err="1">
                <a:latin typeface="UTM Avo" panose="02040603050506020204" pitchFamily="18" charset="0"/>
                <a:cs typeface="Times New Roman" panose="02020603050405020304" pitchFamily="18" charset="0"/>
              </a:rPr>
              <a:t>Thì</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được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thôi</a:t>
            </a:r>
            <a:endParaRPr lang="vi-VN" sz="2000" dirty="0">
              <a:latin typeface="UTM Avo" panose="0204060305050602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AC6B00F-3A2A-F1E2-0C7A-C7410FE6C87E}"/>
              </a:ext>
            </a:extLst>
          </p:cNvPr>
          <p:cNvSpPr txBox="1"/>
          <p:nvPr/>
        </p:nvSpPr>
        <p:spPr>
          <a:xfrm>
            <a:off x="969189" y="566370"/>
            <a:ext cx="7101733" cy="769441"/>
          </a:xfrm>
          <a:prstGeom prst="rect">
            <a:avLst/>
          </a:prstGeom>
          <a:noFill/>
        </p:spPr>
        <p:txBody>
          <a:bodyPr wrap="square">
            <a:spAutoFit/>
          </a:bodyPr>
          <a:lstStyle/>
          <a:p>
            <a:pPr defTabSz="342900">
              <a:lnSpc>
                <a:spcPct val="150000"/>
              </a:lnSpc>
            </a:pPr>
            <a:r>
              <a:rPr lang="en-US" sz="3200" b="1">
                <a:solidFill>
                  <a:srgbClr val="F03C69"/>
                </a:solidFill>
                <a:latin typeface="UTM Avo" panose="02040603050506020204"/>
                <a:cs typeface="Times New Roman" panose="02020603050405020304" pitchFamily="18" charset="0"/>
              </a:rPr>
              <a:t>2. Thực hành gõ bàn phím đúng cách</a:t>
            </a:r>
            <a:endParaRPr lang="vi-VN" sz="3200" b="1">
              <a:solidFill>
                <a:srgbClr val="F03C69"/>
              </a:solidFill>
              <a:cs typeface="Times New Roman" panose="02020603050405020304" pitchFamily="18" charset="0"/>
            </a:endParaRPr>
          </a:p>
        </p:txBody>
      </p:sp>
      <p:sp>
        <p:nvSpPr>
          <p:cNvPr id="10" name="TextBox 9">
            <a:extLst>
              <a:ext uri="{FF2B5EF4-FFF2-40B4-BE49-F238E27FC236}">
                <a16:creationId xmlns:a16="http://schemas.microsoft.com/office/drawing/2014/main" id="{99C76957-C574-C187-CFBF-171852BB05EC}"/>
              </a:ext>
            </a:extLst>
          </p:cNvPr>
          <p:cNvSpPr txBox="1"/>
          <p:nvPr/>
        </p:nvSpPr>
        <p:spPr>
          <a:xfrm>
            <a:off x="869431" y="1373851"/>
            <a:ext cx="1865852" cy="430887"/>
          </a:xfrm>
          <a:prstGeom prst="rect">
            <a:avLst/>
          </a:prstGeom>
          <a:noFill/>
        </p:spPr>
        <p:txBody>
          <a:bodyPr wrap="square" rtlCol="0">
            <a:spAutoFit/>
          </a:bodyPr>
          <a:lstStyle/>
          <a:p>
            <a:r>
              <a:rPr lang="en-US" sz="2200" b="1" dirty="0">
                <a:solidFill>
                  <a:schemeClr val="accent3">
                    <a:lumMod val="75000"/>
                  </a:schemeClr>
                </a:solidFill>
                <a:latin typeface="Sitka Text" pitchFamily="2" charset="0"/>
                <a:ea typeface="UD Digi Kyokasho NK-B" panose="020B0400000000000000" pitchFamily="18" charset="-128"/>
              </a:rPr>
              <a:t>NHIỆM VỤ</a:t>
            </a:r>
          </a:p>
        </p:txBody>
      </p:sp>
      <p:sp>
        <p:nvSpPr>
          <p:cNvPr id="16" name="TextBox 15">
            <a:extLst>
              <a:ext uri="{FF2B5EF4-FFF2-40B4-BE49-F238E27FC236}">
                <a16:creationId xmlns:a16="http://schemas.microsoft.com/office/drawing/2014/main" id="{3876A749-3C82-9621-0163-434AAC51B424}"/>
              </a:ext>
            </a:extLst>
          </p:cNvPr>
          <p:cNvSpPr txBox="1"/>
          <p:nvPr/>
        </p:nvSpPr>
        <p:spPr>
          <a:xfrm>
            <a:off x="2456739" y="1335811"/>
            <a:ext cx="378302" cy="461665"/>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2400">
                <a:solidFill>
                  <a:schemeClr val="bg1"/>
                </a:solidFill>
                <a:latin typeface="UTM Avo" panose="02040603050506020204"/>
              </a:rPr>
              <a:t>1</a:t>
            </a:r>
          </a:p>
        </p:txBody>
      </p:sp>
      <p:sp>
        <p:nvSpPr>
          <p:cNvPr id="18" name="TextBox 17">
            <a:extLst>
              <a:ext uri="{FF2B5EF4-FFF2-40B4-BE49-F238E27FC236}">
                <a16:creationId xmlns:a16="http://schemas.microsoft.com/office/drawing/2014/main" id="{6462ECF5-604E-B26A-1582-13A356380D49}"/>
              </a:ext>
            </a:extLst>
          </p:cNvPr>
          <p:cNvSpPr txBox="1"/>
          <p:nvPr/>
        </p:nvSpPr>
        <p:spPr>
          <a:xfrm>
            <a:off x="2835041" y="1420716"/>
            <a:ext cx="8067368" cy="461665"/>
          </a:xfrm>
          <a:prstGeom prst="rect">
            <a:avLst/>
          </a:prstGeom>
          <a:noFill/>
        </p:spPr>
        <p:txBody>
          <a:bodyPr wrap="square" rtlCol="0">
            <a:spAutoFit/>
          </a:bodyPr>
          <a:lstStyle/>
          <a:p>
            <a:r>
              <a:rPr lang="en-US" sz="2400">
                <a:latin typeface="UTM Avo" panose="02040603050506020204"/>
              </a:rPr>
              <a:t>Tập gõ đúng cách đoạn thơ sau đây. Em có thể gõ không dấu.</a:t>
            </a:r>
          </a:p>
        </p:txBody>
      </p:sp>
      <p:sp>
        <p:nvSpPr>
          <p:cNvPr id="19" name="TextBox 18">
            <a:extLst>
              <a:ext uri="{FF2B5EF4-FFF2-40B4-BE49-F238E27FC236}">
                <a16:creationId xmlns:a16="http://schemas.microsoft.com/office/drawing/2014/main" id="{F5E4566B-903A-BBFE-024A-999330764400}"/>
              </a:ext>
            </a:extLst>
          </p:cNvPr>
          <p:cNvSpPr txBox="1"/>
          <p:nvPr/>
        </p:nvSpPr>
        <p:spPr>
          <a:xfrm>
            <a:off x="2005780" y="2152719"/>
            <a:ext cx="1253613" cy="400110"/>
          </a:xfrm>
          <a:prstGeom prst="rect">
            <a:avLst/>
          </a:prstGeom>
          <a:noFill/>
        </p:spPr>
        <p:txBody>
          <a:bodyPr wrap="square" rtlCol="0">
            <a:spAutoFit/>
          </a:bodyPr>
          <a:lstStyle/>
          <a:p>
            <a:r>
              <a:rPr lang="en-US" sz="2000">
                <a:latin typeface="UTM Avo" panose="02040603050506020204"/>
              </a:rPr>
              <a:t>LÀM ANH</a:t>
            </a:r>
          </a:p>
        </p:txBody>
      </p:sp>
      <p:pic>
        <p:nvPicPr>
          <p:cNvPr id="21" name="Picture 20" descr="A picture containing text&#10;&#10;Description automatically generated">
            <a:extLst>
              <a:ext uri="{FF2B5EF4-FFF2-40B4-BE49-F238E27FC236}">
                <a16:creationId xmlns:a16="http://schemas.microsoft.com/office/drawing/2014/main" id="{967DC7DF-F4BF-2F7E-D4DF-7A53577E3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2746" y="1851603"/>
            <a:ext cx="7184751" cy="3904352"/>
          </a:xfrm>
          <a:prstGeom prst="rect">
            <a:avLst/>
          </a:prstGeom>
        </p:spPr>
      </p:pic>
      <p:sp>
        <p:nvSpPr>
          <p:cNvPr id="22" name="TextBox 21">
            <a:extLst>
              <a:ext uri="{FF2B5EF4-FFF2-40B4-BE49-F238E27FC236}">
                <a16:creationId xmlns:a16="http://schemas.microsoft.com/office/drawing/2014/main" id="{4578F00E-7BC2-50BF-7723-BB96CCAE8FAB}"/>
              </a:ext>
            </a:extLst>
          </p:cNvPr>
          <p:cNvSpPr txBox="1"/>
          <p:nvPr/>
        </p:nvSpPr>
        <p:spPr>
          <a:xfrm>
            <a:off x="5390345" y="5815590"/>
            <a:ext cx="6341806" cy="338554"/>
          </a:xfrm>
          <a:prstGeom prst="rect">
            <a:avLst/>
          </a:prstGeom>
          <a:noFill/>
        </p:spPr>
        <p:txBody>
          <a:bodyPr wrap="square" rtlCol="0">
            <a:spAutoFit/>
          </a:bodyPr>
          <a:lstStyle/>
          <a:p>
            <a:r>
              <a:rPr lang="en-US" sz="1600" i="1">
                <a:latin typeface="UTM Avo" panose="02040603050506020204"/>
              </a:rPr>
              <a:t>Trích bài Làm anh - Phan Thị Thanh Nhàn - SGK Tiếng Việt 1 - Tập 2</a:t>
            </a:r>
          </a:p>
        </p:txBody>
      </p:sp>
      <p:sp>
        <p:nvSpPr>
          <p:cNvPr id="23" name="TextBox 22">
            <a:extLst>
              <a:ext uri="{FF2B5EF4-FFF2-40B4-BE49-F238E27FC236}">
                <a16:creationId xmlns:a16="http://schemas.microsoft.com/office/drawing/2014/main" id="{26B7127C-FD84-989B-09DF-C73BB1BB03E1}"/>
              </a:ext>
            </a:extLst>
          </p:cNvPr>
          <p:cNvSpPr txBox="1"/>
          <p:nvPr/>
        </p:nvSpPr>
        <p:spPr>
          <a:xfrm>
            <a:off x="7612385" y="6086812"/>
            <a:ext cx="3401961" cy="338554"/>
          </a:xfrm>
          <a:prstGeom prst="rect">
            <a:avLst/>
          </a:prstGeom>
          <a:noFill/>
        </p:spPr>
        <p:txBody>
          <a:bodyPr wrap="square" rtlCol="0">
            <a:spAutoFit/>
          </a:bodyPr>
          <a:lstStyle/>
          <a:p>
            <a:r>
              <a:rPr lang="en-US" sz="1600">
                <a:latin typeface="UTM Avo" panose="02040603050506020204"/>
              </a:rPr>
              <a:t>(</a:t>
            </a:r>
            <a:r>
              <a:rPr lang="en-US" sz="1600" i="1">
                <a:latin typeface="UTM Avo" panose="02040603050506020204"/>
              </a:rPr>
              <a:t>Bộ sách Kết nối tri thức với cuộc sống)</a:t>
            </a:r>
            <a:endParaRPr lang="en-US" sz="1600">
              <a:latin typeface="UTM Avo" panose="02040603050506020204"/>
            </a:endParaRPr>
          </a:p>
        </p:txBody>
      </p:sp>
    </p:spTree>
    <p:extLst>
      <p:ext uri="{BB962C8B-B14F-4D97-AF65-F5344CB8AC3E}">
        <p14:creationId xmlns:p14="http://schemas.microsoft.com/office/powerpoint/2010/main" val="2564736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8" grpId="0"/>
      <p:bldP spid="10" grpId="0"/>
      <p:bldP spid="16" grpId="0" animBg="1"/>
      <p:bldP spid="18" grpId="0"/>
      <p:bldP spid="19"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9F5F4AC-96A8-4E05-988A-0E77D50D41E9}"/>
              </a:ext>
            </a:extLst>
          </p:cNvPr>
          <p:cNvSpPr/>
          <p:nvPr/>
        </p:nvSpPr>
        <p:spPr>
          <a:xfrm>
            <a:off x="910321" y="613494"/>
            <a:ext cx="10117355" cy="506292"/>
          </a:xfrm>
          <a:prstGeom prst="rect">
            <a:avLst/>
          </a:prstGeom>
        </p:spPr>
        <p:txBody>
          <a:bodyPr wrap="square">
            <a:spAutoFit/>
          </a:bodyPr>
          <a:lstStyle/>
          <a:p>
            <a:pPr algn="just" defTabSz="342900">
              <a:lnSpc>
                <a:spcPct val="150000"/>
              </a:lnSpc>
            </a:pPr>
            <a:r>
              <a:rPr lang="en-US" sz="2000" dirty="0" err="1">
                <a:solidFill>
                  <a:schemeClr val="accent4">
                    <a:lumMod val="75000"/>
                  </a:schemeClr>
                </a:solidFill>
                <a:latin typeface="UTM Avo" panose="02040603050506020204" pitchFamily="18" charset="0"/>
                <a:cs typeface="Times New Roman" panose="02020603050405020304" pitchFamily="18" charset="0"/>
              </a:rPr>
              <a:t>Bước</a:t>
            </a:r>
            <a:r>
              <a:rPr lang="en-US" sz="2000" dirty="0">
                <a:solidFill>
                  <a:schemeClr val="accent4">
                    <a:lumMod val="75000"/>
                  </a:schemeClr>
                </a:solidFill>
                <a:latin typeface="UTM Avo" panose="02040603050506020204" pitchFamily="18" charset="0"/>
                <a:cs typeface="Times New Roman" panose="02020603050405020304" pitchFamily="18" charset="0"/>
              </a:rPr>
              <a:t> 1 : </a:t>
            </a:r>
            <a:r>
              <a:rPr lang="en-US" sz="2000" dirty="0" err="1">
                <a:latin typeface="UTM Avo" panose="02040603050506020204" pitchFamily="18" charset="0"/>
                <a:cs typeface="Times New Roman" panose="02020603050405020304" pitchFamily="18" charset="0"/>
              </a:rPr>
              <a:t>Nháy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đúp</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biểu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tượng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màn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hình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nền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để</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khởi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động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mềm</a:t>
            </a:r>
            <a:r>
              <a:rPr lang="en-US" sz="2000" dirty="0">
                <a:latin typeface="UTM Avo" panose="02040603050506020204" pitchFamily="18" charset="0"/>
                <a:cs typeface="Times New Roman" panose="02020603050405020304" pitchFamily="18" charset="0"/>
              </a:rPr>
              <a:t> Notepad.</a:t>
            </a:r>
            <a:endParaRPr lang="vi-VN" sz="2000" dirty="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B47A0B8D-420C-435A-8865-FA530FA1BA18}"/>
              </a:ext>
            </a:extLst>
          </p:cNvPr>
          <p:cNvSpPr/>
          <p:nvPr/>
        </p:nvSpPr>
        <p:spPr>
          <a:xfrm>
            <a:off x="910321" y="1088768"/>
            <a:ext cx="6467281" cy="506292"/>
          </a:xfrm>
          <a:prstGeom prst="rect">
            <a:avLst/>
          </a:prstGeom>
        </p:spPr>
        <p:txBody>
          <a:bodyPr wrap="square">
            <a:spAutoFit/>
          </a:bodyPr>
          <a:lstStyle/>
          <a:p>
            <a:pPr algn="just" defTabSz="342900">
              <a:lnSpc>
                <a:spcPct val="150000"/>
              </a:lnSpc>
            </a:pPr>
            <a:r>
              <a:rPr lang="en-US" sz="2000">
                <a:solidFill>
                  <a:schemeClr val="accent4">
                    <a:lumMod val="75000"/>
                  </a:schemeClr>
                </a:solidFill>
                <a:latin typeface="UTM Avo" panose="02040603050506020204" pitchFamily="18" charset="0"/>
                <a:cs typeface="Times New Roman" panose="02020603050405020304" pitchFamily="18" charset="0"/>
              </a:rPr>
              <a:t>Bước 2: </a:t>
            </a:r>
            <a:r>
              <a:rPr lang="en-US" sz="2000">
                <a:latin typeface="UTM Avo" panose="02040603050506020204" pitchFamily="18" charset="0"/>
                <a:cs typeface="Times New Roman" panose="02020603050405020304" pitchFamily="18" charset="0"/>
              </a:rPr>
              <a:t>Đặt các ngón tay vào vị trí xuất phát và gõ đoạn thơ. </a:t>
            </a:r>
            <a:endParaRPr lang="vi-VN" sz="2000">
              <a:latin typeface="UTM Avo" panose="020406030505060202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1991299-14ED-BE8A-B5E0-15B45769A4A4}"/>
              </a:ext>
            </a:extLst>
          </p:cNvPr>
          <p:cNvSpPr txBox="1"/>
          <p:nvPr/>
        </p:nvSpPr>
        <p:spPr>
          <a:xfrm>
            <a:off x="762837" y="247865"/>
            <a:ext cx="2286298" cy="523220"/>
          </a:xfrm>
          <a:prstGeom prst="rect">
            <a:avLst/>
          </a:prstGeom>
          <a:noFill/>
        </p:spPr>
        <p:txBody>
          <a:bodyPr wrap="square" rtlCol="0">
            <a:spAutoFit/>
          </a:bodyPr>
          <a:lstStyle/>
          <a:p>
            <a:r>
              <a:rPr lang="en-US" sz="2800" dirty="0" err="1">
                <a:solidFill>
                  <a:schemeClr val="accent4">
                    <a:lumMod val="75000"/>
                  </a:schemeClr>
                </a:solidFill>
                <a:latin typeface="UTM Avo" panose="02040603050506020204"/>
              </a:rPr>
              <a:t>Hướng</a:t>
            </a:r>
            <a:r>
              <a:rPr lang="en-US" sz="2800" dirty="0">
                <a:solidFill>
                  <a:schemeClr val="accent4">
                    <a:lumMod val="75000"/>
                  </a:schemeClr>
                </a:solidFill>
                <a:latin typeface="UTM Avo" panose="02040603050506020204"/>
              </a:rPr>
              <a:t> </a:t>
            </a:r>
            <a:r>
              <a:rPr lang="en-US" sz="2800" dirty="0" err="1">
                <a:solidFill>
                  <a:schemeClr val="accent4">
                    <a:lumMod val="75000"/>
                  </a:schemeClr>
                </a:solidFill>
                <a:latin typeface="UTM Avo" panose="02040603050506020204"/>
              </a:rPr>
              <a:t>dẫn</a:t>
            </a:r>
            <a:r>
              <a:rPr lang="en-US" sz="2800" dirty="0">
                <a:solidFill>
                  <a:schemeClr val="accent4">
                    <a:lumMod val="75000"/>
                  </a:schemeClr>
                </a:solidFill>
                <a:latin typeface="UTM Avo" panose="02040603050506020204"/>
              </a:rPr>
              <a:t> : </a:t>
            </a:r>
          </a:p>
        </p:txBody>
      </p:sp>
      <p:pic>
        <p:nvPicPr>
          <p:cNvPr id="4" name="Picture 3">
            <a:extLst>
              <a:ext uri="{FF2B5EF4-FFF2-40B4-BE49-F238E27FC236}">
                <a16:creationId xmlns:a16="http://schemas.microsoft.com/office/drawing/2014/main" id="{55EE5299-3B8C-744E-2BC6-DA7C3013F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5189" y="757362"/>
            <a:ext cx="419158" cy="400106"/>
          </a:xfrm>
          <a:prstGeom prst="rect">
            <a:avLst/>
          </a:prstGeom>
        </p:spPr>
      </p:pic>
      <p:sp>
        <p:nvSpPr>
          <p:cNvPr id="5" name="TextBox 4">
            <a:extLst>
              <a:ext uri="{FF2B5EF4-FFF2-40B4-BE49-F238E27FC236}">
                <a16:creationId xmlns:a16="http://schemas.microsoft.com/office/drawing/2014/main" id="{EEC15EBA-2C8A-C72A-AC57-935D2D93D958}"/>
              </a:ext>
            </a:extLst>
          </p:cNvPr>
          <p:cNvSpPr txBox="1"/>
          <p:nvPr/>
        </p:nvSpPr>
        <p:spPr>
          <a:xfrm>
            <a:off x="2138410" y="1924722"/>
            <a:ext cx="8791860" cy="400110"/>
          </a:xfrm>
          <a:prstGeom prst="rect">
            <a:avLst/>
          </a:prstGeom>
          <a:noFill/>
        </p:spPr>
        <p:txBody>
          <a:bodyPr wrap="square" rtlCol="0">
            <a:spAutoFit/>
          </a:bodyPr>
          <a:lstStyle/>
          <a:p>
            <a:r>
              <a:rPr lang="en-US" sz="2000" i="1" dirty="0" err="1">
                <a:latin typeface="UTM Avo" panose="02040603050506020204"/>
              </a:rPr>
              <a:t>Lưu</a:t>
            </a:r>
            <a:r>
              <a:rPr lang="en-US" sz="2000" i="1" dirty="0">
                <a:latin typeface="UTM Avo" panose="02040603050506020204"/>
              </a:rPr>
              <a:t> ý: </a:t>
            </a:r>
            <a:r>
              <a:rPr lang="en-US" sz="2000" dirty="0" err="1">
                <a:latin typeface="UTM Avo" panose="02040603050506020204"/>
              </a:rPr>
              <a:t>Sử</a:t>
            </a:r>
            <a:r>
              <a:rPr lang="en-US" sz="2000" dirty="0">
                <a:latin typeface="UTM Avo" panose="02040603050506020204"/>
              </a:rPr>
              <a:t> </a:t>
            </a:r>
            <a:r>
              <a:rPr lang="en-US" sz="2000" dirty="0" err="1">
                <a:latin typeface="UTM Avo" panose="02040603050506020204"/>
              </a:rPr>
              <a:t>dụng</a:t>
            </a:r>
            <a:r>
              <a:rPr lang="en-US" sz="2000" dirty="0">
                <a:latin typeface="UTM Avo" panose="02040603050506020204"/>
              </a:rPr>
              <a:t> </a:t>
            </a:r>
            <a:r>
              <a:rPr lang="en-US" sz="2000" b="1" dirty="0">
                <a:latin typeface="UTM Avo" panose="02040603050506020204"/>
              </a:rPr>
              <a:t>Caps Lock </a:t>
            </a:r>
            <a:r>
              <a:rPr lang="en-US" sz="2000" dirty="0" err="1">
                <a:latin typeface="UTM Avo" panose="02040603050506020204"/>
              </a:rPr>
              <a:t>hoặc</a:t>
            </a:r>
            <a:r>
              <a:rPr lang="en-US" sz="2000" dirty="0">
                <a:latin typeface="UTM Avo" panose="02040603050506020204"/>
              </a:rPr>
              <a:t> </a:t>
            </a:r>
            <a:r>
              <a:rPr lang="en-US" sz="2000" dirty="0" err="1">
                <a:latin typeface="UTM Avo" panose="02040603050506020204"/>
              </a:rPr>
              <a:t>phím</a:t>
            </a:r>
            <a:r>
              <a:rPr lang="en-US" sz="2000" b="1" dirty="0">
                <a:latin typeface="UTM Avo" panose="02040603050506020204"/>
              </a:rPr>
              <a:t> Shift </a:t>
            </a:r>
            <a:r>
              <a:rPr lang="en-US" sz="2000" dirty="0" err="1">
                <a:latin typeface="UTM Avo" panose="02040603050506020204"/>
              </a:rPr>
              <a:t>để</a:t>
            </a:r>
            <a:r>
              <a:rPr lang="en-US" sz="2000" dirty="0">
                <a:latin typeface="UTM Avo" panose="02040603050506020204"/>
              </a:rPr>
              <a:t> </a:t>
            </a:r>
            <a:r>
              <a:rPr lang="en-US" sz="2000" dirty="0" err="1">
                <a:latin typeface="UTM Avo" panose="02040603050506020204"/>
              </a:rPr>
              <a:t>gõ</a:t>
            </a:r>
            <a:r>
              <a:rPr lang="en-US" sz="2000" dirty="0">
                <a:latin typeface="UTM Avo" panose="02040603050506020204"/>
              </a:rPr>
              <a:t> </a:t>
            </a:r>
            <a:r>
              <a:rPr lang="en-US" sz="2000" dirty="0" err="1">
                <a:latin typeface="UTM Avo" panose="02040603050506020204"/>
              </a:rPr>
              <a:t>được</a:t>
            </a:r>
            <a:r>
              <a:rPr lang="en-US" sz="2000" dirty="0">
                <a:latin typeface="UTM Avo" panose="02040603050506020204"/>
              </a:rPr>
              <a:t> </a:t>
            </a:r>
            <a:r>
              <a:rPr lang="en-US" sz="2000" dirty="0" err="1">
                <a:latin typeface="UTM Avo" panose="02040603050506020204"/>
              </a:rPr>
              <a:t>chữ</a:t>
            </a:r>
            <a:r>
              <a:rPr lang="en-US" sz="2000" dirty="0">
                <a:latin typeface="UTM Avo" panose="02040603050506020204"/>
              </a:rPr>
              <a:t> in </a:t>
            </a:r>
            <a:r>
              <a:rPr lang="en-US" sz="2000" dirty="0" err="1">
                <a:latin typeface="UTM Avo" panose="02040603050506020204"/>
              </a:rPr>
              <a:t>hoa</a:t>
            </a:r>
            <a:endParaRPr lang="en-US" sz="2000" dirty="0">
              <a:latin typeface="UTM Avo" panose="02040603050506020204"/>
            </a:endParaRPr>
          </a:p>
        </p:txBody>
      </p:sp>
      <p:sp>
        <p:nvSpPr>
          <p:cNvPr id="6" name="TextBox 5">
            <a:extLst>
              <a:ext uri="{FF2B5EF4-FFF2-40B4-BE49-F238E27FC236}">
                <a16:creationId xmlns:a16="http://schemas.microsoft.com/office/drawing/2014/main" id="{6176B521-BF9A-DBE4-2252-114A22568B33}"/>
              </a:ext>
            </a:extLst>
          </p:cNvPr>
          <p:cNvSpPr txBox="1"/>
          <p:nvPr/>
        </p:nvSpPr>
        <p:spPr>
          <a:xfrm>
            <a:off x="1035704" y="2631551"/>
            <a:ext cx="1983785" cy="430887"/>
          </a:xfrm>
          <a:prstGeom prst="rect">
            <a:avLst/>
          </a:prstGeom>
          <a:noFill/>
        </p:spPr>
        <p:txBody>
          <a:bodyPr wrap="square" rtlCol="0">
            <a:spAutoFit/>
          </a:bodyPr>
          <a:lstStyle/>
          <a:p>
            <a:r>
              <a:rPr lang="en-US" sz="2200" dirty="0">
                <a:solidFill>
                  <a:schemeClr val="accent3">
                    <a:lumMod val="75000"/>
                  </a:schemeClr>
                </a:solidFill>
                <a:latin typeface="Segoe UI Black" panose="020B0A02040204020203" pitchFamily="34" charset="0"/>
                <a:ea typeface="Segoe UI Black" panose="020B0A02040204020203" pitchFamily="34" charset="0"/>
              </a:rPr>
              <a:t>NHIỆM VỤ</a:t>
            </a:r>
          </a:p>
        </p:txBody>
      </p:sp>
      <p:sp>
        <p:nvSpPr>
          <p:cNvPr id="8" name="TextBox 7">
            <a:extLst>
              <a:ext uri="{FF2B5EF4-FFF2-40B4-BE49-F238E27FC236}">
                <a16:creationId xmlns:a16="http://schemas.microsoft.com/office/drawing/2014/main" id="{82D5D981-F4A3-7373-1664-765C2502F410}"/>
              </a:ext>
            </a:extLst>
          </p:cNvPr>
          <p:cNvSpPr txBox="1"/>
          <p:nvPr/>
        </p:nvSpPr>
        <p:spPr>
          <a:xfrm>
            <a:off x="2670833" y="2568801"/>
            <a:ext cx="378302" cy="461665"/>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2400" dirty="0">
                <a:solidFill>
                  <a:schemeClr val="bg1"/>
                </a:solidFill>
                <a:latin typeface="UTM Avo" panose="02040603050506020204"/>
              </a:rPr>
              <a:t>2</a:t>
            </a:r>
          </a:p>
        </p:txBody>
      </p:sp>
      <p:sp>
        <p:nvSpPr>
          <p:cNvPr id="16" name="TextBox 15">
            <a:extLst>
              <a:ext uri="{FF2B5EF4-FFF2-40B4-BE49-F238E27FC236}">
                <a16:creationId xmlns:a16="http://schemas.microsoft.com/office/drawing/2014/main" id="{3C5BAA9F-CEF0-198A-8589-69CF096DD463}"/>
              </a:ext>
            </a:extLst>
          </p:cNvPr>
          <p:cNvSpPr txBox="1"/>
          <p:nvPr/>
        </p:nvSpPr>
        <p:spPr>
          <a:xfrm>
            <a:off x="3178159" y="2610316"/>
            <a:ext cx="8868529" cy="461665"/>
          </a:xfrm>
          <a:prstGeom prst="rect">
            <a:avLst/>
          </a:prstGeom>
          <a:noFill/>
        </p:spPr>
        <p:txBody>
          <a:bodyPr wrap="square" rtlCol="0">
            <a:spAutoFit/>
          </a:bodyPr>
          <a:lstStyle/>
          <a:p>
            <a:r>
              <a:rPr lang="en-US" sz="2400" dirty="0" err="1">
                <a:latin typeface="UTM Avo" panose="02040603050506020204"/>
              </a:rPr>
              <a:t>Tập</a:t>
            </a:r>
            <a:r>
              <a:rPr lang="en-US" sz="2400" dirty="0">
                <a:latin typeface="UTM Avo" panose="02040603050506020204"/>
              </a:rPr>
              <a:t> </a:t>
            </a:r>
            <a:r>
              <a:rPr lang="en-US" sz="2400" dirty="0" err="1">
                <a:latin typeface="UTM Avo" panose="02040603050506020204"/>
              </a:rPr>
              <a:t>gõ</a:t>
            </a:r>
            <a:r>
              <a:rPr lang="en-US" sz="2400" dirty="0">
                <a:latin typeface="UTM Avo" panose="02040603050506020204"/>
              </a:rPr>
              <a:t> </a:t>
            </a:r>
            <a:r>
              <a:rPr lang="en-US" sz="2400" dirty="0" err="1">
                <a:latin typeface="UTM Avo" panose="02040603050506020204"/>
              </a:rPr>
              <a:t>đúng</a:t>
            </a:r>
            <a:r>
              <a:rPr lang="en-US" sz="2400" dirty="0">
                <a:latin typeface="UTM Avo" panose="02040603050506020204"/>
              </a:rPr>
              <a:t> </a:t>
            </a:r>
            <a:r>
              <a:rPr lang="en-US" sz="2400" dirty="0" err="1">
                <a:latin typeface="UTM Avo" panose="02040603050506020204"/>
              </a:rPr>
              <a:t>cách</a:t>
            </a:r>
            <a:r>
              <a:rPr lang="en-US" sz="2400" dirty="0">
                <a:latin typeface="UTM Avo" panose="02040603050506020204"/>
              </a:rPr>
              <a:t> </a:t>
            </a:r>
            <a:r>
              <a:rPr lang="en-US" sz="2400" dirty="0" err="1">
                <a:latin typeface="UTM Avo" panose="02040603050506020204"/>
              </a:rPr>
              <a:t>các</a:t>
            </a:r>
            <a:r>
              <a:rPr lang="en-US" sz="2400" dirty="0">
                <a:latin typeface="UTM Avo" panose="02040603050506020204"/>
              </a:rPr>
              <a:t> </a:t>
            </a:r>
            <a:r>
              <a:rPr lang="en-US" sz="2400" dirty="0" err="1">
                <a:latin typeface="UTM Avo" panose="02040603050506020204"/>
              </a:rPr>
              <a:t>đoạn</a:t>
            </a:r>
            <a:r>
              <a:rPr lang="en-US" sz="2400" dirty="0">
                <a:latin typeface="UTM Avo" panose="02040603050506020204"/>
              </a:rPr>
              <a:t> </a:t>
            </a:r>
            <a:r>
              <a:rPr lang="en-US" sz="2400" dirty="0" err="1">
                <a:latin typeface="UTM Avo" panose="02040603050506020204"/>
              </a:rPr>
              <a:t>văn</a:t>
            </a:r>
            <a:r>
              <a:rPr lang="en-US" sz="2400" dirty="0">
                <a:latin typeface="UTM Avo" panose="02040603050506020204"/>
              </a:rPr>
              <a:t> </a:t>
            </a:r>
            <a:r>
              <a:rPr lang="en-US" sz="2400" dirty="0" err="1">
                <a:latin typeface="UTM Avo" panose="02040603050506020204"/>
              </a:rPr>
              <a:t>bản</a:t>
            </a:r>
            <a:r>
              <a:rPr lang="en-US" sz="2400" dirty="0">
                <a:latin typeface="UTM Avo" panose="02040603050506020204"/>
              </a:rPr>
              <a:t> </a:t>
            </a:r>
            <a:r>
              <a:rPr lang="en-US" sz="2400" dirty="0" err="1">
                <a:latin typeface="UTM Avo" panose="02040603050506020204"/>
              </a:rPr>
              <a:t>sau</a:t>
            </a:r>
            <a:r>
              <a:rPr lang="en-US" sz="2400" dirty="0">
                <a:latin typeface="UTM Avo" panose="02040603050506020204"/>
              </a:rPr>
              <a:t>. </a:t>
            </a:r>
            <a:r>
              <a:rPr lang="en-US" sz="2400" dirty="0" err="1">
                <a:latin typeface="UTM Avo" panose="02040603050506020204"/>
              </a:rPr>
              <a:t>Em</a:t>
            </a:r>
            <a:r>
              <a:rPr lang="en-US" sz="2400" dirty="0">
                <a:latin typeface="UTM Avo" panose="02040603050506020204"/>
              </a:rPr>
              <a:t> </a:t>
            </a:r>
            <a:r>
              <a:rPr lang="en-US" sz="2400" dirty="0" err="1">
                <a:latin typeface="UTM Avo" panose="02040603050506020204"/>
              </a:rPr>
              <a:t>có</a:t>
            </a:r>
            <a:r>
              <a:rPr lang="en-US" sz="2400" dirty="0">
                <a:latin typeface="UTM Avo" panose="02040603050506020204"/>
              </a:rPr>
              <a:t> </a:t>
            </a:r>
            <a:r>
              <a:rPr lang="en-US" sz="2400" dirty="0" err="1">
                <a:latin typeface="UTM Avo" panose="02040603050506020204"/>
              </a:rPr>
              <a:t>thể</a:t>
            </a:r>
            <a:r>
              <a:rPr lang="en-US" sz="2400" dirty="0">
                <a:latin typeface="UTM Avo" panose="02040603050506020204"/>
              </a:rPr>
              <a:t> </a:t>
            </a:r>
            <a:r>
              <a:rPr lang="en-US" sz="2400" dirty="0" err="1">
                <a:latin typeface="UTM Avo" panose="02040603050506020204"/>
              </a:rPr>
              <a:t>gõ</a:t>
            </a:r>
            <a:r>
              <a:rPr lang="en-US" sz="2400" dirty="0">
                <a:latin typeface="UTM Avo" panose="02040603050506020204"/>
              </a:rPr>
              <a:t> </a:t>
            </a:r>
            <a:r>
              <a:rPr lang="en-US" sz="2400" dirty="0" err="1">
                <a:latin typeface="UTM Avo" panose="02040603050506020204"/>
              </a:rPr>
              <a:t>không</a:t>
            </a:r>
            <a:r>
              <a:rPr lang="en-US" sz="2400" dirty="0">
                <a:latin typeface="UTM Avo" panose="02040603050506020204"/>
              </a:rPr>
              <a:t> </a:t>
            </a:r>
            <a:r>
              <a:rPr lang="en-US" sz="2400" dirty="0" err="1">
                <a:latin typeface="UTM Avo" panose="02040603050506020204"/>
              </a:rPr>
              <a:t>dấu</a:t>
            </a:r>
            <a:r>
              <a:rPr lang="en-US" sz="2400" dirty="0">
                <a:latin typeface="UTM Avo" panose="02040603050506020204"/>
              </a:rPr>
              <a:t>.</a:t>
            </a:r>
          </a:p>
        </p:txBody>
      </p:sp>
      <p:sp>
        <p:nvSpPr>
          <p:cNvPr id="17" name="TextBox 16">
            <a:extLst>
              <a:ext uri="{FF2B5EF4-FFF2-40B4-BE49-F238E27FC236}">
                <a16:creationId xmlns:a16="http://schemas.microsoft.com/office/drawing/2014/main" id="{FB60CA98-EC7D-1E28-F380-36BD02083242}"/>
              </a:ext>
            </a:extLst>
          </p:cNvPr>
          <p:cNvSpPr txBox="1"/>
          <p:nvPr/>
        </p:nvSpPr>
        <p:spPr>
          <a:xfrm>
            <a:off x="1493031" y="3156886"/>
            <a:ext cx="3052917" cy="369332"/>
          </a:xfrm>
          <a:prstGeom prst="rect">
            <a:avLst/>
          </a:prstGeom>
          <a:noFill/>
        </p:spPr>
        <p:txBody>
          <a:bodyPr wrap="square" rtlCol="0">
            <a:spAutoFit/>
          </a:bodyPr>
          <a:lstStyle/>
          <a:p>
            <a:r>
              <a:rPr lang="en-US" b="1" dirty="0">
                <a:latin typeface="UTM Avo" panose="02040603050506020204"/>
              </a:rPr>
              <a:t>a)</a:t>
            </a:r>
            <a:r>
              <a:rPr lang="en-US" dirty="0">
                <a:latin typeface="UTM Avo" panose="02040603050506020204"/>
              </a:rPr>
              <a:t> </a:t>
            </a:r>
            <a:r>
              <a:rPr lang="en-US" dirty="0" err="1">
                <a:latin typeface="UTM Avo" panose="02040603050506020204"/>
              </a:rPr>
              <a:t>Các</a:t>
            </a:r>
            <a:r>
              <a:rPr lang="en-US" dirty="0">
                <a:latin typeface="UTM Avo" panose="02040603050506020204"/>
              </a:rPr>
              <a:t> </a:t>
            </a:r>
            <a:r>
              <a:rPr lang="en-US" dirty="0" err="1">
                <a:latin typeface="UTM Avo" panose="02040603050506020204"/>
              </a:rPr>
              <a:t>sô</a:t>
            </a:r>
            <a:r>
              <a:rPr lang="en-US" dirty="0">
                <a:latin typeface="UTM Avo" panose="02040603050506020204"/>
              </a:rPr>
              <a:t> </a:t>
            </a:r>
            <a:r>
              <a:rPr lang="en-US" dirty="0" err="1">
                <a:latin typeface="UTM Avo" panose="02040603050506020204"/>
              </a:rPr>
              <a:t>điện</a:t>
            </a:r>
            <a:r>
              <a:rPr lang="en-US" dirty="0">
                <a:latin typeface="UTM Avo" panose="02040603050506020204"/>
              </a:rPr>
              <a:t> </a:t>
            </a:r>
            <a:r>
              <a:rPr lang="en-US" dirty="0" err="1">
                <a:latin typeface="UTM Avo" panose="02040603050506020204"/>
              </a:rPr>
              <a:t>thoại</a:t>
            </a:r>
            <a:r>
              <a:rPr lang="en-US" dirty="0">
                <a:latin typeface="UTM Avo" panose="02040603050506020204"/>
              </a:rPr>
              <a:t> </a:t>
            </a:r>
            <a:r>
              <a:rPr lang="en-US" dirty="0" err="1">
                <a:latin typeface="UTM Avo" panose="02040603050506020204"/>
              </a:rPr>
              <a:t>khẩn</a:t>
            </a:r>
            <a:r>
              <a:rPr lang="en-US" dirty="0">
                <a:latin typeface="UTM Avo" panose="02040603050506020204"/>
              </a:rPr>
              <a:t> </a:t>
            </a:r>
            <a:r>
              <a:rPr lang="en-US" dirty="0" err="1">
                <a:latin typeface="UTM Avo" panose="02040603050506020204"/>
              </a:rPr>
              <a:t>cấp</a:t>
            </a:r>
            <a:endParaRPr lang="en-US" b="1" dirty="0"/>
          </a:p>
        </p:txBody>
      </p:sp>
      <p:sp>
        <p:nvSpPr>
          <p:cNvPr id="21" name="TextBox 20">
            <a:extLst>
              <a:ext uri="{FF2B5EF4-FFF2-40B4-BE49-F238E27FC236}">
                <a16:creationId xmlns:a16="http://schemas.microsoft.com/office/drawing/2014/main" id="{7774D8E4-22D2-718F-FD51-AD400097AFEC}"/>
              </a:ext>
            </a:extLst>
          </p:cNvPr>
          <p:cNvSpPr txBox="1"/>
          <p:nvPr/>
        </p:nvSpPr>
        <p:spPr>
          <a:xfrm>
            <a:off x="1905986" y="3526218"/>
            <a:ext cx="2639962" cy="1754326"/>
          </a:xfrm>
          <a:prstGeom prst="rect">
            <a:avLst/>
          </a:prstGeom>
          <a:noFill/>
        </p:spPr>
        <p:txBody>
          <a:bodyPr wrap="square" rtlCol="0">
            <a:spAutoFit/>
          </a:bodyPr>
          <a:lstStyle/>
          <a:p>
            <a:r>
              <a:rPr lang="en-US" dirty="0">
                <a:latin typeface="UTM Avo" panose="02040603050506020204"/>
              </a:rPr>
              <a:t>111 – </a:t>
            </a:r>
            <a:r>
              <a:rPr lang="en-US" dirty="0" err="1">
                <a:latin typeface="UTM Avo" panose="02040603050506020204"/>
              </a:rPr>
              <a:t>Bảo</a:t>
            </a:r>
            <a:r>
              <a:rPr lang="en-US" dirty="0">
                <a:latin typeface="UTM Avo" panose="02040603050506020204"/>
              </a:rPr>
              <a:t> </a:t>
            </a:r>
            <a:r>
              <a:rPr lang="en-US" dirty="0" err="1">
                <a:latin typeface="UTM Avo" panose="02040603050506020204"/>
              </a:rPr>
              <a:t>vệ</a:t>
            </a:r>
            <a:r>
              <a:rPr lang="en-US" dirty="0">
                <a:latin typeface="UTM Avo" panose="02040603050506020204"/>
              </a:rPr>
              <a:t> </a:t>
            </a:r>
            <a:r>
              <a:rPr lang="en-US" dirty="0" err="1">
                <a:latin typeface="UTM Avo" panose="02040603050506020204"/>
              </a:rPr>
              <a:t>trẻ</a:t>
            </a:r>
            <a:r>
              <a:rPr lang="en-US" dirty="0">
                <a:latin typeface="UTM Avo" panose="02040603050506020204"/>
              </a:rPr>
              <a:t> </a:t>
            </a:r>
            <a:r>
              <a:rPr lang="en-US" dirty="0" err="1">
                <a:latin typeface="UTM Avo" panose="02040603050506020204"/>
              </a:rPr>
              <a:t>em</a:t>
            </a:r>
            <a:endParaRPr lang="en-US" dirty="0">
              <a:latin typeface="UTM Avo" panose="02040603050506020204"/>
            </a:endParaRPr>
          </a:p>
          <a:p>
            <a:r>
              <a:rPr lang="en-US" dirty="0">
                <a:latin typeface="UTM Avo" panose="02040603050506020204"/>
              </a:rPr>
              <a:t>112 – </a:t>
            </a:r>
            <a:r>
              <a:rPr lang="en-US" dirty="0" err="1">
                <a:latin typeface="UTM Avo" panose="02040603050506020204"/>
              </a:rPr>
              <a:t>Tìm</a:t>
            </a:r>
            <a:r>
              <a:rPr lang="en-US" dirty="0">
                <a:latin typeface="UTM Avo" panose="02040603050506020204"/>
              </a:rPr>
              <a:t> </a:t>
            </a:r>
            <a:r>
              <a:rPr lang="en-US" dirty="0" err="1">
                <a:latin typeface="UTM Avo" panose="02040603050506020204"/>
              </a:rPr>
              <a:t>kiếm</a:t>
            </a:r>
            <a:r>
              <a:rPr lang="en-US" dirty="0">
                <a:latin typeface="UTM Avo" panose="02040603050506020204"/>
              </a:rPr>
              <a:t> , </a:t>
            </a:r>
            <a:r>
              <a:rPr lang="en-US" dirty="0" err="1">
                <a:latin typeface="UTM Avo" panose="02040603050506020204"/>
              </a:rPr>
              <a:t>cứu</a:t>
            </a:r>
            <a:r>
              <a:rPr lang="en-US" dirty="0">
                <a:latin typeface="UTM Avo" panose="02040603050506020204"/>
              </a:rPr>
              <a:t> </a:t>
            </a:r>
            <a:r>
              <a:rPr lang="en-US" dirty="0" err="1">
                <a:latin typeface="UTM Avo" panose="02040603050506020204"/>
              </a:rPr>
              <a:t>nạn</a:t>
            </a:r>
            <a:endParaRPr lang="en-US" dirty="0">
              <a:latin typeface="UTM Avo" panose="02040603050506020204"/>
            </a:endParaRPr>
          </a:p>
          <a:p>
            <a:r>
              <a:rPr lang="en-US" dirty="0">
                <a:latin typeface="UTM Avo" panose="02040603050506020204"/>
              </a:rPr>
              <a:t>113 – </a:t>
            </a:r>
            <a:r>
              <a:rPr lang="en-US" dirty="0" err="1">
                <a:latin typeface="UTM Avo" panose="02040603050506020204"/>
              </a:rPr>
              <a:t>Công</a:t>
            </a:r>
            <a:r>
              <a:rPr lang="en-US" dirty="0">
                <a:latin typeface="UTM Avo" panose="02040603050506020204"/>
              </a:rPr>
              <a:t> an</a:t>
            </a:r>
          </a:p>
          <a:p>
            <a:r>
              <a:rPr lang="en-US" dirty="0">
                <a:latin typeface="UTM Avo" panose="02040603050506020204"/>
              </a:rPr>
              <a:t>114 – </a:t>
            </a:r>
            <a:r>
              <a:rPr lang="en-US" dirty="0" err="1">
                <a:latin typeface="UTM Avo" panose="02040603050506020204"/>
              </a:rPr>
              <a:t>Cứu</a:t>
            </a:r>
            <a:r>
              <a:rPr lang="en-US" dirty="0">
                <a:latin typeface="UTM Avo" panose="02040603050506020204"/>
              </a:rPr>
              <a:t> </a:t>
            </a:r>
            <a:r>
              <a:rPr lang="en-US" dirty="0" err="1">
                <a:latin typeface="UTM Avo" panose="02040603050506020204"/>
              </a:rPr>
              <a:t>hỏa</a:t>
            </a:r>
            <a:endParaRPr lang="en-US" dirty="0">
              <a:latin typeface="UTM Avo" panose="02040603050506020204"/>
            </a:endParaRPr>
          </a:p>
          <a:p>
            <a:r>
              <a:rPr lang="en-US" dirty="0">
                <a:latin typeface="UTM Avo" panose="02040603050506020204"/>
              </a:rPr>
              <a:t>115 – </a:t>
            </a:r>
            <a:r>
              <a:rPr lang="en-US" dirty="0" err="1">
                <a:latin typeface="UTM Avo" panose="02040603050506020204"/>
              </a:rPr>
              <a:t>Cấp</a:t>
            </a:r>
            <a:r>
              <a:rPr lang="en-US" dirty="0">
                <a:latin typeface="UTM Avo" panose="02040603050506020204"/>
              </a:rPr>
              <a:t> </a:t>
            </a:r>
            <a:r>
              <a:rPr lang="en-US" dirty="0" err="1">
                <a:latin typeface="UTM Avo" panose="02040603050506020204"/>
              </a:rPr>
              <a:t>cứu</a:t>
            </a:r>
            <a:r>
              <a:rPr lang="en-US" dirty="0">
                <a:latin typeface="UTM Avo" panose="02040603050506020204"/>
              </a:rPr>
              <a:t> </a:t>
            </a:r>
          </a:p>
          <a:p>
            <a:endParaRPr lang="en-US" dirty="0">
              <a:latin typeface="UTM Avo" panose="02040603050506020204"/>
            </a:endParaRPr>
          </a:p>
        </p:txBody>
      </p:sp>
      <p:sp>
        <p:nvSpPr>
          <p:cNvPr id="22" name="TextBox 21">
            <a:extLst>
              <a:ext uri="{FF2B5EF4-FFF2-40B4-BE49-F238E27FC236}">
                <a16:creationId xmlns:a16="http://schemas.microsoft.com/office/drawing/2014/main" id="{1C3362CD-19BE-67C4-485E-18FBCE14594A}"/>
              </a:ext>
            </a:extLst>
          </p:cNvPr>
          <p:cNvSpPr txBox="1"/>
          <p:nvPr/>
        </p:nvSpPr>
        <p:spPr>
          <a:xfrm>
            <a:off x="4984768" y="3156886"/>
            <a:ext cx="6444893" cy="923330"/>
          </a:xfrm>
          <a:prstGeom prst="rect">
            <a:avLst/>
          </a:prstGeom>
          <a:noFill/>
        </p:spPr>
        <p:txBody>
          <a:bodyPr wrap="square" rtlCol="0">
            <a:spAutoFit/>
          </a:bodyPr>
          <a:lstStyle/>
          <a:p>
            <a:pPr algn="just"/>
            <a:r>
              <a:rPr lang="en-US" b="1" dirty="0">
                <a:latin typeface="UTM Avo" panose="02040603050506020204"/>
              </a:rPr>
              <a:t>b)</a:t>
            </a:r>
            <a:r>
              <a:rPr lang="en-US" dirty="0">
                <a:latin typeface="UTM Avo" panose="02040603050506020204"/>
              </a:rPr>
              <a:t> </a:t>
            </a:r>
            <a:r>
              <a:rPr lang="en-US" dirty="0" err="1">
                <a:latin typeface="UTM Avo" panose="02040603050506020204"/>
              </a:rPr>
              <a:t>Một</a:t>
            </a:r>
            <a:r>
              <a:rPr lang="en-US" dirty="0">
                <a:latin typeface="UTM Avo" panose="02040603050506020204"/>
              </a:rPr>
              <a:t> </a:t>
            </a:r>
            <a:r>
              <a:rPr lang="en-US" dirty="0" err="1">
                <a:latin typeface="UTM Avo" panose="02040603050506020204"/>
              </a:rPr>
              <a:t>năm</a:t>
            </a:r>
            <a:r>
              <a:rPr lang="en-US" dirty="0">
                <a:latin typeface="UTM Avo" panose="02040603050506020204"/>
              </a:rPr>
              <a:t> </a:t>
            </a:r>
            <a:r>
              <a:rPr lang="en-US" dirty="0" err="1">
                <a:latin typeface="UTM Avo" panose="02040603050506020204"/>
              </a:rPr>
              <a:t>có</a:t>
            </a:r>
            <a:r>
              <a:rPr lang="en-US" dirty="0">
                <a:latin typeface="UTM Avo" panose="02040603050506020204"/>
              </a:rPr>
              <a:t> 365 </a:t>
            </a:r>
            <a:r>
              <a:rPr lang="en-US" dirty="0" err="1">
                <a:latin typeface="UTM Avo" panose="02040603050506020204"/>
              </a:rPr>
              <a:t>ngày</a:t>
            </a:r>
            <a:r>
              <a:rPr lang="en-US" dirty="0">
                <a:latin typeface="UTM Avo" panose="02040603050506020204"/>
              </a:rPr>
              <a:t>. </a:t>
            </a:r>
            <a:r>
              <a:rPr lang="en-US" dirty="0" err="1">
                <a:latin typeface="UTM Avo" panose="02040603050506020204"/>
              </a:rPr>
              <a:t>Năm</a:t>
            </a:r>
            <a:r>
              <a:rPr lang="en-US" dirty="0">
                <a:latin typeface="UTM Avo" panose="02040603050506020204"/>
              </a:rPr>
              <a:t> </a:t>
            </a:r>
            <a:r>
              <a:rPr lang="en-US" dirty="0" err="1">
                <a:latin typeface="UTM Avo" panose="02040603050506020204"/>
              </a:rPr>
              <a:t>nhuận</a:t>
            </a:r>
            <a:r>
              <a:rPr lang="en-US" dirty="0">
                <a:latin typeface="UTM Avo" panose="02040603050506020204"/>
              </a:rPr>
              <a:t> </a:t>
            </a:r>
            <a:r>
              <a:rPr lang="en-US" dirty="0" err="1">
                <a:latin typeface="UTM Avo" panose="02040603050506020204"/>
              </a:rPr>
              <a:t>có</a:t>
            </a:r>
            <a:r>
              <a:rPr lang="en-US" dirty="0">
                <a:latin typeface="UTM Avo" panose="02040603050506020204"/>
              </a:rPr>
              <a:t> 366 </a:t>
            </a:r>
            <a:r>
              <a:rPr lang="en-US" dirty="0" err="1">
                <a:latin typeface="UTM Avo" panose="02040603050506020204"/>
              </a:rPr>
              <a:t>ngày</a:t>
            </a:r>
            <a:r>
              <a:rPr lang="en-US" dirty="0">
                <a:latin typeface="UTM Avo" panose="02040603050506020204"/>
              </a:rPr>
              <a:t>, </a:t>
            </a:r>
            <a:r>
              <a:rPr lang="en-US" dirty="0" err="1">
                <a:latin typeface="UTM Avo" panose="02040603050506020204"/>
              </a:rPr>
              <a:t>các</a:t>
            </a:r>
            <a:r>
              <a:rPr lang="en-US" dirty="0">
                <a:latin typeface="UTM Avo" panose="02040603050506020204"/>
              </a:rPr>
              <a:t> </a:t>
            </a:r>
            <a:r>
              <a:rPr lang="en-US" dirty="0" err="1">
                <a:latin typeface="UTM Avo" panose="02040603050506020204"/>
              </a:rPr>
              <a:t>tháng</a:t>
            </a:r>
            <a:r>
              <a:rPr lang="en-US" dirty="0">
                <a:latin typeface="UTM Avo" panose="02040603050506020204"/>
              </a:rPr>
              <a:t> 4, 6, 9, 11 </a:t>
            </a:r>
            <a:r>
              <a:rPr lang="en-US" dirty="0" err="1">
                <a:latin typeface="UTM Avo" panose="02040603050506020204"/>
              </a:rPr>
              <a:t>có</a:t>
            </a:r>
            <a:r>
              <a:rPr lang="en-US" dirty="0">
                <a:latin typeface="UTM Avo" panose="02040603050506020204"/>
              </a:rPr>
              <a:t> 30 </a:t>
            </a:r>
            <a:r>
              <a:rPr lang="en-US" dirty="0" err="1">
                <a:latin typeface="UTM Avo" panose="02040603050506020204"/>
              </a:rPr>
              <a:t>ngày</a:t>
            </a:r>
            <a:r>
              <a:rPr lang="en-US" dirty="0">
                <a:latin typeface="UTM Avo" panose="02040603050506020204"/>
              </a:rPr>
              <a:t>. </a:t>
            </a:r>
            <a:r>
              <a:rPr lang="en-US" dirty="0" err="1">
                <a:latin typeface="UTM Avo" panose="02040603050506020204"/>
              </a:rPr>
              <a:t>Các</a:t>
            </a:r>
            <a:r>
              <a:rPr lang="en-US" dirty="0">
                <a:latin typeface="UTM Avo" panose="02040603050506020204"/>
              </a:rPr>
              <a:t> </a:t>
            </a:r>
            <a:r>
              <a:rPr lang="en-US" dirty="0" err="1">
                <a:latin typeface="UTM Avo" panose="02040603050506020204"/>
              </a:rPr>
              <a:t>tháng</a:t>
            </a:r>
            <a:r>
              <a:rPr lang="en-US" dirty="0">
                <a:latin typeface="UTM Avo" panose="02040603050506020204"/>
              </a:rPr>
              <a:t> 1, 3, 5, 7, 8, 10, 12 </a:t>
            </a:r>
            <a:r>
              <a:rPr lang="en-US" dirty="0" err="1">
                <a:latin typeface="UTM Avo" panose="02040603050506020204"/>
              </a:rPr>
              <a:t>có</a:t>
            </a:r>
            <a:r>
              <a:rPr lang="en-US" dirty="0">
                <a:latin typeface="UTM Avo" panose="02040603050506020204"/>
              </a:rPr>
              <a:t> 31 </a:t>
            </a:r>
            <a:r>
              <a:rPr lang="en-US" dirty="0" err="1">
                <a:latin typeface="UTM Avo" panose="02040603050506020204"/>
              </a:rPr>
              <a:t>ngày</a:t>
            </a:r>
            <a:r>
              <a:rPr lang="en-US" dirty="0">
                <a:latin typeface="UTM Avo" panose="02040603050506020204"/>
              </a:rPr>
              <a:t>. </a:t>
            </a:r>
            <a:r>
              <a:rPr lang="en-US" dirty="0" err="1">
                <a:latin typeface="UTM Avo" panose="02040603050506020204"/>
              </a:rPr>
              <a:t>Tháng</a:t>
            </a:r>
            <a:r>
              <a:rPr lang="en-US" dirty="0">
                <a:latin typeface="UTM Avo" panose="02040603050506020204"/>
              </a:rPr>
              <a:t> 2 </a:t>
            </a:r>
            <a:r>
              <a:rPr lang="en-US" dirty="0" err="1">
                <a:latin typeface="UTM Avo" panose="02040603050506020204"/>
              </a:rPr>
              <a:t>có</a:t>
            </a:r>
            <a:r>
              <a:rPr lang="en-US" dirty="0">
                <a:latin typeface="UTM Avo" panose="02040603050506020204"/>
              </a:rPr>
              <a:t> 28 </a:t>
            </a:r>
            <a:r>
              <a:rPr lang="en-US" dirty="0" err="1">
                <a:latin typeface="UTM Avo" panose="02040603050506020204"/>
              </a:rPr>
              <a:t>ngày</a:t>
            </a:r>
            <a:r>
              <a:rPr lang="en-US" dirty="0">
                <a:latin typeface="UTM Avo" panose="02040603050506020204"/>
              </a:rPr>
              <a:t>, </a:t>
            </a:r>
            <a:r>
              <a:rPr lang="en-US" dirty="0" err="1">
                <a:latin typeface="UTM Avo" panose="02040603050506020204"/>
              </a:rPr>
              <a:t>năm</a:t>
            </a:r>
            <a:r>
              <a:rPr lang="en-US" dirty="0">
                <a:latin typeface="UTM Avo" panose="02040603050506020204"/>
              </a:rPr>
              <a:t> </a:t>
            </a:r>
            <a:r>
              <a:rPr lang="en-US" dirty="0" err="1">
                <a:latin typeface="UTM Avo" panose="02040603050506020204"/>
              </a:rPr>
              <a:t>nhuận</a:t>
            </a:r>
            <a:r>
              <a:rPr lang="en-US" dirty="0">
                <a:latin typeface="UTM Avo" panose="02040603050506020204"/>
              </a:rPr>
              <a:t> </a:t>
            </a:r>
            <a:r>
              <a:rPr lang="en-US" dirty="0" err="1">
                <a:latin typeface="UTM Avo" panose="02040603050506020204"/>
              </a:rPr>
              <a:t>tháng</a:t>
            </a:r>
            <a:r>
              <a:rPr lang="en-US" dirty="0">
                <a:latin typeface="UTM Avo" panose="02040603050506020204"/>
              </a:rPr>
              <a:t> 2 </a:t>
            </a:r>
            <a:r>
              <a:rPr lang="en-US" dirty="0" err="1">
                <a:latin typeface="UTM Avo" panose="02040603050506020204"/>
              </a:rPr>
              <a:t>có</a:t>
            </a:r>
            <a:r>
              <a:rPr lang="en-US" dirty="0">
                <a:latin typeface="UTM Avo" panose="02040603050506020204"/>
              </a:rPr>
              <a:t> 29 </a:t>
            </a:r>
            <a:r>
              <a:rPr lang="en-US" dirty="0" err="1">
                <a:latin typeface="UTM Avo" panose="02040603050506020204"/>
              </a:rPr>
              <a:t>ngày</a:t>
            </a:r>
            <a:r>
              <a:rPr lang="en-US" dirty="0">
                <a:latin typeface="UTM Avo" panose="02040603050506020204"/>
              </a:rPr>
              <a:t>.</a:t>
            </a:r>
            <a:endParaRPr lang="en-US" b="1" dirty="0">
              <a:latin typeface="UTM Avo" panose="02040603050506020204"/>
            </a:endParaRPr>
          </a:p>
        </p:txBody>
      </p:sp>
      <p:sp>
        <p:nvSpPr>
          <p:cNvPr id="23" name="TextBox 22">
            <a:extLst>
              <a:ext uri="{FF2B5EF4-FFF2-40B4-BE49-F238E27FC236}">
                <a16:creationId xmlns:a16="http://schemas.microsoft.com/office/drawing/2014/main" id="{D4B53582-7AB5-80F1-3542-96FC468A849E}"/>
              </a:ext>
            </a:extLst>
          </p:cNvPr>
          <p:cNvSpPr txBox="1"/>
          <p:nvPr/>
        </p:nvSpPr>
        <p:spPr>
          <a:xfrm>
            <a:off x="995261" y="5345099"/>
            <a:ext cx="2286298" cy="400110"/>
          </a:xfrm>
          <a:prstGeom prst="rect">
            <a:avLst/>
          </a:prstGeom>
          <a:noFill/>
        </p:spPr>
        <p:txBody>
          <a:bodyPr wrap="square" rtlCol="0">
            <a:spAutoFit/>
          </a:bodyPr>
          <a:lstStyle/>
          <a:p>
            <a:r>
              <a:rPr lang="en-US" sz="2000" dirty="0" err="1">
                <a:solidFill>
                  <a:schemeClr val="accent4">
                    <a:lumMod val="75000"/>
                  </a:schemeClr>
                </a:solidFill>
                <a:latin typeface="UTM Avo" panose="02040603050506020204"/>
              </a:rPr>
              <a:t>Hướng</a:t>
            </a:r>
            <a:r>
              <a:rPr lang="en-US" sz="2000" dirty="0">
                <a:solidFill>
                  <a:schemeClr val="accent4">
                    <a:lumMod val="75000"/>
                  </a:schemeClr>
                </a:solidFill>
                <a:latin typeface="UTM Avo" panose="02040603050506020204"/>
              </a:rPr>
              <a:t> </a:t>
            </a:r>
            <a:r>
              <a:rPr lang="en-US" sz="2000" dirty="0" err="1">
                <a:solidFill>
                  <a:schemeClr val="accent4">
                    <a:lumMod val="75000"/>
                  </a:schemeClr>
                </a:solidFill>
                <a:latin typeface="UTM Avo" panose="02040603050506020204"/>
              </a:rPr>
              <a:t>dẫn</a:t>
            </a:r>
            <a:r>
              <a:rPr lang="en-US" sz="2000" dirty="0">
                <a:solidFill>
                  <a:schemeClr val="accent4">
                    <a:lumMod val="75000"/>
                  </a:schemeClr>
                </a:solidFill>
                <a:latin typeface="UTM Avo" panose="02040603050506020204"/>
              </a:rPr>
              <a:t> : </a:t>
            </a:r>
          </a:p>
        </p:txBody>
      </p:sp>
      <p:sp>
        <p:nvSpPr>
          <p:cNvPr id="24" name="TextBox 23">
            <a:extLst>
              <a:ext uri="{FF2B5EF4-FFF2-40B4-BE49-F238E27FC236}">
                <a16:creationId xmlns:a16="http://schemas.microsoft.com/office/drawing/2014/main" id="{9D2284F0-CBAE-E694-CEDE-BD1ECD25B43F}"/>
              </a:ext>
            </a:extLst>
          </p:cNvPr>
          <p:cNvSpPr txBox="1"/>
          <p:nvPr/>
        </p:nvSpPr>
        <p:spPr>
          <a:xfrm>
            <a:off x="1678467" y="5729820"/>
            <a:ext cx="9066814" cy="338554"/>
          </a:xfrm>
          <a:prstGeom prst="rect">
            <a:avLst/>
          </a:prstGeom>
          <a:noFill/>
        </p:spPr>
        <p:txBody>
          <a:bodyPr wrap="square" rtlCol="0">
            <a:spAutoFit/>
          </a:bodyPr>
          <a:lstStyle/>
          <a:p>
            <a:r>
              <a:rPr lang="en-US" sz="1600" dirty="0" err="1">
                <a:latin typeface="UTM Avo" panose="02040603050506020204"/>
              </a:rPr>
              <a:t>Thực</a:t>
            </a:r>
            <a:r>
              <a:rPr lang="en-US" sz="1600" dirty="0">
                <a:latin typeface="UTM Avo" panose="02040603050506020204"/>
              </a:rPr>
              <a:t> </a:t>
            </a:r>
            <a:r>
              <a:rPr lang="en-US" sz="1600" dirty="0" err="1">
                <a:latin typeface="UTM Avo" panose="02040603050506020204"/>
              </a:rPr>
              <a:t>hiện</a:t>
            </a:r>
            <a:r>
              <a:rPr lang="en-US" sz="1600" dirty="0">
                <a:latin typeface="UTM Avo" panose="02040603050506020204"/>
              </a:rPr>
              <a:t> </a:t>
            </a:r>
            <a:r>
              <a:rPr lang="en-US" sz="1600" dirty="0" err="1">
                <a:latin typeface="UTM Avo" panose="02040603050506020204"/>
              </a:rPr>
              <a:t>các</a:t>
            </a:r>
            <a:r>
              <a:rPr lang="en-US" sz="1600" dirty="0">
                <a:latin typeface="UTM Avo" panose="02040603050506020204"/>
              </a:rPr>
              <a:t> </a:t>
            </a:r>
            <a:r>
              <a:rPr lang="en-US" sz="1600" dirty="0" err="1">
                <a:latin typeface="UTM Avo" panose="02040603050506020204"/>
              </a:rPr>
              <a:t>bước</a:t>
            </a:r>
            <a:r>
              <a:rPr lang="en-US" sz="1600" dirty="0">
                <a:latin typeface="UTM Avo" panose="02040603050506020204"/>
              </a:rPr>
              <a:t> 1, 2 </a:t>
            </a:r>
            <a:r>
              <a:rPr lang="en-US" sz="1600" dirty="0" err="1">
                <a:latin typeface="UTM Avo" panose="02040603050506020204"/>
              </a:rPr>
              <a:t>tương</a:t>
            </a:r>
            <a:r>
              <a:rPr lang="en-US" sz="1600" dirty="0">
                <a:latin typeface="UTM Avo" panose="02040603050506020204"/>
              </a:rPr>
              <a:t> </a:t>
            </a:r>
            <a:r>
              <a:rPr lang="en-US" sz="1600" dirty="0" err="1">
                <a:latin typeface="UTM Avo" panose="02040603050506020204"/>
              </a:rPr>
              <a:t>tự</a:t>
            </a:r>
            <a:r>
              <a:rPr lang="en-US" sz="1600" dirty="0">
                <a:latin typeface="UTM Avo" panose="02040603050506020204"/>
              </a:rPr>
              <a:t> </a:t>
            </a:r>
            <a:r>
              <a:rPr lang="en-US" sz="1600" dirty="0" err="1">
                <a:latin typeface="UTM Avo" panose="02040603050506020204"/>
              </a:rPr>
              <a:t>như</a:t>
            </a:r>
            <a:r>
              <a:rPr lang="en-US" sz="1600" dirty="0">
                <a:latin typeface="UTM Avo" panose="02040603050506020204"/>
              </a:rPr>
              <a:t> </a:t>
            </a:r>
            <a:r>
              <a:rPr lang="en-US" sz="1600" dirty="0" err="1">
                <a:latin typeface="UTM Avo" panose="02040603050506020204"/>
              </a:rPr>
              <a:t>Nhiệm</a:t>
            </a:r>
            <a:r>
              <a:rPr lang="en-US" sz="1600" dirty="0">
                <a:latin typeface="UTM Avo" panose="02040603050506020204"/>
              </a:rPr>
              <a:t> </a:t>
            </a:r>
            <a:r>
              <a:rPr lang="en-US" sz="1600" dirty="0" err="1">
                <a:latin typeface="UTM Avo" panose="02040603050506020204"/>
              </a:rPr>
              <a:t>vụ</a:t>
            </a:r>
            <a:r>
              <a:rPr lang="en-US" sz="1600" dirty="0">
                <a:latin typeface="UTM Avo" panose="02040603050506020204"/>
              </a:rPr>
              <a:t> 1</a:t>
            </a:r>
            <a:r>
              <a:rPr lang="en-US" sz="1400" dirty="0">
                <a:latin typeface="UTM Avo" panose="02040603050506020204"/>
              </a:rPr>
              <a:t>.</a:t>
            </a:r>
          </a:p>
        </p:txBody>
      </p:sp>
      <p:sp>
        <p:nvSpPr>
          <p:cNvPr id="25" name="TextBox 24">
            <a:extLst>
              <a:ext uri="{FF2B5EF4-FFF2-40B4-BE49-F238E27FC236}">
                <a16:creationId xmlns:a16="http://schemas.microsoft.com/office/drawing/2014/main" id="{FC888700-B9CE-304A-9D37-0B9F052DC19B}"/>
              </a:ext>
            </a:extLst>
          </p:cNvPr>
          <p:cNvSpPr txBox="1"/>
          <p:nvPr/>
        </p:nvSpPr>
        <p:spPr>
          <a:xfrm>
            <a:off x="1678467" y="6129930"/>
            <a:ext cx="8421778" cy="338554"/>
          </a:xfrm>
          <a:prstGeom prst="rect">
            <a:avLst/>
          </a:prstGeom>
          <a:noFill/>
        </p:spPr>
        <p:txBody>
          <a:bodyPr wrap="square" rtlCol="0">
            <a:spAutoFit/>
          </a:bodyPr>
          <a:lstStyle/>
          <a:p>
            <a:r>
              <a:rPr lang="en-US" sz="1600" i="1" dirty="0" err="1">
                <a:latin typeface="UTM Avo" panose="02040603050506020204"/>
              </a:rPr>
              <a:t>Lưu</a:t>
            </a:r>
            <a:r>
              <a:rPr lang="en-US" sz="1600" i="1" dirty="0">
                <a:latin typeface="UTM Avo" panose="02040603050506020204"/>
              </a:rPr>
              <a:t> ý: </a:t>
            </a:r>
            <a:r>
              <a:rPr lang="en-US" sz="1600" dirty="0" err="1">
                <a:latin typeface="UTM Avo" panose="02040603050506020204"/>
              </a:rPr>
              <a:t>Gõ</a:t>
            </a:r>
            <a:r>
              <a:rPr lang="en-US" sz="1600" dirty="0">
                <a:latin typeface="UTM Avo" panose="02040603050506020204"/>
              </a:rPr>
              <a:t> </a:t>
            </a:r>
            <a:r>
              <a:rPr lang="en-US" sz="1600" dirty="0" err="1">
                <a:latin typeface="UTM Avo" panose="02040603050506020204"/>
              </a:rPr>
              <a:t>phím</a:t>
            </a:r>
            <a:r>
              <a:rPr lang="en-US" sz="1600" dirty="0">
                <a:latin typeface="UTM Avo" panose="02040603050506020204"/>
              </a:rPr>
              <a:t> </a:t>
            </a:r>
            <a:r>
              <a:rPr lang="en-US" sz="1600" dirty="0" err="1">
                <a:latin typeface="UTM Avo" panose="02040603050506020204"/>
              </a:rPr>
              <a:t>cách</a:t>
            </a:r>
            <a:r>
              <a:rPr lang="en-US" sz="1600" dirty="0">
                <a:latin typeface="UTM Avo" panose="02040603050506020204"/>
              </a:rPr>
              <a:t> </a:t>
            </a:r>
            <a:r>
              <a:rPr lang="en-US" sz="1600" dirty="0" err="1">
                <a:latin typeface="UTM Avo" panose="02040603050506020204"/>
              </a:rPr>
              <a:t>sau</a:t>
            </a:r>
            <a:r>
              <a:rPr lang="en-US" sz="1600" dirty="0">
                <a:latin typeface="UTM Avo" panose="02040603050506020204"/>
              </a:rPr>
              <a:t> </a:t>
            </a:r>
            <a:r>
              <a:rPr lang="en-US" sz="1600" dirty="0" err="1">
                <a:latin typeface="UTM Avo" panose="02040603050506020204"/>
              </a:rPr>
              <a:t>mỗi</a:t>
            </a:r>
            <a:r>
              <a:rPr lang="en-US" sz="1600" dirty="0">
                <a:latin typeface="UTM Avo" panose="02040603050506020204"/>
              </a:rPr>
              <a:t> </a:t>
            </a:r>
            <a:r>
              <a:rPr lang="en-US" sz="1600" dirty="0" err="1">
                <a:latin typeface="UTM Avo" panose="02040603050506020204"/>
              </a:rPr>
              <a:t>từ</a:t>
            </a:r>
            <a:r>
              <a:rPr lang="en-US" sz="1600" dirty="0">
                <a:latin typeface="UTM Avo" panose="02040603050506020204"/>
              </a:rPr>
              <a:t>, </a:t>
            </a:r>
            <a:r>
              <a:rPr lang="en-US" sz="1600" dirty="0" err="1">
                <a:latin typeface="UTM Avo" panose="02040603050506020204"/>
              </a:rPr>
              <a:t>trước</a:t>
            </a:r>
            <a:r>
              <a:rPr lang="en-US" sz="1600" dirty="0">
                <a:latin typeface="UTM Avo" panose="02040603050506020204"/>
              </a:rPr>
              <a:t> </a:t>
            </a:r>
            <a:r>
              <a:rPr lang="en-US" sz="1600" dirty="0" err="1">
                <a:latin typeface="UTM Avo" panose="02040603050506020204"/>
              </a:rPr>
              <a:t>dấu</a:t>
            </a:r>
            <a:r>
              <a:rPr lang="en-US" sz="1600" dirty="0">
                <a:latin typeface="UTM Avo" panose="02040603050506020204"/>
              </a:rPr>
              <a:t> </a:t>
            </a:r>
            <a:r>
              <a:rPr lang="en-US" sz="1600" dirty="0" err="1">
                <a:latin typeface="UTM Avo" panose="02040603050506020204"/>
              </a:rPr>
              <a:t>phẩy</a:t>
            </a:r>
            <a:r>
              <a:rPr lang="en-US" sz="1600" dirty="0">
                <a:latin typeface="UTM Avo" panose="02040603050506020204"/>
              </a:rPr>
              <a:t>, </a:t>
            </a:r>
            <a:r>
              <a:rPr lang="en-US" sz="1600" dirty="0" err="1">
                <a:latin typeface="UTM Avo" panose="02040603050506020204"/>
              </a:rPr>
              <a:t>dấu</a:t>
            </a:r>
            <a:r>
              <a:rPr lang="en-US" sz="1600" dirty="0">
                <a:latin typeface="UTM Avo" panose="02040603050506020204"/>
              </a:rPr>
              <a:t> </a:t>
            </a:r>
            <a:r>
              <a:rPr lang="en-US" sz="1600" dirty="0" err="1">
                <a:latin typeface="UTM Avo" panose="02040603050506020204"/>
              </a:rPr>
              <a:t>chấm</a:t>
            </a:r>
            <a:r>
              <a:rPr lang="en-US" sz="1600" dirty="0">
                <a:latin typeface="UTM Avo" panose="02040603050506020204"/>
              </a:rPr>
              <a:t> </a:t>
            </a:r>
            <a:r>
              <a:rPr lang="en-US" sz="1600" dirty="0" err="1">
                <a:latin typeface="UTM Avo" panose="02040603050506020204"/>
              </a:rPr>
              <a:t>không</a:t>
            </a:r>
            <a:r>
              <a:rPr lang="en-US" sz="1600" dirty="0">
                <a:latin typeface="UTM Avo" panose="02040603050506020204"/>
              </a:rPr>
              <a:t> </a:t>
            </a:r>
            <a:r>
              <a:rPr lang="en-US" sz="1600" dirty="0" err="1">
                <a:latin typeface="UTM Avo" panose="02040603050506020204"/>
              </a:rPr>
              <a:t>có</a:t>
            </a:r>
            <a:r>
              <a:rPr lang="en-US" sz="1600" dirty="0">
                <a:latin typeface="UTM Avo" panose="02040603050506020204"/>
              </a:rPr>
              <a:t> </a:t>
            </a:r>
            <a:r>
              <a:rPr lang="en-US" sz="1600" dirty="0" err="1">
                <a:latin typeface="UTM Avo" panose="02040603050506020204"/>
              </a:rPr>
              <a:t>dấu</a:t>
            </a:r>
            <a:r>
              <a:rPr lang="en-US" sz="1600" dirty="0">
                <a:latin typeface="UTM Avo" panose="02040603050506020204"/>
              </a:rPr>
              <a:t> </a:t>
            </a:r>
            <a:r>
              <a:rPr lang="en-US" sz="1600" dirty="0" err="1">
                <a:latin typeface="UTM Avo" panose="02040603050506020204"/>
              </a:rPr>
              <a:t>cách</a:t>
            </a:r>
            <a:r>
              <a:rPr lang="en-US" sz="1600" dirty="0">
                <a:latin typeface="UTM Avo" panose="02040603050506020204"/>
              </a:rPr>
              <a:t>.</a:t>
            </a:r>
          </a:p>
        </p:txBody>
      </p:sp>
    </p:spTree>
    <p:extLst>
      <p:ext uri="{BB962C8B-B14F-4D97-AF65-F5344CB8AC3E}">
        <p14:creationId xmlns:p14="http://schemas.microsoft.com/office/powerpoint/2010/main" val="12449063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 grpId="0"/>
      <p:bldP spid="5" grpId="0"/>
      <p:bldP spid="6" grpId="0"/>
      <p:bldP spid="8" grpId="0" animBg="1"/>
      <p:bldP spid="16" grpId="0"/>
      <p:bldP spid="17" grpId="0"/>
      <p:bldP spid="21" grpId="0"/>
      <p:bldP spid="22" grpId="0"/>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255893"/>
            <a:ext cx="10028528" cy="506292"/>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en-US" sz="2000">
                <a:latin typeface="UTM Avo" panose="02040603050506020204" pitchFamily="18" charset="0"/>
                <a:cs typeface="Times New Roman" panose="02020603050405020304" pitchFamily="18" charset="0"/>
              </a:rPr>
              <a:t>Hãy ghép các ngón tay ở cột A tương ứng với phím phụ trách tại cột B để gõ phím đúng cách </a:t>
            </a:r>
            <a:endParaRPr lang="vi-VN"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graphicFrame>
        <p:nvGraphicFramePr>
          <p:cNvPr id="18" name="Table 28">
            <a:extLst>
              <a:ext uri="{FF2B5EF4-FFF2-40B4-BE49-F238E27FC236}">
                <a16:creationId xmlns:a16="http://schemas.microsoft.com/office/drawing/2014/main" id="{A74C4E37-D8FB-4881-A14E-B4F6D37150E1}"/>
              </a:ext>
            </a:extLst>
          </p:cNvPr>
          <p:cNvGraphicFramePr>
            <a:graphicFrameLocks noGrp="1"/>
          </p:cNvGraphicFramePr>
          <p:nvPr>
            <p:extLst>
              <p:ext uri="{D42A27DB-BD31-4B8C-83A1-F6EECF244321}">
                <p14:modId xmlns:p14="http://schemas.microsoft.com/office/powerpoint/2010/main" val="2276729403"/>
              </p:ext>
            </p:extLst>
          </p:nvPr>
        </p:nvGraphicFramePr>
        <p:xfrm>
          <a:off x="1652195" y="1843272"/>
          <a:ext cx="6990359" cy="4559544"/>
        </p:xfrm>
        <a:graphic>
          <a:graphicData uri="http://schemas.openxmlformats.org/drawingml/2006/table">
            <a:tbl>
              <a:tblPr firstRow="1" bandRow="1">
                <a:tableStyleId>{21E4AEA4-8DFA-4A89-87EB-49C32662AFE0}</a:tableStyleId>
              </a:tblPr>
              <a:tblGrid>
                <a:gridCol w="3539237">
                  <a:extLst>
                    <a:ext uri="{9D8B030D-6E8A-4147-A177-3AD203B41FA5}">
                      <a16:colId xmlns:a16="http://schemas.microsoft.com/office/drawing/2014/main" val="3049472007"/>
                    </a:ext>
                  </a:extLst>
                </a:gridCol>
                <a:gridCol w="3451122">
                  <a:extLst>
                    <a:ext uri="{9D8B030D-6E8A-4147-A177-3AD203B41FA5}">
                      <a16:colId xmlns:a16="http://schemas.microsoft.com/office/drawing/2014/main" val="3745305114"/>
                    </a:ext>
                  </a:extLst>
                </a:gridCol>
              </a:tblGrid>
              <a:tr h="339213">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p>
                  </a:txBody>
                  <a:tcPr anchor="ctr">
                    <a:solidFill>
                      <a:srgbClr val="6DCFF6"/>
                    </a:solidFill>
                  </a:tcPr>
                </a:tc>
                <a:extLst>
                  <a:ext uri="{0D108BD9-81ED-4DB2-BD59-A6C34878D82A}">
                    <a16:rowId xmlns:a16="http://schemas.microsoft.com/office/drawing/2014/main" val="3104845030"/>
                  </a:ext>
                </a:extLst>
              </a:tr>
              <a:tr h="516194">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1) Ngón trỏ tay trái</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c>
                  <a:txBody>
                    <a:bodyPr/>
                    <a:lstStyle/>
                    <a:p>
                      <a:pPr marL="112713" indent="0" algn="l">
                        <a:lnSpc>
                          <a:spcPct val="120000"/>
                        </a:lnSpc>
                      </a:pPr>
                      <a:r>
                        <a:rPr lang="pt-BR" sz="2000" kern="1200">
                          <a:solidFill>
                            <a:schemeClr val="tx1"/>
                          </a:solidFill>
                          <a:latin typeface="UTM Avo" panose="02040603050506020204"/>
                          <a:ea typeface="+mn-ea"/>
                          <a:cs typeface="Times New Roman" panose="02020603050405020304" pitchFamily="18" charset="0"/>
                        </a:rPr>
                        <a:t>a) Gõ phím số 6, 7</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extLst>
                  <a:ext uri="{0D108BD9-81ED-4DB2-BD59-A6C34878D82A}">
                    <a16:rowId xmlns:a16="http://schemas.microsoft.com/office/drawing/2014/main" val="500905725"/>
                  </a:ext>
                </a:extLst>
              </a:tr>
              <a:tr h="0">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2) Ngón trở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b) Gõ phím số 8</a:t>
                      </a:r>
                    </a:p>
                  </a:txBody>
                  <a:tcPr anchor="ctr">
                    <a:solidFill>
                      <a:srgbClr val="C7EAF5"/>
                    </a:solidFill>
                  </a:tcPr>
                </a:tc>
                <a:extLst>
                  <a:ext uri="{0D108BD9-81ED-4DB2-BD59-A6C34878D82A}">
                    <a16:rowId xmlns:a16="http://schemas.microsoft.com/office/drawing/2014/main" val="3944550153"/>
                  </a:ext>
                </a:extLst>
              </a:tr>
              <a:tr h="537195">
                <a:tc>
                  <a:txBody>
                    <a:bodyPr/>
                    <a:lstStyle/>
                    <a:p>
                      <a:pPr algn="l"/>
                      <a:r>
                        <a:rPr lang="en-US" sz="2000">
                          <a:latin typeface="UTM Avo" panose="02040603050506020204"/>
                        </a:rPr>
                        <a:t>  3) Ngón giữa tay trái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c) Gõ phím số 4, 5</a:t>
                      </a:r>
                    </a:p>
                  </a:txBody>
                  <a:tcPr anchor="ctr">
                    <a:solidFill>
                      <a:srgbClr val="C7EAF5"/>
                    </a:solidFill>
                  </a:tcPr>
                </a:tc>
                <a:extLst>
                  <a:ext uri="{0D108BD9-81ED-4DB2-BD59-A6C34878D82A}">
                    <a16:rowId xmlns:a16="http://schemas.microsoft.com/office/drawing/2014/main" val="304892071"/>
                  </a:ext>
                </a:extLst>
              </a:tr>
              <a:tr h="537195">
                <a:tc>
                  <a:txBody>
                    <a:bodyPr/>
                    <a:lstStyle/>
                    <a:p>
                      <a:pPr algn="l"/>
                      <a:r>
                        <a:rPr lang="en-US" sz="2000">
                          <a:latin typeface="UTM Avo" panose="02040603050506020204"/>
                        </a:rPr>
                        <a:t>  4) Ngón giữa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d) Gõ phím số 9</a:t>
                      </a:r>
                    </a:p>
                  </a:txBody>
                  <a:tcPr anchor="ctr">
                    <a:solidFill>
                      <a:srgbClr val="C7EAF5"/>
                    </a:solidFill>
                  </a:tcPr>
                </a:tc>
                <a:extLst>
                  <a:ext uri="{0D108BD9-81ED-4DB2-BD59-A6C34878D82A}">
                    <a16:rowId xmlns:a16="http://schemas.microsoft.com/office/drawing/2014/main" val="4390462"/>
                  </a:ext>
                </a:extLst>
              </a:tr>
              <a:tr h="537194">
                <a:tc>
                  <a:txBody>
                    <a:bodyPr/>
                    <a:lstStyle/>
                    <a:p>
                      <a:pPr algn="l"/>
                      <a:r>
                        <a:rPr lang="en-US" sz="2000">
                          <a:latin typeface="UTM Avo" panose="02040603050506020204"/>
                        </a:rPr>
                        <a:t>  5) Ngón áp út tay trái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e) Gõ phím số 3</a:t>
                      </a:r>
                    </a:p>
                  </a:txBody>
                  <a:tcPr anchor="ctr">
                    <a:solidFill>
                      <a:srgbClr val="C7EAF5"/>
                    </a:solidFill>
                  </a:tcPr>
                </a:tc>
                <a:extLst>
                  <a:ext uri="{0D108BD9-81ED-4DB2-BD59-A6C34878D82A}">
                    <a16:rowId xmlns:a16="http://schemas.microsoft.com/office/drawing/2014/main" val="1939754022"/>
                  </a:ext>
                </a:extLst>
              </a:tr>
              <a:tr h="537195">
                <a:tc>
                  <a:txBody>
                    <a:bodyPr/>
                    <a:lstStyle/>
                    <a:p>
                      <a:pPr algn="l"/>
                      <a:r>
                        <a:rPr lang="en-US" sz="2000">
                          <a:latin typeface="UTM Avo" panose="02040603050506020204"/>
                        </a:rPr>
                        <a:t>  6) Ngón áp út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f) Gõ phím sô 1</a:t>
                      </a:r>
                    </a:p>
                  </a:txBody>
                  <a:tcPr anchor="ctr">
                    <a:solidFill>
                      <a:srgbClr val="C7EAF5"/>
                    </a:solidFill>
                  </a:tcPr>
                </a:tc>
                <a:extLst>
                  <a:ext uri="{0D108BD9-81ED-4DB2-BD59-A6C34878D82A}">
                    <a16:rowId xmlns:a16="http://schemas.microsoft.com/office/drawing/2014/main" val="730474735"/>
                  </a:ext>
                </a:extLst>
              </a:tr>
              <a:tr h="537195">
                <a:tc>
                  <a:txBody>
                    <a:bodyPr/>
                    <a:lstStyle/>
                    <a:p>
                      <a:pPr algn="l"/>
                      <a:r>
                        <a:rPr lang="en-US" sz="2000">
                          <a:latin typeface="UTM Avo" panose="02040603050506020204"/>
                        </a:rPr>
                        <a:t>  7) Ngón út tay trái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g) Gõ phím số 0</a:t>
                      </a:r>
                    </a:p>
                  </a:txBody>
                  <a:tcPr anchor="ctr">
                    <a:solidFill>
                      <a:srgbClr val="C7EAF5"/>
                    </a:solidFill>
                  </a:tcPr>
                </a:tc>
                <a:extLst>
                  <a:ext uri="{0D108BD9-81ED-4DB2-BD59-A6C34878D82A}">
                    <a16:rowId xmlns:a16="http://schemas.microsoft.com/office/drawing/2014/main" val="1950576558"/>
                  </a:ext>
                </a:extLst>
              </a:tr>
              <a:tr h="503936">
                <a:tc>
                  <a:txBody>
                    <a:bodyPr/>
                    <a:lstStyle/>
                    <a:p>
                      <a:pPr algn="l"/>
                      <a:r>
                        <a:rPr lang="en-US" sz="2000">
                          <a:latin typeface="UTM Avo" panose="02040603050506020204"/>
                        </a:rPr>
                        <a:t>  8) Ngón út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h) Gõ phím số 2</a:t>
                      </a:r>
                    </a:p>
                  </a:txBody>
                  <a:tcPr anchor="ctr">
                    <a:solidFill>
                      <a:srgbClr val="C7EAF5"/>
                    </a:solidFill>
                  </a:tcPr>
                </a:tc>
                <a:extLst>
                  <a:ext uri="{0D108BD9-81ED-4DB2-BD59-A6C34878D82A}">
                    <a16:rowId xmlns:a16="http://schemas.microsoft.com/office/drawing/2014/main" val="2784157117"/>
                  </a:ext>
                </a:extLst>
              </a:tr>
            </a:tbl>
          </a:graphicData>
        </a:graphic>
      </p:graphicFrame>
      <p:sp>
        <p:nvSpPr>
          <p:cNvPr id="4" name="TextBox 3">
            <a:extLst>
              <a:ext uri="{FF2B5EF4-FFF2-40B4-BE49-F238E27FC236}">
                <a16:creationId xmlns:a16="http://schemas.microsoft.com/office/drawing/2014/main" id="{018222E1-3AA6-A690-FD2D-C1FD6C19FF03}"/>
              </a:ext>
            </a:extLst>
          </p:cNvPr>
          <p:cNvSpPr txBox="1"/>
          <p:nvPr/>
        </p:nvSpPr>
        <p:spPr>
          <a:xfrm>
            <a:off x="9861755" y="2550702"/>
            <a:ext cx="2330245" cy="461665"/>
          </a:xfrm>
          <a:prstGeom prst="rect">
            <a:avLst/>
          </a:prstGeom>
          <a:noFill/>
        </p:spPr>
        <p:txBody>
          <a:bodyPr wrap="square" rtlCol="0">
            <a:spAutoFit/>
          </a:bodyPr>
          <a:lstStyle/>
          <a:p>
            <a:r>
              <a:rPr lang="en-US" sz="2400">
                <a:solidFill>
                  <a:schemeClr val="accent4">
                    <a:lumMod val="75000"/>
                  </a:schemeClr>
                </a:solidFill>
                <a:latin typeface="UTM Avo" panose="02040603050506020204"/>
              </a:rPr>
              <a:t>ĐÁP ÁN:</a:t>
            </a:r>
          </a:p>
        </p:txBody>
      </p:sp>
      <p:sp>
        <p:nvSpPr>
          <p:cNvPr id="7" name="TextBox 6">
            <a:extLst>
              <a:ext uri="{FF2B5EF4-FFF2-40B4-BE49-F238E27FC236}">
                <a16:creationId xmlns:a16="http://schemas.microsoft.com/office/drawing/2014/main" id="{192AFD5B-A270-F4C2-3FAF-9049F60FEAE1}"/>
              </a:ext>
            </a:extLst>
          </p:cNvPr>
          <p:cNvSpPr txBox="1"/>
          <p:nvPr/>
        </p:nvSpPr>
        <p:spPr>
          <a:xfrm>
            <a:off x="9615948" y="3229897"/>
            <a:ext cx="1858297" cy="3046988"/>
          </a:xfrm>
          <a:prstGeom prst="rect">
            <a:avLst/>
          </a:prstGeom>
          <a:noFill/>
        </p:spPr>
        <p:txBody>
          <a:bodyPr wrap="square" rtlCol="0">
            <a:spAutoFit/>
          </a:bodyPr>
          <a:lstStyle/>
          <a:p>
            <a:pPr algn="ctr"/>
            <a:r>
              <a:rPr lang="en-US" sz="2400">
                <a:solidFill>
                  <a:schemeClr val="accent4">
                    <a:lumMod val="50000"/>
                  </a:schemeClr>
                </a:solidFill>
                <a:latin typeface="UTM Avo" panose="02040603050506020204"/>
              </a:rPr>
              <a:t>1 – c  </a:t>
            </a:r>
          </a:p>
          <a:p>
            <a:pPr algn="ctr"/>
            <a:r>
              <a:rPr lang="en-US" sz="2400">
                <a:solidFill>
                  <a:schemeClr val="accent4">
                    <a:lumMod val="50000"/>
                  </a:schemeClr>
                </a:solidFill>
                <a:latin typeface="UTM Avo" panose="02040603050506020204"/>
              </a:rPr>
              <a:t>2 – a </a:t>
            </a:r>
          </a:p>
          <a:p>
            <a:pPr algn="ctr"/>
            <a:r>
              <a:rPr lang="en-US" sz="2400">
                <a:solidFill>
                  <a:schemeClr val="accent4">
                    <a:lumMod val="50000"/>
                  </a:schemeClr>
                </a:solidFill>
                <a:latin typeface="UTM Avo" panose="02040603050506020204"/>
              </a:rPr>
              <a:t>3 – e </a:t>
            </a:r>
          </a:p>
          <a:p>
            <a:pPr algn="ctr"/>
            <a:r>
              <a:rPr lang="en-US" sz="2400">
                <a:solidFill>
                  <a:schemeClr val="accent4">
                    <a:lumMod val="50000"/>
                  </a:schemeClr>
                </a:solidFill>
                <a:latin typeface="UTM Avo" panose="02040603050506020204"/>
              </a:rPr>
              <a:t>4 – b </a:t>
            </a:r>
          </a:p>
          <a:p>
            <a:pPr algn="ctr"/>
            <a:r>
              <a:rPr lang="en-US" sz="2400">
                <a:solidFill>
                  <a:schemeClr val="accent4">
                    <a:lumMod val="50000"/>
                  </a:schemeClr>
                </a:solidFill>
                <a:latin typeface="UTM Avo" panose="02040603050506020204"/>
              </a:rPr>
              <a:t>5 – h </a:t>
            </a:r>
            <a:br>
              <a:rPr lang="en-US" sz="2400">
                <a:solidFill>
                  <a:schemeClr val="accent4">
                    <a:lumMod val="50000"/>
                  </a:schemeClr>
                </a:solidFill>
                <a:latin typeface="UTM Avo" panose="02040603050506020204"/>
              </a:rPr>
            </a:br>
            <a:r>
              <a:rPr lang="en-US" sz="2400">
                <a:solidFill>
                  <a:schemeClr val="accent4">
                    <a:lumMod val="50000"/>
                  </a:schemeClr>
                </a:solidFill>
                <a:latin typeface="UTM Avo" panose="02040603050506020204"/>
              </a:rPr>
              <a:t>6 – d </a:t>
            </a:r>
          </a:p>
          <a:p>
            <a:pPr algn="ctr"/>
            <a:r>
              <a:rPr lang="en-US" sz="2400">
                <a:solidFill>
                  <a:schemeClr val="accent4">
                    <a:lumMod val="50000"/>
                  </a:schemeClr>
                </a:solidFill>
                <a:latin typeface="UTM Avo" panose="02040603050506020204"/>
              </a:rPr>
              <a:t>7 – f </a:t>
            </a:r>
          </a:p>
          <a:p>
            <a:pPr algn="ctr"/>
            <a:r>
              <a:rPr lang="en-US" sz="2400">
                <a:solidFill>
                  <a:schemeClr val="accent4">
                    <a:lumMod val="50000"/>
                  </a:schemeClr>
                </a:solidFill>
                <a:latin typeface="UTM Avo" panose="02040603050506020204"/>
              </a:rPr>
              <a:t>8 – g </a:t>
            </a:r>
          </a:p>
        </p:txBody>
      </p:sp>
    </p:spTree>
    <p:extLst>
      <p:ext uri="{BB962C8B-B14F-4D97-AF65-F5344CB8AC3E}">
        <p14:creationId xmlns:p14="http://schemas.microsoft.com/office/powerpoint/2010/main" val="3792815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ài liệu" ma:contentTypeID="0x010100296E9C3C362A044CA05F374C16836DFE" ma:contentTypeVersion="0" ma:contentTypeDescription="Tạo tài liệu mới." ma:contentTypeScope="" ma:versionID="d7d9affb88c6fb6ab8fc3f6191ade1c1">
  <xsd:schema xmlns:xsd="http://www.w3.org/2001/XMLSchema" xmlns:xs="http://www.w3.org/2001/XMLSchema" xmlns:p="http://schemas.microsoft.com/office/2006/metadata/properties" targetNamespace="http://schemas.microsoft.com/office/2006/metadata/properties" ma:root="true" ma:fieldsID="9603430f1180f1cf5f55b0708fc534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BEC212-A68A-4BDB-972E-94F1CC78D4C3}">
  <ds:schemaRefs>
    <ds:schemaRef ds:uri="http://schemas.microsoft.com/sharepoint/v3/contenttype/forms"/>
  </ds:schemaRefs>
</ds:datastoreItem>
</file>

<file path=customXml/itemProps2.xml><?xml version="1.0" encoding="utf-8"?>
<ds:datastoreItem xmlns:ds="http://schemas.openxmlformats.org/officeDocument/2006/customXml" ds:itemID="{1CC60E7C-5282-48A7-AF49-DB24816312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B4BB67E-F4FE-4DBE-9E1E-1927342F9F85}">
  <ds:schemaRefs>
    <ds:schemaRef ds:uri="http://purl.org/dc/dcmitype/"/>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5711</TotalTime>
  <Words>1024</Words>
  <PresentationFormat>Widescreen</PresentationFormat>
  <Paragraphs>111</Paragraphs>
  <Slides>12</Slides>
  <Notes>2</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12</vt:i4>
      </vt:variant>
    </vt:vector>
  </HeadingPairs>
  <TitlesOfParts>
    <vt:vector size="30" baseType="lpstr">
      <vt:lpstr>微软雅黑</vt:lpstr>
      <vt:lpstr>Arial</vt:lpstr>
      <vt:lpstr>Calibri</vt:lpstr>
      <vt:lpstr>等线</vt:lpstr>
      <vt:lpstr>iCiel Cadena</vt:lpstr>
      <vt:lpstr>Segoe Print</vt:lpstr>
      <vt:lpstr>Segoe UI Black</vt:lpstr>
      <vt:lpstr>Sitka Text</vt:lpstr>
      <vt:lpstr>SVN-Adam Gorry</vt:lpstr>
      <vt:lpstr>SVN-Androgyne</vt:lpstr>
      <vt:lpstr>SVN-Avo</vt:lpstr>
      <vt:lpstr>SVN-SAF</vt:lpstr>
      <vt:lpstr>Times New Roman</vt:lpstr>
      <vt:lpstr>UD Digi Kyokasho NK-B</vt:lpstr>
      <vt:lpstr>UTM Avo</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2021-11-14T08:33:55Z</dcterms:created>
  <dcterms:modified xsi:type="dcterms:W3CDTF">2023-02-28T15:35:58Z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0x010100296E9C3C362A044CA05F374C16836DFE</vt:lpwstr>
  </property>
</Properties>
</file>