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01" r:id="rId2"/>
    <p:sldId id="500" r:id="rId3"/>
    <p:sldId id="278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10" r:id="rId12"/>
    <p:sldId id="511" r:id="rId13"/>
    <p:sldId id="509" r:id="rId14"/>
    <p:sldId id="26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7640653" y="515054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87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3333FF"/>
                </a:solidFill>
                <a:latin typeface="More Sugar"/>
              </a:rPr>
              <a:t>BÀI 2: GTLN VÀ GTNN CỦA HÀM SỐ 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669956" y="4451455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AA507CAE-8DC4-494E-A7C6-5BC2ADD88602}"/>
              </a:ext>
            </a:extLst>
          </p:cNvPr>
          <p:cNvSpPr/>
          <p:nvPr/>
        </p:nvSpPr>
        <p:spPr>
          <a:xfrm>
            <a:off x="4180758" y="55412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1;+∞)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1;+∞)∖{1}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&gt;0∀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tồn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nhỏ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1;+∞)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 t="-50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ttps://img.loigiaihay.com/picture/2024/0305/00_63.png">
            <a:extLst>
              <a:ext uri="{FF2B5EF4-FFF2-40B4-BE49-F238E27FC236}">
                <a16:creationId xmlns:a16="http://schemas.microsoft.com/office/drawing/2014/main" id="{830A5FAA-3A49-42F2-A50F-94CFBD958E0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05" y="3137096"/>
            <a:ext cx="8436382" cy="224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4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làm</a:t>
            </a:r>
            <a:r>
              <a:rPr lang="en-US" sz="3000" dirty="0"/>
              <a:t> </a:t>
            </a:r>
            <a:r>
              <a:rPr lang="en-US" sz="3000" dirty="0" err="1"/>
              <a:t>nhà</a:t>
            </a:r>
            <a:r>
              <a:rPr lang="en-US" sz="3000" dirty="0"/>
              <a:t> </a:t>
            </a:r>
            <a:r>
              <a:rPr lang="en-US" sz="3000" dirty="0" err="1"/>
              <a:t>kho</a:t>
            </a:r>
            <a:r>
              <a:rPr lang="en-US" sz="3000" dirty="0"/>
              <a:t>, </a:t>
            </a:r>
            <a:r>
              <a:rPr lang="en-US" sz="3000" dirty="0" err="1"/>
              <a:t>bác</a:t>
            </a:r>
            <a:r>
              <a:rPr lang="en-US" sz="3000" dirty="0"/>
              <a:t> An </a:t>
            </a:r>
            <a:r>
              <a:rPr lang="en-US" sz="3000" dirty="0" err="1"/>
              <a:t>muốn</a:t>
            </a:r>
            <a:r>
              <a:rPr lang="en-US" sz="3000" dirty="0"/>
              <a:t> </a:t>
            </a:r>
            <a:r>
              <a:rPr lang="en-US" sz="3000" dirty="0" err="1"/>
              <a:t>cửa</a:t>
            </a:r>
            <a:r>
              <a:rPr lang="en-US" sz="3000" dirty="0"/>
              <a:t> </a:t>
            </a:r>
            <a:r>
              <a:rPr lang="en-US" sz="3000" dirty="0" err="1"/>
              <a:t>sổ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dạng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nhật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chu vi </a:t>
            </a:r>
            <a:r>
              <a:rPr lang="en-US" sz="3000" dirty="0" err="1"/>
              <a:t>bằng</a:t>
            </a:r>
            <a:r>
              <a:rPr lang="en-US" sz="3000" dirty="0"/>
              <a:t> 4m (</a:t>
            </a:r>
            <a:r>
              <a:rPr lang="en-US" sz="3000" dirty="0" err="1"/>
              <a:t>Hình</a:t>
            </a:r>
            <a:r>
              <a:rPr lang="en-US" sz="3000" dirty="0"/>
              <a:t> 6). </a:t>
            </a:r>
            <a:r>
              <a:rPr lang="en-US" sz="3000" dirty="0" err="1"/>
              <a:t>Tìm</a:t>
            </a:r>
            <a:r>
              <a:rPr lang="en-US" sz="3000" dirty="0"/>
              <a:t> </a:t>
            </a:r>
            <a:r>
              <a:rPr lang="en-US" sz="3000" dirty="0" err="1"/>
              <a:t>kích</a:t>
            </a:r>
            <a:r>
              <a:rPr lang="en-US" sz="3000" dirty="0"/>
              <a:t> </a:t>
            </a:r>
            <a:r>
              <a:rPr lang="en-US" sz="3000" dirty="0" err="1"/>
              <a:t>thước</a:t>
            </a:r>
            <a:r>
              <a:rPr lang="en-US" sz="3000" dirty="0"/>
              <a:t> </a:t>
            </a:r>
            <a:r>
              <a:rPr lang="en-US" sz="3000" dirty="0" err="1"/>
              <a:t>khung</a:t>
            </a:r>
            <a:r>
              <a:rPr lang="en-US" sz="3000" dirty="0"/>
              <a:t> </a:t>
            </a:r>
            <a:r>
              <a:rPr lang="en-US" sz="3000" dirty="0" err="1"/>
              <a:t>cửa</a:t>
            </a:r>
            <a:r>
              <a:rPr lang="en-US" sz="3000" dirty="0"/>
              <a:t> </a:t>
            </a:r>
            <a:r>
              <a:rPr lang="en-US" sz="3000" dirty="0" err="1"/>
              <a:t>sổ</a:t>
            </a:r>
            <a:r>
              <a:rPr lang="en-US" sz="3000" dirty="0"/>
              <a:t> </a:t>
            </a:r>
            <a:r>
              <a:rPr lang="en-US" sz="3000" dirty="0" err="1"/>
              <a:t>sao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diện</a:t>
            </a:r>
            <a:r>
              <a:rPr lang="en-US" sz="3000" dirty="0"/>
              <a:t> </a:t>
            </a:r>
            <a:r>
              <a:rPr lang="en-US" sz="3000" dirty="0" err="1"/>
              <a:t>tích</a:t>
            </a:r>
            <a:r>
              <a:rPr lang="en-US" sz="3000" dirty="0"/>
              <a:t> </a:t>
            </a:r>
            <a:r>
              <a:rPr lang="en-US" sz="3000" dirty="0" err="1"/>
              <a:t>cửa</a:t>
            </a:r>
            <a:r>
              <a:rPr lang="en-US" sz="3000" dirty="0"/>
              <a:t> </a:t>
            </a:r>
            <a:r>
              <a:rPr lang="en-US" sz="3000" dirty="0" err="1"/>
              <a:t>sổ</a:t>
            </a:r>
            <a:r>
              <a:rPr lang="en-US" sz="3000" dirty="0"/>
              <a:t> </a:t>
            </a:r>
            <a:r>
              <a:rPr lang="en-US" sz="3000" dirty="0" err="1"/>
              <a:t>lớn</a:t>
            </a:r>
            <a:r>
              <a:rPr lang="en-US" sz="3000" dirty="0"/>
              <a:t> </a:t>
            </a:r>
            <a:r>
              <a:rPr lang="en-US" sz="3000" dirty="0" err="1"/>
              <a:t>nhất</a:t>
            </a:r>
            <a:r>
              <a:rPr lang="en-US" sz="3000" dirty="0"/>
              <a:t> (</a:t>
            </a:r>
            <a:r>
              <a:rPr lang="en-US" sz="3000" dirty="0" err="1"/>
              <a:t>để</a:t>
            </a:r>
            <a:r>
              <a:rPr lang="en-US" sz="3000" dirty="0"/>
              <a:t> </a:t>
            </a:r>
            <a:r>
              <a:rPr lang="en-US" sz="3000" dirty="0" err="1"/>
              <a:t>hứng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nhiều</a:t>
            </a:r>
            <a:r>
              <a:rPr lang="en-US" sz="3000" dirty="0"/>
              <a:t> </a:t>
            </a:r>
            <a:r>
              <a:rPr lang="en-US" sz="3000" dirty="0" err="1"/>
              <a:t>ánh</a:t>
            </a:r>
            <a:r>
              <a:rPr lang="en-US" sz="3000" dirty="0"/>
              <a:t> </a:t>
            </a:r>
            <a:r>
              <a:rPr lang="en-US" sz="3000" dirty="0" err="1"/>
              <a:t>sáng</a:t>
            </a:r>
            <a:r>
              <a:rPr lang="en-US" sz="3000" dirty="0"/>
              <a:t> </a:t>
            </a:r>
            <a:r>
              <a:rPr lang="en-US" sz="3000" dirty="0" err="1"/>
              <a:t>nhất</a:t>
            </a:r>
            <a:r>
              <a:rPr lang="en-US" sz="3000" dirty="0"/>
              <a:t>)?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B2AC8-0DE3-4E45-9471-E4C9183262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569" y="2772436"/>
            <a:ext cx="3368862" cy="36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000" b="1" dirty="0"/>
                  <a:t>Lời </a:t>
                </a:r>
                <a:r>
                  <a:rPr lang="en-US" sz="3000" b="1" dirty="0" err="1"/>
                  <a:t>giải</a:t>
                </a:r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Gọi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dài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rộng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sổ</a:t>
                </a:r>
                <a:r>
                  <a:rPr lang="en-US" sz="2600" dirty="0"/>
                  <a:t>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Chu vi </a:t>
                </a:r>
                <a:r>
                  <a:rPr lang="en-US" sz="2600" dirty="0" err="1"/>
                  <a:t>cửa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sổ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)=4⇔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Diện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sổ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+2=0⇔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https://img.loigiaihay.com/picture/2024/0305/00_65.png">
            <a:extLst>
              <a:ext uri="{FF2B5EF4-FFF2-40B4-BE49-F238E27FC236}">
                <a16:creationId xmlns:a16="http://schemas.microsoft.com/office/drawing/2014/main" id="{E7B9B10A-5D80-4C17-A973-8219D2012B6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89" y="4180912"/>
            <a:ext cx="8707534" cy="2405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84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000" b="1" dirty="0"/>
                  <a:t>Lời </a:t>
                </a:r>
                <a:r>
                  <a:rPr lang="en-US" sz="3000" b="1" dirty="0" err="1"/>
                  <a:t>giải</a:t>
                </a:r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(0;+∞)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(1)=1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cửa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sổ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bẳng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r="-3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59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>
                <a:cs typeface="Arial" panose="020B0604020202020204" pitchFamily="34" charset="0"/>
              </a:rPr>
              <a:t> 2.3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AC11250B-CA19-452B-8BE3-9BE7FA23CE91}"/>
              </a:ext>
            </a:extLst>
          </p:cNvPr>
          <p:cNvSpPr/>
          <p:nvPr/>
        </p:nvSpPr>
        <p:spPr>
          <a:xfrm rot="-1135901">
            <a:off x="4275495" y="115778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066DD33-266D-4B82-9515-A96706BFFB02}"/>
              </a:ext>
            </a:extLst>
          </p:cNvPr>
          <p:cNvSpPr/>
          <p:nvPr/>
        </p:nvSpPr>
        <p:spPr>
          <a:xfrm rot="813216">
            <a:off x="4755670" y="136846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03019F6C-2238-4D18-9F64-E140789E61E1}"/>
              </a:ext>
            </a:extLst>
          </p:cNvPr>
          <p:cNvSpPr/>
          <p:nvPr/>
        </p:nvSpPr>
        <p:spPr>
          <a:xfrm rot="-1135901">
            <a:off x="6610007" y="461661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918F0008-88AB-4754-8661-378D710A0E5F}"/>
              </a:ext>
            </a:extLst>
          </p:cNvPr>
          <p:cNvSpPr/>
          <p:nvPr/>
        </p:nvSpPr>
        <p:spPr>
          <a:xfrm rot="813216">
            <a:off x="7090182" y="482729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3AAF499-2074-B30E-8466-C61FF63E3C6A}"/>
              </a:ext>
            </a:extLst>
          </p:cNvPr>
          <p:cNvSpPr txBox="1"/>
          <p:nvPr/>
        </p:nvSpPr>
        <p:spPr>
          <a:xfrm>
            <a:off x="2972088" y="3492085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E0DD4D-2ACF-4B79-A7B0-8A91DB234E06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07825370-7503-4192-BEB5-A49F58AFA93A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CD109D80-EDC0-46FE-8137-A0991306E708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3FA966B-5E32-4A62-94D0-336741D4C516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5B87F436-89AE-41EA-B0AC-67AD649E9022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C3A30807-63E3-49A0-967D-508AA165128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88CDE527-03E2-49A0-983C-F88F98C93122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10E5D61B-F95F-4396-ABF3-5F9BCF8384D4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02D08586-B26E-4FCA-AFD5-175EE0FDC6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FAAD62B6-5A1E-4956-BB82-7FC350996A4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812BEAFF-9D30-4329-977F-75991C06CB5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4D56B81A-333B-40FB-9960-83B646C839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4B2A66AC-CA4E-48AD-87F4-DB261EDFB6F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79EC746F-0D40-4437-8B71-C541EEDE4F8A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4E4AC3A2-730A-4247-B875-6278EE9CCD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987809A-41FD-4E1F-ADF3-598EB61A766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3D99AE0E-D1D0-4027-864F-F366D04EEB3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D6466FDC-195A-4F91-A53A-A4E4C8A5F569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E625729-7E1E-49E4-B67C-6C10167F3926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SGK (</a:t>
            </a:r>
            <a:r>
              <a:rPr lang="en-US" sz="2800" b="1" dirty="0" err="1"/>
              <a:t>phần</a:t>
            </a:r>
            <a:r>
              <a:rPr lang="en-US" sz="2800" b="1" dirty="0"/>
              <a:t> 1)</a:t>
            </a:r>
            <a:endParaRPr lang="en-US" sz="28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6A94E3D9-A3EA-4A7A-99C1-346BF91BF76A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nhỏ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5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ma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sz="2800" dirty="0"/>
                </a:br>
                <a:r>
                  <a:rPr lang="en-US" sz="2800" dirty="0"/>
                  <a:t>b)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ma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800" dirty="0"/>
              </a:p>
              <a:p>
                <a:endParaRPr lang="en-US" sz="26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8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C6132C7-8688-4BE5-94B0-6F65DD1920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3704" y="1199658"/>
            <a:ext cx="5326467" cy="26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Tìm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giá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lớn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nhất</a:t>
                </a:r>
                <a:r>
                  <a:rPr lang="en-US" sz="3000" dirty="0"/>
                  <a:t>, </a:t>
                </a:r>
                <a:r>
                  <a:rPr lang="en-US" sz="3000" dirty="0" err="1"/>
                  <a:t>giá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nhỏ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nhất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sau</a:t>
                </a:r>
                <a:r>
                  <a:rPr lang="en-US" sz="3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a)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đoạn</a:t>
                </a:r>
                <a:r>
                  <a:rPr lang="en-US" sz="3000" dirty="0"/>
                  <a:t> [-1;3]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b)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+24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−180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+400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đoạn</a:t>
                </a:r>
                <a:r>
                  <a:rPr lang="en-US" sz="3000" dirty="0"/>
                  <a:t> [3;11]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c)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đoạn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000" dirty="0"/>
                  <a:t>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d)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/>
                      <m:t>sin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đoạn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16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[-1;3]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−12=0⇔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1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/>
                                      <m:t>lo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/>
                                      <m:t>ạ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/>
                                      <m:t>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1"/>
                                      <m:t> 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bảng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thiên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thấy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31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https://img.loigiaihay.com/picture/2024/0305/00_57.png">
            <a:extLst>
              <a:ext uri="{FF2B5EF4-FFF2-40B4-BE49-F238E27FC236}">
                <a16:creationId xmlns:a16="http://schemas.microsoft.com/office/drawing/2014/main" id="{BC9DAF09-9417-4A96-A601-4D9F1E2ACA1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13" y="2729133"/>
            <a:ext cx="7426569" cy="2564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69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600" dirty="0"/>
                  <a:t>b)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+24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+400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đoạn</a:t>
                </a:r>
                <a:r>
                  <a:rPr lang="en-US" sz="2600" dirty="0"/>
                  <a:t> [3;11]</a:t>
                </a:r>
              </a:p>
              <a:p>
                <a:r>
                  <a:rPr lang="en-US" sz="2600" dirty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+48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180=0⇔</m:t>
                    </m:r>
                    <m:d>
                      <m:dPr>
                        <m:begChr m:val="["/>
                        <m:end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</m:mr>
                          <m:m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[3;11]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(3)=49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[3;11]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(6)=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 t="-20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ttps://img.loigiaihay.com/picture/2024/0305/00_58.png">
            <a:extLst>
              <a:ext uri="{FF2B5EF4-FFF2-40B4-BE49-F238E27FC236}">
                <a16:creationId xmlns:a16="http://schemas.microsoft.com/office/drawing/2014/main" id="{8357ED17-5231-4893-AE47-490816D66B1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5" y="2917372"/>
            <a:ext cx="7635302" cy="2371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25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c)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đoạn</a:t>
                </a:r>
                <a:r>
                  <a:rPr lang="en-US" sz="2600" dirty="0"/>
                  <a:t> [3;7]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&lt;0∀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∈[3;7]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[3;7]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(3)=7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[3;7]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(7)=3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t="-1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https://img.loigiaihay.com/picture/2024/0305/00_60.png">
            <a:extLst>
              <a:ext uri="{FF2B5EF4-FFF2-40B4-BE49-F238E27FC236}">
                <a16:creationId xmlns:a16="http://schemas.microsoft.com/office/drawing/2014/main" id="{24F4AAFA-016D-4F75-BEF3-25BE5CACDB9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42" y="3429000"/>
            <a:ext cx="7794171" cy="2491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53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500" dirty="0"/>
                  <a:t>d) </a:t>
                </a:r>
                <a:r>
                  <a:rPr lang="en-US" sz="2500" dirty="0" err="1"/>
                  <a:t>Xét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trên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đoạn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>
                            <a:latin typeface="Cambria Math" panose="020405030504060302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50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50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5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=0⇔2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5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5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5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  <a:p>
                <a:r>
                  <a:rPr lang="en-US" sz="2500" dirty="0"/>
                  <a:t>Ta </a:t>
                </a:r>
                <a:r>
                  <a:rPr lang="en-US" sz="2500" dirty="0" err="1"/>
                  <a:t>có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>
                            <a:latin typeface="Cambria Math" panose="020405030504060302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50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US" sz="250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5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500" dirty="0"/>
              </a:p>
              <a:p>
                <a:br>
                  <a:rPr lang="en-US" sz="2500" dirty="0"/>
                </a:br>
                <a:r>
                  <a:rPr lang="en-US" sz="2500" dirty="0" err="1"/>
                  <a:t>Bảng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biến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thiên</a:t>
                </a:r>
                <a:r>
                  <a:rPr lang="en-US" sz="2500" dirty="0"/>
                  <a:t>:</a:t>
                </a:r>
              </a:p>
              <a:p>
                <a:endParaRPr lang="en-US" sz="2500" dirty="0"/>
              </a:p>
              <a:p>
                <a:endParaRPr lang="en-US" sz="2500" dirty="0"/>
              </a:p>
              <a:p>
                <a:endParaRPr lang="en-US" sz="2500" dirty="0"/>
              </a:p>
              <a:p>
                <a:endParaRPr lang="en-US" sz="2500" dirty="0"/>
              </a:p>
              <a:p>
                <a:r>
                  <a:rPr lang="en-US" sz="2500" dirty="0" err="1"/>
                  <a:t>Từ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bảng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biến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thiên</a:t>
                </a:r>
                <a:r>
                  <a:rPr lang="en-US" sz="2500" dirty="0"/>
                  <a:t>, ta </a:t>
                </a:r>
                <a:r>
                  <a:rPr lang="en-US" sz="2500" dirty="0" err="1"/>
                  <a:t>thấy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>
                                <a:latin typeface="Cambria Math" panose="02040503050406030204" pitchFamily="18" charset="0"/>
                              </a:rPr>
                              <m:t>0;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50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5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5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5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và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>
                                <a:latin typeface="Cambria Math" panose="02040503050406030204" pitchFamily="18" charset="0"/>
                              </a:rPr>
                              <m:t>0;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50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5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50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US" sz="25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 t="-131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ttps://img.loigiaihay.com/picture/2024/0305/00_61.png">
            <a:extLst>
              <a:ext uri="{FF2B5EF4-FFF2-40B4-BE49-F238E27FC236}">
                <a16:creationId xmlns:a16="http://schemas.microsoft.com/office/drawing/2014/main" id="{823CC0CA-ACE7-4993-9C12-83E1332952A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51" y="3207435"/>
            <a:ext cx="7296444" cy="2588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50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nhỏ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  <a:br>
                  <a:rPr lang="en-US" sz="2600" dirty="0"/>
                </a:br>
                <a:r>
                  <a:rPr lang="en-US" sz="2600" dirty="0"/>
                  <a:t>a)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[-3;2)		b)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1;+∞)</m:t>
                    </m:r>
                  </m:oMath>
                </a14:m>
                <a:endParaRPr lang="en-US" sz="2600" dirty="0"/>
              </a:p>
              <a:p>
                <a:pPr algn="ctr">
                  <a:lnSpc>
                    <a:spcPct val="10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[-3;2)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3=0⇒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3;2)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3)=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br>
                  <a:rPr lang="en-US" sz="2600" dirty="0"/>
                </a:b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t="-101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https://img.loigiaihay.com/picture/2024/0305/00_62.png">
            <a:extLst>
              <a:ext uri="{FF2B5EF4-FFF2-40B4-BE49-F238E27FC236}">
                <a16:creationId xmlns:a16="http://schemas.microsoft.com/office/drawing/2014/main" id="{9DBF9249-E4FD-41AE-9768-4C5DE5CFA36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27" y="3403600"/>
            <a:ext cx="7088945" cy="2278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49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889</Words>
  <Application>Microsoft Office PowerPoint</Application>
  <PresentationFormat>Widescreen</PresentationFormat>
  <Paragraphs>149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2024-11-18T01:40:46Z</dcterms:modified>
</cp:coreProperties>
</file>