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4" r:id="rId4"/>
    <p:sldId id="258" r:id="rId5"/>
    <p:sldId id="285" r:id="rId6"/>
    <p:sldId id="259" r:id="rId7"/>
    <p:sldId id="286" r:id="rId8"/>
    <p:sldId id="262" r:id="rId9"/>
    <p:sldId id="287" r:id="rId10"/>
    <p:sldId id="283" r:id="rId11"/>
    <p:sldId id="289" r:id="rId12"/>
    <p:sldId id="288" r:id="rId13"/>
    <p:sldId id="290" r:id="rId14"/>
    <p:sldId id="265" r:id="rId15"/>
    <p:sldId id="291" r:id="rId16"/>
    <p:sldId id="292" r:id="rId17"/>
    <p:sldId id="293" r:id="rId18"/>
    <p:sldId id="261" r:id="rId19"/>
    <p:sldId id="260" r:id="rId20"/>
    <p:sldId id="263" r:id="rId21"/>
    <p:sldId id="269" r:id="rId22"/>
    <p:sldId id="264" r:id="rId23"/>
    <p:sldId id="266" r:id="rId24"/>
    <p:sldId id="272" r:id="rId25"/>
    <p:sldId id="267" r:id="rId26"/>
    <p:sldId id="273" r:id="rId27"/>
    <p:sldId id="280" r:id="rId28"/>
    <p:sldId id="276" r:id="rId29"/>
    <p:sldId id="274" r:id="rId30"/>
    <p:sldId id="294"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Telegraf Bol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8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4000" b="1" dirty="0" err="1" smtClean="0">
                <a:solidFill>
                  <a:srgbClr val="C00000"/>
                </a:solidFill>
              </a:rPr>
              <a:t>Số</a:t>
            </a:r>
            <a:r>
              <a:rPr lang="en-US" sz="4000" b="1" baseline="0" dirty="0" smtClean="0">
                <a:solidFill>
                  <a:srgbClr val="C00000"/>
                </a:solidFill>
              </a:rPr>
              <a:t> </a:t>
            </a:r>
            <a:r>
              <a:rPr lang="en-US" sz="4000" b="1" baseline="0" dirty="0" err="1" smtClean="0">
                <a:solidFill>
                  <a:srgbClr val="C00000"/>
                </a:solidFill>
              </a:rPr>
              <a:t>cánh</a:t>
            </a:r>
            <a:r>
              <a:rPr lang="en-US" sz="4000" b="1" baseline="0" dirty="0" smtClean="0">
                <a:solidFill>
                  <a:srgbClr val="C00000"/>
                </a:solidFill>
              </a:rPr>
              <a:t> </a:t>
            </a:r>
            <a:r>
              <a:rPr lang="en-US" sz="4000" b="1" baseline="0" dirty="0" err="1" smtClean="0">
                <a:solidFill>
                  <a:srgbClr val="C00000"/>
                </a:solidFill>
              </a:rPr>
              <a:t>hoa</a:t>
            </a:r>
            <a:r>
              <a:rPr lang="en-US" sz="4000" b="1" baseline="0" dirty="0" smtClean="0">
                <a:solidFill>
                  <a:srgbClr val="C00000"/>
                </a:solidFill>
              </a:rPr>
              <a:t> </a:t>
            </a:r>
            <a:r>
              <a:rPr lang="en-US" sz="4000" b="1" baseline="0" dirty="0" err="1" smtClean="0">
                <a:solidFill>
                  <a:srgbClr val="C00000"/>
                </a:solidFill>
              </a:rPr>
              <a:t>của</a:t>
            </a:r>
            <a:r>
              <a:rPr lang="en-US" sz="4000" b="1" baseline="0" dirty="0" smtClean="0">
                <a:solidFill>
                  <a:srgbClr val="C00000"/>
                </a:solidFill>
              </a:rPr>
              <a:t> </a:t>
            </a:r>
            <a:r>
              <a:rPr lang="en-US" sz="4000" b="1" baseline="0" dirty="0" err="1" smtClean="0">
                <a:solidFill>
                  <a:srgbClr val="C00000"/>
                </a:solidFill>
              </a:rPr>
              <a:t>một</a:t>
            </a:r>
            <a:r>
              <a:rPr lang="en-US" sz="4000" b="1" baseline="0" dirty="0" smtClean="0">
                <a:solidFill>
                  <a:srgbClr val="C00000"/>
                </a:solidFill>
              </a:rPr>
              <a:t> </a:t>
            </a:r>
            <a:r>
              <a:rPr lang="en-US" sz="4000" b="1" baseline="0" dirty="0" err="1" smtClean="0">
                <a:solidFill>
                  <a:srgbClr val="C00000"/>
                </a:solidFill>
              </a:rPr>
              <a:t>số</a:t>
            </a:r>
            <a:r>
              <a:rPr lang="en-US" sz="4000" b="1" baseline="0" dirty="0" smtClean="0">
                <a:solidFill>
                  <a:srgbClr val="C00000"/>
                </a:solidFill>
              </a:rPr>
              <a:t> </a:t>
            </a:r>
            <a:r>
              <a:rPr lang="en-US" sz="4000" b="1" baseline="0" dirty="0" err="1" smtClean="0">
                <a:solidFill>
                  <a:srgbClr val="C00000"/>
                </a:solidFill>
              </a:rPr>
              <a:t>loài</a:t>
            </a:r>
            <a:r>
              <a:rPr lang="en-US" sz="4000" b="1" baseline="0" dirty="0" smtClean="0">
                <a:solidFill>
                  <a:srgbClr val="C00000"/>
                </a:solidFill>
              </a:rPr>
              <a:t> </a:t>
            </a:r>
            <a:r>
              <a:rPr lang="en-US" sz="4000" b="1" baseline="0" dirty="0" err="1" smtClean="0">
                <a:solidFill>
                  <a:srgbClr val="C00000"/>
                </a:solidFill>
              </a:rPr>
              <a:t>hoa</a:t>
            </a:r>
            <a:endParaRPr lang="en-US" sz="4000" b="1" dirty="0">
              <a:solidFill>
                <a:srgbClr val="C00000"/>
              </a:solidFill>
            </a:endParaRPr>
          </a:p>
        </c:rich>
      </c:tx>
      <c:layout>
        <c:manualLayout>
          <c:xMode val="edge"/>
          <c:yMode val="edge"/>
          <c:x val="0.17273695866141733"/>
          <c:y val="7.9170245951408168E-3"/>
        </c:manualLayout>
      </c:layout>
      <c:overlay val="0"/>
      <c:spPr>
        <a:noFill/>
        <a:ln>
          <a:noFill/>
        </a:ln>
        <a:effectLst/>
      </c:spPr>
      <c:txPr>
        <a:bodyPr rot="0" spcFirstLastPara="1" vertOverflow="ellipsis" vert="horz" wrap="square" anchor="ctr" anchorCtr="1"/>
        <a:lstStyle/>
        <a:p>
          <a:pPr>
            <a:defRPr sz="38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Sen</c:v>
                </c:pt>
                <c:pt idx="1">
                  <c:v>Tulip</c:v>
                </c:pt>
                <c:pt idx="2">
                  <c:v>Mai</c:v>
                </c:pt>
                <c:pt idx="3">
                  <c:v>Dã quỳ</c:v>
                </c:pt>
              </c:strCache>
            </c:strRef>
          </c:cat>
          <c:val>
            <c:numRef>
              <c:f>Sheet1!$B$2:$B$5</c:f>
              <c:numCache>
                <c:formatCode>General</c:formatCode>
                <c:ptCount val="4"/>
                <c:pt idx="0">
                  <c:v>8</c:v>
                </c:pt>
                <c:pt idx="1">
                  <c:v>6</c:v>
                </c:pt>
                <c:pt idx="2">
                  <c:v>5</c:v>
                </c:pt>
                <c:pt idx="3">
                  <c:v>13</c:v>
                </c:pt>
              </c:numCache>
            </c:numRef>
          </c:val>
        </c:ser>
        <c:dLbls>
          <c:dLblPos val="outEnd"/>
          <c:showLegendKey val="0"/>
          <c:showVal val="1"/>
          <c:showCatName val="0"/>
          <c:showSerName val="0"/>
          <c:showPercent val="0"/>
          <c:showBubbleSize val="0"/>
        </c:dLbls>
        <c:gapWidth val="219"/>
        <c:overlap val="-27"/>
        <c:axId val="-1438093424"/>
        <c:axId val="-1438092336"/>
      </c:barChart>
      <c:catAx>
        <c:axId val="-143809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8092336"/>
        <c:crosses val="autoZero"/>
        <c:auto val="1"/>
        <c:lblAlgn val="ctr"/>
        <c:lblOffset val="100"/>
        <c:noMultiLvlLbl val="0"/>
      </c:catAx>
      <c:valAx>
        <c:axId val="-143809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8093424"/>
        <c:crosses val="autoZero"/>
        <c:crossBetween val="between"/>
      </c:valAx>
      <c:spPr>
        <a:noFill/>
        <a:ln>
          <a:noFill/>
        </a:ln>
        <a:effectLst/>
      </c:spPr>
    </c:plotArea>
    <c:plotVisOnly val="1"/>
    <c:dispBlanksAs val="gap"/>
    <c:showDLblsOverMax val="0"/>
  </c:chart>
  <c:spPr>
    <a:noFill/>
    <a:ln>
      <a:noFill/>
    </a:ln>
    <a:effectLst/>
  </c:spPr>
  <c:txPr>
    <a:bodyPr/>
    <a:lstStyle/>
    <a:p>
      <a:pPr>
        <a:defRPr sz="3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ct val="150000"/>
              </a:lnSpc>
              <a:defRPr sz="3840" b="1" i="0" u="none" strike="noStrike" kern="1200" cap="none" spc="0" normalizeH="0" baseline="0">
                <a:solidFill>
                  <a:schemeClr val="dk1">
                    <a:lumMod val="50000"/>
                    <a:lumOff val="50000"/>
                  </a:schemeClr>
                </a:solidFill>
                <a:latin typeface="Arial" panose="020B0604020202020204" pitchFamily="34" charset="0"/>
                <a:ea typeface="+mj-ea"/>
                <a:cs typeface="Arial" panose="020B0604020202020204" pitchFamily="34" charset="0"/>
              </a:defRPr>
            </a:pPr>
            <a:r>
              <a:rPr lang="en-US" sz="3200" dirty="0" err="1" smtClean="0">
                <a:solidFill>
                  <a:srgbClr val="C00000"/>
                </a:solidFill>
              </a:rPr>
              <a:t>Số</a:t>
            </a:r>
            <a:r>
              <a:rPr lang="en-US" sz="3200" baseline="0" dirty="0" smtClean="0">
                <a:solidFill>
                  <a:srgbClr val="C00000"/>
                </a:solidFill>
              </a:rPr>
              <a:t> </a:t>
            </a:r>
            <a:r>
              <a:rPr lang="en-US" sz="3200" baseline="0" dirty="0" err="1" smtClean="0">
                <a:solidFill>
                  <a:srgbClr val="C00000"/>
                </a:solidFill>
              </a:rPr>
              <a:t>lượng</a:t>
            </a:r>
            <a:r>
              <a:rPr lang="en-US" sz="3200" baseline="0" dirty="0" smtClean="0">
                <a:solidFill>
                  <a:srgbClr val="C00000"/>
                </a:solidFill>
              </a:rPr>
              <a:t> </a:t>
            </a:r>
            <a:r>
              <a:rPr lang="en-US" sz="3200" baseline="0" dirty="0" err="1" smtClean="0">
                <a:solidFill>
                  <a:srgbClr val="C00000"/>
                </a:solidFill>
              </a:rPr>
              <a:t>các</a:t>
            </a:r>
            <a:r>
              <a:rPr lang="en-US" sz="3200" baseline="0" dirty="0" smtClean="0">
                <a:solidFill>
                  <a:srgbClr val="C00000"/>
                </a:solidFill>
              </a:rPr>
              <a:t> </a:t>
            </a:r>
            <a:r>
              <a:rPr lang="en-US" sz="3200" baseline="0" dirty="0" err="1" smtClean="0">
                <a:solidFill>
                  <a:srgbClr val="C00000"/>
                </a:solidFill>
              </a:rPr>
              <a:t>bạn</a:t>
            </a:r>
            <a:r>
              <a:rPr lang="en-US" sz="3200" baseline="0" dirty="0" smtClean="0">
                <a:solidFill>
                  <a:srgbClr val="C00000"/>
                </a:solidFill>
              </a:rPr>
              <a:t> </a:t>
            </a:r>
            <a:r>
              <a:rPr lang="en-US" sz="3200" baseline="0" dirty="0" err="1" smtClean="0">
                <a:solidFill>
                  <a:srgbClr val="C00000"/>
                </a:solidFill>
              </a:rPr>
              <a:t>hâm</a:t>
            </a:r>
            <a:r>
              <a:rPr lang="en-US" sz="3200" baseline="0" dirty="0" smtClean="0">
                <a:solidFill>
                  <a:srgbClr val="C00000"/>
                </a:solidFill>
              </a:rPr>
              <a:t> </a:t>
            </a:r>
            <a:r>
              <a:rPr lang="en-US" sz="3200" baseline="0" dirty="0" err="1" smtClean="0">
                <a:solidFill>
                  <a:srgbClr val="C00000"/>
                </a:solidFill>
              </a:rPr>
              <a:t>mộ</a:t>
            </a:r>
            <a:r>
              <a:rPr lang="en-US" sz="3200" baseline="0" dirty="0" smtClean="0">
                <a:solidFill>
                  <a:srgbClr val="C00000"/>
                </a:solidFill>
              </a:rPr>
              <a:t> CLB </a:t>
            </a:r>
            <a:r>
              <a:rPr lang="en-US" sz="3200" baseline="0" dirty="0" err="1" smtClean="0">
                <a:solidFill>
                  <a:srgbClr val="C00000"/>
                </a:solidFill>
              </a:rPr>
              <a:t>bóng</a:t>
            </a:r>
            <a:r>
              <a:rPr lang="en-US" sz="3200" baseline="0" dirty="0" smtClean="0">
                <a:solidFill>
                  <a:srgbClr val="C00000"/>
                </a:solidFill>
              </a:rPr>
              <a:t> </a:t>
            </a:r>
            <a:r>
              <a:rPr lang="en-US" sz="3200" baseline="0" dirty="0" err="1" smtClean="0">
                <a:solidFill>
                  <a:srgbClr val="C00000"/>
                </a:solidFill>
              </a:rPr>
              <a:t>đá</a:t>
            </a:r>
            <a:r>
              <a:rPr lang="en-US" sz="3200" baseline="0" dirty="0" smtClean="0">
                <a:solidFill>
                  <a:srgbClr val="C00000"/>
                </a:solidFill>
              </a:rPr>
              <a:t> </a:t>
            </a:r>
            <a:r>
              <a:rPr lang="en-US" sz="3200" baseline="0" dirty="0" err="1" smtClean="0">
                <a:solidFill>
                  <a:srgbClr val="C00000"/>
                </a:solidFill>
              </a:rPr>
              <a:t>lớp</a:t>
            </a:r>
            <a:r>
              <a:rPr lang="en-US" sz="3200" baseline="0" dirty="0" smtClean="0">
                <a:solidFill>
                  <a:srgbClr val="C00000"/>
                </a:solidFill>
              </a:rPr>
              <a:t> </a:t>
            </a:r>
            <a:r>
              <a:rPr lang="en-US" sz="3200" baseline="0" dirty="0" err="1" smtClean="0">
                <a:solidFill>
                  <a:srgbClr val="C00000"/>
                </a:solidFill>
              </a:rPr>
              <a:t>Khoa</a:t>
            </a:r>
            <a:endParaRPr lang="en-US" sz="3200" dirty="0">
              <a:solidFill>
                <a:srgbClr val="C00000"/>
              </a:solidFill>
            </a:endParaRPr>
          </a:p>
        </c:rich>
      </c:tx>
      <c:layout/>
      <c:overlay val="0"/>
      <c:spPr>
        <a:noFill/>
        <a:ln>
          <a:noFill/>
        </a:ln>
        <a:effectLst/>
      </c:spPr>
      <c:txPr>
        <a:bodyPr rot="0" spcFirstLastPara="1" vertOverflow="ellipsis" vert="horz" wrap="square" anchor="ctr" anchorCtr="1"/>
        <a:lstStyle/>
        <a:p>
          <a:pPr>
            <a:lnSpc>
              <a:spcPct val="150000"/>
            </a:lnSpc>
            <a:defRPr sz="3840" b="1" i="0" u="none" strike="noStrike" kern="1200" cap="none" spc="0" normalizeH="0" baseline="0">
              <a:solidFill>
                <a:schemeClr val="dk1">
                  <a:lumMod val="50000"/>
                  <a:lumOff val="50000"/>
                </a:schemeClr>
              </a:solidFill>
              <a:latin typeface="Arial" panose="020B0604020202020204" pitchFamily="34" charset="0"/>
              <a:ea typeface="+mj-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Manchester City</c:v>
                </c:pt>
                <c:pt idx="1">
                  <c:v>Manchester United</c:v>
                </c:pt>
                <c:pt idx="2">
                  <c:v>Liverpool</c:v>
                </c:pt>
              </c:strCache>
            </c:strRef>
          </c:cat>
          <c:val>
            <c:numRef>
              <c:f>Sheet1!$B$2:$B$4</c:f>
              <c:numCache>
                <c:formatCode>General</c:formatCode>
                <c:ptCount val="3"/>
                <c:pt idx="0">
                  <c:v>12</c:v>
                </c:pt>
                <c:pt idx="1">
                  <c:v>13</c:v>
                </c:pt>
                <c:pt idx="2">
                  <c:v>15</c:v>
                </c:pt>
              </c:numCache>
            </c:numRef>
          </c:val>
        </c:ser>
        <c:dLbls>
          <c:dLblPos val="outEnd"/>
          <c:showLegendKey val="0"/>
          <c:showVal val="1"/>
          <c:showCatName val="0"/>
          <c:showSerName val="0"/>
          <c:showPercent val="0"/>
          <c:showBubbleSize val="0"/>
        </c:dLbls>
        <c:gapWidth val="267"/>
        <c:overlap val="-43"/>
        <c:axId val="-1442473968"/>
        <c:axId val="-1442473424"/>
      </c:barChart>
      <c:catAx>
        <c:axId val="-14424739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3200" b="0" i="0" u="none" strike="noStrike" kern="1200" cap="none" spc="0" normalizeH="0" baseline="0">
                <a:solidFill>
                  <a:schemeClr val="tx1"/>
                </a:solidFill>
                <a:latin typeface="Arial" panose="020B0604020202020204" pitchFamily="34" charset="0"/>
                <a:ea typeface="+mn-ea"/>
                <a:cs typeface="Arial" panose="020B0604020202020204" pitchFamily="34" charset="0"/>
              </a:defRPr>
            </a:pPr>
            <a:endParaRPr lang="en-US"/>
          </a:p>
        </c:txPr>
        <c:crossAx val="-1442473424"/>
        <c:crosses val="autoZero"/>
        <c:auto val="1"/>
        <c:lblAlgn val="ctr"/>
        <c:lblOffset val="100"/>
        <c:noMultiLvlLbl val="0"/>
      </c:catAx>
      <c:valAx>
        <c:axId val="-144247342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24739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3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6.svg"/><Relationship Id="rId3" Type="http://schemas.openxmlformats.org/officeDocument/2006/relationships/image" Target="../media/image2.svg"/><Relationship Id="rId21" Type="http://schemas.openxmlformats.org/officeDocument/2006/relationships/image" Target="../media/image12.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4.sv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23" Type="http://schemas.openxmlformats.org/officeDocument/2006/relationships/image" Target="../media/image20.sv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2.sv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94.svg"/><Relationship Id="rId7" Type="http://schemas.openxmlformats.org/officeDocument/2006/relationships/image" Target="../media/image98.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96.sv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48.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78.sv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2.sv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8.svg"/><Relationship Id="rId7" Type="http://schemas.openxmlformats.org/officeDocument/2006/relationships/image" Target="../media/image6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58.sv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62.sv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4.svg"/><Relationship Id="rId7"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6.sv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20.svg"/><Relationship Id="rId12"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16.png"/><Relationship Id="rId9" Type="http://schemas.openxmlformats.org/officeDocument/2006/relationships/image" Target="../media/image26.svg"/></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8.svg"/><Relationship Id="rId7" Type="http://schemas.openxmlformats.org/officeDocument/2006/relationships/image" Target="../media/image70.svg"/><Relationship Id="rId12" Type="http://schemas.openxmlformats.org/officeDocument/2006/relationships/image" Target="../media/image7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1.png"/><Relationship Id="rId5" Type="http://schemas.openxmlformats.org/officeDocument/2006/relationships/image" Target="../media/image68.svg"/><Relationship Id="rId10" Type="http://schemas.openxmlformats.org/officeDocument/2006/relationships/image" Target="../media/image60.svg"/><Relationship Id="rId4" Type="http://schemas.openxmlformats.org/officeDocument/2006/relationships/image" Target="../media/image68.png"/><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38.svg"/><Relationship Id="rId26" Type="http://schemas.openxmlformats.org/officeDocument/2006/relationships/image" Target="../media/image44.svg"/><Relationship Id="rId3" Type="http://schemas.openxmlformats.org/officeDocument/2006/relationships/image" Target="../media/image30.svg"/><Relationship Id="rId21" Type="http://schemas.openxmlformats.org/officeDocument/2006/relationships/image" Target="../media/image27.png"/><Relationship Id="rId7" Type="http://schemas.openxmlformats.org/officeDocument/2006/relationships/image" Target="../media/image28.svg"/><Relationship Id="rId12" Type="http://schemas.openxmlformats.org/officeDocument/2006/relationships/image" Target="../media/image34.svg"/><Relationship Id="rId17" Type="http://schemas.openxmlformats.org/officeDocument/2006/relationships/image" Target="../media/image26.png"/><Relationship Id="rId25"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6.svg"/><Relationship Id="rId20" Type="http://schemas.openxmlformats.org/officeDocument/2006/relationships/image" Target="../media/image14.sv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24" Type="http://schemas.openxmlformats.org/officeDocument/2006/relationships/image" Target="../media/image42.svg"/><Relationship Id="rId5" Type="http://schemas.openxmlformats.org/officeDocument/2006/relationships/image" Target="../media/image20.svg"/><Relationship Id="rId15" Type="http://schemas.openxmlformats.org/officeDocument/2006/relationships/image" Target="../media/image25.png"/><Relationship Id="rId23" Type="http://schemas.openxmlformats.org/officeDocument/2006/relationships/image" Target="../media/image28.png"/><Relationship Id="rId28" Type="http://schemas.openxmlformats.org/officeDocument/2006/relationships/image" Target="../media/image2.svg"/><Relationship Id="rId10" Type="http://schemas.openxmlformats.org/officeDocument/2006/relationships/image" Target="../media/image22.png"/><Relationship Id="rId19" Type="http://schemas.openxmlformats.org/officeDocument/2006/relationships/image" Target="../media/image8.png"/><Relationship Id="rId31"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32.svg"/><Relationship Id="rId14" Type="http://schemas.openxmlformats.org/officeDocument/2006/relationships/image" Target="../media/image10.svg"/><Relationship Id="rId22" Type="http://schemas.openxmlformats.org/officeDocument/2006/relationships/image" Target="../media/image40.svg"/><Relationship Id="rId27" Type="http://schemas.openxmlformats.org/officeDocument/2006/relationships/image" Target="../media/image30.png"/><Relationship Id="rId30" Type="http://schemas.openxmlformats.org/officeDocument/2006/relationships/image" Target="../media/image46.sv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2.svg"/><Relationship Id="rId7" Type="http://schemas.openxmlformats.org/officeDocument/2006/relationships/image" Target="../media/image48.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74.sv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88.svg"/><Relationship Id="rId7" Type="http://schemas.openxmlformats.org/officeDocument/2006/relationships/image" Target="../media/image62.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86.svg"/><Relationship Id="rId10" Type="http://schemas.openxmlformats.org/officeDocument/2006/relationships/image" Target="../media/image76.png"/><Relationship Id="rId4" Type="http://schemas.openxmlformats.org/officeDocument/2006/relationships/image" Target="../media/image74.png"/><Relationship Id="rId9" Type="http://schemas.openxmlformats.org/officeDocument/2006/relationships/image" Target="../media/image82.svg"/></Relationships>
</file>

<file path=ppt/slides/_rels/slide2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80.svg"/><Relationship Id="rId4" Type="http://schemas.openxmlformats.org/officeDocument/2006/relationships/image" Target="../media/image77.png"/><Relationship Id="rId9" Type="http://schemas.openxmlformats.org/officeDocument/2006/relationships/image" Target="../media/image82.svg"/></Relationships>
</file>

<file path=ppt/slides/_rels/slide26.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92.sv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76.svg"/><Relationship Id="rId7"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00.svg"/><Relationship Id="rId5" Type="http://schemas.openxmlformats.org/officeDocument/2006/relationships/image" Target="../media/image81.png"/><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image" Target="../media/image94.svg"/><Relationship Id="rId7" Type="http://schemas.openxmlformats.org/officeDocument/2006/relationships/image" Target="../media/image98.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96.sv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20.svg"/><Relationship Id="rId12"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16.png"/><Relationship Id="rId9" Type="http://schemas.openxmlformats.org/officeDocument/2006/relationships/image" Target="../media/image26.sv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38.svg"/><Relationship Id="rId26" Type="http://schemas.openxmlformats.org/officeDocument/2006/relationships/image" Target="../media/image44.svg"/><Relationship Id="rId3" Type="http://schemas.openxmlformats.org/officeDocument/2006/relationships/image" Target="../media/image30.svg"/><Relationship Id="rId21" Type="http://schemas.openxmlformats.org/officeDocument/2006/relationships/image" Target="../media/image27.png"/><Relationship Id="rId7" Type="http://schemas.openxmlformats.org/officeDocument/2006/relationships/image" Target="../media/image28.svg"/><Relationship Id="rId12" Type="http://schemas.openxmlformats.org/officeDocument/2006/relationships/image" Target="../media/image34.svg"/><Relationship Id="rId17" Type="http://schemas.openxmlformats.org/officeDocument/2006/relationships/image" Target="../media/image26.png"/><Relationship Id="rId25"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6.svg"/><Relationship Id="rId20" Type="http://schemas.openxmlformats.org/officeDocument/2006/relationships/image" Target="../media/image14.sv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24" Type="http://schemas.openxmlformats.org/officeDocument/2006/relationships/image" Target="../media/image42.svg"/><Relationship Id="rId5" Type="http://schemas.openxmlformats.org/officeDocument/2006/relationships/image" Target="../media/image20.svg"/><Relationship Id="rId15" Type="http://schemas.openxmlformats.org/officeDocument/2006/relationships/image" Target="../media/image25.png"/><Relationship Id="rId23" Type="http://schemas.openxmlformats.org/officeDocument/2006/relationships/image" Target="../media/image28.png"/><Relationship Id="rId28" Type="http://schemas.openxmlformats.org/officeDocument/2006/relationships/image" Target="../media/image2.svg"/><Relationship Id="rId10" Type="http://schemas.openxmlformats.org/officeDocument/2006/relationships/image" Target="../media/image22.png"/><Relationship Id="rId19" Type="http://schemas.openxmlformats.org/officeDocument/2006/relationships/image" Target="../media/image8.png"/><Relationship Id="rId31"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32.svg"/><Relationship Id="rId14" Type="http://schemas.openxmlformats.org/officeDocument/2006/relationships/image" Target="../media/image10.svg"/><Relationship Id="rId22" Type="http://schemas.openxmlformats.org/officeDocument/2006/relationships/image" Target="../media/image40.svg"/><Relationship Id="rId27" Type="http://schemas.openxmlformats.org/officeDocument/2006/relationships/image" Target="../media/image30.png"/><Relationship Id="rId30" Type="http://schemas.openxmlformats.org/officeDocument/2006/relationships/image" Target="../media/image46.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4.svg"/><Relationship Id="rId18" Type="http://schemas.openxmlformats.org/officeDocument/2006/relationships/image" Target="../media/image26.png"/><Relationship Id="rId26" Type="http://schemas.openxmlformats.org/officeDocument/2006/relationships/image" Target="../media/image29.png"/><Relationship Id="rId3" Type="http://schemas.openxmlformats.org/officeDocument/2006/relationships/image" Target="../media/image30.svg"/><Relationship Id="rId21" Type="http://schemas.openxmlformats.org/officeDocument/2006/relationships/image" Target="../media/image14.svg"/><Relationship Id="rId7" Type="http://schemas.openxmlformats.org/officeDocument/2006/relationships/image" Target="../media/image28.svg"/><Relationship Id="rId12" Type="http://schemas.openxmlformats.org/officeDocument/2006/relationships/image" Target="../media/image23.png"/><Relationship Id="rId17" Type="http://schemas.openxmlformats.org/officeDocument/2006/relationships/image" Target="../media/image36.svg"/><Relationship Id="rId25" Type="http://schemas.openxmlformats.org/officeDocument/2006/relationships/image" Target="../media/image42.svg"/><Relationship Id="rId2" Type="http://schemas.openxmlformats.org/officeDocument/2006/relationships/image" Target="../media/image19.png"/><Relationship Id="rId16" Type="http://schemas.openxmlformats.org/officeDocument/2006/relationships/image" Target="../media/image25.png"/><Relationship Id="rId20" Type="http://schemas.openxmlformats.org/officeDocument/2006/relationships/image" Target="../media/image8.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png"/><Relationship Id="rId24" Type="http://schemas.openxmlformats.org/officeDocument/2006/relationships/image" Target="../media/image28.png"/><Relationship Id="rId5" Type="http://schemas.openxmlformats.org/officeDocument/2006/relationships/image" Target="../media/image20.svg"/><Relationship Id="rId15" Type="http://schemas.openxmlformats.org/officeDocument/2006/relationships/image" Target="../media/image10.svg"/><Relationship Id="rId23" Type="http://schemas.openxmlformats.org/officeDocument/2006/relationships/image" Target="../media/image40.svg"/><Relationship Id="rId28" Type="http://schemas.openxmlformats.org/officeDocument/2006/relationships/image" Target="../media/image30.png"/><Relationship Id="rId10" Type="http://schemas.openxmlformats.org/officeDocument/2006/relationships/image" Target="../media/image21.png"/><Relationship Id="rId19" Type="http://schemas.openxmlformats.org/officeDocument/2006/relationships/image" Target="../media/image38.svg"/><Relationship Id="rId31" Type="http://schemas.openxmlformats.org/officeDocument/2006/relationships/image" Target="../media/image46.svg"/><Relationship Id="rId4" Type="http://schemas.openxmlformats.org/officeDocument/2006/relationships/image" Target="../media/image13.png"/><Relationship Id="rId9" Type="http://schemas.openxmlformats.org/officeDocument/2006/relationships/image" Target="../media/image32.svg"/><Relationship Id="rId14" Type="http://schemas.openxmlformats.org/officeDocument/2006/relationships/image" Target="../media/image24.png"/><Relationship Id="rId22" Type="http://schemas.openxmlformats.org/officeDocument/2006/relationships/image" Target="../media/image27.png"/><Relationship Id="rId27" Type="http://schemas.openxmlformats.org/officeDocument/2006/relationships/image" Target="../media/image44.svg"/><Relationship Id="rId30" Type="http://schemas.openxmlformats.org/officeDocument/2006/relationships/image" Target="../media/image31.png"/></Relationships>
</file>

<file path=ppt/slides/_rels/slide5.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88.sv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0.sv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0.sv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4.svg"/><Relationship Id="rId7" Type="http://schemas.openxmlformats.org/officeDocument/2006/relationships/image" Target="../media/image48.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6.sv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2.svg"/><Relationship Id="rId7" Type="http://schemas.openxmlformats.org/officeDocument/2006/relationships/image" Target="../media/image78.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74.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269931">
            <a:off x="17003502" y="2882213"/>
            <a:ext cx="1353652" cy="15874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128" b="10479"/>
          <a:stretch>
            <a:fillRect/>
          </a:stretch>
        </p:blipFill>
        <p:spPr>
          <a:xfrm rot="-1231150">
            <a:off x="1043062" y="-2455266"/>
            <a:ext cx="5053887" cy="483795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11738" flipH="1">
            <a:off x="-1735952" y="5224724"/>
            <a:ext cx="5529305" cy="749043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32574" flipH="1">
            <a:off x="13641409" y="6345137"/>
            <a:ext cx="6496445" cy="647282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280583">
            <a:off x="170779" y="4332786"/>
            <a:ext cx="865853" cy="101539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188846">
            <a:off x="427133" y="5124891"/>
            <a:ext cx="617995" cy="724728"/>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597175">
            <a:off x="2635874" y="8152089"/>
            <a:ext cx="2552102" cy="3366081"/>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541047">
            <a:off x="15190548" y="-1051112"/>
            <a:ext cx="5090523" cy="4627748"/>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l="28424"/>
          <a:stretch>
            <a:fillRect/>
          </a:stretch>
        </p:blipFill>
        <p:spPr>
          <a:xfrm rot="-5888056">
            <a:off x="7498749" y="-3179205"/>
            <a:ext cx="3154571" cy="4906934"/>
          </a:xfrm>
          <a:prstGeom prst="rect">
            <a:avLst/>
          </a:prstGeom>
        </p:spPr>
      </p:pic>
      <p:pic>
        <p:nvPicPr>
          <p:cNvPr id="17" name="Picture 1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8748774">
            <a:off x="11951944" y="8905951"/>
            <a:ext cx="2290766" cy="2550448"/>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l="24709" r="18340"/>
          <a:stretch>
            <a:fillRect/>
          </a:stretch>
        </p:blipFill>
        <p:spPr>
          <a:xfrm rot="10427415">
            <a:off x="13061031" y="7835436"/>
            <a:ext cx="804986" cy="1573735"/>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l="22085" r="16017"/>
          <a:stretch>
            <a:fillRect/>
          </a:stretch>
        </p:blipFill>
        <p:spPr>
          <a:xfrm rot="4177288">
            <a:off x="14661849" y="1069540"/>
            <a:ext cx="703515" cy="1265426"/>
          </a:xfrm>
          <a:prstGeom prst="rect">
            <a:avLst/>
          </a:prstGeom>
        </p:spPr>
      </p:pic>
      <p:pic>
        <p:nvPicPr>
          <p:cNvPr id="20" name="Picture 20"/>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l="21970" r="14794"/>
          <a:stretch>
            <a:fillRect/>
          </a:stretch>
        </p:blipFill>
        <p:spPr>
          <a:xfrm rot="5101081">
            <a:off x="14419390" y="646971"/>
            <a:ext cx="463376" cy="815847"/>
          </a:xfrm>
          <a:prstGeom prst="rect">
            <a:avLst/>
          </a:prstGeom>
        </p:spPr>
      </p:pic>
      <p:pic>
        <p:nvPicPr>
          <p:cNvPr id="21" name="Picture 21"/>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r="18701"/>
          <a:stretch>
            <a:fillRect/>
          </a:stretch>
        </p:blipFill>
        <p:spPr>
          <a:xfrm rot="6515010">
            <a:off x="13898826" y="-603282"/>
            <a:ext cx="1023242" cy="1401295"/>
          </a:xfrm>
          <a:prstGeom prst="rect">
            <a:avLst/>
          </a:prstGeom>
        </p:spPr>
      </p:pic>
      <p:pic>
        <p:nvPicPr>
          <p:cNvPr id="22" name="Picture 2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38726">
            <a:off x="-1694321" y="-983038"/>
            <a:ext cx="4099606" cy="4491600"/>
          </a:xfrm>
          <a:prstGeom prst="rect">
            <a:avLst/>
          </a:prstGeom>
        </p:spPr>
      </p:pic>
      <p:sp>
        <p:nvSpPr>
          <p:cNvPr id="23" name="TextBox 22"/>
          <p:cNvSpPr txBox="1"/>
          <p:nvPr/>
        </p:nvSpPr>
        <p:spPr>
          <a:xfrm>
            <a:off x="2394265" y="3015907"/>
            <a:ext cx="13465711" cy="3416320"/>
          </a:xfrm>
          <a:prstGeom prst="rect">
            <a:avLst/>
          </a:prstGeom>
          <a:noFill/>
        </p:spPr>
        <p:txBody>
          <a:bodyPr wrap="square" rtlCol="0">
            <a:spAutoFit/>
          </a:bodyPr>
          <a:lstStyle/>
          <a:p>
            <a:pPr algn="ctr">
              <a:lnSpc>
                <a:spcPct val="150000"/>
              </a:lnSpc>
            </a:pPr>
            <a:r>
              <a:rPr lang="en-US" sz="7200" b="1" dirty="0" smtClean="0">
                <a:solidFill>
                  <a:srgbClr val="C00000"/>
                </a:solidFill>
                <a:latin typeface="Arial" panose="020B0604020202020204" pitchFamily="34" charset="0"/>
                <a:cs typeface="Arial" panose="020B0604020202020204" pitchFamily="34" charset="0"/>
              </a:rPr>
              <a:t>CHÀO MỪNG CÁC EM </a:t>
            </a:r>
          </a:p>
          <a:p>
            <a:pPr algn="ctr">
              <a:lnSpc>
                <a:spcPct val="150000"/>
              </a:lnSpc>
            </a:pPr>
            <a:r>
              <a:rPr lang="en-US" sz="7200" b="1" dirty="0" smtClean="0">
                <a:solidFill>
                  <a:srgbClr val="C00000"/>
                </a:solidFill>
                <a:latin typeface="Arial" panose="020B0604020202020204" pitchFamily="34" charset="0"/>
                <a:cs typeface="Arial" panose="020B0604020202020204" pitchFamily="34" charset="0"/>
              </a:rPr>
              <a:t>ĐẾN VỚI TIẾT HỌC HÔM NAY!</a:t>
            </a:r>
            <a:endParaRPr lang="en-US" sz="72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36" name="Picture 3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65823">
            <a:off x="867855" y="7228877"/>
            <a:ext cx="2664079" cy="4058846"/>
          </a:xfrm>
          <a:prstGeom prst="rect">
            <a:avLst/>
          </a:prstGeom>
        </p:spPr>
      </p:pic>
      <p:sp>
        <p:nvSpPr>
          <p:cNvPr id="37" name="TextBox 36"/>
          <p:cNvSpPr txBox="1"/>
          <p:nvPr/>
        </p:nvSpPr>
        <p:spPr>
          <a:xfrm>
            <a:off x="1600200" y="1333500"/>
            <a:ext cx="8839200" cy="6186309"/>
          </a:xfrm>
          <a:prstGeom prst="rect">
            <a:avLst/>
          </a:prstGeom>
          <a:noFill/>
        </p:spPr>
        <p:txBody>
          <a:bodyPr wrap="square" rtlCol="0">
            <a:spAutoFit/>
          </a:bodyPr>
          <a:lstStyle/>
          <a:p>
            <a:pPr marL="742950" indent="-742950" algn="just">
              <a:lnSpc>
                <a:spcPct val="150000"/>
              </a:lnSpc>
              <a:buAutoNum type="alphaLcParenR"/>
            </a:pPr>
            <a:r>
              <a:rPr lang="en-US" sz="4400" dirty="0" err="1" smtClean="0">
                <a:latin typeface="Arial" panose="020B0604020202020204" pitchFamily="34" charset="0"/>
                <a:cs typeface="Arial" panose="020B0604020202020204" pitchFamily="34" charset="0"/>
              </a:rPr>
              <a:t>Lập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bảng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thống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kê</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yêu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thích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thể</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loại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văn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gian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từ</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Bảng</a:t>
            </a:r>
            <a:r>
              <a:rPr lang="en-US" sz="4400" dirty="0" smtClean="0">
                <a:latin typeface="Arial" panose="020B0604020202020204" pitchFamily="34" charset="0"/>
                <a:cs typeface="Arial" panose="020B0604020202020204" pitchFamily="34" charset="0"/>
              </a:rPr>
              <a:t> 9.3;</a:t>
            </a:r>
          </a:p>
          <a:p>
            <a:pPr marL="742950" indent="-742950" algn="just">
              <a:lnSpc>
                <a:spcPct val="150000"/>
              </a:lnSpc>
              <a:buAutoNum type="alphaLcParenR"/>
            </a:pPr>
            <a:r>
              <a:rPr lang="en-US" sz="4400" dirty="0" err="1" smtClean="0">
                <a:latin typeface="Arial" panose="020B0604020202020204" pitchFamily="34" charset="0"/>
                <a:cs typeface="Arial" panose="020B0604020202020204" pitchFamily="34" charset="0"/>
              </a:rPr>
              <a:t>Vẽ</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biểu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đồ</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Hình</a:t>
            </a:r>
            <a:r>
              <a:rPr lang="en-US" sz="4400" dirty="0" smtClean="0">
                <a:latin typeface="Arial" panose="020B0604020202020204" pitchFamily="34" charset="0"/>
                <a:cs typeface="Arial" panose="020B0604020202020204" pitchFamily="34" charset="0"/>
              </a:rPr>
              <a:t> 9.7 </a:t>
            </a:r>
            <a:r>
              <a:rPr lang="en-US" sz="4400" dirty="0" err="1" smtClean="0">
                <a:latin typeface="Arial" panose="020B0604020202020204" pitchFamily="34" charset="0"/>
                <a:cs typeface="Arial" panose="020B0604020202020204" pitchFamily="34" charset="0"/>
              </a:rPr>
              <a:t>vào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vở</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rồi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thiện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biểu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đồ</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biểu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diễn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bảng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thống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kê</a:t>
            </a:r>
            <a:r>
              <a:rPr lang="en-US" sz="4400" dirty="0" smtClean="0">
                <a:latin typeface="Arial" panose="020B0604020202020204" pitchFamily="34" charset="0"/>
                <a:cs typeface="Arial" panose="020B0604020202020204" pitchFamily="34" charset="0"/>
              </a:rPr>
              <a:t> ở </a:t>
            </a:r>
            <a:r>
              <a:rPr lang="en-US" sz="4400" dirty="0" err="1" smtClean="0">
                <a:latin typeface="Arial" panose="020B0604020202020204" pitchFamily="34" charset="0"/>
                <a:cs typeface="Arial" panose="020B0604020202020204" pitchFamily="34" charset="0"/>
              </a:rPr>
              <a:t>câu</a:t>
            </a:r>
            <a:r>
              <a:rPr lang="en-US" sz="4400" dirty="0" smtClean="0">
                <a:latin typeface="Arial" panose="020B0604020202020204" pitchFamily="34" charset="0"/>
                <a:cs typeface="Arial" panose="020B0604020202020204" pitchFamily="34" charset="0"/>
              </a:rPr>
              <a:t> a.</a:t>
            </a:r>
            <a:endParaRPr lang="en-US" sz="4400" dirty="0">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1714500"/>
            <a:ext cx="5555546" cy="5555546"/>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strips(downRight)">
                                      <p:cBhvr>
                                        <p:cTn id="7" dur="500"/>
                                        <p:tgtEl>
                                          <p:spTgt spid="37">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strips(downRight)">
                                      <p:cBhvr>
                                        <p:cTn id="10" dur="500"/>
                                        <p:tgtEl>
                                          <p:spTgt spid="3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diamond(in)">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3933" y="876300"/>
            <a:ext cx="4191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1600200" y="1798141"/>
            <a:ext cx="15240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52440717"/>
              </p:ext>
            </p:extLst>
          </p:nvPr>
        </p:nvGraphicFramePr>
        <p:xfrm>
          <a:off x="2667000" y="2024838"/>
          <a:ext cx="13868400" cy="2049960"/>
        </p:xfrm>
        <a:graphic>
          <a:graphicData uri="http://schemas.openxmlformats.org/drawingml/2006/table">
            <a:tbl>
              <a:tblPr firstRow="1" bandRow="1">
                <a:tableStyleId>{5940675A-B579-460E-94D1-54222C63F5DA}</a:tableStyleId>
              </a:tblPr>
              <a:tblGrid>
                <a:gridCol w="3810000"/>
                <a:gridCol w="3200400"/>
                <a:gridCol w="3657600"/>
                <a:gridCol w="3200400"/>
              </a:tblGrid>
              <a:tr h="1126580">
                <a:tc>
                  <a:txBody>
                    <a:bodyPr/>
                    <a:lstStyle/>
                    <a:p>
                      <a:pPr algn="ctr">
                        <a:lnSpc>
                          <a:spcPct val="150000"/>
                        </a:lnSpc>
                      </a:pPr>
                      <a:r>
                        <a:rPr lang="en-US" sz="3600" dirty="0" err="1" smtClean="0">
                          <a:latin typeface="Arial" panose="020B0604020202020204" pitchFamily="34" charset="0"/>
                          <a:cs typeface="Arial" panose="020B0604020202020204" pitchFamily="34" charset="0"/>
                        </a:rPr>
                        <a:t>Thể</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loại</a:t>
                      </a:r>
                      <a:endParaRPr lang="en-US" sz="36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600" dirty="0" err="1" smtClean="0">
                          <a:latin typeface="Arial" panose="020B0604020202020204" pitchFamily="34" charset="0"/>
                          <a:cs typeface="Arial" panose="020B0604020202020204" pitchFamily="34" charset="0"/>
                        </a:rPr>
                        <a:t>Thần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thoại</a:t>
                      </a:r>
                      <a:endParaRPr lang="en-US" sz="36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600" dirty="0" err="1" smtClean="0">
                          <a:latin typeface="Arial" panose="020B0604020202020204" pitchFamily="34" charset="0"/>
                          <a:cs typeface="Arial" panose="020B0604020202020204" pitchFamily="34" charset="0"/>
                        </a:rPr>
                        <a:t>Truyền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thuyết</a:t>
                      </a:r>
                      <a:endParaRPr lang="en-US" sz="36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600" dirty="0" err="1" smtClean="0">
                          <a:latin typeface="Arial" panose="020B0604020202020204" pitchFamily="34" charset="0"/>
                          <a:cs typeface="Arial" panose="020B0604020202020204" pitchFamily="34" charset="0"/>
                        </a:rPr>
                        <a:t>Cổ</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tích</a:t>
                      </a:r>
                      <a:endParaRPr lang="en-US" sz="36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r>
              <a:tr h="923380">
                <a:tc>
                  <a:txBody>
                    <a:bodyPr/>
                    <a:lstStyle/>
                    <a:p>
                      <a:pPr algn="ctr">
                        <a:lnSpc>
                          <a:spcPct val="150000"/>
                        </a:lnSpc>
                      </a:pP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HS </a:t>
                      </a:r>
                      <a:r>
                        <a:rPr lang="en-US" sz="3600" baseline="0" dirty="0" err="1" smtClean="0">
                          <a:latin typeface="Arial" panose="020B0604020202020204" pitchFamily="34" charset="0"/>
                          <a:cs typeface="Arial" panose="020B0604020202020204" pitchFamily="34" charset="0"/>
                        </a:rPr>
                        <a:t>yêu</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thích</a:t>
                      </a:r>
                      <a:endParaRPr lang="en-US" sz="36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10</a:t>
                      </a:r>
                      <a:endParaRPr lang="en-US" sz="36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20</a:t>
                      </a:r>
                      <a:endParaRPr lang="en-US" sz="36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15</a:t>
                      </a:r>
                      <a:endParaRPr lang="en-US" sz="3600" dirty="0">
                        <a:latin typeface="Arial" panose="020B0604020202020204" pitchFamily="34" charset="0"/>
                        <a:cs typeface="Arial" panose="020B0604020202020204" pitchFamily="34" charset="0"/>
                      </a:endParaRPr>
                    </a:p>
                  </a:txBody>
                  <a:tcPr anchor="ctr">
                    <a:solidFill>
                      <a:schemeClr val="bg1"/>
                    </a:solidFill>
                  </a:tcPr>
                </a:tc>
              </a:tr>
            </a:tbl>
          </a:graphicData>
        </a:graphic>
      </p:graphicFrame>
      <p:sp>
        <p:nvSpPr>
          <p:cNvPr id="5" name="TextBox 4"/>
          <p:cNvSpPr txBox="1"/>
          <p:nvPr/>
        </p:nvSpPr>
        <p:spPr>
          <a:xfrm>
            <a:off x="1600200" y="4533900"/>
            <a:ext cx="15240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cxnSp>
        <p:nvCxnSpPr>
          <p:cNvPr id="13" name="Straight Arrow Connector 12"/>
          <p:cNvCxnSpPr/>
          <p:nvPr/>
        </p:nvCxnSpPr>
        <p:spPr>
          <a:xfrm flipV="1">
            <a:off x="5334000" y="4533900"/>
            <a:ext cx="0" cy="4522857"/>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4000" y="9056757"/>
            <a:ext cx="7315200"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0600" y="9028817"/>
            <a:ext cx="13716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0</a:t>
            </a:r>
            <a:endParaRPr lang="en-US" sz="3600" dirty="0">
              <a:latin typeface="Arial" panose="020B0604020202020204" pitchFamily="34" charset="0"/>
              <a:cs typeface="Arial" panose="020B0604020202020204" pitchFamily="34" charset="0"/>
            </a:endParaRPr>
          </a:p>
        </p:txBody>
      </p:sp>
      <p:cxnSp>
        <p:nvCxnSpPr>
          <p:cNvPr id="19" name="Straight Connector 18"/>
          <p:cNvCxnSpPr/>
          <p:nvPr/>
        </p:nvCxnSpPr>
        <p:spPr>
          <a:xfrm flipH="1">
            <a:off x="5262879" y="8191500"/>
            <a:ext cx="15215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262879" y="7277100"/>
            <a:ext cx="15215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62879" y="6362700"/>
            <a:ext cx="15215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262879" y="5524500"/>
            <a:ext cx="15215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42711" y="5021151"/>
            <a:ext cx="7620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20</a:t>
            </a:r>
            <a:endParaRPr lang="en-US" sz="3600" dirty="0">
              <a:latin typeface="Arial" panose="020B0604020202020204" pitchFamily="34" charset="0"/>
              <a:cs typeface="Arial" panose="020B0604020202020204" pitchFamily="34" charset="0"/>
            </a:endParaRPr>
          </a:p>
        </p:txBody>
      </p:sp>
      <p:sp>
        <p:nvSpPr>
          <p:cNvPr id="34" name="TextBox 33"/>
          <p:cNvSpPr txBox="1"/>
          <p:nvPr/>
        </p:nvSpPr>
        <p:spPr>
          <a:xfrm>
            <a:off x="4432997" y="5943828"/>
            <a:ext cx="7620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15</a:t>
            </a:r>
            <a:endParaRPr lang="en-US" sz="3600" dirty="0">
              <a:latin typeface="Arial" panose="020B0604020202020204" pitchFamily="34" charset="0"/>
              <a:cs typeface="Arial" panose="020B0604020202020204" pitchFamily="34" charset="0"/>
            </a:endParaRPr>
          </a:p>
        </p:txBody>
      </p:sp>
      <p:sp>
        <p:nvSpPr>
          <p:cNvPr id="35" name="TextBox 34"/>
          <p:cNvSpPr txBox="1"/>
          <p:nvPr/>
        </p:nvSpPr>
        <p:spPr>
          <a:xfrm>
            <a:off x="4442711" y="6932018"/>
            <a:ext cx="7620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10</a:t>
            </a:r>
            <a:endParaRPr lang="en-US" sz="3600" dirty="0">
              <a:latin typeface="Arial" panose="020B0604020202020204" pitchFamily="34" charset="0"/>
              <a:cs typeface="Arial" panose="020B0604020202020204" pitchFamily="34" charset="0"/>
            </a:endParaRPr>
          </a:p>
        </p:txBody>
      </p:sp>
      <p:sp>
        <p:nvSpPr>
          <p:cNvPr id="36" name="TextBox 35"/>
          <p:cNvSpPr txBox="1"/>
          <p:nvPr/>
        </p:nvSpPr>
        <p:spPr>
          <a:xfrm>
            <a:off x="4432997" y="7829794"/>
            <a:ext cx="7620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5</a:t>
            </a:r>
          </a:p>
        </p:txBody>
      </p:sp>
      <p:sp>
        <p:nvSpPr>
          <p:cNvPr id="37" name="Rectangle 36"/>
          <p:cNvSpPr/>
          <p:nvPr/>
        </p:nvSpPr>
        <p:spPr>
          <a:xfrm>
            <a:off x="6327015" y="7255183"/>
            <a:ext cx="757170" cy="179279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64300" y="5524500"/>
            <a:ext cx="757170" cy="3518287"/>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0601585" y="6362700"/>
            <a:ext cx="757170" cy="26797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475865" y="9231729"/>
            <a:ext cx="2209800" cy="584775"/>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Thần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thoại</a:t>
            </a:r>
            <a:endParaRPr lang="en-US" sz="3200" dirty="0">
              <a:latin typeface="Arial" panose="020B0604020202020204" pitchFamily="34" charset="0"/>
              <a:cs typeface="Arial" panose="020B0604020202020204" pitchFamily="34" charset="0"/>
            </a:endParaRPr>
          </a:p>
        </p:txBody>
      </p:sp>
      <p:sp>
        <p:nvSpPr>
          <p:cNvPr id="41" name="TextBox 40"/>
          <p:cNvSpPr txBox="1"/>
          <p:nvPr/>
        </p:nvSpPr>
        <p:spPr>
          <a:xfrm>
            <a:off x="7685664" y="9231728"/>
            <a:ext cx="2791085" cy="584775"/>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Truyền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thuyết</a:t>
            </a:r>
            <a:endParaRPr lang="en-US" sz="3200" dirty="0">
              <a:latin typeface="Arial" panose="020B0604020202020204" pitchFamily="34" charset="0"/>
              <a:cs typeface="Arial" panose="020B0604020202020204" pitchFamily="34" charset="0"/>
            </a:endParaRPr>
          </a:p>
        </p:txBody>
      </p:sp>
      <p:sp>
        <p:nvSpPr>
          <p:cNvPr id="42" name="TextBox 41"/>
          <p:cNvSpPr txBox="1"/>
          <p:nvPr/>
        </p:nvSpPr>
        <p:spPr>
          <a:xfrm>
            <a:off x="10491989" y="9231727"/>
            <a:ext cx="2791085" cy="584775"/>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Cổ</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tích</a:t>
            </a:r>
            <a:endParaRPr lang="en-US" sz="3200" dirty="0">
              <a:latin typeface="Arial" panose="020B0604020202020204" pitchFamily="34" charset="0"/>
              <a:cs typeface="Arial" panose="020B0604020202020204" pitchFamily="34" charset="0"/>
            </a:endParaRPr>
          </a:p>
        </p:txBody>
      </p:sp>
      <p:sp>
        <p:nvSpPr>
          <p:cNvPr id="44" name="TextBox 43"/>
          <p:cNvSpPr txBox="1"/>
          <p:nvPr/>
        </p:nvSpPr>
        <p:spPr>
          <a:xfrm>
            <a:off x="12767121" y="8939339"/>
            <a:ext cx="2791085" cy="584775"/>
          </a:xfrm>
          <a:prstGeom prst="rect">
            <a:avLst/>
          </a:prstGeom>
          <a:noFill/>
        </p:spPr>
        <p:txBody>
          <a:bodyPr wrap="square" rtlCol="0">
            <a:spAutoFit/>
          </a:bodyPr>
          <a:lstStyle/>
          <a:p>
            <a:r>
              <a:rPr lang="en-US" sz="3200" i="1" dirty="0" err="1" smtClean="0">
                <a:solidFill>
                  <a:srgbClr val="0070C0"/>
                </a:solidFill>
                <a:latin typeface="Arial" panose="020B0604020202020204" pitchFamily="34" charset="0"/>
                <a:cs typeface="Arial" panose="020B0604020202020204" pitchFamily="34" charset="0"/>
              </a:rPr>
              <a:t>Thể</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loại</a:t>
            </a:r>
            <a:endParaRPr lang="en-US" sz="3200" i="1" dirty="0">
              <a:solidFill>
                <a:srgbClr val="0070C0"/>
              </a:solidFill>
              <a:latin typeface="Arial" panose="020B0604020202020204" pitchFamily="34" charset="0"/>
              <a:cs typeface="Arial" panose="020B0604020202020204" pitchFamily="34" charset="0"/>
            </a:endParaRPr>
          </a:p>
        </p:txBody>
      </p:sp>
      <p:sp>
        <p:nvSpPr>
          <p:cNvPr id="45" name="TextBox 44"/>
          <p:cNvSpPr txBox="1"/>
          <p:nvPr/>
        </p:nvSpPr>
        <p:spPr>
          <a:xfrm>
            <a:off x="2833558" y="4250502"/>
            <a:ext cx="2791085" cy="584775"/>
          </a:xfrm>
          <a:prstGeom prst="rect">
            <a:avLst/>
          </a:prstGeom>
          <a:noFill/>
        </p:spPr>
        <p:txBody>
          <a:bodyPr wrap="square" rtlCol="0">
            <a:spAutoFit/>
          </a:bodyPr>
          <a:lstStyle/>
          <a:p>
            <a:r>
              <a:rPr lang="en-US" sz="3200" i="1" dirty="0" err="1" smtClean="0">
                <a:solidFill>
                  <a:srgbClr val="0070C0"/>
                </a:solidFill>
                <a:latin typeface="Arial" panose="020B0604020202020204" pitchFamily="34" charset="0"/>
                <a:cs typeface="Arial" panose="020B0604020202020204" pitchFamily="34" charset="0"/>
              </a:rPr>
              <a:t>Số</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học</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sinh</a:t>
            </a:r>
            <a:endParaRPr lang="en-US" sz="3200" i="1" dirty="0">
              <a:solidFill>
                <a:srgbClr val="0070C0"/>
              </a:solidFill>
              <a:latin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6846"/>
            <a:ext cx="3064929" cy="1607641"/>
          </a:xfrm>
          <a:prstGeom prst="rect">
            <a:avLst/>
          </a:pr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9202">
            <a:off x="1528506" y="65865"/>
            <a:ext cx="1667387" cy="2196072"/>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0" y="5925562"/>
            <a:ext cx="1253237" cy="3103255"/>
          </a:xfrm>
          <a:prstGeom prst="rect">
            <a:avLst/>
          </a:prstGeom>
        </p:spPr>
      </p:pic>
      <p:pic>
        <p:nvPicPr>
          <p:cNvPr id="49"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43470">
            <a:off x="98341" y="7585593"/>
            <a:ext cx="2054687" cy="3130410"/>
          </a:xfrm>
          <a:prstGeom prst="rect">
            <a:avLst/>
          </a:prstGeom>
        </p:spPr>
      </p:pic>
    </p:spTree>
    <p:extLst>
      <p:ext uri="{BB962C8B-B14F-4D97-AF65-F5344CB8AC3E}">
        <p14:creationId xmlns:p14="http://schemas.microsoft.com/office/powerpoint/2010/main" val="691830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par>
                                <p:cTn id="15" presetID="1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par>
                                <p:cTn id="33" presetID="9"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dissolve">
                                      <p:cBhvr>
                                        <p:cTn id="35" dur="500"/>
                                        <p:tgtEl>
                                          <p:spTgt spid="19"/>
                                        </p:tgtEl>
                                      </p:cBhvr>
                                    </p:animEffect>
                                  </p:childTnLst>
                                </p:cTn>
                              </p:par>
                              <p:par>
                                <p:cTn id="36" presetID="9"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500"/>
                                        <p:tgtEl>
                                          <p:spTgt spid="21"/>
                                        </p:tgtEl>
                                      </p:cBhvr>
                                    </p:animEffect>
                                  </p:childTnLst>
                                </p:cTn>
                              </p:par>
                              <p:par>
                                <p:cTn id="39" presetID="9"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ssolve">
                                      <p:cBhvr>
                                        <p:cTn id="41" dur="500"/>
                                        <p:tgtEl>
                                          <p:spTgt spid="22"/>
                                        </p:tgtEl>
                                      </p:cBhvr>
                                    </p:animEffect>
                                  </p:childTnLst>
                                </p:cTn>
                              </p:par>
                              <p:par>
                                <p:cTn id="42" presetID="9"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500"/>
                                        <p:tgtEl>
                                          <p:spTgt spid="3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dissolve">
                                      <p:cBhvr>
                                        <p:cTn id="50" dur="500"/>
                                        <p:tgtEl>
                                          <p:spTgt spid="3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dissolve">
                                      <p:cBhvr>
                                        <p:cTn id="53" dur="500"/>
                                        <p:tgtEl>
                                          <p:spTgt spid="3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dissolve">
                                      <p:cBhvr>
                                        <p:cTn id="56" dur="500"/>
                                        <p:tgtEl>
                                          <p:spTgt spid="3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dissolve">
                                      <p:cBhvr>
                                        <p:cTn id="59" dur="500"/>
                                        <p:tgtEl>
                                          <p:spTgt spid="3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dissolve">
                                      <p:cBhvr>
                                        <p:cTn id="62" dur="500"/>
                                        <p:tgtEl>
                                          <p:spTgt spid="3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dissolve">
                                      <p:cBhvr>
                                        <p:cTn id="65" dur="500"/>
                                        <p:tgtEl>
                                          <p:spTgt spid="39"/>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dissolve">
                                      <p:cBhvr>
                                        <p:cTn id="68" dur="500"/>
                                        <p:tgtEl>
                                          <p:spTgt spid="4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dissolve">
                                      <p:cBhvr>
                                        <p:cTn id="71" dur="500"/>
                                        <p:tgtEl>
                                          <p:spTgt spid="4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dissolve">
                                      <p:cBhvr>
                                        <p:cTn id="74" dur="500"/>
                                        <p:tgtEl>
                                          <p:spTgt spid="42"/>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dissolve">
                                      <p:cBhvr>
                                        <p:cTn id="77" dur="500"/>
                                        <p:tgtEl>
                                          <p:spTgt spid="44"/>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dissolve">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6" grpId="0"/>
      <p:bldP spid="33" grpId="0"/>
      <p:bldP spid="34" grpId="0"/>
      <p:bldP spid="35" grpId="0"/>
      <p:bldP spid="36" grpId="0"/>
      <p:bldP spid="37" grpId="0" animBg="1"/>
      <p:bldP spid="38" grpId="0" animBg="1"/>
      <p:bldP spid="39" grpId="0" animBg="1"/>
      <p:bldP spid="40" grpId="0"/>
      <p:bldP spid="41" grpId="0"/>
      <p:bldP spid="42"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258800" y="7810500"/>
            <a:ext cx="3944331" cy="3929988"/>
          </a:xfrm>
          <a:prstGeom prst="rect">
            <a:avLst/>
          </a:prstGeom>
        </p:spPr>
      </p:pic>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28526" flipH="1">
            <a:off x="10307728" y="8647606"/>
            <a:ext cx="2424010" cy="2415196"/>
          </a:xfrm>
          <a:prstGeom prst="rect">
            <a:avLst/>
          </a:prstGeom>
        </p:spPr>
      </p:pic>
      <p:sp>
        <p:nvSpPr>
          <p:cNvPr id="12" name="TextBox 11"/>
          <p:cNvSpPr txBox="1"/>
          <p:nvPr/>
        </p:nvSpPr>
        <p:spPr>
          <a:xfrm>
            <a:off x="1752600" y="952500"/>
            <a:ext cx="144780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2) Mai </a:t>
            </a:r>
            <a:r>
              <a:rPr lang="en-US" sz="4000" dirty="0" err="1" smtClean="0">
                <a:latin typeface="Arial" panose="020B0604020202020204" pitchFamily="34" charset="0"/>
                <a:cs typeface="Arial" panose="020B0604020202020204" pitchFamily="34" charset="0"/>
              </a:rPr>
              <a:t>đếm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hoa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loài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hoa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9.4.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63665035"/>
              </p:ext>
            </p:extLst>
          </p:nvPr>
        </p:nvGraphicFramePr>
        <p:xfrm>
          <a:off x="1295400" y="3543300"/>
          <a:ext cx="15392400" cy="2805484"/>
        </p:xfrm>
        <a:graphic>
          <a:graphicData uri="http://schemas.openxmlformats.org/drawingml/2006/table">
            <a:tbl>
              <a:tblPr firstRow="1" bandRow="1">
                <a:tableStyleId>{5940675A-B579-460E-94D1-54222C63F5DA}</a:tableStyleId>
              </a:tblPr>
              <a:tblGrid>
                <a:gridCol w="3078480"/>
                <a:gridCol w="3078480"/>
                <a:gridCol w="3078480"/>
                <a:gridCol w="3078480"/>
                <a:gridCol w="3078480"/>
              </a:tblGrid>
              <a:tr h="1402742">
                <a:tc>
                  <a:txBody>
                    <a:bodyPr/>
                    <a:lstStyle/>
                    <a:p>
                      <a:pPr algn="ctr">
                        <a:lnSpc>
                          <a:spcPct val="150000"/>
                        </a:lnSpc>
                      </a:pPr>
                      <a:r>
                        <a:rPr lang="en-US" sz="4000" dirty="0" err="1" smtClean="0">
                          <a:latin typeface="Arial" panose="020B0604020202020204" pitchFamily="34" charset="0"/>
                          <a:cs typeface="Arial" panose="020B0604020202020204" pitchFamily="34" charset="0"/>
                        </a:rPr>
                        <a:t>Tên</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loài</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hoa</a:t>
                      </a:r>
                      <a:endParaRPr lang="en-US" sz="40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ctr">
                        <a:lnSpc>
                          <a:spcPct val="150000"/>
                        </a:lnSpc>
                      </a:pPr>
                      <a:r>
                        <a:rPr lang="en-US" sz="4000" dirty="0" err="1" smtClean="0">
                          <a:latin typeface="Arial" panose="020B0604020202020204" pitchFamily="34" charset="0"/>
                          <a:cs typeface="Arial" panose="020B0604020202020204" pitchFamily="34" charset="0"/>
                        </a:rPr>
                        <a:t>Sen</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Tulip</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Mai</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err="1" smtClean="0">
                          <a:latin typeface="Arial" panose="020B0604020202020204" pitchFamily="34" charset="0"/>
                          <a:cs typeface="Arial" panose="020B0604020202020204" pitchFamily="34" charset="0"/>
                        </a:rPr>
                        <a:t>Dã</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quỳ</a:t>
                      </a:r>
                      <a:endParaRPr lang="en-US" sz="4000" dirty="0">
                        <a:latin typeface="Arial" panose="020B0604020202020204" pitchFamily="34" charset="0"/>
                        <a:cs typeface="Arial" panose="020B0604020202020204" pitchFamily="34" charset="0"/>
                      </a:endParaRPr>
                    </a:p>
                  </a:txBody>
                  <a:tcPr>
                    <a:solidFill>
                      <a:schemeClr val="bg1"/>
                    </a:solidFill>
                  </a:tcPr>
                </a:tc>
              </a:tr>
              <a:tr h="1402742">
                <a:tc>
                  <a:txBody>
                    <a:bodyPr/>
                    <a:lstStyle/>
                    <a:p>
                      <a:pPr algn="ctr">
                        <a:lnSpc>
                          <a:spcPct val="150000"/>
                        </a:lnSpc>
                      </a:pPr>
                      <a:r>
                        <a:rPr lang="en-US" sz="4000" dirty="0" err="1" smtClean="0">
                          <a:latin typeface="Arial" panose="020B0604020202020204" pitchFamily="34" charset="0"/>
                          <a:cs typeface="Arial" panose="020B0604020202020204" pitchFamily="34" charset="0"/>
                        </a:rPr>
                        <a:t>Số</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cánh</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hoa</a:t>
                      </a:r>
                      <a:endParaRPr lang="en-US" sz="40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8</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6</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13</a:t>
                      </a:r>
                      <a:endParaRPr lang="en-US" sz="4000" dirty="0">
                        <a:latin typeface="Arial" panose="020B0604020202020204" pitchFamily="34" charset="0"/>
                        <a:cs typeface="Arial" panose="020B0604020202020204" pitchFamily="34" charset="0"/>
                      </a:endParaRPr>
                    </a:p>
                  </a:txBody>
                  <a:tcPr>
                    <a:solidFill>
                      <a:schemeClr val="bg1"/>
                    </a:solidFill>
                  </a:tcPr>
                </a:tc>
              </a:tr>
            </a:tbl>
          </a:graphicData>
        </a:graphic>
      </p:graphicFrame>
      <p:sp>
        <p:nvSpPr>
          <p:cNvPr id="9" name="TextBox 8"/>
          <p:cNvSpPr txBox="1"/>
          <p:nvPr/>
        </p:nvSpPr>
        <p:spPr>
          <a:xfrm>
            <a:off x="7071360" y="6819900"/>
            <a:ext cx="4433133" cy="707886"/>
          </a:xfrm>
          <a:prstGeom prst="rect">
            <a:avLst/>
          </a:prstGeom>
          <a:noFill/>
        </p:spPr>
        <p:txBody>
          <a:bodyPr wrap="square" rtlCol="0">
            <a:spAutoFit/>
          </a:bodyPr>
          <a:lstStyle/>
          <a:p>
            <a:pPr algn="ctr"/>
            <a:r>
              <a:rPr lang="en-US" sz="4000" i="1" dirty="0" err="1" smtClean="0">
                <a:latin typeface="Arial" panose="020B0604020202020204" pitchFamily="34" charset="0"/>
                <a:cs typeface="Arial" panose="020B0604020202020204" pitchFamily="34" charset="0"/>
              </a:rPr>
              <a:t>Bảng</a:t>
            </a:r>
            <a:r>
              <a:rPr lang="en-US" sz="4000" i="1" dirty="0" smtClean="0">
                <a:latin typeface="Arial" panose="020B0604020202020204" pitchFamily="34" charset="0"/>
                <a:cs typeface="Arial" panose="020B0604020202020204" pitchFamily="34" charset="0"/>
              </a:rPr>
              <a:t> 9.4</a:t>
            </a:r>
            <a:endParaRPr lang="en-US" sz="4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4917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B9FA"/>
        </a:solidFill>
        <a:effectLst/>
      </p:bgPr>
    </p:bg>
    <p:spTree>
      <p:nvGrpSpPr>
        <p:cNvPr id="1" name=""/>
        <p:cNvGrpSpPr/>
        <p:nvPr/>
      </p:nvGrpSpPr>
      <p:grpSpPr>
        <a:xfrm>
          <a:off x="0" y="0"/>
          <a:ext cx="0" cy="0"/>
          <a:chOff x="0" y="0"/>
          <a:chExt cx="0" cy="0"/>
        </a:xfrm>
      </p:grpSpPr>
      <p:grpSp>
        <p:nvGrpSpPr>
          <p:cNvPr id="12" name="Group 12"/>
          <p:cNvGrpSpPr/>
          <p:nvPr/>
        </p:nvGrpSpPr>
        <p:grpSpPr>
          <a:xfrm>
            <a:off x="-457200" y="7734300"/>
            <a:ext cx="6517896" cy="5644275"/>
            <a:chOff x="0" y="0"/>
            <a:chExt cx="10098436" cy="874490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211783">
              <a:off x="2757521" y="1024610"/>
              <a:ext cx="6172200" cy="66956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6887">
              <a:off x="700030" y="2523126"/>
              <a:ext cx="2232294" cy="3569074"/>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69594">
              <a:off x="6934701" y="1702153"/>
              <a:ext cx="2615542" cy="3525854"/>
            </a:xfrm>
            <a:prstGeom prst="rect">
              <a:avLst/>
            </a:prstGeom>
          </p:spPr>
        </p:pic>
      </p:grpSp>
      <p:sp>
        <p:nvSpPr>
          <p:cNvPr id="22" name="Rectangle 21"/>
          <p:cNvSpPr/>
          <p:nvPr/>
        </p:nvSpPr>
        <p:spPr>
          <a:xfrm>
            <a:off x="1799367" y="723900"/>
            <a:ext cx="2848833" cy="1082244"/>
          </a:xfrm>
          <a:prstGeom prst="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00B050"/>
                </a:solidFill>
                <a:latin typeface="Arial" panose="020B0604020202020204" pitchFamily="34" charset="0"/>
                <a:cs typeface="Arial" panose="020B0604020202020204" pitchFamily="34" charset="0"/>
              </a:rPr>
              <a:t>Trả</a:t>
            </a:r>
            <a:r>
              <a:rPr lang="en-US" sz="4400" b="1" dirty="0" smtClean="0">
                <a:solidFill>
                  <a:srgbClr val="00B050"/>
                </a:solidFill>
                <a:latin typeface="Arial" panose="020B0604020202020204" pitchFamily="34" charset="0"/>
                <a:cs typeface="Arial" panose="020B0604020202020204" pitchFamily="34" charset="0"/>
              </a:rPr>
              <a:t> </a:t>
            </a:r>
            <a:r>
              <a:rPr lang="en-US" sz="4400" b="1" dirty="0" err="1" smtClean="0">
                <a:solidFill>
                  <a:srgbClr val="00B050"/>
                </a:solidFill>
                <a:latin typeface="Arial" panose="020B0604020202020204" pitchFamily="34" charset="0"/>
                <a:cs typeface="Arial" panose="020B0604020202020204" pitchFamily="34" charset="0"/>
              </a:rPr>
              <a:t>lời</a:t>
            </a:r>
            <a:endParaRPr lang="en-US" sz="4400" b="1" dirty="0">
              <a:solidFill>
                <a:srgbClr val="00B050"/>
              </a:solidFill>
              <a:latin typeface="Arial" panose="020B0604020202020204" pitchFamily="34" charset="0"/>
              <a:cs typeface="Arial" panose="020B0604020202020204" pitchFamily="34" charset="0"/>
            </a:endParaRPr>
          </a:p>
        </p:txBody>
      </p:sp>
      <p:graphicFrame>
        <p:nvGraphicFramePr>
          <p:cNvPr id="25" name="Chart 24"/>
          <p:cNvGraphicFramePr/>
          <p:nvPr>
            <p:extLst>
              <p:ext uri="{D42A27DB-BD31-4B8C-83A1-F6EECF244321}">
                <p14:modId xmlns:p14="http://schemas.microsoft.com/office/powerpoint/2010/main" val="1738198063"/>
              </p:ext>
            </p:extLst>
          </p:nvPr>
        </p:nvGraphicFramePr>
        <p:xfrm>
          <a:off x="3505200" y="2188406"/>
          <a:ext cx="12192000" cy="6416552"/>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p:cNvSpPr txBox="1"/>
          <p:nvPr/>
        </p:nvSpPr>
        <p:spPr>
          <a:xfrm>
            <a:off x="8763000" y="8836936"/>
            <a:ext cx="2819400" cy="646331"/>
          </a:xfrm>
          <a:prstGeom prst="rect">
            <a:avLst/>
          </a:prstGeom>
          <a:noFill/>
        </p:spPr>
        <p:txBody>
          <a:bodyPr wrap="square" rtlCol="0">
            <a:spAutoFit/>
          </a:bodyPr>
          <a:lstStyle/>
          <a:p>
            <a:r>
              <a:rPr lang="en-US" sz="3600" i="1" dirty="0" err="1" smtClean="0">
                <a:solidFill>
                  <a:schemeClr val="tx2">
                    <a:lumMod val="50000"/>
                  </a:schemeClr>
                </a:solidFill>
                <a:latin typeface="Arial" panose="020B0604020202020204" pitchFamily="34" charset="0"/>
                <a:cs typeface="Arial" panose="020B0604020202020204" pitchFamily="34" charset="0"/>
              </a:rPr>
              <a:t>Tên</a:t>
            </a:r>
            <a:r>
              <a:rPr lang="en-US" sz="3600" i="1" dirty="0" smtClean="0">
                <a:solidFill>
                  <a:schemeClr val="tx2">
                    <a:lumMod val="50000"/>
                  </a:schemeClr>
                </a:solidFill>
                <a:latin typeface="Arial" panose="020B0604020202020204" pitchFamily="34" charset="0"/>
                <a:cs typeface="Arial" panose="020B0604020202020204" pitchFamily="34" charset="0"/>
              </a:rPr>
              <a:t> </a:t>
            </a:r>
            <a:r>
              <a:rPr lang="en-US" sz="3600" i="1" dirty="0" err="1" smtClean="0">
                <a:solidFill>
                  <a:schemeClr val="tx2">
                    <a:lumMod val="50000"/>
                  </a:schemeClr>
                </a:solidFill>
                <a:latin typeface="Arial" panose="020B0604020202020204" pitchFamily="34" charset="0"/>
                <a:cs typeface="Arial" panose="020B0604020202020204" pitchFamily="34" charset="0"/>
              </a:rPr>
              <a:t>loài</a:t>
            </a:r>
            <a:r>
              <a:rPr lang="en-US" sz="3600" i="1" dirty="0" smtClean="0">
                <a:solidFill>
                  <a:schemeClr val="tx2">
                    <a:lumMod val="50000"/>
                  </a:schemeClr>
                </a:solidFill>
                <a:latin typeface="Arial" panose="020B0604020202020204" pitchFamily="34" charset="0"/>
                <a:cs typeface="Arial" panose="020B0604020202020204" pitchFamily="34" charset="0"/>
              </a:rPr>
              <a:t> </a:t>
            </a:r>
            <a:r>
              <a:rPr lang="en-US" sz="3600" i="1" dirty="0" err="1" smtClean="0">
                <a:solidFill>
                  <a:schemeClr val="tx2">
                    <a:lumMod val="50000"/>
                  </a:schemeClr>
                </a:solidFill>
                <a:latin typeface="Arial" panose="020B0604020202020204" pitchFamily="34" charset="0"/>
                <a:cs typeface="Arial" panose="020B0604020202020204" pitchFamily="34" charset="0"/>
              </a:rPr>
              <a:t>hoa</a:t>
            </a:r>
            <a:endParaRPr lang="en-US" sz="3600" i="1" dirty="0">
              <a:solidFill>
                <a:schemeClr val="tx2">
                  <a:lumMod val="50000"/>
                </a:schemeClr>
              </a:solidFill>
              <a:latin typeface="Arial" panose="020B0604020202020204" pitchFamily="34" charset="0"/>
              <a:cs typeface="Arial" panose="020B0604020202020204" pitchFamily="34" charset="0"/>
            </a:endParaRPr>
          </a:p>
        </p:txBody>
      </p:sp>
      <p:sp>
        <p:nvSpPr>
          <p:cNvPr id="27" name="TextBox 26"/>
          <p:cNvSpPr txBox="1"/>
          <p:nvPr/>
        </p:nvSpPr>
        <p:spPr>
          <a:xfrm rot="16200000">
            <a:off x="1532048" y="4934636"/>
            <a:ext cx="2819400" cy="646331"/>
          </a:xfrm>
          <a:prstGeom prst="rect">
            <a:avLst/>
          </a:prstGeom>
          <a:noFill/>
        </p:spPr>
        <p:txBody>
          <a:bodyPr wrap="square" rtlCol="0">
            <a:spAutoFit/>
          </a:bodyPr>
          <a:lstStyle/>
          <a:p>
            <a:r>
              <a:rPr lang="en-US" sz="3600" i="1" dirty="0" err="1" smtClean="0">
                <a:solidFill>
                  <a:schemeClr val="tx2">
                    <a:lumMod val="50000"/>
                  </a:schemeClr>
                </a:solidFill>
                <a:latin typeface="Arial" panose="020B0604020202020204" pitchFamily="34" charset="0"/>
                <a:cs typeface="Arial" panose="020B0604020202020204" pitchFamily="34" charset="0"/>
              </a:rPr>
              <a:t>Số</a:t>
            </a:r>
            <a:r>
              <a:rPr lang="en-US" sz="3600" i="1" dirty="0" smtClean="0">
                <a:solidFill>
                  <a:schemeClr val="tx2">
                    <a:lumMod val="50000"/>
                  </a:schemeClr>
                </a:solidFill>
                <a:latin typeface="Arial" panose="020B0604020202020204" pitchFamily="34" charset="0"/>
                <a:cs typeface="Arial" panose="020B0604020202020204" pitchFamily="34" charset="0"/>
              </a:rPr>
              <a:t> </a:t>
            </a:r>
            <a:r>
              <a:rPr lang="en-US" sz="3600" i="1" dirty="0" err="1" smtClean="0">
                <a:solidFill>
                  <a:schemeClr val="tx2">
                    <a:lumMod val="50000"/>
                  </a:schemeClr>
                </a:solidFill>
                <a:latin typeface="Arial" panose="020B0604020202020204" pitchFamily="34" charset="0"/>
                <a:cs typeface="Arial" panose="020B0604020202020204" pitchFamily="34" charset="0"/>
              </a:rPr>
              <a:t>cánh</a:t>
            </a:r>
            <a:r>
              <a:rPr lang="en-US" sz="3600" i="1" dirty="0" smtClean="0">
                <a:solidFill>
                  <a:schemeClr val="tx2">
                    <a:lumMod val="50000"/>
                  </a:schemeClr>
                </a:solidFill>
                <a:latin typeface="Arial" panose="020B0604020202020204" pitchFamily="34" charset="0"/>
                <a:cs typeface="Arial" panose="020B0604020202020204" pitchFamily="34" charset="0"/>
              </a:rPr>
              <a:t> </a:t>
            </a:r>
            <a:r>
              <a:rPr lang="en-US" sz="3600" i="1" dirty="0" err="1" smtClean="0">
                <a:solidFill>
                  <a:schemeClr val="tx2">
                    <a:lumMod val="50000"/>
                  </a:schemeClr>
                </a:solidFill>
                <a:latin typeface="Arial" panose="020B0604020202020204" pitchFamily="34" charset="0"/>
                <a:cs typeface="Arial" panose="020B0604020202020204" pitchFamily="34" charset="0"/>
              </a:rPr>
              <a:t>hoa</a:t>
            </a:r>
            <a:endParaRPr lang="en-US" sz="3600" i="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2837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1E1AD"/>
        </a:solidFill>
        <a:effectLst/>
      </p:bgPr>
    </p:bg>
    <p:spTree>
      <p:nvGrpSpPr>
        <p:cNvPr id="1" name=""/>
        <p:cNvGrpSpPr/>
        <p:nvPr/>
      </p:nvGrpSpPr>
      <p:grpSpPr>
        <a:xfrm>
          <a:off x="0" y="0"/>
          <a:ext cx="0" cy="0"/>
          <a:chOff x="0" y="0"/>
          <a:chExt cx="0" cy="0"/>
        </a:xfrm>
      </p:grpSpPr>
      <p:grpSp>
        <p:nvGrpSpPr>
          <p:cNvPr id="2" name="Group 2"/>
          <p:cNvGrpSpPr/>
          <p:nvPr/>
        </p:nvGrpSpPr>
        <p:grpSpPr>
          <a:xfrm>
            <a:off x="10210801" y="0"/>
            <a:ext cx="80772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5" name="Group 5"/>
          <p:cNvGrpSpPr>
            <a:grpSpLocks noChangeAspect="1"/>
          </p:cNvGrpSpPr>
          <p:nvPr/>
        </p:nvGrpSpPr>
        <p:grpSpPr>
          <a:xfrm>
            <a:off x="4159471" y="8502015"/>
            <a:ext cx="1271004" cy="539059"/>
            <a:chOff x="0" y="0"/>
            <a:chExt cx="2527300" cy="1071880"/>
          </a:xfrm>
        </p:grpSpPr>
        <p:sp>
          <p:nvSpPr>
            <p:cNvPr id="6" name="Freeform 6"/>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64587" y="8032662"/>
            <a:ext cx="3944331" cy="3929988"/>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28526" flipH="1">
            <a:off x="1613515" y="8869768"/>
            <a:ext cx="2424010" cy="2415196"/>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962400" y="2045175"/>
            <a:ext cx="2057400" cy="284295"/>
          </a:xfrm>
          <a:prstGeom prst="rect">
            <a:avLst/>
          </a:prstGeom>
        </p:spPr>
      </p:pic>
      <p:grpSp>
        <p:nvGrpSpPr>
          <p:cNvPr id="12" name="Group 12"/>
          <p:cNvGrpSpPr/>
          <p:nvPr/>
        </p:nvGrpSpPr>
        <p:grpSpPr>
          <a:xfrm rot="-5400000">
            <a:off x="9800284" y="4279796"/>
            <a:ext cx="1253006" cy="842482"/>
            <a:chOff x="0" y="0"/>
            <a:chExt cx="1930400" cy="1297940"/>
          </a:xfrm>
        </p:grpSpPr>
        <p:sp>
          <p:nvSpPr>
            <p:cNvPr id="13" name="Freeform 13"/>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D1E1AD"/>
            </a:solidFill>
          </p:spPr>
        </p:sp>
      </p:grpSp>
      <p:sp>
        <p:nvSpPr>
          <p:cNvPr id="16" name="TextBox 15"/>
          <p:cNvSpPr txBox="1"/>
          <p:nvPr/>
        </p:nvSpPr>
        <p:spPr>
          <a:xfrm>
            <a:off x="550861" y="752121"/>
            <a:ext cx="9759227" cy="1107996"/>
          </a:xfrm>
          <a:prstGeom prst="rect">
            <a:avLst/>
          </a:prstGeom>
          <a:noFill/>
        </p:spPr>
        <p:txBody>
          <a:bodyPr wrap="square" rtlCol="0">
            <a:spAutoFit/>
          </a:bodyPr>
          <a:lstStyle/>
          <a:p>
            <a:pPr algn="just">
              <a:lnSpc>
                <a:spcPct val="150000"/>
              </a:lnSpc>
            </a:pPr>
            <a:r>
              <a:rPr lang="en-US" sz="4400" b="1" dirty="0" smtClean="0">
                <a:solidFill>
                  <a:srgbClr val="002060"/>
                </a:solidFill>
                <a:latin typeface="Arial" panose="020B0604020202020204" pitchFamily="34" charset="0"/>
                <a:cs typeface="Arial" panose="020B0604020202020204" pitchFamily="34" charset="0"/>
              </a:rPr>
              <a:t>2. </a:t>
            </a:r>
            <a:r>
              <a:rPr lang="en-US" sz="4400" b="1" dirty="0" err="1" smtClean="0">
                <a:solidFill>
                  <a:srgbClr val="002060"/>
                </a:solidFill>
                <a:latin typeface="Arial" panose="020B0604020202020204" pitchFamily="34" charset="0"/>
                <a:cs typeface="Arial" panose="020B0604020202020204" pitchFamily="34" charset="0"/>
              </a:rPr>
              <a:t>Phân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tích</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liệu</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với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biểu</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đồ</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cột</a:t>
            </a:r>
            <a:endParaRPr lang="en-US" sz="44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217268" y="2853481"/>
            <a:ext cx="4010052"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Luyện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tập</a:t>
            </a:r>
            <a:r>
              <a:rPr lang="en-US" sz="4400" b="1" dirty="0" smtClean="0">
                <a:solidFill>
                  <a:srgbClr val="C00000"/>
                </a:solidFill>
                <a:latin typeface="Arial" panose="020B0604020202020204" pitchFamily="34" charset="0"/>
                <a:cs typeface="Arial" panose="020B0604020202020204" pitchFamily="34" charset="0"/>
              </a:rPr>
              <a:t> 2</a:t>
            </a:r>
            <a:endParaRPr lang="en-US" sz="4400" b="1" dirty="0">
              <a:solidFill>
                <a:srgbClr val="C00000"/>
              </a:solidFill>
              <a:latin typeface="Arial" panose="020B0604020202020204" pitchFamily="34" charset="0"/>
              <a:cs typeface="Arial" panose="020B0604020202020204" pitchFamily="34" charset="0"/>
            </a:endParaRPr>
          </a:p>
        </p:txBody>
      </p:sp>
      <p:sp>
        <p:nvSpPr>
          <p:cNvPr id="18" name="TextBox 17"/>
          <p:cNvSpPr txBox="1"/>
          <p:nvPr/>
        </p:nvSpPr>
        <p:spPr>
          <a:xfrm>
            <a:off x="1233056" y="4074533"/>
            <a:ext cx="8582052"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ở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9.9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loài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dặm</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giờ</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dặm</a:t>
            </a:r>
            <a:r>
              <a:rPr lang="en-US" sz="4000" dirty="0" smtClean="0">
                <a:latin typeface="Arial" panose="020B0604020202020204" pitchFamily="34" charset="0"/>
                <a:cs typeface="Arial" panose="020B0604020202020204" pitchFamily="34" charset="0"/>
              </a:rPr>
              <a:t> = 1,609 km)</a:t>
            </a:r>
            <a:endParaRPr lang="en-US" sz="40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0292" y="2352330"/>
            <a:ext cx="7358566" cy="59054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strVal val="#ppt_w*0.70"/>
                                          </p:val>
                                        </p:tav>
                                        <p:tav tm="100000">
                                          <p:val>
                                            <p:strVal val="#ppt_w"/>
                                          </p:val>
                                        </p:tav>
                                      </p:tavLst>
                                    </p:anim>
                                    <p:anim calcmode="lin" valueType="num">
                                      <p:cBhvr>
                                        <p:cTn id="30" dur="500" fill="hold"/>
                                        <p:tgtEl>
                                          <p:spTgt spid="19"/>
                                        </p:tgtEl>
                                        <p:attrNameLst>
                                          <p:attrName>ppt_h</p:attrName>
                                        </p:attrNameLst>
                                      </p:cBhvr>
                                      <p:tavLst>
                                        <p:tav tm="0">
                                          <p:val>
                                            <p:strVal val="#ppt_h"/>
                                          </p:val>
                                        </p:tav>
                                        <p:tav tm="100000">
                                          <p:val>
                                            <p:strVal val="#ppt_h"/>
                                          </p:val>
                                        </p:tav>
                                      </p:tavLst>
                                    </p:anim>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1400" y="-7620"/>
            <a:ext cx="2622922" cy="3264500"/>
          </a:xfrm>
          <a:prstGeom prst="rect">
            <a:avLst/>
          </a:prstGeom>
        </p:spPr>
      </p:pic>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06620">
            <a:off x="-647679" y="7316175"/>
            <a:ext cx="3968852" cy="3954419"/>
          </a:xfrm>
          <a:prstGeom prst="rect">
            <a:avLst/>
          </a:prstGeom>
        </p:spPr>
      </p:pic>
      <p:sp>
        <p:nvSpPr>
          <p:cNvPr id="5" name="TextBox 4"/>
          <p:cNvSpPr txBox="1"/>
          <p:nvPr/>
        </p:nvSpPr>
        <p:spPr>
          <a:xfrm>
            <a:off x="2057400" y="1317888"/>
            <a:ext cx="128016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đây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phù</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thông</a:t>
            </a:r>
            <a:r>
              <a:rPr lang="en-US" sz="4000" dirty="0" smtClean="0">
                <a:latin typeface="Arial" panose="020B0604020202020204" pitchFamily="34" charset="0"/>
                <a:cs typeface="Arial" panose="020B0604020202020204" pitchFamily="34" charset="0"/>
              </a:rPr>
              <a:t> tin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(H9.9)? </a:t>
            </a:r>
            <a:r>
              <a:rPr lang="en-US" sz="4000" dirty="0" err="1" smtClean="0">
                <a:latin typeface="Arial" panose="020B0604020202020204" pitchFamily="34" charset="0"/>
                <a:cs typeface="Arial" panose="020B0604020202020204" pitchFamily="34" charset="0"/>
              </a:rPr>
              <a:t>Vì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sao</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3256880"/>
            <a:ext cx="10477500" cy="3352800"/>
          </a:xfrm>
          <a:prstGeom prst="rect">
            <a:avLst/>
          </a:prstGeom>
        </p:spPr>
      </p:pic>
      <p:sp>
        <p:nvSpPr>
          <p:cNvPr id="7" name="TextBox 6"/>
          <p:cNvSpPr txBox="1"/>
          <p:nvPr/>
        </p:nvSpPr>
        <p:spPr>
          <a:xfrm>
            <a:off x="3484521" y="6635680"/>
            <a:ext cx="128016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loài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10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19,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40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49 </a:t>
            </a:r>
            <a:r>
              <a:rPr lang="en-US" sz="4000" dirty="0" err="1" smtClean="0">
                <a:latin typeface="Arial" panose="020B0604020202020204" pitchFamily="34" charset="0"/>
                <a:cs typeface="Arial" panose="020B0604020202020204" pitchFamily="34" charset="0"/>
              </a:rPr>
              <a:t>dặm</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giờ</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21844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647700"/>
            <a:ext cx="15849600" cy="90285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342900"/>
            <a:ext cx="5029200" cy="2138341"/>
          </a:xfrm>
          <a:prstGeom prst="rect">
            <a:avLst/>
          </a:prstGeom>
        </p:spPr>
      </p:pic>
      <p:pic>
        <p:nvPicPr>
          <p:cNvPr id="5"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986535">
            <a:off x="15073832" y="8078897"/>
            <a:ext cx="3900206" cy="2893244"/>
          </a:xfrm>
          <a:prstGeom prst="rect">
            <a:avLst/>
          </a:prstGeom>
        </p:spPr>
      </p:pic>
      <p:sp>
        <p:nvSpPr>
          <p:cNvPr id="6" name="TextBox 5"/>
          <p:cNvSpPr txBox="1"/>
          <p:nvPr/>
        </p:nvSpPr>
        <p:spPr>
          <a:xfrm>
            <a:off x="2346960" y="876300"/>
            <a:ext cx="3124200" cy="769441"/>
          </a:xfrm>
          <a:prstGeom prst="rect">
            <a:avLst/>
          </a:prstGeom>
          <a:noFill/>
        </p:spPr>
        <p:txBody>
          <a:bodyPr wrap="square" rtlCol="0">
            <a:spAutoFit/>
          </a:bodyPr>
          <a:lstStyle/>
          <a:p>
            <a:r>
              <a:rPr lang="en-US" sz="4400" b="1" dirty="0" err="1" smtClean="0">
                <a:solidFill>
                  <a:schemeClr val="tx2">
                    <a:lumMod val="75000"/>
                  </a:schemeClr>
                </a:solidFill>
                <a:latin typeface="Arial" panose="020B0604020202020204" pitchFamily="34" charset="0"/>
                <a:cs typeface="Arial" panose="020B0604020202020204" pitchFamily="34" charset="0"/>
              </a:rPr>
              <a:t>Trả</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lời</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2476500" y="2545048"/>
            <a:ext cx="114300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r="76356"/>
          <a:stretch/>
        </p:blipFill>
        <p:spPr>
          <a:xfrm>
            <a:off x="6324600" y="876300"/>
            <a:ext cx="2676019" cy="3621784"/>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70020" r="-7050"/>
          <a:stretch/>
        </p:blipFill>
        <p:spPr>
          <a:xfrm>
            <a:off x="9000619" y="876300"/>
            <a:ext cx="4190999" cy="3621784"/>
          </a:xfrm>
          <a:prstGeom prst="rect">
            <a:avLst/>
          </a:prstGeom>
        </p:spPr>
      </p:pic>
      <p:sp>
        <p:nvSpPr>
          <p:cNvPr id="11" name="TextBox 10"/>
          <p:cNvSpPr txBox="1"/>
          <p:nvPr/>
        </p:nvSpPr>
        <p:spPr>
          <a:xfrm>
            <a:off x="2476500" y="4546088"/>
            <a:ext cx="13944600" cy="4708981"/>
          </a:xfrm>
          <a:prstGeom prst="rect">
            <a:avLst/>
          </a:prstGeom>
          <a:noFill/>
        </p:spPr>
        <p:txBody>
          <a:bodyPr wrap="square" rtlCol="0">
            <a:spAutoFit/>
          </a:bodyPr>
          <a:lstStyle/>
          <a:p>
            <a:pPr algn="just">
              <a:lnSpc>
                <a:spcPct val="150000"/>
              </a:lnSpc>
            </a:pPr>
            <a:r>
              <a:rPr lang="nl-NL" sz="4000" dirty="0">
                <a:latin typeface="Arial" panose="020B0604020202020204" pitchFamily="34" charset="0"/>
                <a:cs typeface="Arial" panose="020B0604020202020204" pitchFamily="34" charset="0"/>
              </a:rPr>
              <a:t>Hai nhận xét trên phù hợp với thông tin từ biểu </a:t>
            </a:r>
            <a:r>
              <a:rPr lang="nl-NL" sz="4000" dirty="0" smtClean="0">
                <a:latin typeface="Arial" panose="020B0604020202020204" pitchFamily="34" charset="0"/>
                <a:cs typeface="Arial" panose="020B0604020202020204" pitchFamily="34" charset="0"/>
              </a:rPr>
              <a:t>đồ, v</a:t>
            </a:r>
            <a:r>
              <a:rPr lang="fr-FR" sz="4000" dirty="0" smtClean="0">
                <a:latin typeface="Arial" panose="020B0604020202020204" pitchFamily="34" charset="0"/>
                <a:cs typeface="Arial" panose="020B0604020202020204" pitchFamily="34" charset="0"/>
              </a:rPr>
              <a:t>ì </a:t>
            </a:r>
            <a:r>
              <a:rPr lang="fr-FR" sz="4000" dirty="0" err="1">
                <a:latin typeface="Arial" panose="020B0604020202020204" pitchFamily="34" charset="0"/>
                <a:cs typeface="Arial" panose="020B0604020202020204" pitchFamily="34" charset="0"/>
              </a:rPr>
              <a:t>quan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sát</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biểu</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đồ</a:t>
            </a:r>
            <a:r>
              <a:rPr lang="fr-FR" sz="4000" dirty="0">
                <a:latin typeface="Arial" panose="020B0604020202020204" pitchFamily="34" charset="0"/>
                <a:cs typeface="Arial" panose="020B0604020202020204" pitchFamily="34" charset="0"/>
              </a:rPr>
              <a:t> ta </a:t>
            </a:r>
            <a:r>
              <a:rPr lang="fr-FR" sz="4000" dirty="0" err="1">
                <a:latin typeface="Arial" panose="020B0604020202020204" pitchFamily="34" charset="0"/>
                <a:cs typeface="Arial" panose="020B0604020202020204" pitchFamily="34" charset="0"/>
              </a:rPr>
              <a:t>có</a:t>
            </a:r>
            <a:r>
              <a:rPr lang="fr-FR"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fr-FR" sz="4000" dirty="0" err="1" smtClean="0">
                <a:latin typeface="Arial" panose="020B0604020202020204" pitchFamily="34" charset="0"/>
                <a:cs typeface="Arial" panose="020B0604020202020204" pitchFamily="34" charset="0"/>
              </a:rPr>
              <a:t>Cột</a:t>
            </a:r>
            <a:r>
              <a:rPr lang="fr-FR" sz="4000" dirty="0" smtClean="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biểu</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diễn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tốc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độ</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của</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Nai</a:t>
            </a:r>
            <a:r>
              <a:rPr lang="fr-FR" sz="4000" dirty="0">
                <a:latin typeface="Arial" panose="020B0604020202020204" pitchFamily="34" charset="0"/>
                <a:cs typeface="Arial" panose="020B0604020202020204" pitchFamily="34" charset="0"/>
              </a:rPr>
              <a:t> là </a:t>
            </a:r>
            <a:r>
              <a:rPr lang="fr-FR" sz="4000" dirty="0" err="1">
                <a:latin typeface="Arial" panose="020B0604020202020204" pitchFamily="34" charset="0"/>
                <a:cs typeface="Arial" panose="020B0604020202020204" pitchFamily="34" charset="0"/>
              </a:rPr>
              <a:t>cao</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nhất</a:t>
            </a:r>
            <a:r>
              <a:rPr lang="fr-FR" sz="4000" dirty="0">
                <a:latin typeface="Arial" panose="020B0604020202020204" pitchFamily="34" charset="0"/>
                <a:cs typeface="Arial" panose="020B0604020202020204" pitchFamily="34" charset="0"/>
              </a:rPr>
              <a:t> là 45 </a:t>
            </a:r>
            <a:r>
              <a:rPr lang="fr-FR" sz="4000" dirty="0" err="1">
                <a:latin typeface="Arial" panose="020B0604020202020204" pitchFamily="34" charset="0"/>
                <a:cs typeface="Arial" panose="020B0604020202020204" pitchFamily="34" charset="0"/>
              </a:rPr>
              <a:t>dặm</a:t>
            </a:r>
            <a:r>
              <a:rPr lang="fr-FR" sz="4000" dirty="0">
                <a:latin typeface="Arial" panose="020B0604020202020204" pitchFamily="34" charset="0"/>
                <a:cs typeface="Arial" panose="020B0604020202020204" pitchFamily="34" charset="0"/>
              </a:rPr>
              <a:t>/</a:t>
            </a:r>
            <a:r>
              <a:rPr lang="fr-FR" sz="4000" dirty="0" err="1">
                <a:latin typeface="Arial" panose="020B0604020202020204" pitchFamily="34" charset="0"/>
                <a:cs typeface="Arial" panose="020B0604020202020204" pitchFamily="34" charset="0"/>
              </a:rPr>
              <a:t>giờ</a:t>
            </a:r>
            <a:r>
              <a:rPr lang="fr-FR"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fr-FR" sz="4000" dirty="0" smtClean="0">
                <a:latin typeface="Arial" panose="020B0604020202020204" pitchFamily="34" charset="0"/>
                <a:cs typeface="Arial" panose="020B0604020202020204" pitchFamily="34" charset="0"/>
              </a:rPr>
              <a:t>2 </a:t>
            </a:r>
            <a:r>
              <a:rPr lang="fr-FR" sz="4000" dirty="0" err="1">
                <a:latin typeface="Arial" panose="020B0604020202020204" pitchFamily="34" charset="0"/>
                <a:cs typeface="Arial" panose="020B0604020202020204" pitchFamily="34" charset="0"/>
              </a:rPr>
              <a:t>lần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tốc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độ</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tối</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đa</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của</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sóc</a:t>
            </a:r>
            <a:r>
              <a:rPr lang="fr-FR" sz="4000" dirty="0">
                <a:latin typeface="Arial" panose="020B0604020202020204" pitchFamily="34" charset="0"/>
                <a:cs typeface="Arial" panose="020B0604020202020204" pitchFamily="34" charset="0"/>
              </a:rPr>
              <a:t> </a:t>
            </a:r>
            <a:r>
              <a:rPr lang="fr-FR" sz="4000" dirty="0" err="1" smtClean="0">
                <a:latin typeface="Arial" panose="020B0604020202020204" pitchFamily="34" charset="0"/>
                <a:cs typeface="Arial" panose="020B0604020202020204" pitchFamily="34" charset="0"/>
              </a:rPr>
              <a:t>bằng</a:t>
            </a:r>
            <a:r>
              <a:rPr lang="fr-FR" sz="4000" dirty="0" smtClean="0">
                <a:latin typeface="Arial" panose="020B0604020202020204" pitchFamily="34" charset="0"/>
                <a:cs typeface="Arial" panose="020B0604020202020204" pitchFamily="34" charset="0"/>
              </a:rPr>
              <a:t> </a:t>
            </a:r>
            <a:r>
              <a:rPr lang="fr-FR" sz="4000" dirty="0">
                <a:latin typeface="Arial" panose="020B0604020202020204" pitchFamily="34" charset="0"/>
                <a:cs typeface="Arial" panose="020B0604020202020204" pitchFamily="34" charset="0"/>
              </a:rPr>
              <a:t>36 </a:t>
            </a:r>
            <a:r>
              <a:rPr lang="fr-FR" sz="4000" dirty="0" err="1">
                <a:latin typeface="Arial" panose="020B0604020202020204" pitchFamily="34" charset="0"/>
                <a:cs typeface="Arial" panose="020B0604020202020204" pitchFamily="34" charset="0"/>
              </a:rPr>
              <a:t>dặm</a:t>
            </a:r>
            <a:r>
              <a:rPr lang="fr-FR" sz="4000" dirty="0">
                <a:latin typeface="Arial" panose="020B0604020202020204" pitchFamily="34" charset="0"/>
                <a:cs typeface="Arial" panose="020B0604020202020204" pitchFamily="34" charset="0"/>
              </a:rPr>
              <a:t>/</a:t>
            </a:r>
            <a:r>
              <a:rPr lang="fr-FR" sz="4000" dirty="0" err="1">
                <a:latin typeface="Arial" panose="020B0604020202020204" pitchFamily="34" charset="0"/>
                <a:cs typeface="Arial" panose="020B0604020202020204" pitchFamily="34" charset="0"/>
              </a:rPr>
              <a:t>giờ</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xấp</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xỉ</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khoảng</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tốc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độ</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tối</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đa</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của</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thỏ</a:t>
            </a:r>
            <a:r>
              <a:rPr lang="fr-FR"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02935" y="0"/>
            <a:ext cx="2036820" cy="3009900"/>
          </a:xfrm>
          <a:prstGeom prst="rect">
            <a:avLst/>
          </a:prstGeom>
        </p:spPr>
      </p:pic>
    </p:spTree>
    <p:extLst>
      <p:ext uri="{BB962C8B-B14F-4D97-AF65-F5344CB8AC3E}">
        <p14:creationId xmlns:p14="http://schemas.microsoft.com/office/powerpoint/2010/main" val="2280037455"/>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par>
                                <p:cTn id="34" presetID="9"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anim calcmode="lin" valueType="num">
                                      <p:cBhvr additive="base">
                                        <p:cTn id="46"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47" dur="500"/>
                                        <p:tgtEl>
                                          <p:spTgt spid="11">
                                            <p:txEl>
                                              <p:pRg st="1" end="1"/>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 calcmode="lin" valueType="num">
                                      <p:cBhvr additive="base">
                                        <p:cTn id="50"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5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104900"/>
            <a:ext cx="15604511" cy="80623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0500"/>
            <a:ext cx="2544022" cy="24879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001999" y="4610099"/>
            <a:ext cx="1621571" cy="30465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40" y="7209416"/>
            <a:ext cx="1353600" cy="3055534"/>
          </a:xfrm>
          <a:prstGeom prst="rect">
            <a:avLst/>
          </a:prstGeom>
        </p:spPr>
      </p:pic>
      <p:sp>
        <p:nvSpPr>
          <p:cNvPr id="6" name="Rectangle 5"/>
          <p:cNvSpPr/>
          <p:nvPr/>
        </p:nvSpPr>
        <p:spPr>
          <a:xfrm>
            <a:off x="2837321" y="2024777"/>
            <a:ext cx="12496899" cy="5170646"/>
          </a:xfrm>
          <a:prstGeom prst="rect">
            <a:avLst/>
          </a:prstGeom>
        </p:spPr>
        <p:txBody>
          <a:bodyPr wrap="square">
            <a:spAutoFit/>
          </a:bodyPr>
          <a:lstStyle/>
          <a:p>
            <a:pPr algn="just">
              <a:lnSpc>
                <a:spcPct val="150000"/>
              </a:lnSpc>
            </a:pPr>
            <a:r>
              <a:rPr lang="en-US" sz="4400" dirty="0" smtClean="0">
                <a:latin typeface="Arial" panose="020B0604020202020204" pitchFamily="34" charset="0"/>
                <a:cs typeface="Arial" panose="020B0604020202020204" pitchFamily="34" charset="0"/>
              </a:rPr>
              <a:t>b) </a:t>
            </a:r>
          </a:p>
          <a:p>
            <a:pPr marL="571500" indent="-571500" algn="just">
              <a:lnSpc>
                <a:spcPct val="150000"/>
              </a:lnSpc>
              <a:buFont typeface="Wingdings" panose="05000000000000000000" pitchFamily="2" charset="2"/>
              <a:buChar char="Ø"/>
            </a:pPr>
            <a:r>
              <a:rPr lang="en-US" sz="4400" dirty="0" err="1" smtClean="0">
                <a:latin typeface="Arial" panose="020B0604020202020204" pitchFamily="34" charset="0"/>
                <a:cs typeface="Arial" panose="020B0604020202020204" pitchFamily="34" charset="0"/>
              </a:rPr>
              <a:t>Loài</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tốc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từ</a:t>
            </a:r>
            <a:r>
              <a:rPr lang="en-US" sz="4400" dirty="0">
                <a:latin typeface="Arial" panose="020B0604020202020204" pitchFamily="34" charset="0"/>
                <a:cs typeface="Arial" panose="020B0604020202020204" pitchFamily="34" charset="0"/>
              </a:rPr>
              <a:t> 10 </a:t>
            </a:r>
            <a:r>
              <a:rPr lang="en-US" sz="4400" dirty="0" err="1">
                <a:latin typeface="Arial" panose="020B0604020202020204" pitchFamily="34" charset="0"/>
                <a:cs typeface="Arial" panose="020B0604020202020204" pitchFamily="34" charset="0"/>
              </a:rPr>
              <a:t>đến</a:t>
            </a:r>
            <a:r>
              <a:rPr lang="en-US" sz="4400" dirty="0">
                <a:latin typeface="Arial" panose="020B0604020202020204" pitchFamily="34" charset="0"/>
                <a:cs typeface="Arial" panose="020B0604020202020204" pitchFamily="34" charset="0"/>
              </a:rPr>
              <a:t> 19 </a:t>
            </a:r>
            <a:r>
              <a:rPr lang="en-US" sz="4400" dirty="0" err="1">
                <a:latin typeface="Arial" panose="020B0604020202020204" pitchFamily="34" charset="0"/>
                <a:cs typeface="Arial" panose="020B0604020202020204" pitchFamily="34" charset="0"/>
              </a:rPr>
              <a:t>dặm</a:t>
            </a:r>
            <a:r>
              <a:rPr lang="en-US" sz="4400" dirty="0">
                <a:latin typeface="Arial" panose="020B0604020202020204" pitchFamily="34" charset="0"/>
                <a:cs typeface="Arial" panose="020B0604020202020204" pitchFamily="34" charset="0"/>
              </a:rPr>
              <a:t>/</a:t>
            </a:r>
            <a:r>
              <a:rPr lang="en-US" sz="4400" dirty="0" err="1">
                <a:latin typeface="Arial" panose="020B0604020202020204" pitchFamily="34" charset="0"/>
                <a:cs typeface="Arial" panose="020B0604020202020204" pitchFamily="34" charset="0"/>
              </a:rPr>
              <a:t>giờ</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Sóc</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Gà</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rừng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Ø"/>
            </a:pPr>
            <a:r>
              <a:rPr lang="en-US" sz="4400" dirty="0" err="1" smtClean="0">
                <a:latin typeface="Arial" panose="020B0604020202020204" pitchFamily="34" charset="0"/>
                <a:cs typeface="Arial" panose="020B0604020202020204" pitchFamily="34" charset="0"/>
              </a:rPr>
              <a:t>Loài</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tốc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từ</a:t>
            </a:r>
            <a:r>
              <a:rPr lang="en-US" sz="4400" dirty="0">
                <a:latin typeface="Arial" panose="020B0604020202020204" pitchFamily="34" charset="0"/>
                <a:cs typeface="Arial" panose="020B0604020202020204" pitchFamily="34" charset="0"/>
              </a:rPr>
              <a:t> 40 </a:t>
            </a:r>
            <a:r>
              <a:rPr lang="en-US" sz="4400" dirty="0" err="1">
                <a:latin typeface="Arial" panose="020B0604020202020204" pitchFamily="34" charset="0"/>
                <a:cs typeface="Arial" panose="020B0604020202020204" pitchFamily="34" charset="0"/>
              </a:rPr>
              <a:t>đến</a:t>
            </a:r>
            <a:r>
              <a:rPr lang="en-US" sz="4400" dirty="0">
                <a:latin typeface="Arial" panose="020B0604020202020204" pitchFamily="34" charset="0"/>
                <a:cs typeface="Arial" panose="020B0604020202020204" pitchFamily="34" charset="0"/>
              </a:rPr>
              <a:t> 49 </a:t>
            </a:r>
            <a:r>
              <a:rPr lang="en-US" sz="4400" dirty="0" err="1">
                <a:latin typeface="Arial" panose="020B0604020202020204" pitchFamily="34" charset="0"/>
                <a:cs typeface="Arial" panose="020B0604020202020204" pitchFamily="34" charset="0"/>
              </a:rPr>
              <a:t>dặm</a:t>
            </a:r>
            <a:r>
              <a:rPr lang="en-US" sz="4400" dirty="0">
                <a:latin typeface="Arial" panose="020B0604020202020204" pitchFamily="34" charset="0"/>
                <a:cs typeface="Arial" panose="020B0604020202020204" pitchFamily="34" charset="0"/>
              </a:rPr>
              <a:t>/</a:t>
            </a:r>
            <a:r>
              <a:rPr lang="en-US" sz="4400" dirty="0" err="1">
                <a:latin typeface="Arial" panose="020B0604020202020204" pitchFamily="34" charset="0"/>
                <a:cs typeface="Arial" panose="020B0604020202020204" pitchFamily="34" charset="0"/>
              </a:rPr>
              <a:t>giờ</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Ngựa</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vằn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Nai</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4432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9C4C"/>
        </a:solidFill>
        <a:effectLst/>
      </p:bgPr>
    </p:bg>
    <p:spTree>
      <p:nvGrpSpPr>
        <p:cNvPr id="1" name=""/>
        <p:cNvGrpSpPr/>
        <p:nvPr/>
      </p:nvGrpSpPr>
      <p:grpSpPr>
        <a:xfrm>
          <a:off x="0" y="0"/>
          <a:ext cx="0" cy="0"/>
          <a:chOff x="0" y="0"/>
          <a:chExt cx="0" cy="0"/>
        </a:xfrm>
      </p:grpSpPr>
      <p:grpSp>
        <p:nvGrpSpPr>
          <p:cNvPr id="2" name="Group 2"/>
          <p:cNvGrpSpPr/>
          <p:nvPr/>
        </p:nvGrpSpPr>
        <p:grpSpPr>
          <a:xfrm>
            <a:off x="-20321"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5" name="Group 5"/>
          <p:cNvGrpSpPr/>
          <p:nvPr/>
        </p:nvGrpSpPr>
        <p:grpSpPr>
          <a:xfrm rot="5400000" flipH="1">
            <a:off x="8086095" y="4722259"/>
            <a:ext cx="1253006" cy="842482"/>
            <a:chOff x="0" y="0"/>
            <a:chExt cx="1930400" cy="1297940"/>
          </a:xfrm>
        </p:grpSpPr>
        <p:sp>
          <p:nvSpPr>
            <p:cNvPr id="6" name="Freeform 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D9C4C"/>
            </a:solidFill>
          </p:spPr>
        </p:sp>
      </p:grpSp>
      <p:grpSp>
        <p:nvGrpSpPr>
          <p:cNvPr id="7" name="Group 7"/>
          <p:cNvGrpSpPr>
            <a:grpSpLocks noChangeAspect="1"/>
          </p:cNvGrpSpPr>
          <p:nvPr/>
        </p:nvGrpSpPr>
        <p:grpSpPr>
          <a:xfrm>
            <a:off x="12907761" y="8538450"/>
            <a:ext cx="1271004" cy="539059"/>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31751">
            <a:off x="9304213" y="769766"/>
            <a:ext cx="2057400" cy="284295"/>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9619" flipH="1">
            <a:off x="13857894" y="6901269"/>
            <a:ext cx="3402579" cy="4609405"/>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363">
            <a:off x="9174299" y="7922919"/>
            <a:ext cx="2317231" cy="305630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31087" y="8674150"/>
            <a:ext cx="2125762" cy="236674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46173">
            <a:off x="15891477" y="8971813"/>
            <a:ext cx="1554657" cy="1730893"/>
          </a:xfrm>
          <a:prstGeom prst="rect">
            <a:avLst/>
          </a:prstGeom>
        </p:spPr>
      </p:pic>
      <p:sp>
        <p:nvSpPr>
          <p:cNvPr id="18" name="TextBox 17"/>
          <p:cNvSpPr txBox="1"/>
          <p:nvPr/>
        </p:nvSpPr>
        <p:spPr>
          <a:xfrm>
            <a:off x="787798" y="1028700"/>
            <a:ext cx="7924800" cy="90159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2) Cho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9.10.</a:t>
            </a:r>
            <a:endParaRPr lang="en-US" sz="40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1707" y="2478780"/>
            <a:ext cx="6937107" cy="5434066"/>
          </a:xfrm>
          <a:prstGeom prst="rect">
            <a:avLst/>
          </a:prstGeom>
        </p:spPr>
      </p:pic>
      <p:sp>
        <p:nvSpPr>
          <p:cNvPr id="20" name="TextBox 19"/>
          <p:cNvSpPr txBox="1"/>
          <p:nvPr/>
        </p:nvSpPr>
        <p:spPr>
          <a:xfrm>
            <a:off x="9520717" y="1430757"/>
            <a:ext cx="7987772" cy="6555641"/>
          </a:xfrm>
          <a:prstGeom prst="rect">
            <a:avLst/>
          </a:prstGeom>
          <a:noFill/>
        </p:spPr>
        <p:txBody>
          <a:bodyPr wrap="square" rtlCol="0">
            <a:spAutoFit/>
          </a:bodyPr>
          <a:lstStyle/>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GDP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2014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186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đô</a:t>
            </a:r>
            <a:r>
              <a:rPr lang="en-US" sz="4000" dirty="0" smtClean="0">
                <a:latin typeface="Arial" panose="020B0604020202020204" pitchFamily="34" charset="0"/>
                <a:cs typeface="Arial" panose="020B0604020202020204" pitchFamily="34" charset="0"/>
              </a:rPr>
              <a:t> la.</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2014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2017, GDP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hướng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tăng</a:t>
            </a:r>
            <a:r>
              <a:rPr lang="en-US" sz="4000" dirty="0" smtClean="0">
                <a:latin typeface="Arial" panose="020B0604020202020204" pitchFamily="34" charset="0"/>
                <a:cs typeface="Arial" panose="020B0604020202020204" pitchFamily="34" charset="0"/>
              </a:rPr>
              <a:t> hay </a:t>
            </a:r>
            <a:r>
              <a:rPr lang="en-US" sz="4000" dirty="0" err="1" smtClean="0">
                <a:latin typeface="Arial" panose="020B0604020202020204" pitchFamily="34" charset="0"/>
                <a:cs typeface="Arial" panose="020B0604020202020204" pitchFamily="34" charset="0"/>
              </a:rPr>
              <a:t>giảm</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barn(inVertical)">
                                      <p:cBhvr>
                                        <p:cTn id="15" dur="500"/>
                                        <p:tgtEl>
                                          <p:spTgt spid="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2"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 calcmode="lin" valueType="num">
                                      <p:cBhvr>
                                        <p:cTn id="20" dur="500" fill="hold"/>
                                        <p:tgtEl>
                                          <p:spTgt spid="20">
                                            <p:txEl>
                                              <p:pRg st="1" end="1"/>
                                            </p:txEl>
                                          </p:spTgt>
                                        </p:tgtEl>
                                        <p:attrNameLst>
                                          <p:attrName>ppt_x</p:attrName>
                                        </p:attrNameLst>
                                      </p:cBhvr>
                                      <p:tavLst>
                                        <p:tav tm="0">
                                          <p:val>
                                            <p:strVal val="#ppt_x+#ppt_w/2"/>
                                          </p:val>
                                        </p:tav>
                                        <p:tav tm="100000">
                                          <p:val>
                                            <p:strVal val="#ppt_x"/>
                                          </p:val>
                                        </p:tav>
                                      </p:tavLst>
                                    </p:anim>
                                    <p:anim calcmode="lin" valueType="num">
                                      <p:cBhvr>
                                        <p:cTn id="21" dur="500" fill="hold"/>
                                        <p:tgtEl>
                                          <p:spTgt spid="20">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834"/>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83552">
            <a:off x="16492325" y="663487"/>
            <a:ext cx="3023221" cy="46060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43470">
            <a:off x="9088875" y="8379665"/>
            <a:ext cx="1603940" cy="244367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42780">
            <a:off x="15689839" y="446808"/>
            <a:ext cx="1567565" cy="1651649"/>
          </a:xfrm>
          <a:prstGeom prst="rect">
            <a:avLst/>
          </a:prstGeom>
        </p:spPr>
      </p:pic>
      <p:grpSp>
        <p:nvGrpSpPr>
          <p:cNvPr id="8" name="Group 8"/>
          <p:cNvGrpSpPr/>
          <p:nvPr/>
        </p:nvGrpSpPr>
        <p:grpSpPr>
          <a:xfrm rot="-5400000">
            <a:off x="8938738" y="4722259"/>
            <a:ext cx="1253006" cy="842482"/>
            <a:chOff x="0" y="0"/>
            <a:chExt cx="1930400" cy="1297940"/>
          </a:xfrm>
        </p:grpSpPr>
        <p:sp>
          <p:nvSpPr>
            <p:cNvPr id="9" name="Freeform 9"/>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FD834"/>
            </a:solidFill>
          </p:spPr>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17865" y="2121883"/>
            <a:ext cx="2057400" cy="284295"/>
          </a:xfrm>
          <a:prstGeom prst="rect">
            <a:avLst/>
          </a:prstGeom>
        </p:spPr>
      </p:pic>
      <p:sp>
        <p:nvSpPr>
          <p:cNvPr id="17" name="TextBox 16"/>
          <p:cNvSpPr txBox="1"/>
          <p:nvPr/>
        </p:nvSpPr>
        <p:spPr>
          <a:xfrm>
            <a:off x="2855865" y="985020"/>
            <a:ext cx="3581400" cy="830997"/>
          </a:xfrm>
          <a:prstGeom prst="rect">
            <a:avLst/>
          </a:prstGeom>
          <a:noFill/>
        </p:spPr>
        <p:txBody>
          <a:bodyPr wrap="square" rtlCol="0">
            <a:spAutoFit/>
          </a:bodyPr>
          <a:lstStyle/>
          <a:p>
            <a:pPr algn="ctr"/>
            <a:r>
              <a:rPr lang="en-US" sz="4800" b="1" dirty="0" err="1" smtClean="0">
                <a:solidFill>
                  <a:srgbClr val="C00000"/>
                </a:solidFill>
                <a:latin typeface="Arial" panose="020B0604020202020204" pitchFamily="34" charset="0"/>
                <a:cs typeface="Arial" panose="020B0604020202020204" pitchFamily="34" charset="0"/>
              </a:rPr>
              <a:t>Trả</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lời</a:t>
            </a:r>
            <a:endParaRPr lang="en-US" sz="4800" b="1" dirty="0">
              <a:solidFill>
                <a:srgbClr val="C00000"/>
              </a:solidFill>
              <a:latin typeface="Arial" panose="020B0604020202020204" pitchFamily="34" charset="0"/>
              <a:cs typeface="Arial" panose="020B0604020202020204" pitchFamily="34" charset="0"/>
            </a:endParaRPr>
          </a:p>
        </p:txBody>
      </p:sp>
      <p:sp>
        <p:nvSpPr>
          <p:cNvPr id="18" name="TextBox 17"/>
          <p:cNvSpPr txBox="1"/>
          <p:nvPr/>
        </p:nvSpPr>
        <p:spPr>
          <a:xfrm>
            <a:off x="1357265" y="2620796"/>
            <a:ext cx="22860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7265" y="3543300"/>
            <a:ext cx="6937107" cy="5434066"/>
          </a:xfrm>
          <a:prstGeom prst="rect">
            <a:avLst/>
          </a:prstGeom>
        </p:spPr>
      </p:pic>
      <p:sp>
        <p:nvSpPr>
          <p:cNvPr id="20" name="TextBox 19"/>
          <p:cNvSpPr txBox="1"/>
          <p:nvPr/>
        </p:nvSpPr>
        <p:spPr>
          <a:xfrm>
            <a:off x="2743200" y="4997759"/>
            <a:ext cx="762000" cy="461665"/>
          </a:xfrm>
          <a:prstGeom prst="rect">
            <a:avLst/>
          </a:prstGeom>
          <a:solidFill>
            <a:schemeClr val="bg1"/>
          </a:solidFill>
        </p:spPr>
        <p:txBody>
          <a:bodyPr wrap="square" rtlCol="0">
            <a:spAutoFit/>
          </a:bodyPr>
          <a:lstStyle/>
          <a:p>
            <a:r>
              <a:rPr lang="en-US" sz="2400" dirty="0" smtClean="0">
                <a:solidFill>
                  <a:srgbClr val="C00000"/>
                </a:solidFill>
                <a:latin typeface="Arial" panose="020B0604020202020204" pitchFamily="34" charset="0"/>
                <a:cs typeface="Arial" panose="020B0604020202020204" pitchFamily="34" charset="0"/>
              </a:rPr>
              <a:t>186</a:t>
            </a:r>
            <a:endParaRPr lang="en-US" sz="2400" dirty="0">
              <a:solidFill>
                <a:srgbClr val="C00000"/>
              </a:solidFill>
              <a:latin typeface="Arial" panose="020B0604020202020204" pitchFamily="34" charset="0"/>
              <a:cs typeface="Arial" panose="020B0604020202020204" pitchFamily="34" charset="0"/>
            </a:endParaRPr>
          </a:p>
        </p:txBody>
      </p:sp>
      <p:sp>
        <p:nvSpPr>
          <p:cNvPr id="21" name="Rectangle 20"/>
          <p:cNvSpPr/>
          <p:nvPr/>
        </p:nvSpPr>
        <p:spPr>
          <a:xfrm>
            <a:off x="10223310" y="3889764"/>
            <a:ext cx="6603625" cy="3139321"/>
          </a:xfrm>
          <a:prstGeom prst="rect">
            <a:avLst/>
          </a:prstGeom>
        </p:spPr>
        <p:txBody>
          <a:bodyPr wrap="square">
            <a:spAutoFit/>
          </a:bodyPr>
          <a:lstStyle/>
          <a:p>
            <a:pPr algn="just">
              <a:lnSpc>
                <a:spcPct val="150000"/>
              </a:lnSpc>
            </a:pPr>
            <a:r>
              <a:rPr lang="vi-VN" sz="4400" dirty="0" smtClean="0"/>
              <a:t>b</a:t>
            </a:r>
            <a:r>
              <a:rPr lang="en-US" sz="4400" dirty="0" smtClean="0"/>
              <a:t>) </a:t>
            </a:r>
            <a:r>
              <a:rPr lang="vi-VN" sz="4400" dirty="0" smtClean="0"/>
              <a:t>Từ </a:t>
            </a:r>
            <a:r>
              <a:rPr lang="vi-VN" sz="4400" dirty="0"/>
              <a:t>năm 2014 đến năm </a:t>
            </a:r>
            <a:r>
              <a:rPr lang="vi-VN" sz="4400" dirty="0" smtClean="0"/>
              <a:t>2017, </a:t>
            </a:r>
            <a:r>
              <a:rPr lang="vi-VN" sz="4400" dirty="0"/>
              <a:t>GDP của Việt Nam có xu hướng tăng.</a:t>
            </a:r>
            <a:endParaRPr lang="en-US" sz="44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53791">
            <a:off x="10253004" y="-1824445"/>
            <a:ext cx="4308575" cy="46013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44516" y="-1993844"/>
            <a:ext cx="4661672" cy="510741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41101" y="6997456"/>
            <a:ext cx="4367232" cy="42878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80321">
            <a:off x="7014016" y="-2929070"/>
            <a:ext cx="4259967" cy="4742879"/>
          </a:xfrm>
          <a:prstGeom prst="rect">
            <a:avLst/>
          </a:prstGeom>
        </p:spPr>
      </p:pic>
      <p:sp>
        <p:nvSpPr>
          <p:cNvPr id="13" name="TextBox 12"/>
          <p:cNvSpPr txBox="1"/>
          <p:nvPr/>
        </p:nvSpPr>
        <p:spPr>
          <a:xfrm>
            <a:off x="1802806" y="1579880"/>
            <a:ext cx="9848021" cy="1015663"/>
          </a:xfrm>
          <a:prstGeom prst="rect">
            <a:avLst/>
          </a:prstGeom>
          <a:noFill/>
        </p:spPr>
        <p:txBody>
          <a:bodyPr wrap="square" rtlCol="0">
            <a:spAutoFit/>
          </a:bodyPr>
          <a:lstStyle/>
          <a:p>
            <a:pPr algn="ctr"/>
            <a:r>
              <a:rPr lang="en-US" sz="6000" b="1" dirty="0" smtClean="0">
                <a:solidFill>
                  <a:schemeClr val="accent3">
                    <a:lumMod val="75000"/>
                  </a:schemeClr>
                </a:solidFill>
                <a:latin typeface="Arial" panose="020B0604020202020204" pitchFamily="34" charset="0"/>
                <a:cs typeface="Arial" panose="020B0604020202020204" pitchFamily="34" charset="0"/>
              </a:rPr>
              <a:t>Ai </a:t>
            </a:r>
            <a:r>
              <a:rPr lang="en-US" sz="6000" b="1" dirty="0" err="1" smtClean="0">
                <a:solidFill>
                  <a:schemeClr val="accent3">
                    <a:lumMod val="75000"/>
                  </a:schemeClr>
                </a:solidFill>
                <a:latin typeface="Arial" panose="020B0604020202020204" pitchFamily="34" charset="0"/>
                <a:cs typeface="Arial" panose="020B0604020202020204" pitchFamily="34" charset="0"/>
              </a:rPr>
              <a:t>nhanh</a:t>
            </a:r>
            <a:r>
              <a:rPr lang="en-US" sz="6000" b="1" dirty="0" smtClean="0">
                <a:solidFill>
                  <a:schemeClr val="accent3">
                    <a:lumMod val="75000"/>
                  </a:schemeClr>
                </a:solidFill>
                <a:latin typeface="Arial" panose="020B0604020202020204" pitchFamily="34" charset="0"/>
                <a:cs typeface="Arial" panose="020B0604020202020204" pitchFamily="34" charset="0"/>
              </a:rPr>
              <a:t> </a:t>
            </a:r>
            <a:r>
              <a:rPr lang="en-US" sz="6000" b="1" dirty="0" err="1" smtClean="0">
                <a:solidFill>
                  <a:schemeClr val="accent3">
                    <a:lumMod val="75000"/>
                  </a:schemeClr>
                </a:solidFill>
                <a:latin typeface="Arial" panose="020B0604020202020204" pitchFamily="34" charset="0"/>
                <a:cs typeface="Arial" panose="020B0604020202020204" pitchFamily="34" charset="0"/>
              </a:rPr>
              <a:t>trí</a:t>
            </a:r>
            <a:r>
              <a:rPr lang="en-US" sz="6000" b="1" dirty="0" smtClean="0">
                <a:solidFill>
                  <a:schemeClr val="accent3">
                    <a:lumMod val="75000"/>
                  </a:schemeClr>
                </a:solidFill>
                <a:latin typeface="Arial" panose="020B0604020202020204" pitchFamily="34" charset="0"/>
                <a:cs typeface="Arial" panose="020B0604020202020204" pitchFamily="34" charset="0"/>
              </a:rPr>
              <a:t> </a:t>
            </a:r>
            <a:r>
              <a:rPr lang="en-US" sz="6000" b="1" dirty="0" err="1" smtClean="0">
                <a:solidFill>
                  <a:schemeClr val="accent3">
                    <a:lumMod val="75000"/>
                  </a:schemeClr>
                </a:solidFill>
                <a:latin typeface="Arial" panose="020B0604020202020204" pitchFamily="34" charset="0"/>
                <a:cs typeface="Arial" panose="020B0604020202020204" pitchFamily="34" charset="0"/>
              </a:rPr>
              <a:t>hơn</a:t>
            </a:r>
            <a:r>
              <a:rPr lang="en-US" sz="6000" b="1" dirty="0" smtClean="0">
                <a:solidFill>
                  <a:schemeClr val="accent3">
                    <a:lumMod val="75000"/>
                  </a:schemeClr>
                </a:solidFill>
                <a:latin typeface="Arial" panose="020B0604020202020204" pitchFamily="34" charset="0"/>
                <a:cs typeface="Arial" panose="020B0604020202020204" pitchFamily="34" charset="0"/>
              </a:rPr>
              <a:t>?</a:t>
            </a:r>
            <a:endParaRPr lang="en-US" sz="6000" b="1" dirty="0">
              <a:solidFill>
                <a:schemeClr val="accent3">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88948" y="1025153"/>
            <a:ext cx="1652341" cy="1699326"/>
          </a:xfrm>
          <a:prstGeom prst="rect">
            <a:avLst/>
          </a:prstGeom>
        </p:spPr>
      </p:pic>
      <p:sp>
        <p:nvSpPr>
          <p:cNvPr id="15" name="Rectangle 14"/>
          <p:cNvSpPr/>
          <p:nvPr/>
        </p:nvSpPr>
        <p:spPr>
          <a:xfrm>
            <a:off x="2590800" y="3113566"/>
            <a:ext cx="11658600" cy="5632311"/>
          </a:xfrm>
          <a:prstGeom prst="rect">
            <a:avLst/>
          </a:prstGeom>
        </p:spPr>
        <p:txBody>
          <a:bodyPr wrap="square">
            <a:spAutoFit/>
          </a:bodyPr>
          <a:lstStyle/>
          <a:p>
            <a:pPr algn="just">
              <a:lnSpc>
                <a:spcPct val="150000"/>
              </a:lnSpc>
            </a:pPr>
            <a:r>
              <a:rPr lang="vi-VN" sz="4000" dirty="0"/>
              <a:t>Tết Nguyên đán năm nay, các bạn học sinh khối lớp 6 của một trường trung học đã nghĩ ra ý tưởng tự thiết kế phong bao lì xì để gây quỹ từ thiện cho các bạn học sinh miền núi và hải đảo Bảng 9.2 cho biết số lượng phong bao lì xì các lớp đã bán được trong ngày đầu tiên.</a:t>
            </a:r>
            <a:endParaRPr lang="en-US" sz="40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750"/>
                                        <p:tgtEl>
                                          <p:spTgt spid="15"/>
                                        </p:tgtEl>
                                      </p:cBhvr>
                                    </p:animEffect>
                                    <p:anim calcmode="lin" valueType="num">
                                      <p:cBhvr>
                                        <p:cTn id="20" dur="750" fill="hold"/>
                                        <p:tgtEl>
                                          <p:spTgt spid="15"/>
                                        </p:tgtEl>
                                        <p:attrNameLst>
                                          <p:attrName>ppt_x</p:attrName>
                                        </p:attrNameLst>
                                      </p:cBhvr>
                                      <p:tavLst>
                                        <p:tav tm="0">
                                          <p:val>
                                            <p:strVal val="#ppt_x"/>
                                          </p:val>
                                        </p:tav>
                                        <p:tav tm="100000">
                                          <p:val>
                                            <p:strVal val="#ppt_x"/>
                                          </p:val>
                                        </p:tav>
                                      </p:tavLst>
                                    </p:anim>
                                    <p:anim calcmode="lin" valueType="num">
                                      <p:cBhvr>
                                        <p:cTn id="21"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B9FA"/>
        </a:solidFill>
        <a:effectLst/>
      </p:bgPr>
    </p:bg>
    <p:spTree>
      <p:nvGrpSpPr>
        <p:cNvPr id="1" name=""/>
        <p:cNvGrpSpPr/>
        <p:nvPr/>
      </p:nvGrpSpPr>
      <p:grpSpPr>
        <a:xfrm>
          <a:off x="0" y="0"/>
          <a:ext cx="0" cy="0"/>
          <a:chOff x="0" y="0"/>
          <a:chExt cx="0" cy="0"/>
        </a:xfrm>
      </p:grpSpPr>
      <p:grpSp>
        <p:nvGrpSpPr>
          <p:cNvPr id="2" name="Group 2"/>
          <p:cNvGrpSpPr/>
          <p:nvPr/>
        </p:nvGrpSpPr>
        <p:grpSpPr>
          <a:xfrm>
            <a:off x="1" y="0"/>
            <a:ext cx="29718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sp>
        <p:nvSpPr>
          <p:cNvPr id="4" name="TextBox 4"/>
          <p:cNvSpPr txBox="1"/>
          <p:nvPr/>
        </p:nvSpPr>
        <p:spPr>
          <a:xfrm>
            <a:off x="228600" y="2204909"/>
            <a:ext cx="2314575" cy="4878851"/>
          </a:xfrm>
          <a:prstGeom prst="rect">
            <a:avLst/>
          </a:prstGeom>
        </p:spPr>
        <p:txBody>
          <a:bodyPr lIns="0" tIns="0" rIns="0" bIns="0" rtlCol="0" anchor="t">
            <a:spAutoFit/>
          </a:bodyPr>
          <a:lstStyle/>
          <a:p>
            <a:pPr algn="ctr">
              <a:lnSpc>
                <a:spcPts val="37686"/>
              </a:lnSpc>
              <a:spcBef>
                <a:spcPct val="0"/>
              </a:spcBef>
            </a:pPr>
            <a:r>
              <a:rPr lang="en-US" sz="26919"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elegraf Bold"/>
              </a:rPr>
              <a:t>?</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00400" y="1936058"/>
            <a:ext cx="2057400" cy="284295"/>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11000" y="8368976"/>
            <a:ext cx="3352800" cy="2487168"/>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808664" y="7831492"/>
            <a:ext cx="948941" cy="1495465"/>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71505">
            <a:off x="15358875" y="8513777"/>
            <a:ext cx="1605178" cy="2529649"/>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5363">
            <a:off x="9909055" y="8468717"/>
            <a:ext cx="1861286" cy="2454934"/>
          </a:xfrm>
          <a:prstGeom prst="rect">
            <a:avLst/>
          </a:prstGeom>
        </p:spPr>
      </p:pic>
      <p:sp>
        <p:nvSpPr>
          <p:cNvPr id="14" name="TextBox 13"/>
          <p:cNvSpPr txBox="1"/>
          <p:nvPr/>
        </p:nvSpPr>
        <p:spPr>
          <a:xfrm>
            <a:off x="3200400" y="876300"/>
            <a:ext cx="4724400" cy="769441"/>
          </a:xfrm>
          <a:prstGeom prst="rect">
            <a:avLst/>
          </a:prstGeom>
          <a:noFill/>
        </p:spPr>
        <p:txBody>
          <a:bodyPr wrap="square" rtlCol="0">
            <a:spAutoFit/>
          </a:bodyPr>
          <a:lstStyle/>
          <a:p>
            <a:r>
              <a:rPr lang="en-US" sz="4400" b="1" dirty="0" err="1" smtClean="0">
                <a:solidFill>
                  <a:srgbClr val="002060"/>
                </a:solidFill>
                <a:latin typeface="Arial" panose="020B0604020202020204" pitchFamily="34" charset="0"/>
                <a:cs typeface="Arial" panose="020B0604020202020204" pitchFamily="34" charset="0"/>
              </a:rPr>
              <a:t>Thử</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thách</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nhỏ</a:t>
            </a:r>
            <a:endParaRPr lang="en-US" sz="4400" b="1" dirty="0">
              <a:solidFill>
                <a:srgbClr val="00206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21102" y="2609334"/>
            <a:ext cx="14237192" cy="5462067"/>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615538">
            <a:off x="10174696" y="2000249"/>
            <a:ext cx="954060" cy="96097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5"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3408">
            <a:off x="13027798" y="8569730"/>
            <a:ext cx="2977607" cy="476070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56391" y="-1850483"/>
            <a:ext cx="4613918" cy="50550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862138">
            <a:off x="16252370" y="7536271"/>
            <a:ext cx="2201604" cy="245117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130665">
            <a:off x="16866708" y="6667488"/>
            <a:ext cx="1507583" cy="1678483"/>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734570">
            <a:off x="17500479" y="9050150"/>
            <a:ext cx="1413500" cy="157373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96028">
            <a:off x="326525" y="7370944"/>
            <a:ext cx="1134009" cy="1262561"/>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87278" y="8672159"/>
            <a:ext cx="2375559" cy="233236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577741">
            <a:off x="2331019" y="8888529"/>
            <a:ext cx="1776473" cy="2083284"/>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717925" y="4551930"/>
            <a:ext cx="1567565" cy="1651649"/>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84293" y="2859876"/>
            <a:ext cx="2565768" cy="3384106"/>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60000" y="219547"/>
            <a:ext cx="2455478" cy="2232253"/>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282696">
            <a:off x="1736542" y="-1570503"/>
            <a:ext cx="2809929" cy="3103335"/>
          </a:xfrm>
          <a:prstGeom prst="rect">
            <a:avLst/>
          </a:prstGeom>
        </p:spPr>
      </p:pic>
      <p:pic>
        <p:nvPicPr>
          <p:cNvPr id="14" name="Picture 1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4852935" y="-482946"/>
            <a:ext cx="1187871" cy="1183552"/>
          </a:xfrm>
          <a:prstGeom prst="rect">
            <a:avLst/>
          </a:prstGeom>
        </p:spPr>
      </p:pic>
      <p:pic>
        <p:nvPicPr>
          <p:cNvPr id="15" name="Picture 1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927616">
            <a:off x="-487709" y="6427833"/>
            <a:ext cx="1273368" cy="1493289"/>
          </a:xfrm>
          <a:prstGeom prst="rect">
            <a:avLst/>
          </a:prstGeom>
        </p:spPr>
      </p:pic>
      <p:pic>
        <p:nvPicPr>
          <p:cNvPr id="16" name="Picture 16"/>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88163">
            <a:off x="12964529" y="7956660"/>
            <a:ext cx="1657525" cy="1943793"/>
          </a:xfrm>
          <a:prstGeom prst="rect">
            <a:avLst/>
          </a:prstGeom>
        </p:spPr>
      </p:pic>
      <p:pic>
        <p:nvPicPr>
          <p:cNvPr id="17" name="Picture 17"/>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rot="-4614256">
            <a:off x="12837236" y="-1098148"/>
            <a:ext cx="2216498" cy="2176198"/>
          </a:xfrm>
          <a:prstGeom prst="rect">
            <a:avLst/>
          </a:prstGeom>
        </p:spPr>
      </p:pic>
      <p:pic>
        <p:nvPicPr>
          <p:cNvPr id="18" name="Picture 18"/>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085907">
            <a:off x="17840266" y="5733341"/>
            <a:ext cx="1079148" cy="1201480"/>
          </a:xfrm>
          <a:prstGeom prst="rect">
            <a:avLst/>
          </a:prstGeom>
        </p:spPr>
      </p:pic>
      <p:sp>
        <p:nvSpPr>
          <p:cNvPr id="23" name="TextBox 22"/>
          <p:cNvSpPr txBox="1"/>
          <p:nvPr/>
        </p:nvSpPr>
        <p:spPr>
          <a:xfrm>
            <a:off x="7165542" y="1741978"/>
            <a:ext cx="3581400" cy="923330"/>
          </a:xfrm>
          <a:prstGeom prst="rect">
            <a:avLst/>
          </a:prstGeom>
          <a:noFill/>
        </p:spPr>
        <p:txBody>
          <a:bodyPr wrap="square" rtlCol="0">
            <a:spAutoFit/>
          </a:bodyPr>
          <a:lstStyle/>
          <a:p>
            <a:pPr algn="ctr"/>
            <a:r>
              <a:rPr lang="en-US" sz="5400" b="1" dirty="0" err="1" smtClean="0">
                <a:solidFill>
                  <a:srgbClr val="C00000"/>
                </a:solidFill>
                <a:latin typeface="Arial" panose="020B0604020202020204" pitchFamily="34" charset="0"/>
                <a:cs typeface="Arial" panose="020B0604020202020204" pitchFamily="34" charset="0"/>
              </a:rPr>
              <a:t>Trả</a:t>
            </a:r>
            <a:r>
              <a:rPr lang="en-US" sz="5400" b="1" dirty="0" smtClean="0">
                <a:solidFill>
                  <a:srgbClr val="C00000"/>
                </a:solidFill>
                <a:latin typeface="Arial" panose="020B0604020202020204" pitchFamily="34" charset="0"/>
                <a:cs typeface="Arial" panose="020B0604020202020204" pitchFamily="34" charset="0"/>
              </a:rPr>
              <a:t> </a:t>
            </a:r>
            <a:r>
              <a:rPr lang="en-US" sz="5400" b="1" dirty="0" err="1" smtClean="0">
                <a:solidFill>
                  <a:srgbClr val="C00000"/>
                </a:solidFill>
                <a:latin typeface="Arial" panose="020B0604020202020204" pitchFamily="34" charset="0"/>
                <a:cs typeface="Arial" panose="020B0604020202020204" pitchFamily="34" charset="0"/>
              </a:rPr>
              <a:t>lời</a:t>
            </a:r>
            <a:endParaRPr lang="en-US" sz="5400" b="1" dirty="0">
              <a:solidFill>
                <a:srgbClr val="C00000"/>
              </a:solidFill>
              <a:latin typeface="Arial" panose="020B0604020202020204" pitchFamily="34" charset="0"/>
              <a:cs typeface="Arial" panose="020B0604020202020204" pitchFamily="34" charset="0"/>
            </a:endParaRPr>
          </a:p>
        </p:txBody>
      </p:sp>
      <p:sp>
        <p:nvSpPr>
          <p:cNvPr id="24" name="Rectangle 23"/>
          <p:cNvSpPr/>
          <p:nvPr/>
        </p:nvSpPr>
        <p:spPr>
          <a:xfrm>
            <a:off x="3659005" y="3342659"/>
            <a:ext cx="11198273" cy="3831818"/>
          </a:xfrm>
          <a:prstGeom prst="rect">
            <a:avLst/>
          </a:prstGeom>
        </p:spPr>
        <p:txBody>
          <a:bodyPr wrap="square">
            <a:spAutoFit/>
          </a:bodyPr>
          <a:lstStyle/>
          <a:p>
            <a:pPr algn="just">
              <a:lnSpc>
                <a:spcPct val="150000"/>
              </a:lnSpc>
            </a:pPr>
            <a:r>
              <a:rPr lang="vi-VN" sz="5400" dirty="0"/>
              <a:t>Biểu đồ Minh vẽ có hợp lí . Các cột nằm dưới trục ngang thể hiện  tháng cửa hàng đó đang bị lỗ.</a:t>
            </a:r>
            <a:endParaRPr lang="en-US" sz="5400" dirty="0"/>
          </a:p>
        </p:txBody>
      </p:sp>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B9FA"/>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01870" y="8399514"/>
            <a:ext cx="3900206" cy="2893244"/>
          </a:xfrm>
          <a:prstGeom prst="rect">
            <a:avLst/>
          </a:prstGeom>
        </p:spPr>
      </p:pic>
      <p:grpSp>
        <p:nvGrpSpPr>
          <p:cNvPr id="7" name="Group 7"/>
          <p:cNvGrpSpPr/>
          <p:nvPr/>
        </p:nvGrpSpPr>
        <p:grpSpPr>
          <a:xfrm rot="-5400000">
            <a:off x="8825409" y="4690715"/>
            <a:ext cx="1253006" cy="842482"/>
            <a:chOff x="0" y="0"/>
            <a:chExt cx="1930400" cy="1297940"/>
          </a:xfrm>
        </p:grpSpPr>
        <p:sp>
          <p:nvSpPr>
            <p:cNvPr id="8" name="Freeform 8"/>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E4B9FA"/>
            </a:solidFill>
          </p:spPr>
        </p:sp>
      </p:grpSp>
      <p:grpSp>
        <p:nvGrpSpPr>
          <p:cNvPr id="9" name="Group 9"/>
          <p:cNvGrpSpPr>
            <a:grpSpLocks noChangeAspect="1"/>
          </p:cNvGrpSpPr>
          <p:nvPr/>
        </p:nvGrpSpPr>
        <p:grpSpPr>
          <a:xfrm>
            <a:off x="4159471" y="8711565"/>
            <a:ext cx="1271004" cy="539059"/>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35026" y="7197325"/>
            <a:ext cx="1302911" cy="2053299"/>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593095" y="2625377"/>
            <a:ext cx="2057400" cy="284295"/>
          </a:xfrm>
          <a:prstGeom prst="rect">
            <a:avLst/>
          </a:prstGeom>
        </p:spPr>
      </p:pic>
      <p:sp>
        <p:nvSpPr>
          <p:cNvPr id="20" name="TextBox 19"/>
          <p:cNvSpPr txBox="1"/>
          <p:nvPr/>
        </p:nvSpPr>
        <p:spPr>
          <a:xfrm>
            <a:off x="2183312" y="1104900"/>
            <a:ext cx="5191367"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5162" y="2307661"/>
            <a:ext cx="7686046" cy="5521404"/>
          </a:xfrm>
          <a:prstGeom prst="rect">
            <a:avLst/>
          </a:prstGeom>
        </p:spPr>
      </p:pic>
      <p:pic>
        <p:nvPicPr>
          <p:cNvPr id="2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02724">
            <a:off x="15842739" y="-135903"/>
            <a:ext cx="3900206" cy="2893244"/>
          </a:xfrm>
          <a:prstGeom prst="rect">
            <a:avLst/>
          </a:prstGeom>
        </p:spPr>
      </p:pic>
      <p:sp>
        <p:nvSpPr>
          <p:cNvPr id="23" name="TextBox 22"/>
          <p:cNvSpPr txBox="1"/>
          <p:nvPr/>
        </p:nvSpPr>
        <p:spPr>
          <a:xfrm>
            <a:off x="1332974" y="3606449"/>
            <a:ext cx="7082049" cy="3139321"/>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Sử</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dụng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biểu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đồ</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Hình</a:t>
            </a:r>
            <a:r>
              <a:rPr lang="en-US" sz="4400" dirty="0" smtClean="0">
                <a:latin typeface="Arial" panose="020B0604020202020204" pitchFamily="34" charset="0"/>
                <a:cs typeface="Arial" panose="020B0604020202020204" pitchFamily="34" charset="0"/>
              </a:rPr>
              <a:t> 9.12 </a:t>
            </a:r>
            <a:r>
              <a:rPr lang="en-US" sz="4400" dirty="0" err="1" smtClean="0">
                <a:latin typeface="Arial" panose="020B0604020202020204" pitchFamily="34" charset="0"/>
                <a:cs typeface="Arial" panose="020B0604020202020204" pitchFamily="34" charset="0"/>
              </a:rPr>
              <a:t>để</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lời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câu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từ</a:t>
            </a:r>
            <a:r>
              <a:rPr lang="en-US" sz="4400" dirty="0" smtClean="0">
                <a:latin typeface="Arial" panose="020B0604020202020204" pitchFamily="34" charset="0"/>
                <a:cs typeface="Arial" panose="020B0604020202020204" pitchFamily="34" charset="0"/>
              </a:rPr>
              <a:t> 9.11 </a:t>
            </a:r>
            <a:r>
              <a:rPr lang="en-US" sz="4400" dirty="0" err="1" smtClean="0">
                <a:latin typeface="Arial" panose="020B0604020202020204" pitchFamily="34" charset="0"/>
                <a:cs typeface="Arial" panose="020B0604020202020204" pitchFamily="34" charset="0"/>
              </a:rPr>
              <a:t>đến</a:t>
            </a:r>
            <a:r>
              <a:rPr lang="en-US" sz="4400" dirty="0" smtClean="0">
                <a:latin typeface="Arial" panose="020B0604020202020204" pitchFamily="34" charset="0"/>
                <a:cs typeface="Arial" panose="020B0604020202020204" pitchFamily="34" charset="0"/>
              </a:rPr>
              <a:t> 9.13 </a:t>
            </a:r>
            <a:r>
              <a:rPr lang="en-US" sz="4400" dirty="0" err="1" smtClean="0">
                <a:latin typeface="Arial" panose="020B0604020202020204" pitchFamily="34" charset="0"/>
                <a:cs typeface="Arial" panose="020B0604020202020204" pitchFamily="34" charset="0"/>
              </a:rPr>
              <a:t>trang</a:t>
            </a:r>
            <a:r>
              <a:rPr lang="en-US" sz="4400" dirty="0" smtClean="0">
                <a:latin typeface="Arial" panose="020B0604020202020204" pitchFamily="34" charset="0"/>
                <a:cs typeface="Arial" panose="020B0604020202020204" pitchFamily="34" charset="0"/>
              </a:rPr>
              <a:t> 81 SGK.</a:t>
            </a:r>
            <a:endParaRPr lang="en-US" sz="4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750"/>
                                        <p:tgtEl>
                                          <p:spTgt spid="23"/>
                                        </p:tgtEl>
                                      </p:cBhvr>
                                    </p:animEffect>
                                    <p:anim calcmode="lin" valueType="num">
                                      <p:cBhvr>
                                        <p:cTn id="16" dur="750" fill="hold"/>
                                        <p:tgtEl>
                                          <p:spTgt spid="23"/>
                                        </p:tgtEl>
                                        <p:attrNameLst>
                                          <p:attrName>ppt_x</p:attrName>
                                        </p:attrNameLst>
                                      </p:cBhvr>
                                      <p:tavLst>
                                        <p:tav tm="0">
                                          <p:val>
                                            <p:strVal val="#ppt_x"/>
                                          </p:val>
                                        </p:tav>
                                        <p:tav tm="100000">
                                          <p:val>
                                            <p:strVal val="#ppt_x"/>
                                          </p:val>
                                        </p:tav>
                                      </p:tavLst>
                                    </p:anim>
                                    <p:anim calcmode="lin" valueType="num">
                                      <p:cBhvr>
                                        <p:cTn id="17" dur="675" decel="100000" fill="hold"/>
                                        <p:tgtEl>
                                          <p:spTgt spid="23"/>
                                        </p:tgtEl>
                                        <p:attrNameLst>
                                          <p:attrName>ppt_y</p:attrName>
                                        </p:attrNameLst>
                                      </p:cBhvr>
                                      <p:tavLst>
                                        <p:tav tm="0">
                                          <p:val>
                                            <p:strVal val="#ppt_y+1"/>
                                          </p:val>
                                        </p:tav>
                                        <p:tav tm="100000">
                                          <p:val>
                                            <p:strVal val="#ppt_y-.03"/>
                                          </p:val>
                                        </p:tav>
                                      </p:tavLst>
                                    </p:anim>
                                    <p:anim calcmode="lin" valueType="num">
                                      <p:cBhvr>
                                        <p:cTn id="18" dur="75" accel="100000" fill="hold">
                                          <p:stCondLst>
                                            <p:cond delay="675"/>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strVal val="#ppt_w+.3"/>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1AD"/>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60071">
            <a:off x="16721562" y="1693736"/>
            <a:ext cx="3132877" cy="312148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06620">
            <a:off x="6005077" y="8423839"/>
            <a:ext cx="3132877" cy="3121484"/>
          </a:xfrm>
          <a:prstGeom prst="rect">
            <a:avLst/>
          </a:prstGeom>
        </p:spPr>
      </p:pic>
      <p:grpSp>
        <p:nvGrpSpPr>
          <p:cNvPr id="6" name="Group 6"/>
          <p:cNvGrpSpPr/>
          <p:nvPr/>
        </p:nvGrpSpPr>
        <p:grpSpPr>
          <a:xfrm rot="-5400000">
            <a:off x="8938738" y="4722259"/>
            <a:ext cx="1253006" cy="842482"/>
            <a:chOff x="0" y="0"/>
            <a:chExt cx="1930400" cy="1297940"/>
          </a:xfrm>
        </p:grpSpPr>
        <p:sp>
          <p:nvSpPr>
            <p:cNvPr id="7" name="Freeform 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D1E1AD"/>
            </a:solidFill>
          </p:spPr>
        </p:sp>
      </p:grpSp>
      <p:grpSp>
        <p:nvGrpSpPr>
          <p:cNvPr id="9" name="Group 9"/>
          <p:cNvGrpSpPr>
            <a:grpSpLocks noChangeAspect="1"/>
          </p:cNvGrpSpPr>
          <p:nvPr/>
        </p:nvGrpSpPr>
        <p:grpSpPr>
          <a:xfrm>
            <a:off x="4159471" y="8711565"/>
            <a:ext cx="1271004" cy="539059"/>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9" name="TextBox 18"/>
          <p:cNvSpPr txBox="1"/>
          <p:nvPr/>
        </p:nvSpPr>
        <p:spPr>
          <a:xfrm>
            <a:off x="895036" y="1017496"/>
            <a:ext cx="7848600" cy="7478970"/>
          </a:xfrm>
          <a:prstGeom prst="rect">
            <a:avLst/>
          </a:prstGeom>
          <a:noFill/>
        </p:spPr>
        <p:txBody>
          <a:bodyPr wrap="square" rtlCol="0">
            <a:spAutoFit/>
          </a:bodyPr>
          <a:lstStyle/>
          <a:p>
            <a:pPr algn="just">
              <a:lnSpc>
                <a:spcPct val="150000"/>
              </a:lnSpc>
            </a:pPr>
            <a:r>
              <a:rPr lang="nl-NL" sz="4000" b="1" dirty="0">
                <a:latin typeface="Arial" panose="020B0604020202020204" pitchFamily="34" charset="0"/>
                <a:cs typeface="Arial" panose="020B0604020202020204" pitchFamily="34" charset="0"/>
              </a:rPr>
              <a:t>Câu 9.11: </a:t>
            </a:r>
            <a:r>
              <a:rPr lang="nl-NL" sz="4000" dirty="0">
                <a:latin typeface="Arial" panose="020B0604020202020204" pitchFamily="34" charset="0"/>
                <a:cs typeface="Arial" panose="020B0604020202020204" pitchFamily="34" charset="0"/>
              </a:rPr>
              <a:t>Ngày nào trong tuần An dành thời gian tự học ở nhà nhiều nhất?</a:t>
            </a:r>
            <a:endParaRPr lang="en-US" sz="4000" dirty="0">
              <a:latin typeface="Arial" panose="020B0604020202020204" pitchFamily="34" charset="0"/>
              <a:cs typeface="Arial" panose="020B0604020202020204" pitchFamily="34" charset="0"/>
            </a:endParaRPr>
          </a:p>
          <a:p>
            <a:pPr algn="just">
              <a:lnSpc>
                <a:spcPct val="150000"/>
              </a:lnSpc>
            </a:pPr>
            <a:r>
              <a:rPr lang="nl-NL" sz="4000" b="1" dirty="0">
                <a:latin typeface="Arial" panose="020B0604020202020204" pitchFamily="34" charset="0"/>
                <a:cs typeface="Arial" panose="020B0604020202020204" pitchFamily="34" charset="0"/>
              </a:rPr>
              <a:t>Câu 9.12: </a:t>
            </a:r>
            <a:r>
              <a:rPr lang="nl-NL" sz="4000" dirty="0">
                <a:latin typeface="Arial" panose="020B0604020202020204" pitchFamily="34" charset="0"/>
                <a:cs typeface="Arial" panose="020B0604020202020204" pitchFamily="34" charset="0"/>
              </a:rPr>
              <a:t>Ngày nào trong tuần An không tự học ở nhà ?</a:t>
            </a:r>
            <a:endParaRPr lang="en-US" sz="4000" dirty="0">
              <a:latin typeface="Arial" panose="020B0604020202020204" pitchFamily="34" charset="0"/>
              <a:cs typeface="Arial" panose="020B0604020202020204" pitchFamily="34" charset="0"/>
            </a:endParaRPr>
          </a:p>
          <a:p>
            <a:pPr algn="just">
              <a:lnSpc>
                <a:spcPct val="150000"/>
              </a:lnSpc>
            </a:pPr>
            <a:r>
              <a:rPr lang="nl-NL" sz="4000" b="1" dirty="0">
                <a:latin typeface="Arial" panose="020B0604020202020204" pitchFamily="34" charset="0"/>
                <a:cs typeface="Arial" panose="020B0604020202020204" pitchFamily="34" charset="0"/>
              </a:rPr>
              <a:t>Câu 9.13: </a:t>
            </a:r>
            <a:r>
              <a:rPr lang="nl-NL" sz="4000" dirty="0">
                <a:latin typeface="Arial" panose="020B0604020202020204" pitchFamily="34" charset="0"/>
                <a:cs typeface="Arial" panose="020B0604020202020204" pitchFamily="34" charset="0"/>
              </a:rPr>
              <a:t>Tổng thời gian trong tuần An tự học ở nhà là bao nhiêu </a:t>
            </a:r>
            <a:r>
              <a:rPr lang="nl-NL" sz="4000" dirty="0" smtClean="0">
                <a:latin typeface="Arial" panose="020B0604020202020204" pitchFamily="34" charset="0"/>
                <a:cs typeface="Arial" panose="020B0604020202020204" pitchFamily="34" charset="0"/>
              </a:rPr>
              <a:t>phút?</a:t>
            </a:r>
            <a:endParaRPr lang="en-US" sz="4000" dirty="0">
              <a:latin typeface="Arial" panose="020B0604020202020204" pitchFamily="34" charset="0"/>
              <a:cs typeface="Arial" panose="020B0604020202020204" pitchFamily="34" charset="0"/>
            </a:endParaRPr>
          </a:p>
        </p:txBody>
      </p:sp>
      <p:sp>
        <p:nvSpPr>
          <p:cNvPr id="21" name="Rectangle 20"/>
          <p:cNvSpPr/>
          <p:nvPr/>
        </p:nvSpPr>
        <p:spPr>
          <a:xfrm>
            <a:off x="10092601" y="942350"/>
            <a:ext cx="6829216" cy="8402300"/>
          </a:xfrm>
          <a:prstGeom prst="rect">
            <a:avLst/>
          </a:prstGeom>
        </p:spPr>
        <p:txBody>
          <a:bodyPr wrap="square">
            <a:spAutoFit/>
          </a:bodyPr>
          <a:lstStyle/>
          <a:p>
            <a:pPr algn="just">
              <a:lnSpc>
                <a:spcPct val="150000"/>
              </a:lnSpc>
            </a:pPr>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9.11:</a:t>
            </a:r>
          </a:p>
          <a:p>
            <a:pPr algn="just">
              <a:lnSpc>
                <a:spcPct val="150000"/>
              </a:lnSpc>
            </a:pP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sáu</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a:p>
            <a:pPr algn="just">
              <a:lnSpc>
                <a:spcPct val="150000"/>
              </a:lnSpc>
            </a:pPr>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9.12:</a:t>
            </a:r>
          </a:p>
          <a:p>
            <a:pPr algn="just">
              <a:lnSpc>
                <a:spcPct val="150000"/>
              </a:lnSpc>
            </a:pPr>
            <a:r>
              <a:rPr lang="en-US" sz="4000" dirty="0" err="1">
                <a:latin typeface="Arial" panose="020B0604020202020204" pitchFamily="34" charset="0"/>
                <a:cs typeface="Arial" panose="020B0604020202020204" pitchFamily="34" charset="0"/>
              </a:rPr>
              <a:t>Chủ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a:t>
            </a:r>
          </a:p>
          <a:p>
            <a:pPr algn="just">
              <a:lnSpc>
                <a:spcPct val="150000"/>
              </a:lnSpc>
            </a:pPr>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9.13:</a:t>
            </a:r>
          </a:p>
          <a:p>
            <a:pPr algn="just">
              <a:lnSpc>
                <a:spcPct val="150000"/>
              </a:lnSpc>
            </a:pP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530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21">
                                            <p:txEl>
                                              <p:pRg st="0" end="0"/>
                                            </p:txEl>
                                          </p:spTgt>
                                        </p:tgtEl>
                                      </p:cBhvr>
                                    </p:animEffect>
                                  </p:childTnLst>
                                </p:cTn>
                              </p:par>
                              <p:par>
                                <p:cTn id="15" presetID="12" presetClass="entr" presetSubtype="1"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2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wipe(left)">
                                      <p:cBhvr>
                                        <p:cTn id="23" dur="50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 calcmode="lin" valueType="num">
                                      <p:cBhvr>
                                        <p:cTn id="28" dur="5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1">
                                            <p:txEl>
                                              <p:pRg st="2" end="2"/>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 calcmode="lin" valueType="num">
                                      <p:cBhvr>
                                        <p:cTn id="33" dur="500" fill="hold"/>
                                        <p:tgtEl>
                                          <p:spTgt spid="2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9">
                                            <p:txEl>
                                              <p:pRg st="2" end="2"/>
                                            </p:txEl>
                                          </p:spTgt>
                                        </p:tgtEl>
                                        <p:attrNameLst>
                                          <p:attrName>style.visibility</p:attrName>
                                        </p:attrNameLst>
                                      </p:cBhvr>
                                      <p:to>
                                        <p:strVal val="visible"/>
                                      </p:to>
                                    </p:set>
                                    <p:anim calcmode="lin" valueType="num">
                                      <p:cBhvr>
                                        <p:cTn id="40" dur="500" fill="hold"/>
                                        <p:tgtEl>
                                          <p:spTgt spid="19">
                                            <p:txEl>
                                              <p:pRg st="2" end="2"/>
                                            </p:txEl>
                                          </p:spTgt>
                                        </p:tgtEl>
                                        <p:attrNameLst>
                                          <p:attrName>ppt_w</p:attrName>
                                        </p:attrNameLst>
                                      </p:cBhvr>
                                      <p:tavLst>
                                        <p:tav tm="0">
                                          <p:val>
                                            <p:strVal val="#ppt_w+.3"/>
                                          </p:val>
                                        </p:tav>
                                        <p:tav tm="100000">
                                          <p:val>
                                            <p:strVal val="#ppt_w"/>
                                          </p:val>
                                        </p:tav>
                                      </p:tavLst>
                                    </p:anim>
                                    <p:anim calcmode="lin" valueType="num">
                                      <p:cBhvr>
                                        <p:cTn id="41" dur="500" fill="hold"/>
                                        <p:tgtEl>
                                          <p:spTgt spid="19">
                                            <p:txEl>
                                              <p:pRg st="2" end="2"/>
                                            </p:txEl>
                                          </p:spTgt>
                                        </p:tgtEl>
                                        <p:attrNameLst>
                                          <p:attrName>ppt_h</p:attrName>
                                        </p:attrNameLst>
                                      </p:cBhvr>
                                      <p:tavLst>
                                        <p:tav tm="0">
                                          <p:val>
                                            <p:strVal val="#ppt_h"/>
                                          </p:val>
                                        </p:tav>
                                        <p:tav tm="100000">
                                          <p:val>
                                            <p:strVal val="#ppt_h"/>
                                          </p:val>
                                        </p:tav>
                                      </p:tavLst>
                                    </p:anim>
                                    <p:animEffect transition="in" filter="fade">
                                      <p:cBhvr>
                                        <p:cTn id="42" dur="500"/>
                                        <p:tgtEl>
                                          <p:spTgt spid="1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nodeType="clickEffect">
                                  <p:stCondLst>
                                    <p:cond delay="0"/>
                                  </p:stCondLst>
                                  <p:childTnLst>
                                    <p:set>
                                      <p:cBhvr>
                                        <p:cTn id="46" dur="1" fill="hold">
                                          <p:stCondLst>
                                            <p:cond delay="0"/>
                                          </p:stCondLst>
                                        </p:cTn>
                                        <p:tgtEl>
                                          <p:spTgt spid="21">
                                            <p:txEl>
                                              <p:pRg st="4" end="4"/>
                                            </p:txEl>
                                          </p:spTgt>
                                        </p:tgtEl>
                                        <p:attrNameLst>
                                          <p:attrName>style.visibility</p:attrName>
                                        </p:attrNameLst>
                                      </p:cBhvr>
                                      <p:to>
                                        <p:strVal val="visible"/>
                                      </p:to>
                                    </p:set>
                                    <p:anim calcmode="lin" valueType="num">
                                      <p:cBhvr>
                                        <p:cTn id="47"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21">
                                            <p:txEl>
                                              <p:pRg st="4" end="4"/>
                                            </p:txEl>
                                          </p:spTgt>
                                        </p:tgtEl>
                                        <p:attrNameLst>
                                          <p:attrName>ppt_y</p:attrName>
                                        </p:attrNameLst>
                                      </p:cBhvr>
                                      <p:tavLst>
                                        <p:tav tm="0">
                                          <p:val>
                                            <p:strVal val="#ppt_y+#ppt_h/2"/>
                                          </p:val>
                                        </p:tav>
                                        <p:tav tm="100000">
                                          <p:val>
                                            <p:strVal val="#ppt_y"/>
                                          </p:val>
                                        </p:tav>
                                      </p:tavLst>
                                    </p:anim>
                                    <p:anim calcmode="lin" valueType="num">
                                      <p:cBhvr>
                                        <p:cTn id="49" dur="500" fill="hold"/>
                                        <p:tgtEl>
                                          <p:spTgt spid="21">
                                            <p:txEl>
                                              <p:pRg st="4" end="4"/>
                                            </p:txEl>
                                          </p:spTgt>
                                        </p:tgtEl>
                                        <p:attrNameLst>
                                          <p:attrName>ppt_w</p:attrName>
                                        </p:attrNameLst>
                                      </p:cBhvr>
                                      <p:tavLst>
                                        <p:tav tm="0">
                                          <p:val>
                                            <p:strVal val="#ppt_w"/>
                                          </p:val>
                                        </p:tav>
                                        <p:tav tm="100000">
                                          <p:val>
                                            <p:strVal val="#ppt_w"/>
                                          </p:val>
                                        </p:tav>
                                      </p:tavLst>
                                    </p:anim>
                                    <p:anim calcmode="lin" valueType="num">
                                      <p:cBhvr>
                                        <p:cTn id="50" dur="500" fill="hold"/>
                                        <p:tgtEl>
                                          <p:spTgt spid="21">
                                            <p:txEl>
                                              <p:pRg st="4" end="4"/>
                                            </p:txEl>
                                          </p:spTgt>
                                        </p:tgtEl>
                                        <p:attrNameLst>
                                          <p:attrName>ppt_h</p:attrName>
                                        </p:attrNameLst>
                                      </p:cBhvr>
                                      <p:tavLst>
                                        <p:tav tm="0">
                                          <p:val>
                                            <p:fltVal val="0"/>
                                          </p:val>
                                        </p:tav>
                                        <p:tav tm="100000">
                                          <p:val>
                                            <p:strVal val="#ppt_h"/>
                                          </p:val>
                                        </p:tav>
                                      </p:tavLst>
                                    </p:anim>
                                  </p:childTnLst>
                                </p:cTn>
                              </p:par>
                              <p:par>
                                <p:cTn id="51" presetID="17" presetClass="entr" presetSubtype="4" fill="hold" nodeType="withEffect">
                                  <p:stCondLst>
                                    <p:cond delay="0"/>
                                  </p:stCondLst>
                                  <p:childTnLst>
                                    <p:set>
                                      <p:cBhvr>
                                        <p:cTn id="52" dur="1" fill="hold">
                                          <p:stCondLst>
                                            <p:cond delay="0"/>
                                          </p:stCondLst>
                                        </p:cTn>
                                        <p:tgtEl>
                                          <p:spTgt spid="21">
                                            <p:txEl>
                                              <p:pRg st="5" end="5"/>
                                            </p:txEl>
                                          </p:spTgt>
                                        </p:tgtEl>
                                        <p:attrNameLst>
                                          <p:attrName>style.visibility</p:attrName>
                                        </p:attrNameLst>
                                      </p:cBhvr>
                                      <p:to>
                                        <p:strVal val="visible"/>
                                      </p:to>
                                    </p:set>
                                    <p:anim calcmode="lin" valueType="num">
                                      <p:cBhvr>
                                        <p:cTn id="53"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21">
                                            <p:txEl>
                                              <p:pRg st="5" end="5"/>
                                            </p:txEl>
                                          </p:spTgt>
                                        </p:tgtEl>
                                        <p:attrNameLst>
                                          <p:attrName>ppt_y</p:attrName>
                                        </p:attrNameLst>
                                      </p:cBhvr>
                                      <p:tavLst>
                                        <p:tav tm="0">
                                          <p:val>
                                            <p:strVal val="#ppt_y+#ppt_h/2"/>
                                          </p:val>
                                        </p:tav>
                                        <p:tav tm="100000">
                                          <p:val>
                                            <p:strVal val="#ppt_y"/>
                                          </p:val>
                                        </p:tav>
                                      </p:tavLst>
                                    </p:anim>
                                    <p:anim calcmode="lin" valueType="num">
                                      <p:cBhvr>
                                        <p:cTn id="55" dur="500" fill="hold"/>
                                        <p:tgtEl>
                                          <p:spTgt spid="21">
                                            <p:txEl>
                                              <p:pRg st="5" end="5"/>
                                            </p:txEl>
                                          </p:spTgt>
                                        </p:tgtEl>
                                        <p:attrNameLst>
                                          <p:attrName>ppt_w</p:attrName>
                                        </p:attrNameLst>
                                      </p:cBhvr>
                                      <p:tavLst>
                                        <p:tav tm="0">
                                          <p:val>
                                            <p:strVal val="#ppt_w"/>
                                          </p:val>
                                        </p:tav>
                                        <p:tav tm="100000">
                                          <p:val>
                                            <p:strVal val="#ppt_w"/>
                                          </p:val>
                                        </p:tav>
                                      </p:tavLst>
                                    </p:anim>
                                    <p:anim calcmode="lin" valueType="num">
                                      <p:cBhvr>
                                        <p:cTn id="56" dur="500" fill="hold"/>
                                        <p:tgtEl>
                                          <p:spTgt spid="2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9C4C"/>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a:xfrm>
            <a:off x="3873721" y="9090358"/>
            <a:ext cx="1271004" cy="539059"/>
            <a:chOff x="0" y="0"/>
            <a:chExt cx="2527300" cy="1071880"/>
          </a:xfrm>
        </p:grpSpPr>
        <p:sp>
          <p:nvSpPr>
            <p:cNvPr id="5" name="Freeform 5"/>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8773" y="7452412"/>
            <a:ext cx="4640901" cy="43540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246847">
            <a:off x="3791745" y="6541692"/>
            <a:ext cx="973412" cy="149546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917713" y="8957479"/>
            <a:ext cx="2125762" cy="236674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457730">
            <a:off x="811608" y="9180194"/>
            <a:ext cx="1511822" cy="1994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565082">
            <a:off x="6329780" y="9092865"/>
            <a:ext cx="2125762" cy="2366740"/>
          </a:xfrm>
          <a:prstGeom prst="rect">
            <a:avLst/>
          </a:prstGeom>
        </p:spPr>
      </p:pic>
      <p:grpSp>
        <p:nvGrpSpPr>
          <p:cNvPr id="11" name="Group 11"/>
          <p:cNvGrpSpPr/>
          <p:nvPr/>
        </p:nvGrpSpPr>
        <p:grpSpPr>
          <a:xfrm>
            <a:off x="9144000" y="0"/>
            <a:ext cx="9144000" cy="10287000"/>
            <a:chOff x="0" y="0"/>
            <a:chExt cx="3093156" cy="3479800"/>
          </a:xfrm>
        </p:grpSpPr>
        <p:sp>
          <p:nvSpPr>
            <p:cNvPr id="12" name="Freeform 12"/>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14" name="Group 14"/>
          <p:cNvGrpSpPr/>
          <p:nvPr/>
        </p:nvGrpSpPr>
        <p:grpSpPr>
          <a:xfrm rot="-5400000">
            <a:off x="8938738" y="4722259"/>
            <a:ext cx="1253006" cy="842482"/>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D9C4C"/>
            </a:solidFill>
          </p:spPr>
        </p:sp>
      </p:grpSp>
      <p:sp>
        <p:nvSpPr>
          <p:cNvPr id="21" name="TextBox 20"/>
          <p:cNvSpPr txBox="1"/>
          <p:nvPr/>
        </p:nvSpPr>
        <p:spPr>
          <a:xfrm>
            <a:off x="2183312" y="1104900"/>
            <a:ext cx="5191367"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VẬN DỤNG</a:t>
            </a:r>
            <a:endParaRPr lang="en-US" sz="6600" b="1" dirty="0">
              <a:solidFill>
                <a:srgbClr val="002060"/>
              </a:solidFill>
              <a:latin typeface="Arial" panose="020B0604020202020204" pitchFamily="34" charset="0"/>
              <a:cs typeface="Arial" panose="020B0604020202020204" pitchFamily="34" charset="0"/>
            </a:endParaRPr>
          </a:p>
        </p:txBody>
      </p:sp>
      <p:sp>
        <p:nvSpPr>
          <p:cNvPr id="22" name="Rectangle 21"/>
          <p:cNvSpPr/>
          <p:nvPr/>
        </p:nvSpPr>
        <p:spPr>
          <a:xfrm>
            <a:off x="900016" y="3089225"/>
            <a:ext cx="7757958" cy="3139321"/>
          </a:xfrm>
          <a:prstGeom prst="rect">
            <a:avLst/>
          </a:prstGeom>
        </p:spPr>
        <p:txBody>
          <a:bodyPr wrap="square">
            <a:spAutoFit/>
          </a:bodyPr>
          <a:lstStyle/>
          <a:p>
            <a:pPr algn="just">
              <a:lnSpc>
                <a:spcPct val="150000"/>
              </a:lnSpc>
            </a:pPr>
            <a:r>
              <a:rPr lang="en-US" sz="4400" b="1" dirty="0" err="1">
                <a:latin typeface="Arial" panose="020B0604020202020204" pitchFamily="34" charset="0"/>
                <a:cs typeface="Arial" panose="020B0604020202020204" pitchFamily="34" charset="0"/>
              </a:rPr>
              <a:t>Câu</a:t>
            </a:r>
            <a:r>
              <a:rPr lang="en-US" sz="4400" b="1" dirty="0">
                <a:latin typeface="Arial" panose="020B0604020202020204" pitchFamily="34" charset="0"/>
                <a:cs typeface="Arial" panose="020B0604020202020204" pitchFamily="34" charset="0"/>
              </a:rPr>
              <a:t> 9.14: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Nhật</a:t>
            </a:r>
            <a:r>
              <a:rPr lang="en-US" sz="4400" dirty="0">
                <a:latin typeface="Arial" panose="020B0604020202020204" pitchFamily="34" charset="0"/>
                <a:cs typeface="Arial" panose="020B0604020202020204" pitchFamily="34" charset="0"/>
              </a:rPr>
              <a:t> An </a:t>
            </a:r>
            <a:r>
              <a:rPr lang="en-US" sz="4400" dirty="0" err="1">
                <a:latin typeface="Arial" panose="020B0604020202020204" pitchFamily="34" charset="0"/>
                <a:cs typeface="Arial" panose="020B0604020202020204" pitchFamily="34" charset="0"/>
              </a:rPr>
              <a:t>dành</a:t>
            </a:r>
            <a:r>
              <a:rPr lang="en-US" sz="4400" dirty="0">
                <a:latin typeface="Arial" panose="020B0604020202020204" pitchFamily="34" charset="0"/>
                <a:cs typeface="Arial" panose="020B0604020202020204" pitchFamily="34" charset="0"/>
              </a:rPr>
              <a:t> 50 </a:t>
            </a:r>
            <a:r>
              <a:rPr lang="en-US" sz="4400" dirty="0" err="1">
                <a:latin typeface="Arial" panose="020B0604020202020204" pitchFamily="34" charset="0"/>
                <a:cs typeface="Arial" panose="020B0604020202020204" pitchFamily="34" charset="0"/>
              </a:rPr>
              <a:t>phút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nhà</a:t>
            </a:r>
            <a:r>
              <a:rPr lang="en-US" sz="4400" dirty="0">
                <a:latin typeface="Arial" panose="020B0604020202020204" pitchFamily="34" charset="0"/>
                <a:cs typeface="Arial" panose="020B0604020202020204" pitchFamily="34" charset="0"/>
              </a:rPr>
              <a:t>.</a:t>
            </a:r>
          </a:p>
        </p:txBody>
      </p:sp>
      <p:pic>
        <p:nvPicPr>
          <p:cNvPr id="23" name="Picture 22" descr="[Kết nối tri thức và cuộc sống] Giải toán 6 bài 40 : Biểu đồ cột"/>
          <p:cNvPicPr/>
          <p:nvPr/>
        </p:nvPicPr>
        <p:blipFill>
          <a:blip r:embed="rId10">
            <a:extLst>
              <a:ext uri="{28A0092B-C50C-407E-A947-70E740481C1C}">
                <a14:useLocalDpi xmlns:a14="http://schemas.microsoft.com/office/drawing/2010/main" val="0"/>
              </a:ext>
            </a:extLst>
          </a:blip>
          <a:srcRect/>
          <a:stretch>
            <a:fillRect/>
          </a:stretch>
        </p:blipFill>
        <p:spPr bwMode="auto">
          <a:xfrm>
            <a:off x="9996642" y="3051125"/>
            <a:ext cx="7529358" cy="4944021"/>
          </a:xfrm>
          <a:prstGeom prst="rect">
            <a:avLst/>
          </a:prstGeom>
          <a:noFill/>
          <a:ln>
            <a:noFill/>
          </a:ln>
        </p:spPr>
      </p:pic>
      <p:sp>
        <p:nvSpPr>
          <p:cNvPr id="25" name="TextBox 24"/>
          <p:cNvSpPr txBox="1"/>
          <p:nvPr/>
        </p:nvSpPr>
        <p:spPr>
          <a:xfrm>
            <a:off x="12382500" y="1858953"/>
            <a:ext cx="2667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Trả</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lời</a:t>
            </a:r>
            <a:endParaRPr lang="en-US" sz="4400" b="1"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down)">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555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01795" y="1044065"/>
            <a:ext cx="2057400" cy="2842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228926" flipH="1" flipV="1">
            <a:off x="15138591" y="-1178590"/>
            <a:ext cx="3170610" cy="3386088"/>
          </a:xfrm>
          <a:prstGeom prst="rect">
            <a:avLst/>
          </a:prstGeom>
        </p:spPr>
      </p:pic>
      <p:grpSp>
        <p:nvGrpSpPr>
          <p:cNvPr id="9" name="Group 9"/>
          <p:cNvGrpSpPr/>
          <p:nvPr/>
        </p:nvGrpSpPr>
        <p:grpSpPr>
          <a:xfrm>
            <a:off x="0" y="3162300"/>
            <a:ext cx="18288000" cy="7124700"/>
            <a:chOff x="0" y="0"/>
            <a:chExt cx="3093156" cy="3479800"/>
          </a:xfrm>
        </p:grpSpPr>
        <p:sp>
          <p:nvSpPr>
            <p:cNvPr id="10" name="Freeform 10"/>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12" name="Group 12"/>
          <p:cNvGrpSpPr/>
          <p:nvPr/>
        </p:nvGrpSpPr>
        <p:grpSpPr>
          <a:xfrm>
            <a:off x="8378446" y="3162300"/>
            <a:ext cx="1253006" cy="842482"/>
            <a:chOff x="0" y="0"/>
            <a:chExt cx="1930400" cy="1297940"/>
          </a:xfrm>
        </p:grpSpPr>
        <p:sp>
          <p:nvSpPr>
            <p:cNvPr id="13" name="Freeform 13"/>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F555B"/>
            </a:solidFill>
          </p:spPr>
        </p:sp>
      </p:grpSp>
      <p:pic>
        <p:nvPicPr>
          <p:cNvPr id="1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792555">
            <a:off x="-362239" y="1547973"/>
            <a:ext cx="2989613" cy="3192790"/>
          </a:xfrm>
          <a:prstGeom prst="rect">
            <a:avLst/>
          </a:prstGeom>
        </p:spPr>
      </p:pic>
      <p:pic>
        <p:nvPicPr>
          <p:cNvPr id="1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48957" y="2393573"/>
            <a:ext cx="1511822" cy="1994010"/>
          </a:xfrm>
          <a:prstGeom prst="rect">
            <a:avLst/>
          </a:prstGeom>
        </p:spPr>
      </p:pic>
      <p:sp>
        <p:nvSpPr>
          <p:cNvPr id="19" name="Rectangle 18"/>
          <p:cNvSpPr/>
          <p:nvPr/>
        </p:nvSpPr>
        <p:spPr>
          <a:xfrm>
            <a:off x="3460779" y="677913"/>
            <a:ext cx="11441597"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Times New Roman" panose="02020603050405020304" pitchFamily="18" charset="0"/>
                <a:cs typeface="Arial" panose="020B0604020202020204" pitchFamily="34" charset="0"/>
              </a:rPr>
              <a:t>Câu 9.15: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Lập bảng thống kê thể hiện thời gian tự học ở nhà của An vào các ngày trong tuần.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198222966"/>
              </p:ext>
            </p:extLst>
          </p:nvPr>
        </p:nvGraphicFramePr>
        <p:xfrm>
          <a:off x="914400" y="5142477"/>
          <a:ext cx="16611601" cy="3305176"/>
        </p:xfrm>
        <a:graphic>
          <a:graphicData uri="http://schemas.openxmlformats.org/drawingml/2006/table">
            <a:tbl>
              <a:tblPr firstRow="1" firstCol="1" bandRow="1"/>
              <a:tblGrid>
                <a:gridCol w="2434852"/>
                <a:gridCol w="2227204"/>
                <a:gridCol w="2013872"/>
                <a:gridCol w="2016718"/>
                <a:gridCol w="2016718"/>
                <a:gridCol w="2016718"/>
                <a:gridCol w="1803380"/>
                <a:gridCol w="2082139"/>
              </a:tblGrid>
              <a:tr h="0">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Ngày trong tuần</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2</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3</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4</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5</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6</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7</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Chủ Nhật</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0">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Thời gian (phút)</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80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100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60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80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120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90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750"/>
                                        <p:tgtEl>
                                          <p:spTgt spid="20"/>
                                        </p:tgtEl>
                                      </p:cBhvr>
                                    </p:animEffect>
                                    <p:anim calcmode="lin" valueType="num">
                                      <p:cBhvr>
                                        <p:cTn id="19" dur="750" fill="hold"/>
                                        <p:tgtEl>
                                          <p:spTgt spid="20"/>
                                        </p:tgtEl>
                                        <p:attrNameLst>
                                          <p:attrName>ppt_x</p:attrName>
                                        </p:attrNameLst>
                                      </p:cBhvr>
                                      <p:tavLst>
                                        <p:tav tm="0">
                                          <p:val>
                                            <p:strVal val="#ppt_x"/>
                                          </p:val>
                                        </p:tav>
                                        <p:tav tm="100000">
                                          <p:val>
                                            <p:strVal val="#ppt_x"/>
                                          </p:val>
                                        </p:tav>
                                      </p:tavLst>
                                    </p:anim>
                                    <p:anim calcmode="lin" valueType="num">
                                      <p:cBhvr>
                                        <p:cTn id="20"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9C4C"/>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30715">
            <a:off x="15094985" y="-549668"/>
            <a:ext cx="4640901" cy="4354009"/>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46087">
            <a:off x="14161635" y="-669958"/>
            <a:ext cx="1433882" cy="2202891"/>
          </a:xfrm>
          <a:prstGeom prst="rect">
            <a:avLst/>
          </a:prstGeom>
        </p:spPr>
      </p:pic>
      <p:grpSp>
        <p:nvGrpSpPr>
          <p:cNvPr id="13" name="Group 13"/>
          <p:cNvGrpSpPr>
            <a:grpSpLocks noChangeAspect="1"/>
          </p:cNvGrpSpPr>
          <p:nvPr/>
        </p:nvGrpSpPr>
        <p:grpSpPr>
          <a:xfrm>
            <a:off x="4159471" y="8711565"/>
            <a:ext cx="1271004" cy="539059"/>
            <a:chOff x="0" y="0"/>
            <a:chExt cx="2527300" cy="1071880"/>
          </a:xfrm>
        </p:grpSpPr>
        <p:sp>
          <p:nvSpPr>
            <p:cNvPr id="14" name="Freeform 14"/>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21" name="Rectangle 20"/>
          <p:cNvSpPr/>
          <p:nvPr/>
        </p:nvSpPr>
        <p:spPr>
          <a:xfrm>
            <a:off x="985975" y="1288869"/>
            <a:ext cx="7696200" cy="6456255"/>
          </a:xfrm>
          <a:prstGeom prst="rect">
            <a:avLst/>
          </a:prstGeom>
        </p:spPr>
        <p:txBody>
          <a:bodyPr wrap="square">
            <a:spAutoFit/>
          </a:bodyPr>
          <a:lstStyle/>
          <a:p>
            <a:pPr algn="just">
              <a:lnSpc>
                <a:spcPct val="150000"/>
              </a:lnSpc>
            </a:pPr>
            <a:r>
              <a:rPr lang="vi-VN" sz="4000" b="1" dirty="0"/>
              <a:t>Câu 9.16: </a:t>
            </a:r>
            <a:r>
              <a:rPr lang="vi-VN" sz="4000" dirty="0"/>
              <a:t>Bảng sau cho biết số lượng các bạn lớp Khoa hâm mộ ba câu lạc bộ bóng đá ở giải Ngoại hạng Anh </a:t>
            </a:r>
            <a:r>
              <a:rPr lang="vi-VN" sz="4000" dirty="0" smtClean="0"/>
              <a:t>(mỗi </a:t>
            </a:r>
            <a:r>
              <a:rPr lang="vi-VN" sz="4000" dirty="0"/>
              <a:t>gạch ứng với một bạn</a:t>
            </a:r>
            <a:r>
              <a:rPr lang="vi-VN" sz="4000" dirty="0" smtClean="0"/>
              <a:t>).</a:t>
            </a:r>
            <a:endParaRPr lang="en-US" sz="4000" dirty="0" smtClean="0"/>
          </a:p>
          <a:p>
            <a:pPr algn="just">
              <a:lnSpc>
                <a:spcPct val="150000"/>
              </a:lnSpc>
            </a:pPr>
            <a:r>
              <a:rPr lang="vi-VN" sz="4000" dirty="0"/>
              <a:t>Lập bảng thống kê và vẽ biểu đồ cột biểu diễn bảng thống kê đó</a:t>
            </a:r>
            <a:r>
              <a:rPr lang="vi-VN" sz="4000" dirty="0" smtClean="0"/>
              <a:t>.</a:t>
            </a:r>
            <a:endParaRPr lang="en-US" sz="4000" dirty="0"/>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1796" y="3578495"/>
            <a:ext cx="8122175" cy="3130009"/>
          </a:xfrm>
          <a:prstGeom prst="rect">
            <a:avLst/>
          </a:prstGeom>
        </p:spPr>
      </p:pic>
      <p:grpSp>
        <p:nvGrpSpPr>
          <p:cNvPr id="23" name="Group 11"/>
          <p:cNvGrpSpPr/>
          <p:nvPr/>
        </p:nvGrpSpPr>
        <p:grpSpPr>
          <a:xfrm rot="-5400000">
            <a:off x="8938738" y="4722259"/>
            <a:ext cx="1253006" cy="842482"/>
            <a:chOff x="0" y="0"/>
            <a:chExt cx="1930400" cy="1297940"/>
          </a:xfrm>
        </p:grpSpPr>
        <p:sp>
          <p:nvSpPr>
            <p:cNvPr id="24" name="Freeform 12"/>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D9C4C"/>
            </a:solidFill>
          </p:spPr>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p:cTn id="7" dur="500" fill="hold"/>
                                        <p:tgtEl>
                                          <p:spTgt spid="21">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1">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1">
                                            <p:txEl>
                                              <p:pRg st="0" end="0"/>
                                            </p:txEl>
                                          </p:spTgt>
                                        </p:tgtEl>
                                      </p:cBhvr>
                                    </p:animEffect>
                                  </p:childTnLst>
                                </p:cTn>
                              </p:par>
                              <p:par>
                                <p:cTn id="10" presetID="9"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p:cTn id="17" dur="500" fill="hold"/>
                                        <p:tgtEl>
                                          <p:spTgt spid="21">
                                            <p:txEl>
                                              <p:pRg st="1" end="1"/>
                                            </p:txEl>
                                          </p:spTgt>
                                        </p:tgtEl>
                                        <p:attrNameLst>
                                          <p:attrName>ppt_x</p:attrName>
                                        </p:attrNameLst>
                                      </p:cBhvr>
                                      <p:tavLst>
                                        <p:tav tm="0">
                                          <p:val>
                                            <p:strVal val="#ppt_x-#ppt_w/2"/>
                                          </p:val>
                                        </p:tav>
                                        <p:tav tm="100000">
                                          <p:val>
                                            <p:strVal val="#ppt_x"/>
                                          </p:val>
                                        </p:tav>
                                      </p:tavLst>
                                    </p:anim>
                                    <p:anim calcmode="lin" valueType="num">
                                      <p:cBhvr>
                                        <p:cTn id="18" dur="500" fill="hold"/>
                                        <p:tgtEl>
                                          <p:spTgt spid="21">
                                            <p:txEl>
                                              <p:pRg st="1" end="1"/>
                                            </p:txEl>
                                          </p:spTgt>
                                        </p:tgtEl>
                                        <p:attrNameLst>
                                          <p:attrName>ppt_y</p:attrName>
                                        </p:attrNameLst>
                                      </p:cBhvr>
                                      <p:tavLst>
                                        <p:tav tm="0">
                                          <p:val>
                                            <p:strVal val="#ppt_y"/>
                                          </p:val>
                                        </p:tav>
                                        <p:tav tm="100000">
                                          <p:val>
                                            <p:strVal val="#ppt_y"/>
                                          </p:val>
                                        </p:tav>
                                      </p:tavLst>
                                    </p:anim>
                                    <p:anim calcmode="lin" valueType="num">
                                      <p:cBhvr>
                                        <p:cTn id="19"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834"/>
        </a:solidFill>
        <a:effectLst/>
      </p:bgPr>
    </p:bg>
    <p:spTree>
      <p:nvGrpSpPr>
        <p:cNvPr id="1" name=""/>
        <p:cNvGrpSpPr/>
        <p:nvPr/>
      </p:nvGrpSpPr>
      <p:grpSpPr>
        <a:xfrm>
          <a:off x="0" y="0"/>
          <a:ext cx="0" cy="0"/>
          <a:chOff x="0" y="0"/>
          <a:chExt cx="0" cy="0"/>
        </a:xfrm>
      </p:grpSpPr>
      <p:grpSp>
        <p:nvGrpSpPr>
          <p:cNvPr id="3" name="Group 3"/>
          <p:cNvGrpSpPr/>
          <p:nvPr/>
        </p:nvGrpSpPr>
        <p:grpSpPr>
          <a:xfrm>
            <a:off x="0" y="0"/>
            <a:ext cx="18288000" cy="2528096"/>
            <a:chOff x="-12192000" y="0"/>
            <a:chExt cx="24384000" cy="3370794"/>
          </a:xfrm>
        </p:grpSpPr>
        <p:grpSp>
          <p:nvGrpSpPr>
            <p:cNvPr id="4" name="Group 4"/>
            <p:cNvGrpSpPr/>
            <p:nvPr/>
          </p:nvGrpSpPr>
          <p:grpSpPr>
            <a:xfrm>
              <a:off x="-12192000" y="0"/>
              <a:ext cx="24384000" cy="2247484"/>
              <a:chOff x="-3093156" y="0"/>
              <a:chExt cx="6186312" cy="570195"/>
            </a:xfrm>
          </p:grpSpPr>
          <p:sp>
            <p:nvSpPr>
              <p:cNvPr id="5" name="Freeform 5"/>
              <p:cNvSpPr/>
              <p:nvPr/>
            </p:nvSpPr>
            <p:spPr>
              <a:xfrm>
                <a:off x="-3093156" y="0"/>
                <a:ext cx="6186312" cy="570195"/>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6" name="Group 6"/>
            <p:cNvGrpSpPr/>
            <p:nvPr/>
          </p:nvGrpSpPr>
          <p:grpSpPr>
            <a:xfrm rot="-5400000">
              <a:off x="-561656" y="1973802"/>
              <a:ext cx="1123310" cy="1670674"/>
              <a:chOff x="4994530" y="-965200"/>
              <a:chExt cx="1297941" cy="1930399"/>
            </a:xfrm>
          </p:grpSpPr>
          <p:sp>
            <p:nvSpPr>
              <p:cNvPr id="7" name="Freeform 7"/>
              <p:cNvSpPr/>
              <p:nvPr/>
            </p:nvSpPr>
            <p:spPr>
              <a:xfrm rot="5400000">
                <a:off x="4678301" y="-648971"/>
                <a:ext cx="1930399" cy="1297941"/>
              </a:xfrm>
              <a:custGeom>
                <a:avLst/>
                <a:gdLst/>
                <a:ahLst/>
                <a:cxnLst/>
                <a:rect l="l" t="t" r="r" b="b"/>
                <a:pathLst>
                  <a:path w="1930400" h="1297940">
                    <a:moveTo>
                      <a:pt x="0" y="0"/>
                    </a:moveTo>
                    <a:lnTo>
                      <a:pt x="965200" y="1297940"/>
                    </a:lnTo>
                    <a:lnTo>
                      <a:pt x="1930400" y="0"/>
                    </a:lnTo>
                    <a:close/>
                  </a:path>
                </a:pathLst>
              </a:custGeom>
              <a:solidFill>
                <a:schemeClr val="bg1"/>
              </a:solidFill>
            </p:spPr>
          </p:sp>
        </p:grpSp>
      </p:grpSp>
      <p:grpSp>
        <p:nvGrpSpPr>
          <p:cNvPr id="15" name="Group 15"/>
          <p:cNvGrpSpPr/>
          <p:nvPr/>
        </p:nvGrpSpPr>
        <p:grpSpPr>
          <a:xfrm>
            <a:off x="0" y="7048500"/>
            <a:ext cx="5885234" cy="4760475"/>
            <a:chOff x="0" y="0"/>
            <a:chExt cx="7846978" cy="6347301"/>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17101">
              <a:off x="882767" y="467753"/>
              <a:ext cx="3552105" cy="5411794"/>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49997">
              <a:off x="4879535" y="1370224"/>
              <a:ext cx="2367407" cy="3606853"/>
            </a:xfrm>
            <a:prstGeom prst="rect">
              <a:avLst/>
            </a:prstGeom>
          </p:spPr>
        </p:pic>
      </p:grpSp>
      <p:sp>
        <p:nvSpPr>
          <p:cNvPr id="19" name="TextBox 18"/>
          <p:cNvSpPr txBox="1"/>
          <p:nvPr/>
        </p:nvSpPr>
        <p:spPr>
          <a:xfrm>
            <a:off x="6705600" y="564472"/>
            <a:ext cx="48768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Trả</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lời</a:t>
            </a:r>
            <a:endParaRPr lang="en-US" sz="4400" b="1" dirty="0">
              <a:solidFill>
                <a:srgbClr val="C00000"/>
              </a:solidFill>
              <a:latin typeface="Arial" panose="020B0604020202020204" pitchFamily="34" charset="0"/>
              <a:cs typeface="Arial" panose="020B0604020202020204" pitchFamily="34" charset="0"/>
            </a:endParaRPr>
          </a:p>
        </p:txBody>
      </p:sp>
      <p:sp>
        <p:nvSpPr>
          <p:cNvPr id="20" name="Rectangle 19"/>
          <p:cNvSpPr/>
          <p:nvPr/>
        </p:nvSpPr>
        <p:spPr>
          <a:xfrm>
            <a:off x="1828800" y="2324100"/>
            <a:ext cx="3828292"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Bảng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kê</a:t>
            </a:r>
            <a:endParaRPr lang="en-US" sz="4400" dirty="0">
              <a:latin typeface="Arial" panose="020B0604020202020204" pitchFamily="34" charset="0"/>
              <a:cs typeface="Arial" panose="020B060402020202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760717539"/>
              </p:ext>
            </p:extLst>
          </p:nvPr>
        </p:nvGraphicFramePr>
        <p:xfrm>
          <a:off x="1994114" y="3518887"/>
          <a:ext cx="15240001" cy="3735134"/>
        </p:xfrm>
        <a:graphic>
          <a:graphicData uri="http://schemas.openxmlformats.org/drawingml/2006/table">
            <a:tbl>
              <a:tblPr firstRow="1" firstCol="1" bandRow="1"/>
              <a:tblGrid>
                <a:gridCol w="4891666"/>
                <a:gridCol w="3608939"/>
                <a:gridCol w="3837995"/>
                <a:gridCol w="2901401"/>
              </a:tblGrid>
              <a:tr h="0">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lạc bộ bóng đá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Manchester City</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Manchester United</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Liverpool</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lượng các bạn hâm mộ</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heckerboard(across)">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1E1AD"/>
        </a:solidFill>
        <a:effectLst/>
      </p:bgPr>
    </p:bg>
    <p:spTree>
      <p:nvGrpSpPr>
        <p:cNvPr id="1" name=""/>
        <p:cNvGrpSpPr/>
        <p:nvPr/>
      </p:nvGrpSpPr>
      <p:grpSpPr>
        <a:xfrm>
          <a:off x="0" y="0"/>
          <a:ext cx="0" cy="0"/>
          <a:chOff x="0" y="0"/>
          <a:chExt cx="0" cy="0"/>
        </a:xfrm>
      </p:grpSpPr>
      <p:sp>
        <p:nvSpPr>
          <p:cNvPr id="8" name="TextBox 8"/>
          <p:cNvSpPr txBox="1"/>
          <p:nvPr/>
        </p:nvSpPr>
        <p:spPr>
          <a:xfrm>
            <a:off x="13056931" y="6138178"/>
            <a:ext cx="928688" cy="1954530"/>
          </a:xfrm>
          <a:prstGeom prst="rect">
            <a:avLst/>
          </a:prstGeom>
        </p:spPr>
        <p:txBody>
          <a:bodyPr lIns="0" tIns="0" rIns="0" bIns="0" rtlCol="0" anchor="t">
            <a:spAutoFit/>
          </a:bodyPr>
          <a:lstStyle/>
          <a:p>
            <a:pPr algn="ctr">
              <a:lnSpc>
                <a:spcPts val="15119"/>
              </a:lnSpc>
              <a:spcBef>
                <a:spcPct val="0"/>
              </a:spcBef>
            </a:pPr>
            <a:r>
              <a:rPr lang="en-US" sz="10800">
                <a:solidFill>
                  <a:srgbClr val="D1E1AD"/>
                </a:solidFill>
                <a:latin typeface="Telegraf Bold"/>
              </a:rPr>
              <a:t>?</a:t>
            </a:r>
          </a:p>
        </p:txBody>
      </p:sp>
      <p:grpSp>
        <p:nvGrpSpPr>
          <p:cNvPr id="9" name="Group 9"/>
          <p:cNvGrpSpPr/>
          <p:nvPr/>
        </p:nvGrpSpPr>
        <p:grpSpPr>
          <a:xfrm rot="-5400000">
            <a:off x="8938738" y="4722259"/>
            <a:ext cx="1253006" cy="842482"/>
            <a:chOff x="0" y="0"/>
            <a:chExt cx="1930400" cy="1297940"/>
          </a:xfrm>
        </p:grpSpPr>
        <p:sp>
          <p:nvSpPr>
            <p:cNvPr id="10" name="Freeform 10"/>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D1E1AD"/>
            </a:solidFill>
          </p:spPr>
        </p:sp>
      </p:grpSp>
      <p:grpSp>
        <p:nvGrpSpPr>
          <p:cNvPr id="11" name="Group 11"/>
          <p:cNvGrpSpPr/>
          <p:nvPr/>
        </p:nvGrpSpPr>
        <p:grpSpPr>
          <a:xfrm>
            <a:off x="11430000" y="8187742"/>
            <a:ext cx="5844755" cy="3574607"/>
            <a:chOff x="0" y="0"/>
            <a:chExt cx="9113807" cy="5573933"/>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54698" y="0"/>
              <a:ext cx="5259109" cy="5239985"/>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26648">
              <a:off x="646511" y="1032338"/>
              <a:ext cx="3905547" cy="3891345"/>
            </a:xfrm>
            <a:prstGeom prst="rect">
              <a:avLst/>
            </a:prstGeom>
          </p:spPr>
        </p:pic>
        <p:grpSp>
          <p:nvGrpSpPr>
            <p:cNvPr id="14" name="Group 14"/>
            <p:cNvGrpSpPr>
              <a:grpSpLocks noChangeAspect="1"/>
            </p:cNvGrpSpPr>
            <p:nvPr/>
          </p:nvGrpSpPr>
          <p:grpSpPr>
            <a:xfrm rot="-1456577">
              <a:off x="480037" y="316593"/>
              <a:ext cx="1694671" cy="718745"/>
              <a:chOff x="0" y="0"/>
              <a:chExt cx="2527300" cy="1071880"/>
            </a:xfrm>
          </p:grpSpPr>
          <p:sp>
            <p:nvSpPr>
              <p:cNvPr id="15" name="Freeform 15"/>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p:spPr>
          </p:sp>
        </p:grpSp>
      </p:grpSp>
      <p:sp>
        <p:nvSpPr>
          <p:cNvPr id="21" name="Rectangle 20"/>
          <p:cNvSpPr/>
          <p:nvPr/>
        </p:nvSpPr>
        <p:spPr>
          <a:xfrm>
            <a:off x="1447800" y="952500"/>
            <a:ext cx="9355446"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diễn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kê</a:t>
            </a:r>
            <a:r>
              <a:rPr lang="en-US" sz="4400" dirty="0">
                <a:latin typeface="Arial" panose="020B0604020202020204" pitchFamily="34" charset="0"/>
                <a:cs typeface="Arial" panose="020B0604020202020204" pitchFamily="34" charset="0"/>
              </a:rPr>
              <a:t> </a:t>
            </a:r>
          </a:p>
        </p:txBody>
      </p:sp>
      <p:graphicFrame>
        <p:nvGraphicFramePr>
          <p:cNvPr id="24" name="Chart 23"/>
          <p:cNvGraphicFramePr/>
          <p:nvPr>
            <p:extLst>
              <p:ext uri="{D42A27DB-BD31-4B8C-83A1-F6EECF244321}">
                <p14:modId xmlns:p14="http://schemas.microsoft.com/office/powerpoint/2010/main" val="4253869478"/>
              </p:ext>
            </p:extLst>
          </p:nvPr>
        </p:nvGraphicFramePr>
        <p:xfrm>
          <a:off x="3710967" y="2247900"/>
          <a:ext cx="10591800" cy="6197600"/>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396152">
            <a:off x="14041844" y="-1746963"/>
            <a:ext cx="4143544" cy="4494969"/>
          </a:xfrm>
          <a:prstGeom prst="rect">
            <a:avLst/>
          </a:prstGeom>
        </p:spPr>
      </p:pic>
      <p:pic>
        <p:nvPicPr>
          <p:cNvPr id="27"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604341">
            <a:off x="-1012830" y="5057780"/>
            <a:ext cx="2701150" cy="41153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2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4B9FA"/>
        </a:solidFill>
        <a:effectLst/>
      </p:bgPr>
    </p:bg>
    <p:spTree>
      <p:nvGrpSpPr>
        <p:cNvPr id="1" name=""/>
        <p:cNvGrpSpPr/>
        <p:nvPr/>
      </p:nvGrpSpPr>
      <p:grpSpPr>
        <a:xfrm>
          <a:off x="0" y="0"/>
          <a:ext cx="0" cy="0"/>
          <a:chOff x="0" y="0"/>
          <a:chExt cx="0" cy="0"/>
        </a:xfrm>
      </p:grpSpPr>
      <p:grpSp>
        <p:nvGrpSpPr>
          <p:cNvPr id="2" name="Group 2"/>
          <p:cNvGrpSpPr/>
          <p:nvPr/>
        </p:nvGrpSpPr>
        <p:grpSpPr>
          <a:xfrm>
            <a:off x="0" y="1"/>
            <a:ext cx="18288000" cy="9203336"/>
            <a:chOff x="-14325599" y="-4577777"/>
            <a:chExt cx="24384000" cy="12271114"/>
          </a:xfrm>
        </p:grpSpPr>
        <p:grpSp>
          <p:nvGrpSpPr>
            <p:cNvPr id="3" name="Group 3"/>
            <p:cNvGrpSpPr/>
            <p:nvPr/>
          </p:nvGrpSpPr>
          <p:grpSpPr>
            <a:xfrm>
              <a:off x="-14325599" y="-4577777"/>
              <a:ext cx="24384000" cy="2590802"/>
              <a:chOff x="-3634458" y="-1161399"/>
              <a:chExt cx="6186312" cy="657296"/>
            </a:xfrm>
          </p:grpSpPr>
          <p:sp>
            <p:nvSpPr>
              <p:cNvPr id="4" name="Freeform 4"/>
              <p:cNvSpPr/>
              <p:nvPr/>
            </p:nvSpPr>
            <p:spPr>
              <a:xfrm>
                <a:off x="-3634458" y="-1161399"/>
                <a:ext cx="6186312" cy="657296"/>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7" name="Group 7"/>
            <p:cNvGrpSpPr/>
            <p:nvPr/>
          </p:nvGrpSpPr>
          <p:grpSpPr>
            <a:xfrm rot="-5400000">
              <a:off x="-273683" y="6296345"/>
              <a:ext cx="1670675" cy="1123309"/>
              <a:chOff x="0" y="0"/>
              <a:chExt cx="1930400" cy="1297940"/>
            </a:xfrm>
          </p:grpSpPr>
          <p:sp>
            <p:nvSpPr>
              <p:cNvPr id="8" name="Freeform 8"/>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E4B9FA"/>
              </a:solidFill>
            </p:spPr>
          </p:sp>
        </p:grpSp>
      </p:grpSp>
      <p:grpSp>
        <p:nvGrpSpPr>
          <p:cNvPr id="12" name="Group 12"/>
          <p:cNvGrpSpPr/>
          <p:nvPr/>
        </p:nvGrpSpPr>
        <p:grpSpPr>
          <a:xfrm>
            <a:off x="611054" y="7007663"/>
            <a:ext cx="7573827" cy="6558675"/>
            <a:chOff x="0" y="0"/>
            <a:chExt cx="10098436" cy="874490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211783">
              <a:off x="2757521" y="1024610"/>
              <a:ext cx="6172200" cy="66956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6887">
              <a:off x="700030" y="2523126"/>
              <a:ext cx="2232294" cy="3569074"/>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69594">
              <a:off x="6934701" y="1702153"/>
              <a:ext cx="2615542" cy="3525854"/>
            </a:xfrm>
            <a:prstGeom prst="rect">
              <a:avLst/>
            </a:prstGeom>
          </p:spPr>
        </p:pic>
      </p:grpSp>
      <p:sp>
        <p:nvSpPr>
          <p:cNvPr id="22" name="Freeform 7"/>
          <p:cNvSpPr/>
          <p:nvPr/>
        </p:nvSpPr>
        <p:spPr>
          <a:xfrm>
            <a:off x="8517497" y="1913929"/>
            <a:ext cx="1253006" cy="842483"/>
          </a:xfrm>
          <a:custGeom>
            <a:avLst/>
            <a:gdLst/>
            <a:ahLst/>
            <a:cxnLst/>
            <a:rect l="l" t="t" r="r" b="b"/>
            <a:pathLst>
              <a:path w="1930400" h="1297940">
                <a:moveTo>
                  <a:pt x="0" y="0"/>
                </a:moveTo>
                <a:lnTo>
                  <a:pt x="965200" y="1297940"/>
                </a:lnTo>
                <a:lnTo>
                  <a:pt x="1930400" y="0"/>
                </a:lnTo>
                <a:close/>
              </a:path>
            </a:pathLst>
          </a:custGeom>
          <a:solidFill>
            <a:schemeClr val="bg1"/>
          </a:solidFill>
        </p:spPr>
      </p:sp>
      <p:sp>
        <p:nvSpPr>
          <p:cNvPr id="23" name="TextBox 22"/>
          <p:cNvSpPr txBox="1"/>
          <p:nvPr/>
        </p:nvSpPr>
        <p:spPr>
          <a:xfrm>
            <a:off x="5029200" y="592788"/>
            <a:ext cx="8229600" cy="1015663"/>
          </a:xfrm>
          <a:prstGeom prst="rect">
            <a:avLst/>
          </a:prstGeom>
          <a:noFill/>
        </p:spPr>
        <p:txBody>
          <a:bodyPr wrap="square" rtlCol="0">
            <a:spAutoFit/>
          </a:bodyPr>
          <a:lstStyle/>
          <a:p>
            <a:pPr algn="ctr"/>
            <a:r>
              <a:rPr lang="en-US" sz="6000" b="1" dirty="0" smtClean="0">
                <a:solidFill>
                  <a:schemeClr val="accent5">
                    <a:lumMod val="75000"/>
                  </a:schemeClr>
                </a:solidFill>
                <a:latin typeface="Arial" panose="020B0604020202020204" pitchFamily="34" charset="0"/>
                <a:cs typeface="Arial" panose="020B0604020202020204" pitchFamily="34" charset="0"/>
              </a:rPr>
              <a:t>HƯỚNG DẪN VỀ NHÀ</a:t>
            </a:r>
            <a:endParaRPr lang="en-US" sz="6000" b="1" dirty="0">
              <a:solidFill>
                <a:schemeClr val="accent5">
                  <a:lumMod val="75000"/>
                </a:schemeClr>
              </a:solidFill>
              <a:latin typeface="Arial" panose="020B0604020202020204" pitchFamily="34" charset="0"/>
              <a:cs typeface="Arial" panose="020B0604020202020204" pitchFamily="34" charset="0"/>
            </a:endParaRPr>
          </a:p>
        </p:txBody>
      </p:sp>
      <p:sp>
        <p:nvSpPr>
          <p:cNvPr id="24" name="Oval 23"/>
          <p:cNvSpPr/>
          <p:nvPr/>
        </p:nvSpPr>
        <p:spPr>
          <a:xfrm>
            <a:off x="2750750" y="3062418"/>
            <a:ext cx="1169142" cy="116914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1</a:t>
            </a:r>
            <a:endParaRPr lang="en-US" sz="4800" b="1" dirty="0">
              <a:solidFill>
                <a:schemeClr val="bg1"/>
              </a:solidFill>
              <a:latin typeface="Arial" panose="020B0604020202020204" pitchFamily="34" charset="0"/>
              <a:cs typeface="Arial" panose="020B0604020202020204" pitchFamily="34" charset="0"/>
            </a:endParaRPr>
          </a:p>
        </p:txBody>
      </p:sp>
      <p:sp>
        <p:nvSpPr>
          <p:cNvPr id="25" name="Oval 24"/>
          <p:cNvSpPr/>
          <p:nvPr/>
        </p:nvSpPr>
        <p:spPr>
          <a:xfrm>
            <a:off x="5181600" y="5332666"/>
            <a:ext cx="1169142" cy="1169142"/>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endParaRPr lang="en-US" sz="4800" b="1" dirty="0">
              <a:solidFill>
                <a:schemeClr val="bg1"/>
              </a:solidFill>
              <a:latin typeface="Arial" panose="020B0604020202020204" pitchFamily="34" charset="0"/>
              <a:cs typeface="Arial" panose="020B0604020202020204" pitchFamily="34" charset="0"/>
            </a:endParaRPr>
          </a:p>
        </p:txBody>
      </p:sp>
      <p:sp>
        <p:nvSpPr>
          <p:cNvPr id="26" name="Oval 25"/>
          <p:cNvSpPr/>
          <p:nvPr/>
        </p:nvSpPr>
        <p:spPr>
          <a:xfrm>
            <a:off x="7710827" y="7495310"/>
            <a:ext cx="1169142" cy="116914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3</a:t>
            </a:r>
            <a:endParaRPr lang="en-US" sz="4800" b="1"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4307969" y="3061890"/>
            <a:ext cx="9144000" cy="982513"/>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endParaRPr lang="en-US" sz="4400" dirty="0">
              <a:latin typeface="Arial" panose="020B0604020202020204" pitchFamily="34" charset="0"/>
              <a:cs typeface="Arial" panose="020B0604020202020204" pitchFamily="34" charset="0"/>
            </a:endParaRPr>
          </a:p>
        </p:txBody>
      </p:sp>
      <p:sp>
        <p:nvSpPr>
          <p:cNvPr id="28" name="TextBox 27"/>
          <p:cNvSpPr txBox="1"/>
          <p:nvPr/>
        </p:nvSpPr>
        <p:spPr>
          <a:xfrm>
            <a:off x="6792908" y="4691625"/>
            <a:ext cx="10143812" cy="2123658"/>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còn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lại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SGK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9" name="TextBox 28"/>
          <p:cNvSpPr txBox="1"/>
          <p:nvPr/>
        </p:nvSpPr>
        <p:spPr>
          <a:xfrm>
            <a:off x="9376486" y="7080793"/>
            <a:ext cx="7294881" cy="1998176"/>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41 </a:t>
            </a:r>
            <a:r>
              <a:rPr lang="en-US" sz="4400" b="1" dirty="0" err="1" smtClean="0">
                <a:latin typeface="Arial" panose="020B0604020202020204" pitchFamily="34" charset="0"/>
                <a:cs typeface="Arial" panose="020B0604020202020204" pitchFamily="34" charset="0"/>
              </a:rPr>
              <a:t>Biểu</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đồ</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cột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kép</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strVal val="#ppt_w+.3"/>
                                          </p:val>
                                        </p:tav>
                                        <p:tav tm="100000">
                                          <p:val>
                                            <p:strVal val="#ppt_w"/>
                                          </p:val>
                                        </p:tav>
                                      </p:tavLst>
                                    </p:anim>
                                    <p:anim calcmode="lin" valueType="num">
                                      <p:cBhvr>
                                        <p:cTn id="13" dur="500" fill="hold"/>
                                        <p:tgtEl>
                                          <p:spTgt spid="27"/>
                                        </p:tgtEl>
                                        <p:attrNameLst>
                                          <p:attrName>ppt_h</p:attrName>
                                        </p:attrNameLst>
                                      </p:cBhvr>
                                      <p:tavLst>
                                        <p:tav tm="0">
                                          <p:val>
                                            <p:strVal val="#ppt_h"/>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p:tgtEl>
                                          <p:spTgt spid="25"/>
                                        </p:tgtEl>
                                        <p:attrNameLst>
                                          <p:attrName>ppt_y</p:attrName>
                                        </p:attrNameLst>
                                      </p:cBhvr>
                                      <p:tavLst>
                                        <p:tav tm="0">
                                          <p:val>
                                            <p:strVal val="#ppt_y+#ppt_h*1.125000"/>
                                          </p:val>
                                        </p:tav>
                                        <p:tav tm="100000">
                                          <p:val>
                                            <p:strVal val="#ppt_y"/>
                                          </p:val>
                                        </p:tav>
                                      </p:tavLst>
                                    </p:anim>
                                    <p:animEffect transition="in" filter="wipe(up)">
                                      <p:cBhvr>
                                        <p:cTn id="20" dur="500"/>
                                        <p:tgtEl>
                                          <p:spTgt spid="2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53791">
            <a:off x="13748085" y="-1673598"/>
            <a:ext cx="4308575" cy="46013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533400" y="-1257300"/>
            <a:ext cx="4661672" cy="510741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98336" y="6972300"/>
            <a:ext cx="4367232" cy="42878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80321">
            <a:off x="10656316" y="-2714134"/>
            <a:ext cx="4259967" cy="4742879"/>
          </a:xfrm>
          <a:prstGeom prst="rect">
            <a:avLst/>
          </a:prstGeom>
        </p:spPr>
      </p:pic>
      <p:sp>
        <p:nvSpPr>
          <p:cNvPr id="2" name="Rectangle 1"/>
          <p:cNvSpPr/>
          <p:nvPr/>
        </p:nvSpPr>
        <p:spPr>
          <a:xfrm>
            <a:off x="5410200" y="6343804"/>
            <a:ext cx="10959578"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2667532838"/>
              </p:ext>
            </p:extLst>
          </p:nvPr>
        </p:nvGraphicFramePr>
        <p:xfrm>
          <a:off x="3649536" y="2902636"/>
          <a:ext cx="12695705" cy="2989016"/>
        </p:xfrm>
        <a:graphic>
          <a:graphicData uri="http://schemas.openxmlformats.org/drawingml/2006/table">
            <a:tbl>
              <a:tblPr firstRow="1" bandRow="1">
                <a:tableStyleId>{F5AB1C69-6EDB-4FF4-983F-18BD219EF322}</a:tableStyleId>
              </a:tblPr>
              <a:tblGrid>
                <a:gridCol w="3693906"/>
                <a:gridCol w="2286000"/>
                <a:gridCol w="2286000"/>
                <a:gridCol w="2286000"/>
                <a:gridCol w="2143799"/>
              </a:tblGrid>
              <a:tr h="1181742">
                <a:tc>
                  <a:txBody>
                    <a:bodyPr/>
                    <a:lstStyle/>
                    <a:p>
                      <a:pPr algn="ctr">
                        <a:lnSpc>
                          <a:spcPct val="150000"/>
                        </a:lnSpc>
                      </a:pPr>
                      <a:r>
                        <a:rPr lang="en-US" sz="4000" dirty="0" err="1" smtClean="0">
                          <a:latin typeface="Arial" panose="020B0604020202020204" pitchFamily="34" charset="0"/>
                          <a:cs typeface="Arial" panose="020B0604020202020204" pitchFamily="34" charset="0"/>
                        </a:rPr>
                        <a:t>Lớp</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6A</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6B</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6C</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6D</a:t>
                      </a:r>
                      <a:endParaRPr lang="en-US" sz="4000" dirty="0">
                        <a:latin typeface="Arial" panose="020B0604020202020204" pitchFamily="34" charset="0"/>
                        <a:cs typeface="Arial" panose="020B0604020202020204" pitchFamily="34" charset="0"/>
                      </a:endParaRPr>
                    </a:p>
                  </a:txBody>
                  <a:tcPr anchor="ctr"/>
                </a:tc>
              </a:tr>
              <a:tr h="1744828">
                <a:tc>
                  <a:txBody>
                    <a:bodyPr/>
                    <a:lstStyle/>
                    <a:p>
                      <a:pPr algn="ctr">
                        <a:lnSpc>
                          <a:spcPct val="150000"/>
                        </a:lnSpc>
                      </a:pPr>
                      <a:r>
                        <a:rPr lang="en-US" sz="4000" dirty="0" err="1" smtClean="0">
                          <a:latin typeface="Arial" panose="020B0604020202020204" pitchFamily="34" charset="0"/>
                          <a:cs typeface="Arial" panose="020B0604020202020204" pitchFamily="34" charset="0"/>
                        </a:rPr>
                        <a:t>Số</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phong</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bao</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lì</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xì</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32</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27</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35</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30</a:t>
                      </a:r>
                      <a:endParaRPr lang="en-US" sz="4000" dirty="0">
                        <a:latin typeface="Arial" panose="020B0604020202020204" pitchFamily="34" charset="0"/>
                        <a:cs typeface="Arial" panose="020B0604020202020204" pitchFamily="34" charset="0"/>
                      </a:endParaRPr>
                    </a:p>
                  </a:txBody>
                  <a:tcPr anchor="ctr"/>
                </a:tc>
              </a:tr>
            </a:tbl>
          </a:graphicData>
        </a:graphic>
      </p:graphicFrame>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90508" y="6475537"/>
            <a:ext cx="1675527" cy="1675527"/>
          </a:xfrm>
          <a:prstGeom prst="rect">
            <a:avLst/>
          </a:prstGeom>
        </p:spPr>
      </p:pic>
      <p:sp>
        <p:nvSpPr>
          <p:cNvPr id="10" name="TextBox 9"/>
          <p:cNvSpPr txBox="1"/>
          <p:nvPr/>
        </p:nvSpPr>
        <p:spPr>
          <a:xfrm>
            <a:off x="8327139" y="1950944"/>
            <a:ext cx="3276600" cy="707886"/>
          </a:xfrm>
          <a:prstGeom prst="rect">
            <a:avLst/>
          </a:prstGeom>
          <a:noFill/>
        </p:spPr>
        <p:txBody>
          <a:bodyPr wrap="square" rtlCol="0">
            <a:spAutoFit/>
          </a:bodyPr>
          <a:lstStyle/>
          <a:p>
            <a:pPr algn="ctr"/>
            <a:r>
              <a:rPr lang="en-US" sz="4000" i="1" dirty="0" err="1" smtClean="0">
                <a:solidFill>
                  <a:schemeClr val="tx2"/>
                </a:solidFill>
                <a:latin typeface="Arial" panose="020B0604020202020204" pitchFamily="34" charset="0"/>
                <a:cs typeface="Arial" panose="020B0604020202020204" pitchFamily="34" charset="0"/>
              </a:rPr>
              <a:t>Bảng</a:t>
            </a:r>
            <a:r>
              <a:rPr lang="en-US" sz="4000" i="1" dirty="0" smtClean="0">
                <a:solidFill>
                  <a:schemeClr val="tx2"/>
                </a:solidFill>
                <a:latin typeface="Arial" panose="020B0604020202020204" pitchFamily="34" charset="0"/>
                <a:cs typeface="Arial" panose="020B0604020202020204" pitchFamily="34" charset="0"/>
              </a:rPr>
              <a:t> 9.2</a:t>
            </a:r>
            <a:endParaRPr lang="en-US" sz="4000"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5270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down)">
                                      <p:cBhvr>
                                        <p:cTn id="16" dur="500"/>
                                        <p:tgtEl>
                                          <p:spTgt spid="9"/>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3408">
            <a:off x="13027798" y="8569730"/>
            <a:ext cx="2977607" cy="476070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56391" y="-1850483"/>
            <a:ext cx="4613918" cy="50550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862138">
            <a:off x="16252370" y="7536271"/>
            <a:ext cx="2201604" cy="245117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130665">
            <a:off x="16866708" y="6667488"/>
            <a:ext cx="1507583" cy="1678483"/>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734570">
            <a:off x="17500479" y="9050150"/>
            <a:ext cx="1413500" cy="157373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96028">
            <a:off x="326525" y="7370944"/>
            <a:ext cx="1134009" cy="1262561"/>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87278" y="8672159"/>
            <a:ext cx="2375559" cy="233236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577741">
            <a:off x="2331019" y="8888529"/>
            <a:ext cx="1776473" cy="2083284"/>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717925" y="4551930"/>
            <a:ext cx="1567565" cy="1651649"/>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84293" y="2859876"/>
            <a:ext cx="2565768" cy="3384106"/>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60000" y="219547"/>
            <a:ext cx="2455478" cy="2232253"/>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282696">
            <a:off x="1736542" y="-1570503"/>
            <a:ext cx="2809929" cy="3103335"/>
          </a:xfrm>
          <a:prstGeom prst="rect">
            <a:avLst/>
          </a:prstGeom>
        </p:spPr>
      </p:pic>
      <p:pic>
        <p:nvPicPr>
          <p:cNvPr id="14" name="Picture 1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4852935" y="-482946"/>
            <a:ext cx="1187871" cy="1183552"/>
          </a:xfrm>
          <a:prstGeom prst="rect">
            <a:avLst/>
          </a:prstGeom>
        </p:spPr>
      </p:pic>
      <p:pic>
        <p:nvPicPr>
          <p:cNvPr id="15" name="Picture 1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927616">
            <a:off x="-487709" y="6427833"/>
            <a:ext cx="1273368" cy="1493289"/>
          </a:xfrm>
          <a:prstGeom prst="rect">
            <a:avLst/>
          </a:prstGeom>
        </p:spPr>
      </p:pic>
      <p:pic>
        <p:nvPicPr>
          <p:cNvPr id="16" name="Picture 16"/>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88163">
            <a:off x="12964529" y="7956660"/>
            <a:ext cx="1657525" cy="1943793"/>
          </a:xfrm>
          <a:prstGeom prst="rect">
            <a:avLst/>
          </a:prstGeom>
        </p:spPr>
      </p:pic>
      <p:pic>
        <p:nvPicPr>
          <p:cNvPr id="17" name="Picture 17"/>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rot="-4614256">
            <a:off x="12837236" y="-1098148"/>
            <a:ext cx="2216498" cy="2176198"/>
          </a:xfrm>
          <a:prstGeom prst="rect">
            <a:avLst/>
          </a:prstGeom>
        </p:spPr>
      </p:pic>
      <p:pic>
        <p:nvPicPr>
          <p:cNvPr id="18" name="Picture 18"/>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085907">
            <a:off x="17840266" y="5733341"/>
            <a:ext cx="1079148" cy="1201480"/>
          </a:xfrm>
          <a:prstGeom prst="rect">
            <a:avLst/>
          </a:prstGeom>
        </p:spPr>
      </p:pic>
      <p:sp>
        <p:nvSpPr>
          <p:cNvPr id="19" name="TextBox 18"/>
          <p:cNvSpPr txBox="1"/>
          <p:nvPr/>
        </p:nvSpPr>
        <p:spPr>
          <a:xfrm>
            <a:off x="1971642" y="2503049"/>
            <a:ext cx="1418635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CẢM ƠN CÁC EM </a:t>
            </a:r>
          </a:p>
          <a:p>
            <a:pPr algn="ctr">
              <a:lnSpc>
                <a:spcPct val="150000"/>
              </a:lnSpc>
            </a:pPr>
            <a:r>
              <a:rPr lang="en-US" sz="8000" b="1" dirty="0" smtClean="0">
                <a:latin typeface="Arial" panose="020B0604020202020204" pitchFamily="34" charset="0"/>
                <a:cs typeface="Arial" panose="020B0604020202020204" pitchFamily="34" charset="0"/>
              </a:rPr>
              <a:t>ĐÃ LẮNG NGHE BÀI GIẢNG!</a:t>
            </a:r>
            <a:endParaRPr lang="en-US" sz="8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096839"/>
      </p:ext>
    </p:extLst>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3408">
            <a:off x="13045605" y="8569730"/>
            <a:ext cx="2977607" cy="476070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74198" y="-1850483"/>
            <a:ext cx="4613918" cy="50550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862138">
            <a:off x="16270177" y="7536271"/>
            <a:ext cx="2201604" cy="245117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130665">
            <a:off x="16884515" y="6667488"/>
            <a:ext cx="1507583" cy="1678483"/>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085907">
            <a:off x="17840266" y="5733341"/>
            <a:ext cx="1079148" cy="120148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734570">
            <a:off x="17518286" y="9050150"/>
            <a:ext cx="1413500" cy="1573735"/>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96028">
            <a:off x="344332" y="7370944"/>
            <a:ext cx="1134009" cy="126256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9471" y="8672159"/>
            <a:ext cx="2375559" cy="2332367"/>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577741">
            <a:off x="2348826" y="8888529"/>
            <a:ext cx="1776473" cy="2083284"/>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735733" y="4551930"/>
            <a:ext cx="1567565" cy="1651649"/>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66485" y="2859876"/>
            <a:ext cx="2565768" cy="3384106"/>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42193" y="219547"/>
            <a:ext cx="2455478" cy="2232253"/>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7282696">
            <a:off x="1754350" y="-1570503"/>
            <a:ext cx="2809929" cy="3103335"/>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4870743" y="-482946"/>
            <a:ext cx="1187871" cy="1183552"/>
          </a:xfrm>
          <a:prstGeom prst="rect">
            <a:avLst/>
          </a:prstGeom>
        </p:spPr>
      </p:pic>
      <p:pic>
        <p:nvPicPr>
          <p:cNvPr id="16" name="Picture 16"/>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1927616">
            <a:off x="-469902" y="6427833"/>
            <a:ext cx="1273368" cy="1493289"/>
          </a:xfrm>
          <a:prstGeom prst="rect">
            <a:avLst/>
          </a:prstGeom>
        </p:spPr>
      </p:pic>
      <p:pic>
        <p:nvPicPr>
          <p:cNvPr id="17" name="Picture 17"/>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88163">
            <a:off x="12982336" y="7956660"/>
            <a:ext cx="1657525" cy="1943793"/>
          </a:xfrm>
          <a:prstGeom prst="rect">
            <a:avLst/>
          </a:prstGeom>
        </p:spPr>
      </p:pic>
      <p:pic>
        <p:nvPicPr>
          <p:cNvPr id="18" name="Picture 18"/>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4614256">
            <a:off x="12855043" y="-1098148"/>
            <a:ext cx="2216498" cy="2176198"/>
          </a:xfrm>
          <a:prstGeom prst="rect">
            <a:avLst/>
          </a:prstGeom>
        </p:spPr>
      </p:pic>
      <p:sp>
        <p:nvSpPr>
          <p:cNvPr id="24" name="TextBox 23"/>
          <p:cNvSpPr txBox="1"/>
          <p:nvPr/>
        </p:nvSpPr>
        <p:spPr>
          <a:xfrm>
            <a:off x="2747302" y="3688112"/>
            <a:ext cx="12526896" cy="1446550"/>
          </a:xfrm>
          <a:prstGeom prst="rect">
            <a:avLst/>
          </a:prstGeom>
          <a:noFill/>
        </p:spPr>
        <p:txBody>
          <a:bodyPr wrap="square" rtlCol="0">
            <a:spAutoFit/>
          </a:bodyPr>
          <a:lstStyle/>
          <a:p>
            <a:pPr algn="ctr"/>
            <a:r>
              <a:rPr lang="en-US" sz="8800" b="1" dirty="0" smtClean="0">
                <a:solidFill>
                  <a:schemeClr val="accent1">
                    <a:lumMod val="50000"/>
                  </a:schemeClr>
                </a:solidFill>
                <a:latin typeface="Arial" panose="020B0604020202020204" pitchFamily="34" charset="0"/>
                <a:cs typeface="Arial" panose="020B0604020202020204" pitchFamily="34" charset="0"/>
              </a:rPr>
              <a:t>BÀI 40: BIỂU ĐỒ CỘT</a:t>
            </a:r>
            <a:endParaRPr lang="en-US" sz="8800" b="1"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39" name="Picture 3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142955">
            <a:off x="243919" y="6986583"/>
            <a:ext cx="4222295" cy="3961280"/>
          </a:xfrm>
          <a:prstGeom prst="rect">
            <a:avLst/>
          </a:prstGeom>
        </p:spPr>
      </p:pic>
      <p:pic>
        <p:nvPicPr>
          <p:cNvPr id="4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176141">
            <a:off x="15579569" y="1298876"/>
            <a:ext cx="2917541" cy="3848076"/>
          </a:xfrm>
          <a:prstGeom prst="rect">
            <a:avLst/>
          </a:prstGeom>
        </p:spPr>
      </p:pic>
      <p:sp>
        <p:nvSpPr>
          <p:cNvPr id="42" name="TextBox 41"/>
          <p:cNvSpPr txBox="1"/>
          <p:nvPr/>
        </p:nvSpPr>
        <p:spPr>
          <a:xfrm>
            <a:off x="4948504" y="952500"/>
            <a:ext cx="8538896" cy="1427570"/>
          </a:xfrm>
          <a:prstGeom prst="rect">
            <a:avLst/>
          </a:prstGeom>
          <a:noFill/>
        </p:spPr>
        <p:txBody>
          <a:bodyPr wrap="square" rtlCol="0">
            <a:spAutoFit/>
          </a:bodyPr>
          <a:lstStyle/>
          <a:p>
            <a:pPr algn="ctr">
              <a:lnSpc>
                <a:spcPct val="150000"/>
              </a:lnSpc>
            </a:pPr>
            <a:r>
              <a:rPr lang="en-US" sz="6600" b="1" dirty="0" smtClean="0">
                <a:solidFill>
                  <a:schemeClr val="tx2">
                    <a:lumMod val="75000"/>
                  </a:schemeClr>
                </a:solidFill>
                <a:latin typeface="Arial" panose="020B0604020202020204" pitchFamily="34" charset="0"/>
                <a:cs typeface="Arial" panose="020B0604020202020204" pitchFamily="34" charset="0"/>
              </a:rPr>
              <a:t>NỘI DUNG BÀI HỌC</a:t>
            </a:r>
            <a:endParaRPr lang="en-US" sz="6600" b="1" dirty="0">
              <a:solidFill>
                <a:schemeClr val="tx2">
                  <a:lumMod val="75000"/>
                </a:schemeClr>
              </a:solidFill>
              <a:latin typeface="Arial" panose="020B0604020202020204" pitchFamily="34" charset="0"/>
              <a:cs typeface="Arial" panose="020B0604020202020204" pitchFamily="34" charset="0"/>
            </a:endParaRPr>
          </a:p>
        </p:txBody>
      </p:sp>
      <p:sp>
        <p:nvSpPr>
          <p:cNvPr id="43" name="Rectangle 42"/>
          <p:cNvSpPr/>
          <p:nvPr/>
        </p:nvSpPr>
        <p:spPr>
          <a:xfrm>
            <a:off x="3804920" y="3230534"/>
            <a:ext cx="10820400" cy="1524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495800" y="3607813"/>
            <a:ext cx="8991600" cy="769441"/>
          </a:xfrm>
          <a:prstGeom prst="rect">
            <a:avLst/>
          </a:prstGeom>
          <a:noFill/>
        </p:spPr>
        <p:txBody>
          <a:bodyPr wrap="square" rtlCol="0">
            <a:spAutoFit/>
          </a:bodyPr>
          <a:lstStyle/>
          <a:p>
            <a:r>
              <a:rPr lang="en-US" sz="4400" b="1" dirty="0" smtClean="0">
                <a:solidFill>
                  <a:schemeClr val="accent3">
                    <a:lumMod val="50000"/>
                  </a:schemeClr>
                </a:solidFill>
                <a:latin typeface="Arial" panose="020B0604020202020204" pitchFamily="34" charset="0"/>
                <a:cs typeface="Arial" panose="020B0604020202020204" pitchFamily="34" charset="0"/>
              </a:rPr>
              <a:t>01. </a:t>
            </a:r>
            <a:r>
              <a:rPr lang="en-US" sz="4400" b="1" dirty="0" err="1" smtClean="0">
                <a:solidFill>
                  <a:schemeClr val="accent3">
                    <a:lumMod val="50000"/>
                  </a:schemeClr>
                </a:solidFill>
                <a:latin typeface="Arial" panose="020B0604020202020204" pitchFamily="34" charset="0"/>
                <a:cs typeface="Arial" panose="020B0604020202020204" pitchFamily="34" charset="0"/>
              </a:rPr>
              <a:t>Vẽ</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biểu</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đồ</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cột</a:t>
            </a:r>
            <a:endParaRPr lang="en-US" sz="4400" b="1" dirty="0">
              <a:solidFill>
                <a:schemeClr val="accent3">
                  <a:lumMod val="50000"/>
                </a:schemeClr>
              </a:solidFill>
              <a:latin typeface="Arial" panose="020B0604020202020204" pitchFamily="34" charset="0"/>
              <a:cs typeface="Arial" panose="020B0604020202020204" pitchFamily="34" charset="0"/>
            </a:endParaRPr>
          </a:p>
        </p:txBody>
      </p:sp>
      <p:sp>
        <p:nvSpPr>
          <p:cNvPr id="45" name="Rectangle 44"/>
          <p:cNvSpPr/>
          <p:nvPr/>
        </p:nvSpPr>
        <p:spPr>
          <a:xfrm>
            <a:off x="3804920" y="5577493"/>
            <a:ext cx="10820400" cy="1524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495800" y="5954772"/>
            <a:ext cx="9915575" cy="769441"/>
          </a:xfrm>
          <a:prstGeom prst="rect">
            <a:avLst/>
          </a:prstGeom>
          <a:noFill/>
        </p:spPr>
        <p:txBody>
          <a:bodyPr wrap="square" rtlCol="0">
            <a:spAutoFit/>
          </a:bodyPr>
          <a:lstStyle/>
          <a:p>
            <a:r>
              <a:rPr lang="en-US" sz="4400" b="1" dirty="0" smtClean="0">
                <a:solidFill>
                  <a:schemeClr val="accent3">
                    <a:lumMod val="50000"/>
                  </a:schemeClr>
                </a:solidFill>
                <a:latin typeface="Arial" panose="020B0604020202020204" pitchFamily="34" charset="0"/>
                <a:cs typeface="Arial" panose="020B0604020202020204" pitchFamily="34" charset="0"/>
              </a:rPr>
              <a:t>02. </a:t>
            </a:r>
            <a:r>
              <a:rPr lang="en-US" sz="4400" b="1" dirty="0" err="1" smtClean="0">
                <a:solidFill>
                  <a:schemeClr val="accent3">
                    <a:lumMod val="50000"/>
                  </a:schemeClr>
                </a:solidFill>
                <a:latin typeface="Arial" panose="020B0604020202020204" pitchFamily="34" charset="0"/>
                <a:cs typeface="Arial" panose="020B0604020202020204" pitchFamily="34" charset="0"/>
              </a:rPr>
              <a:t>Phân</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tích</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số</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liệu</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với</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biểu</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đồ</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cột</a:t>
            </a:r>
            <a:endParaRPr lang="en-US" sz="4400"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02140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3"/>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Effect transition="in" filter="fade">
                                      <p:cBhvr>
                                        <p:cTn id="9" dur="500"/>
                                        <p:tgtEl>
                                          <p:spTgt spid="4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strVal val="#ppt_w+.3"/>
                                          </p:val>
                                        </p:tav>
                                        <p:tav tm="100000">
                                          <p:val>
                                            <p:strVal val="#ppt_w"/>
                                          </p:val>
                                        </p:tav>
                                      </p:tavLst>
                                    </p:anim>
                                    <p:anim calcmode="lin" valueType="num">
                                      <p:cBhvr>
                                        <p:cTn id="13" dur="500" fill="hold"/>
                                        <p:tgtEl>
                                          <p:spTgt spid="44"/>
                                        </p:tgtEl>
                                        <p:attrNameLst>
                                          <p:attrName>ppt_h</p:attrName>
                                        </p:attrNameLst>
                                      </p:cBhvr>
                                      <p:tavLst>
                                        <p:tav tm="0">
                                          <p:val>
                                            <p:strVal val="#ppt_h"/>
                                          </p:val>
                                        </p:tav>
                                        <p:tav tm="100000">
                                          <p:val>
                                            <p:strVal val="#ppt_h"/>
                                          </p:val>
                                        </p:tav>
                                      </p:tavLst>
                                    </p:anim>
                                    <p:animEffect transition="in" filter="fade">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strVal val="#ppt_w+.3"/>
                                          </p:val>
                                        </p:tav>
                                        <p:tav tm="100000">
                                          <p:val>
                                            <p:strVal val="#ppt_w"/>
                                          </p:val>
                                        </p:tav>
                                      </p:tavLst>
                                    </p:anim>
                                    <p:anim calcmode="lin" valueType="num">
                                      <p:cBhvr>
                                        <p:cTn id="20" dur="500" fill="hold"/>
                                        <p:tgtEl>
                                          <p:spTgt spid="45"/>
                                        </p:tgtEl>
                                        <p:attrNameLst>
                                          <p:attrName>ppt_h</p:attrName>
                                        </p:attrNameLst>
                                      </p:cBhvr>
                                      <p:tavLst>
                                        <p:tav tm="0">
                                          <p:val>
                                            <p:strVal val="#ppt_h"/>
                                          </p:val>
                                        </p:tav>
                                        <p:tav tm="100000">
                                          <p:val>
                                            <p:strVal val="#ppt_h"/>
                                          </p:val>
                                        </p:tav>
                                      </p:tavLst>
                                    </p:anim>
                                    <p:animEffect transition="in" filter="fade">
                                      <p:cBhvr>
                                        <p:cTn id="21" dur="500"/>
                                        <p:tgtEl>
                                          <p:spTgt spid="45"/>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strVal val="#ppt_w+.3"/>
                                          </p:val>
                                        </p:tav>
                                        <p:tav tm="100000">
                                          <p:val>
                                            <p:strVal val="#ppt_w"/>
                                          </p:val>
                                        </p:tav>
                                      </p:tavLst>
                                    </p:anim>
                                    <p:anim calcmode="lin" valueType="num">
                                      <p:cBhvr>
                                        <p:cTn id="25" dur="500" fill="hold"/>
                                        <p:tgtEl>
                                          <p:spTgt spid="46"/>
                                        </p:tgtEl>
                                        <p:attrNameLst>
                                          <p:attrName>ppt_h</p:attrName>
                                        </p:attrNameLst>
                                      </p:cBhvr>
                                      <p:tavLst>
                                        <p:tav tm="0">
                                          <p:val>
                                            <p:strVal val="#ppt_h"/>
                                          </p:val>
                                        </p:tav>
                                        <p:tav tm="100000">
                                          <p:val>
                                            <p:strVal val="#ppt_h"/>
                                          </p:val>
                                        </p:tav>
                                      </p:tavLst>
                                    </p:anim>
                                    <p:animEffect transition="in" filter="fade">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5"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834"/>
        </a:solidFill>
        <a:effectLst/>
      </p:bgPr>
    </p:bg>
    <p:spTree>
      <p:nvGrpSpPr>
        <p:cNvPr id="1" name=""/>
        <p:cNvGrpSpPr/>
        <p:nvPr/>
      </p:nvGrpSpPr>
      <p:grpSpPr>
        <a:xfrm>
          <a:off x="0" y="0"/>
          <a:ext cx="0" cy="0"/>
          <a:chOff x="0" y="0"/>
          <a:chExt cx="0" cy="0"/>
        </a:xfrm>
      </p:grpSpPr>
      <p:grpSp>
        <p:nvGrpSpPr>
          <p:cNvPr id="2" name="Group 2"/>
          <p:cNvGrpSpPr/>
          <p:nvPr/>
        </p:nvGrpSpPr>
        <p:grpSpPr>
          <a:xfrm>
            <a:off x="7326883" y="0"/>
            <a:ext cx="10961117"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5" name="Group 5"/>
          <p:cNvGrpSpPr/>
          <p:nvPr/>
        </p:nvGrpSpPr>
        <p:grpSpPr>
          <a:xfrm rot="-5400000">
            <a:off x="6985773" y="4550847"/>
            <a:ext cx="1253006" cy="842482"/>
            <a:chOff x="0" y="0"/>
            <a:chExt cx="1930400" cy="1297940"/>
          </a:xfrm>
        </p:grpSpPr>
        <p:sp>
          <p:nvSpPr>
            <p:cNvPr id="6" name="Freeform 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FD834"/>
            </a:solidFill>
          </p:spPr>
        </p:sp>
      </p:grpSp>
      <p:grpSp>
        <p:nvGrpSpPr>
          <p:cNvPr id="7" name="Group 7"/>
          <p:cNvGrpSpPr>
            <a:grpSpLocks noChangeAspect="1"/>
          </p:cNvGrpSpPr>
          <p:nvPr/>
        </p:nvGrpSpPr>
        <p:grpSpPr>
          <a:xfrm>
            <a:off x="4159471" y="8711565"/>
            <a:ext cx="1271004" cy="539059"/>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grpSp>
        <p:nvGrpSpPr>
          <p:cNvPr id="9" name="Group 9"/>
          <p:cNvGrpSpPr>
            <a:grpSpLocks noChangeAspect="1"/>
          </p:cNvGrpSpPr>
          <p:nvPr/>
        </p:nvGrpSpPr>
        <p:grpSpPr>
          <a:xfrm>
            <a:off x="1625604" y="7693997"/>
            <a:ext cx="1271004" cy="539059"/>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67540" y="1946429"/>
            <a:ext cx="2057400" cy="284295"/>
          </a:xfrm>
          <a:prstGeom prst="rect">
            <a:avLst/>
          </a:prstGeom>
        </p:spPr>
      </p:pic>
      <p:grpSp>
        <p:nvGrpSpPr>
          <p:cNvPr id="14" name="Group 14"/>
          <p:cNvGrpSpPr/>
          <p:nvPr/>
        </p:nvGrpSpPr>
        <p:grpSpPr>
          <a:xfrm>
            <a:off x="3244620" y="6042348"/>
            <a:ext cx="2664079" cy="4968169"/>
            <a:chOff x="0" y="0"/>
            <a:chExt cx="3552105" cy="662422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212431"/>
              <a:ext cx="3552105" cy="5411794"/>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8717" y="0"/>
              <a:ext cx="2090087" cy="2202198"/>
            </a:xfrm>
            <a:prstGeom prst="rect">
              <a:avLst/>
            </a:prstGeom>
          </p:spPr>
        </p:pic>
      </p:grpSp>
      <p:sp>
        <p:nvSpPr>
          <p:cNvPr id="17" name="TextBox 16"/>
          <p:cNvSpPr txBox="1"/>
          <p:nvPr/>
        </p:nvSpPr>
        <p:spPr>
          <a:xfrm>
            <a:off x="1371600" y="952500"/>
            <a:ext cx="6858000" cy="769441"/>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1. </a:t>
            </a:r>
            <a:r>
              <a:rPr lang="en-US" sz="4400" b="1" dirty="0" err="1" smtClean="0">
                <a:solidFill>
                  <a:srgbClr val="002060"/>
                </a:solidFill>
                <a:latin typeface="Arial" panose="020B0604020202020204" pitchFamily="34" charset="0"/>
                <a:cs typeface="Arial" panose="020B0604020202020204" pitchFamily="34" charset="0"/>
              </a:rPr>
              <a:t>Vẽ</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biểu</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đồ</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cột</a:t>
            </a:r>
            <a:endParaRPr lang="en-US" sz="4400" b="1"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1340071" y="2651556"/>
            <a:ext cx="5638800" cy="2954655"/>
          </a:xfrm>
          <a:prstGeom prst="rect">
            <a:avLst/>
          </a:prstGeom>
          <a:noFill/>
        </p:spPr>
        <p:txBody>
          <a:bodyPr wrap="square" rtlCol="0">
            <a:spAutoFit/>
          </a:bodyPr>
          <a:lstStyle/>
          <a:p>
            <a:pPr algn="just">
              <a:lnSpc>
                <a:spcPct val="150000"/>
              </a:lnSpc>
            </a:pP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hành</a:t>
            </a:r>
            <a:endParaRPr lang="en-US" sz="4400" b="1" dirty="0" smtClean="0">
              <a:latin typeface="Arial" panose="020B0604020202020204" pitchFamily="34" charset="0"/>
              <a:cs typeface="Arial" panose="020B0604020202020204" pitchFamily="34" charset="0"/>
            </a:endParaRPr>
          </a:p>
          <a:p>
            <a:pPr algn="just">
              <a:lnSpc>
                <a:spcPct val="150000"/>
              </a:lnSpc>
            </a:pPr>
            <a:r>
              <a:rPr lang="en-US" sz="4000" i="1" dirty="0" err="1" smtClean="0">
                <a:latin typeface="Arial" panose="020B0604020202020204" pitchFamily="34" charset="0"/>
                <a:cs typeface="Arial" panose="020B0604020202020204" pitchFamily="34" charset="0"/>
              </a:rPr>
              <a:t>Vẽ</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biểu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đồ</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cột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biểu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diễn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số</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liệu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trong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Bảng</a:t>
            </a:r>
            <a:r>
              <a:rPr lang="en-US" sz="4000" i="1" dirty="0" smtClean="0">
                <a:latin typeface="Arial" panose="020B0604020202020204" pitchFamily="34" charset="0"/>
                <a:cs typeface="Arial" panose="020B0604020202020204" pitchFamily="34" charset="0"/>
              </a:rPr>
              <a:t> 9.2</a:t>
            </a:r>
            <a:endParaRPr lang="en-US" sz="4000" i="1" dirty="0">
              <a:latin typeface="Arial" panose="020B0604020202020204" pitchFamily="34" charset="0"/>
              <a:cs typeface="Arial" panose="020B0604020202020204" pitchFamily="34" charset="0"/>
            </a:endParaRPr>
          </a:p>
        </p:txBody>
      </p:sp>
      <p:cxnSp>
        <p:nvCxnSpPr>
          <p:cNvPr id="22" name="Straight Arrow Connector 21"/>
          <p:cNvCxnSpPr/>
          <p:nvPr/>
        </p:nvCxnSpPr>
        <p:spPr>
          <a:xfrm flipH="1" flipV="1">
            <a:off x="9240452" y="1167697"/>
            <a:ext cx="1" cy="70809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240453" y="8248633"/>
            <a:ext cx="7239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78589" y="8273836"/>
            <a:ext cx="1143000" cy="707886"/>
          </a:xfrm>
          <a:prstGeom prst="rect">
            <a:avLst/>
          </a:prstGeom>
          <a:noFill/>
        </p:spPr>
        <p:txBody>
          <a:bodyPr wrap="square" rtlCol="0">
            <a:spAutoFit/>
          </a:bodyPr>
          <a:lstStyle/>
          <a:p>
            <a:r>
              <a:rPr lang="en-US" sz="4000" i="1" dirty="0" smtClean="0">
                <a:latin typeface="Arial" panose="020B0604020202020204" pitchFamily="34" charset="0"/>
                <a:cs typeface="Arial" panose="020B0604020202020204" pitchFamily="34" charset="0"/>
              </a:rPr>
              <a:t>0</a:t>
            </a:r>
            <a:endParaRPr lang="en-US" sz="4000" i="1" dirty="0">
              <a:latin typeface="Arial" panose="020B0604020202020204" pitchFamily="34" charset="0"/>
              <a:cs typeface="Arial" panose="020B0604020202020204" pitchFamily="34" charset="0"/>
            </a:endParaRPr>
          </a:p>
        </p:txBody>
      </p:sp>
      <p:cxnSp>
        <p:nvCxnSpPr>
          <p:cNvPr id="29" name="Straight Connector 28"/>
          <p:cNvCxnSpPr/>
          <p:nvPr/>
        </p:nvCxnSpPr>
        <p:spPr>
          <a:xfrm flipH="1">
            <a:off x="9123485" y="72926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123484" y="63782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134882" y="54638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134882" y="45494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152227" y="3671301"/>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133143" y="2684913"/>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1553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0697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423531"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2795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4691710"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5565552" y="8207077"/>
            <a:ext cx="0" cy="97288"/>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913547" y="152730"/>
            <a:ext cx="2803104" cy="1478418"/>
          </a:xfrm>
          <a:prstGeom prst="rect">
            <a:avLst/>
          </a:prstGeom>
          <a:noFill/>
        </p:spPr>
        <p:txBody>
          <a:bodyPr wrap="square" rtlCol="0">
            <a:spAutoFit/>
          </a:bodyPr>
          <a:lstStyle/>
          <a:p>
            <a:pPr algn="just">
              <a:lnSpc>
                <a:spcPct val="150000"/>
              </a:lnSpc>
            </a:pPr>
            <a:r>
              <a:rPr lang="en-US" sz="3200" i="1" dirty="0" err="1" smtClean="0">
                <a:solidFill>
                  <a:srgbClr val="0070C0"/>
                </a:solidFill>
                <a:latin typeface="Arial" panose="020B0604020202020204" pitchFamily="34" charset="0"/>
                <a:cs typeface="Arial" panose="020B0604020202020204" pitchFamily="34" charset="0"/>
              </a:rPr>
              <a:t>Số</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phong</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bao</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lì</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xì</a:t>
            </a:r>
            <a:endParaRPr lang="en-US" sz="3200" i="1" dirty="0">
              <a:solidFill>
                <a:srgbClr val="0070C0"/>
              </a:solidFill>
              <a:latin typeface="Arial" panose="020B0604020202020204" pitchFamily="34" charset="0"/>
              <a:cs typeface="Arial" panose="020B0604020202020204" pitchFamily="34" charset="0"/>
            </a:endParaRPr>
          </a:p>
        </p:txBody>
      </p:sp>
      <p:sp>
        <p:nvSpPr>
          <p:cNvPr id="60" name="TextBox 59"/>
          <p:cNvSpPr txBox="1"/>
          <p:nvPr/>
        </p:nvSpPr>
        <p:spPr>
          <a:xfrm>
            <a:off x="16479453" y="8180147"/>
            <a:ext cx="892921" cy="739754"/>
          </a:xfrm>
          <a:prstGeom prst="rect">
            <a:avLst/>
          </a:prstGeom>
          <a:noFill/>
        </p:spPr>
        <p:txBody>
          <a:bodyPr wrap="square" rtlCol="0">
            <a:spAutoFit/>
          </a:bodyPr>
          <a:lstStyle/>
          <a:p>
            <a:pPr algn="just">
              <a:lnSpc>
                <a:spcPct val="150000"/>
              </a:lnSpc>
            </a:pPr>
            <a:r>
              <a:rPr lang="en-US" sz="3200" i="1" dirty="0" err="1" smtClean="0">
                <a:solidFill>
                  <a:srgbClr val="0070C0"/>
                </a:solidFill>
                <a:latin typeface="Arial" panose="020B0604020202020204" pitchFamily="34" charset="0"/>
                <a:cs typeface="Arial" panose="020B0604020202020204" pitchFamily="34" charset="0"/>
              </a:rPr>
              <a:t>Lớp</a:t>
            </a:r>
            <a:endParaRPr lang="en-US" sz="3200" i="1" dirty="0">
              <a:solidFill>
                <a:srgbClr val="0070C0"/>
              </a:solidFill>
              <a:latin typeface="Arial" panose="020B0604020202020204" pitchFamily="34" charset="0"/>
              <a:cs typeface="Arial" panose="020B0604020202020204" pitchFamily="34" charset="0"/>
            </a:endParaRPr>
          </a:p>
        </p:txBody>
      </p:sp>
      <p:sp>
        <p:nvSpPr>
          <p:cNvPr id="62" name="TextBox 61"/>
          <p:cNvSpPr txBox="1"/>
          <p:nvPr/>
        </p:nvSpPr>
        <p:spPr>
          <a:xfrm>
            <a:off x="14771317" y="8142230"/>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6C</a:t>
            </a:r>
            <a:endParaRPr lang="en-US" sz="3600" i="1" dirty="0">
              <a:latin typeface="Arial" panose="020B0604020202020204" pitchFamily="34" charset="0"/>
              <a:cs typeface="Arial" panose="020B0604020202020204" pitchFamily="34" charset="0"/>
            </a:endParaRPr>
          </a:p>
        </p:txBody>
      </p:sp>
      <p:sp>
        <p:nvSpPr>
          <p:cNvPr id="63" name="TextBox 62"/>
          <p:cNvSpPr txBox="1"/>
          <p:nvPr/>
        </p:nvSpPr>
        <p:spPr>
          <a:xfrm>
            <a:off x="12473079" y="8134525"/>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6B</a:t>
            </a:r>
            <a:endParaRPr lang="en-US" sz="3600" i="1" dirty="0">
              <a:latin typeface="Arial" panose="020B0604020202020204" pitchFamily="34" charset="0"/>
              <a:cs typeface="Arial" panose="020B0604020202020204" pitchFamily="34" charset="0"/>
            </a:endParaRPr>
          </a:p>
        </p:txBody>
      </p:sp>
      <p:sp>
        <p:nvSpPr>
          <p:cNvPr id="64" name="TextBox 63"/>
          <p:cNvSpPr txBox="1"/>
          <p:nvPr/>
        </p:nvSpPr>
        <p:spPr>
          <a:xfrm>
            <a:off x="10202526" y="8122567"/>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6A</a:t>
            </a:r>
            <a:endParaRPr lang="en-US" sz="3600" i="1" dirty="0">
              <a:latin typeface="Arial" panose="020B0604020202020204" pitchFamily="34" charset="0"/>
              <a:cs typeface="Arial" panose="020B0604020202020204" pitchFamily="34" charset="0"/>
            </a:endParaRPr>
          </a:p>
        </p:txBody>
      </p:sp>
      <p:sp>
        <p:nvSpPr>
          <p:cNvPr id="65" name="TextBox 64"/>
          <p:cNvSpPr txBox="1"/>
          <p:nvPr/>
        </p:nvSpPr>
        <p:spPr>
          <a:xfrm>
            <a:off x="8319128" y="5916612"/>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10</a:t>
            </a:r>
            <a:endParaRPr lang="en-US" sz="3600" i="1" dirty="0">
              <a:latin typeface="Arial" panose="020B0604020202020204" pitchFamily="34" charset="0"/>
              <a:cs typeface="Arial" panose="020B0604020202020204" pitchFamily="34" charset="0"/>
            </a:endParaRPr>
          </a:p>
        </p:txBody>
      </p:sp>
      <p:sp>
        <p:nvSpPr>
          <p:cNvPr id="66" name="TextBox 65"/>
          <p:cNvSpPr txBox="1"/>
          <p:nvPr/>
        </p:nvSpPr>
        <p:spPr>
          <a:xfrm>
            <a:off x="8350569" y="4048757"/>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20</a:t>
            </a:r>
            <a:endParaRPr lang="en-US" sz="3600" i="1" dirty="0">
              <a:latin typeface="Arial" panose="020B0604020202020204" pitchFamily="34" charset="0"/>
              <a:cs typeface="Arial" panose="020B0604020202020204" pitchFamily="34" charset="0"/>
            </a:endParaRPr>
          </a:p>
        </p:txBody>
      </p:sp>
      <p:sp>
        <p:nvSpPr>
          <p:cNvPr id="67" name="TextBox 66"/>
          <p:cNvSpPr txBox="1"/>
          <p:nvPr/>
        </p:nvSpPr>
        <p:spPr>
          <a:xfrm>
            <a:off x="8353605" y="2178281"/>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30</a:t>
            </a:r>
            <a:endParaRPr lang="en-US" sz="3600" i="1" dirty="0">
              <a:latin typeface="Arial" panose="020B0604020202020204" pitchFamily="34" charset="0"/>
              <a:cs typeface="Arial" panose="020B0604020202020204" pitchFamily="34" charset="0"/>
            </a:endParaRPr>
          </a:p>
        </p:txBody>
      </p:sp>
      <p:cxnSp>
        <p:nvCxnSpPr>
          <p:cNvPr id="69" name="Straight Connector 68"/>
          <p:cNvCxnSpPr/>
          <p:nvPr/>
        </p:nvCxnSpPr>
        <p:spPr>
          <a:xfrm flipH="1">
            <a:off x="9162072" y="1836321"/>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0173776" y="2386897"/>
            <a:ext cx="891746" cy="58617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2464055" y="3120244"/>
            <a:ext cx="835527" cy="51134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4711740" y="1750037"/>
            <a:ext cx="853812" cy="64857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8903173" y="8927622"/>
            <a:ext cx="7808533" cy="1169551"/>
          </a:xfrm>
          <a:prstGeom prst="rect">
            <a:avLst/>
          </a:prstGeom>
          <a:noFill/>
        </p:spPr>
        <p:txBody>
          <a:bodyPr wrap="square" rtlCol="0">
            <a:spAutoFit/>
          </a:bodyPr>
          <a:lstStyle/>
          <a:p>
            <a:pPr algn="ctr">
              <a:lnSpc>
                <a:spcPts val="4200"/>
              </a:lnSpc>
            </a:pPr>
            <a:r>
              <a:rPr lang="en-US" sz="3200" b="1" i="1" dirty="0" err="1" smtClean="0">
                <a:solidFill>
                  <a:schemeClr val="tx2"/>
                </a:solidFill>
                <a:latin typeface="Arial" panose="020B0604020202020204" pitchFamily="34" charset="0"/>
                <a:cs typeface="Arial" panose="020B0604020202020204" pitchFamily="34" charset="0"/>
              </a:rPr>
              <a:t>Số</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lượng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phong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bao</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lì</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xì</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bán</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được</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trong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ngày</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đầu</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tiên</a:t>
            </a:r>
            <a:endParaRPr lang="en-US" sz="3200" b="1" i="1"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anim calcmode="lin" valueType="num">
                                      <p:cBhvr>
                                        <p:cTn id="1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wipe(left)">
                                      <p:cBhvr>
                                        <p:cTn id="24" dur="500"/>
                                        <p:tgtEl>
                                          <p:spTgt spid="18">
                                            <p:txEl>
                                              <p:pRg st="1" end="1"/>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10"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par>
                                <p:cTn id="87" presetID="10"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6" fill="hold" grpId="0" nodeType="click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barn(inHorizontal)">
                                      <p:cBhvr>
                                        <p:cTn id="94" dur="500"/>
                                        <p:tgtEl>
                                          <p:spTgt spid="70"/>
                                        </p:tgtEl>
                                      </p:cBhvr>
                                    </p:animEffect>
                                  </p:childTnLst>
                                </p:cTn>
                              </p:par>
                              <p:par>
                                <p:cTn id="95" presetID="16" presetClass="entr" presetSubtype="26"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barn(inHorizontal)">
                                      <p:cBhvr>
                                        <p:cTn id="97" dur="500"/>
                                        <p:tgtEl>
                                          <p:spTgt spid="71"/>
                                        </p:tgtEl>
                                      </p:cBhvr>
                                    </p:animEffect>
                                  </p:childTnLst>
                                </p:cTn>
                              </p:par>
                              <p:par>
                                <p:cTn id="98" presetID="16" presetClass="entr" presetSubtype="26" fill="hold" grpId="0" nodeType="with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barn(inHorizontal)">
                                      <p:cBhvr>
                                        <p:cTn id="100" dur="500"/>
                                        <p:tgtEl>
                                          <p:spTgt spid="72"/>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additive="base">
                                        <p:cTn id="105" dur="500" fill="hold"/>
                                        <p:tgtEl>
                                          <p:spTgt spid="79"/>
                                        </p:tgtEl>
                                        <p:attrNameLst>
                                          <p:attrName>ppt_x</p:attrName>
                                        </p:attrNameLst>
                                      </p:cBhvr>
                                      <p:tavLst>
                                        <p:tav tm="0">
                                          <p:val>
                                            <p:strVal val="#ppt_x"/>
                                          </p:val>
                                        </p:tav>
                                        <p:tav tm="100000">
                                          <p:val>
                                            <p:strVal val="#ppt_x"/>
                                          </p:val>
                                        </p:tav>
                                      </p:tavLst>
                                    </p:anim>
                                    <p:anim calcmode="lin" valueType="num">
                                      <p:cBhvr additive="base">
                                        <p:cTn id="10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59" grpId="0"/>
      <p:bldP spid="60" grpId="0"/>
      <p:bldP spid="62" grpId="0"/>
      <p:bldP spid="63" grpId="0"/>
      <p:bldP spid="64" grpId="0"/>
      <p:bldP spid="65" grpId="0"/>
      <p:bldP spid="66" grpId="0"/>
      <p:bldP spid="67" grpId="0"/>
      <p:bldP spid="70" grpId="0" animBg="1"/>
      <p:bldP spid="71" grpId="0" animBg="1"/>
      <p:bldP spid="72" grpId="0" animBg="1"/>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834"/>
        </a:solidFill>
        <a:effectLst/>
      </p:bgPr>
    </p:bg>
    <p:spTree>
      <p:nvGrpSpPr>
        <p:cNvPr id="1" name=""/>
        <p:cNvGrpSpPr/>
        <p:nvPr/>
      </p:nvGrpSpPr>
      <p:grpSpPr>
        <a:xfrm>
          <a:off x="0" y="0"/>
          <a:ext cx="0" cy="0"/>
          <a:chOff x="0" y="0"/>
          <a:chExt cx="0" cy="0"/>
        </a:xfrm>
      </p:grpSpPr>
      <p:grpSp>
        <p:nvGrpSpPr>
          <p:cNvPr id="2" name="Group 2"/>
          <p:cNvGrpSpPr/>
          <p:nvPr/>
        </p:nvGrpSpPr>
        <p:grpSpPr>
          <a:xfrm>
            <a:off x="7326883" y="0"/>
            <a:ext cx="10961117"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5" name="Group 5"/>
          <p:cNvGrpSpPr/>
          <p:nvPr/>
        </p:nvGrpSpPr>
        <p:grpSpPr>
          <a:xfrm rot="-5400000">
            <a:off x="6985773" y="4550847"/>
            <a:ext cx="1253006" cy="842482"/>
            <a:chOff x="0" y="0"/>
            <a:chExt cx="1930400" cy="1297940"/>
          </a:xfrm>
        </p:grpSpPr>
        <p:sp>
          <p:nvSpPr>
            <p:cNvPr id="6" name="Freeform 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FD834"/>
            </a:solidFill>
          </p:spPr>
        </p:sp>
      </p:grpSp>
      <p:grpSp>
        <p:nvGrpSpPr>
          <p:cNvPr id="7" name="Group 7"/>
          <p:cNvGrpSpPr>
            <a:grpSpLocks noChangeAspect="1"/>
          </p:cNvGrpSpPr>
          <p:nvPr/>
        </p:nvGrpSpPr>
        <p:grpSpPr>
          <a:xfrm>
            <a:off x="4159471" y="8711565"/>
            <a:ext cx="1271004" cy="539059"/>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grpSp>
        <p:nvGrpSpPr>
          <p:cNvPr id="9" name="Group 9"/>
          <p:cNvGrpSpPr>
            <a:grpSpLocks noChangeAspect="1"/>
          </p:cNvGrpSpPr>
          <p:nvPr/>
        </p:nvGrpSpPr>
        <p:grpSpPr>
          <a:xfrm>
            <a:off x="1625604" y="7693997"/>
            <a:ext cx="1271004" cy="539059"/>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67540" y="1946429"/>
            <a:ext cx="2057400" cy="284295"/>
          </a:xfrm>
          <a:prstGeom prst="rect">
            <a:avLst/>
          </a:prstGeom>
        </p:spPr>
      </p:pic>
      <p:grpSp>
        <p:nvGrpSpPr>
          <p:cNvPr id="14" name="Group 14"/>
          <p:cNvGrpSpPr/>
          <p:nvPr/>
        </p:nvGrpSpPr>
        <p:grpSpPr>
          <a:xfrm>
            <a:off x="3244620" y="6042348"/>
            <a:ext cx="2664079" cy="4968169"/>
            <a:chOff x="0" y="0"/>
            <a:chExt cx="3552105" cy="662422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212431"/>
              <a:ext cx="3552105" cy="5411794"/>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8717" y="0"/>
              <a:ext cx="2090087" cy="2202198"/>
            </a:xfrm>
            <a:prstGeom prst="rect">
              <a:avLst/>
            </a:prstGeom>
          </p:spPr>
        </p:pic>
      </p:grpSp>
      <p:sp>
        <p:nvSpPr>
          <p:cNvPr id="17" name="TextBox 16"/>
          <p:cNvSpPr txBox="1"/>
          <p:nvPr/>
        </p:nvSpPr>
        <p:spPr>
          <a:xfrm>
            <a:off x="1371600" y="952500"/>
            <a:ext cx="6858000" cy="769441"/>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1. </a:t>
            </a:r>
            <a:r>
              <a:rPr lang="en-US" sz="4400" b="1" dirty="0" err="1" smtClean="0">
                <a:solidFill>
                  <a:srgbClr val="002060"/>
                </a:solidFill>
                <a:latin typeface="Arial" panose="020B0604020202020204" pitchFamily="34" charset="0"/>
                <a:cs typeface="Arial" panose="020B0604020202020204" pitchFamily="34" charset="0"/>
              </a:rPr>
              <a:t>Vẽ</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biểu</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đồ</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cột</a:t>
            </a:r>
            <a:endParaRPr lang="en-US" sz="4400" b="1"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1340071" y="2651556"/>
            <a:ext cx="5638800" cy="2954655"/>
          </a:xfrm>
          <a:prstGeom prst="rect">
            <a:avLst/>
          </a:prstGeom>
          <a:noFill/>
        </p:spPr>
        <p:txBody>
          <a:bodyPr wrap="square" rtlCol="0">
            <a:spAutoFit/>
          </a:bodyPr>
          <a:lstStyle/>
          <a:p>
            <a:pPr algn="just">
              <a:lnSpc>
                <a:spcPct val="150000"/>
              </a:lnSpc>
            </a:pP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hành</a:t>
            </a:r>
            <a:endParaRPr lang="en-US" sz="4400" b="1" dirty="0" smtClean="0">
              <a:latin typeface="Arial" panose="020B0604020202020204" pitchFamily="34" charset="0"/>
              <a:cs typeface="Arial" panose="020B0604020202020204" pitchFamily="34" charset="0"/>
            </a:endParaRPr>
          </a:p>
          <a:p>
            <a:pPr algn="just">
              <a:lnSpc>
                <a:spcPct val="150000"/>
              </a:lnSpc>
            </a:pPr>
            <a:r>
              <a:rPr lang="en-US" sz="4000" i="1" dirty="0" err="1" smtClean="0">
                <a:latin typeface="Arial" panose="020B0604020202020204" pitchFamily="34" charset="0"/>
                <a:cs typeface="Arial" panose="020B0604020202020204" pitchFamily="34" charset="0"/>
              </a:rPr>
              <a:t>Vẽ</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biểu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đồ</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cột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biểu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diễn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số</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liệu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trong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Bảng</a:t>
            </a:r>
            <a:r>
              <a:rPr lang="en-US" sz="4000" i="1" dirty="0" smtClean="0">
                <a:latin typeface="Arial" panose="020B0604020202020204" pitchFamily="34" charset="0"/>
                <a:cs typeface="Arial" panose="020B0604020202020204" pitchFamily="34" charset="0"/>
              </a:rPr>
              <a:t> 9.2</a:t>
            </a:r>
            <a:endParaRPr lang="en-US" sz="4000" i="1" dirty="0">
              <a:latin typeface="Arial" panose="020B0604020202020204" pitchFamily="34" charset="0"/>
              <a:cs typeface="Arial" panose="020B0604020202020204" pitchFamily="34" charset="0"/>
            </a:endParaRPr>
          </a:p>
        </p:txBody>
      </p:sp>
      <p:cxnSp>
        <p:nvCxnSpPr>
          <p:cNvPr id="22" name="Straight Arrow Connector 21"/>
          <p:cNvCxnSpPr/>
          <p:nvPr/>
        </p:nvCxnSpPr>
        <p:spPr>
          <a:xfrm flipH="1" flipV="1">
            <a:off x="9240452" y="1167697"/>
            <a:ext cx="1" cy="70809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240453" y="8248633"/>
            <a:ext cx="7239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78589" y="8273836"/>
            <a:ext cx="1143000" cy="707886"/>
          </a:xfrm>
          <a:prstGeom prst="rect">
            <a:avLst/>
          </a:prstGeom>
          <a:noFill/>
        </p:spPr>
        <p:txBody>
          <a:bodyPr wrap="square" rtlCol="0">
            <a:spAutoFit/>
          </a:bodyPr>
          <a:lstStyle/>
          <a:p>
            <a:r>
              <a:rPr lang="en-US" sz="4000" i="1" dirty="0" smtClean="0">
                <a:latin typeface="Arial" panose="020B0604020202020204" pitchFamily="34" charset="0"/>
                <a:cs typeface="Arial" panose="020B0604020202020204" pitchFamily="34" charset="0"/>
              </a:rPr>
              <a:t>0</a:t>
            </a:r>
            <a:endParaRPr lang="en-US" sz="4000" i="1" dirty="0">
              <a:latin typeface="Arial" panose="020B0604020202020204" pitchFamily="34" charset="0"/>
              <a:cs typeface="Arial" panose="020B0604020202020204" pitchFamily="34" charset="0"/>
            </a:endParaRPr>
          </a:p>
        </p:txBody>
      </p:sp>
      <p:cxnSp>
        <p:nvCxnSpPr>
          <p:cNvPr id="29" name="Straight Connector 28"/>
          <p:cNvCxnSpPr/>
          <p:nvPr/>
        </p:nvCxnSpPr>
        <p:spPr>
          <a:xfrm flipH="1">
            <a:off x="9123485" y="72926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123484" y="63782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134882" y="54638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134882" y="45494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152227" y="3671301"/>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133143" y="2684913"/>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1553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0697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423531"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2795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4691710"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5565552" y="8207077"/>
            <a:ext cx="0" cy="97288"/>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913547" y="152730"/>
            <a:ext cx="2803104" cy="1478418"/>
          </a:xfrm>
          <a:prstGeom prst="rect">
            <a:avLst/>
          </a:prstGeom>
          <a:noFill/>
        </p:spPr>
        <p:txBody>
          <a:bodyPr wrap="square" rtlCol="0">
            <a:spAutoFit/>
          </a:bodyPr>
          <a:lstStyle/>
          <a:p>
            <a:pPr algn="just">
              <a:lnSpc>
                <a:spcPct val="150000"/>
              </a:lnSpc>
            </a:pPr>
            <a:r>
              <a:rPr lang="en-US" sz="3200" i="1" dirty="0" err="1" smtClean="0">
                <a:solidFill>
                  <a:srgbClr val="0070C0"/>
                </a:solidFill>
                <a:latin typeface="Arial" panose="020B0604020202020204" pitchFamily="34" charset="0"/>
                <a:cs typeface="Arial" panose="020B0604020202020204" pitchFamily="34" charset="0"/>
              </a:rPr>
              <a:t>Số</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phong</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bao</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lì</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xì</a:t>
            </a:r>
            <a:endParaRPr lang="en-US" sz="3200" i="1" dirty="0">
              <a:solidFill>
                <a:srgbClr val="0070C0"/>
              </a:solidFill>
              <a:latin typeface="Arial" panose="020B0604020202020204" pitchFamily="34" charset="0"/>
              <a:cs typeface="Arial" panose="020B0604020202020204" pitchFamily="34" charset="0"/>
            </a:endParaRPr>
          </a:p>
        </p:txBody>
      </p:sp>
      <p:sp>
        <p:nvSpPr>
          <p:cNvPr id="60" name="TextBox 59"/>
          <p:cNvSpPr txBox="1"/>
          <p:nvPr/>
        </p:nvSpPr>
        <p:spPr>
          <a:xfrm>
            <a:off x="16479453" y="8180147"/>
            <a:ext cx="892921" cy="739754"/>
          </a:xfrm>
          <a:prstGeom prst="rect">
            <a:avLst/>
          </a:prstGeom>
          <a:noFill/>
        </p:spPr>
        <p:txBody>
          <a:bodyPr wrap="square" rtlCol="0">
            <a:spAutoFit/>
          </a:bodyPr>
          <a:lstStyle/>
          <a:p>
            <a:pPr algn="just">
              <a:lnSpc>
                <a:spcPct val="150000"/>
              </a:lnSpc>
            </a:pPr>
            <a:r>
              <a:rPr lang="en-US" sz="3200" i="1" dirty="0" err="1" smtClean="0">
                <a:solidFill>
                  <a:srgbClr val="0070C0"/>
                </a:solidFill>
                <a:latin typeface="Arial" panose="020B0604020202020204" pitchFamily="34" charset="0"/>
                <a:cs typeface="Arial" panose="020B0604020202020204" pitchFamily="34" charset="0"/>
              </a:rPr>
              <a:t>Lớp</a:t>
            </a:r>
            <a:endParaRPr lang="en-US" sz="3200" i="1" dirty="0">
              <a:solidFill>
                <a:srgbClr val="0070C0"/>
              </a:solidFill>
              <a:latin typeface="Arial" panose="020B0604020202020204" pitchFamily="34" charset="0"/>
              <a:cs typeface="Arial" panose="020B0604020202020204" pitchFamily="34" charset="0"/>
            </a:endParaRPr>
          </a:p>
        </p:txBody>
      </p:sp>
      <p:sp>
        <p:nvSpPr>
          <p:cNvPr id="62" name="TextBox 61"/>
          <p:cNvSpPr txBox="1"/>
          <p:nvPr/>
        </p:nvSpPr>
        <p:spPr>
          <a:xfrm>
            <a:off x="14771317" y="8142230"/>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6C</a:t>
            </a:r>
            <a:endParaRPr lang="en-US" sz="3600" i="1" dirty="0">
              <a:latin typeface="Arial" panose="020B0604020202020204" pitchFamily="34" charset="0"/>
              <a:cs typeface="Arial" panose="020B0604020202020204" pitchFamily="34" charset="0"/>
            </a:endParaRPr>
          </a:p>
        </p:txBody>
      </p:sp>
      <p:sp>
        <p:nvSpPr>
          <p:cNvPr id="63" name="TextBox 62"/>
          <p:cNvSpPr txBox="1"/>
          <p:nvPr/>
        </p:nvSpPr>
        <p:spPr>
          <a:xfrm>
            <a:off x="12473079" y="8134525"/>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6B</a:t>
            </a:r>
            <a:endParaRPr lang="en-US" sz="3600" i="1" dirty="0">
              <a:latin typeface="Arial" panose="020B0604020202020204" pitchFamily="34" charset="0"/>
              <a:cs typeface="Arial" panose="020B0604020202020204" pitchFamily="34" charset="0"/>
            </a:endParaRPr>
          </a:p>
        </p:txBody>
      </p:sp>
      <p:sp>
        <p:nvSpPr>
          <p:cNvPr id="64" name="TextBox 63"/>
          <p:cNvSpPr txBox="1"/>
          <p:nvPr/>
        </p:nvSpPr>
        <p:spPr>
          <a:xfrm>
            <a:off x="10202526" y="8122567"/>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6A</a:t>
            </a:r>
            <a:endParaRPr lang="en-US" sz="3600" i="1" dirty="0">
              <a:latin typeface="Arial" panose="020B0604020202020204" pitchFamily="34" charset="0"/>
              <a:cs typeface="Arial" panose="020B0604020202020204" pitchFamily="34" charset="0"/>
            </a:endParaRPr>
          </a:p>
        </p:txBody>
      </p:sp>
      <p:sp>
        <p:nvSpPr>
          <p:cNvPr id="65" name="TextBox 64"/>
          <p:cNvSpPr txBox="1"/>
          <p:nvPr/>
        </p:nvSpPr>
        <p:spPr>
          <a:xfrm>
            <a:off x="8319128" y="5916612"/>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10</a:t>
            </a:r>
            <a:endParaRPr lang="en-US" sz="3600" i="1" dirty="0">
              <a:latin typeface="Arial" panose="020B0604020202020204" pitchFamily="34" charset="0"/>
              <a:cs typeface="Arial" panose="020B0604020202020204" pitchFamily="34" charset="0"/>
            </a:endParaRPr>
          </a:p>
        </p:txBody>
      </p:sp>
      <p:sp>
        <p:nvSpPr>
          <p:cNvPr id="66" name="TextBox 65"/>
          <p:cNvSpPr txBox="1"/>
          <p:nvPr/>
        </p:nvSpPr>
        <p:spPr>
          <a:xfrm>
            <a:off x="8350569" y="4048757"/>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20</a:t>
            </a:r>
            <a:endParaRPr lang="en-US" sz="3600" i="1" dirty="0">
              <a:latin typeface="Arial" panose="020B0604020202020204" pitchFamily="34" charset="0"/>
              <a:cs typeface="Arial" panose="020B0604020202020204" pitchFamily="34" charset="0"/>
            </a:endParaRPr>
          </a:p>
        </p:txBody>
      </p:sp>
      <p:sp>
        <p:nvSpPr>
          <p:cNvPr id="67" name="TextBox 66"/>
          <p:cNvSpPr txBox="1"/>
          <p:nvPr/>
        </p:nvSpPr>
        <p:spPr>
          <a:xfrm>
            <a:off x="8353605" y="2178281"/>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30</a:t>
            </a:r>
            <a:endParaRPr lang="en-US" sz="3600" i="1" dirty="0">
              <a:latin typeface="Arial" panose="020B0604020202020204" pitchFamily="34" charset="0"/>
              <a:cs typeface="Arial" panose="020B0604020202020204" pitchFamily="34" charset="0"/>
            </a:endParaRPr>
          </a:p>
        </p:txBody>
      </p:sp>
      <p:cxnSp>
        <p:nvCxnSpPr>
          <p:cNvPr id="69" name="Straight Connector 68"/>
          <p:cNvCxnSpPr/>
          <p:nvPr/>
        </p:nvCxnSpPr>
        <p:spPr>
          <a:xfrm flipH="1">
            <a:off x="9162072" y="1836321"/>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0173776" y="2386897"/>
            <a:ext cx="891746" cy="5861736"/>
          </a:xfrm>
          <a:prstGeom prst="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2464055" y="3120244"/>
            <a:ext cx="835527" cy="5113446"/>
          </a:xfrm>
          <a:prstGeom prst="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4711740" y="1750037"/>
            <a:ext cx="853812" cy="6485797"/>
          </a:xfrm>
          <a:prstGeom prst="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8903173" y="8927622"/>
            <a:ext cx="7808533" cy="1169551"/>
          </a:xfrm>
          <a:prstGeom prst="rect">
            <a:avLst/>
          </a:prstGeom>
          <a:noFill/>
        </p:spPr>
        <p:txBody>
          <a:bodyPr wrap="square" rtlCol="0">
            <a:spAutoFit/>
          </a:bodyPr>
          <a:lstStyle/>
          <a:p>
            <a:pPr algn="ctr">
              <a:lnSpc>
                <a:spcPts val="4200"/>
              </a:lnSpc>
            </a:pPr>
            <a:r>
              <a:rPr lang="en-US" sz="3200" b="1" i="1" dirty="0" err="1" smtClean="0">
                <a:solidFill>
                  <a:schemeClr val="tx2"/>
                </a:solidFill>
                <a:latin typeface="Arial" panose="020B0604020202020204" pitchFamily="34" charset="0"/>
                <a:cs typeface="Arial" panose="020B0604020202020204" pitchFamily="34" charset="0"/>
              </a:rPr>
              <a:t>Số</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lượng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phong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bao</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lì</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xì</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bán</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được</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trong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ngày</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đầu</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tiên</a:t>
            </a:r>
            <a:endParaRPr lang="en-US" sz="3200" b="1" i="1" dirty="0">
              <a:solidFill>
                <a:schemeClr val="tx2"/>
              </a:solidFill>
              <a:latin typeface="Arial" panose="020B0604020202020204" pitchFamily="34" charset="0"/>
              <a:cs typeface="Arial" panose="020B0604020202020204" pitchFamily="34" charset="0"/>
            </a:endParaRPr>
          </a:p>
        </p:txBody>
      </p:sp>
      <p:sp>
        <p:nvSpPr>
          <p:cNvPr id="74" name="TextBox 73"/>
          <p:cNvSpPr txBox="1"/>
          <p:nvPr/>
        </p:nvSpPr>
        <p:spPr>
          <a:xfrm>
            <a:off x="10255635" y="1547358"/>
            <a:ext cx="892921" cy="820674"/>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32</a:t>
            </a:r>
            <a:endParaRPr lang="en-US" sz="3600" dirty="0">
              <a:latin typeface="Arial" panose="020B0604020202020204" pitchFamily="34" charset="0"/>
              <a:cs typeface="Arial" panose="020B0604020202020204" pitchFamily="34" charset="0"/>
            </a:endParaRPr>
          </a:p>
        </p:txBody>
      </p:sp>
      <p:sp>
        <p:nvSpPr>
          <p:cNvPr id="75" name="TextBox 74"/>
          <p:cNvSpPr txBox="1"/>
          <p:nvPr/>
        </p:nvSpPr>
        <p:spPr>
          <a:xfrm>
            <a:off x="12517848" y="2162783"/>
            <a:ext cx="892921" cy="820674"/>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27</a:t>
            </a:r>
            <a:endParaRPr lang="en-US" sz="3600" dirty="0">
              <a:latin typeface="Arial" panose="020B0604020202020204" pitchFamily="34" charset="0"/>
              <a:cs typeface="Arial" panose="020B0604020202020204" pitchFamily="34" charset="0"/>
            </a:endParaRPr>
          </a:p>
        </p:txBody>
      </p:sp>
      <p:sp>
        <p:nvSpPr>
          <p:cNvPr id="76" name="TextBox 75"/>
          <p:cNvSpPr txBox="1"/>
          <p:nvPr/>
        </p:nvSpPr>
        <p:spPr>
          <a:xfrm>
            <a:off x="14794774" y="875555"/>
            <a:ext cx="892921" cy="820674"/>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35</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22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animEffect transition="in" filter="fade">
                                      <p:cBhvr>
                                        <p:cTn id="14" dur="500"/>
                                        <p:tgtEl>
                                          <p:spTgt spid="7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dissolve">
                                      <p:cBhvr>
                                        <p:cTn id="22" dur="500"/>
                                        <p:tgtEl>
                                          <p:spTgt spid="7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dissolve">
                                      <p:cBhvr>
                                        <p:cTn id="25" dur="500"/>
                                        <p:tgtEl>
                                          <p:spTgt spid="7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dissolve">
                                      <p:cBhvr>
                                        <p:cTn id="2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4" grpId="0"/>
      <p:bldP spid="75"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9C4C"/>
        </a:solidFill>
        <a:effectLst/>
      </p:bgPr>
    </p:bg>
    <p:spTree>
      <p:nvGrpSpPr>
        <p:cNvPr id="1" name=""/>
        <p:cNvGrpSpPr/>
        <p:nvPr/>
      </p:nvGrpSpPr>
      <p:grpSpPr>
        <a:xfrm>
          <a:off x="0" y="0"/>
          <a:ext cx="0" cy="0"/>
          <a:chOff x="0" y="0"/>
          <a:chExt cx="0" cy="0"/>
        </a:xfrm>
      </p:grpSpPr>
      <p:grpSp>
        <p:nvGrpSpPr>
          <p:cNvPr id="2" name="Group 2"/>
          <p:cNvGrpSpPr/>
          <p:nvPr/>
        </p:nvGrpSpPr>
        <p:grpSpPr>
          <a:xfrm>
            <a:off x="7372032" y="-1677770"/>
            <a:ext cx="12658963" cy="13957797"/>
            <a:chOff x="0" y="0"/>
            <a:chExt cx="16878617" cy="18610395"/>
          </a:xfrm>
        </p:grpSpPr>
        <p:grpSp>
          <p:nvGrpSpPr>
            <p:cNvPr id="3" name="Group 3"/>
            <p:cNvGrpSpPr/>
            <p:nvPr/>
          </p:nvGrpSpPr>
          <p:grpSpPr>
            <a:xfrm>
              <a:off x="2396045" y="2237027"/>
              <a:ext cx="12192000" cy="13716000"/>
              <a:chOff x="0" y="0"/>
              <a:chExt cx="3093156" cy="3479800"/>
            </a:xfrm>
          </p:grpSpPr>
          <p:sp>
            <p:nvSpPr>
              <p:cNvPr id="4" name="Freeform 4"/>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05037">
              <a:off x="10940466" y="11013998"/>
              <a:ext cx="5266823" cy="713485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904741" flipH="1">
              <a:off x="1493128" y="282649"/>
              <a:ext cx="4594853" cy="622455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600131">
              <a:off x="9559678" y="14300839"/>
              <a:ext cx="2967931" cy="3304377"/>
            </a:xfrm>
            <a:prstGeom prst="rect">
              <a:avLst/>
            </a:prstGeom>
          </p:spPr>
        </p:pic>
        <p:grpSp>
          <p:nvGrpSpPr>
            <p:cNvPr id="8" name="Group 8"/>
            <p:cNvGrpSpPr/>
            <p:nvPr/>
          </p:nvGrpSpPr>
          <p:grpSpPr>
            <a:xfrm rot="-5400000">
              <a:off x="2088941" y="8533373"/>
              <a:ext cx="1670675" cy="1123309"/>
              <a:chOff x="0" y="0"/>
              <a:chExt cx="1930400" cy="1297940"/>
            </a:xfrm>
          </p:grpSpPr>
          <p:sp>
            <p:nvSpPr>
              <p:cNvPr id="9" name="Freeform 9"/>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D9C4C"/>
              </a:solidFill>
            </p:spPr>
          </p:sp>
        </p:grpSp>
      </p:grpSp>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547959" y="2546563"/>
            <a:ext cx="2057400" cy="284295"/>
          </a:xfrm>
          <a:prstGeom prst="rect">
            <a:avLst/>
          </a:prstGeom>
        </p:spPr>
      </p:pic>
      <p:sp>
        <p:nvSpPr>
          <p:cNvPr id="22" name="TextBox 21"/>
          <p:cNvSpPr txBox="1"/>
          <p:nvPr/>
        </p:nvSpPr>
        <p:spPr>
          <a:xfrm>
            <a:off x="2557359" y="1257300"/>
            <a:ext cx="4038600" cy="830997"/>
          </a:xfrm>
          <a:prstGeom prst="rect">
            <a:avLst/>
          </a:prstGeom>
          <a:noFill/>
        </p:spPr>
        <p:txBody>
          <a:bodyPr wrap="square" rtlCol="0">
            <a:spAutoFit/>
          </a:bodyPr>
          <a:lstStyle/>
          <a:p>
            <a:pPr algn="ctr"/>
            <a:r>
              <a:rPr lang="en-US" sz="4800" b="1" dirty="0" err="1" smtClean="0">
                <a:solidFill>
                  <a:srgbClr val="002060"/>
                </a:solidFill>
                <a:latin typeface="Arial" panose="020B0604020202020204" pitchFamily="34" charset="0"/>
                <a:cs typeface="Arial" panose="020B0604020202020204" pitchFamily="34" charset="0"/>
              </a:rPr>
              <a:t>Chú</a:t>
            </a:r>
            <a:r>
              <a:rPr lang="en-US" sz="4800" b="1" dirty="0" smtClean="0">
                <a:solidFill>
                  <a:srgbClr val="002060"/>
                </a:solidFill>
                <a:latin typeface="Arial" panose="020B0604020202020204" pitchFamily="34" charset="0"/>
                <a:cs typeface="Arial" panose="020B0604020202020204" pitchFamily="34" charset="0"/>
              </a:rPr>
              <a:t> ý</a:t>
            </a:r>
            <a:endParaRPr lang="en-US" sz="4800" b="1" dirty="0">
              <a:solidFill>
                <a:srgbClr val="002060"/>
              </a:solidFill>
              <a:latin typeface="Arial" panose="020B0604020202020204" pitchFamily="34" charset="0"/>
              <a:cs typeface="Arial" panose="020B0604020202020204" pitchFamily="34" charset="0"/>
            </a:endParaRPr>
          </a:p>
        </p:txBody>
      </p:sp>
      <p:sp>
        <p:nvSpPr>
          <p:cNvPr id="23" name="TextBox 22"/>
          <p:cNvSpPr txBox="1"/>
          <p:nvPr/>
        </p:nvSpPr>
        <p:spPr>
          <a:xfrm>
            <a:off x="920076" y="3415514"/>
            <a:ext cx="7467600"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9.5, ta </a:t>
            </a:r>
            <a:r>
              <a:rPr lang="en-US" sz="4000" dirty="0" err="1" smtClean="0">
                <a:latin typeface="Arial" panose="020B0604020202020204" pitchFamily="34" charset="0"/>
                <a:cs typeface="Arial" panose="020B0604020202020204" pitchFamily="34" charset="0"/>
              </a:rPr>
              <a:t>thấy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0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vạch</a:t>
            </a:r>
            <a:r>
              <a:rPr lang="en-US" sz="4000" dirty="0" smtClean="0">
                <a:latin typeface="Arial" panose="020B0604020202020204" pitchFamily="34" charset="0"/>
                <a:cs typeface="Arial" panose="020B0604020202020204" pitchFamily="34" charset="0"/>
              </a:rPr>
              <a:t> 20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20 </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cũng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72" name="Picture 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9769" y="2498128"/>
            <a:ext cx="5435349" cy="5626367"/>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checkerboard(across)">
                                      <p:cBhvr>
                                        <p:cTn id="15" dur="5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43100"/>
            <a:ext cx="4648200" cy="707886"/>
          </a:xfrm>
          <a:prstGeom prst="rect">
            <a:avLst/>
          </a:prstGeom>
          <a:noFill/>
        </p:spPr>
        <p:txBody>
          <a:bodyPr wrap="square" rtlCol="0">
            <a:spAutoFit/>
          </a:bodyPr>
          <a:lstStyle/>
          <a:p>
            <a:pPr algn="just"/>
            <a:r>
              <a:rPr lang="en-US" sz="4000" b="1" dirty="0" err="1" smtClean="0">
                <a:solidFill>
                  <a:srgbClr val="00B050"/>
                </a:solidFill>
                <a:latin typeface="Arial" panose="020B0604020202020204" pitchFamily="34" charset="0"/>
                <a:cs typeface="Arial" panose="020B0604020202020204" pitchFamily="34" charset="0"/>
              </a:rPr>
              <a:t>Luyện</a:t>
            </a:r>
            <a:r>
              <a:rPr lang="en-US" sz="4000" b="1" dirty="0" smtClean="0">
                <a:solidFill>
                  <a:srgbClr val="00B050"/>
                </a:solidFill>
                <a:latin typeface="Arial" panose="020B0604020202020204" pitchFamily="34" charset="0"/>
                <a:cs typeface="Arial" panose="020B0604020202020204" pitchFamily="34" charset="0"/>
              </a:rPr>
              <a:t> </a:t>
            </a:r>
            <a:r>
              <a:rPr lang="en-US" sz="4000" b="1" dirty="0" err="1" smtClean="0">
                <a:solidFill>
                  <a:srgbClr val="00B050"/>
                </a:solidFill>
                <a:latin typeface="Arial" panose="020B0604020202020204" pitchFamily="34" charset="0"/>
                <a:cs typeface="Arial" panose="020B0604020202020204" pitchFamily="34" charset="0"/>
              </a:rPr>
              <a:t>tập</a:t>
            </a:r>
            <a:r>
              <a:rPr lang="en-US" sz="4000" b="1" dirty="0" smtClean="0">
                <a:solidFill>
                  <a:srgbClr val="00B050"/>
                </a:solidFill>
                <a:latin typeface="Arial" panose="020B0604020202020204" pitchFamily="34" charset="0"/>
                <a:cs typeface="Arial" panose="020B0604020202020204" pitchFamily="34" charset="0"/>
              </a:rPr>
              <a:t> 1</a:t>
            </a:r>
            <a:endParaRPr lang="en-US" sz="4000" b="1" dirty="0">
              <a:solidFill>
                <a:srgbClr val="00B050"/>
              </a:solidFill>
              <a:latin typeface="Arial" panose="020B0604020202020204" pitchFamily="34" charset="0"/>
              <a:cs typeface="Arial" panose="020B0604020202020204" pitchFamily="34"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6103" y="8267700"/>
            <a:ext cx="3900206" cy="2893244"/>
          </a:xfrm>
          <a:prstGeom prst="rect">
            <a:avLst/>
          </a:prstGeom>
        </p:spPr>
      </p:pic>
      <p:pic>
        <p:nvPicPr>
          <p:cNvPr id="5"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7053" y="7065511"/>
            <a:ext cx="1302911" cy="2053299"/>
          </a:xfrm>
          <a:prstGeom prst="rect">
            <a:avLst/>
          </a:prstGeom>
        </p:spPr>
      </p:pic>
      <p:sp>
        <p:nvSpPr>
          <p:cNvPr id="6" name="Rectangle 5"/>
          <p:cNvSpPr/>
          <p:nvPr/>
        </p:nvSpPr>
        <p:spPr>
          <a:xfrm>
            <a:off x="0" y="0"/>
            <a:ext cx="18288000" cy="1714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atin typeface="Arial" panose="020B0604020202020204" pitchFamily="34" charset="0"/>
                <a:cs typeface="Arial" panose="020B0604020202020204" pitchFamily="34" charset="0"/>
              </a:rPr>
              <a:t>Hoạt</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động</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cá</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nhân</a:t>
            </a:r>
            <a:endParaRPr lang="en-US" sz="4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53787">
            <a:off x="15838256" y="-386406"/>
            <a:ext cx="3788090" cy="3774315"/>
          </a:xfrm>
          <a:prstGeom prst="rect">
            <a:avLst/>
          </a:prstGeom>
        </p:spPr>
      </p:pic>
      <p:sp>
        <p:nvSpPr>
          <p:cNvPr id="8" name="TextBox 7"/>
          <p:cNvSpPr txBox="1"/>
          <p:nvPr/>
        </p:nvSpPr>
        <p:spPr>
          <a:xfrm>
            <a:off x="1524000" y="2684006"/>
            <a:ext cx="15392400" cy="378565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1)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xây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tủ</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trưởng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phiếu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loại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văn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yêu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t>
            </a:r>
            <a:r>
              <a:rPr lang="en-US" sz="4000" dirty="0" err="1" smtClean="0">
                <a:latin typeface="Arial" panose="020B0604020202020204" pitchFamily="34" charset="0"/>
                <a:cs typeface="Arial" panose="020B0604020202020204" pitchFamily="34" charset="0"/>
              </a:rPr>
              <a:t>ảng</a:t>
            </a:r>
            <a:r>
              <a:rPr lang="en-US" sz="4000" dirty="0" smtClean="0">
                <a:latin typeface="Arial" panose="020B0604020202020204" pitchFamily="34" charset="0"/>
                <a:cs typeface="Arial" panose="020B0604020202020204" pitchFamily="34" charset="0"/>
              </a:rPr>
              <a:t> 9.3 (</a:t>
            </a:r>
            <a:r>
              <a:rPr lang="en-US" sz="4000" i="1" dirty="0" err="1" smtClean="0">
                <a:latin typeface="Arial" panose="020B0604020202020204" pitchFamily="34" charset="0"/>
                <a:cs typeface="Arial" panose="020B0604020202020204" pitchFamily="34" charset="0"/>
              </a:rPr>
              <a:t>mỗi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gạch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ứng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với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một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bạn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800" y="5905500"/>
            <a:ext cx="6708574" cy="3581400"/>
          </a:xfrm>
          <a:prstGeom prst="rect">
            <a:avLst/>
          </a:prstGeom>
        </p:spPr>
      </p:pic>
    </p:spTree>
    <p:extLst>
      <p:ext uri="{BB962C8B-B14F-4D97-AF65-F5344CB8AC3E}">
        <p14:creationId xmlns:p14="http://schemas.microsoft.com/office/powerpoint/2010/main" val="41584320"/>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37"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1103</Words>
  <PresentationFormat>Custom</PresentationFormat>
  <Paragraphs>172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Wingdings</vt:lpstr>
      <vt:lpstr>Times New Roman</vt:lpstr>
      <vt:lpstr>Telegraf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2021-11-17T02:33:13Z</dcterms:modified>
  <dc:identifier>DAEvlDx_pDk</dc:identifier>
</cp:coreProperties>
</file>