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61" r:id="rId2"/>
    <p:sldId id="262" r:id="rId3"/>
    <p:sldId id="263" r:id="rId4"/>
    <p:sldId id="270" r:id="rId5"/>
    <p:sldId id="271" r:id="rId6"/>
    <p:sldId id="272" r:id="rId7"/>
    <p:sldId id="273" r:id="rId8"/>
    <p:sldId id="336" r:id="rId9"/>
    <p:sldId id="337" r:id="rId10"/>
    <p:sldId id="335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293" r:id="rId27"/>
    <p:sldId id="357" r:id="rId28"/>
    <p:sldId id="358" r:id="rId29"/>
    <p:sldId id="359" r:id="rId30"/>
    <p:sldId id="360" r:id="rId31"/>
    <p:sldId id="361" r:id="rId32"/>
    <p:sldId id="362" r:id="rId33"/>
    <p:sldId id="363" r:id="rId34"/>
    <p:sldId id="364" r:id="rId35"/>
    <p:sldId id="365" r:id="rId36"/>
    <p:sldId id="366" r:id="rId37"/>
    <p:sldId id="367" r:id="rId38"/>
    <p:sldId id="368" r:id="rId39"/>
    <p:sldId id="369" r:id="rId40"/>
    <p:sldId id="370" r:id="rId41"/>
    <p:sldId id="371" r:id="rId42"/>
    <p:sldId id="372" r:id="rId43"/>
    <p:sldId id="373" r:id="rId44"/>
    <p:sldId id="374" r:id="rId45"/>
    <p:sldId id="375" r:id="rId46"/>
    <p:sldId id="376" r:id="rId47"/>
    <p:sldId id="319" r:id="rId48"/>
    <p:sldId id="377" r:id="rId49"/>
    <p:sldId id="378" r:id="rId50"/>
    <p:sldId id="379" r:id="rId51"/>
    <p:sldId id="380" r:id="rId52"/>
    <p:sldId id="381" r:id="rId53"/>
    <p:sldId id="382" r:id="rId54"/>
    <p:sldId id="383" r:id="rId55"/>
    <p:sldId id="384" r:id="rId56"/>
    <p:sldId id="385" r:id="rId57"/>
    <p:sldId id="386" r:id="rId58"/>
    <p:sldId id="387" r:id="rId59"/>
    <p:sldId id="388" r:id="rId60"/>
    <p:sldId id="389" r:id="rId61"/>
    <p:sldId id="390" r:id="rId62"/>
    <p:sldId id="391" r:id="rId63"/>
    <p:sldId id="392" r:id="rId6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2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wmf"/><Relationship Id="rId13" Type="http://schemas.openxmlformats.org/officeDocument/2006/relationships/image" Target="../media/image189.wmf"/><Relationship Id="rId3" Type="http://schemas.openxmlformats.org/officeDocument/2006/relationships/image" Target="../media/image179.wmf"/><Relationship Id="rId7" Type="http://schemas.openxmlformats.org/officeDocument/2006/relationships/image" Target="../media/image183.wmf"/><Relationship Id="rId12" Type="http://schemas.openxmlformats.org/officeDocument/2006/relationships/image" Target="../media/image188.wmf"/><Relationship Id="rId17" Type="http://schemas.openxmlformats.org/officeDocument/2006/relationships/image" Target="../media/image193.wmf"/><Relationship Id="rId2" Type="http://schemas.openxmlformats.org/officeDocument/2006/relationships/image" Target="../media/image178.wmf"/><Relationship Id="rId16" Type="http://schemas.openxmlformats.org/officeDocument/2006/relationships/image" Target="../media/image192.wmf"/><Relationship Id="rId1" Type="http://schemas.openxmlformats.org/officeDocument/2006/relationships/image" Target="../media/image177.wmf"/><Relationship Id="rId6" Type="http://schemas.openxmlformats.org/officeDocument/2006/relationships/image" Target="../media/image182.wmf"/><Relationship Id="rId11" Type="http://schemas.openxmlformats.org/officeDocument/2006/relationships/image" Target="../media/image187.wmf"/><Relationship Id="rId5" Type="http://schemas.openxmlformats.org/officeDocument/2006/relationships/image" Target="../media/image181.wmf"/><Relationship Id="rId15" Type="http://schemas.openxmlformats.org/officeDocument/2006/relationships/image" Target="../media/image191.wmf"/><Relationship Id="rId10" Type="http://schemas.openxmlformats.org/officeDocument/2006/relationships/image" Target="../media/image186.wmf"/><Relationship Id="rId4" Type="http://schemas.openxmlformats.org/officeDocument/2006/relationships/image" Target="../media/image180.wmf"/><Relationship Id="rId9" Type="http://schemas.openxmlformats.org/officeDocument/2006/relationships/image" Target="../media/image185.wmf"/><Relationship Id="rId14" Type="http://schemas.openxmlformats.org/officeDocument/2006/relationships/image" Target="../media/image19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AE20D-EF95-480D-AB45-26BAE5ABF9EF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9F1C4-E384-4078-B756-B4E5C6EB7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8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28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50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46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99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43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053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139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048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182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761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89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257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787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488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52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028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516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334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015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99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470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24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863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727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649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494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250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923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06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648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479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444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18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490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098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110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804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5050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875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5065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393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6064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8451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49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8423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5580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13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70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5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12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07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F666C-549A-4144-BE9D-24525954F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BD9DE4C-036E-4E91-B19E-9B62695B9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7A7CDF-72C4-4519-A427-96E5F517D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15/03/2020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18EBA2-1C9B-4498-8DA9-08CBE3D40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B27A8F-BB3F-458B-8337-9A7C340F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657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674220-9A3A-43A2-BB98-D0115C219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D1291AE-DB74-422B-B293-0F36911FF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30FE65-319D-4E6E-A9F0-D524A8652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15/03/2020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563D86-EAA5-4A5D-B11B-2D97DDFD8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D7C6E1-F1A4-4822-B7C0-76A6E5D6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0240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9C65148-1522-4572-BE02-6FD3C9CBF5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4ED0ED9-5F1D-4943-A83D-17D729B9C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9ED8EE-862F-4674-A1DF-23E9F44FB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15/03/2020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329616-9A1E-4696-9D93-603C4D39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1EDE9F-CDBA-4022-B648-803821D9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818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15/03/2020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66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2105AC-0EEE-4CFD-A71A-3B3B46B89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248B2F-D243-4129-BA34-69CF15449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5C62E0-9CD9-49B6-96C2-1DD70329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15/03/2020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F5D981-CC4D-4FAA-B250-24AE7A1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16043C-4650-462D-A891-D269447E6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1963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D0A10A-28CD-4427-9D29-C8D9D1A9D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7F6722-5CA1-42F5-B63E-BCD70E878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634E12-F3C5-41A9-A2AB-C59C880D5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15/03/2020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D062CF-29E0-45C5-82B6-0C6C8DB5F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7DCAD3-C8EA-4942-943F-C7F83D838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571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6D3D45-7C80-464F-A924-F5C2F44A4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6C8D3A-B938-4AC8-B902-2B1F0DD1A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F7053E4-475F-4DE4-AA8A-85AB5C118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20B1A12-EA60-4682-A2B8-6B4534A25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15/03/2020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75DB90E-BCC7-4F1F-A3CB-FDB4838F5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D6E8246-6931-4B65-B556-4CA6C6D72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978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902D03-C62D-49DE-87D7-10EB7546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CB0F02-6E42-4829-8BF0-540C1DA4A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4AE3843-87EC-4027-9AD7-149719DB7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68C0BDE-0C18-4007-AC7C-EF3E665DB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35670DF-A394-46A4-A981-1516F5AB1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C43D95A-7ECD-4460-A322-AC0E69C8F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15/03/2020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813A6DE-0B47-4EC4-97EA-3289A8D06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3256A31-07A4-4DEE-AE30-242FD047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62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4A49AE-C3E5-42E3-BC48-9DB0A02A5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285538-0E52-4F49-9013-D62F8949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15/03/2020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0C8949A-7B29-4717-BB3A-9FB140DFB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7FBA2FE-C467-4D36-8950-90A96518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686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BA131EB-0FA3-485C-B264-6D1D55D3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15/03/2020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EF8E50C-0112-4779-8E51-BEECDAA9C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C49CAED-8AAB-41FB-BF65-99CDEE1A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100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1AFA87-4533-47DA-B3E8-FB7B575E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6F9327-50B3-4140-8BAC-1F54DEB34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2B052B-BFCF-438E-AA2A-DC4567CBB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77387B2-6EFA-4783-B562-FC483649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15/03/2020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2B4FDD7-16D2-4C96-9A80-54E5DD42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D1DA189-ADE9-463A-A71F-FAD1A4977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590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C94CE-51CE-4682-BE38-4515B04D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498EFBA-E59B-4713-AFF2-5FCFFC6B7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FE8877E-2D4E-4DC2-A24D-616D88421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D6C14C4-3629-44D3-8659-81DD22EC2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15/03/2020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3AB87F7-A4E4-4CEB-A4F1-44385C5D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64BDC58-5589-42DF-801A-63C12CD6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677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EE38435-ADED-492E-A651-B04F5D9FC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AE76F3-542C-4571-B179-687889A3A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11936"/>
            <a:ext cx="10515600" cy="5165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C3AB9A-AE12-4952-B5DB-C10975A44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74A9C-1B12-4F59-AD8D-A4633FFB0FF2}" type="datetimeFigureOut">
              <a:rPr lang="vi-VN" smtClean="0"/>
              <a:t>15/03/2020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C4B960-75A7-44A3-B815-12624C52D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9F35B3-98DD-4C40-BBF6-FAE4AFA39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395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12.xml"/><Relationship Id="rId3" Type="http://schemas.openxmlformats.org/officeDocument/2006/relationships/slide" Target="slide23.xml"/><Relationship Id="rId7" Type="http://schemas.openxmlformats.org/officeDocument/2006/relationships/slide" Target="slide18.xml"/><Relationship Id="rId12" Type="http://schemas.openxmlformats.org/officeDocument/2006/relationships/slide" Target="slide13.xml"/><Relationship Id="rId17" Type="http://schemas.openxmlformats.org/officeDocument/2006/relationships/slide" Target="slide2.xml"/><Relationship Id="rId2" Type="http://schemas.openxmlformats.org/officeDocument/2006/relationships/slide" Target="slide22.xml"/><Relationship Id="rId16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slide" Target="slide14.xml"/><Relationship Id="rId5" Type="http://schemas.openxmlformats.org/officeDocument/2006/relationships/slide" Target="slide25.xml"/><Relationship Id="rId15" Type="http://schemas.openxmlformats.org/officeDocument/2006/relationships/slide" Target="slide16.xml"/><Relationship Id="rId10" Type="http://schemas.openxmlformats.org/officeDocument/2006/relationships/slide" Target="slide15.xml"/><Relationship Id="rId4" Type="http://schemas.openxmlformats.org/officeDocument/2006/relationships/slide" Target="slide24.xml"/><Relationship Id="rId9" Type="http://schemas.openxmlformats.org/officeDocument/2006/relationships/slide" Target="slide20.xml"/><Relationship Id="rId14" Type="http://schemas.openxmlformats.org/officeDocument/2006/relationships/slide" Target="slide2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5.wmf"/><Relationship Id="rId18" Type="http://schemas.openxmlformats.org/officeDocument/2006/relationships/oleObject" Target="../embeddings/oleObject5.bin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9.wmf"/><Relationship Id="rId7" Type="http://schemas.openxmlformats.org/officeDocument/2006/relationships/image" Target="../media/image26.png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.bin"/><Relationship Id="rId20" Type="http://schemas.openxmlformats.org/officeDocument/2006/relationships/oleObject" Target="../embeddings/oleObject6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11" Type="http://schemas.openxmlformats.org/officeDocument/2006/relationships/image" Target="../media/image14.wmf"/><Relationship Id="rId24" Type="http://schemas.openxmlformats.org/officeDocument/2006/relationships/slide" Target="slide3.xml"/><Relationship Id="rId5" Type="http://schemas.openxmlformats.org/officeDocument/2006/relationships/image" Target="../media/image24.png"/><Relationship Id="rId15" Type="http://schemas.openxmlformats.org/officeDocument/2006/relationships/image" Target="../media/image16.wmf"/><Relationship Id="rId23" Type="http://schemas.openxmlformats.org/officeDocument/2006/relationships/slide" Target="slide10.xml"/><Relationship Id="rId10" Type="http://schemas.openxmlformats.org/officeDocument/2006/relationships/oleObject" Target="../embeddings/oleObject1.bin"/><Relationship Id="rId19" Type="http://schemas.openxmlformats.org/officeDocument/2006/relationships/image" Target="../media/image18.wmf"/><Relationship Id="rId4" Type="http://schemas.openxmlformats.org/officeDocument/2006/relationships/image" Target="../media/image23.png"/><Relationship Id="rId9" Type="http://schemas.openxmlformats.org/officeDocument/2006/relationships/image" Target="../media/image20.emf"/><Relationship Id="rId14" Type="http://schemas.openxmlformats.org/officeDocument/2006/relationships/oleObject" Target="../embeddings/oleObject3.bin"/><Relationship Id="rId22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25.wmf"/><Relationship Id="rId3" Type="http://schemas.openxmlformats.org/officeDocument/2006/relationships/notesSlide" Target="../notesSlides/notesSlide2.xml"/><Relationship Id="rId21" Type="http://schemas.openxmlformats.org/officeDocument/2006/relationships/slide" Target="slide3.xml"/><Relationship Id="rId7" Type="http://schemas.openxmlformats.org/officeDocument/2006/relationships/image" Target="../media/image38.png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.wmf"/><Relationship Id="rId20" Type="http://schemas.openxmlformats.org/officeDocument/2006/relationships/slide" Target="slide1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7.png"/><Relationship Id="rId11" Type="http://schemas.openxmlformats.org/officeDocument/2006/relationships/oleObject" Target="../embeddings/oleObject8.bin"/><Relationship Id="rId5" Type="http://schemas.openxmlformats.org/officeDocument/2006/relationships/image" Target="../media/image36.png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21.wmf"/><Relationship Id="rId19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oleObject" Target="../embeddings/oleObject7.bin"/><Relationship Id="rId1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6.png"/><Relationship Id="rId4" Type="http://schemas.openxmlformats.org/officeDocument/2006/relationships/image" Target="../media/image42.png"/><Relationship Id="rId9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slide" Target="slide3.xml"/><Relationship Id="rId5" Type="http://schemas.openxmlformats.org/officeDocument/2006/relationships/image" Target="../media/image49.png"/><Relationship Id="rId10" Type="http://schemas.openxmlformats.org/officeDocument/2006/relationships/slide" Target="slide10.xml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slide" Target="slide3.xml"/><Relationship Id="rId5" Type="http://schemas.openxmlformats.org/officeDocument/2006/relationships/image" Target="../media/image56.png"/><Relationship Id="rId10" Type="http://schemas.openxmlformats.org/officeDocument/2006/relationships/slide" Target="slide10.xml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slide" Target="slide3.xml"/><Relationship Id="rId5" Type="http://schemas.openxmlformats.org/officeDocument/2006/relationships/image" Target="../media/image63.png"/><Relationship Id="rId10" Type="http://schemas.openxmlformats.org/officeDocument/2006/relationships/slide" Target="slide10.xml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33.wmf"/><Relationship Id="rId3" Type="http://schemas.openxmlformats.org/officeDocument/2006/relationships/notesSlide" Target="../notesSlides/notesSlide7.xml"/><Relationship Id="rId21" Type="http://schemas.openxmlformats.org/officeDocument/2006/relationships/slide" Target="slide3.xml"/><Relationship Id="rId7" Type="http://schemas.openxmlformats.org/officeDocument/2006/relationships/image" Target="../media/image76.png"/><Relationship Id="rId12" Type="http://schemas.openxmlformats.org/officeDocument/2006/relationships/image" Target="../media/image30.wmf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wmf"/><Relationship Id="rId20" Type="http://schemas.openxmlformats.org/officeDocument/2006/relationships/slide" Target="slide1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5.png"/><Relationship Id="rId11" Type="http://schemas.openxmlformats.org/officeDocument/2006/relationships/oleObject" Target="../embeddings/oleObject13.bin"/><Relationship Id="rId5" Type="http://schemas.openxmlformats.org/officeDocument/2006/relationships/image" Target="../media/image74.png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29.wmf"/><Relationship Id="rId19" Type="http://schemas.openxmlformats.org/officeDocument/2006/relationships/image" Target="../media/image78.png"/><Relationship Id="rId4" Type="http://schemas.openxmlformats.org/officeDocument/2006/relationships/image" Target="../media/image73.png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31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slide" Target="slide3.xml"/><Relationship Id="rId5" Type="http://schemas.openxmlformats.org/officeDocument/2006/relationships/image" Target="../media/image81.png"/><Relationship Id="rId10" Type="http://schemas.openxmlformats.org/officeDocument/2006/relationships/slide" Target="slide10.xml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slide" Target="slide3.xml"/><Relationship Id="rId5" Type="http://schemas.openxmlformats.org/officeDocument/2006/relationships/image" Target="../media/image88.png"/><Relationship Id="rId10" Type="http://schemas.openxmlformats.org/officeDocument/2006/relationships/slide" Target="slide10.xml"/><Relationship Id="rId4" Type="http://schemas.openxmlformats.org/officeDocument/2006/relationships/image" Target="../media/image87.png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47.xml"/><Relationship Id="rId4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slide" Target="slide3.xml"/><Relationship Id="rId5" Type="http://schemas.openxmlformats.org/officeDocument/2006/relationships/image" Target="../media/image95.png"/><Relationship Id="rId10" Type="http://schemas.openxmlformats.org/officeDocument/2006/relationships/slide" Target="slide10.xml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slide" Target="slide3.xml"/><Relationship Id="rId5" Type="http://schemas.openxmlformats.org/officeDocument/2006/relationships/image" Target="../media/image102.png"/><Relationship Id="rId10" Type="http://schemas.openxmlformats.org/officeDocument/2006/relationships/slide" Target="slide10.xml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slide" Target="slide3.xml"/><Relationship Id="rId5" Type="http://schemas.openxmlformats.org/officeDocument/2006/relationships/image" Target="../media/image109.png"/><Relationship Id="rId10" Type="http://schemas.openxmlformats.org/officeDocument/2006/relationships/slide" Target="slide10.xml"/><Relationship Id="rId4" Type="http://schemas.openxmlformats.org/officeDocument/2006/relationships/image" Target="../media/image108.png"/><Relationship Id="rId9" Type="http://schemas.openxmlformats.org/officeDocument/2006/relationships/image" Target="../media/image11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6.png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1" Type="http://schemas.openxmlformats.org/officeDocument/2006/relationships/slide" Target="slide3.xml"/><Relationship Id="rId5" Type="http://schemas.openxmlformats.org/officeDocument/2006/relationships/image" Target="../media/image116.png"/><Relationship Id="rId10" Type="http://schemas.openxmlformats.org/officeDocument/2006/relationships/slide" Target="slide10.xml"/><Relationship Id="rId4" Type="http://schemas.openxmlformats.org/officeDocument/2006/relationships/image" Target="../media/image115.png"/><Relationship Id="rId9" Type="http://schemas.openxmlformats.org/officeDocument/2006/relationships/image" Target="../media/image1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image" Target="../media/image69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slide" Target="slide3.xml"/><Relationship Id="rId5" Type="http://schemas.openxmlformats.org/officeDocument/2006/relationships/image" Target="../media/image71.png"/><Relationship Id="rId10" Type="http://schemas.openxmlformats.org/officeDocument/2006/relationships/slide" Target="slide10.xml"/><Relationship Id="rId4" Type="http://schemas.openxmlformats.org/officeDocument/2006/relationships/image" Target="../media/image70.png"/><Relationship Id="rId9" Type="http://schemas.openxmlformats.org/officeDocument/2006/relationships/image" Target="../media/image9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98.png"/><Relationship Id="rId7" Type="http://schemas.openxmlformats.org/officeDocument/2006/relationships/image" Target="../media/image1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22.png"/><Relationship Id="rId5" Type="http://schemas.openxmlformats.org/officeDocument/2006/relationships/image" Target="../media/image112.png"/><Relationship Id="rId10" Type="http://schemas.openxmlformats.org/officeDocument/2006/relationships/image" Target="../media/image121.png"/><Relationship Id="rId4" Type="http://schemas.openxmlformats.org/officeDocument/2006/relationships/image" Target="../media/image105.png"/><Relationship Id="rId9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slide" Target="slide28.xml"/><Relationship Id="rId18" Type="http://schemas.openxmlformats.org/officeDocument/2006/relationships/slide" Target="slide44.xml"/><Relationship Id="rId3" Type="http://schemas.openxmlformats.org/officeDocument/2006/relationships/slide" Target="slide39.xml"/><Relationship Id="rId21" Type="http://schemas.openxmlformats.org/officeDocument/2006/relationships/slide" Target="slide42.xml"/><Relationship Id="rId7" Type="http://schemas.openxmlformats.org/officeDocument/2006/relationships/slide" Target="slide34.xml"/><Relationship Id="rId12" Type="http://schemas.openxmlformats.org/officeDocument/2006/relationships/slide" Target="slide29.xml"/><Relationship Id="rId17" Type="http://schemas.openxmlformats.org/officeDocument/2006/relationships/slide" Target="slide43.xml"/><Relationship Id="rId2" Type="http://schemas.openxmlformats.org/officeDocument/2006/relationships/slide" Target="slide38.xml"/><Relationship Id="rId16" Type="http://schemas.openxmlformats.org/officeDocument/2006/relationships/slide" Target="slide27.xml"/><Relationship Id="rId20" Type="http://schemas.openxmlformats.org/officeDocument/2006/relationships/slide" Target="slide4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11" Type="http://schemas.openxmlformats.org/officeDocument/2006/relationships/slide" Target="slide30.xml"/><Relationship Id="rId5" Type="http://schemas.openxmlformats.org/officeDocument/2006/relationships/slide" Target="slide41.xml"/><Relationship Id="rId15" Type="http://schemas.openxmlformats.org/officeDocument/2006/relationships/slide" Target="slide32.xml"/><Relationship Id="rId10" Type="http://schemas.openxmlformats.org/officeDocument/2006/relationships/slide" Target="slide31.xml"/><Relationship Id="rId19" Type="http://schemas.openxmlformats.org/officeDocument/2006/relationships/slide" Target="slide45.xml"/><Relationship Id="rId4" Type="http://schemas.openxmlformats.org/officeDocument/2006/relationships/slide" Target="slide40.xml"/><Relationship Id="rId9" Type="http://schemas.openxmlformats.org/officeDocument/2006/relationships/slide" Target="slide36.xml"/><Relationship Id="rId14" Type="http://schemas.openxmlformats.org/officeDocument/2006/relationships/slide" Target="slide37.xml"/><Relationship Id="rId22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2.emf"/><Relationship Id="rId7" Type="http://schemas.openxmlformats.org/officeDocument/2006/relationships/image" Target="../media/image1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10" Type="http://schemas.openxmlformats.org/officeDocument/2006/relationships/slide" Target="slide3.xml"/><Relationship Id="rId4" Type="http://schemas.openxmlformats.org/officeDocument/2006/relationships/image" Target="../media/image123.png"/><Relationship Id="rId9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10" Type="http://schemas.openxmlformats.org/officeDocument/2006/relationships/image" Target="../media/image123.emf"/><Relationship Id="rId4" Type="http://schemas.openxmlformats.org/officeDocument/2006/relationships/image" Target="../media/image130.png"/><Relationship Id="rId9" Type="http://schemas.openxmlformats.org/officeDocument/2006/relationships/slide" Target="slide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emf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10" Type="http://schemas.openxmlformats.org/officeDocument/2006/relationships/slide" Target="slide3.xml"/><Relationship Id="rId4" Type="http://schemas.openxmlformats.org/officeDocument/2006/relationships/image" Target="../media/image136.png"/><Relationship Id="rId9" Type="http://schemas.openxmlformats.org/officeDocument/2006/relationships/slide" Target="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emf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10" Type="http://schemas.openxmlformats.org/officeDocument/2006/relationships/slide" Target="slide3.xml"/><Relationship Id="rId4" Type="http://schemas.openxmlformats.org/officeDocument/2006/relationships/image" Target="../media/image142.png"/><Relationship Id="rId9" Type="http://schemas.openxmlformats.org/officeDocument/2006/relationships/slide" Target="slide2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emf"/><Relationship Id="rId3" Type="http://schemas.openxmlformats.org/officeDocument/2006/relationships/image" Target="../media/image147.png"/><Relationship Id="rId7" Type="http://schemas.openxmlformats.org/officeDocument/2006/relationships/image" Target="../media/image1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10" Type="http://schemas.openxmlformats.org/officeDocument/2006/relationships/slide" Target="slide3.xml"/><Relationship Id="rId4" Type="http://schemas.openxmlformats.org/officeDocument/2006/relationships/image" Target="../media/image148.png"/><Relationship Id="rId9" Type="http://schemas.openxmlformats.org/officeDocument/2006/relationships/slide" Target="slide2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emf"/><Relationship Id="rId3" Type="http://schemas.openxmlformats.org/officeDocument/2006/relationships/image" Target="../media/image153.png"/><Relationship Id="rId7" Type="http://schemas.openxmlformats.org/officeDocument/2006/relationships/image" Target="../media/image1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png"/><Relationship Id="rId5" Type="http://schemas.openxmlformats.org/officeDocument/2006/relationships/image" Target="../media/image155.png"/><Relationship Id="rId10" Type="http://schemas.openxmlformats.org/officeDocument/2006/relationships/slide" Target="slide3.xml"/><Relationship Id="rId4" Type="http://schemas.openxmlformats.org/officeDocument/2006/relationships/image" Target="../media/image154.png"/><Relationship Id="rId9" Type="http://schemas.openxmlformats.org/officeDocument/2006/relationships/slide" Target="slide2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emf"/><Relationship Id="rId3" Type="http://schemas.openxmlformats.org/officeDocument/2006/relationships/image" Target="../media/image159.png"/><Relationship Id="rId7" Type="http://schemas.openxmlformats.org/officeDocument/2006/relationships/image" Target="../media/image16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10" Type="http://schemas.openxmlformats.org/officeDocument/2006/relationships/slide" Target="slide3.xml"/><Relationship Id="rId4" Type="http://schemas.openxmlformats.org/officeDocument/2006/relationships/image" Target="../media/image160.png"/><Relationship Id="rId9" Type="http://schemas.openxmlformats.org/officeDocument/2006/relationships/slide" Target="slide2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emf"/><Relationship Id="rId3" Type="http://schemas.openxmlformats.org/officeDocument/2006/relationships/image" Target="../media/image165.png"/><Relationship Id="rId7" Type="http://schemas.openxmlformats.org/officeDocument/2006/relationships/image" Target="../media/image16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10" Type="http://schemas.openxmlformats.org/officeDocument/2006/relationships/slide" Target="slide3.xml"/><Relationship Id="rId4" Type="http://schemas.openxmlformats.org/officeDocument/2006/relationships/image" Target="../media/image166.png"/><Relationship Id="rId9" Type="http://schemas.openxmlformats.org/officeDocument/2006/relationships/slide" Target="slide2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emf"/><Relationship Id="rId3" Type="http://schemas.openxmlformats.org/officeDocument/2006/relationships/image" Target="../media/image171.png"/><Relationship Id="rId7" Type="http://schemas.openxmlformats.org/officeDocument/2006/relationships/image" Target="../media/image17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png"/><Relationship Id="rId5" Type="http://schemas.openxmlformats.org/officeDocument/2006/relationships/image" Target="../media/image173.png"/><Relationship Id="rId10" Type="http://schemas.openxmlformats.org/officeDocument/2006/relationships/slide" Target="slide3.xml"/><Relationship Id="rId4" Type="http://schemas.openxmlformats.org/officeDocument/2006/relationships/image" Target="../media/image172.png"/><Relationship Id="rId9" Type="http://schemas.openxmlformats.org/officeDocument/2006/relationships/slide" Target="slide2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emf"/><Relationship Id="rId3" Type="http://schemas.openxmlformats.org/officeDocument/2006/relationships/image" Target="../media/image177.png"/><Relationship Id="rId7" Type="http://schemas.openxmlformats.org/officeDocument/2006/relationships/image" Target="../media/image18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10" Type="http://schemas.openxmlformats.org/officeDocument/2006/relationships/slide" Target="slide3.xml"/><Relationship Id="rId4" Type="http://schemas.openxmlformats.org/officeDocument/2006/relationships/image" Target="../media/image178.png"/><Relationship Id="rId9" Type="http://schemas.openxmlformats.org/officeDocument/2006/relationships/slide" Target="slide2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emf"/><Relationship Id="rId3" Type="http://schemas.openxmlformats.org/officeDocument/2006/relationships/image" Target="../media/image183.png"/><Relationship Id="rId7" Type="http://schemas.openxmlformats.org/officeDocument/2006/relationships/image" Target="../media/image18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6.png"/><Relationship Id="rId5" Type="http://schemas.openxmlformats.org/officeDocument/2006/relationships/image" Target="../media/image185.png"/><Relationship Id="rId10" Type="http://schemas.openxmlformats.org/officeDocument/2006/relationships/slide" Target="slide3.xml"/><Relationship Id="rId4" Type="http://schemas.openxmlformats.org/officeDocument/2006/relationships/image" Target="../media/image184.png"/><Relationship Id="rId9" Type="http://schemas.openxmlformats.org/officeDocument/2006/relationships/slide" Target="slide2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emf"/><Relationship Id="rId3" Type="http://schemas.openxmlformats.org/officeDocument/2006/relationships/image" Target="../media/image189.png"/><Relationship Id="rId7" Type="http://schemas.openxmlformats.org/officeDocument/2006/relationships/image" Target="../media/image19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Relationship Id="rId5" Type="http://schemas.openxmlformats.org/officeDocument/2006/relationships/image" Target="../media/image185.png"/><Relationship Id="rId10" Type="http://schemas.openxmlformats.org/officeDocument/2006/relationships/slide" Target="slide3.xml"/><Relationship Id="rId4" Type="http://schemas.openxmlformats.org/officeDocument/2006/relationships/image" Target="../media/image190.png"/><Relationship Id="rId9" Type="http://schemas.openxmlformats.org/officeDocument/2006/relationships/slide" Target="slide2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emf"/><Relationship Id="rId3" Type="http://schemas.openxmlformats.org/officeDocument/2006/relationships/image" Target="../media/image194.png"/><Relationship Id="rId7" Type="http://schemas.openxmlformats.org/officeDocument/2006/relationships/image" Target="../media/image19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6.png"/><Relationship Id="rId5" Type="http://schemas.openxmlformats.org/officeDocument/2006/relationships/image" Target="../media/image185.png"/><Relationship Id="rId10" Type="http://schemas.openxmlformats.org/officeDocument/2006/relationships/slide" Target="slide3.xml"/><Relationship Id="rId4" Type="http://schemas.openxmlformats.org/officeDocument/2006/relationships/image" Target="../media/image195.png"/><Relationship Id="rId9" Type="http://schemas.openxmlformats.org/officeDocument/2006/relationships/slide" Target="slide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emf"/><Relationship Id="rId3" Type="http://schemas.openxmlformats.org/officeDocument/2006/relationships/image" Target="../media/image199.png"/><Relationship Id="rId7" Type="http://schemas.openxmlformats.org/officeDocument/2006/relationships/image" Target="../media/image20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2.png"/><Relationship Id="rId5" Type="http://schemas.openxmlformats.org/officeDocument/2006/relationships/image" Target="../media/image201.png"/><Relationship Id="rId10" Type="http://schemas.openxmlformats.org/officeDocument/2006/relationships/slide" Target="slide3.xml"/><Relationship Id="rId4" Type="http://schemas.openxmlformats.org/officeDocument/2006/relationships/image" Target="../media/image200.png"/><Relationship Id="rId9" Type="http://schemas.openxmlformats.org/officeDocument/2006/relationships/slide" Target="slide2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emf"/><Relationship Id="rId3" Type="http://schemas.openxmlformats.org/officeDocument/2006/relationships/image" Target="../media/image205.png"/><Relationship Id="rId7" Type="http://schemas.openxmlformats.org/officeDocument/2006/relationships/image" Target="../media/image20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8.png"/><Relationship Id="rId5" Type="http://schemas.openxmlformats.org/officeDocument/2006/relationships/image" Target="../media/image207.png"/><Relationship Id="rId10" Type="http://schemas.openxmlformats.org/officeDocument/2006/relationships/slide" Target="slide3.xml"/><Relationship Id="rId4" Type="http://schemas.openxmlformats.org/officeDocument/2006/relationships/image" Target="../media/image206.png"/><Relationship Id="rId9" Type="http://schemas.openxmlformats.org/officeDocument/2006/relationships/slide" Target="slide2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emf"/><Relationship Id="rId3" Type="http://schemas.openxmlformats.org/officeDocument/2006/relationships/image" Target="../media/image211.png"/><Relationship Id="rId7" Type="http://schemas.openxmlformats.org/officeDocument/2006/relationships/image" Target="../media/image2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4.png"/><Relationship Id="rId5" Type="http://schemas.openxmlformats.org/officeDocument/2006/relationships/image" Target="../media/image213.png"/><Relationship Id="rId10" Type="http://schemas.openxmlformats.org/officeDocument/2006/relationships/slide" Target="slide3.xml"/><Relationship Id="rId4" Type="http://schemas.openxmlformats.org/officeDocument/2006/relationships/image" Target="../media/image212.png"/><Relationship Id="rId9" Type="http://schemas.openxmlformats.org/officeDocument/2006/relationships/slide" Target="slide2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emf"/><Relationship Id="rId3" Type="http://schemas.openxmlformats.org/officeDocument/2006/relationships/image" Target="../media/image217.png"/><Relationship Id="rId7" Type="http://schemas.openxmlformats.org/officeDocument/2006/relationships/image" Target="../media/image2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19.png"/><Relationship Id="rId10" Type="http://schemas.openxmlformats.org/officeDocument/2006/relationships/slide" Target="slide3.xml"/><Relationship Id="rId4" Type="http://schemas.openxmlformats.org/officeDocument/2006/relationships/image" Target="../media/image218.png"/><Relationship Id="rId9" Type="http://schemas.openxmlformats.org/officeDocument/2006/relationships/slide" Target="slide2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emf"/><Relationship Id="rId3" Type="http://schemas.openxmlformats.org/officeDocument/2006/relationships/image" Target="../media/image223.png"/><Relationship Id="rId7" Type="http://schemas.openxmlformats.org/officeDocument/2006/relationships/image" Target="../media/image2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6.png"/><Relationship Id="rId5" Type="http://schemas.openxmlformats.org/officeDocument/2006/relationships/image" Target="../media/image225.png"/><Relationship Id="rId10" Type="http://schemas.openxmlformats.org/officeDocument/2006/relationships/slide" Target="slide3.xml"/><Relationship Id="rId4" Type="http://schemas.openxmlformats.org/officeDocument/2006/relationships/image" Target="../media/image224.png"/><Relationship Id="rId9" Type="http://schemas.openxmlformats.org/officeDocument/2006/relationships/slide" Target="slide26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229.png"/><Relationship Id="rId7" Type="http://schemas.openxmlformats.org/officeDocument/2006/relationships/image" Target="../media/image2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2.png"/><Relationship Id="rId5" Type="http://schemas.openxmlformats.org/officeDocument/2006/relationships/image" Target="../media/image231.png"/><Relationship Id="rId4" Type="http://schemas.openxmlformats.org/officeDocument/2006/relationships/image" Target="../media/image230.png"/><Relationship Id="rId9" Type="http://schemas.openxmlformats.org/officeDocument/2006/relationships/slide" Target="slide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emf"/><Relationship Id="rId3" Type="http://schemas.openxmlformats.org/officeDocument/2006/relationships/image" Target="../media/image234.png"/><Relationship Id="rId7" Type="http://schemas.openxmlformats.org/officeDocument/2006/relationships/image" Target="../media/image2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7.png"/><Relationship Id="rId5" Type="http://schemas.openxmlformats.org/officeDocument/2006/relationships/image" Target="../media/image236.png"/><Relationship Id="rId10" Type="http://schemas.openxmlformats.org/officeDocument/2006/relationships/slide" Target="slide3.xml"/><Relationship Id="rId4" Type="http://schemas.openxmlformats.org/officeDocument/2006/relationships/image" Target="../media/image235.png"/><Relationship Id="rId9" Type="http://schemas.openxmlformats.org/officeDocument/2006/relationships/slide" Target="slide26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54.xml"/><Relationship Id="rId3" Type="http://schemas.openxmlformats.org/officeDocument/2006/relationships/slide" Target="slide63.xml"/><Relationship Id="rId7" Type="http://schemas.openxmlformats.org/officeDocument/2006/relationships/slide" Target="slide60.xml"/><Relationship Id="rId12" Type="http://schemas.openxmlformats.org/officeDocument/2006/relationships/slide" Target="slide61.xml"/><Relationship Id="rId2" Type="http://schemas.openxmlformats.org/officeDocument/2006/relationships/slide" Target="slide6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8.xml"/><Relationship Id="rId11" Type="http://schemas.openxmlformats.org/officeDocument/2006/relationships/slide" Target="slide49.xml"/><Relationship Id="rId5" Type="http://schemas.openxmlformats.org/officeDocument/2006/relationships/slide" Target="slide56.xml"/><Relationship Id="rId15" Type="http://schemas.openxmlformats.org/officeDocument/2006/relationships/slide" Target="slide2.xml"/><Relationship Id="rId10" Type="http://schemas.openxmlformats.org/officeDocument/2006/relationships/slide" Target="slide50.xml"/><Relationship Id="rId4" Type="http://schemas.openxmlformats.org/officeDocument/2006/relationships/slide" Target="slide55.xml"/><Relationship Id="rId9" Type="http://schemas.openxmlformats.org/officeDocument/2006/relationships/slide" Target="slide51.xml"/><Relationship Id="rId14" Type="http://schemas.openxmlformats.org/officeDocument/2006/relationships/slide" Target="slide48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3" Type="http://schemas.openxmlformats.org/officeDocument/2006/relationships/image" Target="../media/image240.png"/><Relationship Id="rId7" Type="http://schemas.openxmlformats.org/officeDocument/2006/relationships/image" Target="../media/image24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3.png"/><Relationship Id="rId11" Type="http://schemas.openxmlformats.org/officeDocument/2006/relationships/image" Target="../media/image246.png"/><Relationship Id="rId5" Type="http://schemas.openxmlformats.org/officeDocument/2006/relationships/image" Target="../media/image242.png"/><Relationship Id="rId10" Type="http://schemas.openxmlformats.org/officeDocument/2006/relationships/image" Target="../media/image146.png"/><Relationship Id="rId4" Type="http://schemas.openxmlformats.org/officeDocument/2006/relationships/image" Target="../media/image241.png"/><Relationship Id="rId9" Type="http://schemas.openxmlformats.org/officeDocument/2006/relationships/slide" Target="slide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13" Type="http://schemas.openxmlformats.org/officeDocument/2006/relationships/slide" Target="slide2.xml"/><Relationship Id="rId3" Type="http://schemas.openxmlformats.org/officeDocument/2006/relationships/image" Target="../media/image247.png"/><Relationship Id="rId7" Type="http://schemas.openxmlformats.org/officeDocument/2006/relationships/image" Target="../media/image251.png"/><Relationship Id="rId12" Type="http://schemas.openxmlformats.org/officeDocument/2006/relationships/slide" Target="slide47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11" Type="http://schemas.openxmlformats.org/officeDocument/2006/relationships/image" Target="../media/image253.png"/><Relationship Id="rId5" Type="http://schemas.openxmlformats.org/officeDocument/2006/relationships/image" Target="../media/image249.png"/><Relationship Id="rId4" Type="http://schemas.openxmlformats.org/officeDocument/2006/relationships/image" Target="../media/image24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13" Type="http://schemas.openxmlformats.org/officeDocument/2006/relationships/slide" Target="slide3.xml"/><Relationship Id="rId3" Type="http://schemas.openxmlformats.org/officeDocument/2006/relationships/image" Target="../media/image254.png"/><Relationship Id="rId7" Type="http://schemas.openxmlformats.org/officeDocument/2006/relationships/image" Target="../media/image258.png"/><Relationship Id="rId12" Type="http://schemas.openxmlformats.org/officeDocument/2006/relationships/slide" Target="slide4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7.png"/><Relationship Id="rId11" Type="http://schemas.openxmlformats.org/officeDocument/2006/relationships/image" Target="../media/image260.png"/><Relationship Id="rId5" Type="http://schemas.openxmlformats.org/officeDocument/2006/relationships/image" Target="../media/image256.png"/><Relationship Id="rId4" Type="http://schemas.openxmlformats.org/officeDocument/2006/relationships/image" Target="../media/image25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13" Type="http://schemas.openxmlformats.org/officeDocument/2006/relationships/slide" Target="slide3.xml"/><Relationship Id="rId3" Type="http://schemas.openxmlformats.org/officeDocument/2006/relationships/image" Target="../media/image261.png"/><Relationship Id="rId7" Type="http://schemas.openxmlformats.org/officeDocument/2006/relationships/image" Target="../media/image265.png"/><Relationship Id="rId12" Type="http://schemas.openxmlformats.org/officeDocument/2006/relationships/slide" Target="slide47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4.png"/><Relationship Id="rId11" Type="http://schemas.openxmlformats.org/officeDocument/2006/relationships/image" Target="../media/image267.png"/><Relationship Id="rId5" Type="http://schemas.openxmlformats.org/officeDocument/2006/relationships/image" Target="../media/image263.png"/><Relationship Id="rId4" Type="http://schemas.openxmlformats.org/officeDocument/2006/relationships/image" Target="../media/image262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jpeg"/><Relationship Id="rId13" Type="http://schemas.openxmlformats.org/officeDocument/2006/relationships/slide" Target="slide3.xml"/><Relationship Id="rId3" Type="http://schemas.openxmlformats.org/officeDocument/2006/relationships/image" Target="../media/image268.png"/><Relationship Id="rId7" Type="http://schemas.openxmlformats.org/officeDocument/2006/relationships/image" Target="../media/image272.png"/><Relationship Id="rId12" Type="http://schemas.openxmlformats.org/officeDocument/2006/relationships/slide" Target="slide47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1.png"/><Relationship Id="rId11" Type="http://schemas.openxmlformats.org/officeDocument/2006/relationships/image" Target="../media/image274.png"/><Relationship Id="rId5" Type="http://schemas.openxmlformats.org/officeDocument/2006/relationships/image" Target="../media/image270.png"/><Relationship Id="rId4" Type="http://schemas.openxmlformats.org/officeDocument/2006/relationships/image" Target="../media/image269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jpeg"/><Relationship Id="rId13" Type="http://schemas.openxmlformats.org/officeDocument/2006/relationships/slide" Target="slide3.xml"/><Relationship Id="rId3" Type="http://schemas.openxmlformats.org/officeDocument/2006/relationships/image" Target="../media/image268.png"/><Relationship Id="rId7" Type="http://schemas.openxmlformats.org/officeDocument/2006/relationships/image" Target="../media/image272.png"/><Relationship Id="rId12" Type="http://schemas.openxmlformats.org/officeDocument/2006/relationships/slide" Target="slide47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1.png"/><Relationship Id="rId11" Type="http://schemas.openxmlformats.org/officeDocument/2006/relationships/image" Target="../media/image275.png"/><Relationship Id="rId5" Type="http://schemas.openxmlformats.org/officeDocument/2006/relationships/image" Target="../media/image270.png"/><Relationship Id="rId4" Type="http://schemas.openxmlformats.org/officeDocument/2006/relationships/image" Target="../media/image269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slide" Target="slide3.xml"/><Relationship Id="rId3" Type="http://schemas.openxmlformats.org/officeDocument/2006/relationships/image" Target="../media/image276.png"/><Relationship Id="rId7" Type="http://schemas.openxmlformats.org/officeDocument/2006/relationships/image" Target="../media/image280.png"/><Relationship Id="rId12" Type="http://schemas.openxmlformats.org/officeDocument/2006/relationships/slide" Target="slide47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9.png"/><Relationship Id="rId11" Type="http://schemas.openxmlformats.org/officeDocument/2006/relationships/image" Target="../media/image282.png"/><Relationship Id="rId5" Type="http://schemas.openxmlformats.org/officeDocument/2006/relationships/image" Target="../media/image278.png"/><Relationship Id="rId4" Type="http://schemas.openxmlformats.org/officeDocument/2006/relationships/image" Target="../media/image277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jpeg"/><Relationship Id="rId13" Type="http://schemas.openxmlformats.org/officeDocument/2006/relationships/slide" Target="slide3.xml"/><Relationship Id="rId3" Type="http://schemas.openxmlformats.org/officeDocument/2006/relationships/image" Target="../media/image283.png"/><Relationship Id="rId7" Type="http://schemas.openxmlformats.org/officeDocument/2006/relationships/image" Target="../media/image287.png"/><Relationship Id="rId12" Type="http://schemas.openxmlformats.org/officeDocument/2006/relationships/slide" Target="slide47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6.png"/><Relationship Id="rId11" Type="http://schemas.openxmlformats.org/officeDocument/2006/relationships/image" Target="../media/image289.png"/><Relationship Id="rId5" Type="http://schemas.openxmlformats.org/officeDocument/2006/relationships/image" Target="../media/image285.png"/><Relationship Id="rId4" Type="http://schemas.openxmlformats.org/officeDocument/2006/relationships/image" Target="../media/image284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emf"/><Relationship Id="rId13" Type="http://schemas.openxmlformats.org/officeDocument/2006/relationships/slide" Target="slide3.xml"/><Relationship Id="rId3" Type="http://schemas.openxmlformats.org/officeDocument/2006/relationships/image" Target="../media/image290.png"/><Relationship Id="rId7" Type="http://schemas.openxmlformats.org/officeDocument/2006/relationships/image" Target="../media/image294.png"/><Relationship Id="rId12" Type="http://schemas.openxmlformats.org/officeDocument/2006/relationships/slide" Target="slide47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3.png"/><Relationship Id="rId11" Type="http://schemas.openxmlformats.org/officeDocument/2006/relationships/image" Target="../media/image296.png"/><Relationship Id="rId5" Type="http://schemas.openxmlformats.org/officeDocument/2006/relationships/image" Target="../media/image292.png"/><Relationship Id="rId4" Type="http://schemas.openxmlformats.org/officeDocument/2006/relationships/image" Target="../media/image291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emf"/><Relationship Id="rId13" Type="http://schemas.openxmlformats.org/officeDocument/2006/relationships/slide" Target="slide3.xml"/><Relationship Id="rId3" Type="http://schemas.openxmlformats.org/officeDocument/2006/relationships/image" Target="../media/image297.png"/><Relationship Id="rId7" Type="http://schemas.openxmlformats.org/officeDocument/2006/relationships/image" Target="../media/image301.png"/><Relationship Id="rId12" Type="http://schemas.openxmlformats.org/officeDocument/2006/relationships/slide" Target="slide47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11" Type="http://schemas.openxmlformats.org/officeDocument/2006/relationships/image" Target="../media/image303.png"/><Relationship Id="rId5" Type="http://schemas.openxmlformats.org/officeDocument/2006/relationships/image" Target="../media/image299.png"/><Relationship Id="rId4" Type="http://schemas.openxmlformats.org/officeDocument/2006/relationships/image" Target="../media/image298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13" Type="http://schemas.openxmlformats.org/officeDocument/2006/relationships/slide" Target="slide3.xml"/><Relationship Id="rId3" Type="http://schemas.openxmlformats.org/officeDocument/2006/relationships/image" Target="../media/image304.png"/><Relationship Id="rId7" Type="http://schemas.openxmlformats.org/officeDocument/2006/relationships/image" Target="../media/image308.png"/><Relationship Id="rId12" Type="http://schemas.openxmlformats.org/officeDocument/2006/relationships/slide" Target="slide47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7.png"/><Relationship Id="rId11" Type="http://schemas.openxmlformats.org/officeDocument/2006/relationships/image" Target="../media/image310.png"/><Relationship Id="rId5" Type="http://schemas.openxmlformats.org/officeDocument/2006/relationships/image" Target="../media/image306.png"/><Relationship Id="rId4" Type="http://schemas.openxmlformats.org/officeDocument/2006/relationships/image" Target="../media/image305.png"/></Relationships>
</file>

<file path=ppt/slides/_rels/slide5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9.bin"/><Relationship Id="rId18" Type="http://schemas.openxmlformats.org/officeDocument/2006/relationships/image" Target="../media/image181.wmf"/><Relationship Id="rId26" Type="http://schemas.openxmlformats.org/officeDocument/2006/relationships/image" Target="../media/image185.wmf"/><Relationship Id="rId39" Type="http://schemas.openxmlformats.org/officeDocument/2006/relationships/oleObject" Target="../embeddings/oleObject32.bin"/><Relationship Id="rId21" Type="http://schemas.openxmlformats.org/officeDocument/2006/relationships/oleObject" Target="../embeddings/oleObject23.bin"/><Relationship Id="rId34" Type="http://schemas.openxmlformats.org/officeDocument/2006/relationships/image" Target="../media/image189.wmf"/><Relationship Id="rId42" Type="http://schemas.openxmlformats.org/officeDocument/2006/relationships/image" Target="../media/image193.wmf"/><Relationship Id="rId47" Type="http://schemas.openxmlformats.org/officeDocument/2006/relationships/slide" Target="slide3.xml"/><Relationship Id="rId7" Type="http://schemas.openxmlformats.org/officeDocument/2006/relationships/image" Target="../media/image33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0.wmf"/><Relationship Id="rId29" Type="http://schemas.openxmlformats.org/officeDocument/2006/relationships/oleObject" Target="../embeddings/oleObject27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0.png"/><Relationship Id="rId11" Type="http://schemas.openxmlformats.org/officeDocument/2006/relationships/oleObject" Target="../embeddings/oleObject18.bin"/><Relationship Id="rId24" Type="http://schemas.openxmlformats.org/officeDocument/2006/relationships/image" Target="../media/image184.wmf"/><Relationship Id="rId32" Type="http://schemas.openxmlformats.org/officeDocument/2006/relationships/image" Target="../media/image188.wmf"/><Relationship Id="rId37" Type="http://schemas.openxmlformats.org/officeDocument/2006/relationships/oleObject" Target="../embeddings/oleObject31.bin"/><Relationship Id="rId40" Type="http://schemas.openxmlformats.org/officeDocument/2006/relationships/image" Target="../media/image192.wmf"/><Relationship Id="rId45" Type="http://schemas.openxmlformats.org/officeDocument/2006/relationships/image" Target="../media/image333.png"/><Relationship Id="rId5" Type="http://schemas.openxmlformats.org/officeDocument/2006/relationships/image" Target="../media/image329.png"/><Relationship Id="rId15" Type="http://schemas.openxmlformats.org/officeDocument/2006/relationships/oleObject" Target="../embeddings/oleObject20.bin"/><Relationship Id="rId23" Type="http://schemas.openxmlformats.org/officeDocument/2006/relationships/oleObject" Target="../embeddings/oleObject24.bin"/><Relationship Id="rId28" Type="http://schemas.openxmlformats.org/officeDocument/2006/relationships/image" Target="../media/image186.wmf"/><Relationship Id="rId36" Type="http://schemas.openxmlformats.org/officeDocument/2006/relationships/image" Target="../media/image190.wmf"/><Relationship Id="rId10" Type="http://schemas.openxmlformats.org/officeDocument/2006/relationships/image" Target="../media/image177.wmf"/><Relationship Id="rId19" Type="http://schemas.openxmlformats.org/officeDocument/2006/relationships/oleObject" Target="../embeddings/oleObject22.bin"/><Relationship Id="rId31" Type="http://schemas.openxmlformats.org/officeDocument/2006/relationships/oleObject" Target="../embeddings/oleObject28.bin"/><Relationship Id="rId4" Type="http://schemas.openxmlformats.org/officeDocument/2006/relationships/image" Target="../media/image328.png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179.wmf"/><Relationship Id="rId22" Type="http://schemas.openxmlformats.org/officeDocument/2006/relationships/image" Target="../media/image183.wmf"/><Relationship Id="rId27" Type="http://schemas.openxmlformats.org/officeDocument/2006/relationships/oleObject" Target="../embeddings/oleObject26.bin"/><Relationship Id="rId30" Type="http://schemas.openxmlformats.org/officeDocument/2006/relationships/image" Target="../media/image187.wmf"/><Relationship Id="rId35" Type="http://schemas.openxmlformats.org/officeDocument/2006/relationships/oleObject" Target="../embeddings/oleObject30.bin"/><Relationship Id="rId8" Type="http://schemas.openxmlformats.org/officeDocument/2006/relationships/image" Target="../media/image332.png"/><Relationship Id="rId3" Type="http://schemas.openxmlformats.org/officeDocument/2006/relationships/notesSlide" Target="../notesSlides/notesSlide47.xml"/><Relationship Id="rId12" Type="http://schemas.openxmlformats.org/officeDocument/2006/relationships/image" Target="../media/image178.wmf"/><Relationship Id="rId17" Type="http://schemas.openxmlformats.org/officeDocument/2006/relationships/oleObject" Target="../embeddings/oleObject21.bin"/><Relationship Id="rId25" Type="http://schemas.openxmlformats.org/officeDocument/2006/relationships/oleObject" Target="../embeddings/oleObject25.bin"/><Relationship Id="rId33" Type="http://schemas.openxmlformats.org/officeDocument/2006/relationships/oleObject" Target="../embeddings/oleObject29.bin"/><Relationship Id="rId38" Type="http://schemas.openxmlformats.org/officeDocument/2006/relationships/image" Target="../media/image191.wmf"/><Relationship Id="rId46" Type="http://schemas.openxmlformats.org/officeDocument/2006/relationships/slide" Target="slide47.xml"/><Relationship Id="rId20" Type="http://schemas.openxmlformats.org/officeDocument/2006/relationships/image" Target="../media/image182.wmf"/><Relationship Id="rId41" Type="http://schemas.openxmlformats.org/officeDocument/2006/relationships/oleObject" Target="../embeddings/oleObject3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png"/><Relationship Id="rId13" Type="http://schemas.openxmlformats.org/officeDocument/2006/relationships/slide" Target="slide3.xml"/><Relationship Id="rId3" Type="http://schemas.openxmlformats.org/officeDocument/2006/relationships/image" Target="../media/image334.png"/><Relationship Id="rId7" Type="http://schemas.openxmlformats.org/officeDocument/2006/relationships/image" Target="../media/image338.png"/><Relationship Id="rId12" Type="http://schemas.openxmlformats.org/officeDocument/2006/relationships/slide" Target="slide47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7.png"/><Relationship Id="rId11" Type="http://schemas.openxmlformats.org/officeDocument/2006/relationships/image" Target="../media/image340.png"/><Relationship Id="rId5" Type="http://schemas.openxmlformats.org/officeDocument/2006/relationships/image" Target="../media/image336.png"/><Relationship Id="rId4" Type="http://schemas.openxmlformats.org/officeDocument/2006/relationships/image" Target="../media/image335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13" Type="http://schemas.openxmlformats.org/officeDocument/2006/relationships/slide" Target="slide3.xml"/><Relationship Id="rId3" Type="http://schemas.openxmlformats.org/officeDocument/2006/relationships/image" Target="../media/image341.png"/><Relationship Id="rId7" Type="http://schemas.openxmlformats.org/officeDocument/2006/relationships/image" Target="../media/image345.png"/><Relationship Id="rId12" Type="http://schemas.openxmlformats.org/officeDocument/2006/relationships/slide" Target="slide47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4.png"/><Relationship Id="rId11" Type="http://schemas.openxmlformats.org/officeDocument/2006/relationships/image" Target="../media/image347.png"/><Relationship Id="rId5" Type="http://schemas.openxmlformats.org/officeDocument/2006/relationships/image" Target="../media/image343.png"/><Relationship Id="rId4" Type="http://schemas.openxmlformats.org/officeDocument/2006/relationships/image" Target="../media/image342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emf"/><Relationship Id="rId13" Type="http://schemas.openxmlformats.org/officeDocument/2006/relationships/slide" Target="slide3.xml"/><Relationship Id="rId3" Type="http://schemas.openxmlformats.org/officeDocument/2006/relationships/image" Target="../media/image348.png"/><Relationship Id="rId7" Type="http://schemas.openxmlformats.org/officeDocument/2006/relationships/image" Target="../media/image352.png"/><Relationship Id="rId12" Type="http://schemas.openxmlformats.org/officeDocument/2006/relationships/slide" Target="slide47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1.png"/><Relationship Id="rId11" Type="http://schemas.openxmlformats.org/officeDocument/2006/relationships/image" Target="../media/image354.png"/><Relationship Id="rId5" Type="http://schemas.openxmlformats.org/officeDocument/2006/relationships/image" Target="../media/image350.png"/><Relationship Id="rId4" Type="http://schemas.openxmlformats.org/officeDocument/2006/relationships/image" Target="../media/image349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emf"/><Relationship Id="rId13" Type="http://schemas.openxmlformats.org/officeDocument/2006/relationships/slide" Target="slide3.xml"/><Relationship Id="rId3" Type="http://schemas.openxmlformats.org/officeDocument/2006/relationships/image" Target="../media/image355.png"/><Relationship Id="rId7" Type="http://schemas.openxmlformats.org/officeDocument/2006/relationships/image" Target="../media/image359.png"/><Relationship Id="rId12" Type="http://schemas.openxmlformats.org/officeDocument/2006/relationships/slide" Target="slide47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8.png"/><Relationship Id="rId11" Type="http://schemas.openxmlformats.org/officeDocument/2006/relationships/image" Target="../media/image361.png"/><Relationship Id="rId5" Type="http://schemas.openxmlformats.org/officeDocument/2006/relationships/image" Target="../media/image357.png"/><Relationship Id="rId4" Type="http://schemas.openxmlformats.org/officeDocument/2006/relationships/image" Target="../media/image35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952500"/>
            <a:ext cx="8424862" cy="451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01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   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1.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Nhận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Biết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8135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12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5219700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13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716280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9256713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15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hlinkClick r:id="rId6" action="ppaction://hlinksldjump"/>
          </p:cNvPr>
          <p:cNvSpPr txBox="1"/>
          <p:nvPr/>
        </p:nvSpPr>
        <p:spPr>
          <a:xfrm>
            <a:off x="3181350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hlinkClick r:id="rId7" action="ppaction://hlinksldjump"/>
          </p:cNvPr>
          <p:cNvSpPr txBox="1"/>
          <p:nvPr/>
        </p:nvSpPr>
        <p:spPr>
          <a:xfrm>
            <a:off x="5219699" y="35060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rId8" action="ppaction://hlinksldjump"/>
          </p:cNvPr>
          <p:cNvSpPr txBox="1"/>
          <p:nvPr/>
        </p:nvSpPr>
        <p:spPr>
          <a:xfrm>
            <a:off x="7162800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hlinkClick r:id="rId9" action="ppaction://hlinksldjump"/>
          </p:cNvPr>
          <p:cNvSpPr txBox="1"/>
          <p:nvPr/>
        </p:nvSpPr>
        <p:spPr>
          <a:xfrm>
            <a:off x="9190038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10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hlinkClick r:id="rId10" action="ppaction://hlinksldjump"/>
          </p:cNvPr>
          <p:cNvSpPr txBox="1"/>
          <p:nvPr/>
        </p:nvSpPr>
        <p:spPr>
          <a:xfrm>
            <a:off x="9175751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rId11" action="ppaction://hlinksldjump"/>
          </p:cNvPr>
          <p:cNvSpPr txBox="1"/>
          <p:nvPr/>
        </p:nvSpPr>
        <p:spPr>
          <a:xfrm>
            <a:off x="71628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hlinkClick r:id="rId12" action="ppaction://hlinksldjump"/>
          </p:cNvPr>
          <p:cNvSpPr txBox="1"/>
          <p:nvPr/>
        </p:nvSpPr>
        <p:spPr>
          <a:xfrm>
            <a:off x="52197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rId13" action="ppaction://hlinksldjump"/>
          </p:cNvPr>
          <p:cNvSpPr txBox="1"/>
          <p:nvPr/>
        </p:nvSpPr>
        <p:spPr>
          <a:xfrm>
            <a:off x="3152775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hlinkClick r:id="rId14" action="ppaction://hlinksldjump"/>
          </p:cNvPr>
          <p:cNvSpPr txBox="1"/>
          <p:nvPr/>
        </p:nvSpPr>
        <p:spPr>
          <a:xfrm>
            <a:off x="1123950" y="45148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11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hlinkClick r:id="rId15" action="ppaction://hlinksldjump"/>
          </p:cNvPr>
          <p:cNvSpPr txBox="1"/>
          <p:nvPr/>
        </p:nvSpPr>
        <p:spPr>
          <a:xfrm>
            <a:off x="1123950" y="35251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hlinkClick r:id="rId16" action="ppaction://hlinksldjump"/>
          </p:cNvPr>
          <p:cNvSpPr txBox="1"/>
          <p:nvPr/>
        </p:nvSpPr>
        <p:spPr>
          <a:xfrm>
            <a:off x="1095375" y="25278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ction Button: Back or Previous 22">
            <a:hlinkClick r:id="rId17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ction Button: Forward or Next 23">
            <a:hlinkClick r:id="" action="ppaction://hlinkshowjump?jump=nextslide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7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2832" y="2560277"/>
            <a:ext cx="11935096" cy="4141119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599404"/>
              <a:chOff x="1275608" y="6239450"/>
              <a:chExt cx="4592537" cy="108909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836835" cy="1089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47058" y="-6536"/>
            <a:ext cx="11906395" cy="1179222"/>
            <a:chOff x="534987" y="1560638"/>
            <a:chExt cx="23340848" cy="2181353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9" y="1560638"/>
              <a:ext cx="23120186" cy="218135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24973"/>
              <a:ext cx="3505200" cy="1199232"/>
              <a:chOff x="534987" y="1624973"/>
              <a:chExt cx="3505200" cy="1199232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6" y="2602748"/>
                <a:ext cx="227012" cy="21590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24973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596809" y="1653395"/>
                <a:ext cx="2153219" cy="877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8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 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</a:t>
                </a:r>
                <a:endParaRPr lang="en-US" sz="28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247182" y="1501590"/>
            <a:ext cx="11838141" cy="1318050"/>
            <a:chOff x="247181" y="1501340"/>
            <a:chExt cx="11838141" cy="1318222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51496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pPr>
                          <m:e>
                            <m:r>
                              <a:rPr lang="it-IT" sz="2800">
                                <a:latin typeface="Cambria Math"/>
                                <a:ea typeface="Calibri"/>
                              </a:rPr>
                              <m:t>3</m:t>
                            </m:r>
                            <m:r>
                              <a:rPr lang="it-IT" sz="2800">
                                <a:latin typeface="Cambria Math"/>
                                <a:ea typeface="Calibri"/>
                              </a:rPr>
                              <m:t>𝑎</m:t>
                            </m:r>
                          </m:e>
                          <m:sup>
                            <m:r>
                              <a:rPr lang="it-IT" sz="2800">
                                <a:latin typeface="Cambria Math"/>
                                <a:ea typeface="Calibri"/>
                              </a:rPr>
                              <m:t>3</m:t>
                            </m:r>
                          </m:sup>
                        </m:sSup>
                      </m:oMath>
                    </a14:m>
                    <a:r>
                      <a:rPr lang="en-US" sz="2999" dirty="0" smtClean="0"/>
                      <a:t>.</a:t>
                    </a:r>
                    <a:endParaRPr lang="en-US" sz="2999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514967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t="-10989" b="-31868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6009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libri"/>
                              </a:rPr>
                              <m:t>2</m:t>
                            </m:r>
                            <m:r>
                              <a:rPr lang="it-IT" sz="2800">
                                <a:latin typeface="Cambria Math"/>
                                <a:ea typeface="Calibri"/>
                              </a:rPr>
                              <m:t>𝑎</m:t>
                            </m:r>
                          </m:e>
                          <m:sup>
                            <m:r>
                              <a:rPr lang="it-IT" sz="2800">
                                <a:latin typeface="Cambria Math"/>
                                <a:ea typeface="Calibri"/>
                              </a:rPr>
                              <m:t>3</m:t>
                            </m:r>
                          </m:sup>
                        </m:sSup>
                      </m:oMath>
                    </a14:m>
                    <a:r>
                      <a:rPr lang="en-US" sz="3600" dirty="0"/>
                      <a:t>.</a:t>
                    </a: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600934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14151" b="-34906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1318219"/>
              <a:chOff x="5537206" y="1557992"/>
              <a:chExt cx="3079904" cy="1225468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10300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libri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libri"/>
                                </a:rPr>
                                <m:t>4</m:t>
                              </m:r>
                              <m:r>
                                <a:rPr lang="it-IT" sz="2800">
                                  <a:latin typeface="Cambria Math"/>
                                  <a:ea typeface="Calibri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it-IT" sz="2800">
                                  <a:latin typeface="Cambria Math"/>
                                  <a:ea typeface="Calibri"/>
                                </a:rPr>
                                <m:t>3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3600" dirty="0"/>
                            <m:t>.</m:t>
                          </m:r>
                        </m:oMath>
                      </m:oMathPara>
                    </a14:m>
                    <a:endParaRPr lang="en-US" sz="3600" dirty="0"/>
                  </a:p>
                  <a:p>
                    <a:endParaRPr lang="en-US" sz="2999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1030051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6009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libri"/>
                                </a:rPr>
                              </m:ctrlPr>
                            </m:sSupPr>
                            <m:e>
                              <m:r>
                                <a:rPr lang="it-IT" sz="2800">
                                  <a:latin typeface="Cambria Math"/>
                                  <a:ea typeface="Calibri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it-IT" sz="2800">
                                  <a:latin typeface="Cambria Math"/>
                                  <a:ea typeface="Calibri"/>
                                </a:rPr>
                                <m:t>3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3600" dirty="0"/>
                            <m:t>.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600933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70322A43-D7E3-4B56-A792-373282F37703}"/>
              </a:ext>
            </a:extLst>
          </p:cNvPr>
          <p:cNvSpPr/>
          <p:nvPr/>
        </p:nvSpPr>
        <p:spPr>
          <a:xfrm>
            <a:off x="8985696" y="1780115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976076" y="3665"/>
                <a:ext cx="9969811" cy="1777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  <a:buClr>
                    <a:srgbClr val="0033CC"/>
                  </a:buClr>
                  <a:buSzPts val="1200"/>
                  <a:tabLst>
                    <a:tab pos="629920" algn="l"/>
                  </a:tabLst>
                </a:pPr>
                <a:r>
                  <a:rPr lang="it-IT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Thể tích của tứ diện </a:t>
                </a:r>
                <a14:m>
                  <m:oMath xmlns:m="http://schemas.openxmlformats.org/officeDocument/2006/math">
                    <m:r>
                      <a:rPr lang="it-IT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𝑂𝐴𝐵𝐶</m:t>
                    </m:r>
                  </m:oMath>
                </a14:m>
                <a:r>
                  <a:rPr lang="it-IT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it-IT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𝑂𝐴</m:t>
                    </m:r>
                    <m:r>
                      <a:rPr lang="it-IT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it-IT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𝑂𝐵</m:t>
                    </m:r>
                    <m:r>
                      <a:rPr lang="it-IT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it-IT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𝑂𝐶</m:t>
                    </m:r>
                  </m:oMath>
                </a14:m>
                <a:r>
                  <a:rPr lang="it-IT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đôi một vuông góc, </a:t>
                </a:r>
                <a14:m>
                  <m:oMath xmlns:m="http://schemas.openxmlformats.org/officeDocument/2006/math">
                    <m:r>
                      <a:rPr lang="it-IT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𝑂𝐴</m:t>
                    </m:r>
                    <m:r>
                      <a:rPr lang="it-IT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it-IT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  <m:r>
                      <a:rPr lang="it-IT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it-IT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𝑂𝐵</m:t>
                    </m:r>
                    <m:r>
                      <a:rPr lang="it-IT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it-IT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  <m:r>
                      <a:rPr lang="it-IT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  <m:r>
                      <a:rPr lang="it-IT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it-IT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𝑂𝐶</m:t>
                    </m:r>
                    <m:r>
                      <a:rPr lang="it-IT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it-IT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3</m:t>
                    </m:r>
                    <m:r>
                      <a:rPr lang="it-IT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  <m:r>
                      <a:rPr lang="it-IT" sz="2800" i="1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</m:oMath>
                </a14:m>
                <a:r>
                  <a:rPr lang="it-IT" sz="28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là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35000" algn="l"/>
                    <a:tab pos="2222500" algn="l"/>
                    <a:tab pos="3810000" algn="l"/>
                    <a:tab pos="5397500" algn="l"/>
                  </a:tabLst>
                </a:pPr>
                <a:endParaRPr lang="en-US" sz="32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076" y="3665"/>
                <a:ext cx="9969811" cy="1777923"/>
              </a:xfrm>
              <a:prstGeom prst="rect">
                <a:avLst/>
              </a:prstGeom>
              <a:blipFill rotWithShape="0">
                <a:blip r:embed="rId8"/>
                <a:stretch>
                  <a:fillRect l="-1222" t="-2405" r="-122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1"/>
          <p:cNvGrpSpPr>
            <a:grpSpLocks/>
          </p:cNvGrpSpPr>
          <p:nvPr/>
        </p:nvGrpSpPr>
        <p:grpSpPr bwMode="auto">
          <a:xfrm>
            <a:off x="7691781" y="3010376"/>
            <a:ext cx="3735978" cy="3388026"/>
            <a:chOff x="3227" y="6309"/>
            <a:chExt cx="6943" cy="5151"/>
          </a:xfrm>
        </p:grpSpPr>
        <p:pic>
          <p:nvPicPr>
            <p:cNvPr id="65" name="Picture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" y="6489"/>
              <a:ext cx="6463" cy="4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66" name="Object 65"/>
            <p:cNvGraphicFramePr>
              <a:graphicFrameLocks noChangeAspect="1"/>
            </p:cNvGraphicFramePr>
            <p:nvPr/>
          </p:nvGraphicFramePr>
          <p:xfrm>
            <a:off x="3227" y="11200"/>
            <a:ext cx="240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4" name="Equation" r:id="rId10" imgW="3657600" imgH="3962400" progId="Equation.DSMT4">
                    <p:embed/>
                  </p:oleObj>
                </mc:Choice>
                <mc:Fallback>
                  <p:oleObj name="Equation" r:id="rId10" imgW="3657600" imgH="396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7" y="11200"/>
                          <a:ext cx="240" cy="2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" name="Object 66"/>
            <p:cNvGraphicFramePr>
              <a:graphicFrameLocks noChangeAspect="1"/>
            </p:cNvGraphicFramePr>
            <p:nvPr/>
          </p:nvGraphicFramePr>
          <p:xfrm>
            <a:off x="5420" y="6309"/>
            <a:ext cx="240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5" name="Equation" r:id="rId12" imgW="3657600" imgH="3962400" progId="Equation.DSMT4">
                    <p:embed/>
                  </p:oleObj>
                </mc:Choice>
                <mc:Fallback>
                  <p:oleObj name="Equation" r:id="rId12" imgW="3657600" imgH="396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0" y="6309"/>
                          <a:ext cx="240" cy="2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" name="Object 67"/>
            <p:cNvGraphicFramePr>
              <a:graphicFrameLocks noChangeAspect="1"/>
            </p:cNvGraphicFramePr>
            <p:nvPr/>
          </p:nvGraphicFramePr>
          <p:xfrm>
            <a:off x="9930" y="9495"/>
            <a:ext cx="240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6" name="Equation" r:id="rId14" imgW="3657600" imgH="4267200" progId="Equation.DSMT4">
                    <p:embed/>
                  </p:oleObj>
                </mc:Choice>
                <mc:Fallback>
                  <p:oleObj name="Equation" r:id="rId14" imgW="3657600" imgH="426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30" y="9495"/>
                          <a:ext cx="240" cy="2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" name="Object 68"/>
            <p:cNvGraphicFramePr>
              <a:graphicFrameLocks noChangeAspect="1"/>
            </p:cNvGraphicFramePr>
            <p:nvPr/>
          </p:nvGraphicFramePr>
          <p:xfrm>
            <a:off x="5770" y="8179"/>
            <a:ext cx="200" cy="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7" name="Equation" r:id="rId16" imgW="3048000" imgH="3352800" progId="Equation.DSMT4">
                    <p:embed/>
                  </p:oleObj>
                </mc:Choice>
                <mc:Fallback>
                  <p:oleObj name="Equation" r:id="rId16" imgW="3048000" imgH="3352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70" y="8179"/>
                          <a:ext cx="200" cy="2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" name="Object 69"/>
            <p:cNvGraphicFramePr>
              <a:graphicFrameLocks noChangeAspect="1"/>
            </p:cNvGraphicFramePr>
            <p:nvPr/>
          </p:nvGraphicFramePr>
          <p:xfrm>
            <a:off x="4420" y="9960"/>
            <a:ext cx="320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8" name="Equation" r:id="rId18" imgW="4876800" imgH="4267200" progId="Equation.DSMT4">
                    <p:embed/>
                  </p:oleObj>
                </mc:Choice>
                <mc:Fallback>
                  <p:oleObj name="Equation" r:id="rId18" imgW="4876800" imgH="426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0" y="9960"/>
                          <a:ext cx="320" cy="2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" name="Object 70"/>
            <p:cNvGraphicFramePr>
              <a:graphicFrameLocks noChangeAspect="1"/>
            </p:cNvGraphicFramePr>
            <p:nvPr/>
          </p:nvGraphicFramePr>
          <p:xfrm>
            <a:off x="7140" y="9216"/>
            <a:ext cx="320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9" name="Equation" r:id="rId20" imgW="4876800" imgH="4267200" progId="Equation.DSMT4">
                    <p:embed/>
                  </p:oleObj>
                </mc:Choice>
                <mc:Fallback>
                  <p:oleObj name="Equation" r:id="rId20" imgW="4876800" imgH="426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40" y="9216"/>
                          <a:ext cx="320" cy="2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522081" y="3477280"/>
                <a:ext cx="5539337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i="1">
                          <a:latin typeface="Cambria Math"/>
                        </a:rPr>
                        <m:t>𝑉</m:t>
                      </m:r>
                      <m:r>
                        <a:rPr lang="it-IT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it-IT" sz="2800" i="1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it-IT" sz="2800" i="1">
                          <a:latin typeface="Cambria Math"/>
                        </a:rPr>
                        <m:t>𝑂𝐴</m:t>
                      </m:r>
                      <m:r>
                        <a:rPr lang="it-IT" sz="2800" i="1">
                          <a:latin typeface="Cambria Math"/>
                        </a:rPr>
                        <m:t>.</m:t>
                      </m:r>
                      <m:r>
                        <a:rPr lang="it-IT" sz="2800" i="1">
                          <a:latin typeface="Cambria Math"/>
                        </a:rPr>
                        <m:t>𝑂𝐵</m:t>
                      </m:r>
                      <m:r>
                        <a:rPr lang="it-IT" sz="2800" i="1">
                          <a:latin typeface="Cambria Math"/>
                        </a:rPr>
                        <m:t>.</m:t>
                      </m:r>
                      <m:r>
                        <a:rPr lang="it-IT" sz="2800" i="1">
                          <a:latin typeface="Cambria Math"/>
                        </a:rPr>
                        <m:t>𝑂𝐶</m:t>
                      </m:r>
                      <m:r>
                        <a:rPr lang="it-IT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800" i="1">
                              <a:latin typeface="Cambria Math"/>
                            </a:rPr>
                            <m:t>𝑎</m:t>
                          </m:r>
                          <m:r>
                            <a:rPr lang="it-IT" sz="2800" i="1">
                              <a:latin typeface="Cambria Math"/>
                            </a:rPr>
                            <m:t>.</m:t>
                          </m:r>
                          <m:r>
                            <a:rPr lang="it-IT" sz="2800" i="1">
                              <a:latin typeface="Cambria Math"/>
                            </a:rPr>
                            <m:t>2</m:t>
                          </m:r>
                          <m:r>
                            <a:rPr lang="it-IT" sz="2800" i="1">
                              <a:latin typeface="Cambria Math"/>
                            </a:rPr>
                            <m:t>𝑎</m:t>
                          </m:r>
                          <m:r>
                            <a:rPr lang="it-IT" sz="2800" i="1">
                              <a:latin typeface="Cambria Math"/>
                            </a:rPr>
                            <m:t>.</m:t>
                          </m:r>
                          <m:r>
                            <a:rPr lang="it-IT" sz="2800" i="1">
                              <a:latin typeface="Cambria Math"/>
                            </a:rPr>
                            <m:t>3</m:t>
                          </m:r>
                          <m:r>
                            <a:rPr lang="it-IT" sz="2800" i="1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it-IT" sz="2800" i="1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it-IT" sz="2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8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it-IT" sz="2800" i="1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81" y="3477280"/>
                <a:ext cx="5539337" cy="90178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Action Button: Back or Previous 72">
            <a:hlinkClick r:id="rId23" action="ppaction://hlinksldjump" highlightClick="1"/>
          </p:cNvPr>
          <p:cNvSpPr/>
          <p:nvPr/>
        </p:nvSpPr>
        <p:spPr>
          <a:xfrm>
            <a:off x="10875605" y="6574104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ction Button: Forward or Next 73">
            <a:hlinkClick r:id="rId24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1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  <p:bldP spid="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2832" y="2560277"/>
            <a:ext cx="11935096" cy="4141119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599404"/>
              <a:chOff x="1275608" y="6239450"/>
              <a:chExt cx="4592537" cy="108909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836835" cy="1089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sp>
        <p:nvSpPr>
          <p:cNvPr id="25" name="Rounded Rectangle 24"/>
          <p:cNvSpPr/>
          <p:nvPr/>
        </p:nvSpPr>
        <p:spPr bwMode="auto">
          <a:xfrm>
            <a:off x="259620" y="-6537"/>
            <a:ext cx="11793833" cy="1522866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6952">
              <a:defRPr/>
            </a:pPr>
            <a:endParaRPr lang="en-US" sz="3199"/>
          </a:p>
        </p:txBody>
      </p:sp>
      <p:grpSp>
        <p:nvGrpSpPr>
          <p:cNvPr id="26" name="Group 25"/>
          <p:cNvGrpSpPr/>
          <p:nvPr/>
        </p:nvGrpSpPr>
        <p:grpSpPr>
          <a:xfrm>
            <a:off x="147058" y="27912"/>
            <a:ext cx="1788037" cy="642126"/>
            <a:chOff x="534987" y="1624973"/>
            <a:chExt cx="3505200" cy="1199232"/>
          </a:xfrm>
        </p:grpSpPr>
        <p:sp>
          <p:nvSpPr>
            <p:cNvPr id="27" name="Isosceles Triangle 44"/>
            <p:cNvSpPr/>
            <p:nvPr/>
          </p:nvSpPr>
          <p:spPr bwMode="auto">
            <a:xfrm rot="5400000" flipV="1">
              <a:off x="534196" y="2602748"/>
              <a:ext cx="227012" cy="21590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sp>
          <p:nvSpPr>
            <p:cNvPr id="28" name="Pentagon 27"/>
            <p:cNvSpPr/>
            <p:nvPr/>
          </p:nvSpPr>
          <p:spPr bwMode="auto">
            <a:xfrm>
              <a:off x="534987" y="1624973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grpSp>
          <p:nvGrpSpPr>
            <p:cNvPr id="29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</p:grpSp>
        <p:sp>
          <p:nvSpPr>
            <p:cNvPr id="30" name="Chevron 29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>
                <a:solidFill>
                  <a:schemeClr val="tx1"/>
                </a:solidFill>
              </a:endParaRP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1596809" y="1653396"/>
              <a:ext cx="2153219" cy="967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8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2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47182" y="1565018"/>
            <a:ext cx="11838141" cy="1008855"/>
            <a:chOff x="247181" y="1441929"/>
            <a:chExt cx="11838141" cy="100898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49574"/>
              <a:chOff x="5537206" y="1557991"/>
              <a:chExt cx="3079904" cy="882763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70836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>
                                <a:latin typeface="Cambria Math"/>
                                <a:ea typeface="Calibri"/>
                                <a:cs typeface="Times New Roman"/>
                              </a:rPr>
                              <m:t>4</m:t>
                            </m:r>
                          </m:den>
                        </m:f>
                      </m:oMath>
                    </a14:m>
                    <a:r>
                      <a:rPr lang="en-US" sz="2800" dirty="0"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a:t>.</a:t>
                    </a:r>
                    <a:endParaRPr lang="en-US" sz="2999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70836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8800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52414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e>
                        </m:rad>
                      </m:oMath>
                    </a14:m>
                    <a:r>
                      <a:rPr lang="en-US" sz="2800" dirty="0"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a:t>.</a:t>
                    </a:r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524147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4301" b="-27957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443569"/>
              <a:ext cx="3090381" cy="998864"/>
              <a:chOff x="5537206" y="1504281"/>
              <a:chExt cx="3079904" cy="92858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703074" y="1504281"/>
                    <a:ext cx="1211993" cy="9285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80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3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libri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8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6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800" dirty="0"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03074" y="1504281"/>
                    <a:ext cx="1211993" cy="92858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441929"/>
              <a:ext cx="3090381" cy="998864"/>
              <a:chOff x="5537206" y="1502757"/>
              <a:chExt cx="3079904" cy="928584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678055" y="1502757"/>
                    <a:ext cx="1335217" cy="92858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80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3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libri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8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3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800" dirty="0"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8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78055" y="1502757"/>
                    <a:ext cx="1335217" cy="928584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70322A43-D7E3-4B56-A792-373282F37703}"/>
              </a:ext>
            </a:extLst>
          </p:cNvPr>
          <p:cNvSpPr/>
          <p:nvPr/>
        </p:nvSpPr>
        <p:spPr>
          <a:xfrm>
            <a:off x="8986256" y="1904190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976076" y="3665"/>
                <a:ext cx="9969811" cy="15857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  <a:buClr>
                    <a:srgbClr val="0033CC"/>
                  </a:buClr>
                  <a:buSzPts val="1200"/>
                  <a:tabLst>
                    <a:tab pos="629920" algn="l"/>
                  </a:tabLst>
                </a:pPr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Cho khối chóp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𝑆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𝐴𝐵𝐶𝐷</m:t>
                    </m:r>
                  </m:oMath>
                </a14:m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𝐴𝐵𝐶𝐷</m:t>
                    </m:r>
                  </m:oMath>
                </a14:m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là hình vuông cạnh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</m:oMath>
                </a14:m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. Biết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𝑆𝐴</m:t>
                    </m:r>
                  </m:oMath>
                </a14:m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vuông góc với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𝐴𝐵𝐶𝐷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𝑆𝐴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. Thể tích của khối chóp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𝑆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𝐴𝐵𝐶𝐷</m:t>
                    </m:r>
                  </m:oMath>
                </a14:m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là</a:t>
                </a:r>
                <a:r>
                  <a:rPr lang="en-US" sz="2800" dirty="0" smtClean="0">
                    <a:latin typeface="Times New Roman" pitchFamily="18" charset="0"/>
                    <a:ea typeface="Calibri"/>
                    <a:cs typeface="Times New Roman" pitchFamily="18" charset="0"/>
                  </a:rPr>
                  <a:t>:</a:t>
                </a:r>
                <a:endParaRPr lang="en-US" sz="28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076" y="3665"/>
                <a:ext cx="9969811" cy="1585755"/>
              </a:xfrm>
              <a:prstGeom prst="rect">
                <a:avLst/>
              </a:prstGeom>
              <a:blipFill rotWithShape="0">
                <a:blip r:embed="rId8"/>
                <a:stretch>
                  <a:fillRect l="-1222" t="-2692" r="-1222"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2"/>
          <p:cNvGrpSpPr>
            <a:grpSpLocks/>
          </p:cNvGrpSpPr>
          <p:nvPr/>
        </p:nvGrpSpPr>
        <p:grpSpPr bwMode="auto">
          <a:xfrm>
            <a:off x="8192868" y="2889741"/>
            <a:ext cx="3548678" cy="3168116"/>
            <a:chOff x="2451" y="3956"/>
            <a:chExt cx="4127" cy="3481"/>
          </a:xfrm>
        </p:grpSpPr>
        <p:cxnSp>
          <p:nvCxnSpPr>
            <p:cNvPr id="75" name="AutoShape 3"/>
            <p:cNvCxnSpPr>
              <a:cxnSpLocks noChangeShapeType="1"/>
            </p:cNvCxnSpPr>
            <p:nvPr/>
          </p:nvCxnSpPr>
          <p:spPr bwMode="auto">
            <a:xfrm>
              <a:off x="3917" y="6382"/>
              <a:ext cx="238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AutoShape 4"/>
            <p:cNvCxnSpPr>
              <a:cxnSpLocks noChangeShapeType="1"/>
            </p:cNvCxnSpPr>
            <p:nvPr/>
          </p:nvCxnSpPr>
          <p:spPr bwMode="auto">
            <a:xfrm flipH="1">
              <a:off x="2720" y="6382"/>
              <a:ext cx="1209" cy="8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AutoShape 5"/>
            <p:cNvCxnSpPr>
              <a:cxnSpLocks noChangeShapeType="1"/>
            </p:cNvCxnSpPr>
            <p:nvPr/>
          </p:nvCxnSpPr>
          <p:spPr bwMode="auto">
            <a:xfrm flipH="1">
              <a:off x="5097" y="6382"/>
              <a:ext cx="1209" cy="88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AutoShape 6"/>
            <p:cNvCxnSpPr>
              <a:cxnSpLocks noChangeShapeType="1"/>
            </p:cNvCxnSpPr>
            <p:nvPr/>
          </p:nvCxnSpPr>
          <p:spPr bwMode="auto">
            <a:xfrm>
              <a:off x="2725" y="7270"/>
              <a:ext cx="2384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AutoShape 7"/>
            <p:cNvCxnSpPr>
              <a:cxnSpLocks noChangeShapeType="1"/>
            </p:cNvCxnSpPr>
            <p:nvPr/>
          </p:nvCxnSpPr>
          <p:spPr bwMode="auto">
            <a:xfrm flipV="1">
              <a:off x="3929" y="4264"/>
              <a:ext cx="0" cy="212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AutoShape 8"/>
            <p:cNvCxnSpPr>
              <a:cxnSpLocks noChangeShapeType="1"/>
            </p:cNvCxnSpPr>
            <p:nvPr/>
          </p:nvCxnSpPr>
          <p:spPr bwMode="auto">
            <a:xfrm flipH="1">
              <a:off x="2720" y="4251"/>
              <a:ext cx="1209" cy="301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" name="AutoShape 9"/>
            <p:cNvCxnSpPr>
              <a:cxnSpLocks noChangeShapeType="1"/>
            </p:cNvCxnSpPr>
            <p:nvPr/>
          </p:nvCxnSpPr>
          <p:spPr bwMode="auto">
            <a:xfrm>
              <a:off x="3929" y="4251"/>
              <a:ext cx="1168" cy="301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10"/>
            <p:cNvCxnSpPr>
              <a:cxnSpLocks noChangeShapeType="1"/>
            </p:cNvCxnSpPr>
            <p:nvPr/>
          </p:nvCxnSpPr>
          <p:spPr bwMode="auto">
            <a:xfrm>
              <a:off x="3929" y="4251"/>
              <a:ext cx="2372" cy="213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AutoShape 11"/>
            <p:cNvCxnSpPr>
              <a:cxnSpLocks noChangeShapeType="1"/>
            </p:cNvCxnSpPr>
            <p:nvPr/>
          </p:nvCxnSpPr>
          <p:spPr bwMode="auto">
            <a:xfrm flipV="1">
              <a:off x="4031" y="6273"/>
              <a:ext cx="0" cy="11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AutoShape 12"/>
            <p:cNvCxnSpPr>
              <a:cxnSpLocks noChangeShapeType="1"/>
            </p:cNvCxnSpPr>
            <p:nvPr/>
          </p:nvCxnSpPr>
          <p:spPr bwMode="auto">
            <a:xfrm>
              <a:off x="3929" y="6274"/>
              <a:ext cx="113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5" name="AutoShape 13"/>
            <p:cNvSpPr>
              <a:spLocks noChangeArrowheads="1"/>
            </p:cNvSpPr>
            <p:nvPr/>
          </p:nvSpPr>
          <p:spPr bwMode="auto">
            <a:xfrm>
              <a:off x="3909" y="4251"/>
              <a:ext cx="57" cy="57"/>
            </a:xfrm>
            <a:prstGeom prst="flowChartConnector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AutoShape 14"/>
            <p:cNvSpPr>
              <a:spLocks noChangeArrowheads="1"/>
            </p:cNvSpPr>
            <p:nvPr/>
          </p:nvSpPr>
          <p:spPr bwMode="auto">
            <a:xfrm>
              <a:off x="3901" y="6356"/>
              <a:ext cx="57" cy="57"/>
            </a:xfrm>
            <a:prstGeom prst="flowChartConnector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AutoShape 15"/>
            <p:cNvSpPr>
              <a:spLocks noChangeArrowheads="1"/>
            </p:cNvSpPr>
            <p:nvPr/>
          </p:nvSpPr>
          <p:spPr bwMode="auto">
            <a:xfrm>
              <a:off x="2714" y="7226"/>
              <a:ext cx="57" cy="57"/>
            </a:xfrm>
            <a:prstGeom prst="flowChartConnector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AutoShape 16"/>
            <p:cNvSpPr>
              <a:spLocks noChangeArrowheads="1"/>
            </p:cNvSpPr>
            <p:nvPr/>
          </p:nvSpPr>
          <p:spPr bwMode="auto">
            <a:xfrm>
              <a:off x="5064" y="7227"/>
              <a:ext cx="57" cy="57"/>
            </a:xfrm>
            <a:prstGeom prst="flowChartConnector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AutoShape 17"/>
            <p:cNvSpPr>
              <a:spLocks noChangeArrowheads="1"/>
            </p:cNvSpPr>
            <p:nvPr/>
          </p:nvSpPr>
          <p:spPr bwMode="auto">
            <a:xfrm>
              <a:off x="6257" y="6358"/>
              <a:ext cx="57" cy="57"/>
            </a:xfrm>
            <a:prstGeom prst="flowChartConnector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91" name="Object 90"/>
            <p:cNvGraphicFramePr>
              <a:graphicFrameLocks noChangeAspect="1"/>
            </p:cNvGraphicFramePr>
            <p:nvPr/>
          </p:nvGraphicFramePr>
          <p:xfrm>
            <a:off x="3820" y="3956"/>
            <a:ext cx="222" cy="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60" name="Equation" r:id="rId9" imgW="139680" imgH="177480" progId="Equation.DSMT4">
                    <p:embed/>
                  </p:oleObj>
                </mc:Choice>
                <mc:Fallback>
                  <p:oleObj name="Equation" r:id="rId9" imgW="13968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0" y="3956"/>
                          <a:ext cx="222" cy="27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" name="Object 91"/>
            <p:cNvGraphicFramePr>
              <a:graphicFrameLocks noChangeAspect="1"/>
            </p:cNvGraphicFramePr>
            <p:nvPr/>
          </p:nvGraphicFramePr>
          <p:xfrm>
            <a:off x="3622" y="6156"/>
            <a:ext cx="242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61" name="Equation" r:id="rId11" imgW="152280" imgH="164880" progId="Equation.DSMT4">
                    <p:embed/>
                  </p:oleObj>
                </mc:Choice>
                <mc:Fallback>
                  <p:oleObj name="Equation" r:id="rId11" imgW="1522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2" y="6156"/>
                          <a:ext cx="242" cy="25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" name="Object 92"/>
            <p:cNvGraphicFramePr>
              <a:graphicFrameLocks noChangeAspect="1"/>
            </p:cNvGraphicFramePr>
            <p:nvPr/>
          </p:nvGraphicFramePr>
          <p:xfrm>
            <a:off x="2451" y="7093"/>
            <a:ext cx="242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62" name="Equation" r:id="rId13" imgW="152280" imgH="164880" progId="Equation.DSMT4">
                    <p:embed/>
                  </p:oleObj>
                </mc:Choice>
                <mc:Fallback>
                  <p:oleObj name="Equation" r:id="rId13" imgW="1522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1" y="7093"/>
                          <a:ext cx="242" cy="25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" name="Object 93"/>
            <p:cNvGraphicFramePr>
              <a:graphicFrameLocks noChangeAspect="1"/>
            </p:cNvGraphicFramePr>
            <p:nvPr/>
          </p:nvGraphicFramePr>
          <p:xfrm>
            <a:off x="5189" y="7160"/>
            <a:ext cx="242" cy="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63" name="Equation" r:id="rId15" imgW="152280" imgH="177480" progId="Equation.DSMT4">
                    <p:embed/>
                  </p:oleObj>
                </mc:Choice>
                <mc:Fallback>
                  <p:oleObj name="Equation" r:id="rId15" imgW="15228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9" y="7160"/>
                          <a:ext cx="242" cy="27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5" name="Object 94"/>
            <p:cNvGraphicFramePr>
              <a:graphicFrameLocks noChangeAspect="1"/>
            </p:cNvGraphicFramePr>
            <p:nvPr/>
          </p:nvGraphicFramePr>
          <p:xfrm>
            <a:off x="6316" y="6290"/>
            <a:ext cx="262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64" name="Equation" r:id="rId17" imgW="164880" imgH="164880" progId="Equation.DSMT4">
                    <p:embed/>
                  </p:oleObj>
                </mc:Choice>
                <mc:Fallback>
                  <p:oleObj name="Equation" r:id="rId17" imgW="1648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16" y="6290"/>
                          <a:ext cx="262" cy="25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>
              <a:xfrm>
                <a:off x="210402" y="3600850"/>
                <a:ext cx="7533857" cy="764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Thể tích khối chóp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𝑆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.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𝐴𝐵𝐶𝐷</m:t>
                        </m:r>
                      </m:sub>
                    </m:sSub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𝐴𝐵𝐶𝐷</m:t>
                        </m:r>
                      </m:sub>
                    </m:sSub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𝑆𝐴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02" y="3600850"/>
                <a:ext cx="7533857" cy="764055"/>
              </a:xfrm>
              <a:prstGeom prst="rect">
                <a:avLst/>
              </a:prstGeom>
              <a:blipFill rotWithShape="0">
                <a:blip r:embed="rId19"/>
                <a:stretch>
                  <a:fillRect l="-1700" r="-729" b="-88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Action Button: Back or Previous 96">
            <a:hlinkClick r:id="rId20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Action Button: Forward or Next 97">
            <a:hlinkClick r:id="rId21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0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  <p:bldP spid="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2832" y="2560277"/>
            <a:ext cx="11935096" cy="4141119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599404"/>
              <a:chOff x="1275608" y="6239450"/>
              <a:chExt cx="4592537" cy="108909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836835" cy="1089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sp>
        <p:nvSpPr>
          <p:cNvPr id="25" name="Rounded Rectangle 24"/>
          <p:cNvSpPr/>
          <p:nvPr/>
        </p:nvSpPr>
        <p:spPr bwMode="auto">
          <a:xfrm>
            <a:off x="259620" y="-6537"/>
            <a:ext cx="11793833" cy="1522866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6952">
              <a:defRPr/>
            </a:pPr>
            <a:endParaRPr lang="en-US" sz="3199"/>
          </a:p>
        </p:txBody>
      </p:sp>
      <p:grpSp>
        <p:nvGrpSpPr>
          <p:cNvPr id="26" name="Group 25"/>
          <p:cNvGrpSpPr/>
          <p:nvPr/>
        </p:nvGrpSpPr>
        <p:grpSpPr>
          <a:xfrm>
            <a:off x="147058" y="27912"/>
            <a:ext cx="1788037" cy="642126"/>
            <a:chOff x="534987" y="1624973"/>
            <a:chExt cx="3505200" cy="1199232"/>
          </a:xfrm>
        </p:grpSpPr>
        <p:sp>
          <p:nvSpPr>
            <p:cNvPr id="27" name="Isosceles Triangle 44"/>
            <p:cNvSpPr/>
            <p:nvPr/>
          </p:nvSpPr>
          <p:spPr bwMode="auto">
            <a:xfrm rot="5400000" flipV="1">
              <a:off x="534196" y="2602748"/>
              <a:ext cx="227012" cy="21590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sp>
          <p:nvSpPr>
            <p:cNvPr id="28" name="Pentagon 27"/>
            <p:cNvSpPr/>
            <p:nvPr/>
          </p:nvSpPr>
          <p:spPr bwMode="auto">
            <a:xfrm>
              <a:off x="534987" y="1624973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grpSp>
          <p:nvGrpSpPr>
            <p:cNvPr id="29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</p:grpSp>
        <p:sp>
          <p:nvSpPr>
            <p:cNvPr id="30" name="Chevron 29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>
                <a:solidFill>
                  <a:schemeClr val="tx1"/>
                </a:solidFill>
              </a:endParaRP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1596809" y="1653396"/>
              <a:ext cx="2153219" cy="97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8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</a:t>
              </a:r>
              <a:r>
                <a:rPr lang="en-US" sz="2800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3</a:t>
              </a:r>
              <a:endParaRPr lang="en-US" sz="2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76772" y="1591025"/>
            <a:ext cx="11838141" cy="1026872"/>
            <a:chOff x="247181" y="1441931"/>
            <a:chExt cx="11838141" cy="1027004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1"/>
              <a:ext cx="3090381" cy="967594"/>
              <a:chOff x="5537206" y="1557991"/>
              <a:chExt cx="3079904" cy="89951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72511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en-US" sz="28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libri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den>
                        </m:f>
                      </m:oMath>
                    </a14:m>
                    <a:r>
                      <a:rPr lang="en-US" sz="2800" dirty="0"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a:t>.</a:t>
                    </a:r>
                    <a:endParaRPr lang="en-US" sz="2999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725114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9449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5254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e>
                        </m:rad>
                      </m:oMath>
                    </a14:m>
                    <a:r>
                      <a:rPr lang="en-US" sz="2800" dirty="0"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a:t>.</a:t>
                    </a:r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525459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t="-5435" b="-29348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8"/>
              <a:ext cx="3090381" cy="914407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703074" y="1745376"/>
                    <a:ext cx="1211993" cy="5336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  <m:r>
                                <a:rPr lang="en-US" sz="28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libri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US" sz="2800" dirty="0"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03074" y="1745376"/>
                    <a:ext cx="1211993" cy="533624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441931"/>
              <a:ext cx="3090381" cy="1000275"/>
              <a:chOff x="5537206" y="1502757"/>
              <a:chExt cx="3079904" cy="92989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678055" y="1502757"/>
                    <a:ext cx="1335217" cy="9298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  <m:r>
                                    <a:rPr lang="en-US" sz="280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80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3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libri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8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3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800" dirty="0"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8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78055" y="1502757"/>
                    <a:ext cx="1335217" cy="92989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70322A43-D7E3-4B56-A792-373282F37703}"/>
              </a:ext>
            </a:extLst>
          </p:cNvPr>
          <p:cNvSpPr/>
          <p:nvPr/>
        </p:nvSpPr>
        <p:spPr>
          <a:xfrm>
            <a:off x="8986256" y="1904190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976076" y="3665"/>
                <a:ext cx="9969811" cy="1587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  <a:buClr>
                    <a:srgbClr val="0033CC"/>
                  </a:buClr>
                  <a:buSzPts val="1200"/>
                  <a:tabLst>
                    <a:tab pos="629920" algn="l"/>
                  </a:tabLst>
                </a:pPr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𝑆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𝐴𝐵𝐶𝐷</m:t>
                    </m:r>
                  </m:oMath>
                </a14:m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𝐴𝐵𝐶𝐷</m:t>
                    </m:r>
                  </m:oMath>
                </a14:m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là hình chữ nhật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𝐴𝐵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𝐵𝐶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</m:oMath>
                </a14:m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, cạnh bên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𝑆𝐴</m:t>
                    </m:r>
                  </m:oMath>
                </a14:m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vuông góc với đáy và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𝑆𝐴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800" i="1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Tính thể tích khối chóp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𝑆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𝐴𝐵𝐶𝐷</m:t>
                    </m:r>
                  </m:oMath>
                </a14:m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076" y="3665"/>
                <a:ext cx="9969811" cy="1587358"/>
              </a:xfrm>
              <a:prstGeom prst="rect">
                <a:avLst/>
              </a:prstGeom>
              <a:blipFill rotWithShape="0">
                <a:blip r:embed="rId7"/>
                <a:stretch>
                  <a:fillRect l="-1222" t="-2692" r="-1222"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Action Button: Back or Previous 96">
            <a:hlinkClick r:id="rId8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Action Button: Forward or Next 97">
            <a:hlinkClick r:id="rId9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742877" y="3341877"/>
                <a:ext cx="8408126" cy="1508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it-IT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Diện tích đáy: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bPr>
                      <m:e>
                        <m:r>
                          <a:rPr lang="it-IT" sz="2800" i="1">
                            <a:effectLst/>
                            <a:latin typeface="Cambria Math"/>
                            <a:ea typeface="Calibri"/>
                          </a:rPr>
                          <m:t>𝑆</m:t>
                        </m:r>
                      </m:e>
                      <m:sub>
                        <m:r>
                          <a:rPr lang="it-IT" sz="2800" i="1">
                            <a:effectLst/>
                            <a:latin typeface="Cambria Math"/>
                            <a:ea typeface="Calibri"/>
                          </a:rPr>
                          <m:t>𝐴𝐵𝐶𝐷</m:t>
                        </m:r>
                      </m:sub>
                    </m:sSub>
                    <m:r>
                      <a:rPr lang="it-IT" sz="2800" i="1">
                        <a:effectLst/>
                        <a:latin typeface="Cambria Math"/>
                        <a:ea typeface="Calibri"/>
                      </a:rPr>
                      <m:t>=</m:t>
                    </m:r>
                    <m:r>
                      <a:rPr lang="it-IT" sz="2800" i="1">
                        <a:effectLst/>
                        <a:latin typeface="Cambria Math"/>
                        <a:ea typeface="Calibri"/>
                      </a:rPr>
                      <m:t>𝐴𝐵</m:t>
                    </m:r>
                    <m:r>
                      <a:rPr lang="it-IT" sz="2800" i="1">
                        <a:effectLst/>
                        <a:latin typeface="Cambria Math"/>
                        <a:ea typeface="Calibri"/>
                      </a:rPr>
                      <m:t>.</m:t>
                    </m:r>
                    <m:r>
                      <a:rPr lang="it-IT" sz="2800" i="1">
                        <a:effectLst/>
                        <a:latin typeface="Cambria Math"/>
                        <a:ea typeface="Calibri"/>
                      </a:rPr>
                      <m:t>𝐵𝐶</m:t>
                    </m:r>
                    <m:r>
                      <a:rPr lang="it-IT" sz="2800" i="1">
                        <a:effectLst/>
                        <a:latin typeface="Cambria Math"/>
                        <a:ea typeface="Calibri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2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28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it-IT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Thể tích: </a:t>
                </a:r>
                <a14:m>
                  <m:oMath xmlns:m="http://schemas.openxmlformats.org/officeDocument/2006/math">
                    <m:r>
                      <a:rPr lang="it-IT" sz="2800" i="1">
                        <a:effectLst/>
                        <a:latin typeface="Cambria Math"/>
                        <a:ea typeface="Calibri"/>
                      </a:rPr>
                      <m:t>𝑉</m:t>
                    </m:r>
                    <m:r>
                      <a:rPr lang="it-IT" sz="2800" i="1">
                        <a:effectLst/>
                        <a:latin typeface="Cambria Math"/>
                        <a:ea typeface="Calibri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>
                          <a:rPr lang="it-IT" sz="2800" i="1">
                            <a:effectLst/>
                            <a:latin typeface="Cambria Math"/>
                            <a:ea typeface="Calibri"/>
                          </a:rPr>
                          <m:t>1</m:t>
                        </m:r>
                      </m:num>
                      <m:den>
                        <m:r>
                          <a:rPr lang="it-IT" sz="2800" i="1">
                            <a:effectLst/>
                            <a:latin typeface="Cambria Math"/>
                            <a:ea typeface="Calibri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bPr>
                      <m:e>
                        <m:r>
                          <a:rPr lang="it-IT" sz="2800" i="1">
                            <a:effectLst/>
                            <a:latin typeface="Cambria Math"/>
                            <a:ea typeface="Calibri"/>
                          </a:rPr>
                          <m:t>𝑆</m:t>
                        </m:r>
                      </m:e>
                      <m:sub>
                        <m:r>
                          <a:rPr lang="it-IT" sz="2800" i="1">
                            <a:effectLst/>
                            <a:latin typeface="Cambria Math"/>
                            <a:ea typeface="Calibri"/>
                          </a:rPr>
                          <m:t>𝐴𝐵𝐶𝐷</m:t>
                        </m:r>
                      </m:sub>
                    </m:sSub>
                    <m:r>
                      <a:rPr lang="it-IT" sz="2800" i="1">
                        <a:effectLst/>
                        <a:latin typeface="Cambria Math"/>
                        <a:ea typeface="Calibri"/>
                      </a:rPr>
                      <m:t>.</m:t>
                    </m:r>
                    <m:r>
                      <a:rPr lang="it-IT" sz="2800" i="1">
                        <a:effectLst/>
                        <a:latin typeface="Cambria Math"/>
                        <a:ea typeface="Calibri"/>
                      </a:rPr>
                      <m:t>𝑆𝐴</m:t>
                    </m:r>
                    <m:r>
                      <a:rPr lang="it-IT" sz="2800" i="1">
                        <a:effectLst/>
                        <a:latin typeface="Cambria Math"/>
                        <a:ea typeface="Calibri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>
                          <a:rPr lang="it-IT" sz="2800" i="1">
                            <a:effectLst/>
                            <a:latin typeface="Cambria Math"/>
                            <a:ea typeface="Calibri"/>
                          </a:rPr>
                          <m:t>2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pPr>
                          <m:e>
                            <m:r>
                              <a:rPr lang="it-IT" sz="2800" i="1">
                                <a:effectLst/>
                                <a:latin typeface="Cambria Math"/>
                                <a:ea typeface="Calibri"/>
                              </a:rPr>
                              <m:t>𝑎</m:t>
                            </m:r>
                          </m:e>
                          <m:sup>
                            <m:r>
                              <a:rPr lang="it-IT" sz="2800" i="1">
                                <a:effectLst/>
                                <a:latin typeface="Cambria Math"/>
                                <a:ea typeface="Calibri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radPr>
                          <m:deg/>
                          <m:e>
                            <m:r>
                              <a:rPr lang="it-IT" sz="2800" i="1">
                                <a:effectLst/>
                                <a:latin typeface="Cambria Math"/>
                                <a:ea typeface="Calibri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it-IT" sz="2800" i="1">
                            <a:effectLst/>
                            <a:latin typeface="Cambria Math"/>
                            <a:ea typeface="Calibri"/>
                          </a:rPr>
                          <m:t>3</m:t>
                        </m:r>
                      </m:den>
                    </m:f>
                  </m:oMath>
                </a14:m>
                <a:r>
                  <a:rPr lang="it-IT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   .</a:t>
                </a:r>
                <a:endParaRPr lang="en-US" sz="28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77" y="3341877"/>
                <a:ext cx="8408126" cy="1508042"/>
              </a:xfrm>
              <a:prstGeom prst="rect">
                <a:avLst/>
              </a:prstGeom>
              <a:blipFill rotWithShape="0">
                <a:blip r:embed="rId10"/>
                <a:stretch>
                  <a:fillRect t="-2419" b="-201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056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2832" y="2560277"/>
            <a:ext cx="11935096" cy="4141119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599404"/>
              <a:chOff x="1275608" y="6239450"/>
              <a:chExt cx="4592537" cy="108909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836835" cy="1089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sp>
        <p:nvSpPr>
          <p:cNvPr id="25" name="Rounded Rectangle 24"/>
          <p:cNvSpPr/>
          <p:nvPr/>
        </p:nvSpPr>
        <p:spPr bwMode="auto">
          <a:xfrm>
            <a:off x="259620" y="-6537"/>
            <a:ext cx="11793833" cy="1522866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6952">
              <a:defRPr/>
            </a:pPr>
            <a:endParaRPr lang="en-US" sz="3199"/>
          </a:p>
        </p:txBody>
      </p:sp>
      <p:grpSp>
        <p:nvGrpSpPr>
          <p:cNvPr id="26" name="Group 25"/>
          <p:cNvGrpSpPr/>
          <p:nvPr/>
        </p:nvGrpSpPr>
        <p:grpSpPr>
          <a:xfrm>
            <a:off x="147058" y="27912"/>
            <a:ext cx="1788037" cy="642126"/>
            <a:chOff x="534987" y="1624973"/>
            <a:chExt cx="3505200" cy="1199232"/>
          </a:xfrm>
        </p:grpSpPr>
        <p:sp>
          <p:nvSpPr>
            <p:cNvPr id="27" name="Isosceles Triangle 44"/>
            <p:cNvSpPr/>
            <p:nvPr/>
          </p:nvSpPr>
          <p:spPr bwMode="auto">
            <a:xfrm rot="5400000" flipV="1">
              <a:off x="534196" y="2602748"/>
              <a:ext cx="227012" cy="21590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sp>
          <p:nvSpPr>
            <p:cNvPr id="28" name="Pentagon 27"/>
            <p:cNvSpPr/>
            <p:nvPr/>
          </p:nvSpPr>
          <p:spPr bwMode="auto">
            <a:xfrm>
              <a:off x="534987" y="1624973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grpSp>
          <p:nvGrpSpPr>
            <p:cNvPr id="29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</p:grpSp>
        <p:sp>
          <p:nvSpPr>
            <p:cNvPr id="30" name="Chevron 29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>
                <a:solidFill>
                  <a:schemeClr val="tx1"/>
                </a:solidFill>
              </a:endParaRP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1596809" y="1653396"/>
              <a:ext cx="2153219" cy="97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8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4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76772" y="1650432"/>
            <a:ext cx="11838141" cy="914312"/>
            <a:chOff x="247181" y="1501343"/>
            <a:chExt cx="11838141" cy="914421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3"/>
              <a:ext cx="3090381" cy="914402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681636"/>
                    <a:ext cx="2280848" cy="7255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28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pt-BR" sz="28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sz="28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pt-BR" sz="2800">
                                <a:latin typeface="Cambria Math"/>
                                <a:ea typeface="Calibri"/>
                                <a:cs typeface="Times New Roman"/>
                              </a:rPr>
                              <m:t>6</m:t>
                            </m:r>
                          </m:den>
                        </m:f>
                      </m:oMath>
                    </a14:m>
                    <a:r>
                      <a:rPr lang="pt-BR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rPr>
                      <a:t>.</a:t>
                    </a:r>
                    <a:endParaRPr lang="en-US" sz="2999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681636"/>
                    <a:ext cx="2280848" cy="725591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8594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9"/>
              <a:ext cx="3090381" cy="914403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666258"/>
                    <a:ext cx="2280848" cy="7230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28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pt-BR" sz="28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sz="28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pt-BR" sz="2800"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den>
                        </m:f>
                      </m:oMath>
                    </a14:m>
                    <a:r>
                      <a:rPr lang="pt-BR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rPr>
                      <a:t>.</a:t>
                    </a:r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666258"/>
                    <a:ext cx="2280848" cy="723086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9449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54"/>
              <a:ext cx="3090381" cy="914410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929019" y="1595567"/>
                    <a:ext cx="963759" cy="8082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pt-BR" sz="240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3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sz="240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pt-BR" sz="24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3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pt-BR" sz="2400" dirty="0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29019" y="1595567"/>
                    <a:ext cx="963759" cy="808264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51"/>
              <a:ext cx="3090381" cy="914403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718860" y="1578891"/>
                    <a:ext cx="1335217" cy="8060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pt-BR" sz="240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3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sz="240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pt-BR" sz="24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12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pt-BR" sz="2400" dirty="0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18860" y="1578891"/>
                    <a:ext cx="1335217" cy="806066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70322A43-D7E3-4B56-A792-373282F37703}"/>
              </a:ext>
            </a:extLst>
          </p:cNvPr>
          <p:cNvSpPr/>
          <p:nvPr/>
        </p:nvSpPr>
        <p:spPr>
          <a:xfrm>
            <a:off x="276772" y="1921198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976076" y="3665"/>
                <a:ext cx="9969811" cy="15391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  <a:buClr>
                    <a:srgbClr val="0033CC"/>
                  </a:buClr>
                  <a:buSzPts val="1200"/>
                  <a:tabLst>
                    <a:tab pos="629920" algn="l"/>
                  </a:tabLst>
                </a:pPr>
                <a:r>
                  <a:rPr lang="pt-BR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Cho khối chóp </a:t>
                </a:r>
                <a14:m>
                  <m:oMath xmlns:m="http://schemas.openxmlformats.org/officeDocument/2006/math">
                    <m:r>
                      <a:rPr lang="pt-BR" sz="2800" i="1">
                        <a:latin typeface="Cambria Math"/>
                        <a:ea typeface="Calibri"/>
                        <a:cs typeface="Times New Roman"/>
                      </a:rPr>
                      <m:t>𝑆</m:t>
                    </m:r>
                    <m:r>
                      <a:rPr lang="pt-BR" sz="2800" i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pt-BR" sz="2800" i="1">
                        <a:latin typeface="Cambria Math"/>
                        <a:ea typeface="Calibri"/>
                        <a:cs typeface="Times New Roman"/>
                      </a:rPr>
                      <m:t>𝐴𝐵𝐶</m:t>
                    </m:r>
                  </m:oMath>
                </a14:m>
                <a:r>
                  <a:rPr lang="pt-BR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pt-BR" sz="2800" i="1">
                        <a:latin typeface="Cambria Math"/>
                        <a:ea typeface="Calibri"/>
                        <a:cs typeface="Times New Roman"/>
                      </a:rPr>
                      <m:t>𝐴𝐵𝐶</m:t>
                    </m:r>
                  </m:oMath>
                </a14:m>
                <a:r>
                  <a:rPr lang="pt-BR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là tam giác đều cạnh </a:t>
                </a:r>
                <a14:m>
                  <m:oMath xmlns:m="http://schemas.openxmlformats.org/officeDocument/2006/math">
                    <m:r>
                      <a:rPr lang="pt-BR" sz="2800" i="1"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</m:oMath>
                </a14:m>
                <a:r>
                  <a:rPr lang="pt-BR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BR" sz="2800" i="1">
                        <a:latin typeface="Cambria Math"/>
                        <a:ea typeface="Calibri"/>
                        <a:cs typeface="Times New Roman"/>
                      </a:rPr>
                      <m:t>𝑆𝐴</m:t>
                    </m:r>
                  </m:oMath>
                </a14:m>
                <a:r>
                  <a:rPr lang="pt-BR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vuông góc với mặt phẳng đáy và </a:t>
                </a:r>
                <a14:m>
                  <m:oMath xmlns:m="http://schemas.openxmlformats.org/officeDocument/2006/math">
                    <m:r>
                      <a:rPr lang="pt-BR" sz="2800" i="1">
                        <a:latin typeface="Cambria Math"/>
                        <a:ea typeface="Calibri"/>
                        <a:cs typeface="Times New Roman"/>
                      </a:rPr>
                      <m:t>𝑆𝐴</m:t>
                    </m:r>
                    <m:r>
                      <a:rPr lang="pt-BR" sz="2800" i="1">
                        <a:latin typeface="Cambria Math"/>
                        <a:ea typeface="Calibri"/>
                        <a:cs typeface="Times New Roman"/>
                      </a:rPr>
                      <m:t>=2</m:t>
                    </m:r>
                    <m:r>
                      <a:rPr lang="pt-BR" sz="2800" i="1"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</m:oMath>
                </a14:m>
                <a:r>
                  <a:rPr lang="pt-BR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Tính thể tích khối chóp </a:t>
                </a:r>
                <a14:m>
                  <m:oMath xmlns:m="http://schemas.openxmlformats.org/officeDocument/2006/math">
                    <m:r>
                      <a:rPr lang="pt-BR" sz="2800" i="1">
                        <a:latin typeface="Cambria Math"/>
                        <a:ea typeface="Calibri"/>
                        <a:cs typeface="Times New Roman"/>
                      </a:rPr>
                      <m:t>𝑆</m:t>
                    </m:r>
                    <m:r>
                      <a:rPr lang="pt-BR" sz="2800" i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pt-BR" sz="2800" i="1">
                        <a:latin typeface="Cambria Math"/>
                        <a:ea typeface="Calibri"/>
                        <a:cs typeface="Times New Roman"/>
                      </a:rPr>
                      <m:t>𝐴𝐵𝐶</m:t>
                    </m:r>
                  </m:oMath>
                </a14:m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076" y="3665"/>
                <a:ext cx="9969811" cy="1539139"/>
              </a:xfrm>
              <a:prstGeom prst="rect">
                <a:avLst/>
              </a:prstGeom>
              <a:blipFill rotWithShape="0">
                <a:blip r:embed="rId7"/>
                <a:stretch>
                  <a:fillRect l="-1222" t="-2778" r="-1222" b="-103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95360" y="2713472"/>
            <a:ext cx="3317966" cy="377876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-457200" y="3224310"/>
                <a:ext cx="9261566" cy="23657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 dirty="0" smtClean="0">
                    <a:latin typeface="Times New Roman" pitchFamily="18" charset="0"/>
                    <a:ea typeface="Calibri"/>
                    <a:cs typeface="Times New Roman" pitchFamily="18" charset="0"/>
                  </a:rPr>
                  <a:t>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𝑉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𝑆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.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𝐴𝐵𝐶</m:t>
                        </m:r>
                      </m:sub>
                    </m:sSub>
                    <m:r>
                      <a:rPr lang="en-US" sz="3200" i="1">
                        <a:effectLst/>
                        <a:latin typeface="Cambria Math"/>
                        <a:ea typeface="Calibri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3</m:t>
                        </m:r>
                      </m:den>
                    </m:f>
                    <m:r>
                      <a:rPr lang="en-US" sz="3200" i="1">
                        <a:effectLst/>
                        <a:latin typeface="Cambria Math"/>
                        <a:ea typeface="Calibri"/>
                      </a:rPr>
                      <m:t>.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</a:rPr>
                      <m:t>𝑆𝐴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</a:rPr>
                      <m:t>.</m:t>
                    </m:r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𝐴𝐵𝐶</m:t>
                        </m:r>
                      </m:sub>
                    </m:sSub>
                    <m:r>
                      <a:rPr lang="en-US" sz="3200" i="1">
                        <a:effectLst/>
                        <a:latin typeface="Cambria Math"/>
                        <a:ea typeface="Calibri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3</m:t>
                        </m:r>
                      </m:den>
                    </m:f>
                    <m:r>
                      <a:rPr lang="en-US" sz="3200" i="1">
                        <a:effectLst/>
                        <a:latin typeface="Cambria Math"/>
                        <a:ea typeface="Calibri"/>
                      </a:rPr>
                      <m:t>.2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</a:rPr>
                      <m:t>𝑎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</a:rPr>
                      <m:t>.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2</m:t>
                        </m:r>
                      </m:den>
                    </m:f>
                    <m:r>
                      <a:rPr lang="en-US" sz="3200" i="1">
                        <a:effectLst/>
                        <a:latin typeface="Cambria Math"/>
                        <a:ea typeface="Calibri"/>
                      </a:rPr>
                      <m:t>𝐴𝐵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</a:rPr>
                      <m:t>.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</a:rPr>
                      <m:t>𝐴𝐶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</a:rPr>
                      <m:t>.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</a:rPr>
                      <m:t>𝑠𝑖𝑛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60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𝑜</m:t>
                        </m:r>
                      </m:sup>
                    </m:sSup>
                    <m:r>
                      <a:rPr lang="en-US" sz="3200" i="1">
                        <a:effectLst/>
                        <a:latin typeface="Cambria Math"/>
                        <a:ea typeface="Calibri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3</m:t>
                        </m:r>
                      </m:den>
                    </m:f>
                    <m:r>
                      <a:rPr lang="en-US" sz="3200" i="1">
                        <a:effectLst/>
                        <a:latin typeface="Cambria Math"/>
                        <a:ea typeface="Calibri"/>
                      </a:rPr>
                      <m:t>.2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</a:rPr>
                      <m:t>𝑎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</a:rPr>
                      <m:t>.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2</m:t>
                        </m:r>
                      </m:den>
                    </m:f>
                    <m:r>
                      <a:rPr lang="en-US" sz="3200" i="1">
                        <a:effectLst/>
                        <a:latin typeface="Cambria Math"/>
                        <a:ea typeface="Calibri"/>
                      </a:rPr>
                      <m:t>.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</a:rPr>
                      <m:t>𝑎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</a:rPr>
                      <m:t>.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</a:rPr>
                      <m:t>𝑎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</a:rPr>
                      <m:t>.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Calibri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2</m:t>
                        </m:r>
                      </m:den>
                    </m:f>
                    <m:r>
                      <a:rPr lang="en-US" sz="3200" i="1">
                        <a:effectLst/>
                        <a:latin typeface="Cambria Math"/>
                        <a:ea typeface="Calibri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Calibri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effectLst/>
                                <a:latin typeface="Cambria Math"/>
                                <a:ea typeface="Calibri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Calibri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7200" y="3224310"/>
                <a:ext cx="9261566" cy="236571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Action Button: Back or Previous 63">
            <a:hlinkClick r:id="rId10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ction Button: Forward or Next 64">
            <a:hlinkClick r:id="rId11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7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  <p:bldP spid="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2832" y="2560277"/>
            <a:ext cx="11935096" cy="4141119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599404"/>
              <a:chOff x="1275608" y="6239450"/>
              <a:chExt cx="4592537" cy="108909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836835" cy="1089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sp>
        <p:nvSpPr>
          <p:cNvPr id="25" name="Rounded Rectangle 24"/>
          <p:cNvSpPr/>
          <p:nvPr/>
        </p:nvSpPr>
        <p:spPr bwMode="auto">
          <a:xfrm>
            <a:off x="259620" y="-6537"/>
            <a:ext cx="11793833" cy="1522866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6952">
              <a:defRPr/>
            </a:pPr>
            <a:endParaRPr lang="en-US" sz="3199"/>
          </a:p>
        </p:txBody>
      </p:sp>
      <p:grpSp>
        <p:nvGrpSpPr>
          <p:cNvPr id="26" name="Group 25"/>
          <p:cNvGrpSpPr/>
          <p:nvPr/>
        </p:nvGrpSpPr>
        <p:grpSpPr>
          <a:xfrm>
            <a:off x="147058" y="27912"/>
            <a:ext cx="1788037" cy="642126"/>
            <a:chOff x="534987" y="1624973"/>
            <a:chExt cx="3505200" cy="1199232"/>
          </a:xfrm>
        </p:grpSpPr>
        <p:sp>
          <p:nvSpPr>
            <p:cNvPr id="27" name="Isosceles Triangle 44"/>
            <p:cNvSpPr/>
            <p:nvPr/>
          </p:nvSpPr>
          <p:spPr bwMode="auto">
            <a:xfrm rot="5400000" flipV="1">
              <a:off x="534196" y="2602748"/>
              <a:ext cx="227012" cy="21590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sp>
          <p:nvSpPr>
            <p:cNvPr id="28" name="Pentagon 27"/>
            <p:cNvSpPr/>
            <p:nvPr/>
          </p:nvSpPr>
          <p:spPr bwMode="auto">
            <a:xfrm>
              <a:off x="534987" y="1624973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grpSp>
          <p:nvGrpSpPr>
            <p:cNvPr id="29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</p:grpSp>
        <p:sp>
          <p:nvSpPr>
            <p:cNvPr id="30" name="Chevron 29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>
                <a:solidFill>
                  <a:schemeClr val="tx1"/>
                </a:solidFill>
              </a:endParaRP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1596809" y="1653396"/>
              <a:ext cx="2153219" cy="97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8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</a:t>
              </a:r>
              <a:r>
                <a:rPr lang="en-US" sz="2800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5</a:t>
              </a:r>
              <a:endParaRPr lang="en-US" sz="2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76772" y="1650432"/>
            <a:ext cx="11838141" cy="914312"/>
            <a:chOff x="247181" y="1501343"/>
            <a:chExt cx="11838141" cy="914421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3"/>
              <a:ext cx="3090381" cy="914402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681636"/>
                    <a:ext cx="2280848" cy="65398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800">
                                <a:latin typeface="Cambria Math"/>
                                <a:ea typeface="Calibri"/>
                                <a:cs typeface="Times New Roman"/>
                              </a:rPr>
                              <m:t>1</m:t>
                            </m:r>
                          </m:num>
                          <m:den>
                            <m:r>
                              <a:rPr lang="pt-BR" sz="2800">
                                <a:latin typeface="Cambria Math"/>
                                <a:ea typeface="Calibri"/>
                                <a:cs typeface="Times New Roman"/>
                              </a:rPr>
                              <m:t>6</m:t>
                            </m:r>
                          </m:den>
                        </m:f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800"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pt-BR" sz="2800"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sup>
                        </m:sSup>
                      </m:oMath>
                    </a14:m>
                    <a:r>
                      <a:rPr lang="en-US" sz="2800" dirty="0"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a:t>.</a:t>
                    </a:r>
                    <a:endParaRPr lang="en-US" sz="2999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681636"/>
                    <a:ext cx="2280848" cy="65398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1043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9"/>
              <a:ext cx="3090381" cy="914403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666258"/>
                    <a:ext cx="2280848" cy="4864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800"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pt-BR" sz="2800"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sup>
                        </m:sSup>
                      </m:oMath>
                    </a14:m>
                    <a:r>
                      <a:rPr lang="en-US" sz="2800" dirty="0"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a:t>.</a:t>
                    </a:r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666258"/>
                    <a:ext cx="2280848" cy="486463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t="-13953" b="-30233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54"/>
              <a:ext cx="3090381" cy="914410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929019" y="1595567"/>
                    <a:ext cx="963759" cy="7309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4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3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BR" sz="24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3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400" dirty="0"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29019" y="1595567"/>
                    <a:ext cx="963759" cy="730941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51"/>
              <a:ext cx="3090381" cy="914403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718860" y="1870738"/>
                    <a:ext cx="1335217" cy="4292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3</m:t>
                              </m:r>
                              <m:r>
                                <a:rPr lang="pt-BR" sz="24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BR" sz="24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3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400" dirty="0"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18860" y="1870738"/>
                    <a:ext cx="1335217" cy="42923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70322A43-D7E3-4B56-A792-373282F37703}"/>
              </a:ext>
            </a:extLst>
          </p:cNvPr>
          <p:cNvSpPr/>
          <p:nvPr/>
        </p:nvSpPr>
        <p:spPr>
          <a:xfrm>
            <a:off x="3175006" y="1922769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976076" y="3665"/>
                <a:ext cx="9969811" cy="15391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  <a:buClr>
                    <a:srgbClr val="0033CC"/>
                  </a:buClr>
                  <a:buSzPts val="1200"/>
                  <a:tabLst>
                    <a:tab pos="629920" algn="l"/>
                  </a:tabLst>
                </a:pPr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pt-BR" sz="2800" i="1">
                        <a:latin typeface="Cambria Math"/>
                        <a:ea typeface="Calibri"/>
                        <a:cs typeface="Times New Roman"/>
                      </a:rPr>
                      <m:t>𝑆</m:t>
                    </m:r>
                    <m:r>
                      <a:rPr lang="pt-BR" sz="2800" i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pt-BR" sz="2800" i="1">
                        <a:latin typeface="Cambria Math"/>
                        <a:ea typeface="Calibri"/>
                        <a:cs typeface="Times New Roman"/>
                      </a:rPr>
                      <m:t>𝐴𝐵𝐶</m:t>
                    </m:r>
                  </m:oMath>
                </a14:m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pt-BR" sz="2800" i="1">
                        <a:latin typeface="Cambria Math"/>
                        <a:ea typeface="Calibri"/>
                        <a:cs typeface="Times New Roman"/>
                      </a:rPr>
                      <m:t>𝐴𝐵𝐶</m:t>
                    </m:r>
                  </m:oMath>
                </a14:m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là tam giác vuông tại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𝐵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𝐴𝐵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𝐵𝐶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𝑆𝐴</m:t>
                    </m:r>
                  </m:oMath>
                </a14:m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vuông góc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ea typeface="Calibri"/>
                            <a:cs typeface="Times New Roman"/>
                          </a:rPr>
                          <m:t>𝐴𝐵𝐶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𝑆𝐴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3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</m:oMath>
                </a14:m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. Thể tích của khối chóp </a:t>
                </a:r>
                <a14:m>
                  <m:oMath xmlns:m="http://schemas.openxmlformats.org/officeDocument/2006/math">
                    <m:r>
                      <a:rPr lang="pt-BR" sz="2800" i="1">
                        <a:latin typeface="Cambria Math"/>
                        <a:ea typeface="Calibri"/>
                        <a:cs typeface="Times New Roman"/>
                      </a:rPr>
                      <m:t>𝑆</m:t>
                    </m:r>
                    <m:r>
                      <a:rPr lang="pt-BR" sz="2800" i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pt-BR" sz="2800" i="1">
                        <a:latin typeface="Cambria Math"/>
                        <a:ea typeface="Calibri"/>
                        <a:cs typeface="Times New Roman"/>
                      </a:rPr>
                      <m:t>𝐴𝐵𝐶</m:t>
                    </m:r>
                  </m:oMath>
                </a14:m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bằng</a:t>
                </a: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076" y="3665"/>
                <a:ext cx="9969811" cy="1539139"/>
              </a:xfrm>
              <a:prstGeom prst="rect">
                <a:avLst/>
              </a:prstGeom>
              <a:blipFill rotWithShape="0">
                <a:blip r:embed="rId7"/>
                <a:stretch>
                  <a:fillRect l="-1222" t="-2778" r="-1222" b="-103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" name="Picture 6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42217" y="3305174"/>
            <a:ext cx="3435531" cy="323931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263605" y="3224310"/>
                <a:ext cx="8044372" cy="1981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Thể tích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𝑉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𝑆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.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𝐴𝐵𝐶</m:t>
                        </m:r>
                      </m:sub>
                    </m:sSub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𝑆𝐴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𝐴𝐵𝐶</m:t>
                        </m:r>
                      </m:sub>
                    </m:sSub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den>
                    </m:f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𝐵𝐴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𝐵𝐶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𝑆𝐴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6</m:t>
                        </m:r>
                      </m:den>
                    </m:f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3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05" y="3224310"/>
                <a:ext cx="8044372" cy="1981120"/>
              </a:xfrm>
              <a:prstGeom prst="rect">
                <a:avLst/>
              </a:prstGeom>
              <a:blipFill rotWithShape="0">
                <a:blip r:embed="rId9"/>
                <a:stretch>
                  <a:fillRect l="-18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Action Button: Back or Previous 67">
            <a:hlinkClick r:id="rId10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ction Button: Forward or Next 68">
            <a:hlinkClick r:id="rId11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5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  <p:bldP spid="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2832" y="2560277"/>
            <a:ext cx="11935096" cy="4141119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599404"/>
              <a:chOff x="1275608" y="6239450"/>
              <a:chExt cx="4592537" cy="108909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836835" cy="1089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sp>
        <p:nvSpPr>
          <p:cNvPr id="25" name="Rounded Rectangle 24"/>
          <p:cNvSpPr/>
          <p:nvPr/>
        </p:nvSpPr>
        <p:spPr bwMode="auto">
          <a:xfrm>
            <a:off x="259620" y="-6537"/>
            <a:ext cx="11793833" cy="1522866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6952">
              <a:defRPr/>
            </a:pPr>
            <a:endParaRPr lang="en-US" sz="3199"/>
          </a:p>
        </p:txBody>
      </p:sp>
      <p:grpSp>
        <p:nvGrpSpPr>
          <p:cNvPr id="26" name="Group 25"/>
          <p:cNvGrpSpPr/>
          <p:nvPr/>
        </p:nvGrpSpPr>
        <p:grpSpPr>
          <a:xfrm>
            <a:off x="147058" y="27912"/>
            <a:ext cx="1788037" cy="642126"/>
            <a:chOff x="534987" y="1624973"/>
            <a:chExt cx="3505200" cy="1199232"/>
          </a:xfrm>
        </p:grpSpPr>
        <p:sp>
          <p:nvSpPr>
            <p:cNvPr id="27" name="Isosceles Triangle 44"/>
            <p:cNvSpPr/>
            <p:nvPr/>
          </p:nvSpPr>
          <p:spPr bwMode="auto">
            <a:xfrm rot="5400000" flipV="1">
              <a:off x="534196" y="2602748"/>
              <a:ext cx="227012" cy="21590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sp>
          <p:nvSpPr>
            <p:cNvPr id="28" name="Pentagon 27"/>
            <p:cNvSpPr/>
            <p:nvPr/>
          </p:nvSpPr>
          <p:spPr bwMode="auto">
            <a:xfrm>
              <a:off x="534987" y="1624973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grpSp>
          <p:nvGrpSpPr>
            <p:cNvPr id="29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</p:grpSp>
        <p:sp>
          <p:nvSpPr>
            <p:cNvPr id="30" name="Chevron 29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>
                <a:solidFill>
                  <a:schemeClr val="tx1"/>
                </a:solidFill>
              </a:endParaRP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1596809" y="1653396"/>
              <a:ext cx="2153219" cy="97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8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6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76772" y="1650432"/>
            <a:ext cx="11838141" cy="915702"/>
            <a:chOff x="247181" y="1501343"/>
            <a:chExt cx="11838141" cy="915811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3"/>
              <a:ext cx="3090381" cy="915811"/>
              <a:chOff x="5537206" y="1557991"/>
              <a:chExt cx="3079904" cy="85137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681636"/>
                    <a:ext cx="2280848" cy="7277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pt-BR" sz="2800">
                            <a:latin typeface="Cambria Math"/>
                            <a:ea typeface="Calibri"/>
                            <a:cs typeface="Times New Roman"/>
                          </a:rPr>
                          <m:t>𝑉</m:t>
                        </m:r>
                        <m:r>
                          <a:rPr lang="pt-BR" sz="2800">
                            <a:latin typeface="Cambria Math"/>
                            <a:ea typeface="Calibri"/>
                            <a:cs typeface="Times New Roman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sz="28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15</m:t>
                                </m:r>
                              </m:e>
                            </m:rad>
                          </m:num>
                          <m:den>
                            <m:r>
                              <a:rPr lang="pt-BR" sz="2800"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den>
                        </m:f>
                      </m:oMath>
                    </a14:m>
                    <a:r>
                      <a:rPr lang="en-US" sz="2800" dirty="0"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a:t>.</a:t>
                    </a:r>
                    <a:endParaRPr lang="en-US" sz="2999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681636"/>
                    <a:ext cx="2280848" cy="727730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8594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9"/>
              <a:ext cx="3090381" cy="914403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44736"/>
                    <a:ext cx="2280848" cy="52414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pt-BR" sz="2800">
                            <a:latin typeface="Cambria Math"/>
                            <a:ea typeface="Calibri"/>
                            <a:cs typeface="Times New Roman"/>
                          </a:rPr>
                          <m:t>𝑉</m:t>
                        </m:r>
                        <m:r>
                          <a:rPr lang="pt-BR" sz="2800">
                            <a:latin typeface="Cambria Math"/>
                            <a:ea typeface="Calibri"/>
                            <a:cs typeface="Times New Roman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800"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e>
                        </m:rad>
                      </m:oMath>
                    </a14:m>
                    <a:r>
                      <a:rPr lang="en-US" sz="2800" dirty="0"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a:t>.</a:t>
                    </a:r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44736"/>
                    <a:ext cx="2280848" cy="52414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t="-5435" b="-29348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54"/>
              <a:ext cx="3090381" cy="914410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536459" y="1595567"/>
                    <a:ext cx="1447344" cy="80826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2400">
                              <a:latin typeface="Cambria Math"/>
                              <a:ea typeface="Calibri"/>
                              <a:cs typeface="Times New Roman"/>
                            </a:rPr>
                            <m:t>𝑉</m:t>
                          </m:r>
                          <m:r>
                            <a:rPr lang="pt-BR" sz="2400">
                              <a:latin typeface="Cambria Math"/>
                              <a:ea typeface="Calibri"/>
                              <a:cs typeface="Times New Roman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sz="240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pt-BR" sz="24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6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 dirty="0"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36459" y="1595567"/>
                    <a:ext cx="1447344" cy="80826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50"/>
              <a:ext cx="3090381" cy="914402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382380" y="1569911"/>
                    <a:ext cx="1719042" cy="8082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2400">
                              <a:latin typeface="Cambria Math"/>
                              <a:ea typeface="Calibri"/>
                              <a:cs typeface="Times New Roman"/>
                            </a:rPr>
                            <m:t>𝑉</m:t>
                          </m:r>
                          <m:r>
                            <a:rPr lang="pt-BR" sz="2400">
                              <a:latin typeface="Cambria Math"/>
                              <a:ea typeface="Calibri"/>
                              <a:cs typeface="Times New Roman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sz="240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pt-BR" sz="24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3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 dirty="0"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82380" y="1569911"/>
                    <a:ext cx="1719042" cy="808268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70322A43-D7E3-4B56-A792-373282F37703}"/>
              </a:ext>
            </a:extLst>
          </p:cNvPr>
          <p:cNvSpPr/>
          <p:nvPr/>
        </p:nvSpPr>
        <p:spPr>
          <a:xfrm>
            <a:off x="9009251" y="1922772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976076" y="3665"/>
                <a:ext cx="9969811" cy="15908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  <a:buClr>
                    <a:srgbClr val="0033CC"/>
                  </a:buClr>
                  <a:buSzPts val="1200"/>
                  <a:tabLst>
                    <a:tab pos="629920" algn="l"/>
                  </a:tabLst>
                </a:pPr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pt-BR" sz="2800" i="1">
                        <a:latin typeface="Cambria Math"/>
                        <a:ea typeface="Calibri"/>
                        <a:cs typeface="Times New Roman"/>
                      </a:rPr>
                      <m:t>𝑆</m:t>
                    </m:r>
                    <m:r>
                      <a:rPr lang="pt-BR" sz="2800" i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pt-BR" sz="2800" i="1">
                        <a:latin typeface="Cambria Math"/>
                        <a:ea typeface="Calibri"/>
                        <a:cs typeface="Times New Roman"/>
                      </a:rPr>
                      <m:t>𝐴𝐵𝐶𝐷</m:t>
                    </m:r>
                  </m:oMath>
                </a14:m>
                <a:r>
                  <a:rPr lang="pt-BR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pt-BR" sz="2800" i="1">
                        <a:latin typeface="Cambria Math"/>
                        <a:ea typeface="Calibri"/>
                        <a:cs typeface="Times New Roman"/>
                      </a:rPr>
                      <m:t>𝐴𝐵𝐶𝐷</m:t>
                    </m:r>
                  </m:oMath>
                </a14:m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là hình vuông cạnh bằng 1. Cạnh bên  </a:t>
                </a:r>
                <a14:m>
                  <m:oMath xmlns:m="http://schemas.openxmlformats.org/officeDocument/2006/math">
                    <m:r>
                      <a:rPr lang="pt-BR" sz="2800" i="1">
                        <a:latin typeface="Cambria Math"/>
                        <a:ea typeface="Calibri"/>
                        <a:cs typeface="Times New Roman"/>
                      </a:rPr>
                      <m:t>𝑆𝐴</m:t>
                    </m:r>
                  </m:oMath>
                </a14:m>
                <a:r>
                  <a:rPr lang="pt-BR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vuông góc với mặt phẳng </a:t>
                </a:r>
                <a14:m>
                  <m:oMath xmlns:m="http://schemas.openxmlformats.org/officeDocument/2006/math">
                    <m:r>
                      <a:rPr lang="pt-BR" sz="2800" i="1"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pt-BR" sz="2800" i="1">
                        <a:latin typeface="Cambria Math"/>
                        <a:ea typeface="Calibri"/>
                        <a:cs typeface="Times New Roman"/>
                      </a:rPr>
                      <m:t>𝐴𝐵𝐶𝐷</m:t>
                    </m:r>
                    <m:r>
                      <a:rPr lang="pt-BR" sz="2800" i="1"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pt-BR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𝑆𝐶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  <a:ea typeface="Calibri"/>
                            <a:cs typeface="Times New Roman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. Tính thể tích khối chóp </a:t>
                </a:r>
                <a14:m>
                  <m:oMath xmlns:m="http://schemas.openxmlformats.org/officeDocument/2006/math">
                    <m:r>
                      <a:rPr lang="pt-BR" sz="2800" i="1">
                        <a:latin typeface="Cambria Math"/>
                        <a:ea typeface="Calibri"/>
                        <a:cs typeface="Times New Roman"/>
                      </a:rPr>
                      <m:t>𝑆</m:t>
                    </m:r>
                    <m:r>
                      <a:rPr lang="pt-BR" sz="2800" i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pt-BR" sz="2800" i="1">
                        <a:latin typeface="Cambria Math"/>
                        <a:ea typeface="Calibri"/>
                        <a:cs typeface="Times New Roman"/>
                      </a:rPr>
                      <m:t>𝐴𝐵𝐶𝐷</m:t>
                    </m:r>
                  </m:oMath>
                </a14:m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076" y="3665"/>
                <a:ext cx="9969811" cy="1590820"/>
              </a:xfrm>
              <a:prstGeom prst="rect">
                <a:avLst/>
              </a:prstGeom>
              <a:blipFill rotWithShape="0">
                <a:blip r:embed="rId7"/>
                <a:stretch>
                  <a:fillRect l="-1222" t="-2682" r="-1222" b="-99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0439" y="3302874"/>
            <a:ext cx="3840480" cy="337021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365759" y="3089920"/>
                <a:ext cx="9313817" cy="34343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Đường chéo hình vuông 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Calibri"/>
                      </a:rPr>
                      <m:t>𝐴𝐶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</a:p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Xét tam giác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Calibri"/>
                      </a:rPr>
                      <m:t>𝑆𝐴𝐶</m:t>
                    </m:r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, ta có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Calibri"/>
                      </a:rPr>
                      <m:t>𝑆𝐴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Calibri"/>
                              </a:rPr>
                              <m:t>𝑆𝐶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/>
                                <a:ea typeface="Calibri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Calibri"/>
                              </a:rPr>
                              <m:t>𝐴𝐶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/>
                                <a:ea typeface="Calibri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 i="1">
                        <a:effectLst/>
                        <a:latin typeface="Cambria Math"/>
                        <a:ea typeface="Calibri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</a:p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Chiều cao khối chóp là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Calibri"/>
                      </a:rPr>
                      <m:t>𝑆𝐴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</a:p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Diện tích hình vuông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Calibri"/>
                      </a:rPr>
                      <m:t>𝐴𝐵𝐶𝐷</m:t>
                    </m:r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𝐴𝐵𝐶𝐷</m:t>
                        </m:r>
                      </m:sub>
                    </m:sSub>
                    <m:r>
                      <a:rPr lang="en-US" sz="2800" i="1">
                        <a:effectLst/>
                        <a:latin typeface="Cambria Math"/>
                        <a:ea typeface="Calibri"/>
                      </a:rPr>
                      <m:t>=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</a:rPr>
                      <m:t>1</m:t>
                    </m:r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</a:p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𝑆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.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𝐴𝐵𝐶𝐷</m:t>
                        </m:r>
                      </m:sub>
                    </m:sSub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𝑆𝐴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𝐴𝐵𝐶𝐷</m:t>
                        </m:r>
                      </m:sub>
                    </m:sSub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(đvtt).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59" y="3089920"/>
                <a:ext cx="9313817" cy="3434338"/>
              </a:xfrm>
              <a:prstGeom prst="rect">
                <a:avLst/>
              </a:prstGeom>
              <a:blipFill rotWithShape="0">
                <a:blip r:embed="rId9"/>
                <a:stretch>
                  <a:fillRect t="-178" b="-12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Action Button: Back or Previous 64">
            <a:hlinkClick r:id="rId10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ction Button: Forward or Next 69">
            <a:hlinkClick r:id="rId11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3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2832" y="2560277"/>
            <a:ext cx="11935096" cy="4141119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599404"/>
              <a:chOff x="1275608" y="6239450"/>
              <a:chExt cx="4592537" cy="108909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836835" cy="1089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sp>
        <p:nvSpPr>
          <p:cNvPr id="25" name="Rounded Rectangle 24"/>
          <p:cNvSpPr/>
          <p:nvPr/>
        </p:nvSpPr>
        <p:spPr bwMode="auto">
          <a:xfrm>
            <a:off x="259620" y="-6537"/>
            <a:ext cx="11793833" cy="1522866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6952">
              <a:defRPr/>
            </a:pPr>
            <a:endParaRPr lang="en-US" sz="3199"/>
          </a:p>
        </p:txBody>
      </p:sp>
      <p:grpSp>
        <p:nvGrpSpPr>
          <p:cNvPr id="26" name="Group 25"/>
          <p:cNvGrpSpPr/>
          <p:nvPr/>
        </p:nvGrpSpPr>
        <p:grpSpPr>
          <a:xfrm>
            <a:off x="147058" y="27912"/>
            <a:ext cx="1788037" cy="642126"/>
            <a:chOff x="534987" y="1624973"/>
            <a:chExt cx="3505200" cy="1199232"/>
          </a:xfrm>
        </p:grpSpPr>
        <p:sp>
          <p:nvSpPr>
            <p:cNvPr id="27" name="Isosceles Triangle 44"/>
            <p:cNvSpPr/>
            <p:nvPr/>
          </p:nvSpPr>
          <p:spPr bwMode="auto">
            <a:xfrm rot="5400000" flipV="1">
              <a:off x="534196" y="2602748"/>
              <a:ext cx="227012" cy="21590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sp>
          <p:nvSpPr>
            <p:cNvPr id="28" name="Pentagon 27"/>
            <p:cNvSpPr/>
            <p:nvPr/>
          </p:nvSpPr>
          <p:spPr bwMode="auto">
            <a:xfrm>
              <a:off x="534987" y="1624973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grpSp>
          <p:nvGrpSpPr>
            <p:cNvPr id="29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</p:grpSp>
        <p:sp>
          <p:nvSpPr>
            <p:cNvPr id="30" name="Chevron 29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>
                <a:solidFill>
                  <a:schemeClr val="tx1"/>
                </a:solidFill>
              </a:endParaRP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1596809" y="1653396"/>
              <a:ext cx="2153219" cy="97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8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</a:t>
              </a:r>
              <a:r>
                <a:rPr lang="en-US" sz="2800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7</a:t>
              </a:r>
              <a:endParaRPr lang="en-US" sz="2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76772" y="1650437"/>
            <a:ext cx="11838141" cy="914317"/>
            <a:chOff x="247181" y="1501341"/>
            <a:chExt cx="11838141" cy="914423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1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681636"/>
                    <a:ext cx="2280848" cy="7255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28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pt-BR" sz="28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sz="28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pt-BR" sz="2800">
                                <a:latin typeface="Cambria Math"/>
                                <a:ea typeface="Calibri"/>
                                <a:cs typeface="Times New Roman"/>
                              </a:rPr>
                              <m:t>6</m:t>
                            </m:r>
                          </m:den>
                        </m:f>
                      </m:oMath>
                    </a14:m>
                    <a:r>
                      <a:rPr lang="pt-BR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rPr>
                      <a:t>.</a:t>
                    </a:r>
                    <a:endParaRPr lang="en-US" sz="2999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681636"/>
                    <a:ext cx="2280848" cy="725583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8594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51"/>
              <a:ext cx="3090381" cy="914404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681291"/>
                    <a:ext cx="2280848" cy="7251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28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pt-BR" sz="28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pt-BR" sz="28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sz="28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pt-BR" sz="2800"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den>
                        </m:f>
                      </m:oMath>
                    </a14:m>
                    <a:r>
                      <a:rPr lang="pt-BR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rPr>
                      <a:t>.</a:t>
                    </a:r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681291"/>
                    <a:ext cx="2280848" cy="725104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b="-8594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54"/>
              <a:ext cx="3090381" cy="914410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536459" y="1595567"/>
                    <a:ext cx="1447344" cy="8060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pt-BR" sz="240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3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sz="240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pt-BR" sz="24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4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pt-BR" sz="2400" dirty="0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36459" y="1595567"/>
                    <a:ext cx="1447344" cy="806054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50"/>
              <a:ext cx="3090381" cy="914402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382380" y="1734872"/>
                    <a:ext cx="1719042" cy="4697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2400"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24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3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BR" sz="24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3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pt-BR" sz="2400" dirty="0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82380" y="1734872"/>
                    <a:ext cx="1719042" cy="46971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70322A43-D7E3-4B56-A792-373282F37703}"/>
              </a:ext>
            </a:extLst>
          </p:cNvPr>
          <p:cNvSpPr/>
          <p:nvPr/>
        </p:nvSpPr>
        <p:spPr>
          <a:xfrm>
            <a:off x="245190" y="1938338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976076" y="3665"/>
                <a:ext cx="9969811" cy="15733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  <a:buClr>
                    <a:srgbClr val="0033CC"/>
                  </a:buClr>
                  <a:buSzPts val="1200"/>
                  <a:tabLst>
                    <a:tab pos="629920" algn="l"/>
                  </a:tabLst>
                </a:pPr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Cho hình chóp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𝑆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𝐴𝐵𝐶𝐷</m:t>
                    </m:r>
                  </m:oMath>
                </a14:m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 có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𝑆𝐴</m:t>
                    </m:r>
                  </m:oMath>
                </a14:m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vuông góc với mặt phẳng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𝐴𝐵𝐶𝐷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đáy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𝐴𝐵𝐶𝐷</m:t>
                    </m:r>
                  </m:oMath>
                </a14:m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là hình thang vuông tại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𝐴</m:t>
                    </m:r>
                  </m:oMath>
                </a14:m>
                <a:r>
                  <a:rPr lang="en-US" sz="2800" i="1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𝐵</m:t>
                    </m:r>
                  </m:oMath>
                </a14:m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𝐴𝐵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𝐴𝐷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3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𝐵𝐶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</m:oMath>
                </a14:m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.  Biết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𝑆𝐴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tính thể tích khối chóp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𝑆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𝐵𝐶𝐷</m:t>
                    </m:r>
                  </m:oMath>
                </a14:m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theo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</m:oMath>
                </a14:m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076" y="3665"/>
                <a:ext cx="9969811" cy="1573379"/>
              </a:xfrm>
              <a:prstGeom prst="rect">
                <a:avLst/>
              </a:prstGeom>
              <a:blipFill rotWithShape="0">
                <a:blip r:embed="rId8"/>
                <a:stretch>
                  <a:fillRect l="-1222" t="-2713" r="-2139" b="-100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Group 2"/>
          <p:cNvGrpSpPr>
            <a:grpSpLocks/>
          </p:cNvGrpSpPr>
          <p:nvPr/>
        </p:nvGrpSpPr>
        <p:grpSpPr bwMode="auto">
          <a:xfrm>
            <a:off x="8787096" y="3180029"/>
            <a:ext cx="3388179" cy="2579873"/>
            <a:chOff x="5046" y="8331"/>
            <a:chExt cx="3005" cy="2303"/>
          </a:xfrm>
        </p:grpSpPr>
        <p:cxnSp>
          <p:nvCxnSpPr>
            <p:cNvPr id="67" name="AutoShape 3"/>
            <p:cNvCxnSpPr>
              <a:cxnSpLocks noChangeShapeType="1"/>
            </p:cNvCxnSpPr>
            <p:nvPr/>
          </p:nvCxnSpPr>
          <p:spPr bwMode="auto">
            <a:xfrm>
              <a:off x="5303" y="10395"/>
              <a:ext cx="697" cy="0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AutoShape 4"/>
            <p:cNvCxnSpPr>
              <a:cxnSpLocks noChangeShapeType="1"/>
            </p:cNvCxnSpPr>
            <p:nvPr/>
          </p:nvCxnSpPr>
          <p:spPr bwMode="auto">
            <a:xfrm flipV="1">
              <a:off x="5303" y="9960"/>
              <a:ext cx="390" cy="435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AutoShape 5"/>
            <p:cNvCxnSpPr>
              <a:cxnSpLocks noChangeShapeType="1"/>
            </p:cNvCxnSpPr>
            <p:nvPr/>
          </p:nvCxnSpPr>
          <p:spPr bwMode="auto">
            <a:xfrm flipV="1">
              <a:off x="5677" y="9960"/>
              <a:ext cx="2092" cy="8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AutoShape 6"/>
            <p:cNvCxnSpPr>
              <a:cxnSpLocks noChangeShapeType="1"/>
            </p:cNvCxnSpPr>
            <p:nvPr/>
          </p:nvCxnSpPr>
          <p:spPr bwMode="auto">
            <a:xfrm flipV="1">
              <a:off x="5693" y="8633"/>
              <a:ext cx="0" cy="1335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AutoShape 7"/>
            <p:cNvCxnSpPr>
              <a:cxnSpLocks noChangeShapeType="1"/>
            </p:cNvCxnSpPr>
            <p:nvPr/>
          </p:nvCxnSpPr>
          <p:spPr bwMode="auto">
            <a:xfrm flipH="1">
              <a:off x="5303" y="8633"/>
              <a:ext cx="390" cy="1762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AutoShape 8"/>
            <p:cNvCxnSpPr>
              <a:cxnSpLocks noChangeShapeType="1"/>
            </p:cNvCxnSpPr>
            <p:nvPr/>
          </p:nvCxnSpPr>
          <p:spPr bwMode="auto">
            <a:xfrm>
              <a:off x="5693" y="8633"/>
              <a:ext cx="307" cy="1762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AutoShape 9"/>
            <p:cNvCxnSpPr>
              <a:cxnSpLocks noChangeShapeType="1"/>
            </p:cNvCxnSpPr>
            <p:nvPr/>
          </p:nvCxnSpPr>
          <p:spPr bwMode="auto">
            <a:xfrm>
              <a:off x="5693" y="8633"/>
              <a:ext cx="2076" cy="1327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AutoShape 10"/>
            <p:cNvCxnSpPr>
              <a:cxnSpLocks noChangeShapeType="1"/>
            </p:cNvCxnSpPr>
            <p:nvPr/>
          </p:nvCxnSpPr>
          <p:spPr bwMode="auto">
            <a:xfrm flipH="1">
              <a:off x="6000" y="9968"/>
              <a:ext cx="1769" cy="427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6" name="Oval 11"/>
            <p:cNvSpPr>
              <a:spLocks noChangeArrowheads="1"/>
            </p:cNvSpPr>
            <p:nvPr/>
          </p:nvSpPr>
          <p:spPr bwMode="auto">
            <a:xfrm>
              <a:off x="5665" y="8609"/>
              <a:ext cx="57" cy="5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Oval 12"/>
            <p:cNvSpPr>
              <a:spLocks noChangeArrowheads="1"/>
            </p:cNvSpPr>
            <p:nvPr/>
          </p:nvSpPr>
          <p:spPr bwMode="auto">
            <a:xfrm>
              <a:off x="5665" y="9930"/>
              <a:ext cx="57" cy="5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Oval 13"/>
            <p:cNvSpPr>
              <a:spLocks noChangeArrowheads="1"/>
            </p:cNvSpPr>
            <p:nvPr/>
          </p:nvSpPr>
          <p:spPr bwMode="auto">
            <a:xfrm>
              <a:off x="7736" y="9930"/>
              <a:ext cx="57" cy="5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Oval 14"/>
            <p:cNvSpPr>
              <a:spLocks noChangeArrowheads="1"/>
            </p:cNvSpPr>
            <p:nvPr/>
          </p:nvSpPr>
          <p:spPr bwMode="auto">
            <a:xfrm>
              <a:off x="5284" y="10356"/>
              <a:ext cx="57" cy="5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Oval 15"/>
            <p:cNvSpPr>
              <a:spLocks noChangeArrowheads="1"/>
            </p:cNvSpPr>
            <p:nvPr/>
          </p:nvSpPr>
          <p:spPr bwMode="auto">
            <a:xfrm>
              <a:off x="5973" y="10356"/>
              <a:ext cx="57" cy="5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81" name="Object 80"/>
            <p:cNvGraphicFramePr>
              <a:graphicFrameLocks noChangeAspect="1"/>
            </p:cNvGraphicFramePr>
            <p:nvPr/>
          </p:nvGraphicFramePr>
          <p:xfrm>
            <a:off x="5573" y="8331"/>
            <a:ext cx="218" cy="2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08" name="Equation" r:id="rId9" imgW="139680" imgH="177480" progId="Equation.DSMT4">
                    <p:embed/>
                  </p:oleObj>
                </mc:Choice>
                <mc:Fallback>
                  <p:oleObj name="Equation" r:id="rId9" imgW="13968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73" y="8331"/>
                          <a:ext cx="218" cy="2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" name="Object 81"/>
            <p:cNvGraphicFramePr>
              <a:graphicFrameLocks noChangeAspect="1"/>
            </p:cNvGraphicFramePr>
            <p:nvPr/>
          </p:nvGraphicFramePr>
          <p:xfrm>
            <a:off x="5398" y="9709"/>
            <a:ext cx="238" cy="2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09" name="Equation" r:id="rId11" imgW="152280" imgH="164880" progId="Equation.DSMT4">
                    <p:embed/>
                  </p:oleObj>
                </mc:Choice>
                <mc:Fallback>
                  <p:oleObj name="Equation" r:id="rId11" imgW="1522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8" y="9709"/>
                          <a:ext cx="238" cy="25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" name="Object 82"/>
            <p:cNvGraphicFramePr>
              <a:graphicFrameLocks noChangeAspect="1"/>
            </p:cNvGraphicFramePr>
            <p:nvPr/>
          </p:nvGraphicFramePr>
          <p:xfrm>
            <a:off x="5046" y="10356"/>
            <a:ext cx="238" cy="2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10" name="Equation" r:id="rId13" imgW="152280" imgH="164880" progId="Equation.DSMT4">
                    <p:embed/>
                  </p:oleObj>
                </mc:Choice>
                <mc:Fallback>
                  <p:oleObj name="Equation" r:id="rId13" imgW="1522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6" y="10356"/>
                          <a:ext cx="238" cy="25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" name="Object 83"/>
            <p:cNvGraphicFramePr>
              <a:graphicFrameLocks noChangeAspect="1"/>
            </p:cNvGraphicFramePr>
            <p:nvPr/>
          </p:nvGraphicFramePr>
          <p:xfrm>
            <a:off x="5973" y="10356"/>
            <a:ext cx="238" cy="2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11" name="Equation" r:id="rId15" imgW="152280" imgH="177480" progId="Equation.DSMT4">
                    <p:embed/>
                  </p:oleObj>
                </mc:Choice>
                <mc:Fallback>
                  <p:oleObj name="Equation" r:id="rId15" imgW="15228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73" y="10356"/>
                          <a:ext cx="238" cy="2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" name="Object 84"/>
            <p:cNvGraphicFramePr>
              <a:graphicFrameLocks noChangeAspect="1"/>
            </p:cNvGraphicFramePr>
            <p:nvPr/>
          </p:nvGraphicFramePr>
          <p:xfrm>
            <a:off x="7793" y="9771"/>
            <a:ext cx="258" cy="2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12" name="Equation" r:id="rId17" imgW="164880" imgH="164880" progId="Equation.DSMT4">
                    <p:embed/>
                  </p:oleObj>
                </mc:Choice>
                <mc:Fallback>
                  <p:oleObj name="Equation" r:id="rId17" imgW="1648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93" y="9771"/>
                          <a:ext cx="258" cy="25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-274158" y="3135897"/>
                <a:ext cx="9963828" cy="31645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3000" dirty="0" smtClean="0">
                    <a:latin typeface="Times New Roman" pitchFamily="18" charset="0"/>
                    <a:ea typeface="Calibri"/>
                    <a:cs typeface="Times New Roman" pitchFamily="18" charset="0"/>
                  </a:rPr>
                  <a:t>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𝑉</m:t>
                        </m:r>
                      </m:e>
                      <m:sub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𝑆</m:t>
                        </m:r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.</m:t>
                        </m:r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𝐵𝐶𝐷</m:t>
                        </m:r>
                      </m:sub>
                    </m:sSub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𝑆𝐴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sSub>
                      <m:sSub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𝐵𝐶𝐷</m:t>
                        </m:r>
                      </m:sub>
                    </m:sSub>
                  </m:oMath>
                </a14:m>
                <a:endParaRPr lang="en-US" sz="30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63500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Lại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𝐵𝐶𝐷</m:t>
                        </m:r>
                      </m:sub>
                    </m:sSub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𝐴𝐵𝐶𝐷</m:t>
                        </m:r>
                      </m:sub>
                    </m:sSub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sSub>
                      <m:sSub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𝐴𝐵𝐷</m:t>
                        </m:r>
                      </m:sub>
                    </m:sSub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den>
                    </m:f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</m:t>
                    </m:r>
                    <m:d>
                      <m:d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𝐴𝐷</m:t>
                        </m:r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+</m:t>
                        </m:r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𝐵𝐶</m:t>
                        </m:r>
                      </m:e>
                    </m:d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000" b="0" i="1" smtClean="0">
                        <a:effectLst/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den>
                    </m:f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𝐴𝐷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e>
                      <m:sup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endParaRPr lang="en-US" sz="30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63500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𝑆𝐴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e>
                    </m:rad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=&gt;</m:t>
                    </m:r>
                    <m:sSub>
                      <m:sSub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𝑉</m:t>
                        </m:r>
                      </m:e>
                      <m:sub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𝑆</m:t>
                        </m:r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.</m:t>
                        </m:r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𝐵𝐶𝐷</m:t>
                        </m:r>
                      </m:sub>
                    </m:sSub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e>
                    </m:rad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den>
                    </m:f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3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6</m:t>
                        </m:r>
                      </m:den>
                    </m:f>
                  </m:oMath>
                </a14:m>
                <a:endParaRPr lang="en-US" sz="30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4158" y="3135897"/>
                <a:ext cx="9963828" cy="3164584"/>
              </a:xfrm>
              <a:prstGeom prst="rect">
                <a:avLst/>
              </a:prstGeom>
              <a:blipFill rotWithShape="0">
                <a:blip r:embed="rId19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Action Button: Back or Previous 86">
            <a:hlinkClick r:id="rId20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Action Button: Forward or Next 87">
            <a:hlinkClick r:id="rId21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6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2832" y="2560277"/>
            <a:ext cx="11935096" cy="4141119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599404"/>
              <a:chOff x="1275608" y="6239450"/>
              <a:chExt cx="4592537" cy="108909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836835" cy="1089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sp>
        <p:nvSpPr>
          <p:cNvPr id="25" name="Rounded Rectangle 24"/>
          <p:cNvSpPr/>
          <p:nvPr/>
        </p:nvSpPr>
        <p:spPr bwMode="auto">
          <a:xfrm>
            <a:off x="259620" y="-6537"/>
            <a:ext cx="11793833" cy="1522866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6952">
              <a:defRPr/>
            </a:pPr>
            <a:endParaRPr lang="en-US" sz="3199"/>
          </a:p>
        </p:txBody>
      </p:sp>
      <p:grpSp>
        <p:nvGrpSpPr>
          <p:cNvPr id="26" name="Group 25"/>
          <p:cNvGrpSpPr/>
          <p:nvPr/>
        </p:nvGrpSpPr>
        <p:grpSpPr>
          <a:xfrm>
            <a:off x="147058" y="27912"/>
            <a:ext cx="1788037" cy="642126"/>
            <a:chOff x="534987" y="1624973"/>
            <a:chExt cx="3505200" cy="1199232"/>
          </a:xfrm>
        </p:grpSpPr>
        <p:sp>
          <p:nvSpPr>
            <p:cNvPr id="27" name="Isosceles Triangle 44"/>
            <p:cNvSpPr/>
            <p:nvPr/>
          </p:nvSpPr>
          <p:spPr bwMode="auto">
            <a:xfrm rot="5400000" flipV="1">
              <a:off x="534196" y="2602748"/>
              <a:ext cx="227012" cy="21590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sp>
          <p:nvSpPr>
            <p:cNvPr id="28" name="Pentagon 27"/>
            <p:cNvSpPr/>
            <p:nvPr/>
          </p:nvSpPr>
          <p:spPr bwMode="auto">
            <a:xfrm>
              <a:off x="534987" y="1624973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grpSp>
          <p:nvGrpSpPr>
            <p:cNvPr id="29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</p:grpSp>
        <p:sp>
          <p:nvSpPr>
            <p:cNvPr id="30" name="Chevron 29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>
                <a:solidFill>
                  <a:schemeClr val="tx1"/>
                </a:solidFill>
              </a:endParaRP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1596809" y="1653396"/>
              <a:ext cx="2153219" cy="97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8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8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59620" y="1665323"/>
            <a:ext cx="11838141" cy="932985"/>
            <a:chOff x="247181" y="1501341"/>
            <a:chExt cx="11838141" cy="933090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1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681636"/>
                    <a:ext cx="2280848" cy="7261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libri"/>
                                  </a:rPr>
                                </m:ctrlPr>
                              </m:sSupPr>
                              <m:e>
                                <m:r>
                                  <a:rPr lang="pt-BR" sz="2800">
                                    <a:latin typeface="Cambria Math"/>
                                    <a:ea typeface="Calibri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pt-BR" sz="2800">
                                    <a:latin typeface="Cambria Math"/>
                                    <a:ea typeface="Calibri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libri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sz="2800">
                                    <a:latin typeface="Cambria Math"/>
                                    <a:ea typeface="Calibri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pt-BR" sz="2800">
                                <a:latin typeface="Cambria Math"/>
                                <a:ea typeface="Calibri"/>
                              </a:rPr>
                              <m:t>3</m:t>
                            </m:r>
                          </m:den>
                        </m:f>
                      </m:oMath>
                    </a14:m>
                    <a:r>
                      <a:rPr lang="pt-BR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rPr>
                      <a:t>.</a:t>
                    </a:r>
                    <a:endParaRPr lang="en-US" sz="2999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681636"/>
                    <a:ext cx="2280848" cy="726118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8594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51"/>
              <a:ext cx="3090381" cy="914404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681291"/>
                    <a:ext cx="2280848" cy="7103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libri"/>
                                  </a:rPr>
                                </m:ctrlPr>
                              </m:sSupPr>
                              <m:e>
                                <m:r>
                                  <a:rPr lang="pt-BR" sz="2800">
                                    <a:latin typeface="Cambria Math"/>
                                    <a:ea typeface="Calibri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pt-BR" sz="2800">
                                    <a:latin typeface="Cambria Math"/>
                                    <a:ea typeface="Calibri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pt-BR" sz="2800">
                                <a:latin typeface="Cambria Math"/>
                                <a:ea typeface="Calibri"/>
                              </a:rPr>
                              <m:t>3</m:t>
                            </m:r>
                          </m:den>
                        </m:f>
                      </m:oMath>
                    </a14:m>
                    <a:r>
                      <a:rPr lang="pt-BR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rPr>
                      <a:t>.</a:t>
                    </a:r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681291"/>
                    <a:ext cx="2280848" cy="710377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8800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54"/>
              <a:ext cx="3090381" cy="914410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536459" y="1595567"/>
                    <a:ext cx="1447344" cy="8082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libri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>
                                      <a:latin typeface="Cambria Math"/>
                                      <a:ea typeface="Calibri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pt-BR" sz="2400">
                                      <a:latin typeface="Cambria Math"/>
                                      <a:ea typeface="Calibri"/>
                                    </a:rPr>
                                    <m:t>3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libri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sz="2400">
                                      <a:latin typeface="Cambria Math"/>
                                      <a:ea typeface="Calibri"/>
                                    </a:rPr>
                                    <m:t>6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pt-BR" sz="2400">
                                  <a:latin typeface="Cambria Math"/>
                                  <a:ea typeface="Calibri"/>
                                </a:rPr>
                                <m:t>3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pt-BR" sz="1800" dirty="0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36459" y="1595567"/>
                    <a:ext cx="1447344" cy="80826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50"/>
              <a:ext cx="3090381" cy="933081"/>
              <a:chOff x="5537206" y="1557992"/>
              <a:chExt cx="3079904" cy="867428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382380" y="1617154"/>
                    <a:ext cx="1719042" cy="8082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libri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>
                                      <a:latin typeface="Cambria Math"/>
                                      <a:ea typeface="Calibri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pt-BR" sz="2400">
                                      <a:latin typeface="Cambria Math"/>
                                      <a:ea typeface="Calibri"/>
                                    </a:rPr>
                                    <m:t>3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libri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sz="2400">
                                      <a:latin typeface="Cambria Math"/>
                                      <a:ea typeface="Calibri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pt-BR" sz="2400">
                                  <a:latin typeface="Cambria Math"/>
                                  <a:ea typeface="Calibri"/>
                                </a:rPr>
                                <m:t>3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pt-BR" sz="1800" dirty="0"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82380" y="1617154"/>
                    <a:ext cx="1719042" cy="808266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70322A43-D7E3-4B56-A792-373282F37703}"/>
              </a:ext>
            </a:extLst>
          </p:cNvPr>
          <p:cNvSpPr/>
          <p:nvPr/>
        </p:nvSpPr>
        <p:spPr>
          <a:xfrm>
            <a:off x="6072288" y="1954470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976076" y="3665"/>
                <a:ext cx="9969811" cy="15503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  <a:buClr>
                    <a:srgbClr val="0033CC"/>
                  </a:buClr>
                  <a:buSzPts val="1200"/>
                  <a:tabLst>
                    <a:tab pos="629920" algn="l"/>
                  </a:tabLst>
                </a:pPr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𝑆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𝐴𝐵𝐶𝐷</m:t>
                    </m:r>
                  </m:oMath>
                </a14:m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có đáy hình vuông cạnh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</m:oMath>
                </a14:m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𝑆𝐴</m:t>
                    </m:r>
                  </m:oMath>
                </a14:m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vuông góc mặt đáy; Góc giữa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𝑆𝐶</m:t>
                    </m:r>
                  </m:oMath>
                </a14:m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và mặt đáy của hình chóp bằng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libri"/>
                            <a:cs typeface="Times New Roman"/>
                          </a:rPr>
                          <m:t>60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libri"/>
                            <a:cs typeface="Times New Roman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. Thể tích khối chóp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𝑆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𝐴𝐵𝐶𝐷</m:t>
                    </m:r>
                  </m:oMath>
                </a14:m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là</a:t>
                </a: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076" y="3665"/>
                <a:ext cx="9969811" cy="1550361"/>
              </a:xfrm>
              <a:prstGeom prst="rect">
                <a:avLst/>
              </a:prstGeom>
              <a:blipFill rotWithShape="0">
                <a:blip r:embed="rId7"/>
                <a:stretch>
                  <a:fillRect l="-1222" t="-2756" r="-1222" b="-102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" name="Picture 63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69234" y="3082970"/>
            <a:ext cx="3451861" cy="300048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354548" y="3230840"/>
                <a:ext cx="8933598" cy="2131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Ta có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𝑆𝐶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,</m:t>
                        </m:r>
                        <m:d>
                          <m:d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Calibri"/>
                              </a:rPr>
                              <m:t>𝐴𝐵𝐶𝐷</m:t>
                            </m:r>
                          </m:e>
                        </m:d>
                      </m:e>
                    </m:d>
                    <m:r>
                      <a:rPr lang="en-US" sz="3200" i="1">
                        <a:effectLst/>
                        <a:latin typeface="Cambria Math"/>
                        <a:ea typeface="Calibri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𝑆𝐶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,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𝐴𝐶</m:t>
                        </m:r>
                      </m:e>
                    </m:d>
                    <m:r>
                      <a:rPr lang="en-US" sz="3200" i="1">
                        <a:effectLst/>
                        <a:latin typeface="Cambria Math"/>
                        <a:ea typeface="Calibri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accPr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𝑆𝐶𝐴</m:t>
                        </m:r>
                      </m:e>
                    </m:acc>
                    <m:r>
                      <a:rPr lang="en-US" sz="3200" i="1">
                        <a:effectLst/>
                        <a:latin typeface="Cambria Math"/>
                        <a:ea typeface="Calibri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60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.</a:t>
                </a:r>
              </a:p>
              <a:p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𝑆𝐴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𝐴𝐶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𝑡𝑎𝑛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60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°</m:t>
                        </m:r>
                      </m:sup>
                    </m:sSup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e>
                    </m:rad>
                    <m:rad>
                      <m:radPr>
                        <m:degHide m:val="on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e>
                    </m:rad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Vậy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𝑉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𝑆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.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𝐴𝐵𝐶𝐷</m:t>
                        </m:r>
                      </m:sub>
                    </m:sSub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6</m:t>
                        </m:r>
                      </m:e>
                    </m:rad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48" y="3230840"/>
                <a:ext cx="8933598" cy="2131609"/>
              </a:xfrm>
              <a:prstGeom prst="rect">
                <a:avLst/>
              </a:prstGeom>
              <a:blipFill rotWithShape="0">
                <a:blip r:embed="rId9"/>
                <a:stretch>
                  <a:fillRect t="-2000" b="-28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Action Button: Back or Previous 69">
            <a:hlinkClick r:id="rId10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Action Button: Forward or Next 89">
            <a:hlinkClick r:id="rId11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0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2832" y="2560277"/>
            <a:ext cx="11935096" cy="4141119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599404"/>
              <a:chOff x="1275608" y="6239450"/>
              <a:chExt cx="4592537" cy="108909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836835" cy="1089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sp>
        <p:nvSpPr>
          <p:cNvPr id="25" name="Rounded Rectangle 24"/>
          <p:cNvSpPr/>
          <p:nvPr/>
        </p:nvSpPr>
        <p:spPr bwMode="auto">
          <a:xfrm>
            <a:off x="259620" y="-6537"/>
            <a:ext cx="11793833" cy="1522866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6952">
              <a:defRPr/>
            </a:pPr>
            <a:endParaRPr lang="en-US" sz="3199"/>
          </a:p>
        </p:txBody>
      </p:sp>
      <p:grpSp>
        <p:nvGrpSpPr>
          <p:cNvPr id="26" name="Group 25"/>
          <p:cNvGrpSpPr/>
          <p:nvPr/>
        </p:nvGrpSpPr>
        <p:grpSpPr>
          <a:xfrm>
            <a:off x="147058" y="27912"/>
            <a:ext cx="1788037" cy="642126"/>
            <a:chOff x="534987" y="1624973"/>
            <a:chExt cx="3505200" cy="1199232"/>
          </a:xfrm>
        </p:grpSpPr>
        <p:sp>
          <p:nvSpPr>
            <p:cNvPr id="27" name="Isosceles Triangle 44"/>
            <p:cNvSpPr/>
            <p:nvPr/>
          </p:nvSpPr>
          <p:spPr bwMode="auto">
            <a:xfrm rot="5400000" flipV="1">
              <a:off x="534196" y="2602748"/>
              <a:ext cx="227012" cy="21590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sp>
          <p:nvSpPr>
            <p:cNvPr id="28" name="Pentagon 27"/>
            <p:cNvSpPr/>
            <p:nvPr/>
          </p:nvSpPr>
          <p:spPr bwMode="auto">
            <a:xfrm>
              <a:off x="534987" y="1624973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grpSp>
          <p:nvGrpSpPr>
            <p:cNvPr id="29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</p:grpSp>
        <p:sp>
          <p:nvSpPr>
            <p:cNvPr id="30" name="Chevron 29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>
                <a:solidFill>
                  <a:schemeClr val="tx1"/>
                </a:solidFill>
              </a:endParaRP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1596809" y="1653396"/>
              <a:ext cx="2153219" cy="97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8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</a:t>
              </a:r>
              <a:r>
                <a:rPr lang="en-US" sz="2800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9</a:t>
              </a:r>
              <a:endParaRPr lang="en-US" sz="2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59620" y="1665323"/>
            <a:ext cx="11838141" cy="932984"/>
            <a:chOff x="247181" y="1501341"/>
            <a:chExt cx="11838141" cy="933089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1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681636"/>
                    <a:ext cx="2280848" cy="7251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28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pt-BR" sz="28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sz="28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pt-BR" sz="2800"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den>
                        </m:f>
                      </m:oMath>
                    </a14:m>
                    <a:r>
                      <a:rPr lang="en-US" sz="2800" dirty="0">
                        <a:latin typeface="Times New Roman" pitchFamily="18" charset="0"/>
                        <a:ea typeface="Malgun Gothic"/>
                        <a:cs typeface="Times New Roman" pitchFamily="18" charset="0"/>
                      </a:rPr>
                      <a:t>.</a:t>
                    </a:r>
                    <a:endParaRPr lang="en-US" sz="2999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681636"/>
                    <a:ext cx="2280848" cy="72510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8594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51"/>
              <a:ext cx="3090381" cy="914404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681291"/>
                    <a:ext cx="2280848" cy="7255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28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pt-BR" sz="28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sz="28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pt-BR" sz="2800">
                                <a:latin typeface="Cambria Math"/>
                                <a:ea typeface="Calibri"/>
                                <a:cs typeface="Times New Roman"/>
                              </a:rPr>
                              <m:t>6</m:t>
                            </m:r>
                          </m:den>
                        </m:f>
                      </m:oMath>
                    </a14:m>
                    <a:r>
                      <a:rPr lang="en-US" sz="2800" dirty="0">
                        <a:latin typeface="Times New Roman" pitchFamily="18" charset="0"/>
                        <a:ea typeface="Malgun Gothic"/>
                        <a:cs typeface="Times New Roman" pitchFamily="18" charset="0"/>
                      </a:rPr>
                      <a:t>.</a:t>
                    </a:r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681291"/>
                    <a:ext cx="2280848" cy="725576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8594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54"/>
              <a:ext cx="3090381" cy="914410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536459" y="1773213"/>
                    <a:ext cx="1447344" cy="46970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BR" sz="24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24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3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US" sz="2400" dirty="0">
                              <a:latin typeface="Times New Roman" pitchFamily="18" charset="0"/>
                              <a:ea typeface="Malgun Gothic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36459" y="1773213"/>
                    <a:ext cx="1447344" cy="46970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51"/>
              <a:ext cx="3090381" cy="933079"/>
              <a:chOff x="5537206" y="1557992"/>
              <a:chExt cx="3079904" cy="867426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382380" y="1617154"/>
                    <a:ext cx="1719042" cy="8082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  <m:r>
                                    <a:rPr lang="pt-BR" sz="240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pt-BR" sz="240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3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sz="240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pt-BR" sz="24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3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 dirty="0">
                              <a:latin typeface="Times New Roman" pitchFamily="18" charset="0"/>
                              <a:ea typeface="Malgun Gothic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82380" y="1617154"/>
                    <a:ext cx="1719042" cy="808264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70322A43-D7E3-4B56-A792-373282F37703}"/>
              </a:ext>
            </a:extLst>
          </p:cNvPr>
          <p:cNvSpPr/>
          <p:nvPr/>
        </p:nvSpPr>
        <p:spPr>
          <a:xfrm>
            <a:off x="258842" y="1952572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976076" y="3665"/>
                <a:ext cx="9969811" cy="15503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  <a:buClr>
                    <a:srgbClr val="0033CC"/>
                  </a:buClr>
                  <a:buSzPts val="1200"/>
                  <a:tabLst>
                    <a:tab pos="629920" algn="l"/>
                  </a:tabLst>
                </a:pPr>
                <a:r>
                  <a:rPr lang="en-US" sz="2800" dirty="0">
                    <a:latin typeface="Times New Roman" pitchFamily="18" charset="0"/>
                    <a:ea typeface="Malgun Gothic"/>
                    <a:cs typeface="Times New Roman" pitchFamily="18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𝑆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𝐴𝐵𝐶𝐷</m:t>
                    </m:r>
                  </m:oMath>
                </a14:m>
                <a:r>
                  <a:rPr lang="en-US" sz="2800" dirty="0">
                    <a:latin typeface="Times New Roman" pitchFamily="18" charset="0"/>
                    <a:ea typeface="Malgun Gothic"/>
                    <a:cs typeface="Times New Roman" pitchFamily="18" charset="0"/>
                  </a:rPr>
                  <a:t> đáy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𝐴𝐵𝐶𝐷</m:t>
                    </m:r>
                  </m:oMath>
                </a14:m>
                <a:r>
                  <a:rPr lang="en-US" sz="2800" dirty="0">
                    <a:latin typeface="Times New Roman" pitchFamily="18" charset="0"/>
                    <a:ea typeface="Malgun Gothic"/>
                    <a:cs typeface="Times New Roman" pitchFamily="18" charset="0"/>
                  </a:rPr>
                  <a:t> là hình vuông có cạnh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Malgun Gothic"/>
                        <a:cs typeface="Times New Roman"/>
                      </a:rPr>
                      <m:t>𝑎</m:t>
                    </m:r>
                  </m:oMath>
                </a14:m>
                <a:r>
                  <a:rPr lang="en-US" sz="2800" dirty="0">
                    <a:latin typeface="Times New Roman" pitchFamily="18" charset="0"/>
                    <a:ea typeface="Malgun Gothic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Malgun Gothic"/>
                        <a:cs typeface="Times New Roman"/>
                      </a:rPr>
                      <m:t>𝑆𝐴</m:t>
                    </m:r>
                  </m:oMath>
                </a14:m>
                <a:r>
                  <a:rPr lang="en-US" sz="2800" dirty="0">
                    <a:latin typeface="Times New Roman" pitchFamily="18" charset="0"/>
                    <a:ea typeface="Malgun Gothic"/>
                    <a:cs typeface="Times New Roman" pitchFamily="18" charset="0"/>
                  </a:rPr>
                  <a:t> vuông góc đáy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𝐴𝐵𝐶𝐷</m:t>
                    </m:r>
                  </m:oMath>
                </a14:m>
                <a:r>
                  <a:rPr lang="en-US" sz="2800" dirty="0">
                    <a:latin typeface="Times New Roman" pitchFamily="18" charset="0"/>
                    <a:ea typeface="Malgun Gothic"/>
                    <a:cs typeface="Times New Roman" pitchFamily="18" charset="0"/>
                  </a:rPr>
                  <a:t> và mặt bên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Malgun Gothic"/>
                        <a:cs typeface="Times New Roman"/>
                      </a:rPr>
                      <m:t>(</m:t>
                    </m:r>
                    <m:r>
                      <a:rPr lang="en-US" sz="2800" i="1">
                        <a:latin typeface="Cambria Math"/>
                        <a:ea typeface="Malgun Gothic"/>
                        <a:cs typeface="Times New Roman"/>
                      </a:rPr>
                      <m:t>𝑆𝐶𝐷</m:t>
                    </m:r>
                    <m:r>
                      <a:rPr lang="en-US" sz="2800" i="1">
                        <a:latin typeface="Cambria Math"/>
                        <a:ea typeface="Malgun Gothic"/>
                        <a:cs typeface="Times New Roman"/>
                      </a:rPr>
                      <m:t>)</m:t>
                    </m:r>
                  </m:oMath>
                </a14:m>
                <a:r>
                  <a:rPr lang="en-US" sz="2800" dirty="0">
                    <a:latin typeface="Times New Roman" pitchFamily="18" charset="0"/>
                    <a:ea typeface="Malgun Gothic"/>
                    <a:cs typeface="Times New Roman" pitchFamily="18" charset="0"/>
                  </a:rPr>
                  <a:t> hợp với đáy một góc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libri"/>
                            <a:cs typeface="Times New Roman"/>
                          </a:rPr>
                          <m:t>60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libri"/>
                            <a:cs typeface="Times New Roman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itchFamily="18" charset="0"/>
                    <a:ea typeface="Malgun Gothic"/>
                    <a:cs typeface="Times New Roman" pitchFamily="18" charset="0"/>
                  </a:rPr>
                  <a:t>. Tính thể tích hình chóp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𝑆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𝐴𝐵𝐶𝐷</m:t>
                    </m:r>
                  </m:oMath>
                </a14:m>
                <a:r>
                  <a:rPr lang="en-US" sz="2800" b="1" i="1" dirty="0">
                    <a:latin typeface="Times New Roman" pitchFamily="18" charset="0"/>
                    <a:ea typeface="Malgun Gothic"/>
                    <a:cs typeface="Times New Roman" pitchFamily="18" charset="0"/>
                  </a:rPr>
                  <a:t>.</a:t>
                </a:r>
                <a:endParaRPr lang="en-US" sz="28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076" y="3665"/>
                <a:ext cx="9969811" cy="1550361"/>
              </a:xfrm>
              <a:prstGeom prst="rect">
                <a:avLst/>
              </a:prstGeom>
              <a:blipFill rotWithShape="0">
                <a:blip r:embed="rId7"/>
                <a:stretch>
                  <a:fillRect l="-1222" t="-2756" r="-1222" b="-102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>
                <a:spLocks noChangeAspect="1" noChangeArrowheads="1"/>
              </p:cNvSpPr>
              <p:nvPr/>
            </p:nvSpPr>
            <p:spPr bwMode="auto">
              <a:xfrm>
                <a:off x="313509" y="3180540"/>
                <a:ext cx="8013564" cy="3146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63500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 dirty="0">
                    <a:latin typeface="Times New Roman" pitchFamily="18" charset="0"/>
                    <a:ea typeface="Malgun Gothic"/>
                    <a:cs typeface="Times New Roman" pitchFamily="18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Malgun Gothic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Malgun Gothic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Malgun Gothic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effectLst/>
                                    <a:latin typeface="Cambria Math"/>
                                    <a:ea typeface="Malgun Gothic"/>
                                  </a:rPr>
                                  <m:t>𝑆𝐶𝐷</m:t>
                                </m:r>
                              </m:e>
                            </m:d>
                            <m:r>
                              <a:rPr lang="en-US" sz="3200" i="1">
                                <a:effectLst/>
                                <a:latin typeface="Cambria Math"/>
                                <a:ea typeface="Malgun Gothic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Malgun Gothic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effectLst/>
                                    <a:latin typeface="Cambria Math"/>
                                    <a:ea typeface="Malgun Gothic"/>
                                  </a:rPr>
                                  <m:t>𝐴𝐵𝐶</m:t>
                                </m:r>
                              </m:e>
                            </m:d>
                          </m:e>
                        </m:d>
                        <m:r>
                          <a:rPr lang="en-US" sz="3200" i="1">
                            <a:effectLst/>
                            <a:latin typeface="Cambria Math"/>
                            <a:ea typeface="Malgun Gothic"/>
                          </a:rPr>
                          <m:t>=</m:t>
                        </m:r>
                        <m:acc>
                          <m:accPr>
                            <m:chr m:val="̂"/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Malgun Gothic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Malgun Gothic"/>
                              </a:rPr>
                              <m:t>𝑆𝐷𝐴</m:t>
                            </m:r>
                          </m:e>
                        </m:acc>
                      </m:e>
                    </m:acc>
                  </m:oMath>
                </a14:m>
                <a:endParaRPr lang="en-US" sz="32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63500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 dirty="0">
                    <a:effectLst/>
                    <a:latin typeface="Times New Roman" pitchFamily="18" charset="0"/>
                    <a:ea typeface="Malgun Gothic"/>
                    <a:cs typeface="Times New Roman" pitchFamily="18" charset="0"/>
                  </a:rPr>
                  <a:t>Khi đó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Malgun Gothic"/>
                      </a:rPr>
                      <m:t>𝑆𝐴</m:t>
                    </m:r>
                    <m:r>
                      <a:rPr lang="en-US" sz="3200" i="1">
                        <a:effectLst/>
                        <a:latin typeface="Cambria Math"/>
                        <a:ea typeface="Malgun Gothic"/>
                      </a:rPr>
                      <m:t>=</m:t>
                    </m:r>
                    <m:r>
                      <a:rPr lang="en-US" sz="3200" i="1">
                        <a:effectLst/>
                        <a:latin typeface="Cambria Math"/>
                        <a:ea typeface="Malgun Gothic"/>
                      </a:rPr>
                      <m:t>𝐴𝐷</m:t>
                    </m:r>
                    <m:r>
                      <a:rPr lang="en-US" sz="3200" i="1">
                        <a:effectLst/>
                        <a:latin typeface="Cambria Math"/>
                        <a:ea typeface="Malgun Gothic"/>
                      </a:rPr>
                      <m:t>.</m:t>
                    </m:r>
                    <m:r>
                      <a:rPr lang="en-US" sz="3200" i="1">
                        <a:effectLst/>
                        <a:latin typeface="Cambria Math"/>
                        <a:ea typeface="Malgun Gothic"/>
                      </a:rPr>
                      <m:t>𝑡𝑎𝑛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Malgun Gothic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/>
                            <a:ea typeface="Malgun Gothic"/>
                          </a:rPr>
                          <m:t>60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/>
                            <a:ea typeface="Malgun Gothic"/>
                          </a:rPr>
                          <m:t>°</m:t>
                        </m:r>
                      </m:sup>
                    </m:sSup>
                    <m:r>
                      <a:rPr lang="en-US" sz="3200" i="1">
                        <a:effectLst/>
                        <a:latin typeface="Cambria Math"/>
                        <a:ea typeface="Malgun Gothic"/>
                      </a:rPr>
                      <m:t>=</m:t>
                    </m:r>
                    <m:r>
                      <a:rPr lang="en-US" sz="3200" i="1">
                        <a:effectLst/>
                        <a:latin typeface="Cambria Math"/>
                        <a:ea typeface="Malgun Gothic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Malgun Gothic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effectLst/>
                            <a:latin typeface="Cambria Math"/>
                            <a:ea typeface="Malgun Gothic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Malgun Gothic"/>
                    <a:cs typeface="Times New Roman" pitchFamily="18" charset="0"/>
                  </a:rPr>
                  <a:t>.</a:t>
                </a:r>
                <a:endParaRPr lang="en-US" sz="32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r>
                  <a:rPr lang="en-US" sz="3200" dirty="0">
                    <a:effectLst/>
                    <a:latin typeface="Times New Roman" pitchFamily="18" charset="0"/>
                    <a:ea typeface="Malgun Gothic"/>
                    <a:cs typeface="Times New Roman" pitchFamily="18" charset="0"/>
                  </a:rPr>
                  <a:t>Suy ra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𝑉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𝑆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.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𝐴𝐵𝐶𝐷</m:t>
                        </m:r>
                      </m:sub>
                    </m:sSub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𝑆𝐴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𝐴𝐵𝐶𝐷</m:t>
                        </m:r>
                      </m:sub>
                    </m:sSub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Malgun Gothic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509" y="3180540"/>
                <a:ext cx="8013564" cy="3146380"/>
              </a:xfrm>
              <a:prstGeom prst="rect">
                <a:avLst/>
              </a:prstGeom>
              <a:blipFill rotWithShape="0">
                <a:blip r:embed="rId8"/>
                <a:stretch>
                  <a:fillRect l="-190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" name="Picture 65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2753" y="2747482"/>
            <a:ext cx="3597637" cy="327067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Action Button: Back or Previous 66">
            <a:hlinkClick r:id="rId10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ction Button: Forward or Next 67">
            <a:hlinkClick r:id="rId11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5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4">
            <a:extLst>
              <a:ext uri="{FF2B5EF4-FFF2-40B4-BE49-F238E27FC236}">
                <a16:creationId xmlns:a16="http://schemas.microsoft.com/office/drawing/2014/main" xmlns="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406"/>
            <a:ext cx="12118109" cy="58477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" name="Picture 11" descr="FIREWRK8">
            <a:extLst>
              <a:ext uri="{FF2B5EF4-FFF2-40B4-BE49-F238E27FC236}">
                <a16:creationId xmlns:a16="http://schemas.microsoft.com/office/drawing/2014/main" xmlns="" id="{C4BE1026-8D85-4517-A42B-961A508FB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137" y="310114"/>
            <a:ext cx="690499" cy="60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AutoShape 2">
            <a:extLst>
              <a:ext uri="{FF2B5EF4-FFF2-40B4-BE49-F238E27FC236}">
                <a16:creationId xmlns:a16="http://schemas.microsoft.com/office/drawing/2014/main" xmlns="" id="{6512D224-3B8D-44B0-B24C-E08BAE30CDA9}"/>
              </a:ext>
            </a:extLst>
          </p:cNvPr>
          <p:cNvSpPr>
            <a:spLocks noChangeArrowheads="1"/>
          </p:cNvSpPr>
          <p:nvPr/>
        </p:nvSpPr>
        <p:spPr bwMode="ltGray">
          <a:xfrm rot="5400000">
            <a:off x="650700" y="2840878"/>
            <a:ext cx="4267202" cy="2214544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>
              <a:latin typeface="Arial" charset="0"/>
              <a:cs typeface="+mn-cs"/>
            </a:endParaRPr>
          </a:p>
        </p:txBody>
      </p:sp>
      <p:sp>
        <p:nvSpPr>
          <p:cNvPr id="70" name="AutoShape 13">
            <a:extLst>
              <a:ext uri="{FF2B5EF4-FFF2-40B4-BE49-F238E27FC236}">
                <a16:creationId xmlns:a16="http://schemas.microsoft.com/office/drawing/2014/main" xmlns="" id="{19C1E010-0A75-458A-AC1E-141C2C69720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96283" y="2120056"/>
            <a:ext cx="6149211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B.Ví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minh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họa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1" name="AutoShape 15">
            <a:hlinkClick r:id="rId3" action="ppaction://hlinksldjump"/>
            <a:extLst>
              <a:ext uri="{FF2B5EF4-FFF2-40B4-BE49-F238E27FC236}">
                <a16:creationId xmlns:a16="http://schemas.microsoft.com/office/drawing/2014/main" xmlns="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1373808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A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. Lý thuyết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2" name="AutoShape 40">
            <a:hlinkClick r:id="rId4" action="ppaction://hlinksldjump"/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99785" y="290313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Phần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1. Nhận 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3" name="AutoShape 42">
            <a:hlinkClick r:id="rId5" action="ppaction://hlinksldjump"/>
            <a:extLst>
              <a:ext uri="{FF2B5EF4-FFF2-40B4-BE49-F238E27FC236}">
                <a16:creationId xmlns:a16="http://schemas.microsoft.com/office/drawing/2014/main" xmlns="" id="{0FAF4748-6605-4C2C-B023-89CDD8CF28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20215" y="4425179"/>
            <a:ext cx="705418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3.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4" name="AutoShape 51">
            <a:hlinkClick r:id="rId6" action="ppaction://hlinksldjump"/>
            <a:extLst>
              <a:ext uri="{FF2B5EF4-FFF2-40B4-BE49-F238E27FC236}">
                <a16:creationId xmlns:a16="http://schemas.microsoft.com/office/drawing/2014/main" xmlns="" id="{CE672B44-7DA4-451C-91C7-5C64339B42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25721" y="3690246"/>
            <a:ext cx="755828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 2. Thông 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5" name="AutoShape 42">
            <a:extLst>
              <a:ext uri="{FF2B5EF4-FFF2-40B4-BE49-F238E27FC236}">
                <a16:creationId xmlns:a16="http://schemas.microsoft.com/office/drawing/2014/main" xmlns="" id="{CAD2B4EC-B821-40B2-B9F1-5D402438BD5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48205" y="5206815"/>
            <a:ext cx="6097288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4.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grpSp>
        <p:nvGrpSpPr>
          <p:cNvPr id="76" name="Group 65">
            <a:extLst>
              <a:ext uri="{FF2B5EF4-FFF2-40B4-BE49-F238E27FC236}">
                <a16:creationId xmlns:a16="http://schemas.microsoft.com/office/drawing/2014/main" xmlns="" id="{E6473F85-1D8D-43BB-80CC-11DB85C4BC47}"/>
              </a:ext>
            </a:extLst>
          </p:cNvPr>
          <p:cNvGrpSpPr>
            <a:grpSpLocks/>
          </p:cNvGrpSpPr>
          <p:nvPr/>
        </p:nvGrpSpPr>
        <p:grpSpPr bwMode="auto">
          <a:xfrm>
            <a:off x="2739564" y="1726734"/>
            <a:ext cx="228600" cy="228600"/>
            <a:chOff x="8229600" y="5638800"/>
            <a:chExt cx="228600" cy="2286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7D6BBE25-4167-45A1-B925-33E722E7CF4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78" name="4-Point Star 35">
              <a:extLst>
                <a:ext uri="{FF2B5EF4-FFF2-40B4-BE49-F238E27FC236}">
                  <a16:creationId xmlns:a16="http://schemas.microsoft.com/office/drawing/2014/main" xmlns="" id="{14A72920-E183-4776-8D42-2F327B82621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79" name="Group 66">
            <a:extLst>
              <a:ext uri="{FF2B5EF4-FFF2-40B4-BE49-F238E27FC236}">
                <a16:creationId xmlns:a16="http://schemas.microsoft.com/office/drawing/2014/main" xmlns="" id="{95980423-CCF8-4D69-9A77-F2A58F96124E}"/>
              </a:ext>
            </a:extLst>
          </p:cNvPr>
          <p:cNvGrpSpPr>
            <a:grpSpLocks/>
          </p:cNvGrpSpPr>
          <p:nvPr/>
        </p:nvGrpSpPr>
        <p:grpSpPr bwMode="auto">
          <a:xfrm>
            <a:off x="3476285" y="2351930"/>
            <a:ext cx="228600" cy="228600"/>
            <a:chOff x="8229600" y="5638800"/>
            <a:chExt cx="228600" cy="2286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C2C4D8A0-5EC3-448A-B3A5-0C0BF86DE489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1" name="4-Point Star 38">
              <a:extLst>
                <a:ext uri="{FF2B5EF4-FFF2-40B4-BE49-F238E27FC236}">
                  <a16:creationId xmlns:a16="http://schemas.microsoft.com/office/drawing/2014/main" xmlns="" id="{5AD3CAD2-0803-42DA-ABD7-95040BA1816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2" name="Group 69">
            <a:extLst>
              <a:ext uri="{FF2B5EF4-FFF2-40B4-BE49-F238E27FC236}">
                <a16:creationId xmlns:a16="http://schemas.microsoft.com/office/drawing/2014/main" xmlns="" id="{8D9D2BD9-A944-4950-AA10-4B5766A678A4}"/>
              </a:ext>
            </a:extLst>
          </p:cNvPr>
          <p:cNvGrpSpPr>
            <a:grpSpLocks/>
          </p:cNvGrpSpPr>
          <p:nvPr/>
        </p:nvGrpSpPr>
        <p:grpSpPr bwMode="auto">
          <a:xfrm>
            <a:off x="3683495" y="3102371"/>
            <a:ext cx="228600" cy="228600"/>
            <a:chOff x="8229600" y="5638800"/>
            <a:chExt cx="228600" cy="2286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3107472B-7956-4822-9C6A-9891AB0838BA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4" name="4-Point Star 41">
              <a:extLst>
                <a:ext uri="{FF2B5EF4-FFF2-40B4-BE49-F238E27FC236}">
                  <a16:creationId xmlns:a16="http://schemas.microsoft.com/office/drawing/2014/main" xmlns="" id="{89A25397-347B-47A0-A5F8-0041A9C22E3D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5" name="Group 74">
            <a:extLst>
              <a:ext uri="{FF2B5EF4-FFF2-40B4-BE49-F238E27FC236}">
                <a16:creationId xmlns:a16="http://schemas.microsoft.com/office/drawing/2014/main" xmlns="" id="{72026C21-6757-497F-8CD2-85B3C2E125E0}"/>
              </a:ext>
            </a:extLst>
          </p:cNvPr>
          <p:cNvGrpSpPr>
            <a:grpSpLocks/>
          </p:cNvGrpSpPr>
          <p:nvPr/>
        </p:nvGrpSpPr>
        <p:grpSpPr bwMode="auto">
          <a:xfrm>
            <a:off x="3758604" y="3920277"/>
            <a:ext cx="228600" cy="228600"/>
            <a:chOff x="8229600" y="5638800"/>
            <a:chExt cx="228600" cy="2286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xmlns="" id="{C7EEFD93-2DED-47A4-B949-2CA6B758A63C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7" name="4-Point Star 44">
              <a:extLst>
                <a:ext uri="{FF2B5EF4-FFF2-40B4-BE49-F238E27FC236}">
                  <a16:creationId xmlns:a16="http://schemas.microsoft.com/office/drawing/2014/main" xmlns="" id="{854D6027-38EA-48A2-862A-7731C4E9A77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8" name="Group 77">
            <a:extLst>
              <a:ext uri="{FF2B5EF4-FFF2-40B4-BE49-F238E27FC236}">
                <a16:creationId xmlns:a16="http://schemas.microsoft.com/office/drawing/2014/main" xmlns="" id="{3B0D3E39-21F0-454D-A91F-D4D9485F53F7}"/>
              </a:ext>
            </a:extLst>
          </p:cNvPr>
          <p:cNvGrpSpPr>
            <a:grpSpLocks/>
          </p:cNvGrpSpPr>
          <p:nvPr/>
        </p:nvGrpSpPr>
        <p:grpSpPr bwMode="auto">
          <a:xfrm>
            <a:off x="3696281" y="4674243"/>
            <a:ext cx="228600" cy="228600"/>
            <a:chOff x="8229600" y="5638800"/>
            <a:chExt cx="228600" cy="22860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xmlns="" id="{1AA7808C-76D5-4371-8E22-51EE89183C2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0" name="4-Point Star 47">
              <a:extLst>
                <a:ext uri="{FF2B5EF4-FFF2-40B4-BE49-F238E27FC236}">
                  <a16:creationId xmlns:a16="http://schemas.microsoft.com/office/drawing/2014/main" xmlns="" id="{58B872AF-F601-4738-B10F-A640D8213704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91" name="Group 80">
            <a:extLst>
              <a:ext uri="{FF2B5EF4-FFF2-40B4-BE49-F238E27FC236}">
                <a16:creationId xmlns:a16="http://schemas.microsoft.com/office/drawing/2014/main" xmlns="" id="{BEE9A61B-18E2-4126-87AF-DA029539450E}"/>
              </a:ext>
            </a:extLst>
          </p:cNvPr>
          <p:cNvGrpSpPr>
            <a:grpSpLocks/>
          </p:cNvGrpSpPr>
          <p:nvPr/>
        </p:nvGrpSpPr>
        <p:grpSpPr bwMode="auto">
          <a:xfrm>
            <a:off x="3430032" y="5386587"/>
            <a:ext cx="228600" cy="228600"/>
            <a:chOff x="8229600" y="5638800"/>
            <a:chExt cx="228600" cy="228600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xmlns="" id="{BA0677D4-62DB-4284-8B2F-798B1119ED4E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3" name="4-Point Star 50">
              <a:extLst>
                <a:ext uri="{FF2B5EF4-FFF2-40B4-BE49-F238E27FC236}">
                  <a16:creationId xmlns:a16="http://schemas.microsoft.com/office/drawing/2014/main" xmlns="" id="{B6821D32-36E3-4DFF-8181-D5A24B05B1B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sp>
        <p:nvSpPr>
          <p:cNvPr id="94" name="Oval 93">
            <a:extLst>
              <a:ext uri="{FF2B5EF4-FFF2-40B4-BE49-F238E27FC236}">
                <a16:creationId xmlns:a16="http://schemas.microsoft.com/office/drawing/2014/main" xmlns="" id="{A4E24E9A-81B4-4290-BC44-FC215AE743B6}"/>
              </a:ext>
            </a:extLst>
          </p:cNvPr>
          <p:cNvSpPr/>
          <p:nvPr/>
        </p:nvSpPr>
        <p:spPr>
          <a:xfrm>
            <a:off x="502780" y="2120057"/>
            <a:ext cx="3087805" cy="3870647"/>
          </a:xfrm>
          <a:prstGeom prst="ellipse">
            <a:avLst/>
          </a:prstGeom>
          <a:solidFill>
            <a:srgbClr val="FFFFCC"/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AutoShape 42">
            <a:extLst>
              <a:ext uri="{FF2B5EF4-FFF2-40B4-BE49-F238E27FC236}">
                <a16:creationId xmlns:a16="http://schemas.microsoft.com/office/drawing/2014/main" xmlns="" id="{48D6109D-698F-4E02-A46F-683DA1DC394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31785" y="6006685"/>
            <a:ext cx="620410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C.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Bài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tập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tự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luyện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grpSp>
        <p:nvGrpSpPr>
          <p:cNvPr id="96" name="Group 80">
            <a:extLst>
              <a:ext uri="{FF2B5EF4-FFF2-40B4-BE49-F238E27FC236}">
                <a16:creationId xmlns:a16="http://schemas.microsoft.com/office/drawing/2014/main" xmlns="" id="{AC539B52-E89A-4065-86E0-6866CAD50144}"/>
              </a:ext>
            </a:extLst>
          </p:cNvPr>
          <p:cNvGrpSpPr>
            <a:grpSpLocks/>
          </p:cNvGrpSpPr>
          <p:nvPr/>
        </p:nvGrpSpPr>
        <p:grpSpPr bwMode="auto">
          <a:xfrm>
            <a:off x="2803185" y="5944008"/>
            <a:ext cx="228600" cy="228600"/>
            <a:chOff x="8229600" y="5638800"/>
            <a:chExt cx="228600" cy="228600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xmlns="" id="{E8602C37-FF86-4E2F-B116-7D46095D5DE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8" name="4-Point Star 89">
              <a:extLst>
                <a:ext uri="{FF2B5EF4-FFF2-40B4-BE49-F238E27FC236}">
                  <a16:creationId xmlns:a16="http://schemas.microsoft.com/office/drawing/2014/main" xmlns="" id="{A3A64552-4792-4C13-BB68-54D85A1E3FF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308133"/>
            <a:ext cx="1211810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CĐ27_THỂ TÍCH KHỐI CHÓP CÓ CẠNH BÊN VUÔNG GÓC VỚI ĐÁY</a:t>
            </a:r>
            <a:endParaRPr lang="en-US" sz="29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9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  <p:bldP spid="9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2832" y="2560277"/>
            <a:ext cx="11935096" cy="4141119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599404"/>
              <a:chOff x="1275608" y="6239450"/>
              <a:chExt cx="4592537" cy="108909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836835" cy="1089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sp>
        <p:nvSpPr>
          <p:cNvPr id="25" name="Rounded Rectangle 24"/>
          <p:cNvSpPr/>
          <p:nvPr/>
        </p:nvSpPr>
        <p:spPr bwMode="auto">
          <a:xfrm>
            <a:off x="259620" y="-6537"/>
            <a:ext cx="11793833" cy="1522866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6952">
              <a:defRPr/>
            </a:pPr>
            <a:endParaRPr lang="en-US" sz="3199"/>
          </a:p>
        </p:txBody>
      </p:sp>
      <p:grpSp>
        <p:nvGrpSpPr>
          <p:cNvPr id="26" name="Group 25"/>
          <p:cNvGrpSpPr/>
          <p:nvPr/>
        </p:nvGrpSpPr>
        <p:grpSpPr>
          <a:xfrm>
            <a:off x="147058" y="27912"/>
            <a:ext cx="1788037" cy="642126"/>
            <a:chOff x="534987" y="1624973"/>
            <a:chExt cx="3505200" cy="1199232"/>
          </a:xfrm>
        </p:grpSpPr>
        <p:sp>
          <p:nvSpPr>
            <p:cNvPr id="27" name="Isosceles Triangle 44"/>
            <p:cNvSpPr/>
            <p:nvPr/>
          </p:nvSpPr>
          <p:spPr bwMode="auto">
            <a:xfrm rot="5400000" flipV="1">
              <a:off x="534196" y="2602748"/>
              <a:ext cx="227012" cy="21590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sp>
          <p:nvSpPr>
            <p:cNvPr id="28" name="Pentagon 27"/>
            <p:cNvSpPr/>
            <p:nvPr/>
          </p:nvSpPr>
          <p:spPr bwMode="auto">
            <a:xfrm>
              <a:off x="534987" y="1624973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grpSp>
          <p:nvGrpSpPr>
            <p:cNvPr id="29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</p:grpSp>
        <p:sp>
          <p:nvSpPr>
            <p:cNvPr id="30" name="Chevron 29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>
                <a:solidFill>
                  <a:schemeClr val="tx1"/>
                </a:solidFill>
              </a:endParaRP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1405119" y="1653396"/>
              <a:ext cx="2536599" cy="97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8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</a:t>
              </a:r>
              <a:r>
                <a:rPr lang="en-US" sz="2800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10</a:t>
              </a:r>
              <a:endParaRPr lang="en-US" sz="2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59620" y="1665329"/>
            <a:ext cx="11838141" cy="932985"/>
            <a:chOff x="247181" y="1501341"/>
            <a:chExt cx="11838141" cy="933088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1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681636"/>
                    <a:ext cx="2280848" cy="7230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28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pt-BR" sz="28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sz="28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pt-BR" sz="2800">
                                <a:latin typeface="Cambria Math"/>
                                <a:ea typeface="Calibri"/>
                                <a:cs typeface="Times New Roman"/>
                              </a:rPr>
                              <m:t>12</m:t>
                            </m:r>
                          </m:den>
                        </m:f>
                      </m:oMath>
                    </a14:m>
                    <a:r>
                      <a:rPr lang="en-US" sz="2800" dirty="0"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a:t>.</a:t>
                    </a:r>
                    <a:endParaRPr lang="en-US" sz="2999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681636"/>
                    <a:ext cx="2280848" cy="723076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8594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51"/>
              <a:ext cx="3090381" cy="914404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681291"/>
                    <a:ext cx="2280848" cy="72307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28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pt-BR" sz="28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sz="28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pt-BR" sz="2800">
                                <a:latin typeface="Cambria Math"/>
                                <a:ea typeface="Calibri"/>
                                <a:cs typeface="Times New Roman"/>
                              </a:rPr>
                              <m:t>4</m:t>
                            </m:r>
                          </m:den>
                        </m:f>
                      </m:oMath>
                    </a14:m>
                    <a:r>
                      <a:rPr lang="en-US" sz="2800" dirty="0"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a:t>.</a:t>
                    </a:r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681291"/>
                    <a:ext cx="2280848" cy="72307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8594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54"/>
              <a:ext cx="3090381" cy="914410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536459" y="1595567"/>
                    <a:ext cx="1447344" cy="8060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pt-BR" sz="240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3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sz="240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pt-BR" sz="24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24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 dirty="0"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36459" y="1595567"/>
                    <a:ext cx="1447344" cy="80605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52"/>
              <a:ext cx="3090381" cy="933077"/>
              <a:chOff x="5537206" y="1557992"/>
              <a:chExt cx="3079904" cy="867424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382380" y="1617154"/>
                    <a:ext cx="1719042" cy="80826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pt-BR" sz="240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3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sz="240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pt-BR" sz="24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6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 dirty="0"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82380" y="1617154"/>
                    <a:ext cx="1719042" cy="80826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70322A43-D7E3-4B56-A792-373282F37703}"/>
              </a:ext>
            </a:extLst>
          </p:cNvPr>
          <p:cNvSpPr/>
          <p:nvPr/>
        </p:nvSpPr>
        <p:spPr>
          <a:xfrm>
            <a:off x="258842" y="1952572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976076" y="3665"/>
                <a:ext cx="9969811" cy="15503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  <a:buClr>
                    <a:srgbClr val="0033CC"/>
                  </a:buClr>
                  <a:buSzPts val="1200"/>
                  <a:tabLst>
                    <a:tab pos="629920" algn="l"/>
                  </a:tabLst>
                </a:pPr>
                <a:r>
                  <a:rPr lang="fr-FR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𝑆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𝐴𝐵𝐶</m:t>
                    </m:r>
                  </m:oMath>
                </a14:m>
                <a:r>
                  <a:rPr lang="fr-FR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𝐴𝐵𝐶</m:t>
                    </m:r>
                  </m:oMath>
                </a14:m>
                <a:r>
                  <a:rPr lang="fr-FR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là tam giác đều cạnh 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</m:oMath>
                </a14:m>
                <a:r>
                  <a:rPr lang="fr-FR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/>
                        <a:ea typeface="Calibri"/>
                        <a:cs typeface="Times New Roman"/>
                      </a:rPr>
                      <m:t>𝑆𝐴</m:t>
                    </m:r>
                  </m:oMath>
                </a14:m>
                <a:r>
                  <a:rPr lang="fr-FR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vuông góc với đáy và tạo với đường thẳng 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/>
                        <a:ea typeface="Calibri"/>
                        <a:cs typeface="Times New Roman"/>
                      </a:rPr>
                      <m:t>𝑆𝐵</m:t>
                    </m:r>
                  </m:oMath>
                </a14:m>
                <a:r>
                  <a:rPr lang="fr-FR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một góc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libri"/>
                            <a:cs typeface="Times New Roman"/>
                          </a:rPr>
                          <m:t>45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libri"/>
                            <a:cs typeface="Times New Roman"/>
                          </a:rPr>
                          <m:t>°</m:t>
                        </m:r>
                      </m:sup>
                    </m:sSup>
                  </m:oMath>
                </a14:m>
                <a:r>
                  <a:rPr lang="fr-FR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. Tính thể tích khối chóp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𝑆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𝐴𝐵𝐶</m:t>
                    </m:r>
                  </m:oMath>
                </a14:m>
                <a:r>
                  <a:rPr lang="fr-FR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28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076" y="3665"/>
                <a:ext cx="9969811" cy="1550361"/>
              </a:xfrm>
              <a:prstGeom prst="rect">
                <a:avLst/>
              </a:prstGeom>
              <a:blipFill rotWithShape="0">
                <a:blip r:embed="rId7"/>
                <a:stretch>
                  <a:fillRect l="-1222" t="-2756" r="-1222" b="-102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" name="Picture 6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08423" y="3050177"/>
            <a:ext cx="3317966" cy="312855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347119" y="3224310"/>
                <a:ext cx="8705441" cy="2793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Ta có: </a:t>
                </a:r>
                <a:r>
                  <a:rPr lang="en-US" sz="32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accPr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(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𝑆𝐴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,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𝑆𝐵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)</m:t>
                        </m:r>
                      </m:e>
                    </m:acc>
                    <m:r>
                      <a:rPr lang="en-US" sz="3200" i="1">
                        <a:effectLst/>
                        <a:latin typeface="Cambria Math"/>
                        <a:ea typeface="Calibri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accPr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𝐴𝑆𝐵</m:t>
                        </m:r>
                      </m:e>
                    </m:acc>
                    <m:r>
                      <a:rPr lang="en-US" sz="3200" i="1">
                        <a:effectLst/>
                        <a:latin typeface="Cambria Math"/>
                        <a:ea typeface="Calibri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45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𝑜</m:t>
                        </m:r>
                      </m:sup>
                    </m:sSup>
                  </m:oMath>
                </a14:m>
                <a:endParaRPr lang="en-US" sz="32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Calibri"/>
                      </a:rPr>
                      <m:t>∆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</a:rPr>
                      <m:t>𝑆𝐴𝐵</m:t>
                    </m:r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vuông cân tại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Times New Roman"/>
                      </a:rPr>
                      <m:t>𝐴</m:t>
                    </m:r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Times New Roman"/>
                      </a:rPr>
                      <m:t>→</m:t>
                    </m:r>
                    <m:r>
                      <a:rPr lang="en-US" sz="3200" i="1">
                        <a:effectLst/>
                        <a:latin typeface="Cambria Math"/>
                        <a:ea typeface="Times New Roman"/>
                      </a:rPr>
                      <m:t>𝑆𝐴</m:t>
                    </m:r>
                    <m:r>
                      <a:rPr lang="en-US" sz="32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3200" i="1">
                        <a:effectLst/>
                        <a:latin typeface="Cambria Math"/>
                        <a:ea typeface="Times New Roman"/>
                      </a:rPr>
                      <m:t>𝐴𝐵</m:t>
                    </m:r>
                    <m:r>
                      <a:rPr lang="en-US" sz="32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3200" i="1">
                        <a:effectLst/>
                        <a:latin typeface="Cambria Math"/>
                        <a:ea typeface="Times New Roman"/>
                      </a:rPr>
                      <m:t>𝑎</m:t>
                    </m:r>
                  </m:oMath>
                </a14:m>
                <a:endParaRPr lang="en-US" sz="32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Vậy thể tích của khối chóp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𝐴𝐵𝐶</m:t>
                    </m:r>
                  </m:oMath>
                </a14:m>
                <a:r>
                  <a:rPr lang="fr-FR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𝑉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𝑆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.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𝐴𝐵𝐶</m:t>
                        </m:r>
                      </m:sub>
                    </m:sSub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𝑆𝐴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𝐴𝐵𝐶</m:t>
                        </m:r>
                      </m:sub>
                    </m:sSub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12</m:t>
                        </m:r>
                      </m:den>
                    </m:f>
                  </m:oMath>
                </a14:m>
                <a:r>
                  <a:rPr lang="fr-FR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119" y="3224310"/>
                <a:ext cx="8705441" cy="2793650"/>
              </a:xfrm>
              <a:prstGeom prst="rect">
                <a:avLst/>
              </a:prstGeom>
              <a:blipFill rotWithShape="0">
                <a:blip r:embed="rId9"/>
                <a:stretch>
                  <a:fillRect l="-1821" t="-1092" b="-21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Action Button: Back or Previous 68">
            <a:hlinkClick r:id="rId10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ction Button: Forward or Next 69">
            <a:hlinkClick r:id="rId11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3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2832" y="2833235"/>
            <a:ext cx="11935096" cy="4024765"/>
            <a:chOff x="184495" y="3636268"/>
            <a:chExt cx="11834900" cy="435564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50448"/>
              <a:ext cx="11834900" cy="414146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599404"/>
              <a:chOff x="1275608" y="6239450"/>
              <a:chExt cx="4592537" cy="108909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836835" cy="1089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sp>
        <p:nvSpPr>
          <p:cNvPr id="25" name="Rounded Rectangle 24"/>
          <p:cNvSpPr/>
          <p:nvPr/>
        </p:nvSpPr>
        <p:spPr bwMode="auto">
          <a:xfrm>
            <a:off x="259620" y="-6538"/>
            <a:ext cx="11793833" cy="1752163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6952">
              <a:defRPr/>
            </a:pPr>
            <a:endParaRPr lang="en-US" sz="3199"/>
          </a:p>
        </p:txBody>
      </p:sp>
      <p:grpSp>
        <p:nvGrpSpPr>
          <p:cNvPr id="26" name="Group 25"/>
          <p:cNvGrpSpPr/>
          <p:nvPr/>
        </p:nvGrpSpPr>
        <p:grpSpPr>
          <a:xfrm>
            <a:off x="147058" y="27912"/>
            <a:ext cx="1788037" cy="642126"/>
            <a:chOff x="534987" y="1624973"/>
            <a:chExt cx="3505200" cy="1199232"/>
          </a:xfrm>
        </p:grpSpPr>
        <p:sp>
          <p:nvSpPr>
            <p:cNvPr id="27" name="Isosceles Triangle 44"/>
            <p:cNvSpPr/>
            <p:nvPr/>
          </p:nvSpPr>
          <p:spPr bwMode="auto">
            <a:xfrm rot="5400000" flipV="1">
              <a:off x="534196" y="2602748"/>
              <a:ext cx="227012" cy="21590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sp>
          <p:nvSpPr>
            <p:cNvPr id="28" name="Pentagon 27"/>
            <p:cNvSpPr/>
            <p:nvPr/>
          </p:nvSpPr>
          <p:spPr bwMode="auto">
            <a:xfrm>
              <a:off x="534987" y="1624973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grpSp>
          <p:nvGrpSpPr>
            <p:cNvPr id="29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</p:grpSp>
        <p:sp>
          <p:nvSpPr>
            <p:cNvPr id="30" name="Chevron 29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>
                <a:solidFill>
                  <a:schemeClr val="tx1"/>
                </a:solidFill>
              </a:endParaRP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1405119" y="1653396"/>
              <a:ext cx="2536599" cy="97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8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</a:t>
              </a:r>
              <a:r>
                <a:rPr lang="en-US" sz="2800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11</a:t>
              </a:r>
              <a:endParaRPr lang="en-US" sz="2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59620" y="1842753"/>
            <a:ext cx="11838141" cy="914322"/>
            <a:chOff x="247181" y="1501341"/>
            <a:chExt cx="11838141" cy="914423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1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681636"/>
                    <a:ext cx="2280848" cy="7230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28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pt-BR" sz="28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pt-BR" sz="2800">
                                <a:latin typeface="Cambria Math"/>
                                <a:ea typeface="Calibri"/>
                                <a:cs typeface="Times New Roman"/>
                              </a:rPr>
                              <m:t>16</m:t>
                            </m:r>
                          </m:den>
                        </m:f>
                      </m:oMath>
                    </a14:m>
                    <a:r>
                      <a:rPr lang="en-US" sz="2800" dirty="0"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a:t>.</a:t>
                    </a:r>
                    <a:endParaRPr lang="en-US" sz="2999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681636"/>
                    <a:ext cx="2280848" cy="723076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6250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51"/>
              <a:ext cx="3090381" cy="914404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681291"/>
                    <a:ext cx="2280848" cy="72307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28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pt-BR" sz="28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sz="28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pt-BR" sz="2800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  <m:t>4</m:t>
                            </m:r>
                            <m:r>
                              <a:rPr lang="pt-BR" sz="2800">
                                <a:latin typeface="Cambria Math"/>
                                <a:ea typeface="Calibri"/>
                                <a:cs typeface="Times New Roman"/>
                              </a:rPr>
                              <m:t>8</m:t>
                            </m:r>
                          </m:den>
                        </m:f>
                      </m:oMath>
                    </a14:m>
                    <a:r>
                      <a:rPr lang="en-US" sz="2800" dirty="0"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a:t>.</a:t>
                    </a:r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681291"/>
                    <a:ext cx="2280848" cy="72307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8594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54"/>
              <a:ext cx="3090381" cy="914410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536459" y="1595567"/>
                    <a:ext cx="1447344" cy="8093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pt-BR" sz="240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3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sz="240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pt-BR" sz="24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48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 dirty="0"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36459" y="1595567"/>
                    <a:ext cx="1447344" cy="80932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52"/>
              <a:ext cx="3090381" cy="914402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382380" y="1617154"/>
                    <a:ext cx="1719042" cy="7748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400" b="1" dirty="0"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m:t>. 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pt-BR" sz="240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t-BR" sz="24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48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 dirty="0"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82380" y="1617154"/>
                    <a:ext cx="1719042" cy="774877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70322A43-D7E3-4B56-A792-373282F37703}"/>
              </a:ext>
            </a:extLst>
          </p:cNvPr>
          <p:cNvSpPr/>
          <p:nvPr/>
        </p:nvSpPr>
        <p:spPr>
          <a:xfrm>
            <a:off x="9040123" y="2115094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976076" y="3665"/>
                <a:ext cx="9969811" cy="18330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  <a:buClr>
                    <a:srgbClr val="0033CC"/>
                  </a:buClr>
                  <a:buSzPts val="1200"/>
                  <a:tabLst>
                    <a:tab pos="629920" algn="l"/>
                  </a:tabLst>
                </a:pPr>
                <a:r>
                  <a:rPr lang="en-US" sz="2800" spc="-2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Hình chóp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𝑆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𝐴𝐵𝐶</m:t>
                    </m:r>
                  </m:oMath>
                </a14:m>
                <a:r>
                  <a:rPr lang="en-US" sz="2800" spc="-2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có đáy là tam giác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𝐴𝐵𝐶</m:t>
                    </m:r>
                  </m:oMath>
                </a14:m>
                <a:r>
                  <a:rPr lang="en-US" sz="2800" spc="-2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vuông cân tại </a:t>
                </a:r>
                <a14:m>
                  <m:oMath xmlns:m="http://schemas.openxmlformats.org/officeDocument/2006/math">
                    <m:r>
                      <a:rPr lang="en-US" sz="2800" i="1" spc="-20">
                        <a:latin typeface="Cambria Math"/>
                        <a:ea typeface="Calibri"/>
                        <a:cs typeface="Times New Roman"/>
                      </a:rPr>
                      <m:t>𝐵</m:t>
                    </m:r>
                    <m:r>
                      <a:rPr lang="en-US" sz="2800" i="1" spc="-20"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2800" i="1" spc="-20">
                        <a:latin typeface="Cambria Math"/>
                        <a:ea typeface="Calibri"/>
                        <a:cs typeface="Times New Roman"/>
                      </a:rPr>
                      <m:t>𝐴𝐶</m:t>
                    </m:r>
                    <m:r>
                      <a:rPr lang="en-US" sz="2800" i="1" spc="-20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 spc="-20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i="1" spc="-20"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800" i="1" spc="-20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 spc="-20"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800" i="1" spc="-20"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den>
                    </m:f>
                    <m:r>
                      <a:rPr lang="en-US" sz="2800" i="1" spc="-20"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2800" i="1" spc="-20">
                        <a:latin typeface="Cambria Math"/>
                        <a:ea typeface="Calibri"/>
                        <a:cs typeface="Times New Roman"/>
                      </a:rPr>
                      <m:t>𝑆𝐴</m:t>
                    </m:r>
                  </m:oMath>
                </a14:m>
                <a:r>
                  <a:rPr lang="en-US" sz="2800" spc="-2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vuông góc với mặt đáy. Góc giữa mặt bên </a:t>
                </a:r>
                <a14:m>
                  <m:oMath xmlns:m="http://schemas.openxmlformats.org/officeDocument/2006/math">
                    <m:r>
                      <a:rPr lang="en-US" sz="2800" i="1" spc="-20"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2800" i="1" spc="-20">
                        <a:latin typeface="Cambria Math"/>
                        <a:ea typeface="Calibri"/>
                        <a:cs typeface="Times New Roman"/>
                      </a:rPr>
                      <m:t>𝑆𝐵𝐶</m:t>
                    </m:r>
                    <m:r>
                      <a:rPr lang="en-US" sz="2800" i="1" spc="-20"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2800" spc="-2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và mặt đáy bằng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pc="-20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i="1" spc="-20">
                            <a:latin typeface="Cambria Math"/>
                            <a:ea typeface="Calibri"/>
                            <a:cs typeface="Times New Roman"/>
                          </a:rPr>
                          <m:t>45</m:t>
                        </m:r>
                      </m:e>
                      <m:sup>
                        <m:r>
                          <a:rPr lang="en-US" sz="2800" i="1" spc="-20">
                            <a:latin typeface="Cambria Math"/>
                            <a:ea typeface="Calibri"/>
                            <a:cs typeface="Times New Roman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800" spc="-2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.Tính theo </a:t>
                </a:r>
                <a14:m>
                  <m:oMath xmlns:m="http://schemas.openxmlformats.org/officeDocument/2006/math">
                    <m:r>
                      <a:rPr lang="en-US" sz="2800" i="1" spc="-20"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</m:oMath>
                </a14:m>
                <a:r>
                  <a:rPr lang="en-US" sz="2800" spc="-2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thể tích khối chóp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𝑆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𝐴𝐵𝐶</m:t>
                    </m:r>
                  </m:oMath>
                </a14:m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076" y="3665"/>
                <a:ext cx="9969811" cy="1833066"/>
              </a:xfrm>
              <a:prstGeom prst="rect">
                <a:avLst/>
              </a:prstGeom>
              <a:blipFill rotWithShape="0">
                <a:blip r:embed="rId7"/>
                <a:stretch>
                  <a:fillRect l="-1222" t="-2333" r="-1222" b="-8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4103" y="3167236"/>
            <a:ext cx="3227143" cy="337265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92365" y="3167237"/>
                <a:ext cx="9534036" cy="3372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spc="-2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Tam giác </a:t>
                </a:r>
                <a14:m>
                  <m:oMath xmlns:m="http://schemas.openxmlformats.org/officeDocument/2006/math">
                    <m:r>
                      <a:rPr lang="en-US" sz="2800" i="1" spc="-20">
                        <a:effectLst/>
                        <a:latin typeface="Cambria Math"/>
                        <a:ea typeface="Calibri"/>
                      </a:rPr>
                      <m:t>𝐴𝐵𝐶</m:t>
                    </m:r>
                  </m:oMath>
                </a14:m>
                <a:r>
                  <a:rPr lang="en-US" sz="2800" spc="-2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 vuông cân tại </a:t>
                </a:r>
                <a14:m>
                  <m:oMath xmlns:m="http://schemas.openxmlformats.org/officeDocument/2006/math">
                    <m:r>
                      <a:rPr lang="en-US" sz="2800" i="1" spc="-20">
                        <a:effectLst/>
                        <a:latin typeface="Cambria Math"/>
                        <a:ea typeface="Calibri"/>
                      </a:rPr>
                      <m:t>𝐵</m:t>
                    </m:r>
                    <m:r>
                      <a:rPr lang="en-US" sz="2800" i="1" spc="-20">
                        <a:effectLst/>
                        <a:latin typeface="Cambria Math"/>
                        <a:ea typeface="Calibri"/>
                      </a:rPr>
                      <m:t>,</m:t>
                    </m:r>
                    <m:r>
                      <a:rPr lang="en-US" sz="2800" i="1" spc="-20">
                        <a:effectLst/>
                        <a:latin typeface="Cambria Math"/>
                        <a:ea typeface="Calibri"/>
                      </a:rPr>
                      <m:t>𝐴𝐶</m:t>
                    </m:r>
                    <m:r>
                      <a:rPr lang="en-US" sz="2800" i="1" spc="-20">
                        <a:effectLst/>
                        <a:latin typeface="Cambria Math"/>
                        <a:ea typeface="Calibri"/>
                      </a:rPr>
                      <m:t>=</m:t>
                    </m:r>
                    <m:f>
                      <m:fPr>
                        <m:ctrlPr>
                          <a:rPr lang="en-US" sz="2800" i="1" spc="-20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>
                          <a:rPr lang="en-US" sz="2800" i="1" spc="-20">
                            <a:effectLst/>
                            <a:latin typeface="Cambria Math"/>
                            <a:ea typeface="Calibri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800" i="1" spc="-20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 spc="-20">
                                <a:effectLst/>
                                <a:latin typeface="Cambria Math"/>
                                <a:ea typeface="Calibri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800" i="1" spc="-20">
                            <a:effectLst/>
                            <a:latin typeface="Cambria Math"/>
                            <a:ea typeface="Calibri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spc="-2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28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spc="-2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en-US" sz="2800" i="1" spc="-20">
                        <a:effectLst/>
                        <a:latin typeface="Cambria Math"/>
                        <a:ea typeface="Calibri"/>
                      </a:rPr>
                      <m:t>𝐴𝑏</m:t>
                    </m:r>
                    <m:r>
                      <a:rPr lang="en-US" sz="2800" i="1" spc="-20">
                        <a:effectLst/>
                        <a:latin typeface="Cambria Math"/>
                        <a:ea typeface="Calibri"/>
                      </a:rPr>
                      <m:t>=</m:t>
                    </m:r>
                    <m:r>
                      <a:rPr lang="en-US" sz="2800" i="1" spc="-20">
                        <a:effectLst/>
                        <a:latin typeface="Cambria Math"/>
                        <a:ea typeface="Calibri"/>
                      </a:rPr>
                      <m:t>𝐵𝐶</m:t>
                    </m:r>
                    <m:r>
                      <a:rPr lang="en-US" sz="2800" i="1" spc="-20">
                        <a:effectLst/>
                        <a:latin typeface="Cambria Math"/>
                        <a:ea typeface="Calibri"/>
                      </a:rPr>
                      <m:t>=</m:t>
                    </m:r>
                    <m:f>
                      <m:fPr>
                        <m:ctrlPr>
                          <a:rPr lang="en-US" sz="2800" i="1" spc="-20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>
                          <a:rPr lang="en-US" sz="2800" i="1" spc="-20">
                            <a:effectLst/>
                            <a:latin typeface="Cambria Math"/>
                            <a:ea typeface="Calibri"/>
                          </a:rPr>
                          <m:t>𝑎</m:t>
                        </m:r>
                      </m:num>
                      <m:den>
                        <m:r>
                          <a:rPr lang="en-US" sz="2800" i="1" spc="-20">
                            <a:effectLst/>
                            <a:latin typeface="Cambria Math"/>
                            <a:ea typeface="Calibri"/>
                          </a:rPr>
                          <m:t>2</m:t>
                        </m:r>
                      </m:den>
                    </m:f>
                    <m:r>
                      <a:rPr lang="en-US" sz="2800" i="1" spc="-20">
                        <a:effectLst/>
                        <a:latin typeface="Cambria Math"/>
                        <a:ea typeface="Calibri"/>
                      </a:rPr>
                      <m:t>,</m:t>
                    </m:r>
                    <m:sSub>
                      <m:sSubPr>
                        <m:ctrlPr>
                          <a:rPr lang="en-US" sz="2800" i="1" spc="-20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bPr>
                      <m:e>
                        <m:r>
                          <a:rPr lang="en-US" sz="2800" i="1" spc="-20">
                            <a:effectLst/>
                            <a:latin typeface="Cambria Math"/>
                            <a:ea typeface="Calibri"/>
                          </a:rPr>
                          <m:t>𝑆</m:t>
                        </m:r>
                      </m:e>
                      <m:sub>
                        <m:r>
                          <a:rPr lang="en-US" sz="2800" i="1" spc="-20">
                            <a:effectLst/>
                            <a:latin typeface="Cambria Math"/>
                            <a:ea typeface="Calibri"/>
                          </a:rPr>
                          <m:t>𝐴𝐵𝐶</m:t>
                        </m:r>
                      </m:sub>
                    </m:sSub>
                    <m:r>
                      <a:rPr lang="en-US" sz="2800" i="1" spc="-20">
                        <a:effectLst/>
                        <a:latin typeface="Cambria Math"/>
                        <a:ea typeface="Calibri"/>
                      </a:rPr>
                      <m:t>=</m:t>
                    </m:r>
                    <m:f>
                      <m:fPr>
                        <m:ctrlPr>
                          <a:rPr lang="en-US" sz="2800" i="1" spc="-20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>
                          <a:rPr lang="en-US" sz="2800" i="1" spc="-20">
                            <a:effectLst/>
                            <a:latin typeface="Cambria Math"/>
                            <a:ea typeface="Calibri"/>
                          </a:rPr>
                          <m:t>1</m:t>
                        </m:r>
                      </m:num>
                      <m:den>
                        <m:r>
                          <a:rPr lang="en-US" sz="2800" i="1" spc="-20">
                            <a:effectLst/>
                            <a:latin typeface="Cambria Math"/>
                            <a:ea typeface="Calibri"/>
                          </a:rPr>
                          <m:t>2</m:t>
                        </m:r>
                      </m:den>
                    </m:f>
                    <m:r>
                      <a:rPr lang="en-US" sz="2800" i="1" spc="-20">
                        <a:effectLst/>
                        <a:latin typeface="Cambria Math"/>
                        <a:ea typeface="Calibri"/>
                      </a:rPr>
                      <m:t>𝐵𝐴</m:t>
                    </m:r>
                    <m:r>
                      <a:rPr lang="en-US" sz="2800" i="1" spc="-20">
                        <a:effectLst/>
                        <a:latin typeface="Cambria Math"/>
                        <a:ea typeface="Calibri"/>
                      </a:rPr>
                      <m:t>.</m:t>
                    </m:r>
                    <m:r>
                      <a:rPr lang="en-US" sz="2800" i="1" spc="-20">
                        <a:effectLst/>
                        <a:latin typeface="Cambria Math"/>
                        <a:ea typeface="Calibri"/>
                      </a:rPr>
                      <m:t>𝐵𝐶</m:t>
                    </m:r>
                    <m:r>
                      <a:rPr lang="en-US" sz="2800" i="1" spc="-20">
                        <a:effectLst/>
                        <a:latin typeface="Cambria Math"/>
                        <a:ea typeface="Calibri"/>
                      </a:rPr>
                      <m:t>=</m:t>
                    </m:r>
                    <m:f>
                      <m:fPr>
                        <m:ctrlPr>
                          <a:rPr lang="en-US" sz="2800" i="1" spc="-20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pc="-20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pPr>
                          <m:e>
                            <m:r>
                              <a:rPr lang="en-US" sz="2800" i="1" spc="-20">
                                <a:effectLst/>
                                <a:latin typeface="Cambria Math"/>
                                <a:ea typeface="Calibri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 spc="-20">
                                <a:effectLst/>
                                <a:latin typeface="Cambria Math"/>
                                <a:ea typeface="Calibri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 spc="-20">
                            <a:effectLst/>
                            <a:latin typeface="Cambria Math"/>
                            <a:ea typeface="Calibri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800" spc="-2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28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spc="-2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Tam giác </a:t>
                </a:r>
                <a14:m>
                  <m:oMath xmlns:m="http://schemas.openxmlformats.org/officeDocument/2006/math">
                    <m:r>
                      <a:rPr lang="en-US" sz="2800" i="1" spc="-20">
                        <a:effectLst/>
                        <a:latin typeface="Cambria Math"/>
                        <a:ea typeface="Calibri"/>
                      </a:rPr>
                      <m:t>𝑆𝐴𝐵</m:t>
                    </m:r>
                  </m:oMath>
                </a14:m>
                <a:r>
                  <a:rPr lang="en-US" sz="2800" spc="-2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vuông cân tại </a:t>
                </a:r>
                <a14:m>
                  <m:oMath xmlns:m="http://schemas.openxmlformats.org/officeDocument/2006/math">
                    <m:r>
                      <a:rPr lang="en-US" sz="2800" i="1" spc="-20">
                        <a:effectLst/>
                        <a:latin typeface="Cambria Math"/>
                        <a:ea typeface="Calibri"/>
                      </a:rPr>
                      <m:t>𝐴</m:t>
                    </m:r>
                  </m:oMath>
                </a14:m>
                <a:r>
                  <a:rPr lang="en-US" sz="2800" spc="-2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2800" i="1" spc="-20">
                        <a:effectLst/>
                        <a:latin typeface="Cambria Math"/>
                        <a:ea typeface="Calibri"/>
                      </a:rPr>
                      <m:t>𝑆𝐴</m:t>
                    </m:r>
                    <m:r>
                      <a:rPr lang="en-US" sz="2800" i="1" spc="-20">
                        <a:effectLst/>
                        <a:latin typeface="Cambria Math"/>
                        <a:ea typeface="Calibri"/>
                      </a:rPr>
                      <m:t>=</m:t>
                    </m:r>
                    <m:r>
                      <a:rPr lang="en-US" sz="2800" i="1" spc="-20">
                        <a:effectLst/>
                        <a:latin typeface="Cambria Math"/>
                        <a:ea typeface="Calibri"/>
                      </a:rPr>
                      <m:t>𝐴𝐵</m:t>
                    </m:r>
                    <m:r>
                      <a:rPr lang="en-US" sz="2800" i="1" spc="-20">
                        <a:effectLst/>
                        <a:latin typeface="Cambria Math"/>
                        <a:ea typeface="Calibri"/>
                      </a:rPr>
                      <m:t>=</m:t>
                    </m:r>
                    <m:f>
                      <m:fPr>
                        <m:ctrlPr>
                          <a:rPr lang="en-US" sz="2800" i="1" spc="-20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>
                          <a:rPr lang="en-US" sz="2800" i="1" spc="-20">
                            <a:effectLst/>
                            <a:latin typeface="Cambria Math"/>
                            <a:ea typeface="Calibri"/>
                          </a:rPr>
                          <m:t>𝑎</m:t>
                        </m:r>
                      </m:num>
                      <m:den>
                        <m:r>
                          <a:rPr lang="en-US" sz="2800" i="1" spc="-20">
                            <a:effectLst/>
                            <a:latin typeface="Cambria Math"/>
                            <a:ea typeface="Calibri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spc="-2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28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r>
                  <a:rPr lang="en-US" sz="2800" spc="-2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       Vậy</a:t>
                </a:r>
                <a:r>
                  <a:rPr lang="en-US" sz="2800" spc="-2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𝑆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.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𝐴𝐵𝐶</m:t>
                        </m:r>
                      </m:sub>
                    </m:sSub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𝑆𝐴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𝐴𝐵𝐶</m:t>
                        </m:r>
                      </m:sub>
                    </m:sSub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pt-BR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pt-BR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48</m:t>
                        </m:r>
                      </m:den>
                    </m:f>
                  </m:oMath>
                </a14:m>
                <a:r>
                  <a:rPr lang="pt-BR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65" y="3167237"/>
                <a:ext cx="9534036" cy="3372655"/>
              </a:xfrm>
              <a:prstGeom prst="rect">
                <a:avLst/>
              </a:prstGeom>
              <a:blipFill rotWithShape="0">
                <a:blip r:embed="rId9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Action Button: Back or Previous 66">
            <a:hlinkClick r:id="rId10" action="ppaction://hlinksldjump" highlightClick="1"/>
          </p:cNvPr>
          <p:cNvSpPr/>
          <p:nvPr/>
        </p:nvSpPr>
        <p:spPr>
          <a:xfrm>
            <a:off x="10875605" y="6587754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ction Button: Forward or Next 67">
            <a:hlinkClick r:id="rId11" action="ppaction://hlinksldjump" highlightClick="1"/>
          </p:cNvPr>
          <p:cNvSpPr/>
          <p:nvPr/>
        </p:nvSpPr>
        <p:spPr>
          <a:xfrm>
            <a:off x="11386456" y="6587755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6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2832" y="2560277"/>
            <a:ext cx="11935096" cy="4141119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599404"/>
              <a:chOff x="1275608" y="6239450"/>
              <a:chExt cx="4592537" cy="108909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836835" cy="1089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sp>
        <p:nvSpPr>
          <p:cNvPr id="25" name="Rounded Rectangle 24"/>
          <p:cNvSpPr/>
          <p:nvPr/>
        </p:nvSpPr>
        <p:spPr bwMode="auto">
          <a:xfrm>
            <a:off x="259620" y="-6537"/>
            <a:ext cx="11793833" cy="1522866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6952">
              <a:defRPr/>
            </a:pPr>
            <a:endParaRPr lang="en-US" sz="3199"/>
          </a:p>
        </p:txBody>
      </p:sp>
      <p:grpSp>
        <p:nvGrpSpPr>
          <p:cNvPr id="26" name="Group 25"/>
          <p:cNvGrpSpPr/>
          <p:nvPr/>
        </p:nvGrpSpPr>
        <p:grpSpPr>
          <a:xfrm>
            <a:off x="147058" y="27912"/>
            <a:ext cx="1788037" cy="642126"/>
            <a:chOff x="534987" y="1624973"/>
            <a:chExt cx="3505200" cy="1199232"/>
          </a:xfrm>
        </p:grpSpPr>
        <p:sp>
          <p:nvSpPr>
            <p:cNvPr id="27" name="Isosceles Triangle 44"/>
            <p:cNvSpPr/>
            <p:nvPr/>
          </p:nvSpPr>
          <p:spPr bwMode="auto">
            <a:xfrm rot="5400000" flipV="1">
              <a:off x="534196" y="2602748"/>
              <a:ext cx="227012" cy="21590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sp>
          <p:nvSpPr>
            <p:cNvPr id="28" name="Pentagon 27"/>
            <p:cNvSpPr/>
            <p:nvPr/>
          </p:nvSpPr>
          <p:spPr bwMode="auto">
            <a:xfrm>
              <a:off x="534987" y="1624973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grpSp>
          <p:nvGrpSpPr>
            <p:cNvPr id="29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</p:grpSp>
        <p:sp>
          <p:nvSpPr>
            <p:cNvPr id="30" name="Chevron 29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>
                <a:solidFill>
                  <a:schemeClr val="tx1"/>
                </a:solidFill>
              </a:endParaRP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1405119" y="1653396"/>
              <a:ext cx="2536599" cy="97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8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</a:t>
              </a:r>
              <a:r>
                <a:rPr lang="en-US" sz="2800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12</a:t>
              </a:r>
              <a:endParaRPr lang="en-US" sz="2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59620" y="1665329"/>
            <a:ext cx="11838141" cy="932985"/>
            <a:chOff x="247181" y="1501341"/>
            <a:chExt cx="11838141" cy="933088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1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681636"/>
                    <a:ext cx="2280848" cy="7258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28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pt-BR" sz="28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sz="28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pt-BR" sz="2800">
                                <a:latin typeface="Cambria Math"/>
                                <a:ea typeface="Calibri"/>
                                <a:cs typeface="Times New Roman"/>
                              </a:rPr>
                              <m:t>8</m:t>
                            </m:r>
                          </m:den>
                        </m:f>
                      </m:oMath>
                    </a14:m>
                    <a:r>
                      <a:rPr lang="nl-NL" sz="2800" dirty="0"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a:t>.</a:t>
                    </a:r>
                    <a:endParaRPr lang="en-US" sz="2999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681636"/>
                    <a:ext cx="2280848" cy="725817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8594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51"/>
              <a:ext cx="3090381" cy="914404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681291"/>
                    <a:ext cx="2280848" cy="7255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28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pt-BR" sz="28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sz="28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pt-BR" sz="2800">
                                <a:latin typeface="Cambria Math"/>
                                <a:ea typeface="Calibri"/>
                                <a:cs typeface="Times New Roman"/>
                              </a:rPr>
                              <m:t>6</m:t>
                            </m:r>
                          </m:den>
                        </m:f>
                      </m:oMath>
                    </a14:m>
                    <a:r>
                      <a:rPr lang="nl-NL" sz="2800" dirty="0"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a:t>.</a:t>
                    </a:r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681291"/>
                    <a:ext cx="2280848" cy="72557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8594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54"/>
              <a:ext cx="3090381" cy="914410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536459" y="1595567"/>
                    <a:ext cx="1447344" cy="8060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pt-BR" sz="240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3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sz="240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pt-BR" sz="24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12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nl-NL" sz="2400" dirty="0"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36459" y="1595567"/>
                    <a:ext cx="1447344" cy="806051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52"/>
              <a:ext cx="3090381" cy="933077"/>
              <a:chOff x="5537206" y="1557992"/>
              <a:chExt cx="3079904" cy="867424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382380" y="1617154"/>
                    <a:ext cx="1719042" cy="80826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pt-BR" sz="240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3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sz="240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pt-BR" sz="24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3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nl-NL" sz="2400" dirty="0"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82380" y="1617154"/>
                    <a:ext cx="1719042" cy="80826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70322A43-D7E3-4B56-A792-373282F37703}"/>
              </a:ext>
            </a:extLst>
          </p:cNvPr>
          <p:cNvSpPr/>
          <p:nvPr/>
        </p:nvSpPr>
        <p:spPr>
          <a:xfrm>
            <a:off x="8993043" y="1937670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976076" y="3665"/>
                <a:ext cx="9969811" cy="15391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  <a:buClr>
                    <a:srgbClr val="0033CC"/>
                  </a:buClr>
                  <a:buSzPts val="1200"/>
                  <a:tabLst>
                    <a:tab pos="629920" algn="l"/>
                  </a:tabLst>
                </a:pPr>
                <a:r>
                  <a:rPr lang="nl-NL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𝑆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𝐴𝐵𝐶</m:t>
                    </m:r>
                  </m:oMath>
                </a14:m>
                <a:r>
                  <a:rPr lang="nl-NL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có đáy là tam giác đều cạnh 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  <m:r>
                      <a:rPr lang="nl-NL" sz="2800" i="1"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  <m:r>
                      <a:rPr lang="nl-NL" sz="2800" i="1"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nl-NL" sz="2800" i="1">
                        <a:latin typeface="Cambria Math"/>
                        <a:ea typeface="Calibri"/>
                        <a:cs typeface="Times New Roman"/>
                      </a:rPr>
                      <m:t>𝑆𝐴</m:t>
                    </m:r>
                  </m:oMath>
                </a14:m>
                <a:r>
                  <a:rPr lang="nl-NL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vuông góc với 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nl-NL" sz="2800" i="1">
                        <a:latin typeface="Cambria Math"/>
                        <a:ea typeface="Calibri"/>
                        <a:cs typeface="Times New Roman"/>
                      </a:rPr>
                      <m:t>𝐴𝐵𝐶</m:t>
                    </m:r>
                    <m:r>
                      <a:rPr lang="nl-NL" sz="2800" i="1"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nl-NL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. Góc giữa hai mặt phẳng 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nl-NL" sz="2800" i="1">
                        <a:latin typeface="Cambria Math"/>
                        <a:ea typeface="Calibri"/>
                        <a:cs typeface="Times New Roman"/>
                      </a:rPr>
                      <m:t>𝑆𝐵𝐶</m:t>
                    </m:r>
                    <m:r>
                      <a:rPr lang="nl-NL" sz="2800" i="1"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nl-NL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nl-NL" sz="2800" i="1">
                        <a:latin typeface="Cambria Math"/>
                        <a:ea typeface="Calibri"/>
                        <a:cs typeface="Times New Roman"/>
                      </a:rPr>
                      <m:t>𝐴𝐵𝐶</m:t>
                    </m:r>
                    <m:r>
                      <a:rPr lang="nl-NL" sz="2800" i="1"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nl-NL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bằng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pc="-20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i="1" spc="-20">
                            <a:latin typeface="Cambria Math"/>
                            <a:ea typeface="Calibri"/>
                            <a:cs typeface="Times New Roman"/>
                          </a:rPr>
                          <m:t>30</m:t>
                        </m:r>
                      </m:e>
                      <m:sup>
                        <m:r>
                          <a:rPr lang="en-US" sz="2800" i="1" spc="-20">
                            <a:latin typeface="Cambria Math"/>
                            <a:ea typeface="Calibri"/>
                            <a:cs typeface="Times New Roman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nl-NL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. Thể tích khối chóp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𝑆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𝐴𝐵𝐶</m:t>
                    </m:r>
                  </m:oMath>
                </a14:m>
                <a:r>
                  <a:rPr lang="nl-NL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là.</a:t>
                </a:r>
                <a:endParaRPr lang="en-US" sz="28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076" y="3665"/>
                <a:ext cx="9969811" cy="1539139"/>
              </a:xfrm>
              <a:prstGeom prst="rect">
                <a:avLst/>
              </a:prstGeom>
              <a:blipFill rotWithShape="0">
                <a:blip r:embed="rId7"/>
                <a:stretch>
                  <a:fillRect l="-1222" t="-2778" r="-1222" b="-103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12926" y="2744878"/>
            <a:ext cx="3657599" cy="355141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313297" y="3036508"/>
                <a:ext cx="9297700" cy="3623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nl-NL" sz="30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nl-NL" sz="3000" i="1">
                        <a:effectLst/>
                        <a:latin typeface="Cambria Math"/>
                        <a:ea typeface="Calibri"/>
                      </a:rPr>
                      <m:t>𝐼</m:t>
                    </m:r>
                  </m:oMath>
                </a14:m>
                <a:r>
                  <a:rPr lang="nl-NL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là trung điểm </a:t>
                </a:r>
                <a14:m>
                  <m:oMath xmlns:m="http://schemas.openxmlformats.org/officeDocument/2006/math">
                    <m:r>
                      <a:rPr lang="nl-NL" sz="3000" i="1">
                        <a:effectLst/>
                        <a:latin typeface="Cambria Math"/>
                        <a:ea typeface="Calibri"/>
                      </a:rPr>
                      <m:t>𝐵𝐶</m:t>
                    </m:r>
                  </m:oMath>
                </a14:m>
                <a:r>
                  <a:rPr lang="nl-NL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3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nl-NL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Góc giữa hai mặt phẳng </a:t>
                </a:r>
                <a14:m>
                  <m:oMath xmlns:m="http://schemas.openxmlformats.org/officeDocument/2006/math">
                    <m:r>
                      <a:rPr lang="nl-NL" sz="3000" i="1">
                        <a:effectLst/>
                        <a:latin typeface="Cambria Math"/>
                        <a:ea typeface="Calibri"/>
                      </a:rPr>
                      <m:t>(</m:t>
                    </m:r>
                    <m:r>
                      <a:rPr lang="nl-NL" sz="3000" i="1">
                        <a:effectLst/>
                        <a:latin typeface="Cambria Math"/>
                        <a:ea typeface="Calibri"/>
                      </a:rPr>
                      <m:t>𝑆𝐵𝐶</m:t>
                    </m:r>
                    <m:r>
                      <a:rPr lang="nl-NL" sz="3000" i="1">
                        <a:effectLst/>
                        <a:latin typeface="Cambria Math"/>
                        <a:ea typeface="Calibri"/>
                      </a:rPr>
                      <m:t>)</m:t>
                    </m:r>
                  </m:oMath>
                </a14:m>
                <a:r>
                  <a:rPr lang="nl-NL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3000" i="1">
                        <a:effectLst/>
                        <a:latin typeface="Cambria Math"/>
                        <a:ea typeface="Calibri"/>
                      </a:rPr>
                      <m:t>(</m:t>
                    </m:r>
                    <m:r>
                      <a:rPr lang="nl-NL" sz="3000" i="1">
                        <a:effectLst/>
                        <a:latin typeface="Cambria Math"/>
                        <a:ea typeface="Calibri"/>
                      </a:rPr>
                      <m:t>𝐴𝐵𝐶</m:t>
                    </m:r>
                    <m:r>
                      <a:rPr lang="nl-NL" sz="3000" i="1">
                        <a:effectLst/>
                        <a:latin typeface="Cambria Math"/>
                        <a:ea typeface="Calibri"/>
                      </a:rPr>
                      <m:t>)</m:t>
                    </m:r>
                  </m:oMath>
                </a14:m>
                <a:r>
                  <a:rPr lang="nl-NL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accPr>
                      <m:e>
                        <m:r>
                          <a:rPr lang="nl-NL" sz="3000" i="1">
                            <a:effectLst/>
                            <a:latin typeface="Cambria Math"/>
                            <a:ea typeface="Calibri"/>
                          </a:rPr>
                          <m:t>𝑆𝐼𝐴</m:t>
                        </m:r>
                      </m:e>
                    </m:acc>
                    <m:r>
                      <a:rPr lang="nl-NL" sz="3000" i="1">
                        <a:effectLst/>
                        <a:latin typeface="Cambria Math"/>
                        <a:ea typeface="Calibri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pPr>
                      <m:e>
                        <m:r>
                          <a:rPr lang="nl-NL" sz="3000" i="1">
                            <a:effectLst/>
                            <a:latin typeface="Cambria Math"/>
                            <a:ea typeface="Calibri"/>
                          </a:rPr>
                          <m:t>30</m:t>
                        </m:r>
                      </m:e>
                      <m:sup>
                        <m:r>
                          <a:rPr lang="nl-NL" sz="3000" i="1">
                            <a:effectLst/>
                            <a:latin typeface="Cambria Math"/>
                            <a:ea typeface="Calibri"/>
                          </a:rPr>
                          <m:t>°</m:t>
                        </m:r>
                      </m:sup>
                    </m:sSup>
                  </m:oMath>
                </a14:m>
                <a:r>
                  <a:rPr lang="nl-NL" sz="30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endParaRPr lang="en-US" sz="3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nl-NL" sz="30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nl-NL" sz="3000" i="1">
                        <a:effectLst/>
                        <a:latin typeface="Cambria Math"/>
                        <a:ea typeface="Times New Roman"/>
                      </a:rPr>
                      <m:t>∆</m:t>
                    </m:r>
                    <m:r>
                      <a:rPr lang="nl-NL" sz="3000" i="1">
                        <a:effectLst/>
                        <a:latin typeface="Cambria Math"/>
                        <a:ea typeface="Times New Roman"/>
                      </a:rPr>
                      <m:t>𝑆𝐼𝐴</m:t>
                    </m:r>
                  </m:oMath>
                </a14:m>
                <a:r>
                  <a:rPr lang="nl-NL" sz="30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nửa </a:t>
                </a:r>
                <a:r>
                  <a:rPr lang="nl-NL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tam giác đều nên </a:t>
                </a:r>
                <a14:m>
                  <m:oMath xmlns:m="http://schemas.openxmlformats.org/officeDocument/2006/math">
                    <m:r>
                      <a:rPr lang="nl-NL" sz="3000" i="1">
                        <a:effectLst/>
                        <a:latin typeface="Cambria Math"/>
                        <a:ea typeface="Calibri"/>
                      </a:rPr>
                      <m:t>𝑆𝐴</m:t>
                    </m:r>
                    <m:r>
                      <a:rPr lang="nl-NL" sz="3000" i="1">
                        <a:effectLst/>
                        <a:latin typeface="Cambria Math"/>
                        <a:ea typeface="Calibri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>
                          <a:rPr lang="nl-NL" sz="3000" i="1">
                            <a:effectLst/>
                            <a:latin typeface="Cambria Math"/>
                            <a:ea typeface="Calibri"/>
                          </a:rPr>
                          <m:t>𝐴𝐼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radPr>
                          <m:deg/>
                          <m:e>
                            <m:r>
                              <a:rPr lang="nl-NL" sz="3000" i="1">
                                <a:effectLst/>
                                <a:latin typeface="Cambria Math"/>
                                <a:ea typeface="Calibri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nl-NL" sz="3000" i="1">
                        <a:effectLst/>
                        <a:latin typeface="Cambria Math"/>
                        <a:ea typeface="Calibri"/>
                      </a:rPr>
                      <m:t>=</m:t>
                    </m:r>
                    <m:r>
                      <a:rPr lang="nl-NL" sz="3000" i="1">
                        <a:effectLst/>
                        <a:latin typeface="Cambria Math"/>
                        <a:ea typeface="Calibri"/>
                      </a:rPr>
                      <m:t>𝑎</m:t>
                    </m:r>
                  </m:oMath>
                </a14:m>
                <a:endParaRPr lang="en-US" sz="3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r>
                  <a:rPr lang="nl-NL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Thể tích khối chóp </a:t>
                </a:r>
                <a14:m>
                  <m:oMath xmlns:m="http://schemas.openxmlformats.org/officeDocument/2006/math"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𝐴𝐵𝐶</m:t>
                    </m:r>
                  </m:oMath>
                </a14:m>
                <a:r>
                  <a:rPr lang="nl-NL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là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bPr>
                      <m:e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𝑉</m:t>
                        </m:r>
                      </m:e>
                      <m:sub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𝑆</m:t>
                        </m:r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.</m:t>
                        </m:r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𝐴𝐵𝐶</m:t>
                        </m:r>
                      </m:sub>
                    </m:sSub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𝑆𝐴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sSub>
                      <m:sSub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bPr>
                      <m:e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𝐴𝐵𝐶</m:t>
                        </m:r>
                      </m:sub>
                    </m:sSub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pt-BR" sz="3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3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pt-BR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</m:oMath>
                </a14:m>
                <a:r>
                  <a:rPr lang="pt-BR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 </a:t>
                </a:r>
                <a:r>
                  <a:rPr lang="nl-NL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3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97" y="3036508"/>
                <a:ext cx="9297700" cy="3623492"/>
              </a:xfrm>
              <a:prstGeom prst="rect">
                <a:avLst/>
              </a:prstGeom>
              <a:blipFill rotWithShape="0">
                <a:blip r:embed="rId9"/>
                <a:stretch>
                  <a:fillRect l="-1507" t="-1345" r="-328" b="-134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Action Button: Back or Previous 66">
            <a:hlinkClick r:id="rId10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ction Button: Forward or Next 67">
            <a:hlinkClick r:id="rId11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6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2832" y="2560277"/>
            <a:ext cx="11935096" cy="4304454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599404"/>
              <a:chOff x="1275608" y="6239450"/>
              <a:chExt cx="4592537" cy="108909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836835" cy="1089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sp>
        <p:nvSpPr>
          <p:cNvPr id="25" name="Rounded Rectangle 24"/>
          <p:cNvSpPr/>
          <p:nvPr/>
        </p:nvSpPr>
        <p:spPr bwMode="auto">
          <a:xfrm>
            <a:off x="259620" y="-6537"/>
            <a:ext cx="11793833" cy="1522866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6952">
              <a:defRPr/>
            </a:pPr>
            <a:endParaRPr lang="en-US" sz="3199"/>
          </a:p>
        </p:txBody>
      </p:sp>
      <p:grpSp>
        <p:nvGrpSpPr>
          <p:cNvPr id="26" name="Group 25"/>
          <p:cNvGrpSpPr/>
          <p:nvPr/>
        </p:nvGrpSpPr>
        <p:grpSpPr>
          <a:xfrm>
            <a:off x="147058" y="27912"/>
            <a:ext cx="1788037" cy="642126"/>
            <a:chOff x="534987" y="1624973"/>
            <a:chExt cx="3505200" cy="1199232"/>
          </a:xfrm>
        </p:grpSpPr>
        <p:sp>
          <p:nvSpPr>
            <p:cNvPr id="27" name="Isosceles Triangle 44"/>
            <p:cNvSpPr/>
            <p:nvPr/>
          </p:nvSpPr>
          <p:spPr bwMode="auto">
            <a:xfrm rot="5400000" flipV="1">
              <a:off x="534196" y="2602748"/>
              <a:ext cx="227012" cy="21590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sp>
          <p:nvSpPr>
            <p:cNvPr id="28" name="Pentagon 27"/>
            <p:cNvSpPr/>
            <p:nvPr/>
          </p:nvSpPr>
          <p:spPr bwMode="auto">
            <a:xfrm>
              <a:off x="534987" y="1624973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grpSp>
          <p:nvGrpSpPr>
            <p:cNvPr id="29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</p:grpSp>
        <p:sp>
          <p:nvSpPr>
            <p:cNvPr id="30" name="Chevron 29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>
                <a:solidFill>
                  <a:schemeClr val="tx1"/>
                </a:solidFill>
              </a:endParaRP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1405119" y="1653396"/>
              <a:ext cx="2536599" cy="97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8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</a:t>
              </a:r>
              <a:r>
                <a:rPr lang="en-US" sz="2800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13</a:t>
              </a:r>
              <a:endParaRPr lang="en-US" sz="2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59620" y="1665329"/>
            <a:ext cx="11838141" cy="932985"/>
            <a:chOff x="247181" y="1501341"/>
            <a:chExt cx="11838141" cy="933088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1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681636"/>
                    <a:ext cx="2280848" cy="7103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:r>
                      <a:rPr lang="fr-FR" sz="28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28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50</m:t>
                                </m:r>
                                <m:r>
                                  <a:rPr lang="pt-BR" sz="28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pt-BR" sz="28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pt-BR" sz="2800"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den>
                        </m:f>
                      </m:oMath>
                    </a14:m>
                    <a:r>
                      <a:rPr lang="fr-FR" sz="2800" dirty="0"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a:t>.</a:t>
                    </a:r>
                    <a:endParaRPr lang="en-US" sz="2999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681636"/>
                    <a:ext cx="2280848" cy="71037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8800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51"/>
              <a:ext cx="3090381" cy="914404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681291"/>
                    <a:ext cx="2280848" cy="7246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28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50</m:t>
                                </m:r>
                                <m:r>
                                  <a:rPr lang="pt-BR" sz="28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pt-BR" sz="28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sz="28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7</m:t>
                                </m:r>
                              </m:e>
                            </m:rad>
                          </m:num>
                          <m:den>
                            <m:r>
                              <a:rPr lang="pt-BR" sz="2800"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den>
                        </m:f>
                      </m:oMath>
                    </a14:m>
                    <a:r>
                      <a:rPr lang="fr-FR" sz="2800" dirty="0"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a:t>.</a:t>
                    </a:r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681291"/>
                    <a:ext cx="2280848" cy="72468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8594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54"/>
              <a:ext cx="3090381" cy="914410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536459" y="1760524"/>
                    <a:ext cx="1447344" cy="4697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50</m:t>
                              </m:r>
                              <m:r>
                                <a:rPr lang="pt-BR" sz="24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BR" sz="24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24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3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fr-FR" sz="2400" dirty="0"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36459" y="1760524"/>
                    <a:ext cx="1447344" cy="469704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52"/>
              <a:ext cx="3090381" cy="933077"/>
              <a:chOff x="5537206" y="1557992"/>
              <a:chExt cx="3079904" cy="867424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382380" y="1617154"/>
                    <a:ext cx="1719042" cy="80826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50</m:t>
                                  </m:r>
                                  <m:r>
                                    <a:rPr lang="pt-BR" sz="240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pt-BR" sz="240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3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sz="240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pt-BR" sz="24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3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fr-FR" sz="2400" dirty="0"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82380" y="1617154"/>
                    <a:ext cx="1719042" cy="80826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70322A43-D7E3-4B56-A792-373282F37703}"/>
              </a:ext>
            </a:extLst>
          </p:cNvPr>
          <p:cNvSpPr/>
          <p:nvPr/>
        </p:nvSpPr>
        <p:spPr>
          <a:xfrm>
            <a:off x="8993043" y="1937670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976076" y="3665"/>
                <a:ext cx="9969811" cy="15391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  <a:buClr>
                    <a:srgbClr val="0033CC"/>
                  </a:buClr>
                  <a:buSzPts val="1200"/>
                  <a:tabLst>
                    <a:tab pos="629920" algn="l"/>
                  </a:tabLst>
                </a:pPr>
                <a:r>
                  <a:rPr lang="pt-BR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Cho khối chóp tam giác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𝑆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𝐴𝐵𝐶</m:t>
                    </m:r>
                  </m:oMath>
                </a14:m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nl-NL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/>
                        <a:ea typeface="Calibri"/>
                        <a:cs typeface="Times New Roman"/>
                      </a:rPr>
                      <m:t>𝑆𝐴</m:t>
                    </m:r>
                  </m:oMath>
                </a14:m>
                <a:r>
                  <a:rPr lang="nl-NL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vuông góc với 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nl-NL" sz="2800" i="1">
                        <a:latin typeface="Cambria Math"/>
                        <a:ea typeface="Calibri"/>
                        <a:cs typeface="Times New Roman"/>
                      </a:rPr>
                      <m:t>𝐴𝐵𝐶</m:t>
                    </m:r>
                    <m:r>
                      <a:rPr lang="nl-NL" sz="2800" i="1"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pt-BR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, tam giác 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nl-NL" sz="2800" i="1">
                        <a:latin typeface="Cambria Math"/>
                        <a:ea typeface="Calibri"/>
                        <a:cs typeface="Times New Roman"/>
                      </a:rPr>
                      <m:t>𝐴𝐵𝐶</m:t>
                    </m:r>
                    <m:r>
                      <a:rPr lang="nl-NL" sz="2800" i="1"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pt-BR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có độ dài </a:t>
                </a:r>
                <a14:m>
                  <m:oMath xmlns:m="http://schemas.openxmlformats.org/officeDocument/2006/math">
                    <m:r>
                      <a:rPr lang="pt-BR" sz="2800" i="1">
                        <a:latin typeface="Cambria Math"/>
                        <a:ea typeface="Calibri"/>
                        <a:cs typeface="Times New Roman"/>
                      </a:rPr>
                      <m:t>3</m:t>
                    </m:r>
                  </m:oMath>
                </a14:m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cạnh là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𝐴𝐵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5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𝐵𝐶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8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𝐴𝐶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7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</m:oMath>
                </a14:m>
                <a:r>
                  <a:rPr lang="pt-BR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, góc giữa </a:t>
                </a:r>
                <a14:m>
                  <m:oMath xmlns:m="http://schemas.openxmlformats.org/officeDocument/2006/math">
                    <m:r>
                      <a:rPr lang="pt-BR" sz="2800" i="1">
                        <a:latin typeface="Cambria Math"/>
                        <a:ea typeface="Calibri"/>
                        <a:cs typeface="Times New Roman"/>
                      </a:rPr>
                      <m:t>𝑆𝐵</m:t>
                    </m:r>
                  </m:oMath>
                </a14:m>
                <a:r>
                  <a:rPr lang="pt-BR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pt-BR" sz="2800" i="1"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pt-BR" sz="2800" i="1">
                        <a:latin typeface="Cambria Math"/>
                        <a:ea typeface="Calibri"/>
                        <a:cs typeface="Times New Roman"/>
                      </a:rPr>
                      <m:t>𝐴𝐵𝐶</m:t>
                    </m:r>
                    <m:r>
                      <a:rPr lang="pt-BR" sz="2800" i="1"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pt-BR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pc="-20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i="1" spc="-20">
                            <a:latin typeface="Cambria Math"/>
                            <a:ea typeface="Calibri"/>
                            <a:cs typeface="Times New Roman"/>
                          </a:rPr>
                          <m:t>45</m:t>
                        </m:r>
                      </m:e>
                      <m:sup>
                        <m:r>
                          <a:rPr lang="en-US" sz="2800" i="1" spc="-20">
                            <a:latin typeface="Cambria Math"/>
                            <a:ea typeface="Calibri"/>
                            <a:cs typeface="Times New Roman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800" b="1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Tính thể tích khối chóp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𝑆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𝐴𝐵𝐶</m:t>
                    </m:r>
                  </m:oMath>
                </a14:m>
                <a:r>
                  <a:rPr lang="pt-BR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28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076" y="3665"/>
                <a:ext cx="9969811" cy="1539139"/>
              </a:xfrm>
              <a:prstGeom prst="rect">
                <a:avLst/>
              </a:prstGeom>
              <a:blipFill rotWithShape="0">
                <a:blip r:embed="rId7"/>
                <a:stretch>
                  <a:fillRect l="-1222" t="-2778" r="-1222" b="-103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" name="Picture 63" descr="Noname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6800" y="2794282"/>
            <a:ext cx="3357154" cy="323875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-328280" y="2916534"/>
                <a:ext cx="9959212" cy="39481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0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Ta có nửa chu vi </a:t>
                </a:r>
                <a14:m>
                  <m:oMath xmlns:m="http://schemas.openxmlformats.org/officeDocument/2006/math">
                    <m:r>
                      <a:rPr lang="en-US" sz="3000" i="1">
                        <a:effectLst/>
                        <a:latin typeface="Cambria Math"/>
                        <a:ea typeface="Calibri"/>
                      </a:rPr>
                      <m:t>∆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</a:rPr>
                      <m:t>𝐴𝐵𝐶</m:t>
                    </m:r>
                  </m:oMath>
                </a14:m>
                <a:r>
                  <a:rPr lang="en-US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3000" i="1">
                        <a:effectLst/>
                        <a:latin typeface="Cambria Math"/>
                        <a:ea typeface="Calibri"/>
                      </a:rPr>
                      <m:t>𝑝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</a:rPr>
                          <m:t>𝐴𝐵</m:t>
                        </m:r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</a:rPr>
                          <m:t>+</m:t>
                        </m:r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</a:rPr>
                          <m:t>𝐵𝐶</m:t>
                        </m:r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</a:rPr>
                          <m:t>+</m:t>
                        </m:r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</a:rPr>
                          <m:t>𝐶𝐴</m:t>
                        </m:r>
                      </m:num>
                      <m:den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</a:rPr>
                          <m:t>2</m:t>
                        </m:r>
                      </m:den>
                    </m:f>
                    <m:r>
                      <a:rPr lang="en-US" sz="3000" i="1">
                        <a:effectLst/>
                        <a:latin typeface="Cambria Math"/>
                        <a:ea typeface="Calibri"/>
                      </a:rPr>
                      <m:t>=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</a:rPr>
                      <m:t>10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</a:rPr>
                      <m:t>𝑎</m:t>
                    </m:r>
                  </m:oMath>
                </a14:m>
                <a:r>
                  <a:rPr lang="en-US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</a:p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Diện tích </a:t>
                </a:r>
                <a14:m>
                  <m:oMath xmlns:m="http://schemas.openxmlformats.org/officeDocument/2006/math">
                    <m:r>
                      <a:rPr lang="en-US" sz="3000" i="1">
                        <a:effectLst/>
                        <a:latin typeface="Cambria Math"/>
                        <a:ea typeface="Calibri"/>
                      </a:rPr>
                      <m:t>∆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</a:rPr>
                      <m:t>𝐴𝐵𝐶</m:t>
                    </m:r>
                  </m:oMath>
                </a14:m>
                <a:r>
                  <a:rPr lang="en-US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bPr>
                      <m:e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</a:rPr>
                          <m:t>𝑆</m:t>
                        </m:r>
                      </m:e>
                      <m:sub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</a:rPr>
                          <m:t>𝐴𝐵𝐶</m:t>
                        </m:r>
                      </m:sub>
                    </m:sSub>
                    <m:r>
                      <a:rPr lang="en-US" sz="3000" i="1">
                        <a:effectLst/>
                        <a:latin typeface="Cambria Math"/>
                        <a:ea typeface="Calibri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radPr>
                      <m:deg/>
                      <m:e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</a:rPr>
                          <m:t>10</m:t>
                        </m:r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</a:rPr>
                          <m:t>𝑎</m:t>
                        </m:r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</a:rPr>
                          <m:t>.</m:t>
                        </m:r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</a:rPr>
                          <m:t>5</m:t>
                        </m:r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</a:rPr>
                          <m:t>𝑎</m:t>
                        </m:r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</a:rPr>
                          <m:t>.</m:t>
                        </m:r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</a:rPr>
                          <m:t>3</m:t>
                        </m:r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</a:rPr>
                          <m:t>𝑎</m:t>
                        </m:r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</a:rPr>
                          <m:t>.</m:t>
                        </m:r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</a:rPr>
                          <m:t>2</m:t>
                        </m:r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</a:rPr>
                          <m:t>𝑎</m:t>
                        </m:r>
                      </m:e>
                    </m:rad>
                    <m:r>
                      <a:rPr lang="en-US" sz="3000" i="1">
                        <a:effectLst/>
                        <a:latin typeface="Cambria Math"/>
                        <a:ea typeface="Calibri"/>
                      </a:rPr>
                      <m:t>=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</a:rPr>
                      <m:t>10</m:t>
                    </m:r>
                    <m:rad>
                      <m:radPr>
                        <m:degHide m:val="on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radPr>
                      <m:deg/>
                      <m:e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</a:rPr>
                          <m:t>3</m:t>
                        </m:r>
                      </m:e>
                    </m:rad>
                    <m:sSup>
                      <m:sSup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pPr>
                      <m:e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</a:rPr>
                          <m:t>𝑎</m:t>
                        </m:r>
                      </m:e>
                      <m:sup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</a:p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pt-BR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3000" i="1">
                        <a:effectLst/>
                        <a:latin typeface="Cambria Math"/>
                        <a:ea typeface="Calibri"/>
                      </a:rPr>
                      <m:t>∆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</a:rPr>
                      <m:t>𝑆𝐴𝐵</m:t>
                    </m:r>
                  </m:oMath>
                </a14:m>
                <a:r>
                  <a:rPr lang="en-US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vuông, cân tại </a:t>
                </a:r>
                <a14:m>
                  <m:oMath xmlns:m="http://schemas.openxmlformats.org/officeDocument/2006/math">
                    <m:r>
                      <a:rPr lang="en-US" sz="3000" i="1">
                        <a:effectLst/>
                        <a:latin typeface="Cambria Math"/>
                        <a:ea typeface="Calibri"/>
                      </a:rPr>
                      <m:t>𝐴</m:t>
                    </m:r>
                  </m:oMath>
                </a14:m>
                <a:r>
                  <a:rPr lang="en-US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3000" i="1">
                        <a:effectLst/>
                        <a:latin typeface="Cambria Math"/>
                        <a:ea typeface="Calibri"/>
                      </a:rPr>
                      <m:t>𝑆𝐴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</a:rPr>
                      <m:t>=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</a:rPr>
                      <m:t>𝐴𝐵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</a:rPr>
                      <m:t>=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</a:rPr>
                      <m:t>5</m:t>
                    </m:r>
                  </m:oMath>
                </a14:m>
                <a:r>
                  <a:rPr lang="en-US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</a:p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Thể tích khối </a:t>
                </a:r>
                <a:r>
                  <a:rPr lang="pt-BR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chóp </a:t>
                </a:r>
                <a14:m>
                  <m:oMath xmlns:m="http://schemas.openxmlformats.org/officeDocument/2006/math">
                    <m:r>
                      <a:rPr lang="en-US" sz="3000" i="1">
                        <a:effectLst/>
                        <a:latin typeface="Cambria Math"/>
                        <a:ea typeface="Calibri"/>
                      </a:rPr>
                      <m:t>𝑆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</a:rPr>
                      <m:t>.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</a:rPr>
                      <m:t>𝐴𝐵𝐶</m:t>
                    </m:r>
                  </m:oMath>
                </a14:m>
                <a:r>
                  <a:rPr lang="pt-BR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bPr>
                      <m:e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</a:rPr>
                          <m:t>𝑉</m:t>
                        </m:r>
                      </m:e>
                      <m:sub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</a:rPr>
                          <m:t>𝑆</m:t>
                        </m:r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</a:rPr>
                          <m:t>.</m:t>
                        </m:r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</a:rPr>
                          <m:t>𝐴𝐵𝐶</m:t>
                        </m:r>
                      </m:sub>
                    </m:sSub>
                    <m:r>
                      <a:rPr lang="en-US" sz="3000" i="1">
                        <a:effectLst/>
                        <a:latin typeface="Cambria Math"/>
                        <a:ea typeface="Calibri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</a:rPr>
                          <m:t>1</m:t>
                        </m:r>
                      </m:num>
                      <m:den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</a:rPr>
                          <m:t>3</m:t>
                        </m:r>
                      </m:den>
                    </m:f>
                    <m:r>
                      <a:rPr lang="en-US" sz="3000" i="1">
                        <a:effectLst/>
                        <a:latin typeface="Cambria Math"/>
                        <a:ea typeface="Calibri"/>
                      </a:rPr>
                      <m:t>.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</a:rPr>
                      <m:t>𝑆𝐴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</a:rPr>
                      <m:t>.</m:t>
                    </m:r>
                    <m:sSub>
                      <m:sSub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bPr>
                      <m:e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</a:rPr>
                          <m:t>𝑆</m:t>
                        </m:r>
                      </m:e>
                      <m:sub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</a:rPr>
                          <m:t>𝐴𝐵𝐶</m:t>
                        </m:r>
                      </m:sub>
                    </m:sSub>
                    <m:r>
                      <a:rPr lang="en-US" sz="3000" i="1">
                        <a:effectLst/>
                        <a:latin typeface="Cambria Math"/>
                        <a:ea typeface="Calibri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pPr>
                          <m:e>
                            <m:r>
                              <a:rPr lang="pt-BR" sz="3000" i="1">
                                <a:effectLst/>
                                <a:latin typeface="Cambria Math"/>
                                <a:ea typeface="Calibri"/>
                              </a:rPr>
                              <m:t>50</m:t>
                            </m:r>
                            <m:r>
                              <a:rPr lang="pt-BR" sz="3000" i="1">
                                <a:effectLst/>
                                <a:latin typeface="Cambria Math"/>
                                <a:ea typeface="Calibri"/>
                              </a:rPr>
                              <m:t>𝑎</m:t>
                            </m:r>
                          </m:e>
                          <m:sup>
                            <m:r>
                              <a:rPr lang="pt-BR" sz="3000" i="1">
                                <a:effectLst/>
                                <a:latin typeface="Cambria Math"/>
                                <a:ea typeface="Calibri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radPr>
                          <m:deg/>
                          <m:e>
                            <m:r>
                              <a:rPr lang="pt-BR" sz="3000" i="1">
                                <a:effectLst/>
                                <a:latin typeface="Cambria Math"/>
                                <a:ea typeface="Calibri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pt-BR" sz="3000" i="1">
                            <a:effectLst/>
                            <a:latin typeface="Cambria Math"/>
                            <a:ea typeface="Calibri"/>
                          </a:rPr>
                          <m:t>3</m:t>
                        </m:r>
                      </m:den>
                    </m:f>
                  </m:oMath>
                </a14:m>
                <a:r>
                  <a:rPr lang="pt-BR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3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8280" y="2916534"/>
                <a:ext cx="9959212" cy="3948197"/>
              </a:xfrm>
              <a:prstGeom prst="rect">
                <a:avLst/>
              </a:prstGeom>
              <a:blipFill rotWithShape="0">
                <a:blip r:embed="rId9"/>
                <a:stretch>
                  <a:fillRect b="-4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Action Button: Back or Previous 68">
            <a:hlinkClick r:id="rId10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ction Button: Forward or Next 69">
            <a:hlinkClick r:id="rId11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5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2832" y="2560277"/>
            <a:ext cx="11935096" cy="4304454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599404"/>
              <a:chOff x="1275608" y="6239450"/>
              <a:chExt cx="4592537" cy="108909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836835" cy="1089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sp>
        <p:nvSpPr>
          <p:cNvPr id="25" name="Rounded Rectangle 24"/>
          <p:cNvSpPr/>
          <p:nvPr/>
        </p:nvSpPr>
        <p:spPr bwMode="auto">
          <a:xfrm>
            <a:off x="259620" y="-6537"/>
            <a:ext cx="11793833" cy="1522866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6952">
              <a:defRPr/>
            </a:pPr>
            <a:endParaRPr lang="en-US" sz="3199"/>
          </a:p>
        </p:txBody>
      </p:sp>
      <p:grpSp>
        <p:nvGrpSpPr>
          <p:cNvPr id="26" name="Group 25"/>
          <p:cNvGrpSpPr/>
          <p:nvPr/>
        </p:nvGrpSpPr>
        <p:grpSpPr>
          <a:xfrm>
            <a:off x="147058" y="27912"/>
            <a:ext cx="1788037" cy="642126"/>
            <a:chOff x="534987" y="1624973"/>
            <a:chExt cx="3505200" cy="1199232"/>
          </a:xfrm>
        </p:grpSpPr>
        <p:sp>
          <p:nvSpPr>
            <p:cNvPr id="27" name="Isosceles Triangle 44"/>
            <p:cNvSpPr/>
            <p:nvPr/>
          </p:nvSpPr>
          <p:spPr bwMode="auto">
            <a:xfrm rot="5400000" flipV="1">
              <a:off x="534196" y="2602748"/>
              <a:ext cx="227012" cy="21590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sp>
          <p:nvSpPr>
            <p:cNvPr id="28" name="Pentagon 27"/>
            <p:cNvSpPr/>
            <p:nvPr/>
          </p:nvSpPr>
          <p:spPr bwMode="auto">
            <a:xfrm>
              <a:off x="534987" y="1624973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grpSp>
          <p:nvGrpSpPr>
            <p:cNvPr id="29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</p:grpSp>
        <p:sp>
          <p:nvSpPr>
            <p:cNvPr id="30" name="Chevron 29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>
                <a:solidFill>
                  <a:schemeClr val="tx1"/>
                </a:solidFill>
              </a:endParaRP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1405119" y="1653396"/>
              <a:ext cx="2536599" cy="97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8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</a:t>
              </a:r>
              <a:r>
                <a:rPr lang="en-US" sz="2800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14</a:t>
              </a:r>
              <a:endParaRPr lang="en-US" sz="2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59620" y="1665330"/>
            <a:ext cx="11838141" cy="1302316"/>
            <a:chOff x="247181" y="1501341"/>
            <a:chExt cx="11838141" cy="1302460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1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681636"/>
                    <a:ext cx="2280848" cy="72283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28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pt-BR" sz="28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sz="28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6</m:t>
                                </m:r>
                              </m:e>
                            </m:rad>
                          </m:num>
                          <m:den>
                            <m:r>
                              <a:rPr lang="pt-BR" sz="2800">
                                <a:latin typeface="Cambria Math"/>
                                <a:ea typeface="Calibri"/>
                                <a:cs typeface="Times New Roman"/>
                              </a:rPr>
                              <m:t>24</m:t>
                            </m:r>
                          </m:den>
                        </m:f>
                      </m:oMath>
                    </a14:m>
                    <a:r>
                      <a:rPr lang="pt-BR" sz="2800" dirty="0"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a:t>.</a:t>
                    </a:r>
                    <a:endParaRPr lang="en-US" sz="2999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681636"/>
                    <a:ext cx="2280848" cy="722836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8594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51"/>
              <a:ext cx="3090381" cy="914404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681291"/>
                    <a:ext cx="2280848" cy="7255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28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pt-BR" sz="28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sz="2800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6</m:t>
                                </m:r>
                              </m:e>
                            </m:rad>
                          </m:num>
                          <m:den>
                            <m:r>
                              <a:rPr lang="pt-BR" sz="2800">
                                <a:latin typeface="Cambria Math"/>
                                <a:ea typeface="Calibri"/>
                                <a:cs typeface="Times New Roman"/>
                              </a:rPr>
                              <m:t>8</m:t>
                            </m:r>
                          </m:den>
                        </m:f>
                      </m:oMath>
                    </a14:m>
                    <a:r>
                      <a:rPr lang="pt-BR" sz="2800" dirty="0"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a:t>.</a:t>
                    </a:r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681291"/>
                    <a:ext cx="2280848" cy="725574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8594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53"/>
              <a:ext cx="3090381" cy="921134"/>
              <a:chOff x="5537206" y="1557992"/>
              <a:chExt cx="3079904" cy="85631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536459" y="1608256"/>
                    <a:ext cx="1447344" cy="8060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pt-BR" sz="240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3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sz="240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pt-BR" sz="24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24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pt-BR" sz="2400" dirty="0"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36459" y="1608256"/>
                    <a:ext cx="1447344" cy="806051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52"/>
              <a:ext cx="3090381" cy="1302449"/>
              <a:chOff x="5537206" y="1557992"/>
              <a:chExt cx="3079904" cy="1210806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382380" y="1617154"/>
                    <a:ext cx="1719042" cy="11516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pt-BR" sz="240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3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sz="240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pt-BR" sz="24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8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pt-BR" sz="2400" dirty="0"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endParaRPr lang="en-US" sz="24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82380" y="1617154"/>
                    <a:ext cx="1719042" cy="1151644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70322A43-D7E3-4B56-A792-373282F37703}"/>
              </a:ext>
            </a:extLst>
          </p:cNvPr>
          <p:cNvSpPr/>
          <p:nvPr/>
        </p:nvSpPr>
        <p:spPr>
          <a:xfrm>
            <a:off x="6085444" y="1937671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976076" y="3665"/>
                <a:ext cx="9969811" cy="15391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  <a:buClr>
                    <a:srgbClr val="0033CC"/>
                  </a:buClr>
                  <a:buSzPts val="1200"/>
                  <a:tabLst>
                    <a:tab pos="629920" algn="l"/>
                  </a:tabLst>
                </a:pPr>
                <a:r>
                  <a:rPr lang="pt-BR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𝑆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𝐴𝐵𝐶</m:t>
                    </m:r>
                  </m:oMath>
                </a14:m>
                <a:r>
                  <a:rPr lang="pt-BR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𝐴𝐵𝐶</m:t>
                    </m:r>
                  </m:oMath>
                </a14:m>
                <a:r>
                  <a:rPr lang="pt-BR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là tam giác đều cạnh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</m:oMath>
                </a14:m>
                <a:r>
                  <a:rPr lang="pt-BR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BR" sz="2800" i="1">
                        <a:latin typeface="Cambria Math"/>
                        <a:ea typeface="Calibri"/>
                        <a:cs typeface="Times New Roman"/>
                      </a:rPr>
                      <m:t>𝑆𝐴</m:t>
                    </m:r>
                  </m:oMath>
                </a14:m>
                <a:r>
                  <a:rPr lang="pt-BR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vuông góc với mặt phẳng đáy. Gọi </a:t>
                </a:r>
                <a14:m>
                  <m:oMath xmlns:m="http://schemas.openxmlformats.org/officeDocument/2006/math">
                    <m:r>
                      <a:rPr lang="pt-BR" sz="2800" i="1">
                        <a:latin typeface="Cambria Math"/>
                        <a:ea typeface="Calibri"/>
                        <a:cs typeface="Times New Roman"/>
                      </a:rPr>
                      <m:t>𝐼</m:t>
                    </m:r>
                  </m:oMath>
                </a14:m>
                <a:r>
                  <a:rPr lang="pt-BR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 là trung điểm của </a:t>
                </a:r>
                <a14:m>
                  <m:oMath xmlns:m="http://schemas.openxmlformats.org/officeDocument/2006/math">
                    <m:r>
                      <a:rPr lang="pt-BR" sz="2800" i="1">
                        <a:latin typeface="Cambria Math"/>
                        <a:ea typeface="Calibri"/>
                        <a:cs typeface="Times New Roman"/>
                      </a:rPr>
                      <m:t>𝐵𝐶</m:t>
                    </m:r>
                  </m:oMath>
                </a14:m>
                <a:r>
                  <a:rPr lang="pt-BR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, góc giữa </a:t>
                </a:r>
                <a14:m>
                  <m:oMath xmlns:m="http://schemas.openxmlformats.org/officeDocument/2006/math">
                    <m:r>
                      <a:rPr lang="pt-BR" sz="2800" i="1"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pt-BR" sz="2800" i="1">
                        <a:latin typeface="Cambria Math"/>
                        <a:ea typeface="Calibri"/>
                        <a:cs typeface="Times New Roman"/>
                      </a:rPr>
                      <m:t>𝑆𝐵𝐶</m:t>
                    </m:r>
                    <m:r>
                      <a:rPr lang="pt-BR" sz="2800" i="1"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pt-BR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pt-BR" sz="2800" i="1"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pt-BR" sz="2800" i="1">
                        <a:latin typeface="Cambria Math"/>
                        <a:ea typeface="Calibri"/>
                        <a:cs typeface="Times New Roman"/>
                      </a:rPr>
                      <m:t>𝐴𝐵𝐶</m:t>
                    </m:r>
                    <m:r>
                      <a:rPr lang="pt-BR" sz="2800" i="1"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pt-BR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bằng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pc="-20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i="1" spc="-20">
                            <a:latin typeface="Cambria Math"/>
                            <a:ea typeface="Calibri"/>
                            <a:cs typeface="Times New Roman"/>
                          </a:rPr>
                          <m:t>30</m:t>
                        </m:r>
                      </m:e>
                      <m:sup>
                        <m:r>
                          <a:rPr lang="en-US" sz="2800" i="1" spc="-20">
                            <a:latin typeface="Cambria Math"/>
                            <a:ea typeface="Calibri"/>
                            <a:cs typeface="Times New Roman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pt-BR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. Thể tích khối chóp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𝑆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𝐴𝐵𝐶</m:t>
                    </m:r>
                  </m:oMath>
                </a14:m>
                <a:r>
                  <a:rPr lang="pt-BR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bằng:</a:t>
                </a:r>
                <a:endParaRPr lang="en-US" sz="28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076" y="3665"/>
                <a:ext cx="9969811" cy="1539139"/>
              </a:xfrm>
              <a:prstGeom prst="rect">
                <a:avLst/>
              </a:prstGeom>
              <a:blipFill rotWithShape="0">
                <a:blip r:embed="rId7"/>
                <a:stretch>
                  <a:fillRect l="-1222" t="-2778" r="-1222" b="-103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1602" y="2798988"/>
            <a:ext cx="3180398" cy="320992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331284" y="3193533"/>
                <a:ext cx="9714053" cy="34606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30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𝑆𝐼𝐴</m:t>
                        </m:r>
                      </m:e>
                    </m:acc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30</m:t>
                        </m:r>
                      </m:e>
                      <m:sup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30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63500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Do tam giác </a:t>
                </a:r>
                <a14:m>
                  <m:oMath xmlns:m="http://schemas.openxmlformats.org/officeDocument/2006/math"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𝐴𝐵𝐶</m:t>
                    </m:r>
                  </m:oMath>
                </a14:m>
                <a:r>
                  <a:rPr lang="en-US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đều cạnh </a:t>
                </a:r>
                <a14:m>
                  <m:oMath xmlns:m="http://schemas.openxmlformats.org/officeDocument/2006/math"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</m:oMath>
                </a14:m>
                <a:r>
                  <a:rPr lang="en-US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 nên </a:t>
                </a:r>
                <a14:m>
                  <m:oMath xmlns:m="http://schemas.openxmlformats.org/officeDocument/2006/math"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𝐴𝐼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3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30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63500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Xét tam giác vuông </a:t>
                </a:r>
                <a14:m>
                  <m:oMath xmlns:m="http://schemas.openxmlformats.org/officeDocument/2006/math"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𝑆𝐴𝐼</m:t>
                    </m:r>
                  </m:oMath>
                </a14:m>
                <a:r>
                  <a:rPr lang="en-US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𝑆𝐴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𝐴𝐼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𝑡𝑎𝑛𝑆𝐼𝐴</m:t>
                    </m:r>
                  </m:oMath>
                </a14:m>
                <a:r>
                  <a:rPr lang="en-US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endParaRPr lang="en-US" sz="30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63500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30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suy </a:t>
                </a:r>
                <a:r>
                  <a:rPr lang="en-US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ra </a:t>
                </a:r>
                <a14:m>
                  <m:oMath xmlns:m="http://schemas.openxmlformats.org/officeDocument/2006/math"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𝑆𝐴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num>
                      <m:den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30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r>
                  <a:rPr lang="en-US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Thể tích khối chóp </a:t>
                </a:r>
                <a14:m>
                  <m:oMath xmlns:m="http://schemas.openxmlformats.org/officeDocument/2006/math"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𝐴𝐵𝐶</m:t>
                    </m:r>
                  </m:oMath>
                </a14:m>
                <a:r>
                  <a:rPr lang="pt-BR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bPr>
                      <m:e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𝑉</m:t>
                        </m:r>
                      </m:e>
                      <m:sub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𝑆</m:t>
                        </m:r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.</m:t>
                        </m:r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𝐴𝐵𝐶</m:t>
                        </m:r>
                      </m:sub>
                    </m:sSub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den>
                    </m:f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𝐵𝐶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𝐴𝐼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𝑆𝐴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pt-BR" sz="3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3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pt-BR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24</m:t>
                        </m:r>
                      </m:den>
                    </m:f>
                  </m:oMath>
                </a14:m>
                <a:r>
                  <a:rPr lang="pt-BR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3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84" y="3193533"/>
                <a:ext cx="9714053" cy="3460691"/>
              </a:xfrm>
              <a:prstGeom prst="rect">
                <a:avLst/>
              </a:prstGeom>
              <a:blipFill rotWithShape="0">
                <a:blip r:embed="rId9"/>
                <a:stretch>
                  <a:fillRect l="-1443" t="-1056" r="-627" b="-14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Action Button: Back or Previous 66">
            <a:hlinkClick r:id="rId10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ction Button: Forward or Next 67">
            <a:hlinkClick r:id="rId11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0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2832" y="2560277"/>
            <a:ext cx="11935096" cy="4304454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599404"/>
              <a:chOff x="1275608" y="6239450"/>
              <a:chExt cx="4592537" cy="108909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836835" cy="1089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sp>
        <p:nvSpPr>
          <p:cNvPr id="25" name="Rounded Rectangle 24"/>
          <p:cNvSpPr/>
          <p:nvPr/>
        </p:nvSpPr>
        <p:spPr bwMode="auto">
          <a:xfrm>
            <a:off x="259620" y="-6537"/>
            <a:ext cx="11793833" cy="1522866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6952">
              <a:defRPr/>
            </a:pPr>
            <a:endParaRPr lang="en-US" sz="3199"/>
          </a:p>
        </p:txBody>
      </p:sp>
      <p:grpSp>
        <p:nvGrpSpPr>
          <p:cNvPr id="26" name="Group 25"/>
          <p:cNvGrpSpPr/>
          <p:nvPr/>
        </p:nvGrpSpPr>
        <p:grpSpPr>
          <a:xfrm>
            <a:off x="147058" y="27912"/>
            <a:ext cx="1788037" cy="642126"/>
            <a:chOff x="534987" y="1624973"/>
            <a:chExt cx="3505200" cy="1199232"/>
          </a:xfrm>
        </p:grpSpPr>
        <p:sp>
          <p:nvSpPr>
            <p:cNvPr id="27" name="Isosceles Triangle 44"/>
            <p:cNvSpPr/>
            <p:nvPr/>
          </p:nvSpPr>
          <p:spPr bwMode="auto">
            <a:xfrm rot="5400000" flipV="1">
              <a:off x="534196" y="2602748"/>
              <a:ext cx="227012" cy="21590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sp>
          <p:nvSpPr>
            <p:cNvPr id="28" name="Pentagon 27"/>
            <p:cNvSpPr/>
            <p:nvPr/>
          </p:nvSpPr>
          <p:spPr bwMode="auto">
            <a:xfrm>
              <a:off x="534987" y="1624973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grpSp>
          <p:nvGrpSpPr>
            <p:cNvPr id="29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</p:grpSp>
        <p:sp>
          <p:nvSpPr>
            <p:cNvPr id="30" name="Chevron 29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>
                <a:solidFill>
                  <a:schemeClr val="tx1"/>
                </a:solidFill>
              </a:endParaRP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1405119" y="1653396"/>
              <a:ext cx="2536599" cy="97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8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</a:t>
              </a:r>
              <a:r>
                <a:rPr lang="en-US" sz="2800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15</a:t>
              </a:r>
              <a:endParaRPr lang="en-US" sz="2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59620" y="1665330"/>
            <a:ext cx="11838141" cy="914321"/>
            <a:chOff x="247181" y="1501341"/>
            <a:chExt cx="11838141" cy="914422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1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681636"/>
                    <a:ext cx="2280848" cy="5254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e>
                        </m:rad>
                      </m:oMath>
                    </a14:m>
                    <a:r>
                      <a:rPr lang="en-US" sz="2800" dirty="0"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a:t>.</a:t>
                    </a:r>
                    <a:endParaRPr lang="en-US" sz="2999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681636"/>
                    <a:ext cx="2280848" cy="525450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t="-4301" b="-27957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51"/>
              <a:ext cx="3090381" cy="914404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681291"/>
                    <a:ext cx="2280848" cy="52413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>
                                <a:latin typeface="Cambria Math"/>
                                <a:ea typeface="Calibri"/>
                                <a:cs typeface="Times New Roman"/>
                              </a:rPr>
                              <m:t>6</m:t>
                            </m:r>
                          </m:e>
                        </m:rad>
                      </m:oMath>
                    </a14:m>
                    <a:r>
                      <a:rPr lang="en-US" sz="2800" dirty="0"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a:t>.</a:t>
                    </a:r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681291"/>
                    <a:ext cx="2280848" cy="52413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t="-5435" b="-29348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53"/>
              <a:ext cx="3090381" cy="914410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552042" y="1803759"/>
                    <a:ext cx="1447344" cy="42922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3</m:t>
                              </m:r>
                              <m:r>
                                <a:rPr lang="en-US" sz="24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3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400" dirty="0"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52042" y="1803759"/>
                    <a:ext cx="1447344" cy="429226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52"/>
              <a:ext cx="3090381" cy="914402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397017" y="1759676"/>
                    <a:ext cx="1719042" cy="46970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3</m:t>
                              </m:r>
                              <m:r>
                                <a:rPr lang="en-US" sz="24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US" sz="2400" dirty="0"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97017" y="1759676"/>
                    <a:ext cx="1719042" cy="469708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70322A43-D7E3-4B56-A792-373282F37703}"/>
              </a:ext>
            </a:extLst>
          </p:cNvPr>
          <p:cNvSpPr/>
          <p:nvPr/>
        </p:nvSpPr>
        <p:spPr>
          <a:xfrm>
            <a:off x="273097" y="1937666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976076" y="3665"/>
                <a:ext cx="9969811" cy="1587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  <a:buClr>
                    <a:srgbClr val="0033CC"/>
                  </a:buClr>
                  <a:buSzPts val="1200"/>
                  <a:tabLst>
                    <a:tab pos="629920" algn="l"/>
                  </a:tabLst>
                </a:pPr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Hình chóp tứ giác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𝑆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𝐴𝐵𝐶𝐷</m:t>
                    </m:r>
                  </m:oMath>
                </a14:m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 có đáy là hình chữ nhật cạnh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𝐴𝐵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𝐴𝐷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BR" sz="2800" i="1">
                        <a:latin typeface="Cambria Math"/>
                        <a:ea typeface="Calibri"/>
                        <a:cs typeface="Times New Roman"/>
                      </a:rPr>
                      <m:t>𝑆𝐴</m:t>
                    </m:r>
                  </m:oMath>
                </a14:m>
                <a:r>
                  <a:rPr lang="pt-BR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vuông góc với mặt phẳng đáy</a:t>
                </a:r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, góc giữa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𝑆𝐶</m:t>
                    </m:r>
                  </m:oMath>
                </a14:m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và mặt phẳng đáy bằng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pc="-20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i="1" spc="-20">
                            <a:latin typeface="Cambria Math"/>
                            <a:ea typeface="Calibri"/>
                            <a:cs typeface="Times New Roman"/>
                          </a:rPr>
                          <m:t>60</m:t>
                        </m:r>
                      </m:e>
                      <m:sup>
                        <m:r>
                          <a:rPr lang="en-US" sz="2800" i="1" spc="-20">
                            <a:latin typeface="Cambria Math"/>
                            <a:ea typeface="Calibri"/>
                            <a:cs typeface="Times New Roman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. Thể tích khối chóp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𝑆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2800" i="1">
                        <a:latin typeface="Cambria Math"/>
                        <a:ea typeface="Calibri"/>
                        <a:cs typeface="Times New Roman"/>
                      </a:rPr>
                      <m:t>𝐴𝐵𝐶𝐷</m:t>
                    </m:r>
                  </m:oMath>
                </a14:m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bằng:</a:t>
                </a: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076" y="3665"/>
                <a:ext cx="9969811" cy="1587358"/>
              </a:xfrm>
              <a:prstGeom prst="rect">
                <a:avLst/>
              </a:prstGeom>
              <a:blipFill rotWithShape="0">
                <a:blip r:embed="rId7"/>
                <a:stretch>
                  <a:fillRect l="-1222" t="-2692" r="-1222"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Action Button: Back or Previous 66">
            <a:hlinkClick r:id="rId8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ction Button: Forward or Next 67">
            <a:hlinkClick r:id="rId9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94698" y="3322073"/>
            <a:ext cx="3792583" cy="319472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210402" y="3193533"/>
                <a:ext cx="10907485" cy="3577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2800" dirty="0" smtClean="0">
                    <a:latin typeface="Times New Roman" pitchFamily="18" charset="0"/>
                    <a:ea typeface="Calibri"/>
                    <a:cs typeface="Times New Roman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fr-FR" sz="2800" i="1">
                        <a:effectLst/>
                        <a:latin typeface="Cambria Math"/>
                        <a:ea typeface="Calibri"/>
                      </a:rPr>
                      <m:t>∆</m:t>
                    </m:r>
                    <m:r>
                      <a:rPr lang="fr-FR" sz="2800" i="1">
                        <a:effectLst/>
                        <a:latin typeface="Cambria Math"/>
                        <a:ea typeface="Calibri"/>
                      </a:rPr>
                      <m:t>𝐴𝐵𝐶</m:t>
                    </m:r>
                  </m:oMath>
                </a14:m>
                <a:r>
                  <a:rPr lang="fr-FR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fr-FR" sz="2800" i="1">
                        <a:effectLst/>
                        <a:latin typeface="Cambria Math"/>
                        <a:ea typeface="Calibri"/>
                      </a:rPr>
                      <m:t>𝐵</m:t>
                    </m:r>
                  </m:oMath>
                </a14:m>
                <a:r>
                  <a:rPr lang="fr-FR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, ta </a:t>
                </a:r>
                <a:r>
                  <a:rPr lang="fr-FR" sz="28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có</a:t>
                </a:r>
              </a:p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28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 i="1">
                        <a:effectLst/>
                        <a:latin typeface="Cambria Math"/>
                        <a:ea typeface="Calibri"/>
                      </a:rPr>
                      <m:t>𝐴𝐶</m:t>
                    </m:r>
                    <m:r>
                      <a:rPr lang="fr-FR" sz="2800" i="1">
                        <a:effectLst/>
                        <a:latin typeface="Cambria Math"/>
                        <a:ea typeface="Calibri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pPr>
                          <m:e>
                            <m:r>
                              <a:rPr lang="fr-FR" sz="2800" i="1">
                                <a:effectLst/>
                                <a:latin typeface="Cambria Math"/>
                                <a:ea typeface="Calibri"/>
                              </a:rPr>
                              <m:t>𝐴𝐵</m:t>
                            </m:r>
                          </m:e>
                          <m:sup>
                            <m:r>
                              <a:rPr lang="fr-FR" sz="2800" i="1">
                                <a:effectLst/>
                                <a:latin typeface="Cambria Math"/>
                                <a:ea typeface="Calibri"/>
                              </a:rPr>
                              <m:t>2</m:t>
                            </m:r>
                          </m:sup>
                        </m:sSup>
                        <m:r>
                          <a:rPr lang="fr-FR" sz="2800" i="1">
                            <a:effectLst/>
                            <a:latin typeface="Cambria Math"/>
                            <a:ea typeface="Calibri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pPr>
                          <m:e>
                            <m:r>
                              <a:rPr lang="fr-FR" sz="2800" i="1">
                                <a:effectLst/>
                                <a:latin typeface="Cambria Math"/>
                                <a:ea typeface="Calibri"/>
                              </a:rPr>
                              <m:t>𝐵𝐶</m:t>
                            </m:r>
                          </m:e>
                          <m:sup>
                            <m:r>
                              <a:rPr lang="fr-FR" sz="2800" i="1">
                                <a:effectLst/>
                                <a:latin typeface="Cambria Math"/>
                                <a:ea typeface="Calibri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fr-FR" sz="2800" i="1">
                        <a:effectLst/>
                        <a:latin typeface="Cambria Math"/>
                        <a:ea typeface="Calibri"/>
                      </a:rPr>
                      <m:t>=</m:t>
                    </m:r>
                    <m:r>
                      <a:rPr lang="fr-FR" sz="2800" i="1">
                        <a:effectLst/>
                        <a:latin typeface="Cambria Math"/>
                        <a:ea typeface="Calibri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radPr>
                      <m:deg/>
                      <m:e>
                        <m:r>
                          <a:rPr lang="fr-FR" sz="2800" i="1">
                            <a:effectLst/>
                            <a:latin typeface="Cambria Math"/>
                            <a:ea typeface="Calibri"/>
                          </a:rPr>
                          <m:t>3</m:t>
                        </m:r>
                      </m:e>
                    </m:rad>
                  </m:oMath>
                </a14:m>
                <a:endParaRPr lang="en-US" sz="28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fr-FR" sz="2800" i="1">
                        <a:effectLst/>
                        <a:latin typeface="Cambria Math"/>
                        <a:ea typeface="Calibri"/>
                      </a:rPr>
                      <m:t>∆</m:t>
                    </m:r>
                    <m:r>
                      <a:rPr lang="fr-FR" sz="2800" i="1">
                        <a:effectLst/>
                        <a:latin typeface="Cambria Math"/>
                        <a:ea typeface="Calibri"/>
                      </a:rPr>
                      <m:t>𝑆𝐴𝐶</m:t>
                    </m:r>
                  </m:oMath>
                </a14:m>
                <a:r>
                  <a:rPr lang="fr-FR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 vuông tại </a:t>
                </a:r>
                <a14:m>
                  <m:oMath xmlns:m="http://schemas.openxmlformats.org/officeDocument/2006/math">
                    <m:r>
                      <a:rPr lang="fr-FR" sz="2800" i="1">
                        <a:effectLst/>
                        <a:latin typeface="Cambria Math"/>
                        <a:ea typeface="Calibri"/>
                      </a:rPr>
                      <m:t>𝐴</m:t>
                    </m:r>
                  </m:oMath>
                </a14:m>
                <a:r>
                  <a:rPr lang="fr-FR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,</a:t>
                </a:r>
                <a:r>
                  <a:rPr lang="fr-FR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fr-FR" sz="2800" i="1">
                        <a:effectLst/>
                        <a:latin typeface="Cambria Math"/>
                        <a:ea typeface="Calibri"/>
                      </a:rPr>
                      <m:t>𝑡𝑎𝑛</m:t>
                    </m:r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accPr>
                      <m:e>
                        <m:r>
                          <a:rPr lang="fr-FR" sz="2800" i="1">
                            <a:effectLst/>
                            <a:latin typeface="Cambria Math"/>
                            <a:ea typeface="Calibri"/>
                          </a:rPr>
                          <m:t>𝑆𝐴𝐶</m:t>
                        </m:r>
                      </m:e>
                    </m:acc>
                    <m:r>
                      <a:rPr lang="fr-FR" sz="2800" i="1">
                        <a:effectLst/>
                        <a:latin typeface="Cambria Math"/>
                        <a:ea typeface="Calibri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>
                          <a:rPr lang="fr-FR" sz="2800" i="1">
                            <a:effectLst/>
                            <a:latin typeface="Cambria Math"/>
                            <a:ea typeface="Calibri"/>
                          </a:rPr>
                          <m:t>𝑆𝐴</m:t>
                        </m:r>
                      </m:num>
                      <m:den>
                        <m:r>
                          <a:rPr lang="fr-FR" sz="2800" i="1">
                            <a:effectLst/>
                            <a:latin typeface="Cambria Math"/>
                            <a:ea typeface="Calibri"/>
                          </a:rPr>
                          <m:t>𝐴𝐶</m:t>
                        </m:r>
                      </m:den>
                    </m:f>
                  </m:oMath>
                </a14:m>
                <a:endParaRPr lang="en-US" sz="2800" i="1" dirty="0" smtClean="0">
                  <a:effectLst/>
                  <a:latin typeface="Cambria Math" panose="02040503050406030204" pitchFamily="18" charset="0"/>
                  <a:ea typeface="Calibri"/>
                </a:endParaRPr>
              </a:p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i="1">
                          <a:effectLst/>
                          <a:latin typeface="Cambria Math"/>
                          <a:ea typeface="Calibri"/>
                        </a:rPr>
                        <m:t>→</m:t>
                      </m:r>
                      <m:r>
                        <a:rPr lang="fr-FR" sz="2800" i="1">
                          <a:effectLst/>
                          <a:latin typeface="Cambria Math"/>
                          <a:ea typeface="Calibri"/>
                        </a:rPr>
                        <m:t>𝑆𝐴</m:t>
                      </m:r>
                      <m:r>
                        <a:rPr lang="fr-FR" sz="2800" i="1">
                          <a:effectLst/>
                          <a:latin typeface="Cambria Math"/>
                          <a:ea typeface="Calibri"/>
                        </a:rPr>
                        <m:t>=</m:t>
                      </m:r>
                      <m:r>
                        <a:rPr lang="fr-FR" sz="2800" i="1">
                          <a:effectLst/>
                          <a:latin typeface="Cambria Math"/>
                          <a:ea typeface="Calibri"/>
                        </a:rPr>
                        <m:t>𝐴𝐶</m:t>
                      </m:r>
                      <m:r>
                        <a:rPr lang="fr-FR" sz="2800" i="1">
                          <a:effectLst/>
                          <a:latin typeface="Cambria Math"/>
                          <a:ea typeface="Calibri"/>
                        </a:rPr>
                        <m:t>.</m:t>
                      </m:r>
                      <m:r>
                        <a:rPr lang="fr-FR" sz="2800" i="1">
                          <a:effectLst/>
                          <a:latin typeface="Cambria Math"/>
                          <a:ea typeface="Calibri"/>
                        </a:rPr>
                        <m:t>𝑡𝑎𝑛</m:t>
                      </m:r>
                      <m:acc>
                        <m:accPr>
                          <m:chr m:val="̂"/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/>
                            </a:rPr>
                          </m:ctrlPr>
                        </m:accPr>
                        <m:e>
                          <m:r>
                            <a:rPr lang="fr-FR" sz="2800" i="1">
                              <a:effectLst/>
                              <a:latin typeface="Cambria Math"/>
                              <a:ea typeface="Calibri"/>
                            </a:rPr>
                            <m:t>𝑆𝐶𝐴</m:t>
                          </m:r>
                        </m:e>
                      </m:acc>
                      <m:r>
                        <a:rPr lang="fr-FR" sz="2800" i="1">
                          <a:effectLst/>
                          <a:latin typeface="Cambria Math"/>
                          <a:ea typeface="Calibri"/>
                        </a:rPr>
                        <m:t>=</m:t>
                      </m:r>
                      <m:r>
                        <a:rPr lang="fr-FR" sz="2800" i="1">
                          <a:effectLst/>
                          <a:latin typeface="Cambria Math"/>
                          <a:ea typeface="Calibri"/>
                        </a:rPr>
                        <m:t>3</m:t>
                      </m:r>
                      <m:r>
                        <a:rPr lang="fr-FR" sz="2800" i="1">
                          <a:effectLst/>
                          <a:latin typeface="Cambria Math"/>
                          <a:ea typeface="Calibri"/>
                        </a:rPr>
                        <m:t>𝑎</m:t>
                      </m:r>
                    </m:oMath>
                  </m:oMathPara>
                </a14:m>
                <a:endParaRPr lang="en-US" sz="28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Vậy thể tích</a:t>
                </a:r>
                <a:r>
                  <a:rPr lang="fr-FR" sz="28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𝑆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.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𝐴𝐵𝐶𝐷</m:t>
                        </m:r>
                      </m:sub>
                    </m:sSub>
                    <m:r>
                      <a:rPr lang="en-US" sz="2800" i="1">
                        <a:effectLst/>
                        <a:latin typeface="Cambria Math"/>
                        <a:ea typeface="Calibri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3</m:t>
                        </m:r>
                      </m:den>
                    </m:f>
                    <m:r>
                      <a:rPr lang="en-US" sz="2800" i="1">
                        <a:effectLst/>
                        <a:latin typeface="Cambria Math"/>
                        <a:ea typeface="Calibri"/>
                      </a:rPr>
                      <m:t>.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</a:rPr>
                      <m:t>𝑆𝐴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</a:rPr>
                      <m:t>.</m:t>
                    </m:r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𝐴𝐵𝐶𝐷</m:t>
                        </m:r>
                      </m:sub>
                    </m:sSub>
                    <m:r>
                      <a:rPr lang="en-US" sz="2800" i="1">
                        <a:effectLst/>
                        <a:latin typeface="Cambria Math"/>
                        <a:ea typeface="Calibri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pPr>
                      <m:e>
                        <m:r>
                          <a:rPr lang="pt-BR" sz="2800" i="1">
                            <a:effectLst/>
                            <a:latin typeface="Cambria Math"/>
                            <a:ea typeface="Calibri"/>
                          </a:rPr>
                          <m:t>𝑎</m:t>
                        </m:r>
                      </m:e>
                      <m:sup>
                        <m:r>
                          <a:rPr lang="pt-BR" sz="2800" i="1">
                            <a:effectLst/>
                            <a:latin typeface="Cambria Math"/>
                            <a:ea typeface="Calibri"/>
                          </a:rPr>
                          <m:t>3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radPr>
                      <m:deg/>
                      <m:e>
                        <m:r>
                          <a:rPr lang="pt-BR" sz="2800" i="1">
                            <a:effectLst/>
                            <a:latin typeface="Cambria Math"/>
                            <a:ea typeface="Calibri"/>
                          </a:rPr>
                          <m:t>2</m:t>
                        </m:r>
                      </m:e>
                    </m:rad>
                  </m:oMath>
                </a14:m>
                <a:endParaRPr lang="en-US" sz="28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02" y="3193533"/>
                <a:ext cx="10907485" cy="3577711"/>
              </a:xfrm>
              <a:prstGeom prst="rect">
                <a:avLst/>
              </a:prstGeom>
              <a:blipFill rotWithShape="0">
                <a:blip r:embed="rId11"/>
                <a:stretch>
                  <a:fillRect t="-1193" b="-119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823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   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/>
                <a:cs typeface="Vani" panose="02040502050405020303" pitchFamily="18" charset="0"/>
              </a:rPr>
              <a:t> 2.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/>
                <a:cs typeface="Vani" panose="02040502050405020303" pitchFamily="18" charset="0"/>
              </a:rPr>
              <a:t>Thông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/>
                <a:cs typeface="Vani" panose="02040502050405020303" pitchFamily="18" charset="0"/>
              </a:rPr>
              <a:t>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/>
              <a:cs typeface="Vani" panose="02040502050405020303" pitchFamily="18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81350" y="41910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cs typeface="Times New Roman" pitchFamily="18" charset="0"/>
              </a:rPr>
              <a:t>Câu</a:t>
            </a:r>
            <a:r>
              <a:rPr lang="en-US" sz="3200" dirty="0" smtClean="0">
                <a:cs typeface="Times New Roman" pitchFamily="18" charset="0"/>
              </a:rPr>
              <a:t> 12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5219700" y="41909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cs typeface="Times New Roman" pitchFamily="18" charset="0"/>
              </a:rPr>
              <a:t>Câu</a:t>
            </a:r>
            <a:r>
              <a:rPr lang="en-US" sz="3200" dirty="0" smtClean="0">
                <a:cs typeface="Times New Roman" pitchFamily="18" charset="0"/>
              </a:rPr>
              <a:t> 13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7162800" y="41910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cs typeface="Times New Roman" pitchFamily="18" charset="0"/>
              </a:rPr>
              <a:t>Câu</a:t>
            </a:r>
            <a:r>
              <a:rPr lang="en-US" sz="3200" dirty="0" smtClean="0">
                <a:cs typeface="Times New Roman" pitchFamily="18" charset="0"/>
              </a:rPr>
              <a:t> 14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9208585" y="41910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cs typeface="Times New Roman" pitchFamily="18" charset="0"/>
              </a:rPr>
              <a:t>Câu</a:t>
            </a:r>
            <a:r>
              <a:rPr lang="en-US" sz="3200" dirty="0" smtClean="0">
                <a:cs typeface="Times New Roman" pitchFamily="18" charset="0"/>
              </a:rPr>
              <a:t> 15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9" name="TextBox 8">
            <a:hlinkClick r:id="rId6" action="ppaction://hlinksldjump"/>
          </p:cNvPr>
          <p:cNvSpPr txBox="1"/>
          <p:nvPr/>
        </p:nvSpPr>
        <p:spPr>
          <a:xfrm>
            <a:off x="3181350" y="32012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cs typeface="Times New Roman" pitchFamily="18" charset="0"/>
              </a:rPr>
              <a:t>Câu</a:t>
            </a:r>
            <a:r>
              <a:rPr lang="en-US" sz="3200" dirty="0" smtClean="0">
                <a:cs typeface="Times New Roman" pitchFamily="18" charset="0"/>
              </a:rPr>
              <a:t> 7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10" name="TextBox 9">
            <a:hlinkClick r:id="rId7" action="ppaction://hlinksldjump"/>
          </p:cNvPr>
          <p:cNvSpPr txBox="1"/>
          <p:nvPr/>
        </p:nvSpPr>
        <p:spPr>
          <a:xfrm>
            <a:off x="5219699" y="32012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cs typeface="Times New Roman" pitchFamily="18" charset="0"/>
              </a:rPr>
              <a:t>Câu</a:t>
            </a:r>
            <a:r>
              <a:rPr lang="en-US" sz="3200" dirty="0" smtClean="0">
                <a:cs typeface="Times New Roman" pitchFamily="18" charset="0"/>
              </a:rPr>
              <a:t> 8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11" name="TextBox 10">
            <a:hlinkClick r:id="rId8" action="ppaction://hlinksldjump"/>
          </p:cNvPr>
          <p:cNvSpPr txBox="1"/>
          <p:nvPr/>
        </p:nvSpPr>
        <p:spPr>
          <a:xfrm>
            <a:off x="7162800" y="3232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cs typeface="Times New Roman" pitchFamily="18" charset="0"/>
              </a:rPr>
              <a:t>Câu</a:t>
            </a:r>
            <a:r>
              <a:rPr lang="en-US" sz="3200" dirty="0" smtClean="0">
                <a:cs typeface="Times New Roman" pitchFamily="18" charset="0"/>
              </a:rPr>
              <a:t> 9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12" name="TextBox 11">
            <a:hlinkClick r:id="rId9" action="ppaction://hlinksldjump"/>
          </p:cNvPr>
          <p:cNvSpPr txBox="1"/>
          <p:nvPr/>
        </p:nvSpPr>
        <p:spPr>
          <a:xfrm>
            <a:off x="9190038" y="3232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cs typeface="Times New Roman" pitchFamily="18" charset="0"/>
              </a:rPr>
              <a:t>Câu</a:t>
            </a:r>
            <a:r>
              <a:rPr lang="en-US" sz="3200" dirty="0" smtClean="0">
                <a:cs typeface="Times New Roman" pitchFamily="18" charset="0"/>
              </a:rPr>
              <a:t> 10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13" name="TextBox 12">
            <a:hlinkClick r:id="rId10" action="ppaction://hlinksldjump"/>
          </p:cNvPr>
          <p:cNvSpPr txBox="1"/>
          <p:nvPr/>
        </p:nvSpPr>
        <p:spPr>
          <a:xfrm>
            <a:off x="9175751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cs typeface="Times New Roman" pitchFamily="18" charset="0"/>
              </a:rPr>
              <a:t>Câu</a:t>
            </a:r>
            <a:r>
              <a:rPr lang="en-US" sz="3200" dirty="0" smtClean="0">
                <a:cs typeface="Times New Roman" pitchFamily="18" charset="0"/>
              </a:rPr>
              <a:t> 5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14" name="TextBox 13">
            <a:hlinkClick r:id="rId11" action="ppaction://hlinksldjump"/>
          </p:cNvPr>
          <p:cNvSpPr txBox="1"/>
          <p:nvPr/>
        </p:nvSpPr>
        <p:spPr>
          <a:xfrm>
            <a:off x="7162800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cs typeface="Times New Roman" pitchFamily="18" charset="0"/>
              </a:rPr>
              <a:t>Câu</a:t>
            </a:r>
            <a:r>
              <a:rPr lang="en-US" sz="3200" dirty="0" smtClean="0">
                <a:cs typeface="Times New Roman" pitchFamily="18" charset="0"/>
              </a:rPr>
              <a:t> 4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15" name="TextBox 14">
            <a:hlinkClick r:id="rId12" action="ppaction://hlinksldjump"/>
          </p:cNvPr>
          <p:cNvSpPr txBox="1"/>
          <p:nvPr/>
        </p:nvSpPr>
        <p:spPr>
          <a:xfrm>
            <a:off x="5219700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cs typeface="Times New Roman" pitchFamily="18" charset="0"/>
              </a:rPr>
              <a:t>Câu</a:t>
            </a:r>
            <a:r>
              <a:rPr lang="en-US" sz="3200" dirty="0" smtClean="0">
                <a:cs typeface="Times New Roman" pitchFamily="18" charset="0"/>
              </a:rPr>
              <a:t> 3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16" name="TextBox 15">
            <a:hlinkClick r:id="rId13" action="ppaction://hlinksldjump"/>
          </p:cNvPr>
          <p:cNvSpPr txBox="1"/>
          <p:nvPr/>
        </p:nvSpPr>
        <p:spPr>
          <a:xfrm>
            <a:off x="3152775" y="22040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cs typeface="Times New Roman" pitchFamily="18" charset="0"/>
              </a:rPr>
              <a:t>Câu</a:t>
            </a:r>
            <a:r>
              <a:rPr lang="en-US" sz="3200" dirty="0" smtClean="0">
                <a:cs typeface="Times New Roman" pitchFamily="18" charset="0"/>
              </a:rPr>
              <a:t> 2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17" name="TextBox 16">
            <a:hlinkClick r:id="rId14" action="ppaction://hlinksldjump"/>
          </p:cNvPr>
          <p:cNvSpPr txBox="1"/>
          <p:nvPr/>
        </p:nvSpPr>
        <p:spPr>
          <a:xfrm>
            <a:off x="1123950" y="42100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cs typeface="Times New Roman" pitchFamily="18" charset="0"/>
              </a:rPr>
              <a:t>Câu</a:t>
            </a:r>
            <a:r>
              <a:rPr lang="en-US" sz="3200" dirty="0" smtClean="0">
                <a:cs typeface="Times New Roman" pitchFamily="18" charset="0"/>
              </a:rPr>
              <a:t> 11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18" name="TextBox 17">
            <a:hlinkClick r:id="rId15" action="ppaction://hlinksldjump"/>
          </p:cNvPr>
          <p:cNvSpPr txBox="1"/>
          <p:nvPr/>
        </p:nvSpPr>
        <p:spPr>
          <a:xfrm>
            <a:off x="1123950" y="32203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cs typeface="Times New Roman" pitchFamily="18" charset="0"/>
              </a:rPr>
              <a:t>Câu</a:t>
            </a:r>
            <a:r>
              <a:rPr lang="en-US" sz="3200" dirty="0" smtClean="0">
                <a:cs typeface="Times New Roman" pitchFamily="18" charset="0"/>
              </a:rPr>
              <a:t> 6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19" name="TextBox 18">
            <a:hlinkClick r:id="rId16" action="ppaction://hlinksldjump"/>
          </p:cNvPr>
          <p:cNvSpPr txBox="1"/>
          <p:nvPr/>
        </p:nvSpPr>
        <p:spPr>
          <a:xfrm>
            <a:off x="1095375" y="22230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cs typeface="Times New Roman" pitchFamily="18" charset="0"/>
              </a:rPr>
              <a:t>Câu</a:t>
            </a:r>
            <a:r>
              <a:rPr lang="en-US" sz="3200" dirty="0" smtClean="0">
                <a:cs typeface="Times New Roman" pitchFamily="18" charset="0"/>
              </a:rPr>
              <a:t> 1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20" name="TextBox 19">
            <a:hlinkClick r:id="rId17" action="ppaction://hlinksldjump"/>
          </p:cNvPr>
          <p:cNvSpPr txBox="1"/>
          <p:nvPr/>
        </p:nvSpPr>
        <p:spPr>
          <a:xfrm>
            <a:off x="3148516" y="51891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cs typeface="Times New Roman" pitchFamily="18" charset="0"/>
              </a:rPr>
              <a:t>Câu</a:t>
            </a:r>
            <a:r>
              <a:rPr lang="en-US" sz="3200" dirty="0" smtClean="0">
                <a:cs typeface="Times New Roman" pitchFamily="18" charset="0"/>
              </a:rPr>
              <a:t> 17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21" name="TextBox 20">
            <a:hlinkClick r:id="rId18" action="ppaction://hlinksldjump"/>
          </p:cNvPr>
          <p:cNvSpPr txBox="1"/>
          <p:nvPr/>
        </p:nvSpPr>
        <p:spPr>
          <a:xfrm>
            <a:off x="5186866" y="51890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cs typeface="Times New Roman" pitchFamily="18" charset="0"/>
              </a:rPr>
              <a:t>Câu</a:t>
            </a:r>
            <a:r>
              <a:rPr lang="en-US" sz="3200" dirty="0" smtClean="0">
                <a:cs typeface="Times New Roman" pitchFamily="18" charset="0"/>
              </a:rPr>
              <a:t> 18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22" name="TextBox 21">
            <a:hlinkClick r:id="rId19" action="ppaction://hlinksldjump"/>
          </p:cNvPr>
          <p:cNvSpPr txBox="1"/>
          <p:nvPr/>
        </p:nvSpPr>
        <p:spPr>
          <a:xfrm>
            <a:off x="7129966" y="51891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cs typeface="Times New Roman" pitchFamily="18" charset="0"/>
              </a:rPr>
              <a:t>Câu</a:t>
            </a:r>
            <a:r>
              <a:rPr lang="en-US" sz="3200" dirty="0" smtClean="0">
                <a:cs typeface="Times New Roman" pitchFamily="18" charset="0"/>
              </a:rPr>
              <a:t> 19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23" name="TextBox 22">
            <a:hlinkClick r:id="rId20" action="ppaction://hlinksldjump"/>
          </p:cNvPr>
          <p:cNvSpPr txBox="1"/>
          <p:nvPr/>
        </p:nvSpPr>
        <p:spPr>
          <a:xfrm>
            <a:off x="9175751" y="51891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cs typeface="Times New Roman" pitchFamily="18" charset="0"/>
              </a:rPr>
              <a:t>Câu</a:t>
            </a:r>
            <a:r>
              <a:rPr lang="en-US" sz="3200" dirty="0" smtClean="0">
                <a:cs typeface="Times New Roman" pitchFamily="18" charset="0"/>
              </a:rPr>
              <a:t> 20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24" name="TextBox 23">
            <a:hlinkClick r:id="rId21" action="ppaction://hlinksldjump"/>
          </p:cNvPr>
          <p:cNvSpPr txBox="1"/>
          <p:nvPr/>
        </p:nvSpPr>
        <p:spPr>
          <a:xfrm>
            <a:off x="1091116" y="52081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cs typeface="Times New Roman" pitchFamily="18" charset="0"/>
              </a:rPr>
              <a:t>Câu</a:t>
            </a:r>
            <a:r>
              <a:rPr lang="en-US" sz="3200" dirty="0" smtClean="0">
                <a:cs typeface="Times New Roman" pitchFamily="18" charset="0"/>
              </a:rPr>
              <a:t> 16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28" name="Action Button: Back or Previous 27">
            <a:hlinkClick r:id="rId22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ction Button: Forward or Next 28">
            <a:hlinkClick r:id="" action="ppaction://hlinkshowjump?jump=nextslide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1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2832" y="2560277"/>
            <a:ext cx="11935096" cy="4304454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599404"/>
              <a:chOff x="1275608" y="6239450"/>
              <a:chExt cx="4592537" cy="108909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836835" cy="1089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8265" y="2804116"/>
            <a:ext cx="3435345" cy="3999292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 bwMode="auto">
          <a:xfrm>
            <a:off x="259620" y="-6537"/>
            <a:ext cx="11793833" cy="1522866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6952">
              <a:defRPr/>
            </a:pPr>
            <a:endParaRPr lang="en-US" sz="3199"/>
          </a:p>
        </p:txBody>
      </p:sp>
      <p:grpSp>
        <p:nvGrpSpPr>
          <p:cNvPr id="26" name="Group 25"/>
          <p:cNvGrpSpPr/>
          <p:nvPr/>
        </p:nvGrpSpPr>
        <p:grpSpPr>
          <a:xfrm>
            <a:off x="147058" y="27912"/>
            <a:ext cx="1788037" cy="642126"/>
            <a:chOff x="534987" y="1624973"/>
            <a:chExt cx="3505200" cy="1199232"/>
          </a:xfrm>
        </p:grpSpPr>
        <p:sp>
          <p:nvSpPr>
            <p:cNvPr id="27" name="Isosceles Triangle 44"/>
            <p:cNvSpPr/>
            <p:nvPr/>
          </p:nvSpPr>
          <p:spPr bwMode="auto">
            <a:xfrm rot="5400000" flipV="1">
              <a:off x="534196" y="2602748"/>
              <a:ext cx="227012" cy="21590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sp>
          <p:nvSpPr>
            <p:cNvPr id="28" name="Pentagon 27"/>
            <p:cNvSpPr/>
            <p:nvPr/>
          </p:nvSpPr>
          <p:spPr bwMode="auto">
            <a:xfrm>
              <a:off x="534987" y="1624973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grpSp>
          <p:nvGrpSpPr>
            <p:cNvPr id="29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</p:grpSp>
        <p:sp>
          <p:nvSpPr>
            <p:cNvPr id="30" name="Chevron 29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>
                <a:solidFill>
                  <a:schemeClr val="tx1"/>
                </a:solidFill>
              </a:endParaRP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1596809" y="1653396"/>
              <a:ext cx="2153219" cy="97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8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</a:t>
              </a:r>
              <a:r>
                <a:rPr lang="en-US" sz="2800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</a:t>
              </a:r>
              <a:endParaRPr lang="en-US" sz="2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59620" y="1665330"/>
            <a:ext cx="11838141" cy="1266408"/>
            <a:chOff x="247181" y="1501341"/>
            <a:chExt cx="11838141" cy="1266548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1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681636"/>
                    <a:ext cx="2280848" cy="725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a14:m>
                    <a:r>
                      <a:rPr lang="en-US" sz="2800" dirty="0">
                        <a:solidFill>
                          <a:schemeClr val="bg1"/>
                        </a:solidFill>
                      </a:rPr>
                      <a:t>.</a:t>
                    </a:r>
                    <a:endParaRPr lang="en-US" sz="2999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681636"/>
                    <a:ext cx="2280848" cy="72510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10156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51"/>
              <a:ext cx="3090381" cy="914404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681291"/>
                    <a:ext cx="2280848" cy="7103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a14:m>
                    <a:r>
                      <a:rPr lang="en-US" sz="2800" dirty="0">
                        <a:solidFill>
                          <a:schemeClr val="bg1"/>
                        </a:solidFill>
                      </a:rPr>
                      <a:t>.</a:t>
                    </a:r>
                    <a:endParaRPr lang="en-US" sz="3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681291"/>
                    <a:ext cx="2280848" cy="710373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b="-10400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53"/>
              <a:ext cx="3090381" cy="921134"/>
              <a:chOff x="5537206" y="1557992"/>
              <a:chExt cx="3079904" cy="85631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536459" y="1608256"/>
                    <a:ext cx="1773164" cy="8060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36459" y="1608256"/>
                    <a:ext cx="1773164" cy="806051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51"/>
              <a:ext cx="3090381" cy="1266538"/>
              <a:chOff x="5537206" y="1557992"/>
              <a:chExt cx="3079904" cy="1177422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382380" y="1617154"/>
                    <a:ext cx="1719042" cy="11182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</a:endParaRPr>
                  </a:p>
                  <a:p>
                    <a:endParaRPr lang="en-US" sz="24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82380" y="1617154"/>
                    <a:ext cx="1719042" cy="111826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70322A43-D7E3-4B56-A792-373282F37703}"/>
              </a:ext>
            </a:extLst>
          </p:cNvPr>
          <p:cNvSpPr/>
          <p:nvPr/>
        </p:nvSpPr>
        <p:spPr>
          <a:xfrm>
            <a:off x="257698" y="1937666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976076" y="3665"/>
                <a:ext cx="9969811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fr-FR" sz="2800" dirty="0" smtClean="0">
                    <a:solidFill>
                      <a:schemeClr val="tx1"/>
                    </a:solidFill>
                  </a:rPr>
                  <a:t>Cho </a:t>
                </a:r>
                <a:r>
                  <a:rPr lang="fr-FR" sz="2800" dirty="0" err="1">
                    <a:solidFill>
                      <a:schemeClr val="tx1"/>
                    </a:solidFill>
                  </a:rPr>
                  <a:t>hình</a:t>
                </a:r>
                <a:r>
                  <a:rPr lang="fr-FR" sz="2800" dirty="0">
                    <a:solidFill>
                      <a:schemeClr val="tx1"/>
                    </a:solidFill>
                  </a:rPr>
                  <a:t> </a:t>
                </a:r>
                <a:r>
                  <a:rPr lang="fr-FR" sz="2800" dirty="0" err="1">
                    <a:solidFill>
                      <a:schemeClr val="tx1"/>
                    </a:solidFill>
                  </a:rPr>
                  <a:t>chóp</a:t>
                </a:r>
                <a:r>
                  <a:rPr lang="fr-FR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fr-FR" sz="2800" dirty="0">
                    <a:solidFill>
                      <a:schemeClr val="tx1"/>
                    </a:solidFill>
                  </a:rPr>
                  <a:t> </a:t>
                </a:r>
                <a:r>
                  <a:rPr lang="fr-FR" sz="2800" dirty="0" err="1">
                    <a:solidFill>
                      <a:schemeClr val="tx1"/>
                    </a:solidFill>
                  </a:rPr>
                  <a:t>có</a:t>
                </a:r>
                <a:r>
                  <a:rPr lang="fr-FR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𝑆𝐴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r-FR" sz="2800" dirty="0">
                    <a:solidFill>
                      <a:schemeClr val="tx1"/>
                    </a:solidFill>
                  </a:rPr>
                  <a:t>  </a:t>
                </a:r>
                <a:r>
                  <a:rPr lang="fr-FR" sz="2800" dirty="0" err="1">
                    <a:solidFill>
                      <a:schemeClr val="tx1"/>
                    </a:solidFill>
                  </a:rPr>
                  <a:t>và</a:t>
                </a:r>
                <a:r>
                  <a:rPr lang="fr-FR" sz="2800" dirty="0">
                    <a:solidFill>
                      <a:schemeClr val="tx1"/>
                    </a:solidFill>
                  </a:rPr>
                  <a:t> </a:t>
                </a:r>
                <a:r>
                  <a:rPr lang="fr-FR" sz="2800" dirty="0" err="1">
                    <a:solidFill>
                      <a:schemeClr val="tx1"/>
                    </a:solidFill>
                  </a:rPr>
                  <a:t>vuông</a:t>
                </a:r>
                <a:r>
                  <a:rPr lang="fr-FR" sz="2800" dirty="0">
                    <a:solidFill>
                      <a:schemeClr val="tx1"/>
                    </a:solidFill>
                  </a:rPr>
                  <a:t> </a:t>
                </a:r>
                <a:r>
                  <a:rPr lang="fr-FR" sz="2800" dirty="0" err="1">
                    <a:solidFill>
                      <a:schemeClr val="tx1"/>
                    </a:solidFill>
                  </a:rPr>
                  <a:t>góc</a:t>
                </a:r>
                <a:r>
                  <a:rPr lang="fr-FR" sz="2800" dirty="0">
                    <a:solidFill>
                      <a:schemeClr val="tx1"/>
                    </a:solidFill>
                  </a:rPr>
                  <a:t> </a:t>
                </a:r>
                <a:r>
                  <a:rPr lang="fr-FR" sz="2800" dirty="0" err="1">
                    <a:solidFill>
                      <a:schemeClr val="tx1"/>
                    </a:solidFill>
                  </a:rPr>
                  <a:t>với</a:t>
                </a:r>
                <a:r>
                  <a:rPr lang="fr-FR" sz="2800" dirty="0">
                    <a:solidFill>
                      <a:schemeClr val="tx1"/>
                    </a:solidFill>
                  </a:rPr>
                  <a:t> </a:t>
                </a:r>
                <a:r>
                  <a:rPr lang="fr-FR" sz="2800" dirty="0" err="1">
                    <a:solidFill>
                      <a:schemeClr val="tx1"/>
                    </a:solidFill>
                  </a:rPr>
                  <a:t>đáy</a:t>
                </a:r>
                <a:r>
                  <a:rPr lang="fr-FR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fr-FR" sz="2800" dirty="0">
                    <a:solidFill>
                      <a:schemeClr val="tx1"/>
                    </a:solidFill>
                  </a:rPr>
                  <a:t>. </a:t>
                </a:r>
                <a:r>
                  <a:rPr lang="fr-FR" sz="2800" dirty="0" err="1">
                    <a:solidFill>
                      <a:schemeClr val="tx1"/>
                    </a:solidFill>
                  </a:rPr>
                  <a:t>Biết</a:t>
                </a:r>
                <a:r>
                  <a:rPr lang="fr-FR" sz="2800" dirty="0">
                    <a:solidFill>
                      <a:schemeClr val="tx1"/>
                    </a:solidFill>
                  </a:rPr>
                  <a:t> </a:t>
                </a:r>
                <a:r>
                  <a:rPr lang="fr-FR" sz="2800" dirty="0" err="1">
                    <a:solidFill>
                      <a:schemeClr val="tx1"/>
                    </a:solidFill>
                  </a:rPr>
                  <a:t>rằng</a:t>
                </a:r>
                <a:r>
                  <a:rPr lang="fr-FR" sz="2800" dirty="0">
                    <a:solidFill>
                      <a:schemeClr val="tx1"/>
                    </a:solidFill>
                  </a:rPr>
                  <a:t> </a:t>
                </a:r>
                <a:r>
                  <a:rPr lang="fr-FR" sz="2800" dirty="0" err="1">
                    <a:solidFill>
                      <a:schemeClr val="tx1"/>
                    </a:solidFill>
                  </a:rPr>
                  <a:t>tam</a:t>
                </a:r>
                <a:r>
                  <a:rPr lang="fr-FR" sz="2800" dirty="0">
                    <a:solidFill>
                      <a:schemeClr val="tx1"/>
                    </a:solidFill>
                  </a:rPr>
                  <a:t> </a:t>
                </a:r>
                <a:r>
                  <a:rPr lang="fr-FR" sz="2800" dirty="0" err="1">
                    <a:solidFill>
                      <a:schemeClr val="tx1"/>
                    </a:solidFill>
                  </a:rPr>
                  <a:t>giác</a:t>
                </a:r>
                <a:r>
                  <a:rPr lang="fr-FR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fr-FR" sz="2800" dirty="0">
                    <a:solidFill>
                      <a:schemeClr val="tx1"/>
                    </a:solidFill>
                  </a:rPr>
                  <a:t>  </a:t>
                </a:r>
                <a:r>
                  <a:rPr lang="fr-FR" sz="2800" dirty="0" err="1">
                    <a:solidFill>
                      <a:schemeClr val="tx1"/>
                    </a:solidFill>
                  </a:rPr>
                  <a:t>đều</a:t>
                </a:r>
                <a:r>
                  <a:rPr lang="fr-FR" sz="2800" dirty="0">
                    <a:solidFill>
                      <a:schemeClr val="tx1"/>
                    </a:solidFill>
                  </a:rPr>
                  <a:t> </a:t>
                </a:r>
                <a:r>
                  <a:rPr lang="fr-FR" sz="2800" dirty="0" err="1">
                    <a:solidFill>
                      <a:schemeClr val="tx1"/>
                    </a:solidFill>
                  </a:rPr>
                  <a:t>và</a:t>
                </a:r>
                <a:r>
                  <a:rPr lang="fr-FR" sz="2800" dirty="0">
                    <a:solidFill>
                      <a:schemeClr val="tx1"/>
                    </a:solidFill>
                  </a:rPr>
                  <a:t> </a:t>
                </a:r>
                <a:r>
                  <a:rPr lang="fr-FR" sz="2800" dirty="0" err="1">
                    <a:solidFill>
                      <a:schemeClr val="tx1"/>
                    </a:solidFill>
                  </a:rPr>
                  <a:t>mặt</a:t>
                </a:r>
                <a:r>
                  <a:rPr lang="fr-FR" sz="2800" dirty="0">
                    <a:solidFill>
                      <a:schemeClr val="tx1"/>
                    </a:solidFill>
                  </a:rPr>
                  <a:t> </a:t>
                </a:r>
                <a:r>
                  <a:rPr lang="fr-FR" sz="2800" dirty="0" err="1">
                    <a:solidFill>
                      <a:schemeClr val="tx1"/>
                    </a:solidFill>
                  </a:rPr>
                  <a:t>phẳng</a:t>
                </a:r>
                <a:r>
                  <a:rPr lang="fr-FR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fr-FR" sz="2800" dirty="0">
                    <a:solidFill>
                      <a:schemeClr val="tx1"/>
                    </a:solidFill>
                  </a:rPr>
                  <a:t> </a:t>
                </a:r>
                <a:r>
                  <a:rPr lang="fr-FR" sz="2800" dirty="0" err="1">
                    <a:solidFill>
                      <a:schemeClr val="tx1"/>
                    </a:solidFill>
                  </a:rPr>
                  <a:t>hợp</a:t>
                </a:r>
                <a:r>
                  <a:rPr lang="fr-FR" sz="2800" dirty="0">
                    <a:solidFill>
                      <a:schemeClr val="tx1"/>
                    </a:solidFill>
                  </a:rPr>
                  <a:t> </a:t>
                </a:r>
                <a:r>
                  <a:rPr lang="fr-FR" sz="2800" dirty="0" err="1">
                    <a:solidFill>
                      <a:schemeClr val="tx1"/>
                    </a:solidFill>
                  </a:rPr>
                  <a:t>với</a:t>
                </a:r>
                <a:r>
                  <a:rPr lang="fr-FR" sz="2800" dirty="0">
                    <a:solidFill>
                      <a:schemeClr val="tx1"/>
                    </a:solidFill>
                  </a:rPr>
                  <a:t> </a:t>
                </a:r>
                <a:r>
                  <a:rPr lang="fr-FR" sz="2800" dirty="0" err="1">
                    <a:solidFill>
                      <a:schemeClr val="tx1"/>
                    </a:solidFill>
                  </a:rPr>
                  <a:t>đáy</a:t>
                </a:r>
                <a:r>
                  <a:rPr lang="fr-FR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fr-FR" sz="2800" dirty="0">
                    <a:solidFill>
                      <a:schemeClr val="tx1"/>
                    </a:solidFill>
                  </a:rPr>
                  <a:t> </a:t>
                </a:r>
                <a:r>
                  <a:rPr lang="fr-FR" sz="2800" dirty="0" err="1">
                    <a:solidFill>
                      <a:schemeClr val="tx1"/>
                    </a:solidFill>
                  </a:rPr>
                  <a:t>một</a:t>
                </a:r>
                <a:r>
                  <a:rPr lang="fr-FR" sz="2800" dirty="0">
                    <a:solidFill>
                      <a:schemeClr val="tx1"/>
                    </a:solidFill>
                  </a:rPr>
                  <a:t> </a:t>
                </a:r>
                <a:r>
                  <a:rPr lang="fr-FR" sz="2800" dirty="0" err="1">
                    <a:solidFill>
                      <a:schemeClr val="tx1"/>
                    </a:solidFill>
                  </a:rPr>
                  <a:t>góc</a:t>
                </a:r>
                <a:r>
                  <a:rPr lang="fr-FR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30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fr-FR" sz="2800" dirty="0">
                    <a:solidFill>
                      <a:schemeClr val="tx1"/>
                    </a:solidFill>
                  </a:rPr>
                  <a:t>.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Tính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thể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tích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khối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chóp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sz="2800" dirty="0">
                    <a:solidFill>
                      <a:schemeClr val="tx1"/>
                    </a:solidFill>
                  </a:rPr>
                  <a:t>.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076" y="3665"/>
                <a:ext cx="9969811" cy="1384995"/>
              </a:xfrm>
              <a:prstGeom prst="rect">
                <a:avLst/>
              </a:prstGeom>
              <a:blipFill rotWithShape="0">
                <a:blip r:embed="rId8"/>
                <a:stretch>
                  <a:fillRect l="-1222" t="-4405" r="-1222" b="-118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Action Button: Back or Previous 66">
            <a:hlinkClick r:id="rId9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ction Button: Forward or Next 67">
            <a:hlinkClick r:id="rId10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0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2832" y="2560277"/>
            <a:ext cx="11935096" cy="4304454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599404"/>
              <a:chOff x="1275608" y="6239450"/>
              <a:chExt cx="4592537" cy="108909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836835" cy="1089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sp>
        <p:nvSpPr>
          <p:cNvPr id="25" name="Rounded Rectangle 24"/>
          <p:cNvSpPr/>
          <p:nvPr/>
        </p:nvSpPr>
        <p:spPr bwMode="auto">
          <a:xfrm>
            <a:off x="259620" y="-6537"/>
            <a:ext cx="11793833" cy="1522866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6952">
              <a:defRPr/>
            </a:pPr>
            <a:endParaRPr lang="en-US" sz="3199"/>
          </a:p>
        </p:txBody>
      </p:sp>
      <p:grpSp>
        <p:nvGrpSpPr>
          <p:cNvPr id="26" name="Group 25"/>
          <p:cNvGrpSpPr/>
          <p:nvPr/>
        </p:nvGrpSpPr>
        <p:grpSpPr>
          <a:xfrm>
            <a:off x="147058" y="27912"/>
            <a:ext cx="1788037" cy="642126"/>
            <a:chOff x="534987" y="1624973"/>
            <a:chExt cx="3505200" cy="1199232"/>
          </a:xfrm>
        </p:grpSpPr>
        <p:sp>
          <p:nvSpPr>
            <p:cNvPr id="27" name="Isosceles Triangle 44"/>
            <p:cNvSpPr/>
            <p:nvPr/>
          </p:nvSpPr>
          <p:spPr bwMode="auto">
            <a:xfrm rot="5400000" flipV="1">
              <a:off x="534196" y="2602748"/>
              <a:ext cx="227012" cy="21590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sp>
          <p:nvSpPr>
            <p:cNvPr id="28" name="Pentagon 27"/>
            <p:cNvSpPr/>
            <p:nvPr/>
          </p:nvSpPr>
          <p:spPr bwMode="auto">
            <a:xfrm>
              <a:off x="534987" y="1624973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grpSp>
          <p:nvGrpSpPr>
            <p:cNvPr id="29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</p:grpSp>
        <p:sp>
          <p:nvSpPr>
            <p:cNvPr id="30" name="Chevron 29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>
                <a:solidFill>
                  <a:schemeClr val="tx1"/>
                </a:solidFill>
              </a:endParaRP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1596809" y="1653396"/>
              <a:ext cx="2153219" cy="97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8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2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59620" y="1665330"/>
            <a:ext cx="11838141" cy="931768"/>
            <a:chOff x="247181" y="1501341"/>
            <a:chExt cx="11838141" cy="931871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1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681636"/>
                    <a:ext cx="2280848" cy="7249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oMath>
                    </a14:m>
                    <a:r>
                      <a:rPr lang="en-US" sz="2800" b="1" dirty="0">
                        <a:solidFill>
                          <a:schemeClr val="bg1"/>
                        </a:solidFill>
                      </a:rPr>
                      <a:t>.</a:t>
                    </a:r>
                    <a:endParaRPr lang="en-US" sz="2999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681636"/>
                    <a:ext cx="2280848" cy="72498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10156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51"/>
              <a:ext cx="3090381" cy="914404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681291"/>
                    <a:ext cx="2280848" cy="7248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a14:m>
                    <a:r>
                      <a:rPr lang="en-US" sz="2800" b="1" dirty="0">
                        <a:solidFill>
                          <a:schemeClr val="bg1"/>
                        </a:solidFill>
                      </a:rPr>
                      <a:t>.</a:t>
                    </a:r>
                    <a:endParaRPr lang="en-US" sz="3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681291"/>
                    <a:ext cx="2280848" cy="72486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10156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53"/>
              <a:ext cx="3090381" cy="923506"/>
              <a:chOff x="5537206" y="1557992"/>
              <a:chExt cx="3079904" cy="85852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536459" y="1608256"/>
                    <a:ext cx="1773164" cy="8082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36459" y="1608256"/>
                    <a:ext cx="1773164" cy="808256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52"/>
              <a:ext cx="3090381" cy="931860"/>
              <a:chOff x="5537206" y="1557992"/>
              <a:chExt cx="3079904" cy="866292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382380" y="1617154"/>
                    <a:ext cx="1719042" cy="8071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82380" y="1617154"/>
                    <a:ext cx="1719042" cy="80713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70322A43-D7E3-4B56-A792-373282F37703}"/>
              </a:ext>
            </a:extLst>
          </p:cNvPr>
          <p:cNvSpPr/>
          <p:nvPr/>
        </p:nvSpPr>
        <p:spPr>
          <a:xfrm>
            <a:off x="242126" y="1939004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976076" y="3665"/>
                <a:ext cx="9969811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Cho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</a:rPr>
                  <a:t>khối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</a:rPr>
                  <a:t>chóp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</a:rPr>
                  <a:t>có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𝑆𝐴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</a:rPr>
                  <a:t>vuông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</a:rPr>
                  <a:t>góc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</a:rPr>
                  <a:t>với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,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</a:rPr>
                  <a:t>đáy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</a:rPr>
                  <a:t>là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tam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</a:rPr>
                  <a:t>giác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</a:rPr>
                  <a:t>vuông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</a:rPr>
                  <a:t>cân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</a:rPr>
                  <a:t>tại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,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</a:rPr>
                  <a:t>góc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</a:rPr>
                  <a:t>giữa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𝑆𝐵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</a:rPr>
                  <a:t>và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</a:rPr>
                  <a:t>là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30°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.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</a:rPr>
                  <a:t>Tính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</a:rPr>
                  <a:t>thể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</a:rPr>
                  <a:t>tích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</a:rPr>
                  <a:t>khối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</a:rPr>
                  <a:t>chóp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.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076" y="3665"/>
                <a:ext cx="9969811" cy="1384995"/>
              </a:xfrm>
              <a:prstGeom prst="rect">
                <a:avLst/>
              </a:prstGeom>
              <a:blipFill rotWithShape="0">
                <a:blip r:embed="rId7"/>
                <a:stretch>
                  <a:fillRect l="-1222" t="-4405" r="-1222" b="-118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Action Button: Back or Previous 66">
            <a:hlinkClick r:id="rId8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ction Button: Forward or Next 67">
            <a:hlinkClick r:id="rId9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3414" y="2823351"/>
            <a:ext cx="3510620" cy="408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5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2832" y="2560277"/>
            <a:ext cx="11935096" cy="4304454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599404"/>
              <a:chOff x="1275608" y="6239450"/>
              <a:chExt cx="4592537" cy="108909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836835" cy="1089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sp>
        <p:nvSpPr>
          <p:cNvPr id="25" name="Rounded Rectangle 24"/>
          <p:cNvSpPr/>
          <p:nvPr/>
        </p:nvSpPr>
        <p:spPr bwMode="auto">
          <a:xfrm>
            <a:off x="259620" y="-6537"/>
            <a:ext cx="11793833" cy="1522866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6952">
              <a:defRPr/>
            </a:pPr>
            <a:endParaRPr lang="en-US" sz="3199"/>
          </a:p>
        </p:txBody>
      </p:sp>
      <p:grpSp>
        <p:nvGrpSpPr>
          <p:cNvPr id="26" name="Group 25"/>
          <p:cNvGrpSpPr/>
          <p:nvPr/>
        </p:nvGrpSpPr>
        <p:grpSpPr>
          <a:xfrm>
            <a:off x="147058" y="27912"/>
            <a:ext cx="1788037" cy="642126"/>
            <a:chOff x="534987" y="1624973"/>
            <a:chExt cx="3505200" cy="1199232"/>
          </a:xfrm>
        </p:grpSpPr>
        <p:sp>
          <p:nvSpPr>
            <p:cNvPr id="27" name="Isosceles Triangle 44"/>
            <p:cNvSpPr/>
            <p:nvPr/>
          </p:nvSpPr>
          <p:spPr bwMode="auto">
            <a:xfrm rot="5400000" flipV="1">
              <a:off x="534196" y="2602748"/>
              <a:ext cx="227012" cy="21590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sp>
          <p:nvSpPr>
            <p:cNvPr id="28" name="Pentagon 27"/>
            <p:cNvSpPr/>
            <p:nvPr/>
          </p:nvSpPr>
          <p:spPr bwMode="auto">
            <a:xfrm>
              <a:off x="534987" y="1624973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grpSp>
          <p:nvGrpSpPr>
            <p:cNvPr id="29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</p:grpSp>
        <p:sp>
          <p:nvSpPr>
            <p:cNvPr id="30" name="Chevron 29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>
                <a:solidFill>
                  <a:schemeClr val="tx1"/>
                </a:solidFill>
              </a:endParaRP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1596809" y="1653396"/>
              <a:ext cx="2153219" cy="97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8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</a:t>
              </a:r>
              <a:r>
                <a:rPr lang="en-US" sz="2800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3</a:t>
              </a:r>
              <a:endParaRPr lang="en-US" sz="2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59620" y="1665331"/>
            <a:ext cx="11838141" cy="1302315"/>
            <a:chOff x="247181" y="1501342"/>
            <a:chExt cx="11838141" cy="1302459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2"/>
              <a:ext cx="3090381" cy="918561"/>
              <a:chOff x="5537206" y="1557991"/>
              <a:chExt cx="3079904" cy="853932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681636"/>
                    <a:ext cx="2280848" cy="7302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sz="2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2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𝟏𝟖</m:t>
                            </m:r>
                          </m:den>
                        </m:f>
                      </m:oMath>
                    </a14:m>
                    <a:r>
                      <a:rPr lang="en-US" sz="2800" b="1" dirty="0">
                        <a:solidFill>
                          <a:schemeClr val="bg1"/>
                        </a:solidFill>
                      </a:rPr>
                      <a:t>.</a:t>
                    </a:r>
                    <a:endParaRPr lang="en-US" sz="2999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681636"/>
                    <a:ext cx="2280848" cy="730287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10078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53"/>
              <a:ext cx="3090381" cy="914405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655913"/>
                    <a:ext cx="2280848" cy="7426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sz="2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2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den>
                        </m:f>
                      </m:oMath>
                    </a14:m>
                    <a:r>
                      <a:rPr lang="en-US" sz="2800" b="1" dirty="0">
                        <a:solidFill>
                          <a:schemeClr val="bg1"/>
                        </a:solidFill>
                      </a:rPr>
                      <a:t>.</a:t>
                    </a:r>
                    <a:endParaRPr lang="en-US" sz="3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655913"/>
                    <a:ext cx="2280848" cy="74262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7634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53"/>
              <a:ext cx="3090381" cy="923506"/>
              <a:chOff x="5537206" y="1557992"/>
              <a:chExt cx="3079904" cy="85852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536459" y="1608256"/>
                    <a:ext cx="1773164" cy="8082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  <m:r>
                            <a:rPr lang="en-US" sz="24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24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 b="1" dirty="0">
                              <a:solidFill>
                                <a:schemeClr val="bg1"/>
                              </a:solidFill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36459" y="1608256"/>
                    <a:ext cx="1773164" cy="808256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52"/>
              <a:ext cx="3090381" cy="1302449"/>
              <a:chOff x="5537206" y="1557992"/>
              <a:chExt cx="3079904" cy="121080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382380" y="1617154"/>
                    <a:ext cx="1719042" cy="11516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  <m:r>
                            <a:rPr lang="en-US" sz="24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24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</a:endParaRPr>
                  </a:p>
                  <a:p>
                    <a:endParaRPr lang="en-US" sz="24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82380" y="1617154"/>
                    <a:ext cx="1719042" cy="1151643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70322A43-D7E3-4B56-A792-373282F37703}"/>
              </a:ext>
            </a:extLst>
          </p:cNvPr>
          <p:cNvSpPr/>
          <p:nvPr/>
        </p:nvSpPr>
        <p:spPr>
          <a:xfrm>
            <a:off x="242126" y="1939004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976076" y="3665"/>
                <a:ext cx="9969811" cy="13060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sz="2600" dirty="0">
                    <a:solidFill>
                      <a:srgbClr val="002060"/>
                    </a:solidFill>
                  </a:rPr>
                  <a:t>Cho </a:t>
                </a:r>
                <a:r>
                  <a:rPr lang="en-US" sz="2600" dirty="0" err="1">
                    <a:solidFill>
                      <a:srgbClr val="002060"/>
                    </a:solidFill>
                  </a:rPr>
                  <a:t>hình</a:t>
                </a:r>
                <a:r>
                  <a:rPr lang="en-US" sz="2600" dirty="0">
                    <a:solidFill>
                      <a:srgbClr val="002060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2060"/>
                    </a:solidFill>
                  </a:rPr>
                  <a:t>chóp</a:t>
                </a:r>
                <a:r>
                  <a:rPr lang="en-US" sz="2600" dirty="0">
                    <a:solidFill>
                      <a:srgbClr val="002060"/>
                    </a:solidFill>
                  </a:rPr>
                  <a:t> tam </a:t>
                </a:r>
                <a:r>
                  <a:rPr lang="en-US" sz="2600" dirty="0" err="1">
                    <a:solidFill>
                      <a:srgbClr val="002060"/>
                    </a:solidFill>
                  </a:rPr>
                  <a:t>giác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6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600" dirty="0">
                    <a:solidFill>
                      <a:srgbClr val="002060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2060"/>
                    </a:solidFill>
                  </a:rPr>
                  <a:t>có</a:t>
                </a:r>
                <a:r>
                  <a:rPr lang="en-US" sz="2600" dirty="0">
                    <a:solidFill>
                      <a:srgbClr val="002060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2060"/>
                    </a:solidFill>
                  </a:rPr>
                  <a:t>đáy</a:t>
                </a:r>
                <a:r>
                  <a:rPr lang="en-US" sz="26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600" dirty="0">
                    <a:solidFill>
                      <a:srgbClr val="002060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2060"/>
                    </a:solidFill>
                  </a:rPr>
                  <a:t>là</a:t>
                </a:r>
                <a:r>
                  <a:rPr lang="en-US" sz="2600" dirty="0">
                    <a:solidFill>
                      <a:srgbClr val="002060"/>
                    </a:solidFill>
                  </a:rPr>
                  <a:t> tam </a:t>
                </a:r>
                <a:r>
                  <a:rPr lang="en-US" sz="2600" dirty="0" err="1">
                    <a:solidFill>
                      <a:srgbClr val="002060"/>
                    </a:solidFill>
                  </a:rPr>
                  <a:t>giác</a:t>
                </a:r>
                <a:r>
                  <a:rPr lang="en-US" sz="2600" dirty="0">
                    <a:solidFill>
                      <a:srgbClr val="002060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2060"/>
                    </a:solidFill>
                  </a:rPr>
                  <a:t>vuông</a:t>
                </a:r>
                <a:r>
                  <a:rPr lang="en-US" sz="2600" dirty="0">
                    <a:solidFill>
                      <a:srgbClr val="002060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2060"/>
                    </a:solidFill>
                  </a:rPr>
                  <a:t>tại</a:t>
                </a:r>
                <a:r>
                  <a:rPr lang="en-US" sz="26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600" dirty="0">
                    <a:solidFill>
                      <a:srgbClr val="002060"/>
                    </a:solidFill>
                  </a:rPr>
                  <a:t>, </a:t>
                </a:r>
                <a:r>
                  <a:rPr lang="en-US" sz="2600" dirty="0" err="1">
                    <a:solidFill>
                      <a:srgbClr val="002060"/>
                    </a:solidFill>
                  </a:rPr>
                  <a:t>cạnh</a:t>
                </a:r>
                <a:r>
                  <a:rPr lang="en-US" sz="2600" dirty="0">
                    <a:solidFill>
                      <a:srgbClr val="002060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2060"/>
                    </a:solidFill>
                  </a:rPr>
                  <a:t>bên</a:t>
                </a:r>
                <a:r>
                  <a:rPr lang="en-US" sz="26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𝑆𝐴</m:t>
                    </m:r>
                  </m:oMath>
                </a14:m>
                <a:r>
                  <a:rPr lang="en-US" sz="2600" dirty="0">
                    <a:solidFill>
                      <a:srgbClr val="002060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2060"/>
                    </a:solidFill>
                  </a:rPr>
                  <a:t>vuông</a:t>
                </a:r>
                <a:r>
                  <a:rPr lang="en-US" sz="2600" dirty="0">
                    <a:solidFill>
                      <a:srgbClr val="002060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2060"/>
                    </a:solidFill>
                  </a:rPr>
                  <a:t>góc</a:t>
                </a:r>
                <a:r>
                  <a:rPr lang="en-US" sz="2600" dirty="0">
                    <a:solidFill>
                      <a:srgbClr val="002060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2060"/>
                    </a:solidFill>
                  </a:rPr>
                  <a:t>với</a:t>
                </a:r>
                <a:r>
                  <a:rPr lang="en-US" sz="2600" dirty="0">
                    <a:solidFill>
                      <a:srgbClr val="002060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2060"/>
                    </a:solidFill>
                  </a:rPr>
                  <a:t>mặt</a:t>
                </a:r>
                <a:r>
                  <a:rPr lang="en-US" sz="2600" dirty="0">
                    <a:solidFill>
                      <a:srgbClr val="002060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2060"/>
                    </a:solidFill>
                  </a:rPr>
                  <a:t>đáy</a:t>
                </a:r>
                <a:r>
                  <a:rPr lang="en-US" sz="2600" dirty="0">
                    <a:solidFill>
                      <a:srgbClr val="002060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2060"/>
                    </a:solidFill>
                  </a:rPr>
                  <a:t>và</a:t>
                </a:r>
                <a:r>
                  <a:rPr lang="en-US" sz="26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𝑆𝐵</m:t>
                    </m:r>
                  </m:oMath>
                </a14:m>
                <a:r>
                  <a:rPr lang="en-US" sz="2600" dirty="0">
                    <a:solidFill>
                      <a:srgbClr val="002060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2060"/>
                    </a:solidFill>
                  </a:rPr>
                  <a:t>tạo</a:t>
                </a:r>
                <a:r>
                  <a:rPr lang="en-US" sz="2600" dirty="0">
                    <a:solidFill>
                      <a:srgbClr val="002060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2060"/>
                    </a:solidFill>
                  </a:rPr>
                  <a:t>với</a:t>
                </a:r>
                <a:r>
                  <a:rPr lang="en-US" sz="2600" dirty="0">
                    <a:solidFill>
                      <a:srgbClr val="002060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2060"/>
                    </a:solidFill>
                  </a:rPr>
                  <a:t>mặt</a:t>
                </a:r>
                <a:r>
                  <a:rPr lang="en-US" sz="2600" dirty="0">
                    <a:solidFill>
                      <a:srgbClr val="002060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2060"/>
                    </a:solidFill>
                  </a:rPr>
                  <a:t>đáy</a:t>
                </a:r>
                <a:r>
                  <a:rPr lang="en-US" sz="2600" dirty="0">
                    <a:solidFill>
                      <a:srgbClr val="002060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2060"/>
                    </a:solidFill>
                  </a:rPr>
                  <a:t>một</a:t>
                </a:r>
                <a:r>
                  <a:rPr lang="en-US" sz="2600" dirty="0">
                    <a:solidFill>
                      <a:srgbClr val="002060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2060"/>
                    </a:solidFill>
                  </a:rPr>
                  <a:t>góc</a:t>
                </a:r>
                <a:r>
                  <a:rPr lang="en-US" sz="26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45</m:t>
                    </m:r>
                    <m:r>
                      <a:rPr lang="en-US" sz="26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600" dirty="0">
                    <a:solidFill>
                      <a:srgbClr val="002060"/>
                    </a:solidFill>
                  </a:rPr>
                  <a:t>. </a:t>
                </a:r>
                <a:r>
                  <a:rPr lang="en-US" sz="2600" dirty="0" err="1">
                    <a:solidFill>
                      <a:srgbClr val="002060"/>
                    </a:solidFill>
                  </a:rPr>
                  <a:t>Biết</a:t>
                </a:r>
                <a:r>
                  <a:rPr lang="en-US" sz="26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6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600" dirty="0">
                    <a:solidFill>
                      <a:srgbClr val="002060"/>
                    </a:solidFill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en-US" sz="26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60</m:t>
                    </m:r>
                    <m:r>
                      <a:rPr lang="en-US" sz="26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600" dirty="0">
                    <a:solidFill>
                      <a:srgbClr val="002060"/>
                    </a:solidFill>
                  </a:rPr>
                  <a:t>. </a:t>
                </a:r>
                <a:r>
                  <a:rPr lang="en-US" sz="2600" dirty="0" err="1">
                    <a:solidFill>
                      <a:srgbClr val="002060"/>
                    </a:solidFill>
                  </a:rPr>
                  <a:t>Tính</a:t>
                </a:r>
                <a:r>
                  <a:rPr lang="en-US" sz="2600" dirty="0">
                    <a:solidFill>
                      <a:srgbClr val="002060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2060"/>
                    </a:solidFill>
                  </a:rPr>
                  <a:t>thể</a:t>
                </a:r>
                <a:r>
                  <a:rPr lang="en-US" sz="2600" dirty="0">
                    <a:solidFill>
                      <a:srgbClr val="002060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2060"/>
                    </a:solidFill>
                  </a:rPr>
                  <a:t>tích</a:t>
                </a:r>
                <a:r>
                  <a:rPr lang="en-US" sz="26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600" dirty="0">
                    <a:solidFill>
                      <a:srgbClr val="002060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2060"/>
                    </a:solidFill>
                  </a:rPr>
                  <a:t>của</a:t>
                </a:r>
                <a:r>
                  <a:rPr lang="en-US" sz="2600" dirty="0">
                    <a:solidFill>
                      <a:srgbClr val="002060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2060"/>
                    </a:solidFill>
                  </a:rPr>
                  <a:t>khối</a:t>
                </a:r>
                <a:r>
                  <a:rPr lang="en-US" sz="2600" dirty="0">
                    <a:solidFill>
                      <a:srgbClr val="002060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2060"/>
                    </a:solidFill>
                  </a:rPr>
                  <a:t>chóp</a:t>
                </a:r>
                <a:r>
                  <a:rPr lang="en-US" sz="26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6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600" dirty="0">
                    <a:solidFill>
                      <a:srgbClr val="002060"/>
                    </a:solidFill>
                  </a:rPr>
                  <a:t>.</a:t>
                </a:r>
                <a:endParaRPr lang="en-US" sz="2600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076" y="3665"/>
                <a:ext cx="9969811" cy="1306063"/>
              </a:xfrm>
              <a:prstGeom prst="rect">
                <a:avLst/>
              </a:prstGeom>
              <a:blipFill rotWithShape="0">
                <a:blip r:embed="rId7"/>
                <a:stretch>
                  <a:fillRect l="-1100" t="-4206" r="-1039" b="-112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2388" y="2728655"/>
            <a:ext cx="3709984" cy="4319016"/>
          </a:xfrm>
          <a:prstGeom prst="rect">
            <a:avLst/>
          </a:prstGeom>
        </p:spPr>
      </p:pic>
      <p:sp>
        <p:nvSpPr>
          <p:cNvPr id="45" name="Action Button: Back or Previous 44">
            <a:hlinkClick r:id="rId9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ction Button: Forward or Next 63">
            <a:hlinkClick r:id="rId10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2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91000" y="2259323"/>
            <a:ext cx="12060055" cy="4598677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400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67074" y="178986"/>
            <a:ext cx="5069244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Phần 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Lý thuyết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9074" y="1627434"/>
            <a:ext cx="118014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Các công thức tính độ dài đoạn thẳng và tính diện tích đa giác: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873" y="2552496"/>
            <a:ext cx="3913097" cy="274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35556" y="2224947"/>
            <a:ext cx="33535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a. Tam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giác vuông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13933" y="3055389"/>
                <a:ext cx="7115940" cy="3660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𝒂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𝟐</m:t>
                          </m:r>
                        </m:sup>
                      </m:sSup>
                      <m:r>
                        <a:rPr lang="en-US" sz="32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𝒃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𝟐</m:t>
                          </m:r>
                        </m:sup>
                      </m:sSup>
                      <m:r>
                        <a:rPr lang="en-US" sz="32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+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𝒄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marL="457200"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𝒉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32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32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+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32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⇔</m:t>
                      </m:r>
                      <m:r>
                        <a:rPr lang="en-US" sz="32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𝒉</m:t>
                      </m:r>
                      <m:r>
                        <a:rPr lang="en-US" sz="32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𝒃𝒄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32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32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2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en-US" sz="32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32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  </m:t>
                      </m:r>
                      <m:r>
                        <a:rPr lang="en-US" sz="32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𝒃𝒄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𝒂</m:t>
                          </m:r>
                        </m:den>
                      </m:f>
                      <m:f>
                        <m:fPr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𝒃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′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𝒂</m:t>
                          </m:r>
                        </m:den>
                      </m:f>
                      <m:r>
                        <a:rPr lang="en-US" sz="32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32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;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𝒄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′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𝒂</m:t>
                          </m:r>
                        </m:den>
                      </m:f>
                      <m:r>
                        <a:rPr lang="en-US" sz="32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32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;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𝒄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′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𝒃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′</m:t>
                          </m:r>
                        </m:den>
                      </m:f>
                      <m:r>
                        <a:rPr lang="en-US" sz="32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      </m:t>
                      </m:r>
                      <m:r>
                        <a:rPr lang="en-US" sz="32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𝑺</m:t>
                      </m:r>
                      <m:r>
                        <a:rPr lang="en-US" sz="32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𝟐</m:t>
                          </m:r>
                        </m:den>
                      </m:f>
                      <m:r>
                        <a:rPr lang="en-US" sz="32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𝒂𝒉</m:t>
                      </m:r>
                      <m:r>
                        <a:rPr lang="en-US" sz="32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𝟐</m:t>
                          </m:r>
                        </m:den>
                      </m:f>
                      <m:r>
                        <a:rPr lang="en-US" sz="32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𝒃𝒄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33" y="3055389"/>
                <a:ext cx="7115940" cy="36608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ction Button: Back or Previous 6">
            <a:hlinkClick r:id="rId4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6946" y="944234"/>
            <a:ext cx="47913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Varpada"/>
                <a:ea typeface="Times New Roman" panose="02020603050405020304" pitchFamily="18" charset="0"/>
                <a:sym typeface="Wingdings 2" panose="05020102010507070707" pitchFamily="18" charset="2"/>
              </a:rPr>
              <a:t></a:t>
            </a:r>
            <a:r>
              <a:rPr lang="en-US" sz="2800" b="1" dirty="0">
                <a:solidFill>
                  <a:srgbClr val="FF0000"/>
                </a:solidFill>
                <a:latin typeface="Varpada"/>
                <a:ea typeface="Times New Roman" panose="02020603050405020304" pitchFamily="18" charset="0"/>
              </a:rPr>
              <a:t>A. KIẾN THỨC CƠ BẢN.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1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  <p:bldP spid="21" grpId="0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2832" y="2560277"/>
            <a:ext cx="11935096" cy="4304454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599404"/>
              <a:chOff x="1275608" y="6239450"/>
              <a:chExt cx="4592537" cy="108909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836835" cy="1089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sp>
        <p:nvSpPr>
          <p:cNvPr id="25" name="Rounded Rectangle 24"/>
          <p:cNvSpPr/>
          <p:nvPr/>
        </p:nvSpPr>
        <p:spPr bwMode="auto">
          <a:xfrm>
            <a:off x="259620" y="-6537"/>
            <a:ext cx="11793833" cy="1522866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6952">
              <a:defRPr/>
            </a:pPr>
            <a:endParaRPr lang="en-US" sz="3199"/>
          </a:p>
        </p:txBody>
      </p:sp>
      <p:grpSp>
        <p:nvGrpSpPr>
          <p:cNvPr id="26" name="Group 25"/>
          <p:cNvGrpSpPr/>
          <p:nvPr/>
        </p:nvGrpSpPr>
        <p:grpSpPr>
          <a:xfrm>
            <a:off x="147058" y="27912"/>
            <a:ext cx="1788037" cy="642126"/>
            <a:chOff x="534987" y="1624973"/>
            <a:chExt cx="3505200" cy="1199232"/>
          </a:xfrm>
        </p:grpSpPr>
        <p:sp>
          <p:nvSpPr>
            <p:cNvPr id="27" name="Isosceles Triangle 44"/>
            <p:cNvSpPr/>
            <p:nvPr/>
          </p:nvSpPr>
          <p:spPr bwMode="auto">
            <a:xfrm rot="5400000" flipV="1">
              <a:off x="534196" y="2602748"/>
              <a:ext cx="227012" cy="21590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sp>
          <p:nvSpPr>
            <p:cNvPr id="28" name="Pentagon 27"/>
            <p:cNvSpPr/>
            <p:nvPr/>
          </p:nvSpPr>
          <p:spPr bwMode="auto">
            <a:xfrm>
              <a:off x="534987" y="1624973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grpSp>
          <p:nvGrpSpPr>
            <p:cNvPr id="29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</p:grpSp>
        <p:sp>
          <p:nvSpPr>
            <p:cNvPr id="30" name="Chevron 29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>
                <a:solidFill>
                  <a:schemeClr val="tx1"/>
                </a:solidFill>
              </a:endParaRP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1596809" y="1653396"/>
              <a:ext cx="2153219" cy="97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8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</a:t>
              </a:r>
              <a:r>
                <a:rPr lang="en-US" sz="2800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4</a:t>
              </a:r>
              <a:endParaRPr lang="en-US" sz="2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59620" y="1665331"/>
            <a:ext cx="11838141" cy="924565"/>
            <a:chOff x="247181" y="1501344"/>
            <a:chExt cx="11838141" cy="924668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4"/>
              <a:ext cx="3090381" cy="914586"/>
              <a:chOff x="5537206" y="1557991"/>
              <a:chExt cx="3079904" cy="850236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681636"/>
                    <a:ext cx="2280848" cy="7265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oMath>
                    </a14:m>
                    <a:r>
                      <a:rPr lang="en-US" sz="2800" dirty="0">
                        <a:solidFill>
                          <a:schemeClr val="bg1"/>
                        </a:solidFill>
                      </a:rPr>
                      <a:t>.</a:t>
                    </a:r>
                    <a:endParaRPr lang="en-US" sz="2999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681636"/>
                    <a:ext cx="2280848" cy="726591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10156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53"/>
              <a:ext cx="3090381" cy="914405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655913"/>
                    <a:ext cx="2280848" cy="72408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a14:m>
                    <a:r>
                      <a:rPr lang="fr-FR" sz="2800" dirty="0">
                        <a:solidFill>
                          <a:schemeClr val="bg1"/>
                        </a:solidFill>
                      </a:rPr>
                      <a:t>.</a:t>
                    </a:r>
                    <a:endParaRPr lang="en-US" sz="3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655913"/>
                    <a:ext cx="2280848" cy="724084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10156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52"/>
              <a:ext cx="3090381" cy="924660"/>
              <a:chOff x="5537206" y="1557992"/>
              <a:chExt cx="3079904" cy="859593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536459" y="1608256"/>
                    <a:ext cx="1773164" cy="8093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fr-FR" sz="2400" dirty="0">
                              <a:solidFill>
                                <a:schemeClr val="bg1"/>
                              </a:solidFill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36459" y="1608256"/>
                    <a:ext cx="1773164" cy="80932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52"/>
              <a:ext cx="3090381" cy="914403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382380" y="1617154"/>
                    <a:ext cx="1719042" cy="7748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82380" y="1617154"/>
                    <a:ext cx="1719042" cy="774876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70322A43-D7E3-4B56-A792-373282F37703}"/>
              </a:ext>
            </a:extLst>
          </p:cNvPr>
          <p:cNvSpPr/>
          <p:nvPr/>
        </p:nvSpPr>
        <p:spPr>
          <a:xfrm>
            <a:off x="242126" y="1939004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976076" y="3665"/>
                <a:ext cx="9969811" cy="14269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sz="2800" dirty="0">
                    <a:solidFill>
                      <a:srgbClr val="002060"/>
                    </a:solidFill>
                  </a:rPr>
                  <a:t>Cho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hình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chóp</a:t>
                </a:r>
                <a:r>
                  <a:rPr lang="en-US" sz="2800" dirty="0">
                    <a:solidFill>
                      <a:srgbClr val="002060"/>
                    </a:solidFill>
                  </a:rPr>
                  <a:t> tam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giác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có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đáy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là</a:t>
                </a:r>
                <a:r>
                  <a:rPr lang="en-US" sz="2800" dirty="0">
                    <a:solidFill>
                      <a:srgbClr val="002060"/>
                    </a:solidFill>
                  </a:rPr>
                  <a:t> tam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giác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vuông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cân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tại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cạnh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bên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𝑆𝐴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vuông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góc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với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mặt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đáy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và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𝑆𝐵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800" dirty="0">
                    <a:solidFill>
                      <a:srgbClr val="002060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800" dirty="0">
                    <a:solidFill>
                      <a:srgbClr val="002060"/>
                    </a:solidFill>
                  </a:rPr>
                  <a:t>.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Tính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thể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tích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của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khối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chóp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</a:rPr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076" y="3665"/>
                <a:ext cx="9969811" cy="1426929"/>
              </a:xfrm>
              <a:prstGeom prst="rect">
                <a:avLst/>
              </a:prstGeom>
              <a:blipFill rotWithShape="0">
                <a:blip r:embed="rId7"/>
                <a:stretch>
                  <a:fillRect l="-1222" t="-4274" r="-1222" b="-115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0169" y="2633604"/>
            <a:ext cx="3709984" cy="4319016"/>
          </a:xfrm>
          <a:prstGeom prst="rect">
            <a:avLst/>
          </a:prstGeom>
        </p:spPr>
      </p:pic>
      <p:sp>
        <p:nvSpPr>
          <p:cNvPr id="63" name="Action Button: Back or Previous 62">
            <a:hlinkClick r:id="rId9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ction Button: Forward or Next 63">
            <a:hlinkClick r:id="rId10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1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2832" y="2560277"/>
            <a:ext cx="11935096" cy="4304454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599404"/>
              <a:chOff x="1275608" y="6239450"/>
              <a:chExt cx="4592537" cy="108909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836835" cy="1089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sp>
        <p:nvSpPr>
          <p:cNvPr id="25" name="Rounded Rectangle 24"/>
          <p:cNvSpPr/>
          <p:nvPr/>
        </p:nvSpPr>
        <p:spPr bwMode="auto">
          <a:xfrm>
            <a:off x="259620" y="-6537"/>
            <a:ext cx="11793833" cy="1522866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6952">
              <a:defRPr/>
            </a:pPr>
            <a:endParaRPr lang="en-US" sz="3199"/>
          </a:p>
        </p:txBody>
      </p:sp>
      <p:grpSp>
        <p:nvGrpSpPr>
          <p:cNvPr id="26" name="Group 25"/>
          <p:cNvGrpSpPr/>
          <p:nvPr/>
        </p:nvGrpSpPr>
        <p:grpSpPr>
          <a:xfrm>
            <a:off x="147058" y="27912"/>
            <a:ext cx="1788037" cy="642126"/>
            <a:chOff x="534987" y="1624973"/>
            <a:chExt cx="3505200" cy="1199232"/>
          </a:xfrm>
        </p:grpSpPr>
        <p:sp>
          <p:nvSpPr>
            <p:cNvPr id="27" name="Isosceles Triangle 44"/>
            <p:cNvSpPr/>
            <p:nvPr/>
          </p:nvSpPr>
          <p:spPr bwMode="auto">
            <a:xfrm rot="5400000" flipV="1">
              <a:off x="534196" y="2602748"/>
              <a:ext cx="227012" cy="21590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sp>
          <p:nvSpPr>
            <p:cNvPr id="28" name="Pentagon 27"/>
            <p:cNvSpPr/>
            <p:nvPr/>
          </p:nvSpPr>
          <p:spPr bwMode="auto">
            <a:xfrm>
              <a:off x="534987" y="1624973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grpSp>
          <p:nvGrpSpPr>
            <p:cNvPr id="29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</p:grpSp>
        <p:sp>
          <p:nvSpPr>
            <p:cNvPr id="30" name="Chevron 29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>
                <a:solidFill>
                  <a:schemeClr val="tx1"/>
                </a:solidFill>
              </a:endParaRP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1596809" y="1653396"/>
              <a:ext cx="2153219" cy="97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8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5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59620" y="1665331"/>
            <a:ext cx="11838141" cy="932982"/>
            <a:chOff x="247181" y="1501344"/>
            <a:chExt cx="11838141" cy="933086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4"/>
              <a:ext cx="3090381" cy="914402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681636"/>
                    <a:ext cx="2280848" cy="725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a14:m>
                    <a:r>
                      <a:rPr lang="nl-NL" sz="2800" dirty="0">
                        <a:solidFill>
                          <a:schemeClr val="bg1"/>
                        </a:solidFill>
                      </a:rPr>
                      <a:t>.</a:t>
                    </a:r>
                    <a:endParaRPr lang="en-US" sz="2999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681636"/>
                    <a:ext cx="2280848" cy="725101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10156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53"/>
              <a:ext cx="3090381" cy="914405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655913"/>
                    <a:ext cx="2280848" cy="7248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a14:m>
                    <a:r>
                      <a:rPr lang="nl-NL" sz="2800" dirty="0">
                        <a:solidFill>
                          <a:schemeClr val="bg1"/>
                        </a:solidFill>
                      </a:rPr>
                      <a:t>.</a:t>
                    </a:r>
                    <a:endParaRPr lang="en-US" sz="3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655913"/>
                    <a:ext cx="2280848" cy="72486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10156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52"/>
              <a:ext cx="3090381" cy="923507"/>
              <a:chOff x="5537206" y="1557992"/>
              <a:chExt cx="3079904" cy="858521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536459" y="1608256"/>
                    <a:ext cx="1773164" cy="80825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nl-NL" sz="2400" dirty="0">
                              <a:solidFill>
                                <a:schemeClr val="bg1"/>
                              </a:solidFill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36459" y="1608256"/>
                    <a:ext cx="1773164" cy="808257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52"/>
              <a:ext cx="3090381" cy="933078"/>
              <a:chOff x="5537206" y="1557992"/>
              <a:chExt cx="3079904" cy="867424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382380" y="1617154"/>
                    <a:ext cx="1719042" cy="80826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nl-NL" sz="2400" dirty="0">
                              <a:solidFill>
                                <a:schemeClr val="bg1"/>
                              </a:solidFill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82380" y="1617154"/>
                    <a:ext cx="1719042" cy="80826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70322A43-D7E3-4B56-A792-373282F37703}"/>
              </a:ext>
            </a:extLst>
          </p:cNvPr>
          <p:cNvSpPr/>
          <p:nvPr/>
        </p:nvSpPr>
        <p:spPr>
          <a:xfrm>
            <a:off x="242126" y="1939004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976076" y="3665"/>
                <a:ext cx="9969811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nl-NL" sz="2800" dirty="0">
                    <a:solidFill>
                      <a:srgbClr val="002060"/>
                    </a:solidFill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nl-NL" sz="2800" dirty="0">
                    <a:solidFill>
                      <a:srgbClr val="002060"/>
                    </a:solidFill>
                  </a:rPr>
                  <a:t> có đáy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nl-NL" sz="2800" dirty="0">
                    <a:solidFill>
                      <a:srgbClr val="002060"/>
                    </a:solidFill>
                  </a:rPr>
                  <a:t> là hình vuông cạnh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nl-NL" sz="2800" dirty="0">
                    <a:solidFill>
                      <a:srgbClr val="002060"/>
                    </a:solidFill>
                  </a:rPr>
                  <a:t>. Hai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𝑆𝐴𝐶</m:t>
                        </m:r>
                      </m:e>
                    </m:d>
                  </m:oMath>
                </a14:m>
                <a:r>
                  <a:rPr lang="nl-NL" sz="2800" dirty="0">
                    <a:solidFill>
                      <a:srgbClr val="002060"/>
                    </a:solidFill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𝑆𝐴𝐵</m:t>
                        </m:r>
                      </m:e>
                    </m:d>
                  </m:oMath>
                </a14:m>
                <a:r>
                  <a:rPr lang="nl-NL" sz="2800" dirty="0">
                    <a:solidFill>
                      <a:srgbClr val="002060"/>
                    </a:solidFill>
                  </a:rPr>
                  <a:t> cùng vuông góc với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nl-NL" sz="2800" dirty="0">
                    <a:solidFill>
                      <a:srgbClr val="002060"/>
                    </a:solidFill>
                  </a:rPr>
                  <a:t>. Góc giữa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𝑆𝐶𝐷</m:t>
                        </m:r>
                      </m:e>
                    </m:d>
                  </m:oMath>
                </a14:m>
                <a:r>
                  <a:rPr lang="nl-NL" sz="2800" dirty="0">
                    <a:solidFill>
                      <a:srgbClr val="002060"/>
                    </a:solidFill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nl-NL" sz="2800" dirty="0">
                    <a:solidFill>
                      <a:srgbClr val="002060"/>
                    </a:solidFill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60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nl-NL" sz="2800" dirty="0">
                    <a:solidFill>
                      <a:srgbClr val="002060"/>
                    </a:solidFill>
                  </a:rPr>
                  <a:t>. Tính thể tích của khối chóp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nl-NL" sz="2800" dirty="0">
                    <a:solidFill>
                      <a:srgbClr val="002060"/>
                    </a:solidFill>
                  </a:rPr>
                  <a:t>.</a:t>
                </a:r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076" y="3665"/>
                <a:ext cx="9969811" cy="1384995"/>
              </a:xfrm>
              <a:prstGeom prst="rect">
                <a:avLst/>
              </a:prstGeom>
              <a:blipFill rotWithShape="0">
                <a:blip r:embed="rId7"/>
                <a:stretch>
                  <a:fillRect l="-1222" t="-4405" r="-1222" b="-118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7365" y="2822634"/>
            <a:ext cx="5112689" cy="3755136"/>
          </a:xfrm>
          <a:prstGeom prst="rect">
            <a:avLst/>
          </a:prstGeom>
        </p:spPr>
      </p:pic>
      <p:sp>
        <p:nvSpPr>
          <p:cNvPr id="45" name="Action Button: Back or Previous 44">
            <a:hlinkClick r:id="rId9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ction Button: Forward or Next 63">
            <a:hlinkClick r:id="rId10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0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2832" y="2560277"/>
            <a:ext cx="11935096" cy="4304454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599404"/>
              <a:chOff x="1275608" y="6239450"/>
              <a:chExt cx="4592537" cy="108909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836835" cy="1089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sp>
        <p:nvSpPr>
          <p:cNvPr id="25" name="Rounded Rectangle 24"/>
          <p:cNvSpPr/>
          <p:nvPr/>
        </p:nvSpPr>
        <p:spPr bwMode="auto">
          <a:xfrm>
            <a:off x="259620" y="-6537"/>
            <a:ext cx="11793833" cy="1522866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6952">
              <a:defRPr/>
            </a:pPr>
            <a:endParaRPr lang="en-US" sz="3199"/>
          </a:p>
        </p:txBody>
      </p:sp>
      <p:grpSp>
        <p:nvGrpSpPr>
          <p:cNvPr id="26" name="Group 25"/>
          <p:cNvGrpSpPr/>
          <p:nvPr/>
        </p:nvGrpSpPr>
        <p:grpSpPr>
          <a:xfrm>
            <a:off x="147058" y="27912"/>
            <a:ext cx="1788037" cy="642126"/>
            <a:chOff x="534987" y="1624973"/>
            <a:chExt cx="3505200" cy="1199232"/>
          </a:xfrm>
        </p:grpSpPr>
        <p:sp>
          <p:nvSpPr>
            <p:cNvPr id="27" name="Isosceles Triangle 44"/>
            <p:cNvSpPr/>
            <p:nvPr/>
          </p:nvSpPr>
          <p:spPr bwMode="auto">
            <a:xfrm rot="5400000" flipV="1">
              <a:off x="534196" y="2602748"/>
              <a:ext cx="227012" cy="21590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sp>
          <p:nvSpPr>
            <p:cNvPr id="28" name="Pentagon 27"/>
            <p:cNvSpPr/>
            <p:nvPr/>
          </p:nvSpPr>
          <p:spPr bwMode="auto">
            <a:xfrm>
              <a:off x="534987" y="1624973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grpSp>
          <p:nvGrpSpPr>
            <p:cNvPr id="29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</p:grpSp>
        <p:sp>
          <p:nvSpPr>
            <p:cNvPr id="30" name="Chevron 29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>
                <a:solidFill>
                  <a:schemeClr val="tx1"/>
                </a:solidFill>
              </a:endParaRP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1596809" y="1653396"/>
              <a:ext cx="2153219" cy="97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8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</a:t>
              </a:r>
              <a:r>
                <a:rPr lang="en-US" sz="2800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6</a:t>
              </a:r>
              <a:endParaRPr lang="en-US" sz="2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59620" y="1665330"/>
            <a:ext cx="11838141" cy="923412"/>
            <a:chOff x="247181" y="1501344"/>
            <a:chExt cx="11838141" cy="92351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4"/>
              <a:ext cx="3090381" cy="914402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681636"/>
                    <a:ext cx="2280848" cy="7103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a14:m>
                    <a:r>
                      <a:rPr lang="pt-BR" sz="2800" dirty="0">
                        <a:solidFill>
                          <a:schemeClr val="bg1"/>
                        </a:solidFill>
                      </a:rPr>
                      <a:t>.</a:t>
                    </a:r>
                    <a:endParaRPr lang="en-US" sz="2999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681636"/>
                    <a:ext cx="2280848" cy="710376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10400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53"/>
              <a:ext cx="3090381" cy="914405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655913"/>
                    <a:ext cx="2280848" cy="7265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oMath>
                    </a14:m>
                    <a:r>
                      <a:rPr lang="pt-BR" sz="2800" dirty="0">
                        <a:solidFill>
                          <a:schemeClr val="bg1"/>
                        </a:solidFill>
                      </a:rPr>
                      <a:t>.</a:t>
                    </a:r>
                    <a:endParaRPr lang="en-US" sz="3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655913"/>
                    <a:ext cx="2280848" cy="726588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9302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52"/>
              <a:ext cx="3090381" cy="923507"/>
              <a:chOff x="5537206" y="1557992"/>
              <a:chExt cx="3079904" cy="858521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536459" y="1608256"/>
                    <a:ext cx="1773164" cy="80825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pt-BR" sz="2400" dirty="0">
                              <a:solidFill>
                                <a:schemeClr val="bg1"/>
                              </a:solidFill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36459" y="1608256"/>
                    <a:ext cx="1773164" cy="808257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53"/>
              <a:ext cx="3090381" cy="914403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382380" y="1617154"/>
                    <a:ext cx="1719042" cy="7748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pt-BR" sz="2400" dirty="0">
                              <a:solidFill>
                                <a:schemeClr val="bg1"/>
                              </a:solidFill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82380" y="1617154"/>
                    <a:ext cx="1719042" cy="774877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70322A43-D7E3-4B56-A792-373282F37703}"/>
              </a:ext>
            </a:extLst>
          </p:cNvPr>
          <p:cNvSpPr/>
          <p:nvPr/>
        </p:nvSpPr>
        <p:spPr>
          <a:xfrm>
            <a:off x="9003633" y="1924770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976076" y="3665"/>
                <a:ext cx="9969811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pt-BR" sz="2800" dirty="0">
                    <a:solidFill>
                      <a:srgbClr val="002060"/>
                    </a:solidFill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pt-BR" sz="2800" dirty="0">
                    <a:solidFill>
                      <a:srgbClr val="002060"/>
                    </a:solidFill>
                  </a:rPr>
                  <a:t> có đáy là tam giác vuông cân tại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pt-BR" sz="2800" dirty="0">
                    <a:solidFill>
                      <a:srgbClr val="002060"/>
                    </a:solidFill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pt-BR" sz="2800" dirty="0">
                    <a:solidFill>
                      <a:srgbClr val="00206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𝑆𝐴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⊥(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2800" dirty="0">
                    <a:solidFill>
                      <a:srgbClr val="002060"/>
                    </a:solidFill>
                  </a:rPr>
                  <a:t>. Cạnh bên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𝑆𝐵</m:t>
                    </m:r>
                  </m:oMath>
                </a14:m>
                <a:r>
                  <a:rPr lang="pt-BR" sz="2800" dirty="0">
                    <a:solidFill>
                      <a:srgbClr val="002060"/>
                    </a:solidFill>
                  </a:rPr>
                  <a:t> hợp với đáy một góc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45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pt-BR" sz="2800" dirty="0">
                    <a:solidFill>
                      <a:srgbClr val="002060"/>
                    </a:solidFill>
                  </a:rPr>
                  <a:t>. Thể tích của khối chóp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pt-BR" sz="2800" dirty="0">
                    <a:solidFill>
                      <a:srgbClr val="002060"/>
                    </a:solidFill>
                  </a:rPr>
                  <a:t> tính theo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pt-BR" sz="2800" dirty="0">
                    <a:solidFill>
                      <a:srgbClr val="002060"/>
                    </a:solidFill>
                  </a:rPr>
                  <a:t> bằng</a:t>
                </a:r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076" y="3665"/>
                <a:ext cx="9969811" cy="1384995"/>
              </a:xfrm>
              <a:prstGeom prst="rect">
                <a:avLst/>
              </a:prstGeom>
              <a:blipFill rotWithShape="0">
                <a:blip r:embed="rId7"/>
                <a:stretch>
                  <a:fillRect l="-1222" t="-4405" r="-1222" b="-118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8562" y="2662947"/>
            <a:ext cx="3709984" cy="4319016"/>
          </a:xfrm>
          <a:prstGeom prst="rect">
            <a:avLst/>
          </a:prstGeom>
        </p:spPr>
      </p:pic>
      <p:sp>
        <p:nvSpPr>
          <p:cNvPr id="63" name="Action Button: Back or Previous 62">
            <a:hlinkClick r:id="rId9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ction Button: Forward or Next 63">
            <a:hlinkClick r:id="rId10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4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2832" y="2560277"/>
            <a:ext cx="11935096" cy="4304454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599404"/>
              <a:chOff x="1275608" y="6239450"/>
              <a:chExt cx="4592537" cy="108909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836835" cy="1089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sp>
        <p:nvSpPr>
          <p:cNvPr id="25" name="Rounded Rectangle 24"/>
          <p:cNvSpPr/>
          <p:nvPr/>
        </p:nvSpPr>
        <p:spPr bwMode="auto">
          <a:xfrm>
            <a:off x="259620" y="-6537"/>
            <a:ext cx="11793833" cy="1522866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6952">
              <a:defRPr/>
            </a:pPr>
            <a:endParaRPr lang="en-US" sz="3199"/>
          </a:p>
        </p:txBody>
      </p:sp>
      <p:grpSp>
        <p:nvGrpSpPr>
          <p:cNvPr id="26" name="Group 25"/>
          <p:cNvGrpSpPr/>
          <p:nvPr/>
        </p:nvGrpSpPr>
        <p:grpSpPr>
          <a:xfrm>
            <a:off x="147058" y="27912"/>
            <a:ext cx="1788037" cy="642126"/>
            <a:chOff x="534987" y="1624973"/>
            <a:chExt cx="3505200" cy="1199232"/>
          </a:xfrm>
        </p:grpSpPr>
        <p:sp>
          <p:nvSpPr>
            <p:cNvPr id="27" name="Isosceles Triangle 44"/>
            <p:cNvSpPr/>
            <p:nvPr/>
          </p:nvSpPr>
          <p:spPr bwMode="auto">
            <a:xfrm rot="5400000" flipV="1">
              <a:off x="534196" y="2602748"/>
              <a:ext cx="227012" cy="21590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sp>
          <p:nvSpPr>
            <p:cNvPr id="28" name="Pentagon 27"/>
            <p:cNvSpPr/>
            <p:nvPr/>
          </p:nvSpPr>
          <p:spPr bwMode="auto">
            <a:xfrm>
              <a:off x="534987" y="1624973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grpSp>
          <p:nvGrpSpPr>
            <p:cNvPr id="29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</p:grpSp>
        <p:sp>
          <p:nvSpPr>
            <p:cNvPr id="30" name="Chevron 29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>
                <a:solidFill>
                  <a:schemeClr val="tx1"/>
                </a:solidFill>
              </a:endParaRP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1596809" y="1653396"/>
              <a:ext cx="2153219" cy="97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8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7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37465" y="1650422"/>
            <a:ext cx="11838141" cy="931764"/>
            <a:chOff x="247181" y="1501344"/>
            <a:chExt cx="11838141" cy="931868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4"/>
              <a:ext cx="3090381" cy="914402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681636"/>
                    <a:ext cx="2280848" cy="72611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a14:m>
                    <a:r>
                      <a:rPr lang="en-US" sz="2800" dirty="0">
                        <a:solidFill>
                          <a:schemeClr val="bg1"/>
                        </a:solidFill>
                      </a:rPr>
                      <a:t>. </a:t>
                    </a:r>
                    <a:endParaRPr lang="en-US" sz="2999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681636"/>
                    <a:ext cx="2280848" cy="726114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10156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53"/>
              <a:ext cx="3090381" cy="914405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655913"/>
                    <a:ext cx="2280848" cy="72408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oMath>
                    </a14:m>
                    <a:r>
                      <a:rPr lang="en-US" sz="2800" dirty="0">
                        <a:solidFill>
                          <a:schemeClr val="bg1"/>
                        </a:solidFill>
                      </a:rPr>
                      <a:t>.</a:t>
                    </a:r>
                    <a:endParaRPr lang="en-US" sz="3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655913"/>
                    <a:ext cx="2280848" cy="72408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10156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52"/>
              <a:ext cx="3090381" cy="924661"/>
              <a:chOff x="5537206" y="1557992"/>
              <a:chExt cx="3079904" cy="85959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536459" y="1608256"/>
                    <a:ext cx="1773164" cy="8093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36459" y="1608256"/>
                    <a:ext cx="1773164" cy="80933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52"/>
              <a:ext cx="3090381" cy="931860"/>
              <a:chOff x="5537206" y="1557992"/>
              <a:chExt cx="3079904" cy="866292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382380" y="1617154"/>
                    <a:ext cx="1719042" cy="8071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82380" y="1617154"/>
                    <a:ext cx="1719042" cy="80713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70322A43-D7E3-4B56-A792-373282F37703}"/>
              </a:ext>
            </a:extLst>
          </p:cNvPr>
          <p:cNvSpPr/>
          <p:nvPr/>
        </p:nvSpPr>
        <p:spPr>
          <a:xfrm>
            <a:off x="228943" y="1897197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976076" y="3665"/>
                <a:ext cx="9969811" cy="14269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sz="2800" dirty="0">
                    <a:solidFill>
                      <a:srgbClr val="002060"/>
                    </a:solidFill>
                  </a:rPr>
                  <a:t>Cho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hình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chóp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có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đáy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là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hình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vuông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tâm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</a:rPr>
                  <a:t>,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cạnh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</a:rPr>
                  <a:t>.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Biết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𝑆𝐴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vuông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góc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với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mặt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phẳng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đáy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và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𝑆𝐴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Thể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tích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của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khối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chóp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𝐴𝐵𝑂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là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076" y="3665"/>
                <a:ext cx="9969811" cy="1426929"/>
              </a:xfrm>
              <a:prstGeom prst="rect">
                <a:avLst/>
              </a:prstGeom>
              <a:blipFill rotWithShape="0">
                <a:blip r:embed="rId7"/>
                <a:stretch>
                  <a:fillRect l="-1222" t="-4274" r="-1222" b="-115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2916" y="2823351"/>
            <a:ext cx="5112689" cy="3965448"/>
          </a:xfrm>
          <a:prstGeom prst="rect">
            <a:avLst/>
          </a:prstGeom>
        </p:spPr>
      </p:pic>
      <p:sp>
        <p:nvSpPr>
          <p:cNvPr id="45" name="Action Button: Back or Previous 44">
            <a:hlinkClick r:id="rId9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ction Button: Forward or Next 63">
            <a:hlinkClick r:id="rId10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0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2832" y="2560277"/>
            <a:ext cx="11935096" cy="4304454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599404"/>
              <a:chOff x="1275608" y="6239450"/>
              <a:chExt cx="4592537" cy="108909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836835" cy="1089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sp>
        <p:nvSpPr>
          <p:cNvPr id="25" name="Rounded Rectangle 24"/>
          <p:cNvSpPr/>
          <p:nvPr/>
        </p:nvSpPr>
        <p:spPr bwMode="auto">
          <a:xfrm>
            <a:off x="259620" y="-6537"/>
            <a:ext cx="11793833" cy="1522866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6952">
              <a:defRPr/>
            </a:pPr>
            <a:endParaRPr lang="en-US" sz="3199"/>
          </a:p>
        </p:txBody>
      </p:sp>
      <p:grpSp>
        <p:nvGrpSpPr>
          <p:cNvPr id="26" name="Group 25"/>
          <p:cNvGrpSpPr/>
          <p:nvPr/>
        </p:nvGrpSpPr>
        <p:grpSpPr>
          <a:xfrm>
            <a:off x="147058" y="27912"/>
            <a:ext cx="1788037" cy="642126"/>
            <a:chOff x="534987" y="1624973"/>
            <a:chExt cx="3505200" cy="1199232"/>
          </a:xfrm>
        </p:grpSpPr>
        <p:sp>
          <p:nvSpPr>
            <p:cNvPr id="27" name="Isosceles Triangle 44"/>
            <p:cNvSpPr/>
            <p:nvPr/>
          </p:nvSpPr>
          <p:spPr bwMode="auto">
            <a:xfrm rot="5400000" flipV="1">
              <a:off x="534196" y="2602748"/>
              <a:ext cx="227012" cy="21590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sp>
          <p:nvSpPr>
            <p:cNvPr id="28" name="Pentagon 27"/>
            <p:cNvSpPr/>
            <p:nvPr/>
          </p:nvSpPr>
          <p:spPr bwMode="auto">
            <a:xfrm>
              <a:off x="534987" y="1624973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grpSp>
          <p:nvGrpSpPr>
            <p:cNvPr id="29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</p:grpSp>
        <p:sp>
          <p:nvSpPr>
            <p:cNvPr id="30" name="Chevron 29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>
                <a:solidFill>
                  <a:schemeClr val="tx1"/>
                </a:solidFill>
              </a:endParaRP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1596809" y="1653396"/>
              <a:ext cx="2153219" cy="97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8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</a:t>
              </a:r>
              <a:r>
                <a:rPr lang="en-US" sz="2800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8</a:t>
              </a:r>
              <a:endParaRPr lang="en-US" sz="2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65870" y="1628513"/>
            <a:ext cx="11838141" cy="923413"/>
            <a:chOff x="247181" y="1501344"/>
            <a:chExt cx="11838141" cy="923516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4"/>
              <a:ext cx="3090381" cy="914402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681636"/>
                    <a:ext cx="2280848" cy="7230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oMath>
                    </a14:m>
                    <a:r>
                      <a:rPr lang="en-US" sz="2800" b="1" dirty="0">
                        <a:solidFill>
                          <a:schemeClr val="bg1"/>
                        </a:solidFill>
                        <a:ea typeface="Times New Roman" panose="02020603050405020304" pitchFamily="18" charset="0"/>
                      </a:rPr>
                      <a:t>.</a:t>
                    </a:r>
                    <a:endParaRPr lang="en-US" sz="2999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681636"/>
                    <a:ext cx="2280848" cy="723074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10156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53"/>
              <a:ext cx="3090381" cy="914405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655913"/>
                    <a:ext cx="2280848" cy="7230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oMath>
                    </a14:m>
                    <a:r>
                      <a:rPr lang="en-US" sz="2800" b="1" dirty="0">
                        <a:solidFill>
                          <a:schemeClr val="bg1"/>
                        </a:solidFill>
                        <a:ea typeface="Times New Roman" panose="02020603050405020304" pitchFamily="18" charset="0"/>
                      </a:rPr>
                      <a:t>.</a:t>
                    </a:r>
                    <a:endParaRPr lang="en-US" sz="3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655913"/>
                    <a:ext cx="2280848" cy="72307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10156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53"/>
              <a:ext cx="3090381" cy="923507"/>
              <a:chOff x="5537206" y="1557992"/>
              <a:chExt cx="3079904" cy="858521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536459" y="1608256"/>
                    <a:ext cx="1773164" cy="80825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 b="1" dirty="0">
                              <a:solidFill>
                                <a:schemeClr val="bg1"/>
                              </a:solidFill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36459" y="1608256"/>
                    <a:ext cx="1773164" cy="808257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53"/>
              <a:ext cx="3090381" cy="914403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362908" y="1874547"/>
                    <a:ext cx="1719042" cy="4292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400" b="1" dirty="0">
                              <a:solidFill>
                                <a:schemeClr val="bg1"/>
                              </a:solidFill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62908" y="1874547"/>
                    <a:ext cx="1719042" cy="42922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70322A43-D7E3-4B56-A792-373282F37703}"/>
              </a:ext>
            </a:extLst>
          </p:cNvPr>
          <p:cNvSpPr/>
          <p:nvPr/>
        </p:nvSpPr>
        <p:spPr>
          <a:xfrm>
            <a:off x="228943" y="1897197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976076" y="3665"/>
                <a:ext cx="9969811" cy="14446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nl-NL" sz="26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Cho khối chóp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nl-NL" sz="26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nl-NL" sz="26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là hình chữ nhật với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en-US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𝐵𝐷</m:t>
                    </m:r>
                    <m:r>
                      <a:rPr lang="en-US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nl-NL" sz="26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; Cạnh bên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nl-NL" sz="26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vuông góc với mặt phẳng đáy, góc giữa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𝑚𝑝</m:t>
                    </m:r>
                    <m:r>
                      <a:rPr lang="en-US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𝑆𝐵𝐷</m:t>
                    </m:r>
                    <m:r>
                      <a:rPr lang="en-US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26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𝑚𝑝</m:t>
                    </m:r>
                    <m:r>
                      <a:rPr lang="en-US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  <m:r>
                      <a:rPr lang="en-US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26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bằng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60</m:t>
                    </m:r>
                    <m:r>
                      <a:rPr lang="en-US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nl-NL" sz="26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. Thể tích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nl-NL" sz="26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của khối chóp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nl-NL" sz="26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là</a:t>
                </a:r>
                <a:endParaRPr lang="en-US" sz="2600" dirty="0">
                  <a:solidFill>
                    <a:srgbClr val="002060"/>
                  </a:solidFill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076" y="3665"/>
                <a:ext cx="9969811" cy="1444626"/>
              </a:xfrm>
              <a:prstGeom prst="rect">
                <a:avLst/>
              </a:prstGeom>
              <a:blipFill rotWithShape="0">
                <a:blip r:embed="rId7"/>
                <a:stretch>
                  <a:fillRect l="-1100" t="-1688" r="-1039" b="-101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7490" y="3042368"/>
            <a:ext cx="5112689" cy="3785616"/>
          </a:xfrm>
          <a:prstGeom prst="rect">
            <a:avLst/>
          </a:prstGeom>
        </p:spPr>
      </p:pic>
      <p:sp>
        <p:nvSpPr>
          <p:cNvPr id="63" name="Action Button: Back or Previous 62">
            <a:hlinkClick r:id="rId9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ction Button: Forward or Next 63">
            <a:hlinkClick r:id="rId10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15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2832" y="2560277"/>
            <a:ext cx="11935096" cy="4304454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599404"/>
              <a:chOff x="1275608" y="6239450"/>
              <a:chExt cx="4592537" cy="108909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836835" cy="1089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sp>
        <p:nvSpPr>
          <p:cNvPr id="25" name="Rounded Rectangle 24"/>
          <p:cNvSpPr/>
          <p:nvPr/>
        </p:nvSpPr>
        <p:spPr bwMode="auto">
          <a:xfrm>
            <a:off x="259620" y="-6537"/>
            <a:ext cx="11793833" cy="1522866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6952">
              <a:defRPr/>
            </a:pPr>
            <a:endParaRPr lang="en-US" sz="3199"/>
          </a:p>
        </p:txBody>
      </p:sp>
      <p:grpSp>
        <p:nvGrpSpPr>
          <p:cNvPr id="26" name="Group 25"/>
          <p:cNvGrpSpPr/>
          <p:nvPr/>
        </p:nvGrpSpPr>
        <p:grpSpPr>
          <a:xfrm>
            <a:off x="147058" y="27912"/>
            <a:ext cx="1788037" cy="642126"/>
            <a:chOff x="534987" y="1624973"/>
            <a:chExt cx="3505200" cy="1199232"/>
          </a:xfrm>
        </p:grpSpPr>
        <p:sp>
          <p:nvSpPr>
            <p:cNvPr id="27" name="Isosceles Triangle 44"/>
            <p:cNvSpPr/>
            <p:nvPr/>
          </p:nvSpPr>
          <p:spPr bwMode="auto">
            <a:xfrm rot="5400000" flipV="1">
              <a:off x="534196" y="2602748"/>
              <a:ext cx="227012" cy="21590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sp>
          <p:nvSpPr>
            <p:cNvPr id="28" name="Pentagon 27"/>
            <p:cNvSpPr/>
            <p:nvPr/>
          </p:nvSpPr>
          <p:spPr bwMode="auto">
            <a:xfrm>
              <a:off x="534987" y="1624973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grpSp>
          <p:nvGrpSpPr>
            <p:cNvPr id="29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</p:grpSp>
        <p:sp>
          <p:nvSpPr>
            <p:cNvPr id="30" name="Chevron 29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>
                <a:solidFill>
                  <a:schemeClr val="tx1"/>
                </a:solidFill>
              </a:endParaRP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1596809" y="1653396"/>
              <a:ext cx="2153219" cy="97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8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9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65870" y="1628512"/>
            <a:ext cx="11838141" cy="923414"/>
            <a:chOff x="247181" y="1501344"/>
            <a:chExt cx="11838141" cy="923517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4"/>
              <a:ext cx="3090381" cy="914402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681636"/>
                    <a:ext cx="2280848" cy="725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a14:m>
                    <a:r>
                      <a:rPr lang="en-US" sz="2800" dirty="0"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a:t>.</a:t>
                    </a:r>
                    <a:endParaRPr lang="en-US" sz="2999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681636"/>
                    <a:ext cx="2280848" cy="725101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10156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53"/>
              <a:ext cx="3090381" cy="914405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055679" y="1732186"/>
                    <a:ext cx="2280848" cy="52413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oMath>
                    </a14:m>
                    <a:r>
                      <a:rPr lang="en-US" sz="2800" dirty="0"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a:t>.</a:t>
                    </a:r>
                    <a:endParaRPr lang="en-US" sz="3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55679" y="1732186"/>
                    <a:ext cx="2280848" cy="52413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t="-3261" b="-31522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53"/>
              <a:ext cx="3090381" cy="921134"/>
              <a:chOff x="5537206" y="1557992"/>
              <a:chExt cx="3079904" cy="85631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536459" y="1608256"/>
                    <a:ext cx="1773164" cy="8060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𝑉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4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 dirty="0"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36459" y="1608256"/>
                    <a:ext cx="1773164" cy="806051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54"/>
              <a:ext cx="3090381" cy="923507"/>
              <a:chOff x="5537206" y="1557992"/>
              <a:chExt cx="3079904" cy="858526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456335" y="1608256"/>
                    <a:ext cx="1719042" cy="80826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𝑉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4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 dirty="0"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56335" y="1608256"/>
                    <a:ext cx="1719042" cy="80826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70322A43-D7E3-4B56-A792-373282F37703}"/>
              </a:ext>
            </a:extLst>
          </p:cNvPr>
          <p:cNvSpPr/>
          <p:nvPr/>
        </p:nvSpPr>
        <p:spPr>
          <a:xfrm>
            <a:off x="228943" y="1897197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976076" y="3665"/>
                <a:ext cx="9969811" cy="1595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vi-VN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ho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hình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chóp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có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đáy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là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tam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giác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cân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tại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120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,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cạnh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bên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vuông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góc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với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mặt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đáy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và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𝑆𝐴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Tính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thể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tích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của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khối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chóp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</a:t>
                </a:r>
                <a:endParaRPr lang="en-US" sz="2600" dirty="0">
                  <a:solidFill>
                    <a:srgbClr val="002060"/>
                  </a:solidFill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076" y="3665"/>
                <a:ext cx="9969811" cy="1595309"/>
              </a:xfrm>
              <a:prstGeom prst="rect">
                <a:avLst/>
              </a:prstGeom>
              <a:blipFill rotWithShape="0">
                <a:blip r:embed="rId7"/>
                <a:stretch>
                  <a:fillRect l="-1222" t="-1916" b="-1034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0380" y="2603614"/>
            <a:ext cx="4627529" cy="4313773"/>
          </a:xfrm>
          <a:prstGeom prst="rect">
            <a:avLst/>
          </a:prstGeom>
        </p:spPr>
      </p:pic>
      <p:sp>
        <p:nvSpPr>
          <p:cNvPr id="45" name="Action Button: Back or Previous 44">
            <a:hlinkClick r:id="rId9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ction Button: Forward or Next 63">
            <a:hlinkClick r:id="rId10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1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2832" y="2560277"/>
            <a:ext cx="11935096" cy="4304454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599404"/>
              <a:chOff x="1275608" y="6239450"/>
              <a:chExt cx="4592537" cy="108909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836835" cy="1089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sp>
        <p:nvSpPr>
          <p:cNvPr id="25" name="Rounded Rectangle 24"/>
          <p:cNvSpPr/>
          <p:nvPr/>
        </p:nvSpPr>
        <p:spPr bwMode="auto">
          <a:xfrm>
            <a:off x="259620" y="-6537"/>
            <a:ext cx="11793833" cy="1522866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6952">
              <a:defRPr/>
            </a:pPr>
            <a:endParaRPr lang="en-US" sz="3199"/>
          </a:p>
        </p:txBody>
      </p:sp>
      <p:grpSp>
        <p:nvGrpSpPr>
          <p:cNvPr id="26" name="Group 25"/>
          <p:cNvGrpSpPr/>
          <p:nvPr/>
        </p:nvGrpSpPr>
        <p:grpSpPr>
          <a:xfrm>
            <a:off x="147058" y="27912"/>
            <a:ext cx="1788037" cy="642126"/>
            <a:chOff x="534987" y="1624973"/>
            <a:chExt cx="3505200" cy="1199232"/>
          </a:xfrm>
        </p:grpSpPr>
        <p:sp>
          <p:nvSpPr>
            <p:cNvPr id="27" name="Isosceles Triangle 44"/>
            <p:cNvSpPr/>
            <p:nvPr/>
          </p:nvSpPr>
          <p:spPr bwMode="auto">
            <a:xfrm rot="5400000" flipV="1">
              <a:off x="534196" y="2602748"/>
              <a:ext cx="227012" cy="21590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sp>
          <p:nvSpPr>
            <p:cNvPr id="28" name="Pentagon 27"/>
            <p:cNvSpPr/>
            <p:nvPr/>
          </p:nvSpPr>
          <p:spPr bwMode="auto">
            <a:xfrm>
              <a:off x="534987" y="1624973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grpSp>
          <p:nvGrpSpPr>
            <p:cNvPr id="29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</p:grpSp>
        <p:sp>
          <p:nvSpPr>
            <p:cNvPr id="30" name="Chevron 29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>
                <a:solidFill>
                  <a:schemeClr val="tx1"/>
                </a:solidFill>
              </a:endParaRP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1405119" y="1653396"/>
              <a:ext cx="2536599" cy="97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8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</a:t>
              </a:r>
              <a:r>
                <a:rPr lang="en-US" sz="2800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10</a:t>
              </a:r>
              <a:endParaRPr lang="en-US" sz="2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65870" y="1628515"/>
            <a:ext cx="11838141" cy="924566"/>
            <a:chOff x="247181" y="1501344"/>
            <a:chExt cx="11838141" cy="924668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4"/>
              <a:ext cx="3090381" cy="914402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681636"/>
                    <a:ext cx="2280848" cy="7230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12</m:t>
                            </m:r>
                          </m:den>
                        </m:f>
                      </m:oMath>
                    </a14:m>
                    <a:r>
                      <a:rPr lang="fr-FR" sz="2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a:t>.</a:t>
                    </a:r>
                    <a:endParaRPr lang="en-US" sz="2999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681636"/>
                    <a:ext cx="2280848" cy="723074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10156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56"/>
              <a:ext cx="3090381" cy="914406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055679" y="1643363"/>
                    <a:ext cx="2280848" cy="72408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oMath>
                    </a14:m>
                    <a:r>
                      <a:rPr lang="fr-FR" sz="2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a:t>.</a:t>
                    </a:r>
                    <a:endParaRPr lang="en-US" sz="3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55679" y="1643363"/>
                    <a:ext cx="2280848" cy="724084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10156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52"/>
              <a:ext cx="3090381" cy="924660"/>
              <a:chOff x="5537206" y="1557992"/>
              <a:chExt cx="3079904" cy="859593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536459" y="1608256"/>
                    <a:ext cx="1773164" cy="8093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𝑉</m:t>
                          </m:r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fr-FR" sz="2400" dirty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36459" y="1608256"/>
                    <a:ext cx="1773164" cy="80932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54"/>
              <a:ext cx="3090381" cy="923506"/>
              <a:chOff x="5537206" y="1557992"/>
              <a:chExt cx="3079904" cy="85852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456335" y="1608256"/>
                    <a:ext cx="1719042" cy="80826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𝑉</m:t>
                          </m:r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18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56335" y="1608256"/>
                    <a:ext cx="1719042" cy="808261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70322A43-D7E3-4B56-A792-373282F37703}"/>
              </a:ext>
            </a:extLst>
          </p:cNvPr>
          <p:cNvSpPr/>
          <p:nvPr/>
        </p:nvSpPr>
        <p:spPr>
          <a:xfrm>
            <a:off x="228943" y="1897197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976076" y="3665"/>
                <a:ext cx="9969811" cy="14894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vi-VN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</a:t>
                </a:r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ho </a:t>
                </a:r>
                <a:r>
                  <a:rPr lang="en-US" sz="26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hình</a:t>
                </a:r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6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chóp</a:t>
                </a:r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6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có</a:t>
                </a:r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6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đáy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6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là</a:t>
                </a:r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tam </a:t>
                </a:r>
                <a:r>
                  <a:rPr lang="en-US" sz="26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giác</a:t>
                </a:r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6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vuông</a:t>
                </a:r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6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cân</a:t>
                </a:r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6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tại</a:t>
                </a:r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</m:t>
                    </m:r>
                    <m:r>
                      <a:rPr lang="en-US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, </a:t>
                </a:r>
                <a:r>
                  <a:rPr lang="en-US" sz="26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cạnh</a:t>
                </a:r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6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bên</a:t>
                </a:r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6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vuông</a:t>
                </a:r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6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góc</a:t>
                </a:r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6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với</a:t>
                </a:r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6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mặt</a:t>
                </a:r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6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phẳng</a:t>
                </a:r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6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đáy</a:t>
                </a:r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 , </a:t>
                </a:r>
                <a:r>
                  <a:rPr lang="en-US" sz="26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mặt</a:t>
                </a:r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6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bên</a:t>
                </a:r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6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tạo</a:t>
                </a:r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6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với</a:t>
                </a:r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6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mặt</a:t>
                </a:r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6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đáy</a:t>
                </a:r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en-US" sz="26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một</a:t>
                </a:r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6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góc</a:t>
                </a:r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6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bằng</a:t>
                </a:r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45°</m:t>
                    </m:r>
                  </m:oMath>
                </a14:m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 </a:t>
                </a:r>
                <a:r>
                  <a:rPr lang="en-US" sz="26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Tính</a:t>
                </a:r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6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thể</a:t>
                </a:r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6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tích</a:t>
                </a:r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en-US" sz="26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của</a:t>
                </a:r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6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khối</a:t>
                </a:r>
                <a:r>
                  <a:rPr lang="en-US" sz="2600" b="1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6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chóp</a:t>
                </a:r>
                <a:r>
                  <a:rPr lang="en-US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nl-NL" sz="26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</a:t>
                </a:r>
                <a:endParaRPr lang="en-US" sz="260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076" y="3665"/>
                <a:ext cx="9969811" cy="1489447"/>
              </a:xfrm>
              <a:prstGeom prst="rect">
                <a:avLst/>
              </a:prstGeom>
              <a:blipFill rotWithShape="0">
                <a:blip r:embed="rId7"/>
                <a:stretch>
                  <a:fillRect l="-1100" t="-1639" r="-1039" b="-98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7871" y="2676280"/>
            <a:ext cx="3290760" cy="3787715"/>
          </a:xfrm>
          <a:prstGeom prst="rect">
            <a:avLst/>
          </a:prstGeom>
        </p:spPr>
      </p:pic>
      <p:sp>
        <p:nvSpPr>
          <p:cNvPr id="63" name="Action Button: Back or Previous 62">
            <a:hlinkClick r:id="rId9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ction Button: Forward or Next 63">
            <a:hlinkClick r:id="rId10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3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2832" y="2560277"/>
            <a:ext cx="11935096" cy="4304454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599404"/>
              <a:chOff x="1275608" y="6239450"/>
              <a:chExt cx="4592537" cy="108909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836835" cy="1089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sp>
        <p:nvSpPr>
          <p:cNvPr id="25" name="Rounded Rectangle 24"/>
          <p:cNvSpPr/>
          <p:nvPr/>
        </p:nvSpPr>
        <p:spPr bwMode="auto">
          <a:xfrm>
            <a:off x="259620" y="-6537"/>
            <a:ext cx="11793833" cy="1522866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6952">
              <a:defRPr/>
            </a:pPr>
            <a:endParaRPr lang="en-US" sz="3199"/>
          </a:p>
        </p:txBody>
      </p:sp>
      <p:grpSp>
        <p:nvGrpSpPr>
          <p:cNvPr id="26" name="Group 25"/>
          <p:cNvGrpSpPr/>
          <p:nvPr/>
        </p:nvGrpSpPr>
        <p:grpSpPr>
          <a:xfrm>
            <a:off x="147058" y="27912"/>
            <a:ext cx="1788037" cy="642126"/>
            <a:chOff x="534987" y="1624973"/>
            <a:chExt cx="3505200" cy="1199232"/>
          </a:xfrm>
        </p:grpSpPr>
        <p:sp>
          <p:nvSpPr>
            <p:cNvPr id="27" name="Isosceles Triangle 44"/>
            <p:cNvSpPr/>
            <p:nvPr/>
          </p:nvSpPr>
          <p:spPr bwMode="auto">
            <a:xfrm rot="5400000" flipV="1">
              <a:off x="534196" y="2602748"/>
              <a:ext cx="227012" cy="21590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sp>
          <p:nvSpPr>
            <p:cNvPr id="28" name="Pentagon 27"/>
            <p:cNvSpPr/>
            <p:nvPr/>
          </p:nvSpPr>
          <p:spPr bwMode="auto">
            <a:xfrm>
              <a:off x="534987" y="1624973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grpSp>
          <p:nvGrpSpPr>
            <p:cNvPr id="29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</p:grpSp>
        <p:sp>
          <p:nvSpPr>
            <p:cNvPr id="30" name="Chevron 29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>
                <a:solidFill>
                  <a:schemeClr val="tx1"/>
                </a:solidFill>
              </a:endParaRP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1405119" y="1653396"/>
              <a:ext cx="2536599" cy="97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8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</a:t>
              </a:r>
              <a:r>
                <a:rPr lang="en-US" sz="2800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11</a:t>
              </a:r>
              <a:endParaRPr lang="en-US" sz="2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65870" y="1628515"/>
            <a:ext cx="11838141" cy="924566"/>
            <a:chOff x="247181" y="1501344"/>
            <a:chExt cx="11838141" cy="924668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4"/>
              <a:ext cx="3090381" cy="914402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681636"/>
                    <a:ext cx="2280848" cy="7255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oMath>
                    </a14:m>
                    <a:r>
                      <a:rPr lang="en-US" sz="2800" dirty="0">
                        <a:solidFill>
                          <a:schemeClr val="bg1"/>
                        </a:solidFill>
                        <a:ea typeface="Times New Roman" panose="02020603050405020304" pitchFamily="18" charset="0"/>
                      </a:rPr>
                      <a:t>.</a:t>
                    </a:r>
                    <a:endParaRPr lang="en-US" sz="2999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681636"/>
                    <a:ext cx="2280848" cy="725577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10156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56"/>
              <a:ext cx="3090381" cy="914406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055679" y="1643363"/>
                    <a:ext cx="2280848" cy="7250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a14:m>
                    <a:r>
                      <a:rPr lang="fr-FR" sz="2800" dirty="0">
                        <a:solidFill>
                          <a:schemeClr val="bg1"/>
                        </a:solidFill>
                        <a:ea typeface="Times New Roman" panose="02020603050405020304" pitchFamily="18" charset="0"/>
                      </a:rPr>
                      <a:t>.</a:t>
                    </a:r>
                    <a:endParaRPr lang="en-US" sz="3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55679" y="1643363"/>
                    <a:ext cx="2280848" cy="725096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10156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52"/>
              <a:ext cx="3090381" cy="921133"/>
              <a:chOff x="5537206" y="1557992"/>
              <a:chExt cx="3079904" cy="85631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536459" y="1608256"/>
                    <a:ext cx="1773164" cy="8060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𝑉</m:t>
                          </m:r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fr-FR" sz="2400" dirty="0">
                              <a:solidFill>
                                <a:schemeClr val="bg1"/>
                              </a:solidFill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36459" y="1608256"/>
                    <a:ext cx="1773164" cy="80605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53"/>
              <a:ext cx="3090381" cy="924659"/>
              <a:chOff x="5537206" y="1557992"/>
              <a:chExt cx="3079904" cy="859597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456335" y="1608256"/>
                    <a:ext cx="1719042" cy="8093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𝑉</m:t>
                          </m:r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56335" y="1608256"/>
                    <a:ext cx="1719042" cy="809333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70322A43-D7E3-4B56-A792-373282F37703}"/>
              </a:ext>
            </a:extLst>
          </p:cNvPr>
          <p:cNvSpPr/>
          <p:nvPr/>
        </p:nvSpPr>
        <p:spPr>
          <a:xfrm>
            <a:off x="3162679" y="1909609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976076" y="3665"/>
                <a:ext cx="9969811" cy="15486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fr-FR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Cho </a:t>
                </a:r>
                <a:r>
                  <a:rPr lang="fr-FR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hình</a:t>
                </a:r>
                <a:r>
                  <a:rPr lang="fr-FR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chóp</a:t>
                </a:r>
                <a:r>
                  <a:rPr lang="fr-FR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fr-FR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có</a:t>
                </a:r>
                <a:r>
                  <a:rPr lang="fr-FR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đáy</a:t>
                </a:r>
                <a:r>
                  <a:rPr lang="fr-FR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fr-FR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là </a:t>
                </a:r>
                <a:r>
                  <a:rPr lang="fr-FR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hình</a:t>
                </a:r>
                <a:r>
                  <a:rPr lang="fr-FR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vuông</a:t>
                </a:r>
                <a:r>
                  <a:rPr lang="fr-FR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cạnh</a:t>
                </a:r>
                <a:r>
                  <a:rPr lang="fr-FR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fr-FR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vuông</a:t>
                </a:r>
                <a:r>
                  <a:rPr lang="fr-FR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góc</a:t>
                </a:r>
                <a:r>
                  <a:rPr lang="fr-FR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với</a:t>
                </a:r>
                <a:r>
                  <a:rPr lang="fr-FR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đáy</a:t>
                </a:r>
                <a:r>
                  <a:rPr lang="fr-FR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fr-FR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. </a:t>
                </a:r>
                <a:r>
                  <a:rPr lang="fr-FR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Mặt</a:t>
                </a:r>
                <a:r>
                  <a:rPr lang="fr-FR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fr-FR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𝑆𝐶𝐷</m:t>
                        </m:r>
                      </m:e>
                    </m:d>
                  </m:oMath>
                </a14:m>
                <a:r>
                  <a:rPr lang="fr-FR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hợp</a:t>
                </a:r>
                <a:r>
                  <a:rPr lang="fr-FR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với</a:t>
                </a:r>
                <a:r>
                  <a:rPr lang="fr-FR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đáy</a:t>
                </a:r>
                <a:r>
                  <a:rPr lang="fr-FR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một</a:t>
                </a:r>
                <a:r>
                  <a:rPr lang="fr-FR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góc</a:t>
                </a:r>
                <a:r>
                  <a:rPr lang="fr-FR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60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fr-FR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. </a:t>
                </a:r>
                <a:r>
                  <a:rPr lang="fr-FR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Tính</a:t>
                </a:r>
                <a:r>
                  <a:rPr lang="fr-FR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thể</a:t>
                </a:r>
                <a:r>
                  <a:rPr lang="fr-FR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tích</a:t>
                </a:r>
                <a:r>
                  <a:rPr lang="fr-FR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của</a:t>
                </a:r>
                <a:r>
                  <a:rPr lang="fr-FR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khối</a:t>
                </a:r>
                <a:r>
                  <a:rPr lang="fr-FR" sz="2800" b="1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chóp</a:t>
                </a:r>
                <a:r>
                  <a:rPr lang="fr-FR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nl-NL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.</a:t>
                </a:r>
                <a:endParaRPr lang="en-US" sz="260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076" y="3665"/>
                <a:ext cx="9969811" cy="1548694"/>
              </a:xfrm>
              <a:prstGeom prst="rect">
                <a:avLst/>
              </a:prstGeom>
              <a:blipFill rotWithShape="0">
                <a:blip r:embed="rId7"/>
                <a:stretch>
                  <a:fillRect l="-1222" t="-1969" r="-1222" b="-102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5118" y="2901871"/>
            <a:ext cx="5112689" cy="3776472"/>
          </a:xfrm>
          <a:prstGeom prst="rect">
            <a:avLst/>
          </a:prstGeom>
        </p:spPr>
      </p:pic>
      <p:sp>
        <p:nvSpPr>
          <p:cNvPr id="45" name="Action Button: Back or Previous 44">
            <a:hlinkClick r:id="rId9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ction Button: Forward or Next 63">
            <a:hlinkClick r:id="rId10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2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2832" y="2560277"/>
            <a:ext cx="11935096" cy="4304454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599404"/>
              <a:chOff x="1275608" y="6239450"/>
              <a:chExt cx="4592537" cy="108909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836835" cy="1089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sp>
        <p:nvSpPr>
          <p:cNvPr id="25" name="Rounded Rectangle 24"/>
          <p:cNvSpPr/>
          <p:nvPr/>
        </p:nvSpPr>
        <p:spPr bwMode="auto">
          <a:xfrm>
            <a:off x="259620" y="-6537"/>
            <a:ext cx="11793833" cy="1522866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6952">
              <a:defRPr/>
            </a:pPr>
            <a:endParaRPr lang="en-US" sz="3199"/>
          </a:p>
        </p:txBody>
      </p:sp>
      <p:grpSp>
        <p:nvGrpSpPr>
          <p:cNvPr id="26" name="Group 25"/>
          <p:cNvGrpSpPr/>
          <p:nvPr/>
        </p:nvGrpSpPr>
        <p:grpSpPr>
          <a:xfrm>
            <a:off x="147058" y="27912"/>
            <a:ext cx="1788037" cy="642126"/>
            <a:chOff x="534987" y="1624973"/>
            <a:chExt cx="3505200" cy="1199232"/>
          </a:xfrm>
        </p:grpSpPr>
        <p:sp>
          <p:nvSpPr>
            <p:cNvPr id="27" name="Isosceles Triangle 44"/>
            <p:cNvSpPr/>
            <p:nvPr/>
          </p:nvSpPr>
          <p:spPr bwMode="auto">
            <a:xfrm rot="5400000" flipV="1">
              <a:off x="534196" y="2602748"/>
              <a:ext cx="227012" cy="21590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sp>
          <p:nvSpPr>
            <p:cNvPr id="28" name="Pentagon 27"/>
            <p:cNvSpPr/>
            <p:nvPr/>
          </p:nvSpPr>
          <p:spPr bwMode="auto">
            <a:xfrm>
              <a:off x="534987" y="1624973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grpSp>
          <p:nvGrpSpPr>
            <p:cNvPr id="29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</p:grpSp>
        <p:sp>
          <p:nvSpPr>
            <p:cNvPr id="30" name="Chevron 29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>
                <a:solidFill>
                  <a:schemeClr val="tx1"/>
                </a:solidFill>
              </a:endParaRP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1405119" y="1653396"/>
              <a:ext cx="2536599" cy="97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8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</a:t>
              </a:r>
              <a:r>
                <a:rPr lang="en-US" sz="2800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12</a:t>
              </a:r>
              <a:endParaRPr lang="en-US" sz="2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65870" y="1628515"/>
            <a:ext cx="11838141" cy="921040"/>
            <a:chOff x="247181" y="1501344"/>
            <a:chExt cx="11838141" cy="921141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4"/>
              <a:ext cx="3090381" cy="914402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681636"/>
                    <a:ext cx="2280848" cy="7253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6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oMath>
                    </a14:m>
                    <a:r>
                      <a:rPr lang="en-US" sz="2800" dirty="0">
                        <a:solidFill>
                          <a:schemeClr val="bg1"/>
                        </a:solidFill>
                        <a:ea typeface="Times New Roman" panose="02020603050405020304" pitchFamily="18" charset="0"/>
                      </a:rPr>
                      <a:t>.</a:t>
                    </a:r>
                    <a:endParaRPr lang="en-US" sz="2999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681636"/>
                    <a:ext cx="2280848" cy="725339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10156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56"/>
              <a:ext cx="3090381" cy="914406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055679" y="1643363"/>
                    <a:ext cx="2280848" cy="7230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oMath>
                    </a14:m>
                    <a:r>
                      <a:rPr lang="en-US" sz="2800" dirty="0">
                        <a:solidFill>
                          <a:schemeClr val="bg1"/>
                        </a:solidFill>
                        <a:ea typeface="Times New Roman" panose="02020603050405020304" pitchFamily="18" charset="0"/>
                      </a:rPr>
                      <a:t>.</a:t>
                    </a:r>
                    <a:endParaRPr lang="en-US" sz="3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55679" y="1643363"/>
                    <a:ext cx="2280848" cy="723069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10156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52"/>
              <a:ext cx="3090381" cy="921133"/>
              <a:chOff x="5537206" y="1557992"/>
              <a:chExt cx="3079904" cy="85631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536459" y="1608256"/>
                    <a:ext cx="1773164" cy="8060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𝑉</m:t>
                          </m:r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bg1"/>
                              </a:solidFill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36459" y="1608256"/>
                    <a:ext cx="1773164" cy="80605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53"/>
              <a:ext cx="3090381" cy="914403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456335" y="1608256"/>
                    <a:ext cx="1719042" cy="6326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24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  <m:r>
                          <a:rPr lang="en-US" sz="24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7</m:t>
                            </m:r>
                          </m:den>
                        </m:f>
                      </m:oMath>
                    </a14:m>
                    <a:r>
                      <a:rPr lang="en-US" sz="2400" dirty="0" smtClean="0">
                        <a:solidFill>
                          <a:schemeClr val="bg1"/>
                        </a:solidFill>
                        <a:ea typeface="Times New Roman" panose="02020603050405020304" pitchFamily="18" charset="0"/>
                      </a:rPr>
                      <a:t>.</a:t>
                    </a:r>
                    <a:endParaRPr lang="en-US" sz="2400" dirty="0">
                      <a:solidFill>
                        <a:schemeClr val="bg1"/>
                      </a:solidFill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56335" y="1608256"/>
                    <a:ext cx="1719042" cy="632634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8036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70322A43-D7E3-4B56-A792-373282F37703}"/>
              </a:ext>
            </a:extLst>
          </p:cNvPr>
          <p:cNvSpPr/>
          <p:nvPr/>
        </p:nvSpPr>
        <p:spPr>
          <a:xfrm>
            <a:off x="240087" y="1882550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976076" y="3665"/>
                <a:ext cx="9969811" cy="15486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Cho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khối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chóp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đáy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hình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vuông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cạnh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, cạnh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vuông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mặt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phẳng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đáy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giữa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mặt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phẳng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𝑆𝐵𝐷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mặt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phẳng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đáy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bằng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60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Tính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thể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tích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khối</a:t>
                </a:r>
                <a:r>
                  <a:rPr lang="en-US" sz="2800" b="1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chóp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nl-NL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rgbClr val="002060"/>
                  </a:solidFill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076" y="3665"/>
                <a:ext cx="9969811" cy="1548694"/>
              </a:xfrm>
              <a:prstGeom prst="rect">
                <a:avLst/>
              </a:prstGeom>
              <a:blipFill rotWithShape="0">
                <a:blip r:embed="rId7"/>
                <a:stretch>
                  <a:fillRect l="-1222" t="-1969" r="-1222" b="-102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6536" y="2618992"/>
            <a:ext cx="5112689" cy="3776472"/>
          </a:xfrm>
          <a:prstGeom prst="rect">
            <a:avLst/>
          </a:prstGeom>
        </p:spPr>
      </p:pic>
      <p:sp>
        <p:nvSpPr>
          <p:cNvPr id="63" name="Action Button: Back or Previous 62">
            <a:hlinkClick r:id="rId9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ction Button: Forward or Next 63">
            <a:hlinkClick r:id="rId10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1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2832" y="2560277"/>
            <a:ext cx="11935096" cy="4304454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599404"/>
              <a:chOff x="1275608" y="6239450"/>
              <a:chExt cx="4592537" cy="108909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836835" cy="1089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sp>
        <p:nvSpPr>
          <p:cNvPr id="25" name="Rounded Rectangle 24"/>
          <p:cNvSpPr/>
          <p:nvPr/>
        </p:nvSpPr>
        <p:spPr bwMode="auto">
          <a:xfrm>
            <a:off x="259620" y="-6537"/>
            <a:ext cx="11793833" cy="1522866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6952">
              <a:defRPr/>
            </a:pPr>
            <a:endParaRPr lang="en-US" sz="3199"/>
          </a:p>
        </p:txBody>
      </p:sp>
      <p:grpSp>
        <p:nvGrpSpPr>
          <p:cNvPr id="26" name="Group 25"/>
          <p:cNvGrpSpPr/>
          <p:nvPr/>
        </p:nvGrpSpPr>
        <p:grpSpPr>
          <a:xfrm>
            <a:off x="147058" y="27912"/>
            <a:ext cx="1788037" cy="642126"/>
            <a:chOff x="534987" y="1624973"/>
            <a:chExt cx="3505200" cy="1199232"/>
          </a:xfrm>
        </p:grpSpPr>
        <p:sp>
          <p:nvSpPr>
            <p:cNvPr id="27" name="Isosceles Triangle 44"/>
            <p:cNvSpPr/>
            <p:nvPr/>
          </p:nvSpPr>
          <p:spPr bwMode="auto">
            <a:xfrm rot="5400000" flipV="1">
              <a:off x="534196" y="2602748"/>
              <a:ext cx="227012" cy="21590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sp>
          <p:nvSpPr>
            <p:cNvPr id="28" name="Pentagon 27"/>
            <p:cNvSpPr/>
            <p:nvPr/>
          </p:nvSpPr>
          <p:spPr bwMode="auto">
            <a:xfrm>
              <a:off x="534987" y="1624973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grpSp>
          <p:nvGrpSpPr>
            <p:cNvPr id="29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</p:grpSp>
        <p:sp>
          <p:nvSpPr>
            <p:cNvPr id="30" name="Chevron 29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>
                <a:solidFill>
                  <a:schemeClr val="tx1"/>
                </a:solidFill>
              </a:endParaRP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1405119" y="1653396"/>
              <a:ext cx="2536599" cy="97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8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</a:t>
              </a:r>
              <a:r>
                <a:rPr lang="en-US" sz="2800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13</a:t>
              </a:r>
              <a:endParaRPr lang="en-US" sz="2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65870" y="1628515"/>
            <a:ext cx="11838141" cy="921040"/>
            <a:chOff x="247181" y="1501344"/>
            <a:chExt cx="11838141" cy="921141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4"/>
              <a:ext cx="3090381" cy="914402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681636"/>
                    <a:ext cx="2280848" cy="7230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oMath>
                    </a14:m>
                    <a:r>
                      <a:rPr lang="en-US" sz="2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a:t>.</a:t>
                    </a:r>
                    <a:endParaRPr lang="en-US" sz="2999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681636"/>
                    <a:ext cx="2280848" cy="723073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10156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56"/>
              <a:ext cx="3090381" cy="914406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055679" y="1643363"/>
                    <a:ext cx="2280848" cy="7230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oMath>
                    </a14:m>
                    <a:r>
                      <a:rPr lang="fr-FR" sz="2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a:t>.</a:t>
                    </a:r>
                    <a:endParaRPr lang="en-US" sz="3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55679" y="1643363"/>
                    <a:ext cx="2280848" cy="723068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10156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52"/>
              <a:ext cx="3090381" cy="921133"/>
              <a:chOff x="5537206" y="1557992"/>
              <a:chExt cx="3079904" cy="85631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536459" y="1608256"/>
                    <a:ext cx="1773164" cy="8060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𝑉</m:t>
                          </m:r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fr-FR" sz="2400" dirty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36459" y="1608256"/>
                    <a:ext cx="1773164" cy="80605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51"/>
              <a:ext cx="3090381" cy="914402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456334" y="1684390"/>
                    <a:ext cx="1890293" cy="6338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marL="401320" indent="0" algn="just">
                      <a:spcAft>
                        <a:spcPts val="0"/>
                      </a:spcAft>
                      <a:buNone/>
                      <a:tabLst>
                        <a:tab pos="3599815" algn="l"/>
                        <a:tab pos="5039995" algn="l"/>
                      </a:tabLst>
                    </a:pPr>
                    <a14:m>
                      <m:oMath xmlns:m="http://schemas.openxmlformats.org/officeDocument/2006/math">
                        <m:r>
                          <a:rPr lang="en-US" sz="24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  <m:r>
                          <a:rPr lang="en-US" sz="24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a14:m>
                    <a:r>
                      <a:rPr 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a:t>.</a:t>
                    </a: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56334" y="1684390"/>
                    <a:ext cx="1890293" cy="633827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8036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70322A43-D7E3-4B56-A792-373282F37703}"/>
              </a:ext>
            </a:extLst>
          </p:cNvPr>
          <p:cNvSpPr/>
          <p:nvPr/>
        </p:nvSpPr>
        <p:spPr>
          <a:xfrm>
            <a:off x="9017049" y="1906362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976076" y="3665"/>
                <a:ext cx="9969811" cy="15486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Cho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khối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chóp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có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đáy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là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hình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vuông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cạnh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,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cạnh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bên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vuông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góc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với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mặt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phẳng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đáy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Đường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thẳng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𝑆𝐷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tạo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với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mặt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phẳng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𝑆𝐴𝐵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một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góc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30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Tính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thể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tích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của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khối</a:t>
                </a:r>
                <a:r>
                  <a:rPr lang="en-US" sz="2800" b="1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chóp</a:t>
                </a:r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nl-NL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</a:t>
                </a:r>
                <a:endParaRPr lang="en-US" sz="280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076" y="3665"/>
                <a:ext cx="9969811" cy="1548694"/>
              </a:xfrm>
              <a:prstGeom prst="rect">
                <a:avLst/>
              </a:prstGeom>
              <a:blipFill rotWithShape="0">
                <a:blip r:embed="rId7"/>
                <a:stretch>
                  <a:fillRect l="-1222" t="-1969" r="-1222" b="-102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1897" y="2850380"/>
            <a:ext cx="5112689" cy="3776472"/>
          </a:xfrm>
          <a:prstGeom prst="rect">
            <a:avLst/>
          </a:prstGeom>
        </p:spPr>
      </p:pic>
      <p:sp>
        <p:nvSpPr>
          <p:cNvPr id="45" name="Action Button: Back or Previous 44">
            <a:hlinkClick r:id="rId9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ction Button: Forward or Next 63">
            <a:hlinkClick r:id="rId10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0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91000" y="1702559"/>
            <a:ext cx="12060055" cy="5155442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400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67074" y="178986"/>
            <a:ext cx="5069244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Phần 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Lý thuyết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9074" y="953185"/>
            <a:ext cx="118014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Các công thức tính độ dài đoạn thẳng và tính diện tích đa giác: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5556" y="1769066"/>
            <a:ext cx="3409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b. Tam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giác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bất kỳ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7646174" y="2411411"/>
            <a:ext cx="4192679" cy="26122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70113" y="2442232"/>
                <a:ext cx="7846424" cy="38282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002060"/>
                    </a:solidFill>
                    <a:latin typeface="Times New Roman"/>
                    <a:ea typeface="Times New Roman"/>
                  </a:rPr>
                  <a:t>Định lí cosin: </a:t>
                </a:r>
                <a:endParaRPr lang="en-US" sz="3200" b="1" dirty="0" smtClean="0">
                  <a:solidFill>
                    <a:srgbClr val="002060"/>
                  </a:solidFill>
                  <a:latin typeface="Times New Roman"/>
                  <a:ea typeface="Times New Roman"/>
                </a:endParaRPr>
              </a:p>
              <a:p>
                <a:pPr marL="45720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𝒂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𝟐</m:t>
                          </m:r>
                        </m:sup>
                      </m:sSup>
                      <m:r>
                        <a:rPr lang="en-US" sz="32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𝒃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𝟐</m:t>
                          </m:r>
                        </m:sup>
                      </m:sSup>
                      <m:r>
                        <a:rPr lang="en-US" sz="32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+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𝒄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𝟐</m:t>
                          </m:r>
                        </m:sup>
                      </m:sSup>
                      <m:r>
                        <a:rPr lang="en-US" sz="32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−</m:t>
                      </m:r>
                      <m:r>
                        <a:rPr lang="en-US" sz="32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𝟐</m:t>
                      </m:r>
                      <m:r>
                        <a:rPr lang="en-US" sz="32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𝒃𝒄</m:t>
                      </m:r>
                      <m:r>
                        <a:rPr lang="en-US" sz="32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.</m:t>
                      </m:r>
                      <m:func>
                        <m:funcPr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uncPr>
                        <m:fName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𝒄𝒐𝒔</m:t>
                          </m:r>
                        </m:fName>
                        <m:e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𝑨</m:t>
                          </m:r>
                        </m:e>
                      </m:func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effectLst/>
                  <a:latin typeface="Times New Roman"/>
                  <a:ea typeface="Times New Roman"/>
                </a:endParaRPr>
              </a:p>
              <a:p>
                <a:pPr indent="-76200">
                  <a:spcAft>
                    <a:spcPts val="0"/>
                  </a:spcAft>
                </a:pPr>
                <a:r>
                  <a:rPr lang="en-US" sz="3200" b="1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Định lí sin: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𝒂</m:t>
                        </m:r>
                      </m:num>
                      <m:den>
                        <m:func>
                          <m:funcPr>
                            <m:ctrlPr>
                              <a:rPr lang="en-US" sz="32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funcPr>
                          <m:fName>
                            <m:r>
                              <a:rPr lang="en-US" sz="32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32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lang="en-US" sz="32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𝒃</m:t>
                        </m:r>
                      </m:num>
                      <m:den>
                        <m:func>
                          <m:funcPr>
                            <m:ctrlPr>
                              <a:rPr lang="en-US" sz="32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funcPr>
                          <m:fName>
                            <m:r>
                              <a:rPr lang="en-US" sz="32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32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𝑩</m:t>
                            </m:r>
                          </m:e>
                        </m:func>
                      </m:den>
                    </m:f>
                    <m:r>
                      <a:rPr lang="en-US" sz="32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𝒄</m:t>
                        </m:r>
                      </m:num>
                      <m:den>
                        <m:func>
                          <m:funcPr>
                            <m:ctrlPr>
                              <a:rPr lang="en-US" sz="32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funcPr>
                          <m:fName>
                            <m:r>
                              <a:rPr lang="en-US" sz="32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32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𝑪</m:t>
                            </m:r>
                          </m:e>
                        </m:func>
                      </m:den>
                    </m:f>
                    <m:r>
                      <a:rPr lang="en-US" sz="32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</a:rPr>
                      <m:t>𝟐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</a:rPr>
                      <m:t>𝑹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effectLst/>
                  <a:latin typeface="Times New Roman"/>
                  <a:ea typeface="Times New Roman"/>
                </a:endParaRPr>
              </a:p>
              <a:p>
                <a:pPr indent="-76200">
                  <a:spcAft>
                    <a:spcPts val="0"/>
                  </a:spcAft>
                </a:pPr>
                <a:r>
                  <a:rPr lang="en-US" sz="3200" b="1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Các công thức tính diện tích tam giác:</a:t>
                </a:r>
                <a:endParaRPr lang="en-US" sz="3200" b="1" dirty="0" smtClean="0">
                  <a:solidFill>
                    <a:schemeClr val="tx1"/>
                  </a:solidFill>
                  <a:effectLst/>
                  <a:latin typeface="Times New Roman"/>
                  <a:ea typeface="Times New Roman"/>
                </a:endParaRPr>
              </a:p>
              <a:p>
                <a:pPr indent="-7620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𝑺</m:t>
                      </m:r>
                      <m:r>
                        <a:rPr lang="en-US" sz="32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𝟐</m:t>
                          </m:r>
                        </m:den>
                      </m:f>
                      <m:r>
                        <a:rPr lang="en-US" sz="32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𝒂</m:t>
                      </m:r>
                      <m:r>
                        <a:rPr lang="en-US" sz="32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.</m:t>
                      </m:r>
                      <m:sSub>
                        <m:sSubPr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𝒉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𝒂</m:t>
                          </m:r>
                        </m:sub>
                      </m:sSub>
                      <m:r>
                        <a:rPr lang="en-US" sz="32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𝟐</m:t>
                          </m:r>
                        </m:den>
                      </m:f>
                      <m:r>
                        <a:rPr lang="en-US" sz="32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𝒃𝒄</m:t>
                      </m:r>
                      <m:r>
                        <a:rPr lang="en-US" sz="32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.</m:t>
                      </m:r>
                      <m:func>
                        <m:funcPr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uncPr>
                        <m:fName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𝒔𝒊𝒏</m:t>
                          </m:r>
                        </m:fName>
                        <m:e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𝑨</m:t>
                          </m:r>
                        </m:e>
                      </m:func>
                      <m:r>
                        <a:rPr lang="en-US" sz="32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𝒂𝒃𝒄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𝟒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𝑹</m:t>
                          </m:r>
                        </m:den>
                      </m:f>
                      <m:r>
                        <a:rPr lang="en-US" sz="32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  <m:r>
                        <a:rPr lang="en-US" sz="32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𝒑𝒓</m:t>
                      </m:r>
                      <m:r>
                        <a:rPr lang="en-US" sz="32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𝒑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(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𝒑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−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𝒂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)(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𝒑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−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𝒃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)(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𝒑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−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𝒄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sz="32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3" y="2442232"/>
                <a:ext cx="7846424" cy="3828227"/>
              </a:xfrm>
              <a:prstGeom prst="rect">
                <a:avLst/>
              </a:prstGeom>
              <a:blipFill rotWithShape="0">
                <a:blip r:embed="rId3"/>
                <a:stretch>
                  <a:fillRect l="-2020" t="-22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ction Button: Back or Previous 6">
            <a:hlinkClick r:id="rId4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4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/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2832" y="2560277"/>
            <a:ext cx="11935096" cy="4304454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599404"/>
              <a:chOff x="1275608" y="6239450"/>
              <a:chExt cx="4592537" cy="108909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836835" cy="1089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sp>
        <p:nvSpPr>
          <p:cNvPr id="25" name="Rounded Rectangle 24"/>
          <p:cNvSpPr/>
          <p:nvPr/>
        </p:nvSpPr>
        <p:spPr bwMode="auto">
          <a:xfrm>
            <a:off x="259620" y="-6537"/>
            <a:ext cx="11793833" cy="1522866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6952">
              <a:defRPr/>
            </a:pPr>
            <a:endParaRPr lang="en-US" sz="3199"/>
          </a:p>
        </p:txBody>
      </p:sp>
      <p:grpSp>
        <p:nvGrpSpPr>
          <p:cNvPr id="26" name="Group 25"/>
          <p:cNvGrpSpPr/>
          <p:nvPr/>
        </p:nvGrpSpPr>
        <p:grpSpPr>
          <a:xfrm>
            <a:off x="147058" y="27912"/>
            <a:ext cx="1788037" cy="642126"/>
            <a:chOff x="534987" y="1624973"/>
            <a:chExt cx="3505200" cy="1199232"/>
          </a:xfrm>
        </p:grpSpPr>
        <p:sp>
          <p:nvSpPr>
            <p:cNvPr id="27" name="Isosceles Triangle 44"/>
            <p:cNvSpPr/>
            <p:nvPr/>
          </p:nvSpPr>
          <p:spPr bwMode="auto">
            <a:xfrm rot="5400000" flipV="1">
              <a:off x="534196" y="2602748"/>
              <a:ext cx="227012" cy="21590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sp>
          <p:nvSpPr>
            <p:cNvPr id="28" name="Pentagon 27"/>
            <p:cNvSpPr/>
            <p:nvPr/>
          </p:nvSpPr>
          <p:spPr bwMode="auto">
            <a:xfrm>
              <a:off x="534987" y="1624973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grpSp>
          <p:nvGrpSpPr>
            <p:cNvPr id="29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</p:grpSp>
        <p:sp>
          <p:nvSpPr>
            <p:cNvPr id="30" name="Chevron 29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>
                <a:solidFill>
                  <a:schemeClr val="tx1"/>
                </a:solidFill>
              </a:endParaRP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1405119" y="1653396"/>
              <a:ext cx="2536599" cy="97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8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</a:t>
              </a:r>
              <a:r>
                <a:rPr lang="en-US" sz="2800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14</a:t>
              </a:r>
              <a:endParaRPr lang="en-US" sz="2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65870" y="1628515"/>
            <a:ext cx="11838141" cy="923412"/>
            <a:chOff x="247181" y="1501344"/>
            <a:chExt cx="11838141" cy="923513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4"/>
              <a:ext cx="3090381" cy="914402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681636"/>
                    <a:ext cx="2280848" cy="7258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18</m:t>
                            </m:r>
                          </m:den>
                        </m:f>
                      </m:oMath>
                    </a14:m>
                    <a:r>
                      <a:rPr lang="en-US" sz="2800" dirty="0">
                        <a:solidFill>
                          <a:schemeClr val="bg1"/>
                        </a:solidFill>
                        <a:ea typeface="Times New Roman" panose="02020603050405020304" pitchFamily="18" charset="0"/>
                      </a:rPr>
                      <a:t>.</a:t>
                    </a:r>
                    <a:endParaRPr lang="en-US" sz="2999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681636"/>
                    <a:ext cx="2280848" cy="72581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10156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56"/>
              <a:ext cx="3090381" cy="914406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055679" y="1643363"/>
                    <a:ext cx="2280848" cy="7230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24</m:t>
                            </m:r>
                          </m:den>
                        </m:f>
                      </m:oMath>
                    </a14:m>
                    <a:r>
                      <a:rPr lang="fr-FR" sz="2800" dirty="0">
                        <a:solidFill>
                          <a:schemeClr val="bg1"/>
                        </a:solidFill>
                        <a:ea typeface="Times New Roman" panose="02020603050405020304" pitchFamily="18" charset="0"/>
                      </a:rPr>
                      <a:t>.</a:t>
                    </a:r>
                    <a:endParaRPr lang="en-US" sz="3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55679" y="1643363"/>
                    <a:ext cx="2280848" cy="723068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10156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52"/>
              <a:ext cx="3090381" cy="923505"/>
              <a:chOff x="5537206" y="1557992"/>
              <a:chExt cx="3079904" cy="858519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536459" y="1608256"/>
                    <a:ext cx="1773164" cy="8082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36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fr-FR" sz="2400" dirty="0">
                              <a:solidFill>
                                <a:schemeClr val="bg1"/>
                              </a:solidFill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36459" y="1608256"/>
                    <a:ext cx="1773164" cy="80825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53"/>
              <a:ext cx="3090381" cy="914403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456335" y="1659012"/>
                    <a:ext cx="1992432" cy="7252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</m:oMath>
                    </a14:m>
                    <a:r>
                      <a:rPr lang="en-US" sz="2800" dirty="0">
                        <a:solidFill>
                          <a:schemeClr val="bg1"/>
                        </a:solidFill>
                      </a:rPr>
                      <a:t>.</a:t>
                    </a:r>
                    <a:endParaRPr lang="en-US" sz="2800" dirty="0">
                      <a:solidFill>
                        <a:schemeClr val="bg1"/>
                      </a:solidFill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56335" y="1659012"/>
                    <a:ext cx="1992432" cy="725217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10156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70322A43-D7E3-4B56-A792-373282F37703}"/>
              </a:ext>
            </a:extLst>
          </p:cNvPr>
          <p:cNvSpPr/>
          <p:nvPr/>
        </p:nvSpPr>
        <p:spPr>
          <a:xfrm>
            <a:off x="240087" y="1882550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976076" y="3665"/>
                <a:ext cx="9969811" cy="15486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Cho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hình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chóp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đáy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vuông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cân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𝑆𝐴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giữa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mặt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phẳng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bằng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30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Tính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thể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tích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khối</a:t>
                </a:r>
                <a:r>
                  <a:rPr lang="en-US" sz="2800" b="1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chóp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076" y="3665"/>
                <a:ext cx="9969811" cy="1548694"/>
              </a:xfrm>
              <a:prstGeom prst="rect">
                <a:avLst/>
              </a:prstGeom>
              <a:blipFill rotWithShape="0">
                <a:blip r:embed="rId7"/>
                <a:stretch>
                  <a:fillRect l="-1222" t="-1969" r="-1222" b="-102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2789" y="2560277"/>
            <a:ext cx="3709984" cy="4270248"/>
          </a:xfrm>
          <a:prstGeom prst="rect">
            <a:avLst/>
          </a:prstGeom>
        </p:spPr>
      </p:pic>
      <p:sp>
        <p:nvSpPr>
          <p:cNvPr id="45" name="Action Button: Back or Previous 44">
            <a:hlinkClick r:id="rId9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ction Button: Forward or Next 63">
            <a:hlinkClick r:id="rId10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2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2832" y="2560277"/>
            <a:ext cx="11935096" cy="4304454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599404"/>
              <a:chOff x="1275608" y="6239450"/>
              <a:chExt cx="4592537" cy="108909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836835" cy="1089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sp>
        <p:nvSpPr>
          <p:cNvPr id="25" name="Rounded Rectangle 24"/>
          <p:cNvSpPr/>
          <p:nvPr/>
        </p:nvSpPr>
        <p:spPr bwMode="auto">
          <a:xfrm>
            <a:off x="259620" y="-6537"/>
            <a:ext cx="11793833" cy="1522866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6952">
              <a:defRPr/>
            </a:pPr>
            <a:endParaRPr lang="en-US" sz="3199"/>
          </a:p>
        </p:txBody>
      </p:sp>
      <p:grpSp>
        <p:nvGrpSpPr>
          <p:cNvPr id="26" name="Group 25"/>
          <p:cNvGrpSpPr/>
          <p:nvPr/>
        </p:nvGrpSpPr>
        <p:grpSpPr>
          <a:xfrm>
            <a:off x="147058" y="27912"/>
            <a:ext cx="1788037" cy="642126"/>
            <a:chOff x="534987" y="1624973"/>
            <a:chExt cx="3505200" cy="1199232"/>
          </a:xfrm>
        </p:grpSpPr>
        <p:sp>
          <p:nvSpPr>
            <p:cNvPr id="27" name="Isosceles Triangle 44"/>
            <p:cNvSpPr/>
            <p:nvPr/>
          </p:nvSpPr>
          <p:spPr bwMode="auto">
            <a:xfrm rot="5400000" flipV="1">
              <a:off x="534196" y="2602748"/>
              <a:ext cx="227012" cy="21590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sp>
          <p:nvSpPr>
            <p:cNvPr id="28" name="Pentagon 27"/>
            <p:cNvSpPr/>
            <p:nvPr/>
          </p:nvSpPr>
          <p:spPr bwMode="auto">
            <a:xfrm>
              <a:off x="534987" y="1624973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grpSp>
          <p:nvGrpSpPr>
            <p:cNvPr id="29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</p:grpSp>
        <p:sp>
          <p:nvSpPr>
            <p:cNvPr id="30" name="Chevron 29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>
                <a:solidFill>
                  <a:schemeClr val="tx1"/>
                </a:solidFill>
              </a:endParaRP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1405119" y="1653396"/>
              <a:ext cx="2536599" cy="97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8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</a:t>
              </a:r>
              <a:r>
                <a:rPr lang="en-US" sz="2800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15</a:t>
              </a:r>
              <a:endParaRPr lang="en-US" sz="2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65870" y="1628515"/>
            <a:ext cx="11838141" cy="923412"/>
            <a:chOff x="247181" y="1501344"/>
            <a:chExt cx="11838141" cy="923514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4"/>
              <a:ext cx="3090381" cy="914402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681636"/>
                    <a:ext cx="2280848" cy="7230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oMath>
                    </a14:m>
                    <a: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.</a:t>
                    </a:r>
                    <a:endParaRPr lang="en-US" sz="2999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681636"/>
                    <a:ext cx="2280848" cy="723073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8594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56"/>
              <a:ext cx="3090381" cy="914406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055679" y="1643363"/>
                    <a:ext cx="2280848" cy="7083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oMath>
                    </a14:m>
                    <a:r>
                      <a:rPr lang="fr-FR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.</a:t>
                    </a:r>
                    <a:endParaRPr lang="en-US" sz="3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55679" y="1643363"/>
                    <a:ext cx="2280848" cy="708344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8800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52"/>
              <a:ext cx="3090381" cy="923506"/>
              <a:chOff x="5537206" y="1557992"/>
              <a:chExt cx="3079904" cy="85852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536459" y="1608256"/>
                    <a:ext cx="1773164" cy="8082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𝑉</m:t>
                          </m:r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fr-FR" sz="24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36459" y="1608256"/>
                    <a:ext cx="1773164" cy="808256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54"/>
              <a:ext cx="3090381" cy="914404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456335" y="1608256"/>
                    <a:ext cx="1719042" cy="7748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𝑉</m:t>
                          </m:r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56335" y="1608256"/>
                    <a:ext cx="1719042" cy="77487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70322A43-D7E3-4B56-A792-373282F37703}"/>
              </a:ext>
            </a:extLst>
          </p:cNvPr>
          <p:cNvSpPr/>
          <p:nvPr/>
        </p:nvSpPr>
        <p:spPr>
          <a:xfrm>
            <a:off x="3162679" y="1909609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976076" y="3665"/>
                <a:ext cx="9969811" cy="1462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fr-FR" sz="25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</a:t>
                </a:r>
                <a:r>
                  <a:rPr lang="fr-FR" sz="25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fr-FR" sz="25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5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chóp</a:t>
                </a:r>
                <a:r>
                  <a:rPr lang="fr-FR" sz="25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5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5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  <m:r>
                      <a:rPr lang="en-US" sz="25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5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fr-FR" sz="25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5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đáy</a:t>
                </a:r>
                <a:r>
                  <a:rPr lang="fr-FR" sz="25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fr-FR" sz="25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</a:t>
                </a:r>
                <a:r>
                  <a:rPr lang="fr-FR" sz="25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fr-FR" sz="25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5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thang</a:t>
                </a:r>
                <a:r>
                  <a:rPr lang="fr-FR" sz="25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5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vuông</a:t>
                </a:r>
                <a:r>
                  <a:rPr lang="fr-FR" sz="25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5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tại</a:t>
                </a:r>
                <a:r>
                  <a:rPr lang="fr-FR" sz="25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5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5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fr-FR" sz="25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5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5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en-US" sz="25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5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</m:t>
                    </m:r>
                    <m:r>
                      <a:rPr lang="en-US" sz="25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5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25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5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𝑆𝐴</m:t>
                    </m:r>
                    <m:r>
                      <a:rPr lang="en-US" sz="25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5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25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5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fr-FR" sz="25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5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vuông</a:t>
                </a:r>
                <a:r>
                  <a:rPr lang="fr-FR" sz="25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5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fr-FR" sz="25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5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fr-FR" sz="25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5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fr-FR" sz="25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5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phẳng</a:t>
                </a:r>
                <a:r>
                  <a:rPr lang="fr-FR" sz="25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fr-FR" sz="25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fr-FR" sz="25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Khoảng</a:t>
                </a:r>
                <a:r>
                  <a:rPr lang="fr-FR" sz="25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5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cách</a:t>
                </a:r>
                <a:r>
                  <a:rPr lang="fr-FR" sz="25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5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từ</a:t>
                </a:r>
                <a:r>
                  <a:rPr lang="fr-FR" sz="25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5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5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đến</a:t>
                </a:r>
                <a:r>
                  <a:rPr lang="fr-FR" sz="25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5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fr-FR" sz="25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5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phẳng</a:t>
                </a:r>
                <a:r>
                  <a:rPr lang="fr-FR" sz="25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𝑆𝐴𝐶</m:t>
                        </m:r>
                      </m:e>
                    </m:d>
                  </m:oMath>
                </a14:m>
                <a:r>
                  <a:rPr lang="fr-FR" sz="25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5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fr-FR" sz="25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2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fr-FR" sz="25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25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</a:t>
                </a:r>
                <a:r>
                  <a:rPr lang="en-US" sz="25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5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tích</a:t>
                </a:r>
                <a:r>
                  <a:rPr lang="en-US" sz="25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en-US" sz="25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5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khối</a:t>
                </a:r>
                <a:r>
                  <a:rPr lang="en-US" sz="25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chóp</a:t>
                </a:r>
                <a:r>
                  <a:rPr lang="en-US" sz="25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5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5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nl-NL" sz="25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5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076" y="3665"/>
                <a:ext cx="9969811" cy="1462773"/>
              </a:xfrm>
              <a:prstGeom prst="rect">
                <a:avLst/>
              </a:prstGeom>
              <a:blipFill rotWithShape="0">
                <a:blip r:embed="rId7"/>
                <a:stretch>
                  <a:fillRect l="-978" t="-2083" b="-58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2528" y="3202502"/>
            <a:ext cx="3867652" cy="3357954"/>
          </a:xfrm>
          <a:prstGeom prst="rect">
            <a:avLst/>
          </a:prstGeom>
        </p:spPr>
      </p:pic>
      <p:sp>
        <p:nvSpPr>
          <p:cNvPr id="63" name="Action Button: Back or Previous 62">
            <a:hlinkClick r:id="rId9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ction Button: Forward or Next 63">
            <a:hlinkClick r:id="rId10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5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2832" y="2560277"/>
            <a:ext cx="11935096" cy="4304454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599404"/>
              <a:chOff x="1275608" y="6239450"/>
              <a:chExt cx="4592537" cy="108909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836835" cy="1089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sp>
        <p:nvSpPr>
          <p:cNvPr id="25" name="Rounded Rectangle 24"/>
          <p:cNvSpPr/>
          <p:nvPr/>
        </p:nvSpPr>
        <p:spPr bwMode="auto">
          <a:xfrm>
            <a:off x="259620" y="-6537"/>
            <a:ext cx="11793833" cy="1522866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6952">
              <a:defRPr/>
            </a:pPr>
            <a:endParaRPr lang="en-US" sz="3199"/>
          </a:p>
        </p:txBody>
      </p:sp>
      <p:grpSp>
        <p:nvGrpSpPr>
          <p:cNvPr id="26" name="Group 25"/>
          <p:cNvGrpSpPr/>
          <p:nvPr/>
        </p:nvGrpSpPr>
        <p:grpSpPr>
          <a:xfrm>
            <a:off x="147058" y="27912"/>
            <a:ext cx="1788037" cy="642126"/>
            <a:chOff x="534987" y="1624973"/>
            <a:chExt cx="3505200" cy="1199232"/>
          </a:xfrm>
        </p:grpSpPr>
        <p:sp>
          <p:nvSpPr>
            <p:cNvPr id="27" name="Isosceles Triangle 44"/>
            <p:cNvSpPr/>
            <p:nvPr/>
          </p:nvSpPr>
          <p:spPr bwMode="auto">
            <a:xfrm rot="5400000" flipV="1">
              <a:off x="534196" y="2602748"/>
              <a:ext cx="227012" cy="21590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sp>
          <p:nvSpPr>
            <p:cNvPr id="28" name="Pentagon 27"/>
            <p:cNvSpPr/>
            <p:nvPr/>
          </p:nvSpPr>
          <p:spPr bwMode="auto">
            <a:xfrm>
              <a:off x="534987" y="1624973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grpSp>
          <p:nvGrpSpPr>
            <p:cNvPr id="29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</p:grpSp>
        <p:sp>
          <p:nvSpPr>
            <p:cNvPr id="30" name="Chevron 29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>
                <a:solidFill>
                  <a:schemeClr val="tx1"/>
                </a:solidFill>
              </a:endParaRP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1405119" y="1653396"/>
              <a:ext cx="2536599" cy="97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8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</a:t>
              </a:r>
              <a:r>
                <a:rPr lang="en-US" sz="2800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16</a:t>
              </a:r>
              <a:endParaRPr lang="en-US" sz="2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65870" y="1628515"/>
            <a:ext cx="11838141" cy="953035"/>
            <a:chOff x="247181" y="1501344"/>
            <a:chExt cx="11838141" cy="953139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4"/>
              <a:ext cx="3090381" cy="914402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681636"/>
                    <a:ext cx="2280848" cy="6539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11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oMath>
                    </a14:m>
                    <a:r>
                      <a:rPr lang="en-US" sz="2800" dirty="0">
                        <a:solidFill>
                          <a:schemeClr val="bg1"/>
                        </a:solidFill>
                        <a:ea typeface="Times New Roman" panose="02020603050405020304" pitchFamily="18" charset="0"/>
                      </a:rPr>
                      <a:t>.</a:t>
                    </a:r>
                    <a:endParaRPr lang="en-US" sz="2999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681636"/>
                    <a:ext cx="2280848" cy="653979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12174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56"/>
              <a:ext cx="3090381" cy="914406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055679" y="1643363"/>
                    <a:ext cx="2280848" cy="7253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66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oMath>
                    </a14:m>
                    <a:r>
                      <a:rPr lang="en-US" sz="2800" dirty="0">
                        <a:solidFill>
                          <a:schemeClr val="bg1"/>
                        </a:solidFill>
                        <a:ea typeface="Times New Roman" panose="02020603050405020304" pitchFamily="18" charset="0"/>
                      </a:rPr>
                      <a:t>.</a:t>
                    </a:r>
                    <a:endParaRPr lang="en-US" sz="3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55679" y="1643363"/>
                    <a:ext cx="2280848" cy="725334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10156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52"/>
              <a:ext cx="3090381" cy="953131"/>
              <a:chOff x="5537206" y="1557992"/>
              <a:chExt cx="3079904" cy="88606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536459" y="1608256"/>
                    <a:ext cx="1773164" cy="8357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6</m:t>
                              </m:r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11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chemeClr val="bg1"/>
                              </a:solidFill>
                              <a:ea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chemeClr val="bg1"/>
                              </a:solidFill>
                              <a:ea typeface="Times New Roman" panose="02020603050405020304" pitchFamily="18" charset="0"/>
                            </a:rPr>
                            <m:t>	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36459" y="1608256"/>
                    <a:ext cx="1773164" cy="835796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51"/>
              <a:ext cx="3090381" cy="914402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456334" y="1684390"/>
                    <a:ext cx="1890293" cy="7228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marL="401955" indent="0">
                      <a:spcAft>
                        <a:spcPts val="0"/>
                      </a:spcAft>
                      <a:buNone/>
                      <a:tabLst>
                        <a:tab pos="1485900" algn="l"/>
                        <a:tab pos="2571750" algn="l"/>
                        <a:tab pos="3771900" algn="l"/>
                      </a:tabLst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66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11</m:t>
                            </m:r>
                          </m:den>
                        </m:f>
                      </m:oMath>
                    </a14:m>
                    <a:r>
                      <a:rPr lang="en-US" sz="2800" dirty="0">
                        <a:solidFill>
                          <a:schemeClr val="bg1"/>
                        </a:solidFill>
                        <a:ea typeface="Times New Roman" panose="02020603050405020304" pitchFamily="18" charset="0"/>
                      </a:rPr>
                      <a:t>.</a:t>
                    </a: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56334" y="1684390"/>
                    <a:ext cx="1890293" cy="722833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10156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70322A43-D7E3-4B56-A792-373282F37703}"/>
              </a:ext>
            </a:extLst>
          </p:cNvPr>
          <p:cNvSpPr/>
          <p:nvPr/>
        </p:nvSpPr>
        <p:spPr>
          <a:xfrm>
            <a:off x="9017049" y="1906362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976076" y="3665"/>
                <a:ext cx="9969811" cy="15969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Cho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hình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chóp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𝑆𝐵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𝑆𝐶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đôi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vuông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𝑆𝐴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𝑆𝐵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𝑆𝐶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. Tính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khoảng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cách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từ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đến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mặt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phẳng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𝐴𝐵𝐶</m:t>
                        </m:r>
                      </m:e>
                    </m:d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800" dirty="0">
                  <a:solidFill>
                    <a:srgbClr val="002060"/>
                  </a:solidFill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076" y="3665"/>
                <a:ext cx="9969811" cy="1596912"/>
              </a:xfrm>
              <a:prstGeom prst="rect">
                <a:avLst/>
              </a:prstGeom>
              <a:blipFill rotWithShape="0">
                <a:blip r:embed="rId7"/>
                <a:stretch>
                  <a:fillRect l="-1222" t="-1908" r="-122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0362" y="2604335"/>
            <a:ext cx="3670256" cy="4270248"/>
          </a:xfrm>
          <a:prstGeom prst="rect">
            <a:avLst/>
          </a:prstGeom>
        </p:spPr>
      </p:pic>
      <p:sp>
        <p:nvSpPr>
          <p:cNvPr id="63" name="Action Button: Back or Previous 62">
            <a:hlinkClick r:id="rId9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ction Button: Forward or Next 63">
            <a:hlinkClick r:id="rId10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9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2832" y="2560277"/>
            <a:ext cx="11935096" cy="4304454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599404"/>
              <a:chOff x="1275608" y="6239450"/>
              <a:chExt cx="4592537" cy="108909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836835" cy="1089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sp>
        <p:nvSpPr>
          <p:cNvPr id="25" name="Rounded Rectangle 24"/>
          <p:cNvSpPr/>
          <p:nvPr/>
        </p:nvSpPr>
        <p:spPr bwMode="auto">
          <a:xfrm>
            <a:off x="259620" y="-6537"/>
            <a:ext cx="11793833" cy="1522866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6952">
              <a:defRPr/>
            </a:pPr>
            <a:endParaRPr lang="en-US" sz="3199"/>
          </a:p>
        </p:txBody>
      </p:sp>
      <p:grpSp>
        <p:nvGrpSpPr>
          <p:cNvPr id="26" name="Group 25"/>
          <p:cNvGrpSpPr/>
          <p:nvPr/>
        </p:nvGrpSpPr>
        <p:grpSpPr>
          <a:xfrm>
            <a:off x="147058" y="27912"/>
            <a:ext cx="1788037" cy="642126"/>
            <a:chOff x="534987" y="1624973"/>
            <a:chExt cx="3505200" cy="1199232"/>
          </a:xfrm>
        </p:grpSpPr>
        <p:sp>
          <p:nvSpPr>
            <p:cNvPr id="27" name="Isosceles Triangle 44"/>
            <p:cNvSpPr/>
            <p:nvPr/>
          </p:nvSpPr>
          <p:spPr bwMode="auto">
            <a:xfrm rot="5400000" flipV="1">
              <a:off x="534196" y="2602748"/>
              <a:ext cx="227012" cy="21590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sp>
          <p:nvSpPr>
            <p:cNvPr id="28" name="Pentagon 27"/>
            <p:cNvSpPr/>
            <p:nvPr/>
          </p:nvSpPr>
          <p:spPr bwMode="auto">
            <a:xfrm>
              <a:off x="534987" y="1624973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grpSp>
          <p:nvGrpSpPr>
            <p:cNvPr id="29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</p:grpSp>
        <p:sp>
          <p:nvSpPr>
            <p:cNvPr id="30" name="Chevron 29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>
                <a:solidFill>
                  <a:schemeClr val="tx1"/>
                </a:solidFill>
              </a:endParaRP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1405119" y="1653396"/>
              <a:ext cx="2536599" cy="97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8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</a:t>
              </a:r>
              <a:r>
                <a:rPr lang="en-US" sz="2800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17</a:t>
              </a:r>
              <a:endParaRPr lang="en-US" sz="2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65870" y="1628514"/>
            <a:ext cx="11880642" cy="941048"/>
            <a:chOff x="247181" y="1501345"/>
            <a:chExt cx="11880642" cy="941152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5"/>
              <a:ext cx="3090381" cy="937094"/>
              <a:chOff x="5537206" y="1557991"/>
              <a:chExt cx="3079904" cy="871160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681636"/>
                    <a:ext cx="2280848" cy="7475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</m:oMath>
                    </a14:m>
                    <a:r>
                      <a:rPr lang="en-US" sz="2800" dirty="0">
                        <a:solidFill>
                          <a:schemeClr val="bg1"/>
                        </a:solidFill>
                        <a:ea typeface="Times New Roman" panose="02020603050405020304" pitchFamily="18" charset="0"/>
                      </a:rPr>
                      <a:t>.</a:t>
                    </a:r>
                    <a:endParaRPr lang="en-US" sz="2999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681636"/>
                    <a:ext cx="2280848" cy="74751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6818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56"/>
              <a:ext cx="3090381" cy="914406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055679" y="1643363"/>
                    <a:ext cx="2280848" cy="6452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19</m:t>
                                </m:r>
                              </m:e>
                            </m:rad>
                          </m:den>
                        </m:f>
                      </m:oMath>
                    </a14:m>
                    <a:r>
                      <a:rPr lang="en-US" sz="2800" dirty="0">
                        <a:solidFill>
                          <a:schemeClr val="bg1"/>
                        </a:solidFill>
                        <a:ea typeface="Times New Roman" panose="02020603050405020304" pitchFamily="18" charset="0"/>
                      </a:rPr>
                      <a:t>.</a:t>
                    </a:r>
                    <a:endParaRPr lang="en-US" sz="3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55679" y="1643363"/>
                    <a:ext cx="2280848" cy="64521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78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50"/>
              <a:ext cx="3090381" cy="914409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536459" y="1608256"/>
                    <a:ext cx="1773164" cy="7418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0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17</m:t>
                                  </m:r>
                                </m:e>
                              </m:ra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19</m:t>
                                  </m:r>
                                </m:e>
                              </m:rad>
                            </m:den>
                          </m:f>
                          <m:r>
                            <m:rPr>
                              <m:nor/>
                            </m:rPr>
                            <a:rPr lang="en-US" sz="2000" dirty="0">
                              <a:solidFill>
                                <a:schemeClr val="bg1"/>
                              </a:solidFill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36459" y="1608256"/>
                    <a:ext cx="1773164" cy="74184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2" y="1501351"/>
              <a:ext cx="3132881" cy="941146"/>
              <a:chOff x="5537206" y="1557992"/>
              <a:chExt cx="3122260" cy="87492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769173" y="1684390"/>
                    <a:ext cx="1890293" cy="7485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>
                      <a:tabLst>
                        <a:tab pos="1485900" algn="l"/>
                        <a:tab pos="2571750" algn="l"/>
                        <a:tab pos="3771900" algn="l"/>
                      </a:tabLst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2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𝟏𝟗</m:t>
                                </m:r>
                              </m:e>
                            </m:rad>
                          </m:den>
                        </m:f>
                      </m:oMath>
                    </a14:m>
                    <a:r>
                      <a:rPr lang="en-US" sz="2800" dirty="0">
                        <a:solidFill>
                          <a:schemeClr val="bg1"/>
                        </a:solidFill>
                        <a:ea typeface="Times New Roman" panose="02020603050405020304" pitchFamily="18" charset="0"/>
                      </a:rPr>
                      <a:t>.</a:t>
                    </a: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69173" y="1684390"/>
                    <a:ext cx="1890293" cy="748527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6767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70322A43-D7E3-4B56-A792-373282F37703}"/>
              </a:ext>
            </a:extLst>
          </p:cNvPr>
          <p:cNvSpPr/>
          <p:nvPr/>
        </p:nvSpPr>
        <p:spPr>
          <a:xfrm>
            <a:off x="9017049" y="1906362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976076" y="3665"/>
                <a:ext cx="9969811" cy="1595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Cho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tứ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diện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𝑂𝐴𝐵𝐶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𝑂𝐴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𝑂𝐵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𝑂𝐶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đôi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vuông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Biết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𝑂𝐴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𝑂𝐵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𝑂𝐶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Tính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khoảng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cách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từ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đến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mặt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phẳng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076" y="3665"/>
                <a:ext cx="9969811" cy="1595309"/>
              </a:xfrm>
              <a:prstGeom prst="rect">
                <a:avLst/>
              </a:prstGeom>
              <a:blipFill rotWithShape="0">
                <a:blip r:embed="rId7"/>
                <a:stretch>
                  <a:fillRect l="-1222" t="-1916" r="-1222" b="-1034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1668" y="2544355"/>
            <a:ext cx="3670256" cy="4270248"/>
          </a:xfrm>
          <a:prstGeom prst="rect">
            <a:avLst/>
          </a:prstGeom>
        </p:spPr>
      </p:pic>
      <p:sp>
        <p:nvSpPr>
          <p:cNvPr id="45" name="Action Button: Back or Previous 44">
            <a:hlinkClick r:id="rId9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ction Button: Forward or Next 63">
            <a:hlinkClick r:id="rId10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3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2832" y="2560277"/>
            <a:ext cx="11935096" cy="4304454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599404"/>
              <a:chOff x="1275608" y="6239450"/>
              <a:chExt cx="4592537" cy="108909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836835" cy="1089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sp>
        <p:nvSpPr>
          <p:cNvPr id="25" name="Rounded Rectangle 24"/>
          <p:cNvSpPr/>
          <p:nvPr/>
        </p:nvSpPr>
        <p:spPr bwMode="auto">
          <a:xfrm>
            <a:off x="259620" y="-6537"/>
            <a:ext cx="11793833" cy="1522866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6952">
              <a:defRPr/>
            </a:pPr>
            <a:endParaRPr lang="en-US" sz="3199"/>
          </a:p>
        </p:txBody>
      </p:sp>
      <p:grpSp>
        <p:nvGrpSpPr>
          <p:cNvPr id="26" name="Group 25"/>
          <p:cNvGrpSpPr/>
          <p:nvPr/>
        </p:nvGrpSpPr>
        <p:grpSpPr>
          <a:xfrm>
            <a:off x="147058" y="27912"/>
            <a:ext cx="1788037" cy="642126"/>
            <a:chOff x="534987" y="1624973"/>
            <a:chExt cx="3505200" cy="1199232"/>
          </a:xfrm>
        </p:grpSpPr>
        <p:sp>
          <p:nvSpPr>
            <p:cNvPr id="27" name="Isosceles Triangle 44"/>
            <p:cNvSpPr/>
            <p:nvPr/>
          </p:nvSpPr>
          <p:spPr bwMode="auto">
            <a:xfrm rot="5400000" flipV="1">
              <a:off x="534196" y="2602748"/>
              <a:ext cx="227012" cy="21590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sp>
          <p:nvSpPr>
            <p:cNvPr id="28" name="Pentagon 27"/>
            <p:cNvSpPr/>
            <p:nvPr/>
          </p:nvSpPr>
          <p:spPr bwMode="auto">
            <a:xfrm>
              <a:off x="534987" y="1624973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grpSp>
          <p:nvGrpSpPr>
            <p:cNvPr id="29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</p:grpSp>
        <p:sp>
          <p:nvSpPr>
            <p:cNvPr id="30" name="Chevron 29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>
                <a:solidFill>
                  <a:schemeClr val="tx1"/>
                </a:solidFill>
              </a:endParaRP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1405119" y="1653396"/>
              <a:ext cx="2536599" cy="97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8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</a:t>
              </a:r>
              <a:r>
                <a:rPr lang="en-US" sz="2800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18</a:t>
              </a:r>
              <a:endParaRPr lang="en-US" sz="2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65870" y="1628515"/>
            <a:ext cx="11838141" cy="914317"/>
            <a:chOff x="247181" y="1501344"/>
            <a:chExt cx="11838141" cy="914418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4"/>
              <a:ext cx="3090381" cy="914402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295138" y="1819336"/>
                    <a:ext cx="2280848" cy="4864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90°</m:t>
                        </m:r>
                      </m:oMath>
                    </a14:m>
                    <a:r>
                      <a:rPr lang="en-US" sz="2800" dirty="0">
                        <a:solidFill>
                          <a:schemeClr val="bg1"/>
                        </a:solidFill>
                        <a:ea typeface="Times New Roman" panose="02020603050405020304" pitchFamily="18" charset="0"/>
                      </a:rPr>
                      <a:t>.</a:t>
                    </a:r>
                    <a:endParaRPr lang="en-US" sz="2999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95138" y="1819336"/>
                    <a:ext cx="2280848" cy="486460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t="-10465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56"/>
              <a:ext cx="3090381" cy="914406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112408" y="1819325"/>
                    <a:ext cx="2280848" cy="48645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30°</m:t>
                        </m:r>
                      </m:oMath>
                    </a14:m>
                    <a:r>
                      <a:rPr lang="en-US" sz="2800" dirty="0">
                        <a:solidFill>
                          <a:schemeClr val="bg1"/>
                        </a:solidFill>
                        <a:ea typeface="Times New Roman" panose="02020603050405020304" pitchFamily="18" charset="0"/>
                      </a:rPr>
                      <a:t>.</a:t>
                    </a:r>
                    <a:endParaRPr lang="en-US" sz="3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2408" y="1819325"/>
                    <a:ext cx="2280848" cy="486457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t="-10465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52"/>
              <a:ext cx="3090381" cy="914410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548625" y="1874545"/>
                    <a:ext cx="1773164" cy="42922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45°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bg1"/>
                              </a:solidFill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48625" y="1874545"/>
                    <a:ext cx="1773164" cy="429226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54"/>
              <a:ext cx="3090381" cy="914404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451892" y="1846702"/>
                    <a:ext cx="1719042" cy="42922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marL="401955" indent="0" algn="just">
                      <a:spcAft>
                        <a:spcPts val="0"/>
                      </a:spcAft>
                      <a:buNone/>
                      <a:tabLst>
                        <a:tab pos="190500" algn="l"/>
                        <a:tab pos="1778000" algn="l"/>
                        <a:tab pos="3365500" algn="l"/>
                        <a:tab pos="4953000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60°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bg1"/>
                              </a:solidFill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51892" y="1846702"/>
                    <a:ext cx="1719042" cy="429228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70322A43-D7E3-4B56-A792-373282F37703}"/>
              </a:ext>
            </a:extLst>
          </p:cNvPr>
          <p:cNvSpPr/>
          <p:nvPr/>
        </p:nvSpPr>
        <p:spPr>
          <a:xfrm>
            <a:off x="3162679" y="1909609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976076" y="3665"/>
                <a:ext cx="9969811" cy="16118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Cho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hình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chóp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đáy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hình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thoi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cạnh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=6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𝑆𝐴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𝑆𝐴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Tính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giữa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mặt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phẳng</a:t>
                </a:r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𝑆𝐵𝐷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076" y="3665"/>
                <a:ext cx="9969811" cy="1611852"/>
              </a:xfrm>
              <a:prstGeom prst="rect">
                <a:avLst/>
              </a:prstGeom>
              <a:blipFill rotWithShape="0">
                <a:blip r:embed="rId7"/>
                <a:stretch>
                  <a:fillRect l="-1222" t="-1136" r="-1222" b="-102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9024" y="3024316"/>
            <a:ext cx="5112689" cy="3776472"/>
          </a:xfrm>
          <a:prstGeom prst="rect">
            <a:avLst/>
          </a:prstGeom>
        </p:spPr>
      </p:pic>
      <p:sp>
        <p:nvSpPr>
          <p:cNvPr id="45" name="Action Button: Back or Previous 44">
            <a:hlinkClick r:id="rId9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ction Button: Forward or Next 63">
            <a:hlinkClick r:id="rId10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5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2832" y="2560277"/>
            <a:ext cx="11935096" cy="4304454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599404"/>
              <a:chOff x="1275608" y="6239450"/>
              <a:chExt cx="4592537" cy="108909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836835" cy="1089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sp>
        <p:nvSpPr>
          <p:cNvPr id="25" name="Rounded Rectangle 24"/>
          <p:cNvSpPr/>
          <p:nvPr/>
        </p:nvSpPr>
        <p:spPr bwMode="auto">
          <a:xfrm>
            <a:off x="259620" y="-6537"/>
            <a:ext cx="11793833" cy="1522866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6952">
              <a:defRPr/>
            </a:pPr>
            <a:endParaRPr lang="en-US" sz="3199"/>
          </a:p>
        </p:txBody>
      </p:sp>
      <p:grpSp>
        <p:nvGrpSpPr>
          <p:cNvPr id="26" name="Group 25"/>
          <p:cNvGrpSpPr/>
          <p:nvPr/>
        </p:nvGrpSpPr>
        <p:grpSpPr>
          <a:xfrm>
            <a:off x="147058" y="27912"/>
            <a:ext cx="1788037" cy="642126"/>
            <a:chOff x="534987" y="1624973"/>
            <a:chExt cx="3505200" cy="1199232"/>
          </a:xfrm>
        </p:grpSpPr>
        <p:sp>
          <p:nvSpPr>
            <p:cNvPr id="27" name="Isosceles Triangle 44"/>
            <p:cNvSpPr/>
            <p:nvPr/>
          </p:nvSpPr>
          <p:spPr bwMode="auto">
            <a:xfrm rot="5400000" flipV="1">
              <a:off x="534196" y="2602748"/>
              <a:ext cx="227012" cy="21590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sp>
          <p:nvSpPr>
            <p:cNvPr id="28" name="Pentagon 27"/>
            <p:cNvSpPr/>
            <p:nvPr/>
          </p:nvSpPr>
          <p:spPr bwMode="auto">
            <a:xfrm>
              <a:off x="534987" y="1624973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grpSp>
          <p:nvGrpSpPr>
            <p:cNvPr id="29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</p:grpSp>
        <p:sp>
          <p:nvSpPr>
            <p:cNvPr id="30" name="Chevron 29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>
                <a:solidFill>
                  <a:schemeClr val="tx1"/>
                </a:solidFill>
              </a:endParaRP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1405119" y="1653396"/>
              <a:ext cx="2536599" cy="97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8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</a:t>
              </a:r>
              <a:r>
                <a:rPr lang="en-US" sz="2800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19</a:t>
              </a:r>
              <a:endParaRPr lang="en-US" sz="2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65870" y="1628512"/>
            <a:ext cx="11880642" cy="919248"/>
            <a:chOff x="247181" y="1501344"/>
            <a:chExt cx="11880642" cy="919350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4"/>
              <a:ext cx="3090381" cy="914402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681636"/>
                    <a:ext cx="2280848" cy="6618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sz="2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2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</m:oMath>
                    </a14:m>
                    <a:r>
                      <a:rPr lang="en-US" sz="2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a:t>.</a:t>
                    </a:r>
                    <a:endParaRPr lang="en-US" sz="2999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681636"/>
                    <a:ext cx="2280848" cy="661849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11111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56"/>
              <a:ext cx="3090381" cy="914406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055679" y="1643363"/>
                    <a:ext cx="2280848" cy="7301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2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𝟏𝟑</m:t>
                            </m:r>
                          </m:den>
                        </m:f>
                      </m:oMath>
                    </a14:m>
                    <a:r>
                      <a:rPr lang="en-US" sz="2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a:t>.</a:t>
                    </a:r>
                    <a:endParaRPr lang="en-US" sz="3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55679" y="1643363"/>
                    <a:ext cx="2280848" cy="730164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10078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50"/>
              <a:ext cx="3090381" cy="914409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536459" y="1671701"/>
                    <a:ext cx="1773164" cy="6219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en-US" sz="20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𝒂</m:t>
                              </m:r>
                            </m:num>
                            <m:den>
                              <m:r>
                                <a:rPr lang="en-US" sz="20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𝟕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000" b="1" dirty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2000" b="1" dirty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	</m:t>
                          </m:r>
                        </m:oMath>
                      </m:oMathPara>
                    </a14:m>
                    <a:endParaRPr lang="en-US" sz="2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36459" y="1671701"/>
                    <a:ext cx="1773164" cy="621901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2" y="1501351"/>
              <a:ext cx="3132881" cy="919343"/>
              <a:chOff x="5537206" y="1557992"/>
              <a:chExt cx="3122260" cy="854656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769173" y="1684390"/>
                    <a:ext cx="1890293" cy="72825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>
                      <a:tabLst>
                        <a:tab pos="1485900" algn="l"/>
                        <a:tab pos="2571750" algn="l"/>
                        <a:tab pos="3771900" algn="l"/>
                      </a:tabLst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oMath>
                    </a14:m>
                    <a:r>
                      <a:rPr lang="en-US" sz="2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a:t>.</a:t>
                    </a:r>
                    <a:endParaRPr lang="en-US" sz="2800" dirty="0">
                      <a:solidFill>
                        <a:schemeClr val="bg1"/>
                      </a:solidFill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69173" y="1684390"/>
                    <a:ext cx="1890293" cy="728258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10078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70322A43-D7E3-4B56-A792-373282F37703}"/>
              </a:ext>
            </a:extLst>
          </p:cNvPr>
          <p:cNvSpPr/>
          <p:nvPr/>
        </p:nvSpPr>
        <p:spPr>
          <a:xfrm>
            <a:off x="6110224" y="1894004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976076" y="3665"/>
                <a:ext cx="9969811" cy="1718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5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Cho </a:t>
                </a:r>
                <a:r>
                  <a:rPr lang="en-US" sz="25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hình</a:t>
                </a:r>
                <a:r>
                  <a:rPr lang="en-US" sz="25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chóp</a:t>
                </a:r>
                <a:r>
                  <a:rPr lang="en-US" sz="25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5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5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5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có</a:t>
                </a:r>
                <a:r>
                  <a:rPr lang="en-US" sz="25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𝑆𝐴</m:t>
                    </m:r>
                    <m:r>
                      <a:rPr lang="en-US" sz="25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5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𝑆𝐵</m:t>
                    </m:r>
                    <m:r>
                      <a:rPr lang="en-US" sz="25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5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𝑆𝐶</m:t>
                    </m:r>
                    <m:r>
                      <a:rPr lang="en-US" sz="25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5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đáy</a:t>
                </a:r>
                <a:r>
                  <a:rPr lang="en-US" sz="25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5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là</a:t>
                </a:r>
                <a:r>
                  <a:rPr lang="en-US" sz="25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tam </a:t>
                </a:r>
                <a:r>
                  <a:rPr lang="en-US" sz="25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giác</a:t>
                </a:r>
                <a:r>
                  <a:rPr lang="en-US" sz="25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đều</a:t>
                </a:r>
                <a:r>
                  <a:rPr lang="en-US" sz="25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cạnh</a:t>
                </a:r>
                <a14:m>
                  <m:oMath xmlns:m="http://schemas.openxmlformats.org/officeDocument/2006/math">
                    <m:r>
                      <a:rPr lang="en-US" sz="25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5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5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 </a:t>
                </a:r>
                <a:r>
                  <a:rPr lang="en-US" sz="25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Biết</a:t>
                </a:r>
                <a:r>
                  <a:rPr lang="en-US" sz="25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thể</a:t>
                </a:r>
                <a:r>
                  <a:rPr lang="en-US" sz="25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tích</a:t>
                </a:r>
                <a:r>
                  <a:rPr lang="en-US" sz="25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của</a:t>
                </a:r>
                <a:r>
                  <a:rPr lang="en-US" sz="25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khối</a:t>
                </a:r>
                <a:r>
                  <a:rPr lang="en-US" sz="25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chóp</a:t>
                </a:r>
                <a:r>
                  <a:rPr lang="en-US" sz="25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5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5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5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bằng</a:t>
                </a:r>
                <a:r>
                  <a:rPr lang="en-US" sz="25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5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5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5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25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5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5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 </a:t>
                </a:r>
                <a:r>
                  <a:rPr lang="en-US" sz="25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Khoảng</a:t>
                </a:r>
                <a:r>
                  <a:rPr lang="en-US" sz="25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cách</a:t>
                </a:r>
                <a:r>
                  <a:rPr lang="en-US" sz="25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giữa</a:t>
                </a:r>
                <a:r>
                  <a:rPr lang="en-US" sz="25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hai</a:t>
                </a:r>
                <a:r>
                  <a:rPr lang="en-US" sz="25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đường</a:t>
                </a:r>
                <a:r>
                  <a:rPr lang="en-US" sz="25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thẳng</a:t>
                </a:r>
                <a:r>
                  <a:rPr lang="en-US" sz="25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en-US" sz="25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và</a:t>
                </a:r>
                <a:r>
                  <a:rPr lang="en-US" sz="25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sz="25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bằng</a:t>
                </a:r>
                <a:endParaRPr lang="en-US" sz="2500" dirty="0">
                  <a:solidFill>
                    <a:srgbClr val="00206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076" y="3665"/>
                <a:ext cx="9969811" cy="1718804"/>
              </a:xfrm>
              <a:prstGeom prst="rect">
                <a:avLst/>
              </a:prstGeom>
              <a:blipFill rotWithShape="0">
                <a:blip r:embed="rId7"/>
                <a:stretch>
                  <a:fillRect l="-978" t="-1064" r="-978" b="-390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ction Button: Back or Previous 43">
            <a:hlinkClick r:id="rId8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ction Button: Forward or Next 44">
            <a:hlinkClick r:id="rId9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1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2832" y="2560277"/>
            <a:ext cx="11935096" cy="4304454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599404"/>
              <a:chOff x="1275608" y="6239450"/>
              <a:chExt cx="4592537" cy="108909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836835" cy="1089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sp>
        <p:nvSpPr>
          <p:cNvPr id="25" name="Rounded Rectangle 24"/>
          <p:cNvSpPr/>
          <p:nvPr/>
        </p:nvSpPr>
        <p:spPr bwMode="auto">
          <a:xfrm>
            <a:off x="259620" y="-6537"/>
            <a:ext cx="11793833" cy="1522866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6952">
              <a:defRPr/>
            </a:pPr>
            <a:endParaRPr lang="en-US" sz="3199"/>
          </a:p>
        </p:txBody>
      </p:sp>
      <p:grpSp>
        <p:nvGrpSpPr>
          <p:cNvPr id="26" name="Group 25"/>
          <p:cNvGrpSpPr/>
          <p:nvPr/>
        </p:nvGrpSpPr>
        <p:grpSpPr>
          <a:xfrm>
            <a:off x="147058" y="27912"/>
            <a:ext cx="1788037" cy="642126"/>
            <a:chOff x="534987" y="1624973"/>
            <a:chExt cx="3505200" cy="1199232"/>
          </a:xfrm>
        </p:grpSpPr>
        <p:sp>
          <p:nvSpPr>
            <p:cNvPr id="27" name="Isosceles Triangle 44"/>
            <p:cNvSpPr/>
            <p:nvPr/>
          </p:nvSpPr>
          <p:spPr bwMode="auto">
            <a:xfrm rot="5400000" flipV="1">
              <a:off x="534196" y="2602748"/>
              <a:ext cx="227012" cy="21590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sp>
          <p:nvSpPr>
            <p:cNvPr id="28" name="Pentagon 27"/>
            <p:cNvSpPr/>
            <p:nvPr/>
          </p:nvSpPr>
          <p:spPr bwMode="auto">
            <a:xfrm>
              <a:off x="534987" y="1624973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grpSp>
          <p:nvGrpSpPr>
            <p:cNvPr id="29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</p:grpSp>
        <p:sp>
          <p:nvSpPr>
            <p:cNvPr id="30" name="Chevron 29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>
                <a:solidFill>
                  <a:schemeClr val="tx1"/>
                </a:solidFill>
              </a:endParaRP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1405119" y="1653396"/>
              <a:ext cx="2536599" cy="97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8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</a:t>
              </a:r>
              <a:r>
                <a:rPr lang="en-US" sz="2800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20</a:t>
              </a:r>
              <a:endParaRPr lang="en-US" sz="2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65870" y="1628515"/>
            <a:ext cx="11838141" cy="914318"/>
            <a:chOff x="247181" y="1501344"/>
            <a:chExt cx="11838141" cy="914418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4"/>
              <a:ext cx="3090381" cy="914402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681636"/>
                    <a:ext cx="2280848" cy="65266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h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a14:m>
                    <a:r>
                      <a:rPr lang="en-US" sz="2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a:t>.</a:t>
                    </a:r>
                    <a:endParaRPr lang="en-US" sz="2999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681636"/>
                    <a:ext cx="2280848" cy="652667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11304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56"/>
              <a:ext cx="3090381" cy="914406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055679" y="1643363"/>
                    <a:ext cx="2280848" cy="654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h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a14:m>
                    <a:r>
                      <a:rPr lang="en-US" sz="2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a:t>.</a:t>
                    </a:r>
                    <a:endParaRPr lang="en-US" sz="3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55679" y="1643363"/>
                    <a:ext cx="2280848" cy="654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11207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52"/>
              <a:ext cx="3090381" cy="914410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536459" y="1608256"/>
                    <a:ext cx="1773164" cy="7309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h</m:t>
                          </m:r>
                          <m:r>
                            <a:rPr lang="en-US" sz="24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36459" y="1608256"/>
                    <a:ext cx="1773164" cy="730934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53"/>
              <a:ext cx="3090381" cy="914403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456335" y="1659012"/>
                    <a:ext cx="1992432" cy="6523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h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oMath>
                    </a14:m>
                    <a:r>
                      <a:rPr lang="en-US" sz="2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a:t>.</a:t>
                    </a:r>
                    <a:endParaRPr lang="en-US" sz="2800" dirty="0">
                      <a:solidFill>
                        <a:schemeClr val="bg1"/>
                      </a:solidFill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56335" y="1659012"/>
                    <a:ext cx="1992432" cy="652307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12174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70322A43-D7E3-4B56-A792-373282F37703}"/>
              </a:ext>
            </a:extLst>
          </p:cNvPr>
          <p:cNvSpPr/>
          <p:nvPr/>
        </p:nvSpPr>
        <p:spPr>
          <a:xfrm>
            <a:off x="240087" y="1882550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976076" y="3665"/>
                <a:ext cx="9969811" cy="1584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4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Cho </a:t>
                </a:r>
                <a:r>
                  <a:rPr lang="en-US" sz="24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hình</a:t>
                </a:r>
                <a:r>
                  <a:rPr lang="en-US" sz="24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chóp</a:t>
                </a:r>
                <a:r>
                  <a:rPr lang="en-US" sz="24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tứ</a:t>
                </a:r>
                <a:r>
                  <a:rPr lang="en-US" sz="24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giác</a:t>
                </a:r>
                <a:r>
                  <a:rPr lang="en-US" sz="24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có</a:t>
                </a:r>
                <a:r>
                  <a:rPr lang="en-US" sz="24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đáy</a:t>
                </a:r>
                <a:r>
                  <a:rPr lang="en-US" sz="24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là</a:t>
                </a:r>
                <a:r>
                  <a:rPr lang="en-US" sz="24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hình</a:t>
                </a:r>
                <a:r>
                  <a:rPr lang="en-US" sz="24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vuông</a:t>
                </a:r>
                <a:r>
                  <a:rPr lang="en-US" sz="24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có</a:t>
                </a:r>
                <a:r>
                  <a:rPr lang="en-US" sz="24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cạnh</a:t>
                </a:r>
                <a:r>
                  <a:rPr lang="en-US" sz="24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là</a:t>
                </a:r>
                <a:r>
                  <a:rPr lang="en-US" sz="24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đơn</a:t>
                </a:r>
                <a:r>
                  <a:rPr lang="en-US" sz="24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vị</a:t>
                </a:r>
                <a:r>
                  <a:rPr lang="en-US" sz="24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 Tam </a:t>
                </a:r>
                <a:r>
                  <a:rPr lang="en-US" sz="24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giác</a:t>
                </a:r>
                <a:r>
                  <a:rPr lang="en-US" sz="24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𝑆𝐴𝐷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cân</a:t>
                </a:r>
                <a:r>
                  <a:rPr lang="en-US" sz="24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vi-VN" sz="24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tại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vi-VN" sz="24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 Mặt bên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𝑆𝐴𝐷</m:t>
                        </m:r>
                      </m:e>
                    </m:d>
                  </m:oMath>
                </a14:m>
                <a:r>
                  <a:rPr lang="vi-VN" sz="24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vuông góc với mặt phẳng đáy. Biết thể tích khối chóp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vi-VN" sz="24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4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 Tính khoảng cách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vi-VN" sz="24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từ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vi-VN" sz="24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đến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𝑆𝐶𝐷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</a:t>
                </a:r>
                <a:endParaRPr lang="en-US" sz="240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076" y="3665"/>
                <a:ext cx="9969811" cy="1584216"/>
              </a:xfrm>
              <a:prstGeom prst="rect">
                <a:avLst/>
              </a:prstGeom>
              <a:blipFill rotWithShape="0">
                <a:blip r:embed="rId7"/>
                <a:stretch>
                  <a:fillRect l="-917" r="-917" b="-347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" name="Picture 6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3329" y="3042368"/>
            <a:ext cx="4161003" cy="3176689"/>
          </a:xfrm>
          <a:prstGeom prst="rect">
            <a:avLst/>
          </a:prstGeom>
        </p:spPr>
      </p:pic>
      <p:sp>
        <p:nvSpPr>
          <p:cNvPr id="45" name="Action Button: Back or Previous 44">
            <a:hlinkClick r:id="rId9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ction Button: Forward or Next 62">
            <a:hlinkClick r:id="rId10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6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   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3.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81350" y="41910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5219700" y="41909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hlinkClick r:id="" action="ppaction://noaction"/>
          </p:cNvPr>
          <p:cNvSpPr txBox="1"/>
          <p:nvPr/>
        </p:nvSpPr>
        <p:spPr>
          <a:xfrm>
            <a:off x="7162800" y="41910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" action="ppaction://noaction"/>
          </p:cNvPr>
          <p:cNvSpPr txBox="1"/>
          <p:nvPr/>
        </p:nvSpPr>
        <p:spPr>
          <a:xfrm>
            <a:off x="9256713" y="41910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3181350" y="32012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hlinkClick r:id="rId5" action="ppaction://hlinksldjump"/>
          </p:cNvPr>
          <p:cNvSpPr txBox="1"/>
          <p:nvPr/>
        </p:nvSpPr>
        <p:spPr>
          <a:xfrm>
            <a:off x="5219699" y="32012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rId6" action="ppaction://hlinksldjump"/>
          </p:cNvPr>
          <p:cNvSpPr txBox="1"/>
          <p:nvPr/>
        </p:nvSpPr>
        <p:spPr>
          <a:xfrm>
            <a:off x="7162800" y="3232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hlinkClick r:id="rId7" action="ppaction://hlinksldjump"/>
          </p:cNvPr>
          <p:cNvSpPr txBox="1"/>
          <p:nvPr/>
        </p:nvSpPr>
        <p:spPr>
          <a:xfrm>
            <a:off x="9190038" y="3232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hlinkClick r:id="rId8" action="ppaction://hlinksldjump"/>
          </p:cNvPr>
          <p:cNvSpPr txBox="1"/>
          <p:nvPr/>
        </p:nvSpPr>
        <p:spPr>
          <a:xfrm>
            <a:off x="9175751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rId9" action="ppaction://hlinksldjump"/>
          </p:cNvPr>
          <p:cNvSpPr txBox="1"/>
          <p:nvPr/>
        </p:nvSpPr>
        <p:spPr>
          <a:xfrm>
            <a:off x="7162800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hlinkClick r:id="rId10" action="ppaction://hlinksldjump"/>
          </p:cNvPr>
          <p:cNvSpPr txBox="1"/>
          <p:nvPr/>
        </p:nvSpPr>
        <p:spPr>
          <a:xfrm>
            <a:off x="5219700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rId11" action="ppaction://hlinksldjump"/>
          </p:cNvPr>
          <p:cNvSpPr txBox="1"/>
          <p:nvPr/>
        </p:nvSpPr>
        <p:spPr>
          <a:xfrm>
            <a:off x="3152775" y="22040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hlinkClick r:id="rId12" action="ppaction://hlinksldjump"/>
          </p:cNvPr>
          <p:cNvSpPr txBox="1"/>
          <p:nvPr/>
        </p:nvSpPr>
        <p:spPr>
          <a:xfrm>
            <a:off x="1123950" y="42100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hlinkClick r:id="rId13" action="ppaction://hlinksldjump"/>
          </p:cNvPr>
          <p:cNvSpPr txBox="1"/>
          <p:nvPr/>
        </p:nvSpPr>
        <p:spPr>
          <a:xfrm>
            <a:off x="1123950" y="32203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hlinkClick r:id="rId14" action="ppaction://hlinksldjump"/>
          </p:cNvPr>
          <p:cNvSpPr txBox="1"/>
          <p:nvPr/>
        </p:nvSpPr>
        <p:spPr>
          <a:xfrm>
            <a:off x="1095375" y="22230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ction Button: Back or Previous 19">
            <a:hlinkClick r:id="rId15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ction Button: Forward or Next 20">
            <a:hlinkClick r:id="" action="ppaction://hlinkshowjump?jump=nextslide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3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2832" y="2560277"/>
            <a:ext cx="11935096" cy="4304454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599404"/>
              <a:chOff x="1275608" y="6239450"/>
              <a:chExt cx="4592537" cy="108909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836835" cy="1089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sp>
        <p:nvSpPr>
          <p:cNvPr id="25" name="Rounded Rectangle 24"/>
          <p:cNvSpPr/>
          <p:nvPr/>
        </p:nvSpPr>
        <p:spPr bwMode="auto">
          <a:xfrm>
            <a:off x="259620" y="-6537"/>
            <a:ext cx="11793833" cy="1522866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6952">
              <a:defRPr/>
            </a:pPr>
            <a:endParaRPr lang="en-US" sz="3199"/>
          </a:p>
        </p:txBody>
      </p:sp>
      <p:grpSp>
        <p:nvGrpSpPr>
          <p:cNvPr id="26" name="Group 25"/>
          <p:cNvGrpSpPr/>
          <p:nvPr/>
        </p:nvGrpSpPr>
        <p:grpSpPr>
          <a:xfrm>
            <a:off x="147058" y="27912"/>
            <a:ext cx="1788037" cy="642126"/>
            <a:chOff x="534987" y="1624973"/>
            <a:chExt cx="3505200" cy="1199232"/>
          </a:xfrm>
        </p:grpSpPr>
        <p:sp>
          <p:nvSpPr>
            <p:cNvPr id="27" name="Isosceles Triangle 44"/>
            <p:cNvSpPr/>
            <p:nvPr/>
          </p:nvSpPr>
          <p:spPr bwMode="auto">
            <a:xfrm rot="5400000" flipV="1">
              <a:off x="534196" y="2602748"/>
              <a:ext cx="227012" cy="21590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sp>
          <p:nvSpPr>
            <p:cNvPr id="28" name="Pentagon 27"/>
            <p:cNvSpPr/>
            <p:nvPr/>
          </p:nvSpPr>
          <p:spPr bwMode="auto">
            <a:xfrm>
              <a:off x="534987" y="1624973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grpSp>
          <p:nvGrpSpPr>
            <p:cNvPr id="29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</p:grpSp>
        <p:sp>
          <p:nvSpPr>
            <p:cNvPr id="30" name="Chevron 29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>
                <a:solidFill>
                  <a:schemeClr val="tx1"/>
                </a:solidFill>
              </a:endParaRP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1596809" y="1653396"/>
              <a:ext cx="2153219" cy="97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8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1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65870" y="1477873"/>
            <a:ext cx="11838141" cy="1143646"/>
            <a:chOff x="247181" y="1350685"/>
            <a:chExt cx="11838141" cy="1143772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4"/>
              <a:ext cx="3090381" cy="914402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681636"/>
                    <a:ext cx="2280848" cy="65266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den>
                        </m:f>
                      </m:oMath>
                    </a14:m>
                    <a:r>
                      <a:rPr lang="en-US" sz="28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.</a:t>
                    </a:r>
                    <a:endParaRPr lang="en-US" sz="2999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681636"/>
                    <a:ext cx="2280848" cy="652667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1043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56"/>
              <a:ext cx="3090381" cy="914406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121931" y="1794167"/>
                    <a:ext cx="2280848" cy="48645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</m:oMath>
                    </a14:m>
                    <a:r>
                      <a:rPr lang="en-US" sz="28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.</a:t>
                    </a:r>
                    <a:endParaRPr lang="en-US" sz="3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1931" y="1794167"/>
                    <a:ext cx="2280848" cy="486457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t="-13953" b="-30233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52"/>
              <a:ext cx="3090381" cy="914410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536459" y="1608256"/>
                    <a:ext cx="1773164" cy="73093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𝑑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3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 dirty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36459" y="1608256"/>
                    <a:ext cx="1773164" cy="73093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350685"/>
              <a:ext cx="3090381" cy="1143772"/>
              <a:chOff x="5537206" y="1417921"/>
              <a:chExt cx="3079904" cy="1063292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456335" y="1417921"/>
                    <a:ext cx="1992432" cy="10632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just">
                      <a:lnSpc>
                        <a:spcPct val="150000"/>
                      </a:lnSpc>
                      <a:spcBef>
                        <a:spcPts val="600"/>
                      </a:spcBef>
                      <a:spcAft>
                        <a:spcPts val="800"/>
                      </a:spcAft>
                      <a:tabLst>
                        <a:tab pos="629920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𝑑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3</m:t>
                              </m:r>
                            </m:den>
                          </m:f>
                        </m:oMath>
                      </m:oMathPara>
                    </a14:m>
                    <a:endParaRPr lang="en-US" sz="24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56335" y="1417921"/>
                    <a:ext cx="1992432" cy="106329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70322A43-D7E3-4B56-A792-373282F37703}"/>
              </a:ext>
            </a:extLst>
          </p:cNvPr>
          <p:cNvSpPr/>
          <p:nvPr/>
        </p:nvSpPr>
        <p:spPr>
          <a:xfrm>
            <a:off x="3200264" y="1898472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976076" y="-91871"/>
                <a:ext cx="9969811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chóp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a,  SA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𝑆𝐷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SB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p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𝐴𝐶𝑀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076" y="-91871"/>
                <a:ext cx="9969811" cy="1754326"/>
              </a:xfrm>
              <a:prstGeom prst="rect">
                <a:avLst/>
              </a:prstGeom>
              <a:blipFill rotWithShape="0">
                <a:blip r:embed="rId7"/>
                <a:stretch>
                  <a:fillRect l="-917" r="-917" b="-347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Action Button: Back or Previous 66">
            <a:hlinkClick r:id="rId8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ction Button: Forward or Next 67">
            <a:hlinkClick r:id="rId9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746" y="2961560"/>
            <a:ext cx="2386141" cy="278202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122832" y="3042368"/>
                <a:ext cx="11463933" cy="37904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31775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𝑆𝐵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𝐴𝐶𝑀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))=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𝐴𝐶𝑀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))=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𝑀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.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𝐴𝐵𝐶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𝐴𝐶𝑀</m:t>
                            </m:r>
                          </m:sub>
                        </m:sSub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𝑆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.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𝐴𝐵𝐶𝐷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𝐴𝐶𝑀</m:t>
                            </m:r>
                          </m:sub>
                        </m:sSub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31775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𝐴𝐵𝐶𝐷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𝑆𝐴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𝐴𝐵𝐶𝐷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31775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𝐴𝐶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𝑀𝐶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  <m:t>5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𝐴𝐶𝑀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32" y="3042368"/>
                <a:ext cx="11463933" cy="379046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209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  <p:bldP spid="6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2832" y="2560277"/>
            <a:ext cx="11935096" cy="4304454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599404"/>
              <a:chOff x="1275608" y="6239450"/>
              <a:chExt cx="4592537" cy="108909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836835" cy="1089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sp>
        <p:nvSpPr>
          <p:cNvPr id="25" name="Rounded Rectangle 24"/>
          <p:cNvSpPr/>
          <p:nvPr/>
        </p:nvSpPr>
        <p:spPr bwMode="auto">
          <a:xfrm>
            <a:off x="259620" y="-6537"/>
            <a:ext cx="11793833" cy="1522866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6952">
              <a:defRPr/>
            </a:pPr>
            <a:endParaRPr lang="en-US" sz="3199"/>
          </a:p>
        </p:txBody>
      </p:sp>
      <p:grpSp>
        <p:nvGrpSpPr>
          <p:cNvPr id="26" name="Group 25"/>
          <p:cNvGrpSpPr/>
          <p:nvPr/>
        </p:nvGrpSpPr>
        <p:grpSpPr>
          <a:xfrm>
            <a:off x="147058" y="27912"/>
            <a:ext cx="1788037" cy="642126"/>
            <a:chOff x="534987" y="1624973"/>
            <a:chExt cx="3505200" cy="1199232"/>
          </a:xfrm>
        </p:grpSpPr>
        <p:sp>
          <p:nvSpPr>
            <p:cNvPr id="27" name="Isosceles Triangle 44"/>
            <p:cNvSpPr/>
            <p:nvPr/>
          </p:nvSpPr>
          <p:spPr bwMode="auto">
            <a:xfrm rot="5400000" flipV="1">
              <a:off x="534196" y="2602748"/>
              <a:ext cx="227012" cy="21590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sp>
          <p:nvSpPr>
            <p:cNvPr id="28" name="Pentagon 27"/>
            <p:cNvSpPr/>
            <p:nvPr/>
          </p:nvSpPr>
          <p:spPr bwMode="auto">
            <a:xfrm>
              <a:off x="534987" y="1624973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grpSp>
          <p:nvGrpSpPr>
            <p:cNvPr id="29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</p:grpSp>
        <p:sp>
          <p:nvSpPr>
            <p:cNvPr id="30" name="Chevron 29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>
                <a:solidFill>
                  <a:schemeClr val="tx1"/>
                </a:solidFill>
              </a:endParaRP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1596809" y="1653396"/>
              <a:ext cx="2153219" cy="97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8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</a:t>
              </a:r>
              <a:r>
                <a:rPr lang="en-US" sz="2800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2</a:t>
              </a:r>
              <a:endParaRPr lang="en-US" sz="2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65870" y="1628511"/>
            <a:ext cx="11838142" cy="914316"/>
            <a:chOff x="247181" y="1501344"/>
            <a:chExt cx="11838142" cy="914418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4"/>
              <a:ext cx="3090381" cy="914402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681636"/>
                    <a:ext cx="2280848" cy="6618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sup>
                        </m:sSup>
                      </m:oMath>
                    </a14:m>
                    <a:r>
                      <a:rPr lang="en-US" sz="28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.</a:t>
                    </a:r>
                    <a:endParaRPr lang="en-US" sz="2999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681636"/>
                    <a:ext cx="2280848" cy="661849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7692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56"/>
              <a:ext cx="3090381" cy="914406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058189" y="1788699"/>
                    <a:ext cx="2280848" cy="48645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14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sup>
                        </m:sSup>
                      </m:oMath>
                    </a14:m>
                    <a:r>
                      <a:rPr lang="en-US" sz="28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.</a:t>
                    </a:r>
                    <a:endParaRPr lang="en-US" sz="3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58189" y="1788699"/>
                    <a:ext cx="2280848" cy="486457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t="-13953" b="-30233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50"/>
              <a:ext cx="3090381" cy="914409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536459" y="1671701"/>
                    <a:ext cx="1773164" cy="6234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𝑉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28</m:t>
                              </m:r>
                            </m:num>
                            <m:den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3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3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vi-VN" sz="2000" dirty="0"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36459" y="1671701"/>
                    <a:ext cx="1773164" cy="623451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2" y="1501350"/>
              <a:ext cx="3090381" cy="914402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5981919" y="1740413"/>
                    <a:ext cx="2448851" cy="4864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marL="629920" algn="just">
                      <a:tabLst>
                        <a:tab pos="3599815" algn="l"/>
                        <a:tab pos="5039995" algn="l"/>
                      </a:tabLst>
                    </a:pPr>
                    <a14:m>
                      <m:oMath xmlns:m="http://schemas.openxmlformats.org/officeDocument/2006/math"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sup>
                        </m:sSup>
                      </m:oMath>
                    </a14:m>
                    <a:r>
                      <a:rPr lang="en-US" sz="28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.</a:t>
                    </a: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81919" y="1740413"/>
                    <a:ext cx="2448851" cy="48645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11628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70322A43-D7E3-4B56-A792-373282F37703}"/>
              </a:ext>
            </a:extLst>
          </p:cNvPr>
          <p:cNvSpPr/>
          <p:nvPr/>
        </p:nvSpPr>
        <p:spPr>
          <a:xfrm>
            <a:off x="9006015" y="1922072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976076" y="3665"/>
                <a:ext cx="9969811" cy="1277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tabLst>
                    <a:tab pos="629920" algn="l"/>
                  </a:tabLst>
                </a:pPr>
                <a:r>
                  <a:rPr lang="vi-VN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Cho tứ diện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𝐴𝐵𝐶𝐷</m:t>
                    </m:r>
                  </m:oMath>
                </a14:m>
                <a:r>
                  <a:rPr lang="vi-VN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có các cạnh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𝐴𝐶</m:t>
                    </m:r>
                  </m:oMath>
                </a14:m>
                <a:r>
                  <a:rPr lang="vi-VN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𝐴𝐷</m:t>
                    </m:r>
                  </m:oMath>
                </a14:m>
                <a:r>
                  <a:rPr lang="vi-VN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đôi một vuông góc với nhau; </a:t>
                </a:r>
                <a:endParaRPr lang="en-US" sz="2400" i="1" dirty="0"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algn="just">
                  <a:spcBef>
                    <a:spcPts val="600"/>
                  </a:spcBef>
                  <a:tabLst>
                    <a:tab pos="629920" algn="l"/>
                  </a:tabLst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6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𝐴𝐶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7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vi-VN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𝐴𝐷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vi-VN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𝑁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𝑃</m:t>
                    </m:r>
                  </m:oMath>
                </a14:m>
                <a:r>
                  <a:rPr lang="vi-VN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tương ứng là trung điểm các cạnh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𝐵𝐶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𝐶𝐷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𝐷𝐵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vi-VN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Tính thể tích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𝑉</m:t>
                    </m:r>
                  </m:oMath>
                </a14:m>
                <a:r>
                  <a:rPr lang="vi-VN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của tứ diện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𝐴𝑀𝑁𝑃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076" y="3665"/>
                <a:ext cx="9969811" cy="1277273"/>
              </a:xfrm>
              <a:prstGeom prst="rect">
                <a:avLst/>
              </a:prstGeom>
              <a:blipFill rotWithShape="0">
                <a:blip r:embed="rId7"/>
                <a:stretch>
                  <a:fillRect l="-917" t="-3828" r="-917" b="-105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/>
          <p:cNvPicPr/>
          <p:nvPr/>
        </p:nvPicPr>
        <p:blipFill>
          <a:blip r:embed="rId8"/>
          <a:stretch>
            <a:fillRect/>
          </a:stretch>
        </p:blipFill>
        <p:spPr>
          <a:xfrm>
            <a:off x="8256893" y="3036594"/>
            <a:ext cx="3744036" cy="28455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0" y="3208005"/>
                <a:ext cx="11838710" cy="14997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Vì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𝐴𝐵𝑀𝑁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𝐴𝐶𝑀𝑁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𝐴𝐷𝑁𝑃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𝐴𝐵𝐶𝐷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Do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đó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𝐴𝑀𝑁𝑃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𝐴𝐵𝐶𝐷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𝐴𝐶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𝐴𝐷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7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08005"/>
                <a:ext cx="11838710" cy="1499706"/>
              </a:xfrm>
              <a:prstGeom prst="rect">
                <a:avLst/>
              </a:prstGeom>
              <a:blipFill rotWithShape="0">
                <a:blip r:embed="rId11"/>
                <a:stretch>
                  <a:fillRect b="-40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ction Button: Back or Previous 62">
            <a:hlinkClick r:id="rId12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ction Button: Forward or Next 63">
            <a:hlinkClick r:id="rId13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91000" y="1537960"/>
            <a:ext cx="12060055" cy="5320041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400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67074" y="178986"/>
            <a:ext cx="5069244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Phần 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Lý thuyết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9074" y="953185"/>
            <a:ext cx="118014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Các công thức tính độ dài đoạn thẳng và tính diện tích đa giác: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5556" y="1496106"/>
            <a:ext cx="47195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c. Diện tích các hình khác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11167" y="2324145"/>
            <a:ext cx="36735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 vuông: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1241138"/>
            <a:ext cx="2872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0223" y="3824788"/>
            <a:ext cx="2868093" cy="7055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spcAft>
                <a:spcPts val="0"/>
              </a:spcAft>
            </a:pPr>
            <a:r>
              <a:rPr lang="en-US" sz="3200" b="1" dirty="0">
                <a:latin typeface="Times New Roman" pitchFamily="18" charset="0"/>
                <a:ea typeface="Times New Roman"/>
                <a:cs typeface="Times New Roman" pitchFamily="18" charset="0"/>
              </a:rPr>
              <a:t>Hình chữ nhật:</a:t>
            </a:r>
            <a:endParaRPr lang="en-US" sz="32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2480" y="4901272"/>
            <a:ext cx="32015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itchFamily="18" charset="0"/>
                <a:ea typeface="Times New Roman"/>
                <a:cs typeface="Times New Roman" pitchFamily="18" charset="0"/>
              </a:rPr>
              <a:t>Hình bình hành: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30914" y="2133073"/>
            <a:ext cx="20970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itchFamily="18" charset="0"/>
                <a:ea typeface="Times New Roman"/>
                <a:cs typeface="Times New Roman" pitchFamily="18" charset="0"/>
              </a:rPr>
              <a:t>Hình thoi: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21185" y="3959239"/>
            <a:ext cx="24160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itchFamily="18" charset="0"/>
                <a:ea typeface="Times New Roman"/>
                <a:cs typeface="Times New Roman" pitchFamily="18" charset="0"/>
              </a:rPr>
              <a:t>Hình thang: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774" y="2089759"/>
            <a:ext cx="2843420" cy="165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/>
          <p:nvPr/>
        </p:nvPicPr>
        <p:blipFill>
          <a:blip r:embed="rId3"/>
          <a:stretch>
            <a:fillRect/>
          </a:stretch>
        </p:blipFill>
        <p:spPr>
          <a:xfrm>
            <a:off x="3497410" y="3835871"/>
            <a:ext cx="3016172" cy="1398731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094" y="5365246"/>
            <a:ext cx="3556533" cy="1384663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167" y="2085223"/>
            <a:ext cx="3341876" cy="1336023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6"/>
          <a:stretch>
            <a:fillRect/>
          </a:stretch>
        </p:blipFill>
        <p:spPr>
          <a:xfrm>
            <a:off x="8922986" y="3786051"/>
            <a:ext cx="3097564" cy="1429122"/>
          </a:xfrm>
          <a:prstGeom prst="rect">
            <a:avLst/>
          </a:prstGeom>
        </p:spPr>
      </p:pic>
      <p:sp>
        <p:nvSpPr>
          <p:cNvPr id="16" name="Action Button: Back or Previous 15">
            <a:hlinkClick r:id="rId7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6639627" y="2072485"/>
            <a:ext cx="49445" cy="47855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89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7" grpId="0"/>
      <p:bldP spid="11" grpId="0"/>
      <p:bldP spid="12" grpId="0"/>
      <p:bldP spid="14" grpId="0"/>
      <p:bldP spid="1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2832" y="2560277"/>
            <a:ext cx="11935096" cy="4304454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599404"/>
              <a:chOff x="1275608" y="6239450"/>
              <a:chExt cx="4592537" cy="108909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836835" cy="1089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sp>
        <p:nvSpPr>
          <p:cNvPr id="25" name="Rounded Rectangle 24"/>
          <p:cNvSpPr/>
          <p:nvPr/>
        </p:nvSpPr>
        <p:spPr bwMode="auto">
          <a:xfrm>
            <a:off x="259620" y="-6537"/>
            <a:ext cx="11793833" cy="1522866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6952">
              <a:defRPr/>
            </a:pPr>
            <a:endParaRPr lang="en-US" sz="3199"/>
          </a:p>
        </p:txBody>
      </p:sp>
      <p:grpSp>
        <p:nvGrpSpPr>
          <p:cNvPr id="26" name="Group 25"/>
          <p:cNvGrpSpPr/>
          <p:nvPr/>
        </p:nvGrpSpPr>
        <p:grpSpPr>
          <a:xfrm>
            <a:off x="147058" y="27912"/>
            <a:ext cx="1788037" cy="642126"/>
            <a:chOff x="534987" y="1624973"/>
            <a:chExt cx="3505200" cy="1199232"/>
          </a:xfrm>
        </p:grpSpPr>
        <p:sp>
          <p:nvSpPr>
            <p:cNvPr id="27" name="Isosceles Triangle 44"/>
            <p:cNvSpPr/>
            <p:nvPr/>
          </p:nvSpPr>
          <p:spPr bwMode="auto">
            <a:xfrm rot="5400000" flipV="1">
              <a:off x="534196" y="2602748"/>
              <a:ext cx="227012" cy="21590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sp>
          <p:nvSpPr>
            <p:cNvPr id="28" name="Pentagon 27"/>
            <p:cNvSpPr/>
            <p:nvPr/>
          </p:nvSpPr>
          <p:spPr bwMode="auto">
            <a:xfrm>
              <a:off x="534987" y="1624973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grpSp>
          <p:nvGrpSpPr>
            <p:cNvPr id="29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</p:grpSp>
        <p:sp>
          <p:nvSpPr>
            <p:cNvPr id="30" name="Chevron 29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>
                <a:solidFill>
                  <a:schemeClr val="tx1"/>
                </a:solidFill>
              </a:endParaRP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1596809" y="1653396"/>
              <a:ext cx="2153219" cy="97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8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3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65870" y="1628515"/>
            <a:ext cx="11838142" cy="914327"/>
            <a:chOff x="247181" y="1501344"/>
            <a:chExt cx="11838142" cy="914428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4"/>
              <a:ext cx="3090381" cy="914402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681636"/>
                    <a:ext cx="2280848" cy="725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3</m:t>
                                </m:r>
                              </m:e>
                            </m:rad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9</m:t>
                            </m:r>
                          </m:den>
                        </m:f>
                      </m:oMath>
                    </a14:m>
                    <a:r>
                      <a:rPr lang="vi-VN" sz="28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.</a:t>
                    </a:r>
                    <a:endParaRPr lang="en-US" sz="2999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681636"/>
                    <a:ext cx="2280848" cy="725221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8594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63"/>
              <a:ext cx="3090381" cy="914409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058189" y="1661809"/>
                    <a:ext cx="2280848" cy="7252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3</m:t>
                                </m:r>
                              </m:e>
                            </m:rad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9</m:t>
                            </m:r>
                          </m:den>
                        </m:f>
                      </m:oMath>
                    </a14:m>
                    <a:r>
                      <a:rPr lang="vi-VN" sz="28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.</a:t>
                    </a:r>
                    <a:endParaRPr lang="en-US" sz="3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58189" y="1661809"/>
                    <a:ext cx="2280848" cy="725217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8594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50"/>
              <a:ext cx="3090381" cy="914409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536459" y="1671701"/>
                    <a:ext cx="1773164" cy="6878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vi-VN" sz="2000" b="1" dirty="0"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. 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4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3</m:t>
                                  </m:r>
                                </m:e>
                              </m:rad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0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9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000" dirty="0"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36459" y="1671701"/>
                    <a:ext cx="1773164" cy="687834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2" y="1501358"/>
              <a:ext cx="3090381" cy="914405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5981919" y="1638901"/>
                    <a:ext cx="2448851" cy="7587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marL="629920" algn="just">
                      <a:lnSpc>
                        <a:spcPct val="107000"/>
                      </a:lnSpc>
                      <a:spcAft>
                        <a:spcPts val="800"/>
                      </a:spcAft>
                      <a:tabLst>
                        <a:tab pos="3599815" algn="l"/>
                        <a:tab pos="5039995" algn="l"/>
                      </a:tabLst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3</m:t>
                                </m:r>
                              </m:e>
                            </m:rad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den>
                        </m:f>
                      </m:oMath>
                    </a14:m>
                    <a:r>
                      <a:rPr lang="en-US" sz="28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.</a:t>
                    </a: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81919" y="1638901"/>
                    <a:ext cx="2448851" cy="758721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8209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70322A43-D7E3-4B56-A792-373282F37703}"/>
              </a:ext>
            </a:extLst>
          </p:cNvPr>
          <p:cNvSpPr/>
          <p:nvPr/>
        </p:nvSpPr>
        <p:spPr>
          <a:xfrm>
            <a:off x="270844" y="1881633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976076" y="3665"/>
                <a:ext cx="9969811" cy="1552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vi-VN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vi-VN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</m:t>
                    </m:r>
                  </m:oMath>
                </a14:m>
                <a:r>
                  <a:rPr lang="vi-VN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vuông góc với mặt đáy,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vi-VN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đều cạnh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vi-VN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𝑁</m:t>
                    </m:r>
                  </m:oMath>
                </a14:m>
                <a:r>
                  <a:rPr lang="vi-VN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lần lượt thuộc các cạnh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𝑆𝐵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𝑆𝐶</m:t>
                    </m:r>
                  </m:oMath>
                </a14:m>
                <a:r>
                  <a:rPr lang="vi-VN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sao cho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𝑆𝑀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𝑀𝐵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𝑆𝑁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=−2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𝐶𝑁</m:t>
                        </m:r>
                      </m:e>
                    </m:acc>
                  </m:oMath>
                </a14:m>
                <a:r>
                  <a:rPr lang="vi-VN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Tính thể tích khối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đa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diện</a:t>
                </a:r>
                <a:r>
                  <a:rPr lang="vi-VN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𝐴𝑀𝑁𝐶𝐵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076" y="3665"/>
                <a:ext cx="9969811" cy="1552092"/>
              </a:xfrm>
              <a:prstGeom prst="rect">
                <a:avLst/>
              </a:prstGeom>
              <a:blipFill rotWithShape="0">
                <a:blip r:embed="rId7"/>
                <a:stretch>
                  <a:fillRect l="-917" t="-1575" r="-917" b="-866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/>
          <p:cNvPicPr/>
          <p:nvPr/>
        </p:nvPicPr>
        <p:blipFill>
          <a:blip r:embed="rId8"/>
          <a:stretch>
            <a:fillRect/>
          </a:stretch>
        </p:blipFill>
        <p:spPr>
          <a:xfrm>
            <a:off x="8418915" y="2848586"/>
            <a:ext cx="3526972" cy="35412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-214230" y="3067328"/>
                <a:ext cx="9519393" cy="21144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50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𝑆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.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𝐴𝑀𝑁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𝑆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.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𝐴𝐵𝐶</m:t>
                            </m:r>
                          </m:sub>
                        </m:sSub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𝑆𝑀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𝑆𝐵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𝑆𝑁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𝑆𝐶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2800" dirty="0" smtClean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 algn="just">
                  <a:lnSpc>
                    <a:spcPct val="150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Do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đó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𝑀𝑁𝐶𝐵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𝐴𝐵𝐶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𝐴𝐵𝐶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4230" y="3067328"/>
                <a:ext cx="9519393" cy="211449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Action Button: Back or Previous 64">
            <a:hlinkClick r:id="rId12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Action Button: Forward or Next 65">
            <a:hlinkClick r:id="rId13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0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  <p:bldP spid="6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2832" y="2560277"/>
            <a:ext cx="11935096" cy="4304454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599404"/>
              <a:chOff x="1275608" y="6239450"/>
              <a:chExt cx="4592537" cy="108909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836835" cy="1089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sp>
        <p:nvSpPr>
          <p:cNvPr id="25" name="Rounded Rectangle 24"/>
          <p:cNvSpPr/>
          <p:nvPr/>
        </p:nvSpPr>
        <p:spPr bwMode="auto">
          <a:xfrm>
            <a:off x="259620" y="-6537"/>
            <a:ext cx="11793833" cy="1522866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6952">
              <a:defRPr/>
            </a:pPr>
            <a:endParaRPr lang="en-US" sz="3199"/>
          </a:p>
        </p:txBody>
      </p:sp>
      <p:grpSp>
        <p:nvGrpSpPr>
          <p:cNvPr id="26" name="Group 25"/>
          <p:cNvGrpSpPr/>
          <p:nvPr/>
        </p:nvGrpSpPr>
        <p:grpSpPr>
          <a:xfrm>
            <a:off x="147058" y="27912"/>
            <a:ext cx="1788037" cy="642126"/>
            <a:chOff x="534987" y="1624973"/>
            <a:chExt cx="3505200" cy="1199232"/>
          </a:xfrm>
        </p:grpSpPr>
        <p:sp>
          <p:nvSpPr>
            <p:cNvPr id="27" name="Isosceles Triangle 44"/>
            <p:cNvSpPr/>
            <p:nvPr/>
          </p:nvSpPr>
          <p:spPr bwMode="auto">
            <a:xfrm rot="5400000" flipV="1">
              <a:off x="534196" y="2602748"/>
              <a:ext cx="227012" cy="21590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sp>
          <p:nvSpPr>
            <p:cNvPr id="28" name="Pentagon 27"/>
            <p:cNvSpPr/>
            <p:nvPr/>
          </p:nvSpPr>
          <p:spPr bwMode="auto">
            <a:xfrm>
              <a:off x="534987" y="1624973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grpSp>
          <p:nvGrpSpPr>
            <p:cNvPr id="29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</p:grpSp>
        <p:sp>
          <p:nvSpPr>
            <p:cNvPr id="30" name="Chevron 29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>
                <a:solidFill>
                  <a:schemeClr val="tx1"/>
                </a:solidFill>
              </a:endParaRP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1596809" y="1653396"/>
              <a:ext cx="2153219" cy="97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8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</a:t>
              </a:r>
              <a:r>
                <a:rPr lang="en-US" sz="2800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4</a:t>
              </a:r>
              <a:endParaRPr lang="en-US" sz="2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65870" y="1395992"/>
            <a:ext cx="11838141" cy="1358513"/>
            <a:chOff x="247181" y="1268792"/>
            <a:chExt cx="11838141" cy="1358663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4"/>
              <a:ext cx="3090381" cy="914402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681636"/>
                    <a:ext cx="2280848" cy="7236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7</m:t>
                            </m:r>
                          </m:den>
                        </m:f>
                      </m:oMath>
                    </a14:m>
                    <a:r>
                      <a:rPr lang="en-US" sz="28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.</a:t>
                    </a:r>
                    <a:endParaRPr lang="en-US" sz="2999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681636"/>
                    <a:ext cx="2280848" cy="723670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8594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58"/>
              <a:ext cx="3090381" cy="914407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113476" y="1676071"/>
                    <a:ext cx="2280848" cy="723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3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7</m:t>
                            </m:r>
                          </m:den>
                        </m:f>
                      </m:oMath>
                    </a14:m>
                    <a:r>
                      <a:rPr lang="en-US" sz="28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.</a:t>
                    </a:r>
                    <a:endParaRPr lang="en-US" sz="3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3476" y="1676071"/>
                    <a:ext cx="2280848" cy="723666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8594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53"/>
              <a:ext cx="3090381" cy="922222"/>
              <a:chOff x="5537206" y="1557992"/>
              <a:chExt cx="3079904" cy="857326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536459" y="1608256"/>
                    <a:ext cx="1773164" cy="80706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6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3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7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 dirty="0"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36459" y="1608256"/>
                    <a:ext cx="1773164" cy="80706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268792"/>
              <a:ext cx="3090381" cy="1358663"/>
              <a:chOff x="5537206" y="1341787"/>
              <a:chExt cx="3079904" cy="1263062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456335" y="1341787"/>
                    <a:ext cx="1992432" cy="126306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just">
                      <a:lnSpc>
                        <a:spcPct val="150000"/>
                      </a:lnSpc>
                      <a:spcBef>
                        <a:spcPts val="600"/>
                      </a:spcBef>
                      <a:spcAft>
                        <a:spcPts val="800"/>
                      </a:spcAft>
                      <a:tabLst>
                        <a:tab pos="629920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3</m:t>
                                  </m:r>
                                </m:sup>
                              </m:sSup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7</m:t>
                              </m:r>
                            </m:den>
                          </m:f>
                        </m:oMath>
                      </m:oMathPara>
                    </a14:m>
                    <a:endParaRPr lang="en-US" sz="24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56335" y="1341787"/>
                    <a:ext cx="1992432" cy="126306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70322A43-D7E3-4B56-A792-373282F37703}"/>
              </a:ext>
            </a:extLst>
          </p:cNvPr>
          <p:cNvSpPr/>
          <p:nvPr/>
        </p:nvSpPr>
        <p:spPr>
          <a:xfrm>
            <a:off x="3200264" y="1898472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976076" y="-91871"/>
                <a:ext cx="9969811" cy="1346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Cho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khối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chóp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cao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tam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giác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vuông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tại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góc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𝐶𝐴𝐵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Gọi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𝐻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chiếu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trên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𝑆𝐶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Gọi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điểm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đối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xứng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qua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mặt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phẳng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𝑆𝐴𝐶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thể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tích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khối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chóp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𝐻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076" y="-91871"/>
                <a:ext cx="9969811" cy="1346651"/>
              </a:xfrm>
              <a:prstGeom prst="rect">
                <a:avLst/>
              </a:prstGeom>
              <a:blipFill rotWithShape="0">
                <a:blip r:embed="rId7"/>
                <a:stretch>
                  <a:fillRect l="-917" t="-1810" r="-917" b="-95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" name="Picture 63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986" y="2984037"/>
            <a:ext cx="3546763" cy="316732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-419976" y="2934968"/>
                <a:ext cx="8836067" cy="37439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Ta 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có: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𝐴𝐶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𝑐𝑜𝑠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𝐵𝐶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𝐴𝐵𝐶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Lại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𝑆𝐻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𝑆𝐶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𝑆𝐻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𝑆𝐶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Do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đó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𝐻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𝐴𝐵𝐶</m:t>
                            </m:r>
                          </m:e>
                        </m:d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𝐴𝐵𝐶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Suy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ra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𝐻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9976" y="2934968"/>
                <a:ext cx="8836067" cy="3743974"/>
              </a:xfrm>
              <a:prstGeom prst="rect">
                <a:avLst/>
              </a:prstGeom>
              <a:blipFill rotWithShape="0">
                <a:blip r:embed="rId11"/>
                <a:stretch>
                  <a:fillRect b="-6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ction Button: Back or Previous 62">
            <a:hlinkClick r:id="rId12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Action Button: Forward or Next 65">
            <a:hlinkClick r:id="rId13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4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  <p:bldP spid="6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2832" y="2560277"/>
            <a:ext cx="11935096" cy="4304454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599404"/>
              <a:chOff x="1275608" y="6239450"/>
              <a:chExt cx="4592537" cy="108909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836835" cy="1089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sp>
        <p:nvSpPr>
          <p:cNvPr id="25" name="Rounded Rectangle 24"/>
          <p:cNvSpPr/>
          <p:nvPr/>
        </p:nvSpPr>
        <p:spPr bwMode="auto">
          <a:xfrm>
            <a:off x="259620" y="-6537"/>
            <a:ext cx="11793833" cy="1522866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6952">
              <a:defRPr/>
            </a:pPr>
            <a:endParaRPr lang="en-US" sz="3199"/>
          </a:p>
        </p:txBody>
      </p:sp>
      <p:grpSp>
        <p:nvGrpSpPr>
          <p:cNvPr id="26" name="Group 25"/>
          <p:cNvGrpSpPr/>
          <p:nvPr/>
        </p:nvGrpSpPr>
        <p:grpSpPr>
          <a:xfrm>
            <a:off x="147058" y="27912"/>
            <a:ext cx="1788037" cy="642126"/>
            <a:chOff x="534987" y="1624973"/>
            <a:chExt cx="3505200" cy="1199232"/>
          </a:xfrm>
        </p:grpSpPr>
        <p:sp>
          <p:nvSpPr>
            <p:cNvPr id="27" name="Isosceles Triangle 44"/>
            <p:cNvSpPr/>
            <p:nvPr/>
          </p:nvSpPr>
          <p:spPr bwMode="auto">
            <a:xfrm rot="5400000" flipV="1">
              <a:off x="534196" y="2602748"/>
              <a:ext cx="227012" cy="21590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sp>
          <p:nvSpPr>
            <p:cNvPr id="28" name="Pentagon 27"/>
            <p:cNvSpPr/>
            <p:nvPr/>
          </p:nvSpPr>
          <p:spPr bwMode="auto">
            <a:xfrm>
              <a:off x="534987" y="1624973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grpSp>
          <p:nvGrpSpPr>
            <p:cNvPr id="29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</p:grpSp>
        <p:sp>
          <p:nvSpPr>
            <p:cNvPr id="30" name="Chevron 29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>
                <a:solidFill>
                  <a:schemeClr val="tx1"/>
                </a:solidFill>
              </a:endParaRP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1596809" y="1653396"/>
              <a:ext cx="2153219" cy="97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8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</a:t>
              </a:r>
              <a:r>
                <a:rPr lang="en-US" sz="2800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5</a:t>
              </a:r>
              <a:endParaRPr lang="en-US" sz="2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65870" y="1628519"/>
            <a:ext cx="11838141" cy="914322"/>
            <a:chOff x="247181" y="1501344"/>
            <a:chExt cx="11838141" cy="914423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4"/>
              <a:ext cx="3090381" cy="914402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681636"/>
                    <a:ext cx="2280848" cy="7236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𝑆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.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𝐴𝐻𝐾</m:t>
                            </m:r>
                          </m:sub>
                        </m:sSub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15</m:t>
                            </m:r>
                          </m:den>
                        </m:f>
                      </m:oMath>
                    </a14:m>
                    <a:r>
                      <a:rPr lang="en-US" sz="28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.</a:t>
                    </a:r>
                    <a:endParaRPr lang="en-US" sz="2999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681636"/>
                    <a:ext cx="2280848" cy="723670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r="-2133" b="-6250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58"/>
              <a:ext cx="3090381" cy="914407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113476" y="1676071"/>
                    <a:ext cx="2280848" cy="723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𝑆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.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𝐴𝐻𝐾</m:t>
                            </m:r>
                          </m:sub>
                        </m:sSub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8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45</m:t>
                            </m:r>
                          </m:den>
                        </m:f>
                      </m:oMath>
                    </a14:m>
                    <a:r>
                      <a:rPr lang="en-US" sz="28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.</a:t>
                    </a:r>
                    <a:endParaRPr lang="en-US" sz="3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3476" y="1676071"/>
                    <a:ext cx="2280848" cy="723666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r="-2133" b="-6250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54"/>
              <a:ext cx="3090381" cy="914411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81471" y="1608256"/>
                    <a:ext cx="2228152" cy="7748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𝑆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.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𝐴𝐻𝐾</m:t>
                              </m:r>
                            </m:sub>
                          </m:sSub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8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15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 dirty="0"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1471" y="1608256"/>
                    <a:ext cx="2228152" cy="77487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4"/>
              <a:ext cx="3090381" cy="914423"/>
              <a:chOff x="5537206" y="1557975"/>
              <a:chExt cx="3079904" cy="85008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5615288" y="1557975"/>
                    <a:ext cx="2727214" cy="7748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marL="629920" algn="just">
                      <a:tabLst>
                        <a:tab pos="3599815" algn="l"/>
                        <a:tab pos="5039995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𝑆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.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𝐴𝐻𝐾</m:t>
                              </m:r>
                            </m:sub>
                          </m:sSub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5</m:t>
                              </m:r>
                            </m:den>
                          </m:f>
                        </m:oMath>
                      </m:oMathPara>
                    </a14:m>
                    <a:endParaRPr lang="en-US" sz="2400" dirty="0"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15288" y="1557975"/>
                    <a:ext cx="2727214" cy="77487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70322A43-D7E3-4B56-A792-373282F37703}"/>
              </a:ext>
            </a:extLst>
          </p:cNvPr>
          <p:cNvSpPr/>
          <p:nvPr/>
        </p:nvSpPr>
        <p:spPr>
          <a:xfrm>
            <a:off x="3200264" y="1898472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976076" y="-91871"/>
                <a:ext cx="9969811" cy="14196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Cho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hình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chóp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</m:t>
                    </m:r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𝐴𝐵𝐶𝐷</m:t>
                    </m:r>
                  </m:oMath>
                </a14:m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có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đáy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là tam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giác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vuông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cân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tại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đỉnh</a:t>
                </a:r>
                <a14:m>
                  <m:oMath xmlns:m="http://schemas.openxmlformats.org/officeDocument/2006/math">
                    <m:r>
                      <a:rPr lang="en-US" sz="25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</m:t>
                    </m:r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    </m:t>
                    </m:r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</m:t>
                    </m:r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va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̀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</m:t>
                    </m:r>
                  </m:oMath>
                </a14:m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vuông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góc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với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mặt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phẳng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đáy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Gọi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𝐻</m:t>
                    </m:r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𝐾</m:t>
                    </m:r>
                  </m:oMath>
                </a14:m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lần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lượt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là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hình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chiếu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vuông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góc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của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điểm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lên</a:t>
                </a:r>
                <a14:m>
                  <m:oMath xmlns:m="http://schemas.openxmlformats.org/officeDocument/2006/math">
                    <m:r>
                      <a:rPr lang="en-US" sz="25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𝑆𝐵</m:t>
                    </m:r>
                  </m:oMath>
                </a14:m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𝑆𝐶</m:t>
                    </m:r>
                  </m:oMath>
                </a14:m>
                <a:r>
                  <a:rPr lang="en-US" sz="25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Tính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thê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̉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tích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khối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tư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́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diện</a:t>
                </a:r>
                <a14:m>
                  <m:oMath xmlns:m="http://schemas.openxmlformats.org/officeDocument/2006/math">
                    <m:r>
                      <a:rPr lang="en-US" sz="25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</m:t>
                    </m:r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𝐴𝐻𝐾</m:t>
                    </m:r>
                  </m:oMath>
                </a14:m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076" y="-91871"/>
                <a:ext cx="9969811" cy="1419619"/>
              </a:xfrm>
              <a:prstGeom prst="rect">
                <a:avLst/>
              </a:prstGeom>
              <a:blipFill rotWithShape="0">
                <a:blip r:embed="rId7"/>
                <a:stretch>
                  <a:fillRect l="-978" t="-2146" r="-978" b="-68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 descr="12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697" y="2799243"/>
            <a:ext cx="3717638" cy="329408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-166294" y="3117469"/>
                <a:ext cx="9258272" cy="39452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Xét</a:t>
                </a:r>
                <a:r>
                  <a:rPr lang="en-US" sz="20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tam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giác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vuông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cân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tại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ta có</a:t>
                </a: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𝐴𝐶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Xét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tam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giác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𝑆𝐴𝐵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vuông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tại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ta có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𝑆𝐵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000" i="1" dirty="0" smtClean="0"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Xét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tam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giác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𝑆𝐴𝐶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vuông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tại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ta có: </a:t>
                </a:r>
                <a:endParaRPr lang="en-US" sz="2000" i="1" dirty="0" smtClean="0"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𝑆𝐶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𝑆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6</m:t>
                          </m:r>
                        </m:e>
                      </m:rad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Ta có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𝑆𝐻𝐴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∽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𝑆𝐴𝐵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𝑔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nên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𝑆𝐻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𝑆𝐴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𝑆𝐴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𝑆𝐵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𝑆𝐻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𝑆𝐵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1400" dirty="0"/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6294" y="3117469"/>
                <a:ext cx="9258272" cy="3945247"/>
              </a:xfrm>
              <a:prstGeom prst="rect">
                <a:avLst/>
              </a:prstGeom>
              <a:blipFill rotWithShape="0">
                <a:blip r:embed="rId11"/>
                <a:stretch>
                  <a:fillRect t="-77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Action Button: Back or Previous 63">
            <a:hlinkClick r:id="rId12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ction Button: Forward or Next 64">
            <a:hlinkClick r:id="rId13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9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  <p:bldP spid="6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2832" y="2560277"/>
            <a:ext cx="11935096" cy="4304454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599404"/>
              <a:chOff x="1275608" y="6239450"/>
              <a:chExt cx="4592537" cy="108909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836835" cy="1089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sp>
        <p:nvSpPr>
          <p:cNvPr id="25" name="Rounded Rectangle 24"/>
          <p:cNvSpPr/>
          <p:nvPr/>
        </p:nvSpPr>
        <p:spPr bwMode="auto">
          <a:xfrm>
            <a:off x="259620" y="-6537"/>
            <a:ext cx="11793833" cy="1522866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6952">
              <a:defRPr/>
            </a:pPr>
            <a:endParaRPr lang="en-US" sz="3199"/>
          </a:p>
        </p:txBody>
      </p:sp>
      <p:grpSp>
        <p:nvGrpSpPr>
          <p:cNvPr id="26" name="Group 25"/>
          <p:cNvGrpSpPr/>
          <p:nvPr/>
        </p:nvGrpSpPr>
        <p:grpSpPr>
          <a:xfrm>
            <a:off x="147058" y="27912"/>
            <a:ext cx="1788037" cy="642126"/>
            <a:chOff x="534987" y="1624973"/>
            <a:chExt cx="3505200" cy="1199232"/>
          </a:xfrm>
        </p:grpSpPr>
        <p:sp>
          <p:nvSpPr>
            <p:cNvPr id="27" name="Isosceles Triangle 44"/>
            <p:cNvSpPr/>
            <p:nvPr/>
          </p:nvSpPr>
          <p:spPr bwMode="auto">
            <a:xfrm rot="5400000" flipV="1">
              <a:off x="534196" y="2602748"/>
              <a:ext cx="227012" cy="21590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sp>
          <p:nvSpPr>
            <p:cNvPr id="28" name="Pentagon 27"/>
            <p:cNvSpPr/>
            <p:nvPr/>
          </p:nvSpPr>
          <p:spPr bwMode="auto">
            <a:xfrm>
              <a:off x="534987" y="1624973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grpSp>
          <p:nvGrpSpPr>
            <p:cNvPr id="29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</p:grpSp>
        <p:sp>
          <p:nvSpPr>
            <p:cNvPr id="30" name="Chevron 29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>
                <a:solidFill>
                  <a:schemeClr val="tx1"/>
                </a:solidFill>
              </a:endParaRP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1596809" y="1653396"/>
              <a:ext cx="2153219" cy="97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8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</a:t>
              </a:r>
              <a:r>
                <a:rPr lang="en-US" sz="2800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5</a:t>
              </a:r>
              <a:endParaRPr lang="en-US" sz="2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65870" y="1628519"/>
            <a:ext cx="11838141" cy="914322"/>
            <a:chOff x="247181" y="1501344"/>
            <a:chExt cx="11838141" cy="914423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4"/>
              <a:ext cx="3090381" cy="914402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681636"/>
                    <a:ext cx="2280848" cy="7236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𝑆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.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𝐴𝐻𝐾</m:t>
                            </m:r>
                          </m:sub>
                        </m:sSub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15</m:t>
                            </m:r>
                          </m:den>
                        </m:f>
                      </m:oMath>
                    </a14:m>
                    <a:r>
                      <a:rPr lang="en-US" sz="28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.</a:t>
                    </a:r>
                    <a:endParaRPr lang="en-US" sz="2999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681636"/>
                    <a:ext cx="2280848" cy="723670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r="-2133" b="-6250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58"/>
              <a:ext cx="3090381" cy="914407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113476" y="1676071"/>
                    <a:ext cx="2280848" cy="723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𝑆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.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𝐴𝐻𝐾</m:t>
                            </m:r>
                          </m:sub>
                        </m:sSub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8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45</m:t>
                            </m:r>
                          </m:den>
                        </m:f>
                      </m:oMath>
                    </a14:m>
                    <a:r>
                      <a:rPr lang="en-US" sz="28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.</a:t>
                    </a:r>
                    <a:endParaRPr lang="en-US" sz="3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3476" y="1676071"/>
                    <a:ext cx="2280848" cy="723666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r="-2133" b="-6250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54"/>
              <a:ext cx="3090381" cy="914411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81471" y="1608256"/>
                    <a:ext cx="2228152" cy="7748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𝑆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.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𝐴𝐻𝐾</m:t>
                              </m:r>
                            </m:sub>
                          </m:sSub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8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15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 dirty="0"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1471" y="1608256"/>
                    <a:ext cx="2228152" cy="77487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4"/>
              <a:ext cx="3090381" cy="914423"/>
              <a:chOff x="5537206" y="1557975"/>
              <a:chExt cx="3079904" cy="85008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5615288" y="1557975"/>
                    <a:ext cx="2727214" cy="7748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marL="629920" algn="just">
                      <a:tabLst>
                        <a:tab pos="3599815" algn="l"/>
                        <a:tab pos="5039995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𝑆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.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𝐴𝐻𝐾</m:t>
                              </m:r>
                            </m:sub>
                          </m:sSub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5</m:t>
                              </m:r>
                            </m:den>
                          </m:f>
                        </m:oMath>
                      </m:oMathPara>
                    </a14:m>
                    <a:endParaRPr lang="en-US" sz="2400" dirty="0"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15288" y="1557975"/>
                    <a:ext cx="2727214" cy="77487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70322A43-D7E3-4B56-A792-373282F37703}"/>
              </a:ext>
            </a:extLst>
          </p:cNvPr>
          <p:cNvSpPr/>
          <p:nvPr/>
        </p:nvSpPr>
        <p:spPr>
          <a:xfrm>
            <a:off x="3200264" y="1898472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976076" y="-91871"/>
                <a:ext cx="9969811" cy="14196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Cho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hình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chóp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</m:t>
                    </m:r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𝐴𝐵𝐶𝐷</m:t>
                    </m:r>
                  </m:oMath>
                </a14:m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có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đáy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là tam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giác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vuông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cân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tại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đỉnh</a:t>
                </a:r>
                <a14:m>
                  <m:oMath xmlns:m="http://schemas.openxmlformats.org/officeDocument/2006/math">
                    <m:r>
                      <a:rPr lang="en-US" sz="25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</m:t>
                    </m:r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    </m:t>
                    </m:r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</m:t>
                    </m:r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va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̀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</m:t>
                    </m:r>
                  </m:oMath>
                </a14:m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vuông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góc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với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mặt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phẳng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đáy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Gọi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𝐻</m:t>
                    </m:r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𝐾</m:t>
                    </m:r>
                  </m:oMath>
                </a14:m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lần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lượt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là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hình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chiếu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vuông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góc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của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điểm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lên</a:t>
                </a:r>
                <a14:m>
                  <m:oMath xmlns:m="http://schemas.openxmlformats.org/officeDocument/2006/math">
                    <m:r>
                      <a:rPr lang="en-US" sz="25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𝑆𝐵</m:t>
                    </m:r>
                  </m:oMath>
                </a14:m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𝑆𝐶</m:t>
                    </m:r>
                  </m:oMath>
                </a14:m>
                <a:r>
                  <a:rPr lang="en-US" sz="25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Tính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thê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̉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tích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khối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tư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́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diện</a:t>
                </a:r>
                <a14:m>
                  <m:oMath xmlns:m="http://schemas.openxmlformats.org/officeDocument/2006/math">
                    <m:r>
                      <a:rPr lang="en-US" sz="25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</m:t>
                    </m:r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𝐴𝐻𝐾</m:t>
                    </m:r>
                  </m:oMath>
                </a14:m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076" y="-91871"/>
                <a:ext cx="9969811" cy="1419619"/>
              </a:xfrm>
              <a:prstGeom prst="rect">
                <a:avLst/>
              </a:prstGeom>
              <a:blipFill rotWithShape="0">
                <a:blip r:embed="rId7"/>
                <a:stretch>
                  <a:fillRect l="-978" t="-2146" r="-978" b="-68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 descr="12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629" y="3384645"/>
            <a:ext cx="3011705" cy="270868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-287612" y="2973911"/>
                <a:ext cx="10068977" cy="3860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lv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Ta có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𝑆𝐾𝐴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∽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𝑆𝐴𝐶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𝑔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nên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𝑆𝐾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𝑆𝐴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𝑆𝐴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𝑆𝐶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𝑆𝐾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𝑆𝐶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 lv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Thê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̉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tích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khối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chóp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là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𝐴𝐵𝐶</m:t>
                        </m:r>
                      </m:sub>
                    </m:sSub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𝐴𝐵𝐶</m:t>
                        </m:r>
                      </m:sub>
                    </m:sSub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𝐵𝐶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 lv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Ta có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ti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̉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sô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́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𝑆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.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𝐴𝐻𝐾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𝑆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.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𝐴𝐵𝐶</m:t>
                            </m:r>
                          </m:sub>
                        </m:sSub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𝑆𝐻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𝑆𝐵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𝑆𝐾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𝑆𝐶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15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𝐴𝐻𝐾</m:t>
                        </m:r>
                      </m:sub>
                    </m:sSub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15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𝐴𝐵𝐶</m:t>
                        </m:r>
                      </m:sub>
                    </m:sSub>
                  </m:oMath>
                </a14:m>
                <a:endParaRPr lang="en-US" sz="2800" i="1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marL="629920" lvl="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7612" y="2973911"/>
                <a:ext cx="10068977" cy="3860865"/>
              </a:xfrm>
              <a:prstGeom prst="rect">
                <a:avLst/>
              </a:prstGeom>
              <a:blipFill rotWithShape="0">
                <a:blip r:embed="rId11"/>
                <a:stretch>
                  <a:fillRect b="-9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Action Button: Back or Previous 64">
            <a:hlinkClick r:id="rId12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Action Button: Forward or Next 65">
            <a:hlinkClick r:id="rId13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1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2832" y="2560277"/>
            <a:ext cx="11935096" cy="4304454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599404"/>
              <a:chOff x="1275608" y="6239450"/>
              <a:chExt cx="4592537" cy="108909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836835" cy="1089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sp>
        <p:nvSpPr>
          <p:cNvPr id="25" name="Rounded Rectangle 24"/>
          <p:cNvSpPr/>
          <p:nvPr/>
        </p:nvSpPr>
        <p:spPr bwMode="auto">
          <a:xfrm>
            <a:off x="259620" y="-6537"/>
            <a:ext cx="11793833" cy="1522866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6952">
              <a:defRPr/>
            </a:pPr>
            <a:endParaRPr lang="en-US" sz="3199"/>
          </a:p>
        </p:txBody>
      </p:sp>
      <p:grpSp>
        <p:nvGrpSpPr>
          <p:cNvPr id="26" name="Group 25"/>
          <p:cNvGrpSpPr/>
          <p:nvPr/>
        </p:nvGrpSpPr>
        <p:grpSpPr>
          <a:xfrm>
            <a:off x="147058" y="27912"/>
            <a:ext cx="1788037" cy="642126"/>
            <a:chOff x="534987" y="1624973"/>
            <a:chExt cx="3505200" cy="1199232"/>
          </a:xfrm>
        </p:grpSpPr>
        <p:sp>
          <p:nvSpPr>
            <p:cNvPr id="27" name="Isosceles Triangle 44"/>
            <p:cNvSpPr/>
            <p:nvPr/>
          </p:nvSpPr>
          <p:spPr bwMode="auto">
            <a:xfrm rot="5400000" flipV="1">
              <a:off x="534196" y="2602748"/>
              <a:ext cx="227012" cy="21590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sp>
          <p:nvSpPr>
            <p:cNvPr id="28" name="Pentagon 27"/>
            <p:cNvSpPr/>
            <p:nvPr/>
          </p:nvSpPr>
          <p:spPr bwMode="auto">
            <a:xfrm>
              <a:off x="534987" y="1624973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grpSp>
          <p:nvGrpSpPr>
            <p:cNvPr id="29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</p:grpSp>
        <p:sp>
          <p:nvSpPr>
            <p:cNvPr id="30" name="Chevron 29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>
                <a:solidFill>
                  <a:schemeClr val="tx1"/>
                </a:solidFill>
              </a:endParaRP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1596809" y="1653396"/>
              <a:ext cx="2153219" cy="97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8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6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65870" y="1628520"/>
            <a:ext cx="11838141" cy="1239826"/>
            <a:chOff x="247181" y="1501344"/>
            <a:chExt cx="11838141" cy="1239963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4"/>
              <a:ext cx="3090381" cy="914402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681636"/>
                    <a:ext cx="2280848" cy="7236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den>
                        </m:f>
                      </m:oMath>
                    </a14:m>
                    <a:r>
                      <a:rPr lang="en-US" sz="28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.</a:t>
                    </a:r>
                    <a:endParaRPr lang="en-US" sz="2999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681636"/>
                    <a:ext cx="2280848" cy="723670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8594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58"/>
              <a:ext cx="3090381" cy="914407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113476" y="1676071"/>
                    <a:ext cx="2280848" cy="723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9</m:t>
                            </m:r>
                          </m:den>
                        </m:f>
                      </m:oMath>
                    </a14:m>
                    <a:r>
                      <a:rPr lang="en-US" sz="28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.</a:t>
                    </a:r>
                    <a:r>
                      <a:rPr lang="fr-FR" sz="28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	</a:t>
                    </a:r>
                    <a:endParaRPr lang="en-US" sz="3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3476" y="1676071"/>
                    <a:ext cx="2280848" cy="723666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8594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53"/>
              <a:ext cx="3090381" cy="924659"/>
              <a:chOff x="5537206" y="1557992"/>
              <a:chExt cx="3079904" cy="859591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81471" y="1608256"/>
                    <a:ext cx="2228152" cy="8093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𝑉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4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3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 dirty="0"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1471" y="1608256"/>
                    <a:ext cx="2228152" cy="809327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4"/>
              <a:ext cx="3090381" cy="1239963"/>
              <a:chOff x="5537206" y="1557975"/>
              <a:chExt cx="3079904" cy="1152714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5615288" y="1557975"/>
                    <a:ext cx="2727214" cy="115271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marL="629920" algn="just">
                      <a:tabLst>
                        <a:tab pos="3599815" algn="l"/>
                        <a:tab pos="5039995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𝑉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9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 dirty="0"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  <a:p>
                    <a:pPr marL="629920" algn="just">
                      <a:tabLst>
                        <a:tab pos="3599815" algn="l"/>
                        <a:tab pos="5039995" algn="l"/>
                      </a:tabLst>
                    </a:pPr>
                    <a:endParaRPr lang="en-US" sz="2400" dirty="0"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15288" y="1557975"/>
                    <a:ext cx="2727214" cy="1152714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70322A43-D7E3-4B56-A792-373282F37703}"/>
              </a:ext>
            </a:extLst>
          </p:cNvPr>
          <p:cNvSpPr/>
          <p:nvPr/>
        </p:nvSpPr>
        <p:spPr>
          <a:xfrm>
            <a:off x="3200264" y="1898472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976076" y="-91871"/>
                <a:ext cx="9969811" cy="1373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Cho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chóp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đáy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thang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vuông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tại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𝐵𝐴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𝐵𝐶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=1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𝐴𝐷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Cạnh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bên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vuông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góc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đáy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Gọi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𝐻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chiếu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vuông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góc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𝑉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trên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𝑆𝐵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thể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tích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𝑉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khối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đa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diện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𝑆𝐴𝐻𝐶𝐷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25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076" y="-91871"/>
                <a:ext cx="9969811" cy="1373325"/>
              </a:xfrm>
              <a:prstGeom prst="rect">
                <a:avLst/>
              </a:prstGeom>
              <a:blipFill rotWithShape="0">
                <a:blip r:embed="rId7"/>
                <a:stretch>
                  <a:fillRect l="-917" t="-1778" r="-917" b="-9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Picture 6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3935" y="3729974"/>
            <a:ext cx="4431226" cy="32617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-297233" y="2995349"/>
                <a:ext cx="12232329" cy="38122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Tam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giác vuông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𝑆𝐴𝐵</m:t>
                    </m:r>
                  </m:oMath>
                </a14:m>
                <a:r>
                  <a:rPr lang="fr-FR" sz="2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fr-FR" sz="22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fr-FR" sz="2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𝑆𝐵</m:t>
                    </m:r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e>
                    </m:rad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22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Gọi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trung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điểm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𝐴𝐷</m:t>
                    </m:r>
                    <m:groupChr>
                      <m:groupChrPr>
                        <m:chr m:val="→"/>
                        <m:vertJc m:val="bot"/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groupChr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  </m:t>
                        </m:r>
                      </m:e>
                    </m:groupChr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𝐴𝐵𝐶𝑀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vuông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nên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𝐶𝑀</m:t>
                    </m:r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</m:t>
                    </m:r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𝐴𝐷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2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groupChr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  </m:t>
                        </m:r>
                      </m:e>
                    </m:groupChr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tam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giác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𝐴𝐶𝐷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vuông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tại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  Ta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𝐴𝐻𝐶𝐷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𝐴𝐶𝐷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𝐴𝐻𝐶</m:t>
                        </m:r>
                      </m:sub>
                    </m:sSub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𝐴𝐶𝐷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𝐴𝐶𝐷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</m:t>
                    </m:r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𝐴𝐷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</m:t>
                    </m:r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●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𝑆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.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𝐴𝐻𝐶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𝑆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.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𝐴𝐵𝐶</m:t>
                            </m:r>
                          </m:sub>
                        </m:sSub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𝑆𝐻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𝑆𝐵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𝐴𝐻𝐶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𝐴𝐵𝐶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22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Vậy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𝐴𝐻𝐶𝐷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22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7233" y="2995349"/>
                <a:ext cx="12232329" cy="3812262"/>
              </a:xfrm>
              <a:prstGeom prst="rect">
                <a:avLst/>
              </a:prstGeom>
              <a:blipFill rotWithShape="0">
                <a:blip r:embed="rId11"/>
                <a:stretch>
                  <a:fillRect b="-31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ction Button: Back or Previous 62">
            <a:hlinkClick r:id="rId12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ction Button: Forward or Next 63">
            <a:hlinkClick r:id="rId13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7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  <p:bldP spid="6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2832" y="2560277"/>
            <a:ext cx="11935096" cy="4304454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599404"/>
              <a:chOff x="1275608" y="6239450"/>
              <a:chExt cx="4592537" cy="108909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836835" cy="1089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sp>
        <p:nvSpPr>
          <p:cNvPr id="25" name="Rounded Rectangle 24"/>
          <p:cNvSpPr/>
          <p:nvPr/>
        </p:nvSpPr>
        <p:spPr bwMode="auto">
          <a:xfrm>
            <a:off x="259620" y="-6537"/>
            <a:ext cx="11793833" cy="1522866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6952">
              <a:defRPr/>
            </a:pPr>
            <a:endParaRPr lang="en-US" sz="3199"/>
          </a:p>
        </p:txBody>
      </p:sp>
      <p:grpSp>
        <p:nvGrpSpPr>
          <p:cNvPr id="26" name="Group 25"/>
          <p:cNvGrpSpPr/>
          <p:nvPr/>
        </p:nvGrpSpPr>
        <p:grpSpPr>
          <a:xfrm>
            <a:off x="147058" y="27912"/>
            <a:ext cx="1788037" cy="642126"/>
            <a:chOff x="534987" y="1624973"/>
            <a:chExt cx="3505200" cy="1199232"/>
          </a:xfrm>
        </p:grpSpPr>
        <p:sp>
          <p:nvSpPr>
            <p:cNvPr id="27" name="Isosceles Triangle 44"/>
            <p:cNvSpPr/>
            <p:nvPr/>
          </p:nvSpPr>
          <p:spPr bwMode="auto">
            <a:xfrm rot="5400000" flipV="1">
              <a:off x="534196" y="2602748"/>
              <a:ext cx="227012" cy="21590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sp>
          <p:nvSpPr>
            <p:cNvPr id="28" name="Pentagon 27"/>
            <p:cNvSpPr/>
            <p:nvPr/>
          </p:nvSpPr>
          <p:spPr bwMode="auto">
            <a:xfrm>
              <a:off x="534987" y="1624973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grpSp>
          <p:nvGrpSpPr>
            <p:cNvPr id="29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</p:grpSp>
        <p:sp>
          <p:nvSpPr>
            <p:cNvPr id="30" name="Chevron 29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>
                <a:solidFill>
                  <a:schemeClr val="tx1"/>
                </a:solidFill>
              </a:endParaRP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1596809" y="1653396"/>
              <a:ext cx="2153219" cy="97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8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</a:t>
              </a:r>
              <a:r>
                <a:rPr lang="en-US" sz="2800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7</a:t>
              </a:r>
              <a:endParaRPr lang="en-US" sz="2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65870" y="1628521"/>
            <a:ext cx="11838141" cy="1355885"/>
            <a:chOff x="247181" y="1501344"/>
            <a:chExt cx="11838141" cy="1356034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4"/>
              <a:ext cx="3090381" cy="914402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681636"/>
                    <a:ext cx="2280848" cy="7236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10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27</m:t>
                            </m:r>
                          </m:den>
                        </m:f>
                      </m:oMath>
                    </a14:m>
                    <a:r>
                      <a:rPr lang="en-US" sz="28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.</a:t>
                    </a:r>
                    <a:endParaRPr lang="en-US" sz="2999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681636"/>
                    <a:ext cx="2280848" cy="723670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6250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58"/>
              <a:ext cx="3090381" cy="914407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113476" y="1676071"/>
                    <a:ext cx="2280848" cy="723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80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27</m:t>
                            </m:r>
                          </m:den>
                        </m:f>
                      </m:oMath>
                    </a14:m>
                    <a:r>
                      <a:rPr lang="en-US" sz="28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. </a:t>
                    </a:r>
                    <a:r>
                      <a:rPr lang="fr-FR" sz="28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	</a:t>
                    </a:r>
                    <a:endParaRPr lang="en-US" sz="3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3476" y="1676071"/>
                    <a:ext cx="2280848" cy="723666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6250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53"/>
              <a:ext cx="3090381" cy="914411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81471" y="1608256"/>
                    <a:ext cx="2228152" cy="7736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𝑉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20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27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 dirty="0"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1471" y="1608256"/>
                    <a:ext cx="2228152" cy="773678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4"/>
              <a:ext cx="3090381" cy="1356034"/>
              <a:chOff x="5537206" y="1557975"/>
              <a:chExt cx="3079904" cy="1260618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5615288" y="1557975"/>
                    <a:ext cx="2727214" cy="12606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marL="629920" algn="just">
                      <a:lnSpc>
                        <a:spcPct val="107000"/>
                      </a:lnSpc>
                      <a:spcAft>
                        <a:spcPts val="800"/>
                      </a:spcAft>
                      <a:tabLst>
                        <a:tab pos="3599815" algn="l"/>
                        <a:tab pos="5039995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𝑉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40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27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 dirty="0"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  <a:p>
                    <a:pPr marL="629920" algn="just">
                      <a:tabLst>
                        <a:tab pos="3599815" algn="l"/>
                        <a:tab pos="5039995" algn="l"/>
                      </a:tabLst>
                    </a:pPr>
                    <a:endParaRPr lang="en-US" sz="2400" dirty="0"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15288" y="1557975"/>
                    <a:ext cx="2727214" cy="1260618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70322A43-D7E3-4B56-A792-373282F37703}"/>
              </a:ext>
            </a:extLst>
          </p:cNvPr>
          <p:cNvSpPr/>
          <p:nvPr/>
        </p:nvSpPr>
        <p:spPr>
          <a:xfrm>
            <a:off x="6080741" y="1899805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976076" y="-91871"/>
                <a:ext cx="9969811" cy="13324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Cho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tư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́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diện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có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các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cạnh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𝐴𝐶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𝐴𝐷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đôi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một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vuông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góc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với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nhau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 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𝐴𝐶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𝐴𝐷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Gọi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𝑁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lần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lượt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là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trọng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tâm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của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tam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giác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𝐷𝐴𝐵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𝐷𝐵𝐶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𝐷𝐶𝐴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Tính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thê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̉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tích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𝑉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của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tư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́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diện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𝐷𝑀𝑁𝑃</m:t>
                    </m:r>
                  </m:oMath>
                </a14:m>
                <a:endParaRPr lang="en-US" sz="25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076" y="-91871"/>
                <a:ext cx="9969811" cy="1332481"/>
              </a:xfrm>
              <a:prstGeom prst="rect">
                <a:avLst/>
              </a:prstGeom>
              <a:blipFill rotWithShape="0">
                <a:blip r:embed="rId7"/>
                <a:stretch>
                  <a:fillRect l="-917" t="-1826" r="-917" b="-95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033" y="3221741"/>
            <a:ext cx="3349576" cy="311230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-227430" y="3222840"/>
                <a:ext cx="9027885" cy="30469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Dựng</a:t>
                </a:r>
                <a:r>
                  <a:rPr lang="en-US" sz="24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hình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như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hình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vẽ ta có: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𝐴𝐾𝐸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𝐴𝐵𝐶</m:t>
                        </m:r>
                      </m:sub>
                    </m:sSub>
                  </m:oMath>
                </a14:m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Tương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tư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̣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𝐶𝐾𝐹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𝐸𝐹𝐵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𝐴𝐵𝐶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𝐸𝐹𝐾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𝐴𝐵𝐶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𝐴𝐵𝐶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𝐴𝐵𝐶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𝐷𝑀𝑁𝑃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𝐸𝐹𝐾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𝐷𝑀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𝐷𝐸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𝐷𝑁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𝐷𝐹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𝐷𝑃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𝐷𝐾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8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27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Suy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ra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𝐷𝑀𝑁𝑃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27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𝐷𝐴𝐵𝐶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27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𝐴𝐶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𝐴𝐷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27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7430" y="3222840"/>
                <a:ext cx="9027885" cy="3046924"/>
              </a:xfrm>
              <a:prstGeom prst="rect">
                <a:avLst/>
              </a:prstGeom>
              <a:blipFill rotWithShape="0">
                <a:blip r:embed="rId11"/>
                <a:stretch>
                  <a:fillRect b="-8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Action Button: Back or Previous 64">
            <a:hlinkClick r:id="rId12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Action Button: Forward or Next 65">
            <a:hlinkClick r:id="rId13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2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6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  <p:bldP spid="6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2832" y="2560277"/>
            <a:ext cx="11935096" cy="4304454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599404"/>
              <a:chOff x="1275608" y="6239450"/>
              <a:chExt cx="4592537" cy="108909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836835" cy="1089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sp>
        <p:nvSpPr>
          <p:cNvPr id="25" name="Rounded Rectangle 24"/>
          <p:cNvSpPr/>
          <p:nvPr/>
        </p:nvSpPr>
        <p:spPr bwMode="auto">
          <a:xfrm>
            <a:off x="259620" y="-6537"/>
            <a:ext cx="11793833" cy="1522866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6952">
              <a:defRPr/>
            </a:pPr>
            <a:endParaRPr lang="en-US" sz="3199"/>
          </a:p>
        </p:txBody>
      </p:sp>
      <p:grpSp>
        <p:nvGrpSpPr>
          <p:cNvPr id="26" name="Group 25"/>
          <p:cNvGrpSpPr/>
          <p:nvPr/>
        </p:nvGrpSpPr>
        <p:grpSpPr>
          <a:xfrm>
            <a:off x="147058" y="27912"/>
            <a:ext cx="1788037" cy="642126"/>
            <a:chOff x="534987" y="1624973"/>
            <a:chExt cx="3505200" cy="1199232"/>
          </a:xfrm>
        </p:grpSpPr>
        <p:sp>
          <p:nvSpPr>
            <p:cNvPr id="27" name="Isosceles Triangle 44"/>
            <p:cNvSpPr/>
            <p:nvPr/>
          </p:nvSpPr>
          <p:spPr bwMode="auto">
            <a:xfrm rot="5400000" flipV="1">
              <a:off x="534196" y="2602748"/>
              <a:ext cx="227012" cy="21590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sp>
          <p:nvSpPr>
            <p:cNvPr id="28" name="Pentagon 27"/>
            <p:cNvSpPr/>
            <p:nvPr/>
          </p:nvSpPr>
          <p:spPr bwMode="auto">
            <a:xfrm>
              <a:off x="534987" y="1624973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grpSp>
          <p:nvGrpSpPr>
            <p:cNvPr id="29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</p:grpSp>
        <p:sp>
          <p:nvSpPr>
            <p:cNvPr id="30" name="Chevron 29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>
                <a:solidFill>
                  <a:schemeClr val="tx1"/>
                </a:solidFill>
              </a:endParaRP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1596809" y="1653396"/>
              <a:ext cx="2153219" cy="97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8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</a:t>
              </a:r>
              <a:r>
                <a:rPr lang="en-US" sz="2800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8</a:t>
              </a:r>
              <a:endParaRPr lang="en-US" sz="2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65870" y="1628520"/>
            <a:ext cx="11918266" cy="914324"/>
            <a:chOff x="247181" y="1501344"/>
            <a:chExt cx="11918266" cy="91442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4"/>
              <a:ext cx="3090381" cy="914402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46390" y="1834340"/>
                    <a:ext cx="2280848" cy="4864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sup>
                        </m:sSup>
                      </m:oMath>
                    </a14:m>
                    <a:r>
                      <a:rPr lang="en-US" sz="28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.</a:t>
                    </a:r>
                    <a:endParaRPr lang="en-US" sz="2999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46390" y="1834340"/>
                    <a:ext cx="2280848" cy="486460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t="-13953" b="-30233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58"/>
              <a:ext cx="3090381" cy="914407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75171" y="1770927"/>
                    <a:ext cx="2280848" cy="48645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sup>
                        </m:sSup>
                      </m:oMath>
                    </a14:m>
                    <a:r>
                      <a:rPr lang="en-US" sz="28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.</a:t>
                    </a:r>
                    <a:r>
                      <a:rPr lang="fr-FR" sz="28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	</a:t>
                    </a:r>
                    <a:endParaRPr lang="en-US" sz="3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5171" y="1770927"/>
                    <a:ext cx="2280848" cy="486457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t="-13953" b="-30233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53"/>
              <a:ext cx="3090381" cy="914411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81471" y="1834330"/>
                    <a:ext cx="2228152" cy="4292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108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3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400" dirty="0"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1471" y="1834330"/>
                    <a:ext cx="2228152" cy="42922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2" y="1501364"/>
              <a:ext cx="3170505" cy="914405"/>
              <a:chOff x="5537206" y="1557992"/>
              <a:chExt cx="3159756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5969748" y="1770921"/>
                    <a:ext cx="2727214" cy="42922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marL="629920" algn="just">
                      <a:tabLst>
                        <a:tab pos="3599815" algn="l"/>
                        <a:tab pos="5039995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36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3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69748" y="1770921"/>
                    <a:ext cx="2727214" cy="429228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70322A43-D7E3-4B56-A792-373282F37703}"/>
              </a:ext>
            </a:extLst>
          </p:cNvPr>
          <p:cNvSpPr/>
          <p:nvPr/>
        </p:nvSpPr>
        <p:spPr>
          <a:xfrm>
            <a:off x="265869" y="1884901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976076" y="-91871"/>
                <a:ext cx="9969811" cy="13324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Cho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tứ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diện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𝐴𝐵𝐶𝐷</m:t>
                    </m:r>
                  </m:oMath>
                </a14:m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cạnh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𝐴𝐶</m:t>
                    </m:r>
                  </m:oMath>
                </a14:m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𝐴𝐷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đôi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vuông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góc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nhau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Gọi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lần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lượt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trọng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tâm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mặt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𝐴𝐵𝐷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𝐴𝐶𝐷</m:t>
                    </m:r>
                  </m:oMath>
                </a14:m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𝐵𝐶𝐷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Biết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6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𝐴𝐶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9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𝐴𝐷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theo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thể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tích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khối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tứ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diện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25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076" y="-91871"/>
                <a:ext cx="9969811" cy="1332481"/>
              </a:xfrm>
              <a:prstGeom prst="rect">
                <a:avLst/>
              </a:prstGeom>
              <a:blipFill rotWithShape="0">
                <a:blip r:embed="rId7"/>
                <a:stretch>
                  <a:fillRect l="-917" t="-1826" r="-917" b="-95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52" y="3086427"/>
            <a:ext cx="3172699" cy="309601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3335280" y="2718665"/>
                <a:ext cx="9457513" cy="4113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trường hợp tổng quát, ta </a:t>
                </a:r>
                <a:r>
                  <a:rPr lang="en-US" sz="20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chứng minh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được </a:t>
                </a:r>
                <a:endParaRPr lang="en-US" sz="2000" dirty="0" smtClean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borderBox>
                      <m:borderBox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borderBox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𝑉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3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4</m:t>
                                </m:r>
                              </m:sub>
                            </m:sSub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27</m:t>
                            </m:r>
                          </m:den>
                        </m:f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𝐴𝐵𝐶𝐷</m:t>
                            </m:r>
                          </m:sub>
                        </m:sSub>
                      </m:e>
                    </m:borderBox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ta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//(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𝐶𝐵𝐴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△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)∼△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𝐶𝐵𝐴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(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tỉ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dạng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). </a:t>
                </a:r>
                <a:r>
                  <a:rPr lang="en-US" sz="20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Từ</a:t>
                </a:r>
                <a:r>
                  <a:rPr lang="en-US" sz="20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đó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3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4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𝐶𝐵𝐴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𝑘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2000" dirty="0" smtClean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))=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))</m:t>
                    </m:r>
                  </m:oMath>
                </a14:m>
                <a:r>
                  <a:rPr lang="en-US" sz="2000" i="1" dirty="0" smtClean="0">
                    <a:latin typeface="Cambria Math" panose="020405030504060302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𝐷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)) (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𝑑𝑜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</m:e>
                    </m:func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𝐷𝑀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Suy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ra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𝑉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3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4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𝐴𝐵𝐶𝐷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,(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))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𝐷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𝐴𝐵𝐶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))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3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4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𝐶𝐵𝐴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27</m:t>
                        </m:r>
                      </m:den>
                    </m:f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27</m:t>
                          </m:r>
                        </m:den>
                      </m:f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𝐴𝐵𝐶𝐷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27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𝐴𝐶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𝐴𝐷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5280" y="2718665"/>
                <a:ext cx="9457513" cy="4113177"/>
              </a:xfrm>
              <a:prstGeom prst="rect">
                <a:avLst/>
              </a:prstGeom>
              <a:blipFill rotWithShape="0">
                <a:blip r:embed="rId11"/>
                <a:stretch>
                  <a:fillRect l="-644" t="-8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Action Button: Back or Previous 64">
            <a:hlinkClick r:id="rId12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Action Button: Forward or Next 65">
            <a:hlinkClick r:id="rId13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7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  <p:bldP spid="6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2832" y="2560277"/>
            <a:ext cx="11935096" cy="4304454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599404"/>
              <a:chOff x="1275608" y="6239450"/>
              <a:chExt cx="4592537" cy="108909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836835" cy="1089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sp>
        <p:nvSpPr>
          <p:cNvPr id="25" name="Rounded Rectangle 24"/>
          <p:cNvSpPr/>
          <p:nvPr/>
        </p:nvSpPr>
        <p:spPr bwMode="auto">
          <a:xfrm>
            <a:off x="259620" y="-6537"/>
            <a:ext cx="11793833" cy="1522866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6952">
              <a:defRPr/>
            </a:pPr>
            <a:endParaRPr lang="en-US" sz="3199"/>
          </a:p>
        </p:txBody>
      </p:sp>
      <p:grpSp>
        <p:nvGrpSpPr>
          <p:cNvPr id="26" name="Group 25"/>
          <p:cNvGrpSpPr/>
          <p:nvPr/>
        </p:nvGrpSpPr>
        <p:grpSpPr>
          <a:xfrm>
            <a:off x="147058" y="27912"/>
            <a:ext cx="1788037" cy="642126"/>
            <a:chOff x="534987" y="1624973"/>
            <a:chExt cx="3505200" cy="1199232"/>
          </a:xfrm>
        </p:grpSpPr>
        <p:sp>
          <p:nvSpPr>
            <p:cNvPr id="27" name="Isosceles Triangle 44"/>
            <p:cNvSpPr/>
            <p:nvPr/>
          </p:nvSpPr>
          <p:spPr bwMode="auto">
            <a:xfrm rot="5400000" flipV="1">
              <a:off x="534196" y="2602748"/>
              <a:ext cx="227012" cy="21590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sp>
          <p:nvSpPr>
            <p:cNvPr id="28" name="Pentagon 27"/>
            <p:cNvSpPr/>
            <p:nvPr/>
          </p:nvSpPr>
          <p:spPr bwMode="auto">
            <a:xfrm>
              <a:off x="534987" y="1624973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grpSp>
          <p:nvGrpSpPr>
            <p:cNvPr id="29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</p:grpSp>
        <p:sp>
          <p:nvSpPr>
            <p:cNvPr id="30" name="Chevron 29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>
                <a:solidFill>
                  <a:schemeClr val="tx1"/>
                </a:solidFill>
              </a:endParaRP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1596809" y="1653396"/>
              <a:ext cx="2153219" cy="97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8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9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65870" y="1628520"/>
            <a:ext cx="11838141" cy="1395637"/>
            <a:chOff x="247181" y="1501343"/>
            <a:chExt cx="11838141" cy="1395791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4"/>
              <a:ext cx="3090381" cy="914402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210285" y="1756668"/>
                    <a:ext cx="2280848" cy="5254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sz="2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oMath>
                    </a14:m>
                    <a:r>
                      <a:rPr lang="en-US" sz="28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.</a:t>
                    </a:r>
                    <a:endParaRPr lang="en-US" sz="2999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10285" y="1756668"/>
                    <a:ext cx="2280848" cy="525448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t="-4301" b="-27957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58"/>
              <a:ext cx="3090381" cy="914407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113476" y="1676071"/>
                    <a:ext cx="2280848" cy="723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8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vi-VN" sz="28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vi-VN" sz="2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a14:m>
                    <a:r>
                      <a:rPr lang="en-US" sz="28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. </a:t>
                    </a:r>
                    <a:r>
                      <a:rPr lang="fr-FR" sz="28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	</a:t>
                    </a:r>
                    <a:endParaRPr lang="en-US" sz="3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3476" y="1676071"/>
                    <a:ext cx="2280848" cy="723666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6250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52"/>
              <a:ext cx="3090381" cy="924659"/>
              <a:chOff x="5537206" y="1557992"/>
              <a:chExt cx="3079904" cy="859591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81471" y="1608256"/>
                    <a:ext cx="2228152" cy="8093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24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vi-VN" sz="24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vi-VN" sz="24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000" dirty="0"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1471" y="1608256"/>
                    <a:ext cx="2228152" cy="809327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3"/>
              <a:ext cx="3090381" cy="1395791"/>
              <a:chOff x="5537206" y="1557975"/>
              <a:chExt cx="3079904" cy="1297578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5615288" y="1557975"/>
                    <a:ext cx="2727214" cy="12975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marL="629920" algn="just">
                      <a:lnSpc>
                        <a:spcPct val="107000"/>
                      </a:lnSpc>
                      <a:spcAft>
                        <a:spcPts val="800"/>
                      </a:spcAft>
                      <a:tabLst>
                        <a:tab pos="3599815" algn="l"/>
                        <a:tab pos="5039995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24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6</m:t>
                                  </m:r>
                                </m:e>
                              </m:rad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vi-VN" sz="24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vi-VN" sz="24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000" dirty="0"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  <a:p>
                    <a:pPr marL="629920" algn="just">
                      <a:tabLst>
                        <a:tab pos="3599815" algn="l"/>
                        <a:tab pos="5039995" algn="l"/>
                      </a:tabLst>
                    </a:pPr>
                    <a:endParaRPr lang="en-US" sz="2400" dirty="0"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15288" y="1557975"/>
                    <a:ext cx="2727214" cy="1297578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70322A43-D7E3-4B56-A792-373282F37703}"/>
              </a:ext>
            </a:extLst>
          </p:cNvPr>
          <p:cNvSpPr/>
          <p:nvPr/>
        </p:nvSpPr>
        <p:spPr>
          <a:xfrm>
            <a:off x="6080741" y="1899805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976076" y="71905"/>
                <a:ext cx="9969811" cy="13526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tabLst>
                    <a:tab pos="629920" algn="l"/>
                  </a:tabLst>
                </a:pPr>
                <a:r>
                  <a:rPr lang="vi-VN" sz="24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vi-VN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vi-VN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vi-VN" sz="24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 có </a:t>
                </a:r>
                <a:r>
                  <a:rPr lang="vi-VN" sz="2400" dirty="0"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đ</a:t>
                </a:r>
                <a:r>
                  <a:rPr lang="vi-VN" sz="2400" dirty="0">
                    <a:latin typeface="Euclid" panose="02020503060505020303" pitchFamily="18" charset="0"/>
                    <a:ea typeface="Times New Roman" panose="02020603050405020304" pitchFamily="18" charset="0"/>
                    <a:cs typeface="Euclid" panose="02020503060505020303" pitchFamily="18" charset="0"/>
                  </a:rPr>
                  <a:t>á</a:t>
                </a:r>
                <a:r>
                  <a:rPr lang="vi-VN" sz="24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y l</a:t>
                </a:r>
                <a:r>
                  <a:rPr lang="vi-VN" sz="2400" dirty="0">
                    <a:latin typeface="Euclid" panose="02020503060505020303" pitchFamily="18" charset="0"/>
                    <a:ea typeface="Times New Roman" panose="02020603050405020304" pitchFamily="18" charset="0"/>
                    <a:cs typeface="Euclid" panose="02020503060505020303" pitchFamily="18" charset="0"/>
                  </a:rPr>
                  <a:t>à</a:t>
                </a:r>
                <a:r>
                  <a:rPr lang="vi-VN" sz="24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 h</a:t>
                </a:r>
                <a:r>
                  <a:rPr lang="vi-VN" sz="2400" dirty="0">
                    <a:latin typeface="Euclid" panose="02020503060505020303" pitchFamily="18" charset="0"/>
                    <a:ea typeface="Times New Roman" panose="02020603050405020304" pitchFamily="18" charset="0"/>
                    <a:cs typeface="Euclid" panose="02020503060505020303" pitchFamily="18" charset="0"/>
                  </a:rPr>
                  <a:t>ì</a:t>
                </a:r>
                <a:r>
                  <a:rPr lang="vi-VN" sz="24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nh vu</a:t>
                </a:r>
                <a:r>
                  <a:rPr lang="vi-VN" sz="2400" dirty="0">
                    <a:latin typeface="Euclid" panose="02020503060505020303" pitchFamily="18" charset="0"/>
                    <a:ea typeface="Times New Roman" panose="02020603050405020304" pitchFamily="18" charset="0"/>
                    <a:cs typeface="Euclid" panose="02020503060505020303" pitchFamily="18" charset="0"/>
                  </a:rPr>
                  <a:t>ô</a:t>
                </a:r>
                <a:r>
                  <a:rPr lang="vi-VN" sz="24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ng c</a:t>
                </a:r>
                <a:r>
                  <a:rPr lang="vi-VN" sz="2400" dirty="0"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ạ</a:t>
                </a:r>
                <a:r>
                  <a:rPr lang="vi-VN" sz="24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nh 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vi-VN" sz="24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vi-VN" sz="24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 vuông góc v</a:t>
                </a:r>
                <a:r>
                  <a:rPr lang="vi-VN" sz="2400" dirty="0"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ớ</a:t>
                </a:r>
                <a:r>
                  <a:rPr lang="vi-VN" sz="24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i </a:t>
                </a:r>
                <a:r>
                  <a:rPr lang="vi-VN" sz="2400" dirty="0"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đ</a:t>
                </a:r>
                <a:r>
                  <a:rPr lang="vi-VN" sz="2400" dirty="0">
                    <a:latin typeface="Euclid" panose="02020503060505020303" pitchFamily="18" charset="0"/>
                    <a:ea typeface="Times New Roman" panose="02020603050405020304" pitchFamily="18" charset="0"/>
                    <a:cs typeface="Euclid" panose="02020503060505020303" pitchFamily="18" charset="0"/>
                  </a:rPr>
                  <a:t>á</a:t>
                </a:r>
                <a:r>
                  <a:rPr lang="vi-VN" sz="24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y,</a:t>
                </a:r>
                <a:r>
                  <a:rPr lang="en-US" sz="24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24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𝑆𝐶</m:t>
                    </m:r>
                  </m:oMath>
                </a14:m>
                <a:r>
                  <a:rPr lang="vi-VN" sz="24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 t</a:t>
                </a:r>
                <a:r>
                  <a:rPr lang="vi-VN" sz="2400" dirty="0"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ạ</a:t>
                </a:r>
                <a:r>
                  <a:rPr lang="vi-VN" sz="24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o v</a:t>
                </a:r>
                <a:r>
                  <a:rPr lang="vi-VN" sz="2400" dirty="0"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ớ</a:t>
                </a:r>
                <a:r>
                  <a:rPr lang="vi-VN" sz="24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i m</a:t>
                </a:r>
                <a:r>
                  <a:rPr lang="vi-VN" sz="2400" dirty="0"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ặ</a:t>
                </a:r>
                <a:r>
                  <a:rPr lang="vi-VN" sz="24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t ph</a:t>
                </a:r>
                <a:r>
                  <a:rPr lang="vi-VN" sz="2400" dirty="0"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ẳ</a:t>
                </a:r>
                <a:r>
                  <a:rPr lang="vi-VN" sz="24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𝑆𝐴𝐵</m:t>
                        </m:r>
                      </m:e>
                    </m:d>
                  </m:oMath>
                </a14:m>
                <a:r>
                  <a:rPr lang="vi-VN" sz="24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 m</a:t>
                </a:r>
                <a:r>
                  <a:rPr lang="vi-VN" sz="2400" dirty="0"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ộ</a:t>
                </a:r>
                <a:r>
                  <a:rPr lang="vi-VN" sz="24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t g</a:t>
                </a:r>
                <a:r>
                  <a:rPr lang="vi-VN" sz="2400" dirty="0">
                    <a:latin typeface="Euclid" panose="02020503060505020303" pitchFamily="18" charset="0"/>
                    <a:ea typeface="Times New Roman" panose="02020603050405020304" pitchFamily="18" charset="0"/>
                    <a:cs typeface="Euclid" panose="02020503060505020303" pitchFamily="18" charset="0"/>
                  </a:rPr>
                  <a:t>ó</a:t>
                </a:r>
                <a:r>
                  <a:rPr lang="vi-VN" sz="24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c 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vi-VN" sz="24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. Tính th</a:t>
                </a:r>
                <a:r>
                  <a:rPr lang="vi-VN" sz="2400" dirty="0"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ể</a:t>
                </a:r>
                <a:r>
                  <a:rPr lang="vi-VN" sz="24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 t</a:t>
                </a:r>
                <a:r>
                  <a:rPr lang="vi-VN" sz="2400" dirty="0">
                    <a:latin typeface="Euclid" panose="02020503060505020303" pitchFamily="18" charset="0"/>
                    <a:ea typeface="Times New Roman" panose="02020603050405020304" pitchFamily="18" charset="0"/>
                    <a:cs typeface="Euclid" panose="02020503060505020303" pitchFamily="18" charset="0"/>
                  </a:rPr>
                  <a:t>í</a:t>
                </a:r>
                <a:r>
                  <a:rPr lang="vi-VN" sz="24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ch kh</a:t>
                </a:r>
                <a:r>
                  <a:rPr lang="vi-VN" sz="2400" dirty="0"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ố</a:t>
                </a:r>
                <a:r>
                  <a:rPr lang="vi-VN" sz="24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i ch</a:t>
                </a:r>
                <a:r>
                  <a:rPr lang="en-US" sz="24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ó</a:t>
                </a:r>
                <a:r>
                  <a:rPr lang="vi-VN" sz="24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p</a:t>
                </a:r>
                <a:r>
                  <a:rPr lang="en-US" sz="24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vi-VN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vi-VN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076" y="71905"/>
                <a:ext cx="9969811" cy="1352678"/>
              </a:xfrm>
              <a:prstGeom prst="rect">
                <a:avLst/>
              </a:prstGeom>
              <a:blipFill rotWithShape="0">
                <a:blip r:embed="rId7"/>
                <a:stretch>
                  <a:fillRect l="-917" t="-3153" r="-917" b="-99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Picture 6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2105" y="2829062"/>
            <a:ext cx="3744686" cy="38027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-133814" y="3207776"/>
                <a:ext cx="9013372" cy="4067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2400" dirty="0" smtClean="0">
                    <a:latin typeface="Euclid" panose="02020503060505020303" pitchFamily="18" charset="0"/>
                    <a:ea typeface="Times New Roman" panose="02020603050405020304" pitchFamily="18" charset="0"/>
                  </a:rPr>
                  <a:t>+) </a:t>
                </a:r>
                <a:r>
                  <a:rPr lang="vi-VN" sz="24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Do ABCD là hình vuông c</a:t>
                </a:r>
                <a:r>
                  <a:rPr lang="vi-VN" sz="2400" dirty="0"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ạ</a:t>
                </a:r>
                <a:r>
                  <a:rPr lang="vi-VN" sz="24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nh a n</a:t>
                </a:r>
                <a:r>
                  <a:rPr lang="vi-VN" sz="2400" dirty="0">
                    <a:latin typeface="Euclid" panose="02020503060505020303" pitchFamily="18" charset="0"/>
                    <a:ea typeface="Times New Roman" panose="02020603050405020304" pitchFamily="18" charset="0"/>
                    <a:cs typeface="Euclid" panose="02020503060505020303" pitchFamily="18" charset="0"/>
                  </a:rPr>
                  <a:t>ê</a:t>
                </a:r>
                <a:r>
                  <a:rPr lang="vi-VN" sz="24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𝐴𝐵𝐶𝐷</m:t>
                        </m:r>
                      </m:sub>
                    </m:sSub>
                    <m:r>
                      <a:rPr lang="vi-VN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24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+) Ch</a:t>
                </a:r>
                <a:r>
                  <a:rPr lang="vi-VN" sz="2400" dirty="0"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ứ</a:t>
                </a:r>
                <a:r>
                  <a:rPr lang="vi-VN" sz="24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ng minh </a:t>
                </a:r>
                <a:r>
                  <a:rPr lang="vi-VN" sz="2400" dirty="0"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đượ</a:t>
                </a:r>
                <a:r>
                  <a:rPr lang="vi-VN" sz="24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c 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</m:t>
                    </m:r>
                    <m:r>
                      <a:rPr lang="vi-VN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𝑆𝐴𝐵</m:t>
                        </m:r>
                      </m:e>
                    </m:d>
                    <m:r>
                      <a:rPr lang="vi-VN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vi-VN" sz="24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 góc gi</a:t>
                </a:r>
                <a:r>
                  <a:rPr lang="vi-VN" sz="2400" dirty="0"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ữ</a:t>
                </a:r>
                <a:r>
                  <a:rPr lang="vi-VN" sz="24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a SC v</a:t>
                </a:r>
                <a:r>
                  <a:rPr lang="vi-VN" sz="2400" dirty="0">
                    <a:latin typeface="Euclid" panose="02020503060505020303" pitchFamily="18" charset="0"/>
                    <a:ea typeface="Times New Roman" panose="02020603050405020304" pitchFamily="18" charset="0"/>
                    <a:cs typeface="Euclid" panose="02020503060505020303" pitchFamily="18" charset="0"/>
                  </a:rPr>
                  <a:t>à</a:t>
                </a:r>
                <a:r>
                  <a:rPr lang="vi-VN" sz="24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 (SAB) </a:t>
                </a:r>
                <a:endParaRPr lang="en-US" sz="2400" dirty="0" smtClean="0">
                  <a:latin typeface="Euclid" panose="02020503060505020303" pitchFamily="18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2400" dirty="0" smtClean="0">
                    <a:latin typeface="Euclid" panose="02020503060505020303" pitchFamily="18" charset="0"/>
                    <a:ea typeface="Times New Roman" panose="02020603050405020304" pitchFamily="18" charset="0"/>
                  </a:rPr>
                  <a:t>l</a:t>
                </a:r>
                <a:r>
                  <a:rPr lang="vi-VN" sz="2400" dirty="0" smtClean="0">
                    <a:latin typeface="Euclid" panose="02020503060505020303" pitchFamily="18" charset="0"/>
                    <a:ea typeface="Times New Roman" panose="02020603050405020304" pitchFamily="18" charset="0"/>
                    <a:cs typeface="Euclid" panose="02020503060505020303" pitchFamily="18" charset="0"/>
                  </a:rPr>
                  <a:t>à</a:t>
                </a:r>
                <a:r>
                  <a:rPr lang="vi-VN" sz="2400" dirty="0" smtClean="0">
                    <a:latin typeface="Euclid" panose="02020503060505020303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𝐶𝑆𝐴</m:t>
                        </m:r>
                      </m:e>
                    </m:acc>
                    <m:r>
                      <a:rPr lang="vi-VN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vi-VN" sz="24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24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+) </a:t>
                </a:r>
                <a:r>
                  <a:rPr lang="vi-VN" sz="2400" dirty="0"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Đặ</a:t>
                </a:r>
                <a:r>
                  <a:rPr lang="vi-VN" sz="24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t 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𝑆𝐴</m:t>
                    </m:r>
                    <m:r>
                      <a:rPr lang="vi-VN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𝑆𝐵</m:t>
                    </m:r>
                    <m:r>
                      <a:rPr lang="vi-VN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vi-VN" sz="24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. Tam giác SBC vuông t</a:t>
                </a:r>
                <a:r>
                  <a:rPr lang="vi-VN" sz="2400" dirty="0"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ạ</a:t>
                </a:r>
                <a:r>
                  <a:rPr lang="vi-VN" sz="24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i B </a:t>
                </a:r>
                <a:endParaRPr lang="en-US" sz="2400" dirty="0" smtClean="0">
                  <a:latin typeface="Euclid" panose="02020503060505020303" pitchFamily="18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2400" dirty="0" smtClean="0">
                    <a:latin typeface="Euclid" panose="02020503060505020303" pitchFamily="18" charset="0"/>
                    <a:ea typeface="Times New Roman" panose="02020603050405020304" pitchFamily="18" charset="0"/>
                  </a:rPr>
                  <a:t>n</a:t>
                </a:r>
                <a:r>
                  <a:rPr lang="vi-VN" sz="2400" dirty="0" smtClean="0">
                    <a:latin typeface="Euclid" panose="02020503060505020303" pitchFamily="18" charset="0"/>
                    <a:ea typeface="Times New Roman" panose="02020603050405020304" pitchFamily="18" charset="0"/>
                    <a:cs typeface="Euclid" panose="02020503060505020303" pitchFamily="18" charset="0"/>
                  </a:rPr>
                  <a:t>ê</a:t>
                </a:r>
                <a:r>
                  <a:rPr lang="vi-VN" sz="2400" dirty="0" smtClean="0">
                    <a:latin typeface="Euclid" panose="02020503060505020303" pitchFamily="18" charset="0"/>
                    <a:ea typeface="Times New Roman" panose="02020603050405020304" pitchFamily="18" charset="0"/>
                  </a:rPr>
                  <a:t>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𝑡𝑎𝑛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𝐶𝑆𝐴</m:t>
                            </m:r>
                          </m:e>
                        </m:acc>
                      </m:e>
                    </m:func>
                    <m:r>
                      <a:rPr lang="vi-VN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func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vi-VN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vi-VN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𝐵𝐶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𝑆𝐵</m:t>
                        </m:r>
                      </m:den>
                    </m:f>
                  </m:oMath>
                </a14:m>
                <a:endParaRPr lang="vi-VN" sz="2400" dirty="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lvl="0" algn="just">
                  <a:lnSpc>
                    <a:spcPct val="115000"/>
                  </a:lnSpc>
                  <a:defRPr/>
                </a:pPr>
                <a:r>
                  <a:rPr lang="vi-VN" sz="24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Ta</a:t>
                </a:r>
                <a:r>
                  <a:rPr lang="en-US" sz="24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đượ</a:t>
                </a:r>
                <a:r>
                  <a:rPr lang="vi-VN" sz="24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c: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𝑆𝐵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lvl="0" algn="just">
                  <a:lnSpc>
                    <a:spcPct val="115000"/>
                  </a:lnSpc>
                  <a:defRPr/>
                </a:pPr>
                <a:r>
                  <a:rPr lang="vi-VN" sz="24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V</a:t>
                </a:r>
                <a:r>
                  <a:rPr lang="vi-VN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ậ</a:t>
                </a:r>
                <a:r>
                  <a:rPr lang="vi-VN" sz="24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𝑆𝐴𝐵𝐶𝐷</m:t>
                        </m:r>
                      </m:sub>
                    </m:sSub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𝑆𝐴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𝐴𝐵𝐶𝐷</m:t>
                        </m:r>
                      </m:sub>
                    </m:sSub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</m:e>
                    </m:func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 (</a:t>
                </a:r>
                <a:r>
                  <a:rPr lang="vi-VN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Đ</a:t>
                </a:r>
                <a:r>
                  <a:rPr lang="vi-VN" sz="2400" dirty="0">
                    <a:solidFill>
                      <a:prstClr val="black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vtt)</a:t>
                </a:r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3814" y="3207776"/>
                <a:ext cx="9013372" cy="4067652"/>
              </a:xfrm>
              <a:prstGeom prst="rect">
                <a:avLst/>
              </a:prstGeom>
              <a:blipFill rotWithShape="0">
                <a:blip r:embed="rId11"/>
                <a:stretch>
                  <a:fillRect t="-1049" r="-5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ction Button: Back or Previous 62">
            <a:hlinkClick r:id="rId12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ction Button: Forward or Next 63">
            <a:hlinkClick r:id="rId13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52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  <p:bldP spid="6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2832" y="2560277"/>
            <a:ext cx="11935096" cy="4304454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599404"/>
              <a:chOff x="1275608" y="6239450"/>
              <a:chExt cx="4592537" cy="108909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836835" cy="1089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sp>
        <p:nvSpPr>
          <p:cNvPr id="25" name="Rounded Rectangle 24"/>
          <p:cNvSpPr/>
          <p:nvPr/>
        </p:nvSpPr>
        <p:spPr bwMode="auto">
          <a:xfrm>
            <a:off x="259620" y="-6537"/>
            <a:ext cx="11793833" cy="1522866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6952">
              <a:defRPr/>
            </a:pPr>
            <a:endParaRPr lang="en-US" sz="3199"/>
          </a:p>
        </p:txBody>
      </p:sp>
      <p:grpSp>
        <p:nvGrpSpPr>
          <p:cNvPr id="26" name="Group 25"/>
          <p:cNvGrpSpPr/>
          <p:nvPr/>
        </p:nvGrpSpPr>
        <p:grpSpPr>
          <a:xfrm>
            <a:off x="147058" y="27912"/>
            <a:ext cx="1788037" cy="642126"/>
            <a:chOff x="534987" y="1624973"/>
            <a:chExt cx="3505200" cy="1199232"/>
          </a:xfrm>
        </p:grpSpPr>
        <p:sp>
          <p:nvSpPr>
            <p:cNvPr id="27" name="Isosceles Triangle 44"/>
            <p:cNvSpPr/>
            <p:nvPr/>
          </p:nvSpPr>
          <p:spPr bwMode="auto">
            <a:xfrm rot="5400000" flipV="1">
              <a:off x="534196" y="2602748"/>
              <a:ext cx="227012" cy="21590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sp>
          <p:nvSpPr>
            <p:cNvPr id="28" name="Pentagon 27"/>
            <p:cNvSpPr/>
            <p:nvPr/>
          </p:nvSpPr>
          <p:spPr bwMode="auto">
            <a:xfrm>
              <a:off x="534987" y="1624973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grpSp>
          <p:nvGrpSpPr>
            <p:cNvPr id="29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</p:grpSp>
        <p:sp>
          <p:nvSpPr>
            <p:cNvPr id="30" name="Chevron 29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>
                <a:solidFill>
                  <a:schemeClr val="tx1"/>
                </a:solidFill>
              </a:endParaRP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1405119" y="1653396"/>
              <a:ext cx="2536599" cy="97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8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</a:t>
              </a:r>
              <a:r>
                <a:rPr lang="en-US" sz="2800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10</a:t>
              </a:r>
              <a:endParaRPr lang="en-US" sz="2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65870" y="1628520"/>
            <a:ext cx="11838141" cy="1395637"/>
            <a:chOff x="247181" y="1501343"/>
            <a:chExt cx="11838141" cy="1395791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4"/>
              <a:ext cx="3090381" cy="1041276"/>
              <a:chOff x="5537206" y="1557991"/>
              <a:chExt cx="3079904" cy="968012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210285" y="1756668"/>
                    <a:ext cx="2280848" cy="76933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2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800" dirty="0"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10285" y="1756668"/>
                    <a:ext cx="2280848" cy="76933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58"/>
              <a:ext cx="3090381" cy="914407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113476" y="1676071"/>
                    <a:ext cx="2280848" cy="723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a14:m>
                    <a:r>
                      <a:rPr lang="en-US" sz="28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. </a:t>
                    </a:r>
                    <a:r>
                      <a:rPr lang="fr-FR" sz="28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	</a:t>
                    </a:r>
                    <a:endParaRPr lang="en-US" sz="3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3476" y="1676071"/>
                    <a:ext cx="2280848" cy="723666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8594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52"/>
              <a:ext cx="3090381" cy="921133"/>
              <a:chOff x="5537206" y="1557992"/>
              <a:chExt cx="3079904" cy="856313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81471" y="1608256"/>
                    <a:ext cx="2228152" cy="8060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4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1471" y="1608256"/>
                    <a:ext cx="2228152" cy="80604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3"/>
              <a:ext cx="3090381" cy="1395791"/>
              <a:chOff x="5537206" y="1557975"/>
              <a:chExt cx="3079904" cy="1297578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5615288" y="1557975"/>
                    <a:ext cx="2727214" cy="12975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marL="629920" algn="just">
                      <a:lnSpc>
                        <a:spcPct val="107000"/>
                      </a:lnSpc>
                      <a:spcAft>
                        <a:spcPts val="800"/>
                      </a:spcAft>
                      <a:tabLst>
                        <a:tab pos="3599815" algn="l"/>
                        <a:tab pos="5039995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400" b="1" dirty="0">
                              <a:solidFill>
                                <a:schemeClr val="accent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6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4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oMath>
                      </m:oMathPara>
                    </a14:m>
                    <a:endParaRPr lang="en-US" sz="2400" dirty="0"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  <a:p>
                    <a:pPr marL="629920" algn="just">
                      <a:tabLst>
                        <a:tab pos="3599815" algn="l"/>
                        <a:tab pos="5039995" algn="l"/>
                      </a:tabLst>
                    </a:pPr>
                    <a:endParaRPr lang="en-US" sz="2400" dirty="0"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15288" y="1557975"/>
                    <a:ext cx="2727214" cy="1297578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70322A43-D7E3-4B56-A792-373282F37703}"/>
              </a:ext>
            </a:extLst>
          </p:cNvPr>
          <p:cNvSpPr/>
          <p:nvPr/>
        </p:nvSpPr>
        <p:spPr>
          <a:xfrm>
            <a:off x="6080741" y="1899805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976076" y="-9983"/>
                <a:ext cx="9969811" cy="1515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tabLst>
                    <a:tab pos="629920" algn="l"/>
                  </a:tabLst>
                </a:pPr>
                <a:r>
                  <a:rPr lang="en-US" sz="2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Cho </a:t>
                </a:r>
                <a:r>
                  <a:rPr lang="en-US" sz="26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en-US" sz="2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chóp</a:t>
                </a:r>
                <a:r>
                  <a:rPr lang="en-US" sz="2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</m:t>
                    </m:r>
                    <m:r>
                      <a:rPr lang="en-US" sz="26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26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  <m:r>
                      <a:rPr lang="en-US" sz="26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​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</m:t>
                    </m:r>
                    <m:r>
                      <a:rPr lang="en-US" sz="26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⊥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en-US" sz="2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</m:t>
                    </m:r>
                    <m:r>
                      <a:rPr lang="en-US" sz="26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tam </a:t>
                </a:r>
                <a:r>
                  <a:rPr lang="en-US" sz="26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giác</a:t>
                </a:r>
                <a:r>
                  <a:rPr lang="en-US" sz="2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vuông</a:t>
                </a:r>
                <a:r>
                  <a:rPr lang="en-US" sz="2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cân</a:t>
                </a:r>
                <a:r>
                  <a:rPr lang="en-US" sz="2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tại</a:t>
                </a:r>
                <a:r>
                  <a:rPr lang="en-US" sz="2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𝐴𝐶</m:t>
                    </m:r>
                    <m:r>
                      <a:rPr lang="en-US" sz="26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26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6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2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theo</a:t>
                </a:r>
                <a:r>
                  <a:rPr lang="en-US" sz="2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khoảng</a:t>
                </a:r>
                <a:r>
                  <a:rPr lang="en-US" sz="2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</a:t>
                </a:r>
                <a:r>
                  <a:rPr lang="en-US" sz="2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giữa</a:t>
                </a:r>
                <a:r>
                  <a:rPr lang="en-US" sz="2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2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</a:t>
                </a:r>
                <a:r>
                  <a:rPr lang="en-US" sz="2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thẳng</a:t>
                </a:r>
                <a:r>
                  <a:rPr lang="en-US" sz="2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𝐴𝐶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𝑆𝐵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2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076" y="-9983"/>
                <a:ext cx="9969811" cy="1515992"/>
              </a:xfrm>
              <a:prstGeom prst="rect">
                <a:avLst/>
              </a:prstGeom>
              <a:blipFill rotWithShape="0">
                <a:blip r:embed="rId7"/>
                <a:stretch>
                  <a:fillRect l="-1100" r="-1039" b="-72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/>
          <p:cNvPicPr/>
          <p:nvPr/>
        </p:nvPicPr>
        <p:blipFill>
          <a:blip r:embed="rId8"/>
          <a:stretch>
            <a:fillRect/>
          </a:stretch>
        </p:blipFill>
        <p:spPr>
          <a:xfrm>
            <a:off x="7765519" y="2896360"/>
            <a:ext cx="4297449" cy="34650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144153" y="2859986"/>
                <a:ext cx="8048502" cy="39744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70510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Dựng 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 bình hành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𝐴𝐶𝐵𝐷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𝐴𝐶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𝑆𝐵</m:t>
                        </m:r>
                      </m:e>
                    </m:d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𝐴𝐶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d>
                          <m:d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𝑆𝐵𝐷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28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270510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𝐴𝐾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𝐴𝐻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𝐴𝐵𝐷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𝑆𝐴𝐾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270510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𝐴𝐶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𝑆𝐵</m:t>
                        </m:r>
                      </m:e>
                    </m:d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𝐴𝐻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𝑆𝐴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𝐴𝐾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𝑆</m:t>
                            </m:r>
                            <m:sSup>
                              <m:sSup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28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53" y="2859986"/>
                <a:ext cx="8048502" cy="397448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Action Button: Back or Previous 64">
            <a:hlinkClick r:id="rId12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Action Button: Forward or Next 65">
            <a:hlinkClick r:id="rId13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  <p:bldP spid="6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2832" y="2560277"/>
            <a:ext cx="11935096" cy="4304454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599404"/>
              <a:chOff x="1275608" y="6239450"/>
              <a:chExt cx="4592537" cy="108909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836835" cy="1089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sp>
        <p:nvSpPr>
          <p:cNvPr id="25" name="Rounded Rectangle 24"/>
          <p:cNvSpPr/>
          <p:nvPr/>
        </p:nvSpPr>
        <p:spPr bwMode="auto">
          <a:xfrm>
            <a:off x="259620" y="-6537"/>
            <a:ext cx="11793833" cy="1522866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6952">
              <a:defRPr/>
            </a:pPr>
            <a:endParaRPr lang="en-US" sz="3199"/>
          </a:p>
        </p:txBody>
      </p:sp>
      <p:grpSp>
        <p:nvGrpSpPr>
          <p:cNvPr id="26" name="Group 25"/>
          <p:cNvGrpSpPr/>
          <p:nvPr/>
        </p:nvGrpSpPr>
        <p:grpSpPr>
          <a:xfrm>
            <a:off x="147058" y="27912"/>
            <a:ext cx="1788037" cy="642126"/>
            <a:chOff x="534987" y="1624973"/>
            <a:chExt cx="3505200" cy="1199232"/>
          </a:xfrm>
        </p:grpSpPr>
        <p:sp>
          <p:nvSpPr>
            <p:cNvPr id="27" name="Isosceles Triangle 44"/>
            <p:cNvSpPr/>
            <p:nvPr/>
          </p:nvSpPr>
          <p:spPr bwMode="auto">
            <a:xfrm rot="5400000" flipV="1">
              <a:off x="534196" y="2602748"/>
              <a:ext cx="227012" cy="21590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sp>
          <p:nvSpPr>
            <p:cNvPr id="28" name="Pentagon 27"/>
            <p:cNvSpPr/>
            <p:nvPr/>
          </p:nvSpPr>
          <p:spPr bwMode="auto">
            <a:xfrm>
              <a:off x="534987" y="1624973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grpSp>
          <p:nvGrpSpPr>
            <p:cNvPr id="29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</p:grpSp>
        <p:sp>
          <p:nvSpPr>
            <p:cNvPr id="30" name="Chevron 29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>
                <a:solidFill>
                  <a:schemeClr val="tx1"/>
                </a:solidFill>
              </a:endParaRP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1405119" y="1653396"/>
              <a:ext cx="2536599" cy="97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8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</a:t>
              </a:r>
              <a:r>
                <a:rPr lang="en-US" sz="2800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11</a:t>
              </a:r>
              <a:endParaRPr lang="en-US" sz="2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65870" y="1628520"/>
            <a:ext cx="12030368" cy="1305579"/>
            <a:chOff x="247181" y="1501344"/>
            <a:chExt cx="12030368" cy="1305724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4"/>
              <a:ext cx="3090381" cy="914402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62391" y="1671007"/>
                    <a:ext cx="2280848" cy="7246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28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21</m:t>
                                </m:r>
                              </m:e>
                            </m:rad>
                          </m:num>
                          <m:den>
                            <m:r>
                              <a:rPr lang="vi-VN" sz="2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7</m:t>
                            </m:r>
                          </m:den>
                        </m:f>
                      </m:oMath>
                    </a14:m>
                    <a:r>
                      <a:rPr lang="nl-NL" sz="28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2999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62391" y="1671007"/>
                    <a:ext cx="2280848" cy="724683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8594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58"/>
              <a:ext cx="3090381" cy="914407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319317" y="1669383"/>
                    <a:ext cx="2280848" cy="7262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28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15</m:t>
                                </m:r>
                              </m:e>
                            </m:rad>
                          </m:num>
                          <m:den>
                            <m:r>
                              <a:rPr lang="vi-VN" sz="2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7</m:t>
                            </m:r>
                          </m:den>
                        </m:f>
                      </m:oMath>
                    </a14:m>
                    <a:r>
                      <a:rPr lang="nl-NL" sz="28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r>
                      <a:rPr lang="fr-FR" sz="28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	</a:t>
                    </a:r>
                    <a:endParaRPr lang="en-US" sz="3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19317" y="1669383"/>
                    <a:ext cx="2280848" cy="726288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b="-8594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52"/>
              <a:ext cx="3090381" cy="915878"/>
              <a:chOff x="5537206" y="1557992"/>
              <a:chExt cx="3079904" cy="851428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35237" y="1600093"/>
                    <a:ext cx="2228152" cy="8093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4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24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21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vi-VN" sz="24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nl-NL" sz="2400" dirty="0"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35237" y="1600093"/>
                    <a:ext cx="2228152" cy="809327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2" y="1501363"/>
              <a:ext cx="3282607" cy="1305705"/>
              <a:chOff x="5537206" y="1557992"/>
              <a:chExt cx="3271478" cy="121383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81470" y="1616724"/>
                    <a:ext cx="2727214" cy="11550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marL="629920" algn="just">
                      <a:tabLst>
                        <a:tab pos="3599815" algn="l"/>
                        <a:tab pos="5039995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4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24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15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vi-VN" sz="24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nl-NL" sz="2400" dirty="0"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marL="629920" algn="just">
                      <a:tabLst>
                        <a:tab pos="3599815" algn="l"/>
                        <a:tab pos="5039995" algn="l"/>
                      </a:tabLst>
                    </a:pPr>
                    <a:endParaRPr lang="en-US" sz="2400" dirty="0"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1470" y="1616724"/>
                    <a:ext cx="2727214" cy="1155098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70322A43-D7E3-4B56-A792-373282F37703}"/>
              </a:ext>
            </a:extLst>
          </p:cNvPr>
          <p:cNvSpPr/>
          <p:nvPr/>
        </p:nvSpPr>
        <p:spPr>
          <a:xfrm>
            <a:off x="265869" y="1884901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976076" y="17313"/>
                <a:ext cx="9969811" cy="11524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nl-NL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vi-VN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vi-VN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nl-NL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đáy là hình thoi cạnh 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nl-NL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𝐵𝐴𝐷</m:t>
                        </m:r>
                      </m:e>
                    </m:acc>
                    <m:r>
                      <a:rPr lang="vi-VN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60</m:t>
                    </m:r>
                    <m:r>
                      <a:rPr lang="vi-VN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vi-VN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𝑆𝐴</m:t>
                    </m:r>
                    <m:r>
                      <a:rPr lang="vi-VN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nl-NL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vi-VN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vuông góc với mặt phẳng đáy</a:t>
                </a:r>
                <a:r>
                  <a:rPr lang="nl-NL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Khoảng cách từ 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vi-VN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đến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𝑆𝐶𝐷</m:t>
                        </m:r>
                      </m:e>
                    </m:d>
                  </m:oMath>
                </a14:m>
                <a:r>
                  <a:rPr lang="nl-NL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bằng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076" y="17313"/>
                <a:ext cx="9969811" cy="1152431"/>
              </a:xfrm>
              <a:prstGeom prst="rect">
                <a:avLst/>
              </a:prstGeom>
              <a:blipFill rotWithShape="0">
                <a:blip r:embed="rId8"/>
                <a:stretch>
                  <a:fillRect l="-917" b="-1164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92"/>
          <p:cNvGrpSpPr>
            <a:grpSpLocks/>
          </p:cNvGrpSpPr>
          <p:nvPr/>
        </p:nvGrpSpPr>
        <p:grpSpPr bwMode="auto">
          <a:xfrm>
            <a:off x="2801403" y="2657058"/>
            <a:ext cx="8386083" cy="2230437"/>
            <a:chOff x="4003" y="4709"/>
            <a:chExt cx="7051" cy="2081"/>
          </a:xfrm>
        </p:grpSpPr>
        <p:grpSp>
          <p:nvGrpSpPr>
            <p:cNvPr id="66" name="Group 93"/>
            <p:cNvGrpSpPr>
              <a:grpSpLocks/>
            </p:cNvGrpSpPr>
            <p:nvPr/>
          </p:nvGrpSpPr>
          <p:grpSpPr bwMode="auto">
            <a:xfrm>
              <a:off x="9389" y="5456"/>
              <a:ext cx="1665" cy="1334"/>
              <a:chOff x="723" y="5967"/>
              <a:chExt cx="1665" cy="1334"/>
            </a:xfrm>
          </p:grpSpPr>
          <p:cxnSp>
            <p:nvCxnSpPr>
              <p:cNvPr id="123" name="AutoShape 94"/>
              <p:cNvCxnSpPr>
                <a:cxnSpLocks noChangeShapeType="1"/>
              </p:cNvCxnSpPr>
              <p:nvPr/>
            </p:nvCxnSpPr>
            <p:spPr bwMode="auto">
              <a:xfrm>
                <a:off x="1566" y="6240"/>
                <a:ext cx="0" cy="634"/>
              </a:xfrm>
              <a:prstGeom prst="straightConnector1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4" name="AutoShape 95"/>
              <p:cNvCxnSpPr>
                <a:cxnSpLocks noChangeShapeType="1"/>
              </p:cNvCxnSpPr>
              <p:nvPr/>
            </p:nvCxnSpPr>
            <p:spPr bwMode="auto">
              <a:xfrm rot="3600000">
                <a:off x="1292" y="6087"/>
                <a:ext cx="0" cy="634"/>
              </a:xfrm>
              <a:prstGeom prst="straightConnector1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5" name="AutoShape 96"/>
              <p:cNvCxnSpPr>
                <a:cxnSpLocks noChangeShapeType="1"/>
              </p:cNvCxnSpPr>
              <p:nvPr/>
            </p:nvCxnSpPr>
            <p:spPr bwMode="auto">
              <a:xfrm rot="18000000" flipH="1">
                <a:off x="1295" y="6400"/>
                <a:ext cx="0" cy="634"/>
              </a:xfrm>
              <a:prstGeom prst="straightConnector1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6" name="AutoShape 97"/>
              <p:cNvCxnSpPr>
                <a:cxnSpLocks noChangeShapeType="1"/>
              </p:cNvCxnSpPr>
              <p:nvPr/>
            </p:nvCxnSpPr>
            <p:spPr bwMode="auto">
              <a:xfrm>
                <a:off x="1020" y="6559"/>
                <a:ext cx="272" cy="470"/>
              </a:xfrm>
              <a:prstGeom prst="straightConnector1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7" name="AutoShape 98"/>
              <p:cNvCxnSpPr>
                <a:cxnSpLocks noChangeShapeType="1"/>
              </p:cNvCxnSpPr>
              <p:nvPr/>
            </p:nvCxnSpPr>
            <p:spPr bwMode="auto">
              <a:xfrm flipH="1">
                <a:off x="1292" y="6559"/>
                <a:ext cx="825" cy="470"/>
              </a:xfrm>
              <a:prstGeom prst="straightConnector1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8" name="AutoShape 99"/>
              <p:cNvCxnSpPr>
                <a:cxnSpLocks noChangeShapeType="1"/>
              </p:cNvCxnSpPr>
              <p:nvPr/>
            </p:nvCxnSpPr>
            <p:spPr bwMode="auto">
              <a:xfrm rot="18000000" flipH="1">
                <a:off x="1838" y="6087"/>
                <a:ext cx="0" cy="634"/>
              </a:xfrm>
              <a:prstGeom prst="straightConnector1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9" name="AutoShape 100"/>
              <p:cNvCxnSpPr>
                <a:cxnSpLocks noChangeShapeType="1"/>
              </p:cNvCxnSpPr>
              <p:nvPr/>
            </p:nvCxnSpPr>
            <p:spPr bwMode="auto">
              <a:xfrm>
                <a:off x="1318" y="6937"/>
                <a:ext cx="30" cy="51"/>
              </a:xfrm>
              <a:prstGeom prst="straightConnector1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0" name="AutoShape 101"/>
              <p:cNvCxnSpPr>
                <a:cxnSpLocks noChangeShapeType="1"/>
              </p:cNvCxnSpPr>
              <p:nvPr/>
            </p:nvCxnSpPr>
            <p:spPr bwMode="auto">
              <a:xfrm flipH="1">
                <a:off x="1255" y="6933"/>
                <a:ext cx="70" cy="40"/>
              </a:xfrm>
              <a:prstGeom prst="straightConnector1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1" name="Oval 102"/>
              <p:cNvSpPr>
                <a:spLocks noChangeArrowheads="1"/>
              </p:cNvSpPr>
              <p:nvPr/>
            </p:nvSpPr>
            <p:spPr bwMode="auto">
              <a:xfrm>
                <a:off x="985" y="6534"/>
                <a:ext cx="57" cy="5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99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Oval 103"/>
              <p:cNvSpPr>
                <a:spLocks noChangeArrowheads="1"/>
              </p:cNvSpPr>
              <p:nvPr/>
            </p:nvSpPr>
            <p:spPr bwMode="auto">
              <a:xfrm>
                <a:off x="1265" y="6997"/>
                <a:ext cx="57" cy="5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99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Oval 104"/>
              <p:cNvSpPr>
                <a:spLocks noChangeArrowheads="1"/>
              </p:cNvSpPr>
              <p:nvPr/>
            </p:nvSpPr>
            <p:spPr bwMode="auto">
              <a:xfrm>
                <a:off x="1539" y="6845"/>
                <a:ext cx="57" cy="5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99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Oval 105"/>
              <p:cNvSpPr>
                <a:spLocks noChangeArrowheads="1"/>
              </p:cNvSpPr>
              <p:nvPr/>
            </p:nvSpPr>
            <p:spPr bwMode="auto">
              <a:xfrm>
                <a:off x="1539" y="6218"/>
                <a:ext cx="57" cy="5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99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Oval 106"/>
              <p:cNvSpPr>
                <a:spLocks noChangeArrowheads="1"/>
              </p:cNvSpPr>
              <p:nvPr/>
            </p:nvSpPr>
            <p:spPr bwMode="auto">
              <a:xfrm>
                <a:off x="2089" y="6534"/>
                <a:ext cx="57" cy="5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99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aphicFrame>
            <p:nvGraphicFramePr>
              <p:cNvPr id="136" name="Object 135"/>
              <p:cNvGraphicFramePr>
                <a:graphicFrameLocks noChangeAspect="1"/>
              </p:cNvGraphicFramePr>
              <p:nvPr/>
            </p:nvGraphicFramePr>
            <p:xfrm>
              <a:off x="723" y="6398"/>
              <a:ext cx="242" cy="2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10" name="Equation" r:id="rId9" imgW="152280" imgH="164880" progId="Equation.DSMT4">
                      <p:embed/>
                    </p:oleObj>
                  </mc:Choice>
                  <mc:Fallback>
                    <p:oleObj name="Equation" r:id="rId9" imgW="152280" imgH="1648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3" y="6398"/>
                            <a:ext cx="242" cy="25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7" name="Object 136"/>
              <p:cNvGraphicFramePr>
                <a:graphicFrameLocks noChangeAspect="1"/>
              </p:cNvGraphicFramePr>
              <p:nvPr/>
            </p:nvGraphicFramePr>
            <p:xfrm>
              <a:off x="1456" y="5967"/>
              <a:ext cx="242" cy="2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11" name="Equation" r:id="rId11" imgW="152280" imgH="164880" progId="Equation.DSMT4">
                      <p:embed/>
                    </p:oleObj>
                  </mc:Choice>
                  <mc:Fallback>
                    <p:oleObj name="Equation" r:id="rId11" imgW="152280" imgH="1648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56" y="5967"/>
                            <a:ext cx="242" cy="25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8" name="Object 137"/>
              <p:cNvGraphicFramePr>
                <a:graphicFrameLocks noChangeAspect="1"/>
              </p:cNvGraphicFramePr>
              <p:nvPr/>
            </p:nvGraphicFramePr>
            <p:xfrm>
              <a:off x="2146" y="6439"/>
              <a:ext cx="242" cy="27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12" name="Equation" r:id="rId13" imgW="152280" imgH="177480" progId="Equation.DSMT4">
                      <p:embed/>
                    </p:oleObj>
                  </mc:Choice>
                  <mc:Fallback>
                    <p:oleObj name="Equation" r:id="rId13" imgW="152280" imgH="177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46" y="6439"/>
                            <a:ext cx="242" cy="27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9" name="Object 138"/>
              <p:cNvGraphicFramePr>
                <a:graphicFrameLocks noChangeAspect="1"/>
              </p:cNvGraphicFramePr>
              <p:nvPr/>
            </p:nvGraphicFramePr>
            <p:xfrm>
              <a:off x="1584" y="6863"/>
              <a:ext cx="262" cy="2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13" name="Equation" r:id="rId15" imgW="164880" imgH="164880" progId="Equation.DSMT4">
                      <p:embed/>
                    </p:oleObj>
                  </mc:Choice>
                  <mc:Fallback>
                    <p:oleObj name="Equation" r:id="rId15" imgW="164880" imgH="1648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84" y="6863"/>
                            <a:ext cx="262" cy="25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0" name="Object 139"/>
              <p:cNvGraphicFramePr>
                <a:graphicFrameLocks noChangeAspect="1"/>
              </p:cNvGraphicFramePr>
              <p:nvPr/>
            </p:nvGraphicFramePr>
            <p:xfrm>
              <a:off x="1148" y="7042"/>
              <a:ext cx="262" cy="2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14" name="Equation" r:id="rId17" imgW="164880" imgH="164880" progId="Equation.DSMT4">
                      <p:embed/>
                    </p:oleObj>
                  </mc:Choice>
                  <mc:Fallback>
                    <p:oleObj name="Equation" r:id="rId17" imgW="164880" imgH="1648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48" y="7042"/>
                            <a:ext cx="262" cy="25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9" name="Group 112"/>
            <p:cNvGrpSpPr>
              <a:grpSpLocks/>
            </p:cNvGrpSpPr>
            <p:nvPr/>
          </p:nvGrpSpPr>
          <p:grpSpPr bwMode="auto">
            <a:xfrm>
              <a:off x="6696" y="4709"/>
              <a:ext cx="2015" cy="2064"/>
              <a:chOff x="2325" y="5337"/>
              <a:chExt cx="2015" cy="2064"/>
            </a:xfrm>
          </p:grpSpPr>
          <p:sp>
            <p:nvSpPr>
              <p:cNvPr id="92" name="Arc 113"/>
              <p:cNvSpPr>
                <a:spLocks/>
              </p:cNvSpPr>
              <p:nvPr/>
            </p:nvSpPr>
            <p:spPr bwMode="auto">
              <a:xfrm>
                <a:off x="2550" y="6886"/>
                <a:ext cx="189" cy="85"/>
              </a:xfrm>
              <a:custGeom>
                <a:avLst/>
                <a:gdLst>
                  <a:gd name="G0" fmla="+- 0 0 0"/>
                  <a:gd name="G1" fmla="+- 9660 0 0"/>
                  <a:gd name="G2" fmla="+- 21600 0 0"/>
                  <a:gd name="T0" fmla="*/ 19320 w 21600"/>
                  <a:gd name="T1" fmla="*/ 0 h 9660"/>
                  <a:gd name="T2" fmla="*/ 21600 w 21600"/>
                  <a:gd name="T3" fmla="*/ 9660 h 9660"/>
                  <a:gd name="T4" fmla="*/ 0 w 21600"/>
                  <a:gd name="T5" fmla="*/ 9660 h 9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9660" fill="none" extrusionOk="0">
                    <a:moveTo>
                      <a:pt x="19319" y="0"/>
                    </a:moveTo>
                    <a:cubicBezTo>
                      <a:pt x="20819" y="2999"/>
                      <a:pt x="21600" y="6306"/>
                      <a:pt x="21600" y="9660"/>
                    </a:cubicBezTo>
                  </a:path>
                  <a:path w="21600" h="9660" stroke="0" extrusionOk="0">
                    <a:moveTo>
                      <a:pt x="19319" y="0"/>
                    </a:moveTo>
                    <a:cubicBezTo>
                      <a:pt x="20819" y="2999"/>
                      <a:pt x="21600" y="6306"/>
                      <a:pt x="21600" y="9660"/>
                    </a:cubicBezTo>
                    <a:lnTo>
                      <a:pt x="0" y="9660"/>
                    </a:lnTo>
                    <a:close/>
                  </a:path>
                </a:pathLst>
              </a:custGeom>
              <a:solidFill>
                <a:srgbClr val="A8D08D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93" name="AutoShape 114"/>
              <p:cNvCxnSpPr>
                <a:cxnSpLocks noChangeShapeType="1"/>
              </p:cNvCxnSpPr>
              <p:nvPr/>
            </p:nvCxnSpPr>
            <p:spPr bwMode="auto">
              <a:xfrm>
                <a:off x="2556" y="6971"/>
                <a:ext cx="972" cy="29"/>
              </a:xfrm>
              <a:prstGeom prst="straightConnector1">
                <a:avLst/>
              </a:prstGeom>
              <a:noFill/>
              <a:ln w="9525">
                <a:solidFill>
                  <a:srgbClr val="000099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4" name="AutoShape 115"/>
              <p:cNvCxnSpPr>
                <a:cxnSpLocks noChangeShapeType="1"/>
              </p:cNvCxnSpPr>
              <p:nvPr/>
            </p:nvCxnSpPr>
            <p:spPr bwMode="auto">
              <a:xfrm flipV="1">
                <a:off x="2556" y="5641"/>
                <a:ext cx="0" cy="1330"/>
              </a:xfrm>
              <a:prstGeom prst="straightConnector1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5" name="AutoShape 116"/>
              <p:cNvCxnSpPr>
                <a:cxnSpLocks noChangeShapeType="1"/>
              </p:cNvCxnSpPr>
              <p:nvPr/>
            </p:nvCxnSpPr>
            <p:spPr bwMode="auto">
              <a:xfrm flipV="1">
                <a:off x="2547" y="6682"/>
                <a:ext cx="549" cy="289"/>
              </a:xfrm>
              <a:prstGeom prst="straightConnector1">
                <a:avLst/>
              </a:prstGeom>
              <a:noFill/>
              <a:ln w="9525">
                <a:solidFill>
                  <a:srgbClr val="000099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6" name="AutoShape 117"/>
              <p:cNvCxnSpPr>
                <a:cxnSpLocks noChangeShapeType="1"/>
              </p:cNvCxnSpPr>
              <p:nvPr/>
            </p:nvCxnSpPr>
            <p:spPr bwMode="auto">
              <a:xfrm flipH="1" flipV="1">
                <a:off x="2552" y="5653"/>
                <a:ext cx="547" cy="1036"/>
              </a:xfrm>
              <a:prstGeom prst="straightConnector1">
                <a:avLst/>
              </a:prstGeom>
              <a:noFill/>
              <a:ln w="9525">
                <a:solidFill>
                  <a:srgbClr val="000099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7" name="AutoShape 118"/>
              <p:cNvCxnSpPr>
                <a:cxnSpLocks noChangeShapeType="1"/>
              </p:cNvCxnSpPr>
              <p:nvPr/>
            </p:nvCxnSpPr>
            <p:spPr bwMode="auto">
              <a:xfrm>
                <a:off x="2552" y="5641"/>
                <a:ext cx="976" cy="1359"/>
              </a:xfrm>
              <a:prstGeom prst="straightConnector1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8" name="AutoShape 119"/>
              <p:cNvCxnSpPr>
                <a:cxnSpLocks noChangeShapeType="1"/>
              </p:cNvCxnSpPr>
              <p:nvPr/>
            </p:nvCxnSpPr>
            <p:spPr bwMode="auto">
              <a:xfrm flipV="1">
                <a:off x="3252" y="6708"/>
                <a:ext cx="825" cy="434"/>
              </a:xfrm>
              <a:prstGeom prst="straightConnector1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" name="AutoShape 120"/>
              <p:cNvCxnSpPr>
                <a:cxnSpLocks noChangeShapeType="1"/>
              </p:cNvCxnSpPr>
              <p:nvPr/>
            </p:nvCxnSpPr>
            <p:spPr bwMode="auto">
              <a:xfrm>
                <a:off x="3093" y="6682"/>
                <a:ext cx="972" cy="29"/>
              </a:xfrm>
              <a:prstGeom prst="straightConnector1">
                <a:avLst/>
              </a:prstGeom>
              <a:noFill/>
              <a:ln w="9525">
                <a:solidFill>
                  <a:srgbClr val="000099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0" name="AutoShape 121"/>
              <p:cNvCxnSpPr>
                <a:cxnSpLocks noChangeShapeType="1"/>
              </p:cNvCxnSpPr>
              <p:nvPr/>
            </p:nvCxnSpPr>
            <p:spPr bwMode="auto">
              <a:xfrm flipH="1" flipV="1">
                <a:off x="2547" y="5637"/>
                <a:ext cx="1527" cy="1068"/>
              </a:xfrm>
              <a:prstGeom prst="straightConnector1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1" name="AutoShape 122"/>
              <p:cNvCxnSpPr>
                <a:cxnSpLocks noChangeShapeType="1"/>
              </p:cNvCxnSpPr>
              <p:nvPr/>
            </p:nvCxnSpPr>
            <p:spPr bwMode="auto">
              <a:xfrm>
                <a:off x="3096" y="6682"/>
                <a:ext cx="432" cy="318"/>
              </a:xfrm>
              <a:prstGeom prst="straightConnector1">
                <a:avLst/>
              </a:prstGeom>
              <a:noFill/>
              <a:ln w="9525">
                <a:solidFill>
                  <a:srgbClr val="000099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" name="AutoShape 123"/>
              <p:cNvCxnSpPr>
                <a:cxnSpLocks noChangeShapeType="1"/>
              </p:cNvCxnSpPr>
              <p:nvPr/>
            </p:nvCxnSpPr>
            <p:spPr bwMode="auto">
              <a:xfrm>
                <a:off x="2561" y="6970"/>
                <a:ext cx="708" cy="171"/>
              </a:xfrm>
              <a:prstGeom prst="straightConnector1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" name="AutoShape 124"/>
              <p:cNvCxnSpPr>
                <a:cxnSpLocks noChangeShapeType="1"/>
              </p:cNvCxnSpPr>
              <p:nvPr/>
            </p:nvCxnSpPr>
            <p:spPr bwMode="auto">
              <a:xfrm flipH="1" flipV="1">
                <a:off x="2556" y="5653"/>
                <a:ext cx="701" cy="1488"/>
              </a:xfrm>
              <a:prstGeom prst="straightConnector1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4" name="Oval 125"/>
              <p:cNvSpPr>
                <a:spLocks noChangeArrowheads="1"/>
              </p:cNvSpPr>
              <p:nvPr/>
            </p:nvSpPr>
            <p:spPr bwMode="auto">
              <a:xfrm>
                <a:off x="3498" y="6966"/>
                <a:ext cx="57" cy="5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99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Oval 126"/>
              <p:cNvSpPr>
                <a:spLocks noChangeArrowheads="1"/>
              </p:cNvSpPr>
              <p:nvPr/>
            </p:nvSpPr>
            <p:spPr bwMode="auto">
              <a:xfrm>
                <a:off x="3066" y="6651"/>
                <a:ext cx="57" cy="5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99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Oval 127"/>
              <p:cNvSpPr>
                <a:spLocks noChangeArrowheads="1"/>
              </p:cNvSpPr>
              <p:nvPr/>
            </p:nvSpPr>
            <p:spPr bwMode="auto">
              <a:xfrm>
                <a:off x="4041" y="6676"/>
                <a:ext cx="57" cy="5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99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Oval 128"/>
              <p:cNvSpPr>
                <a:spLocks noChangeArrowheads="1"/>
              </p:cNvSpPr>
              <p:nvPr/>
            </p:nvSpPr>
            <p:spPr bwMode="auto">
              <a:xfrm>
                <a:off x="3228" y="7109"/>
                <a:ext cx="57" cy="5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99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Oval 129"/>
              <p:cNvSpPr>
                <a:spLocks noChangeArrowheads="1"/>
              </p:cNvSpPr>
              <p:nvPr/>
            </p:nvSpPr>
            <p:spPr bwMode="auto">
              <a:xfrm>
                <a:off x="2529" y="5615"/>
                <a:ext cx="57" cy="5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99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aphicFrame>
            <p:nvGraphicFramePr>
              <p:cNvPr id="109" name="Object 108"/>
              <p:cNvGraphicFramePr>
                <a:graphicFrameLocks noChangeAspect="1"/>
              </p:cNvGraphicFramePr>
              <p:nvPr/>
            </p:nvGraphicFramePr>
            <p:xfrm>
              <a:off x="2449" y="5337"/>
              <a:ext cx="222" cy="27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15" name="Equation" r:id="rId19" imgW="139680" imgH="177480" progId="Equation.DSMT4">
                      <p:embed/>
                    </p:oleObj>
                  </mc:Choice>
                  <mc:Fallback>
                    <p:oleObj name="Equation" r:id="rId19" imgW="139680" imgH="177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49" y="5337"/>
                            <a:ext cx="222" cy="27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0" name="Object 109"/>
              <p:cNvGraphicFramePr>
                <a:graphicFrameLocks noChangeAspect="1"/>
              </p:cNvGraphicFramePr>
              <p:nvPr/>
            </p:nvGraphicFramePr>
            <p:xfrm>
              <a:off x="2325" y="6945"/>
              <a:ext cx="242" cy="2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16" name="Equation" r:id="rId21" imgW="152280" imgH="164880" progId="Equation.DSMT4">
                      <p:embed/>
                    </p:oleObj>
                  </mc:Choice>
                  <mc:Fallback>
                    <p:oleObj name="Equation" r:id="rId21" imgW="152280" imgH="1648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25" y="6945"/>
                            <a:ext cx="242" cy="25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1" name="Object 110"/>
              <p:cNvGraphicFramePr>
                <a:graphicFrameLocks noChangeAspect="1"/>
              </p:cNvGraphicFramePr>
              <p:nvPr/>
            </p:nvGraphicFramePr>
            <p:xfrm>
              <a:off x="2769" y="6474"/>
              <a:ext cx="242" cy="2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17" name="Equation" r:id="rId23" imgW="152280" imgH="164880" progId="Equation.DSMT4">
                      <p:embed/>
                    </p:oleObj>
                  </mc:Choice>
                  <mc:Fallback>
                    <p:oleObj name="Equation" r:id="rId23" imgW="152280" imgH="1648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69" y="6474"/>
                            <a:ext cx="242" cy="25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2" name="Object 111"/>
              <p:cNvGraphicFramePr>
                <a:graphicFrameLocks noChangeAspect="1"/>
              </p:cNvGraphicFramePr>
              <p:nvPr/>
            </p:nvGraphicFramePr>
            <p:xfrm>
              <a:off x="4098" y="6534"/>
              <a:ext cx="242" cy="27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18" name="Equation" r:id="rId25" imgW="152280" imgH="177480" progId="Equation.DSMT4">
                      <p:embed/>
                    </p:oleObj>
                  </mc:Choice>
                  <mc:Fallback>
                    <p:oleObj name="Equation" r:id="rId25" imgW="152280" imgH="177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98" y="6534"/>
                            <a:ext cx="242" cy="27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3" name="Object 112"/>
              <p:cNvGraphicFramePr>
                <a:graphicFrameLocks noChangeAspect="1"/>
              </p:cNvGraphicFramePr>
              <p:nvPr/>
            </p:nvGraphicFramePr>
            <p:xfrm>
              <a:off x="3536" y="7000"/>
              <a:ext cx="262" cy="2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19" name="Equation" r:id="rId27" imgW="164880" imgH="164880" progId="Equation.DSMT4">
                      <p:embed/>
                    </p:oleObj>
                  </mc:Choice>
                  <mc:Fallback>
                    <p:oleObj name="Equation" r:id="rId27" imgW="164880" imgH="1648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36" y="7000"/>
                            <a:ext cx="262" cy="25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4" name="Object 113"/>
              <p:cNvGraphicFramePr>
                <a:graphicFrameLocks noChangeAspect="1"/>
              </p:cNvGraphicFramePr>
              <p:nvPr/>
            </p:nvGraphicFramePr>
            <p:xfrm>
              <a:off x="3143" y="7142"/>
              <a:ext cx="262" cy="2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20" name="Equation" r:id="rId29" imgW="164880" imgH="164880" progId="Equation.DSMT4">
                      <p:embed/>
                    </p:oleObj>
                  </mc:Choice>
                  <mc:Fallback>
                    <p:oleObj name="Equation" r:id="rId29" imgW="164880" imgH="1648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43" y="7142"/>
                            <a:ext cx="262" cy="25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15" name="AutoShape 136"/>
              <p:cNvCxnSpPr>
                <a:cxnSpLocks noChangeShapeType="1"/>
              </p:cNvCxnSpPr>
              <p:nvPr/>
            </p:nvCxnSpPr>
            <p:spPr bwMode="auto">
              <a:xfrm flipV="1">
                <a:off x="2561" y="6340"/>
                <a:ext cx="306" cy="630"/>
              </a:xfrm>
              <a:prstGeom prst="straightConnector1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6" name="Oval 137"/>
              <p:cNvSpPr>
                <a:spLocks noChangeArrowheads="1"/>
              </p:cNvSpPr>
              <p:nvPr/>
            </p:nvSpPr>
            <p:spPr bwMode="auto">
              <a:xfrm>
                <a:off x="2843" y="6302"/>
                <a:ext cx="57" cy="5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99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aphicFrame>
            <p:nvGraphicFramePr>
              <p:cNvPr id="117" name="Object 116"/>
              <p:cNvGraphicFramePr>
                <a:graphicFrameLocks noChangeAspect="1"/>
              </p:cNvGraphicFramePr>
              <p:nvPr/>
            </p:nvGraphicFramePr>
            <p:xfrm>
              <a:off x="2573" y="6155"/>
              <a:ext cx="281" cy="2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21" name="Equation" r:id="rId31" imgW="177480" imgH="164880" progId="Equation.DSMT4">
                      <p:embed/>
                    </p:oleObj>
                  </mc:Choice>
                  <mc:Fallback>
                    <p:oleObj name="Equation" r:id="rId31" imgW="177480" imgH="1648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73" y="6155"/>
                            <a:ext cx="281" cy="25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18" name="AutoShape 139"/>
              <p:cNvCxnSpPr>
                <a:cxnSpLocks noChangeShapeType="1"/>
              </p:cNvCxnSpPr>
              <p:nvPr/>
            </p:nvCxnSpPr>
            <p:spPr bwMode="auto">
              <a:xfrm>
                <a:off x="3257" y="7064"/>
                <a:ext cx="85" cy="21"/>
              </a:xfrm>
              <a:prstGeom prst="straightConnector1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9" name="AutoShape 140"/>
              <p:cNvCxnSpPr>
                <a:cxnSpLocks noChangeShapeType="1"/>
              </p:cNvCxnSpPr>
              <p:nvPr/>
            </p:nvCxnSpPr>
            <p:spPr bwMode="auto">
              <a:xfrm flipV="1">
                <a:off x="3180" y="7066"/>
                <a:ext cx="89" cy="47"/>
              </a:xfrm>
              <a:prstGeom prst="straightConnector1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0" name="AutoShape 141"/>
              <p:cNvCxnSpPr>
                <a:cxnSpLocks noChangeShapeType="1"/>
              </p:cNvCxnSpPr>
              <p:nvPr/>
            </p:nvCxnSpPr>
            <p:spPr bwMode="auto">
              <a:xfrm flipV="1">
                <a:off x="2871" y="6405"/>
                <a:ext cx="40" cy="82"/>
              </a:xfrm>
              <a:prstGeom prst="straightConnector1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1" name="AutoShape 142"/>
              <p:cNvCxnSpPr>
                <a:cxnSpLocks noChangeShapeType="1"/>
              </p:cNvCxnSpPr>
              <p:nvPr/>
            </p:nvCxnSpPr>
            <p:spPr bwMode="auto">
              <a:xfrm flipH="1" flipV="1">
                <a:off x="2831" y="6398"/>
                <a:ext cx="46" cy="97"/>
              </a:xfrm>
              <a:prstGeom prst="straightConnector1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2" name="Oval 143"/>
              <p:cNvSpPr>
                <a:spLocks noChangeArrowheads="1"/>
              </p:cNvSpPr>
              <p:nvPr/>
            </p:nvSpPr>
            <p:spPr bwMode="auto">
              <a:xfrm>
                <a:off x="2526" y="6941"/>
                <a:ext cx="57" cy="5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99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0" name="Group 144"/>
            <p:cNvGrpSpPr>
              <a:grpSpLocks/>
            </p:cNvGrpSpPr>
            <p:nvPr/>
          </p:nvGrpSpPr>
          <p:grpSpPr bwMode="auto">
            <a:xfrm>
              <a:off x="4003" y="4851"/>
              <a:ext cx="2015" cy="1922"/>
              <a:chOff x="8693" y="5337"/>
              <a:chExt cx="2015" cy="1922"/>
            </a:xfrm>
          </p:grpSpPr>
          <p:sp>
            <p:nvSpPr>
              <p:cNvPr id="71" name="Arc 145"/>
              <p:cNvSpPr>
                <a:spLocks/>
              </p:cNvSpPr>
              <p:nvPr/>
            </p:nvSpPr>
            <p:spPr bwMode="auto">
              <a:xfrm>
                <a:off x="8918" y="6886"/>
                <a:ext cx="189" cy="85"/>
              </a:xfrm>
              <a:custGeom>
                <a:avLst/>
                <a:gdLst>
                  <a:gd name="G0" fmla="+- 0 0 0"/>
                  <a:gd name="G1" fmla="+- 9660 0 0"/>
                  <a:gd name="G2" fmla="+- 21600 0 0"/>
                  <a:gd name="T0" fmla="*/ 19320 w 21600"/>
                  <a:gd name="T1" fmla="*/ 0 h 9660"/>
                  <a:gd name="T2" fmla="*/ 21600 w 21600"/>
                  <a:gd name="T3" fmla="*/ 9660 h 9660"/>
                  <a:gd name="T4" fmla="*/ 0 w 21600"/>
                  <a:gd name="T5" fmla="*/ 9660 h 9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9660" fill="none" extrusionOk="0">
                    <a:moveTo>
                      <a:pt x="19319" y="0"/>
                    </a:moveTo>
                    <a:cubicBezTo>
                      <a:pt x="20819" y="2999"/>
                      <a:pt x="21600" y="6306"/>
                      <a:pt x="21600" y="9660"/>
                    </a:cubicBezTo>
                  </a:path>
                  <a:path w="21600" h="9660" stroke="0" extrusionOk="0">
                    <a:moveTo>
                      <a:pt x="19319" y="0"/>
                    </a:moveTo>
                    <a:cubicBezTo>
                      <a:pt x="20819" y="2999"/>
                      <a:pt x="21600" y="6306"/>
                      <a:pt x="21600" y="9660"/>
                    </a:cubicBezTo>
                    <a:lnTo>
                      <a:pt x="0" y="9660"/>
                    </a:lnTo>
                    <a:close/>
                  </a:path>
                </a:pathLst>
              </a:custGeom>
              <a:solidFill>
                <a:srgbClr val="A8D08D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72" name="AutoShape 146"/>
              <p:cNvCxnSpPr>
                <a:cxnSpLocks noChangeShapeType="1"/>
              </p:cNvCxnSpPr>
              <p:nvPr/>
            </p:nvCxnSpPr>
            <p:spPr bwMode="auto">
              <a:xfrm>
                <a:off x="8924" y="6971"/>
                <a:ext cx="972" cy="29"/>
              </a:xfrm>
              <a:prstGeom prst="straightConnector1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3" name="AutoShape 147"/>
              <p:cNvCxnSpPr>
                <a:cxnSpLocks noChangeShapeType="1"/>
              </p:cNvCxnSpPr>
              <p:nvPr/>
            </p:nvCxnSpPr>
            <p:spPr bwMode="auto">
              <a:xfrm flipV="1">
                <a:off x="8924" y="5641"/>
                <a:ext cx="0" cy="1330"/>
              </a:xfrm>
              <a:prstGeom prst="straightConnector1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4" name="AutoShape 148"/>
              <p:cNvCxnSpPr>
                <a:cxnSpLocks noChangeShapeType="1"/>
              </p:cNvCxnSpPr>
              <p:nvPr/>
            </p:nvCxnSpPr>
            <p:spPr bwMode="auto">
              <a:xfrm flipV="1">
                <a:off x="8915" y="6682"/>
                <a:ext cx="549" cy="289"/>
              </a:xfrm>
              <a:prstGeom prst="straightConnector1">
                <a:avLst/>
              </a:prstGeom>
              <a:noFill/>
              <a:ln w="9525">
                <a:solidFill>
                  <a:srgbClr val="000099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5" name="AutoShape 149"/>
              <p:cNvCxnSpPr>
                <a:cxnSpLocks noChangeShapeType="1"/>
              </p:cNvCxnSpPr>
              <p:nvPr/>
            </p:nvCxnSpPr>
            <p:spPr bwMode="auto">
              <a:xfrm flipH="1" flipV="1">
                <a:off x="8920" y="5653"/>
                <a:ext cx="547" cy="1036"/>
              </a:xfrm>
              <a:prstGeom prst="straightConnector1">
                <a:avLst/>
              </a:prstGeom>
              <a:noFill/>
              <a:ln w="9525">
                <a:solidFill>
                  <a:srgbClr val="000099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" name="AutoShape 150"/>
              <p:cNvCxnSpPr>
                <a:cxnSpLocks noChangeShapeType="1"/>
              </p:cNvCxnSpPr>
              <p:nvPr/>
            </p:nvCxnSpPr>
            <p:spPr bwMode="auto">
              <a:xfrm>
                <a:off x="8920" y="5641"/>
                <a:ext cx="976" cy="1359"/>
              </a:xfrm>
              <a:prstGeom prst="straightConnector1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7" name="AutoShape 151"/>
              <p:cNvCxnSpPr>
                <a:cxnSpLocks noChangeShapeType="1"/>
              </p:cNvCxnSpPr>
              <p:nvPr/>
            </p:nvCxnSpPr>
            <p:spPr bwMode="auto">
              <a:xfrm flipV="1">
                <a:off x="9899" y="6708"/>
                <a:ext cx="546" cy="287"/>
              </a:xfrm>
              <a:prstGeom prst="straightConnector1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8" name="AutoShape 152"/>
              <p:cNvCxnSpPr>
                <a:cxnSpLocks noChangeShapeType="1"/>
              </p:cNvCxnSpPr>
              <p:nvPr/>
            </p:nvCxnSpPr>
            <p:spPr bwMode="auto">
              <a:xfrm>
                <a:off x="9461" y="6682"/>
                <a:ext cx="972" cy="29"/>
              </a:xfrm>
              <a:prstGeom prst="straightConnector1">
                <a:avLst/>
              </a:prstGeom>
              <a:noFill/>
              <a:ln w="9525">
                <a:solidFill>
                  <a:srgbClr val="000099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" name="AutoShape 153"/>
              <p:cNvCxnSpPr>
                <a:cxnSpLocks noChangeShapeType="1"/>
              </p:cNvCxnSpPr>
              <p:nvPr/>
            </p:nvCxnSpPr>
            <p:spPr bwMode="auto">
              <a:xfrm flipH="1" flipV="1">
                <a:off x="8915" y="5637"/>
                <a:ext cx="1527" cy="1068"/>
              </a:xfrm>
              <a:prstGeom prst="straightConnector1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" name="AutoShape 154"/>
              <p:cNvCxnSpPr>
                <a:cxnSpLocks noChangeShapeType="1"/>
              </p:cNvCxnSpPr>
              <p:nvPr/>
            </p:nvCxnSpPr>
            <p:spPr bwMode="auto">
              <a:xfrm>
                <a:off x="9464" y="6682"/>
                <a:ext cx="432" cy="318"/>
              </a:xfrm>
              <a:prstGeom prst="straightConnector1">
                <a:avLst/>
              </a:prstGeom>
              <a:noFill/>
              <a:ln w="9525">
                <a:solidFill>
                  <a:srgbClr val="000099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1" name="Oval 155"/>
              <p:cNvSpPr>
                <a:spLocks noChangeArrowheads="1"/>
              </p:cNvSpPr>
              <p:nvPr/>
            </p:nvSpPr>
            <p:spPr bwMode="auto">
              <a:xfrm>
                <a:off x="9866" y="6966"/>
                <a:ext cx="57" cy="5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99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Oval 156"/>
              <p:cNvSpPr>
                <a:spLocks noChangeArrowheads="1"/>
              </p:cNvSpPr>
              <p:nvPr/>
            </p:nvSpPr>
            <p:spPr bwMode="auto">
              <a:xfrm>
                <a:off x="9434" y="6651"/>
                <a:ext cx="57" cy="5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99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Oval 157"/>
              <p:cNvSpPr>
                <a:spLocks noChangeArrowheads="1"/>
              </p:cNvSpPr>
              <p:nvPr/>
            </p:nvSpPr>
            <p:spPr bwMode="auto">
              <a:xfrm>
                <a:off x="10409" y="6676"/>
                <a:ext cx="57" cy="5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99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Oval 158"/>
              <p:cNvSpPr>
                <a:spLocks noChangeArrowheads="1"/>
              </p:cNvSpPr>
              <p:nvPr/>
            </p:nvSpPr>
            <p:spPr bwMode="auto">
              <a:xfrm>
                <a:off x="8897" y="5615"/>
                <a:ext cx="57" cy="5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99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aphicFrame>
            <p:nvGraphicFramePr>
              <p:cNvPr id="85" name="Object 84"/>
              <p:cNvGraphicFramePr>
                <a:graphicFrameLocks noChangeAspect="1"/>
              </p:cNvGraphicFramePr>
              <p:nvPr/>
            </p:nvGraphicFramePr>
            <p:xfrm>
              <a:off x="8817" y="5337"/>
              <a:ext cx="222" cy="27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22" name="Equation" r:id="rId33" imgW="139680" imgH="177480" progId="Equation.DSMT4">
                      <p:embed/>
                    </p:oleObj>
                  </mc:Choice>
                  <mc:Fallback>
                    <p:oleObj name="Equation" r:id="rId33" imgW="139680" imgH="177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817" y="5337"/>
                            <a:ext cx="222" cy="27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6" name="Object 85"/>
              <p:cNvGraphicFramePr>
                <a:graphicFrameLocks noChangeAspect="1"/>
              </p:cNvGraphicFramePr>
              <p:nvPr/>
            </p:nvGraphicFramePr>
            <p:xfrm>
              <a:off x="8693" y="6945"/>
              <a:ext cx="242" cy="2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23" name="Equation" r:id="rId35" imgW="152280" imgH="164880" progId="Equation.DSMT4">
                      <p:embed/>
                    </p:oleObj>
                  </mc:Choice>
                  <mc:Fallback>
                    <p:oleObj name="Equation" r:id="rId35" imgW="152280" imgH="1648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693" y="6945"/>
                            <a:ext cx="242" cy="25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7" name="Object 86"/>
              <p:cNvGraphicFramePr>
                <a:graphicFrameLocks noChangeAspect="1"/>
              </p:cNvGraphicFramePr>
              <p:nvPr/>
            </p:nvGraphicFramePr>
            <p:xfrm>
              <a:off x="9137" y="6474"/>
              <a:ext cx="242" cy="2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24" name="Equation" r:id="rId37" imgW="152280" imgH="164880" progId="Equation.DSMT4">
                      <p:embed/>
                    </p:oleObj>
                  </mc:Choice>
                  <mc:Fallback>
                    <p:oleObj name="Equation" r:id="rId37" imgW="152280" imgH="1648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137" y="6474"/>
                            <a:ext cx="242" cy="25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8" name="Object 87"/>
              <p:cNvGraphicFramePr>
                <a:graphicFrameLocks noChangeAspect="1"/>
              </p:cNvGraphicFramePr>
              <p:nvPr/>
            </p:nvGraphicFramePr>
            <p:xfrm>
              <a:off x="10466" y="6534"/>
              <a:ext cx="242" cy="27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25" name="Equation" r:id="rId39" imgW="152280" imgH="177480" progId="Equation.DSMT4">
                      <p:embed/>
                    </p:oleObj>
                  </mc:Choice>
                  <mc:Fallback>
                    <p:oleObj name="Equation" r:id="rId39" imgW="152280" imgH="177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466" y="6534"/>
                            <a:ext cx="242" cy="27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0" name="Object 89"/>
              <p:cNvGraphicFramePr>
                <a:graphicFrameLocks noChangeAspect="1"/>
              </p:cNvGraphicFramePr>
              <p:nvPr/>
            </p:nvGraphicFramePr>
            <p:xfrm>
              <a:off x="9904" y="7000"/>
              <a:ext cx="262" cy="2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26" name="Equation" r:id="rId41" imgW="164880" imgH="164880" progId="Equation.DSMT4">
                      <p:embed/>
                    </p:oleObj>
                  </mc:Choice>
                  <mc:Fallback>
                    <p:oleObj name="Equation" r:id="rId41" imgW="164880" imgH="1648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904" y="7000"/>
                            <a:ext cx="262" cy="25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1" name="Oval 164"/>
              <p:cNvSpPr>
                <a:spLocks noChangeArrowheads="1"/>
              </p:cNvSpPr>
              <p:nvPr/>
            </p:nvSpPr>
            <p:spPr bwMode="auto">
              <a:xfrm>
                <a:off x="8894" y="6941"/>
                <a:ext cx="57" cy="5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99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Rectangle 140"/>
              <p:cNvSpPr/>
              <p:nvPr/>
            </p:nvSpPr>
            <p:spPr>
              <a:xfrm>
                <a:off x="181963" y="4815895"/>
                <a:ext cx="12093163" cy="18183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70510">
                  <a:spcBef>
                    <a:spcPts val="600"/>
                  </a:spcBef>
                </a:pP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US" sz="28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US" sz="28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kẻ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𝑆𝐾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∥(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𝑆𝐶𝐷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𝑆𝐶𝐷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endParaRPr lang="en-US" sz="28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270510">
                  <a:spcBef>
                    <a:spcPts val="600"/>
                  </a:spcBef>
                </a:pPr>
                <a:r>
                  <a:rPr lang="en-US" sz="28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𝑆𝐶𝐷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𝑆𝐶𝐷</m:t>
                            </m:r>
                          </m:e>
                        </m:d>
                      </m:e>
                    </m:d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𝐴𝐻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𝑆𝐴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𝐴𝐾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𝑆</m:t>
                            </m:r>
                            <m:sSup>
                              <m:sSup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2800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effectLst/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 b="0" i="1" smtClean="0"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b="0" i="1" smtClean="0">
                                <a:effectLst/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rad>
                      </m:den>
                    </m:f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28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rad>
                      </m:den>
                    </m:f>
                  </m:oMath>
                </a14:m>
                <a:r>
                  <a:rPr lang="en-US" sz="28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800" b="0" i="1" dirty="0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dirty="0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en-US" sz="2800" b="0" i="1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8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1" name="Rectangle 1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63" y="4815895"/>
                <a:ext cx="12093163" cy="1818383"/>
              </a:xfrm>
              <a:prstGeom prst="rect">
                <a:avLst/>
              </a:prstGeom>
              <a:blipFill rotWithShape="0">
                <a:blip r:embed="rId45"/>
                <a:stretch>
                  <a:fillRect t="-335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Action Button: Back or Previous 141">
            <a:hlinkClick r:id="rId46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Action Button: Forward or Next 142">
            <a:hlinkClick r:id="rId47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8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  <p:bldP spid="1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91000" y="1604225"/>
            <a:ext cx="12060055" cy="4250665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400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67074" y="178986"/>
            <a:ext cx="5069244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Phần 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Lý thuyết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1241138"/>
            <a:ext cx="2872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7258" y="960936"/>
            <a:ext cx="54553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2. Các công thức tính thể tích: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9478" y="1810941"/>
                <a:ext cx="11563036" cy="38327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3390">
                  <a:spcAft>
                    <a:spcPts val="0"/>
                  </a:spcAft>
                </a:pPr>
                <a:r>
                  <a:rPr lang="nl-NL" sz="3200" b="1" dirty="0" smtClean="0">
                    <a:solidFill>
                      <a:srgbClr val="0000CC"/>
                    </a:solidFill>
                    <a:latin typeface="Times New Roman" pitchFamily="18" charset="0"/>
                    <a:ea typeface="Arial"/>
                    <a:cs typeface="Times New Roman" pitchFamily="18" charset="0"/>
                    <a:sym typeface="Wingdings 2"/>
                  </a:rPr>
                  <a:t></a:t>
                </a:r>
                <a:r>
                  <a:rPr lang="nl-NL" sz="3200" b="1" dirty="0">
                    <a:solidFill>
                      <a:srgbClr val="0000CC"/>
                    </a:solidFill>
                    <a:effectLst/>
                    <a:latin typeface="Times New Roman" pitchFamily="18" charset="0"/>
                    <a:ea typeface="Arial"/>
                    <a:cs typeface="Times New Roman" pitchFamily="18" charset="0"/>
                  </a:rPr>
                  <a:t>.</a:t>
                </a:r>
                <a:r>
                  <a:rPr lang="nl-NL" sz="32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Thể tích khối lập phương cạnh </a:t>
                </a:r>
                <a14:m>
                  <m:oMath xmlns:m="http://schemas.openxmlformats.org/officeDocument/2006/math">
                    <m:r>
                      <a:rPr lang="nl-NL" sz="3200" i="1">
                        <a:effectLst/>
                        <a:latin typeface="Cambria Math"/>
                        <a:ea typeface="Times New Roman"/>
                      </a:rPr>
                      <m:t>𝑥</m:t>
                    </m:r>
                  </m:oMath>
                </a14:m>
                <a:r>
                  <a:rPr lang="nl-NL" sz="32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bPr>
                      <m:e>
                        <m:r>
                          <a:rPr lang="nl-NL" sz="3200" i="1">
                            <a:effectLst/>
                            <a:latin typeface="Cambria Math"/>
                            <a:ea typeface="Times New Roman"/>
                          </a:rPr>
                          <m:t>𝑉</m:t>
                        </m:r>
                      </m:e>
                      <m:sub>
                        <m:r>
                          <a:rPr lang="nl-NL" sz="3200" i="1">
                            <a:effectLst/>
                            <a:latin typeface="Cambria Math"/>
                            <a:ea typeface="Times New Roman"/>
                          </a:rPr>
                          <m:t>𝑙𝑝</m:t>
                        </m:r>
                      </m:sub>
                    </m:sSub>
                    <m:r>
                      <a:rPr lang="nl-NL" sz="32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nl-NL" sz="3200" i="1">
                            <a:effectLst/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  <m:sup>
                        <m:r>
                          <a:rPr lang="nl-NL" sz="3200" i="1">
                            <a:effectLst/>
                            <a:latin typeface="Cambria Math"/>
                            <a:ea typeface="Times New Roman"/>
                          </a:rPr>
                          <m:t>3</m:t>
                        </m:r>
                      </m:sup>
                    </m:sSup>
                  </m:oMath>
                </a14:m>
                <a:r>
                  <a:rPr lang="nl-NL" sz="32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</a:t>
                </a:r>
                <a:endParaRPr lang="en-US" sz="3200" dirty="0"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marL="453390">
                  <a:spcAft>
                    <a:spcPts val="0"/>
                  </a:spcAft>
                </a:pPr>
                <a:r>
                  <a:rPr lang="nl-NL" sz="3200" b="1" dirty="0">
                    <a:solidFill>
                      <a:srgbClr val="0000CC"/>
                    </a:solidFill>
                    <a:effectLst/>
                    <a:latin typeface="Times New Roman" pitchFamily="18" charset="0"/>
                    <a:ea typeface="Arial"/>
                    <a:cs typeface="Times New Roman" pitchFamily="18" charset="0"/>
                    <a:sym typeface="Wingdings 2"/>
                  </a:rPr>
                  <a:t></a:t>
                </a:r>
                <a:r>
                  <a:rPr lang="nl-NL" sz="3200" b="1" dirty="0">
                    <a:solidFill>
                      <a:srgbClr val="0000CC"/>
                    </a:solidFill>
                    <a:effectLst/>
                    <a:latin typeface="Times New Roman" pitchFamily="18" charset="0"/>
                    <a:ea typeface="Arial"/>
                    <a:cs typeface="Times New Roman" pitchFamily="18" charset="0"/>
                  </a:rPr>
                  <a:t>. </a:t>
                </a:r>
                <a:r>
                  <a:rPr lang="nl-NL" sz="32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Thể tích khối hộp chữ nhật có 3 kích thước </a:t>
                </a:r>
                <a14:m>
                  <m:oMath xmlns:m="http://schemas.openxmlformats.org/officeDocument/2006/math">
                    <m:r>
                      <a:rPr lang="nl-NL" sz="3200" i="1">
                        <a:effectLst/>
                        <a:latin typeface="Cambria Math"/>
                        <a:ea typeface="Times New Roman"/>
                      </a:rPr>
                      <m:t>𝑎</m:t>
                    </m:r>
                    <m:r>
                      <a:rPr lang="nl-NL" sz="3200" i="1">
                        <a:effectLst/>
                        <a:latin typeface="Cambria Math"/>
                        <a:ea typeface="Times New Roman"/>
                      </a:rPr>
                      <m:t>, </m:t>
                    </m:r>
                    <m:r>
                      <a:rPr lang="nl-NL" sz="3200" i="1">
                        <a:effectLst/>
                        <a:latin typeface="Cambria Math"/>
                        <a:ea typeface="Times New Roman"/>
                      </a:rPr>
                      <m:t>𝑏</m:t>
                    </m:r>
                    <m:r>
                      <a:rPr lang="nl-NL" sz="3200" i="1">
                        <a:effectLst/>
                        <a:latin typeface="Cambria Math"/>
                        <a:ea typeface="Times New Roman"/>
                      </a:rPr>
                      <m:t>, </m:t>
                    </m:r>
                    <m:r>
                      <a:rPr lang="nl-NL" sz="3200" i="1">
                        <a:effectLst/>
                        <a:latin typeface="Cambria Math"/>
                        <a:ea typeface="Times New Roman"/>
                      </a:rPr>
                      <m:t>𝑐</m:t>
                    </m:r>
                  </m:oMath>
                </a14:m>
                <a:r>
                  <a:rPr lang="nl-NL" sz="32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là: </a:t>
                </a:r>
                <a:endParaRPr lang="nl-NL" sz="3200" dirty="0" smtClean="0"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marL="453390">
                  <a:spcAft>
                    <a:spcPts val="0"/>
                  </a:spcAft>
                </a:pPr>
                <a:r>
                  <a:rPr lang="nl-NL" sz="32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	</a:t>
                </a:r>
                <a:r>
                  <a:rPr lang="nl-NL" sz="3200" dirty="0" smtClean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bPr>
                      <m:e>
                        <m:r>
                          <a:rPr lang="nl-NL" sz="3200" i="1">
                            <a:effectLst/>
                            <a:latin typeface="Cambria Math"/>
                            <a:ea typeface="Times New Roman"/>
                          </a:rPr>
                          <m:t>𝑉</m:t>
                        </m:r>
                      </m:e>
                      <m:sub>
                        <m:r>
                          <a:rPr lang="nl-NL" sz="3200" i="1">
                            <a:effectLst/>
                            <a:latin typeface="Cambria Math"/>
                            <a:ea typeface="Times New Roman"/>
                          </a:rPr>
                          <m:t>h</m:t>
                        </m:r>
                        <m:r>
                          <a:rPr lang="nl-NL" sz="3200" i="1">
                            <a:effectLst/>
                            <a:latin typeface="Cambria Math"/>
                            <a:ea typeface="Times New Roman"/>
                          </a:rPr>
                          <m:t>𝑐𝑛</m:t>
                        </m:r>
                      </m:sub>
                    </m:sSub>
                    <m:r>
                      <a:rPr lang="nl-NL" sz="32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nl-NL" sz="3200" i="1">
                        <a:effectLst/>
                        <a:latin typeface="Cambria Math"/>
                        <a:ea typeface="Times New Roman"/>
                      </a:rPr>
                      <m:t>𝑎𝑏𝑐</m:t>
                    </m:r>
                  </m:oMath>
                </a14:m>
                <a:r>
                  <a:rPr lang="nl-NL" sz="32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endParaRPr lang="en-US" sz="3200" dirty="0"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marL="453390"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0000CC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  <a:sym typeface="Wingdings 2"/>
                  </a:rPr>
                  <a:t></a:t>
                </a:r>
                <a:r>
                  <a:rPr lang="en-US" sz="3200" b="1" dirty="0">
                    <a:solidFill>
                      <a:srgbClr val="0000CC"/>
                    </a:solidFill>
                    <a:effectLst/>
                    <a:latin typeface="Times New Roman" pitchFamily="18" charset="0"/>
                    <a:ea typeface="Arial"/>
                    <a:cs typeface="Times New Roman" pitchFamily="18" charset="0"/>
                  </a:rPr>
                  <a:t>. </a:t>
                </a:r>
                <a:r>
                  <a:rPr lang="en-US" sz="3200" dirty="0">
                    <a:effectLst/>
                    <a:latin typeface="Times New Roman" pitchFamily="18" charset="0"/>
                    <a:ea typeface="Arial"/>
                    <a:cs typeface="Times New Roman" pitchFamily="18" charset="0"/>
                  </a:rPr>
                  <a:t>Thể tích khối lăng trụ có diện tích đáy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Times New Roman"/>
                      </a:rPr>
                      <m:t>𝐵</m:t>
                    </m:r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Arial"/>
                    <a:cs typeface="Times New Roman" pitchFamily="18" charset="0"/>
                  </a:rPr>
                  <a:t> và chiều cao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Times New Roman"/>
                      </a:rPr>
                      <m:t>h</m:t>
                    </m:r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Arial"/>
                    <a:cs typeface="Times New Roman" pitchFamily="18" charset="0"/>
                  </a:rPr>
                  <a:t> là: </a:t>
                </a:r>
                <a:r>
                  <a:rPr lang="en-US" sz="3200" dirty="0" smtClean="0">
                    <a:effectLst/>
                    <a:latin typeface="Times New Roman" pitchFamily="18" charset="0"/>
                    <a:ea typeface="Arial"/>
                    <a:cs typeface="Times New Roman" pitchFamily="18" charset="0"/>
                  </a:rPr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</a:rPr>
                          <m:t>𝑉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</a:rPr>
                          <m:t>𝑙𝑎𝑛𝑔𝑡𝑟𝑢</m:t>
                        </m:r>
                      </m:sub>
                    </m:sSub>
                    <m:r>
                      <a:rPr lang="en-US" sz="32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3200" i="1">
                        <a:effectLst/>
                        <a:latin typeface="Cambria Math"/>
                        <a:ea typeface="Times New Roman"/>
                      </a:rPr>
                      <m:t>𝐵</m:t>
                    </m:r>
                    <m:r>
                      <a:rPr lang="en-US" sz="3200" i="1">
                        <a:effectLst/>
                        <a:latin typeface="Cambria Math"/>
                        <a:ea typeface="Times New Roman"/>
                      </a:rPr>
                      <m:t>h</m:t>
                    </m:r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Arial"/>
                    <a:cs typeface="Times New Roman" pitchFamily="18" charset="0"/>
                  </a:rPr>
                  <a:t>.</a:t>
                </a:r>
                <a:endParaRPr lang="en-US" sz="3200" dirty="0"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r>
                  <a:rPr lang="en-US" sz="3200" b="1" dirty="0" smtClean="0">
                    <a:solidFill>
                      <a:srgbClr val="0000CC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  <a:sym typeface="Wingdings 2"/>
                  </a:rPr>
                  <a:t>    </a:t>
                </a:r>
                <a:r>
                  <a:rPr lang="en-US" sz="3200" b="1" dirty="0">
                    <a:solidFill>
                      <a:srgbClr val="0000CC"/>
                    </a:solidFill>
                    <a:effectLst/>
                    <a:latin typeface="Times New Roman" pitchFamily="18" charset="0"/>
                    <a:ea typeface="Arial"/>
                    <a:cs typeface="Times New Roman" pitchFamily="18" charset="0"/>
                  </a:rPr>
                  <a:t>. </a:t>
                </a:r>
                <a:r>
                  <a:rPr lang="en-US" sz="3200" dirty="0">
                    <a:effectLst/>
                    <a:latin typeface="Times New Roman" pitchFamily="18" charset="0"/>
                    <a:ea typeface="Arial"/>
                    <a:cs typeface="Times New Roman" pitchFamily="18" charset="0"/>
                  </a:rPr>
                  <a:t>Thể tích khối chóp có diện tích đáy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</m:t>
                    </m:r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Arial"/>
                    <a:cs typeface="Times New Roman" pitchFamily="18" charset="0"/>
                  </a:rPr>
                  <a:t> và chiều cao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h</m:t>
                    </m:r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Arial"/>
                    <a:cs typeface="Times New Roman" pitchFamily="18" charset="0"/>
                  </a:rPr>
                  <a:t>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effectLst/>
                            <a:latin typeface="Cambria Math"/>
                          </a:rPr>
                          <m:t>    </m:t>
                        </m:r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</a:rPr>
                          <m:t>                             </m:t>
                        </m:r>
                        <m:r>
                          <a:rPr lang="en-US" sz="3200" b="0" i="1" smtClean="0">
                            <a:effectLst/>
                            <a:latin typeface="Cambria Math"/>
                          </a:rPr>
                          <m:t> 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𝑉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𝑐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h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𝑜𝑝</m:t>
                        </m:r>
                      </m:sub>
                    </m:sSub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den>
                    </m:f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</m:t>
                    </m:r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h</m:t>
                    </m:r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Arial"/>
                    <a:cs typeface="Times New Roman" pitchFamily="18" charset="0"/>
                  </a:rPr>
                  <a:t>.</a:t>
                </a:r>
                <a:r>
                  <a:rPr lang="en-US" sz="3200" b="1" dirty="0">
                    <a:solidFill>
                      <a:srgbClr val="0000CC"/>
                    </a:solidFill>
                    <a:effectLst/>
                    <a:latin typeface="Times New Roman" pitchFamily="18" charset="0"/>
                    <a:ea typeface="Arial"/>
                    <a:cs typeface="Times New Roman" pitchFamily="18" charset="0"/>
                  </a:rPr>
                  <a:t> 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78" y="1810941"/>
                <a:ext cx="11563036" cy="3832781"/>
              </a:xfrm>
              <a:prstGeom prst="rect">
                <a:avLst/>
              </a:prstGeom>
              <a:blipFill rotWithShape="0">
                <a:blip r:embed="rId2"/>
                <a:stretch>
                  <a:fillRect t="-2067" b="-127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ction Button: Back or Previous 5">
            <a:hlinkClick r:id="rId3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1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2832" y="2560277"/>
            <a:ext cx="11935096" cy="4304454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599404"/>
              <a:chOff x="1275608" y="6239450"/>
              <a:chExt cx="4592537" cy="108909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836835" cy="1089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sp>
        <p:nvSpPr>
          <p:cNvPr id="25" name="Rounded Rectangle 24"/>
          <p:cNvSpPr/>
          <p:nvPr/>
        </p:nvSpPr>
        <p:spPr bwMode="auto">
          <a:xfrm>
            <a:off x="259620" y="-6537"/>
            <a:ext cx="11793833" cy="1522866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6952">
              <a:defRPr/>
            </a:pPr>
            <a:endParaRPr lang="en-US" sz="3199"/>
          </a:p>
        </p:txBody>
      </p:sp>
      <p:grpSp>
        <p:nvGrpSpPr>
          <p:cNvPr id="26" name="Group 25"/>
          <p:cNvGrpSpPr/>
          <p:nvPr/>
        </p:nvGrpSpPr>
        <p:grpSpPr>
          <a:xfrm>
            <a:off x="147058" y="27912"/>
            <a:ext cx="1788037" cy="642126"/>
            <a:chOff x="534987" y="1624973"/>
            <a:chExt cx="3505200" cy="1199232"/>
          </a:xfrm>
        </p:grpSpPr>
        <p:sp>
          <p:nvSpPr>
            <p:cNvPr id="27" name="Isosceles Triangle 44"/>
            <p:cNvSpPr/>
            <p:nvPr/>
          </p:nvSpPr>
          <p:spPr bwMode="auto">
            <a:xfrm rot="5400000" flipV="1">
              <a:off x="534196" y="2602748"/>
              <a:ext cx="227012" cy="21590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sp>
          <p:nvSpPr>
            <p:cNvPr id="28" name="Pentagon 27"/>
            <p:cNvSpPr/>
            <p:nvPr/>
          </p:nvSpPr>
          <p:spPr bwMode="auto">
            <a:xfrm>
              <a:off x="534987" y="1624973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grpSp>
          <p:nvGrpSpPr>
            <p:cNvPr id="29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</p:grpSp>
        <p:sp>
          <p:nvSpPr>
            <p:cNvPr id="30" name="Chevron 29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>
                <a:solidFill>
                  <a:schemeClr val="tx1"/>
                </a:solidFill>
              </a:endParaRP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1405119" y="1653396"/>
              <a:ext cx="2536599" cy="97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8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</a:t>
              </a:r>
              <a:r>
                <a:rPr lang="en-US" sz="2800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12</a:t>
              </a:r>
              <a:endParaRPr lang="en-US" sz="2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95981" y="1649441"/>
            <a:ext cx="12030368" cy="914320"/>
            <a:chOff x="247181" y="1501344"/>
            <a:chExt cx="12030368" cy="914422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4"/>
              <a:ext cx="3090381" cy="914402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62391" y="1671007"/>
                    <a:ext cx="2280848" cy="7246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Yu Gothic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Yu Gothic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Yu Gothic"/>
                                  </a:rPr>
                                  <m:t>𝟔</m:t>
                                </m:r>
                              </m:e>
                            </m:rad>
                            <m:r>
                              <a:rPr lang="en-US" sz="2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Yu Gothic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2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Yu Gothic"/>
                              </a:rPr>
                              <m:t>𝟐</m:t>
                            </m:r>
                          </m:den>
                        </m:f>
                      </m:oMath>
                    </a14:m>
                    <a: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Yu Gothic"/>
                        <a:cs typeface="Times New Roman" panose="02020603050405020304" pitchFamily="18" charset="0"/>
                      </a:rPr>
                      <a:t>.</a:t>
                    </a:r>
                    <a:endParaRPr lang="en-US" sz="2999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62391" y="1671007"/>
                    <a:ext cx="2280848" cy="724683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10236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58"/>
              <a:ext cx="3090381" cy="914407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319317" y="1669383"/>
                    <a:ext cx="2280848" cy="6644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Yu Gothic"/>
                              </a:rPr>
                            </m:ctrlPr>
                          </m:fPr>
                          <m:num>
                            <m:r>
                              <a:rPr lang="en-US" sz="2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Yu Gothic"/>
                              </a:rPr>
                              <m:t>𝟐</m:t>
                            </m:r>
                            <m:r>
                              <a:rPr lang="en-US" sz="2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Yu Gothic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2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Yu Gothic"/>
                              </a:rPr>
                              <m:t>𝟑</m:t>
                            </m:r>
                          </m:den>
                        </m:f>
                      </m:oMath>
                    </a14:m>
                    <a: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Yu Gothic"/>
                        <a:cs typeface="Times New Roman" panose="02020603050405020304" pitchFamily="18" charset="0"/>
                      </a:rPr>
                      <a:t>.</a:t>
                    </a:r>
                    <a:r>
                      <a:rPr lang="fr-FR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	</a:t>
                    </a:r>
                    <a:endParaRPr lang="en-US" sz="3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19317" y="1669383"/>
                    <a:ext cx="2280848" cy="664468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9402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52"/>
              <a:ext cx="3090381" cy="914411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35237" y="1600093"/>
                    <a:ext cx="2228152" cy="67662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Yu Gothic"/>
                                </a:rPr>
                              </m:ctrlPr>
                            </m:fPr>
                            <m:num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Yu Gothic"/>
                                </a:rPr>
                                <m:t>𝒂</m:t>
                              </m:r>
                            </m:num>
                            <m:den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Yu Gothic"/>
                                </a:rPr>
                                <m:t>𝟐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Yu Gothic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35237" y="1600093"/>
                    <a:ext cx="2228152" cy="676626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2" y="1501362"/>
              <a:ext cx="3282607" cy="914404"/>
              <a:chOff x="5537206" y="1557992"/>
              <a:chExt cx="3271478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81470" y="1616724"/>
                    <a:ext cx="2727214" cy="6788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marL="629920" algn="just">
                      <a:tabLst>
                        <a:tab pos="3599815" algn="l"/>
                        <a:tab pos="5039995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Yu Gothic"/>
                                </a:rPr>
                              </m:ctrlPr>
                            </m:fPr>
                            <m:num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Yu Gothic"/>
                                </a:rPr>
                                <m:t>𝒂</m:t>
                              </m:r>
                            </m:num>
                            <m:den>
                              <m:r>
                                <a:rPr lang="en-US" sz="2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Yu Gothic"/>
                                </a:rPr>
                                <m:t>𝟑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Yu Gothic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1470" y="1616724"/>
                    <a:ext cx="2727214" cy="678837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70322A43-D7E3-4B56-A792-373282F37703}"/>
              </a:ext>
            </a:extLst>
          </p:cNvPr>
          <p:cNvSpPr/>
          <p:nvPr/>
        </p:nvSpPr>
        <p:spPr>
          <a:xfrm>
            <a:off x="3190313" y="1925121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976076" y="-78223"/>
                <a:ext cx="9969811" cy="1687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chóp</a:t>
                </a:r>
                <a:r>
                  <a:rPr lang="en-US" sz="2400" dirty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Yu Gothic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  <a:ea typeface="Yu Gothic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  <a:ea typeface="Yu Gothic"/>
                      </a:rPr>
                      <m:t>𝐴𝐵𝐶𝐷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đáy</a:t>
                </a:r>
                <a:r>
                  <a:rPr lang="en-US" sz="2400" dirty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Yu Gothic"/>
                      </a:rPr>
                      <m:t>𝐴𝐵𝐶𝐷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Yu Gothic"/>
                      </a:rPr>
                      <m:t>𝐴𝐵</m:t>
                    </m:r>
                    <m:r>
                      <a:rPr lang="en-US" sz="2400" i="1">
                        <a:latin typeface="Cambria Math" panose="02040503050406030204" pitchFamily="18" charset="0"/>
                        <a:ea typeface="Yu Gothic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Yu Gothic"/>
                      </a:rPr>
                      <m:t>𝑎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Yu Gothic"/>
                      </a:rPr>
                      <m:t>𝐵𝐶</m:t>
                    </m:r>
                    <m:r>
                      <a:rPr lang="en-US" sz="2400" i="1">
                        <a:latin typeface="Cambria Math" panose="02040503050406030204" pitchFamily="18" charset="0"/>
                        <a:ea typeface="Yu Gothic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Yu Gothic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Yu Gothic"/>
                      </a:rPr>
                      <m:t>𝑎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Yu Gothic"/>
                      </a:rPr>
                      <m:t>𝑆𝐴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đáy</a:t>
                </a:r>
                <a:r>
                  <a:rPr lang="en-US" sz="2400" dirty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Yu Gothic"/>
                      </a:rPr>
                      <m:t>𝑆𝐴</m:t>
                    </m:r>
                    <m:r>
                      <a:rPr lang="en-US" sz="2400" i="1">
                        <a:latin typeface="Cambria Math" panose="02040503050406030204" pitchFamily="18" charset="0"/>
                        <a:ea typeface="Yu Gothic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Yu Gothic"/>
                      </a:rPr>
                      <m:t>𝑎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giữa</a:t>
                </a:r>
                <a:r>
                  <a:rPr lang="en-US" sz="2400" dirty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Yu Gothic"/>
                      </a:rPr>
                      <m:t>𝐴𝐶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Yu Gothic"/>
                      </a:rPr>
                      <m:t>𝑆𝐵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bằng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076" y="-78223"/>
                <a:ext cx="9969811" cy="1687963"/>
              </a:xfrm>
              <a:prstGeom prst="rect">
                <a:avLst/>
              </a:prstGeom>
              <a:blipFill rotWithShape="0">
                <a:blip r:embed="rId7"/>
                <a:stretch>
                  <a:fillRect l="-917" r="-917" b="-75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2" name="Picture 1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430" y="2875813"/>
            <a:ext cx="3815729" cy="34735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Rectangle 142"/>
              <p:cNvSpPr/>
              <p:nvPr/>
            </p:nvSpPr>
            <p:spPr>
              <a:xfrm>
                <a:off x="339361" y="3203346"/>
                <a:ext cx="10390926" cy="35155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fr-FR" sz="20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Dựng </a:t>
                </a: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điểm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𝐸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sao</a:t>
                </a: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cho</a:t>
                </a: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𝐴𝐶𝐵𝐸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là </a:t>
                </a:r>
                <a:r>
                  <a:rPr lang="fr-FR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bình</a:t>
                </a: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hành</a:t>
                </a: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sz="20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𝐴𝐶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∥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EB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𝐴𝐶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∥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SBE</m:t>
                    </m:r>
                  </m:oMath>
                </a14:m>
                <a:endParaRPr lang="en-US" sz="2000" dirty="0" smtClean="0"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⟹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d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AC</m:t>
                        </m:r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SB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d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AC</m:t>
                        </m:r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SBE</m:t>
                            </m:r>
                          </m:e>
                        </m:d>
                      </m:e>
                    </m:d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d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A</m:t>
                        </m:r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SBE</m:t>
                            </m:r>
                          </m:e>
                        </m:d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Kẻ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𝐴𝐼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𝐸𝐵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,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kẻ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𝐴𝐻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𝑆𝐼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⟹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𝑆𝐸𝐵</m:t>
                            </m:r>
                          </m:e>
                        </m:d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𝐴𝐻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000" dirty="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sz="20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Ta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tứ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diện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vuông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𝑆𝐴𝐵𝐸</m:t>
                    </m:r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</a:t>
                </a: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𝐴𝐻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𝑆𝐴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𝐴𝐸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𝐴𝐵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4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9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4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⟹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𝐴𝐻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fr-FR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suy</a:t>
                </a: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ra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i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h</m:t>
                    </m:r>
                    <m:r>
                      <a:rPr lang="en-US" sz="2000" i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i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d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AC</m:t>
                        </m:r>
                        <m:r>
                          <a:rPr lang="en-US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SB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𝐴𝐻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43" name="Rectangle 1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61" y="3203346"/>
                <a:ext cx="10390926" cy="3515578"/>
              </a:xfrm>
              <a:prstGeom prst="rect">
                <a:avLst/>
              </a:prstGeom>
              <a:blipFill rotWithShape="0">
                <a:blip r:embed="rId11"/>
                <a:stretch>
                  <a:fillRect l="-6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ction Button: Back or Previous 62">
            <a:hlinkClick r:id="rId12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ction Button: Forward or Next 63">
            <a:hlinkClick r:id="rId13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6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  <p:bldP spid="14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2832" y="2560277"/>
            <a:ext cx="11935096" cy="4304454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599404"/>
              <a:chOff x="1275608" y="6239450"/>
              <a:chExt cx="4592537" cy="108909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836835" cy="1089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sp>
        <p:nvSpPr>
          <p:cNvPr id="25" name="Rounded Rectangle 24"/>
          <p:cNvSpPr/>
          <p:nvPr/>
        </p:nvSpPr>
        <p:spPr bwMode="auto">
          <a:xfrm>
            <a:off x="259620" y="-6537"/>
            <a:ext cx="11793833" cy="1522866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6952">
              <a:defRPr/>
            </a:pPr>
            <a:endParaRPr lang="en-US" sz="3199"/>
          </a:p>
        </p:txBody>
      </p:sp>
      <p:grpSp>
        <p:nvGrpSpPr>
          <p:cNvPr id="26" name="Group 25"/>
          <p:cNvGrpSpPr/>
          <p:nvPr/>
        </p:nvGrpSpPr>
        <p:grpSpPr>
          <a:xfrm>
            <a:off x="147058" y="27912"/>
            <a:ext cx="1788037" cy="642126"/>
            <a:chOff x="534987" y="1624973"/>
            <a:chExt cx="3505200" cy="1199232"/>
          </a:xfrm>
        </p:grpSpPr>
        <p:sp>
          <p:nvSpPr>
            <p:cNvPr id="27" name="Isosceles Triangle 44"/>
            <p:cNvSpPr/>
            <p:nvPr/>
          </p:nvSpPr>
          <p:spPr bwMode="auto">
            <a:xfrm rot="5400000" flipV="1">
              <a:off x="534196" y="2602748"/>
              <a:ext cx="227012" cy="21590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sp>
          <p:nvSpPr>
            <p:cNvPr id="28" name="Pentagon 27"/>
            <p:cNvSpPr/>
            <p:nvPr/>
          </p:nvSpPr>
          <p:spPr bwMode="auto">
            <a:xfrm>
              <a:off x="534987" y="1624973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grpSp>
          <p:nvGrpSpPr>
            <p:cNvPr id="29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</p:grpSp>
        <p:sp>
          <p:nvSpPr>
            <p:cNvPr id="30" name="Chevron 29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>
                <a:solidFill>
                  <a:schemeClr val="tx1"/>
                </a:solidFill>
              </a:endParaRP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1405119" y="1653396"/>
              <a:ext cx="2536599" cy="97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8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</a:t>
              </a:r>
              <a:r>
                <a:rPr lang="en-US" sz="2800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13</a:t>
              </a:r>
              <a:endParaRPr lang="en-US" sz="2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65870" y="1628520"/>
            <a:ext cx="11838141" cy="1890901"/>
            <a:chOff x="247181" y="1501343"/>
            <a:chExt cx="11838141" cy="1891110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52"/>
              <a:ext cx="3090381" cy="946656"/>
              <a:chOff x="5537206" y="1557991"/>
              <a:chExt cx="3079904" cy="880047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210285" y="1629776"/>
                    <a:ext cx="2280848" cy="80826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400">
                                  <a:latin typeface="Cambria Math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  <m:t>30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400">
                                  <a:latin typeface="Cambria Math"/>
                                  <a:ea typeface="Times New Roman" panose="020206030504050203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nl-NL" sz="2400" dirty="0"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10285" y="1629776"/>
                    <a:ext cx="2280848" cy="80826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58"/>
              <a:ext cx="3090381" cy="914407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113476" y="1676071"/>
                    <a:ext cx="2280848" cy="723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latin typeface="Cambria Math"/>
                                <a:ea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vi-VN" sz="2800">
                                <a:latin typeface="Cambria Math"/>
                                <a:ea typeface="Times New Roman" panose="02020603050405020304" pitchFamily="18" charset="0"/>
                              </a:rPr>
                              <m:t>𝑎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21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>
                                <a:latin typeface="Cambria Math"/>
                                <a:ea typeface="Times New Roman" panose="02020603050405020304" pitchFamily="18" charset="0"/>
                              </a:rPr>
                              <m:t>21</m:t>
                            </m:r>
                          </m:den>
                        </m:f>
                      </m:oMath>
                    </a14:m>
                    <a:r>
                      <a:rPr lang="nl-NL" sz="2800" dirty="0"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r>
                      <a:rPr lang="fr-FR" sz="28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	</a:t>
                    </a:r>
                    <a:endParaRPr lang="en-US" sz="3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3476" y="1676071"/>
                    <a:ext cx="2280848" cy="723666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10156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52"/>
              <a:ext cx="3090381" cy="922287"/>
              <a:chOff x="5537206" y="1557992"/>
              <a:chExt cx="3079904" cy="857386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81471" y="1608256"/>
                    <a:ext cx="2228152" cy="8071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latin typeface="Cambria Math"/>
                                  <a:ea typeface="Times New Roman" panose="02020603050405020304" pitchFamily="18" charset="0"/>
                                </a:rPr>
                                <m:t>  </m:t>
                              </m:r>
                              <m:r>
                                <a:rPr lang="en-US" sz="2400">
                                  <a:latin typeface="Cambria Math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vi-VN" sz="2400">
                                  <a:latin typeface="Cambria Math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  <m:t>21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400">
                                  <a:latin typeface="Cambria Math"/>
                                  <a:ea typeface="Times New Roman" panose="02020603050405020304" pitchFamily="18" charset="0"/>
                                </a:rPr>
                                <m:t>21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nl-NL" sz="2400" dirty="0"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1471" y="1608256"/>
                    <a:ext cx="2228152" cy="80712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3"/>
              <a:ext cx="3090381" cy="1891110"/>
              <a:chOff x="5537206" y="1557975"/>
              <a:chExt cx="3079904" cy="17580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5615288" y="1557975"/>
                    <a:ext cx="2727214" cy="17580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marL="629920" algn="just">
                      <a:lnSpc>
                        <a:spcPct val="107000"/>
                      </a:lnSpc>
                      <a:spcAft>
                        <a:spcPts val="800"/>
                      </a:spcAft>
                      <a:tabLst>
                        <a:tab pos="3599815" algn="l"/>
                        <a:tab pos="5039995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400">
                                  <a:latin typeface="Cambria Math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  <m:t>30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400">
                                  <a:latin typeface="Cambria Math"/>
                                  <a:ea typeface="Times New Roman" panose="020206030504050203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nl-NL" sz="2400" dirty="0"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ea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marL="629920" algn="just">
                      <a:lnSpc>
                        <a:spcPct val="107000"/>
                      </a:lnSpc>
                      <a:spcAft>
                        <a:spcPts val="800"/>
                      </a:spcAft>
                      <a:tabLst>
                        <a:tab pos="3599815" algn="l"/>
                        <a:tab pos="5039995" algn="l"/>
                      </a:tabLst>
                    </a:pPr>
                    <a:endParaRPr lang="en-US" sz="2400" dirty="0"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  <a:p>
                    <a:pPr marL="629920" algn="just">
                      <a:tabLst>
                        <a:tab pos="3599815" algn="l"/>
                        <a:tab pos="5039995" algn="l"/>
                      </a:tabLst>
                    </a:pPr>
                    <a:endParaRPr lang="en-US" sz="2400" dirty="0"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15288" y="1557975"/>
                    <a:ext cx="2727214" cy="175804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70322A43-D7E3-4B56-A792-373282F37703}"/>
              </a:ext>
            </a:extLst>
          </p:cNvPr>
          <p:cNvSpPr/>
          <p:nvPr/>
        </p:nvSpPr>
        <p:spPr>
          <a:xfrm>
            <a:off x="6080741" y="1899805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976076" y="30961"/>
                <a:ext cx="9969811" cy="13324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tabLst>
                    <a:tab pos="62992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Cho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chóp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chữ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nhật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𝑆𝐴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cách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giữa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𝑆𝐶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endParaRPr lang="en-US" sz="2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076" y="30961"/>
                <a:ext cx="9969811" cy="1332481"/>
              </a:xfrm>
              <a:prstGeom prst="rect">
                <a:avLst/>
              </a:prstGeom>
              <a:blipFill rotWithShape="0">
                <a:blip r:embed="rId7"/>
                <a:stretch>
                  <a:fillRect l="-917" t="-1826" r="-917" b="-95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Picture 6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003" y="2953096"/>
            <a:ext cx="3982093" cy="34926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259620" y="3170891"/>
                <a:ext cx="10390926" cy="304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fr-FR" sz="200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là </a:t>
                </a:r>
                <a:r>
                  <a:rPr lang="fr-FR" sz="20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trung</a:t>
                </a:r>
                <a:r>
                  <a:rPr lang="fr-FR" sz="20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điểm</a:t>
                </a:r>
                <a:r>
                  <a:rPr lang="fr-FR" sz="20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SC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𝑆𝐶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MBD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endParaRPr lang="fr-FR" sz="20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⟹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d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SC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BD</m:t>
                          </m:r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d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C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MBD</m:t>
                              </m:r>
                            </m:e>
                          </m:d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d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C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MBD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 smtClean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sz="20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Kẻ</a:t>
                </a:r>
                <a:r>
                  <a:rPr lang="en-US" sz="20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𝐻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𝑀𝑂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⟹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d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C</m:t>
                        </m:r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MBD</m:t>
                            </m:r>
                          </m:e>
                        </m:d>
                      </m:e>
                    </m:d>
                    <m:r>
                      <m:rPr>
                        <m:nor/>
                      </m:rPr>
                      <a:rPr lang="en-US" sz="20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d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A</m:t>
                        </m:r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MBD</m:t>
                            </m:r>
                          </m:e>
                        </m:d>
                      </m:e>
                    </m:d>
                    <m:r>
                      <m:rPr>
                        <m:nor/>
                      </m:rPr>
                      <a:rPr lang="en-US" sz="20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AH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Ta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tứ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diện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vuông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𝑀𝐴𝐵𝐷</m:t>
                    </m:r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</a:t>
                </a: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𝐴𝐻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𝑀𝐴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𝐴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𝐴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4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4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i="1" dirty="0" smtClean="0"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⟹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𝐴𝐻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:r>
                  <a:rPr lang="fr-FR" sz="20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suy </a:t>
                </a: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ra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h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d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C</m:t>
                        </m:r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BD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AH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21</m:t>
                        </m:r>
                      </m:den>
                    </m:f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20" y="3170891"/>
                <a:ext cx="10390926" cy="3040832"/>
              </a:xfrm>
              <a:prstGeom prst="rect">
                <a:avLst/>
              </a:prstGeom>
              <a:blipFill rotWithShape="0">
                <a:blip r:embed="rId11"/>
                <a:stretch>
                  <a:fillRect l="-646" b="-40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ction Button: Back or Previous 62">
            <a:hlinkClick r:id="rId12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ction Button: Forward or Next 63">
            <a:hlinkClick r:id="rId13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5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  <p:bldP spid="6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2832" y="2560277"/>
            <a:ext cx="11935096" cy="4304454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599404"/>
              <a:chOff x="1275608" y="6239450"/>
              <a:chExt cx="4592537" cy="108909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836835" cy="1089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sp>
        <p:nvSpPr>
          <p:cNvPr id="25" name="Rounded Rectangle 24"/>
          <p:cNvSpPr/>
          <p:nvPr/>
        </p:nvSpPr>
        <p:spPr bwMode="auto">
          <a:xfrm>
            <a:off x="259620" y="-6537"/>
            <a:ext cx="11793833" cy="1522866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6952">
              <a:defRPr/>
            </a:pPr>
            <a:endParaRPr lang="en-US" sz="3199"/>
          </a:p>
        </p:txBody>
      </p:sp>
      <p:grpSp>
        <p:nvGrpSpPr>
          <p:cNvPr id="26" name="Group 25"/>
          <p:cNvGrpSpPr/>
          <p:nvPr/>
        </p:nvGrpSpPr>
        <p:grpSpPr>
          <a:xfrm>
            <a:off x="147058" y="27912"/>
            <a:ext cx="1788037" cy="642126"/>
            <a:chOff x="534987" y="1624973"/>
            <a:chExt cx="3505200" cy="1199232"/>
          </a:xfrm>
        </p:grpSpPr>
        <p:sp>
          <p:nvSpPr>
            <p:cNvPr id="27" name="Isosceles Triangle 44"/>
            <p:cNvSpPr/>
            <p:nvPr/>
          </p:nvSpPr>
          <p:spPr bwMode="auto">
            <a:xfrm rot="5400000" flipV="1">
              <a:off x="534196" y="2602748"/>
              <a:ext cx="227012" cy="21590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sp>
          <p:nvSpPr>
            <p:cNvPr id="28" name="Pentagon 27"/>
            <p:cNvSpPr/>
            <p:nvPr/>
          </p:nvSpPr>
          <p:spPr bwMode="auto">
            <a:xfrm>
              <a:off x="534987" y="1624973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grpSp>
          <p:nvGrpSpPr>
            <p:cNvPr id="29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</p:grpSp>
        <p:sp>
          <p:nvSpPr>
            <p:cNvPr id="30" name="Chevron 29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>
                <a:solidFill>
                  <a:schemeClr val="tx1"/>
                </a:solidFill>
              </a:endParaRP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1405119" y="1653396"/>
              <a:ext cx="2536599" cy="97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8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</a:t>
              </a:r>
              <a:r>
                <a:rPr lang="en-US" sz="2800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14</a:t>
              </a:r>
              <a:endParaRPr lang="en-US" sz="2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65870" y="1628520"/>
            <a:ext cx="11838141" cy="1893403"/>
            <a:chOff x="247181" y="1501343"/>
            <a:chExt cx="11838141" cy="1893613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52"/>
              <a:ext cx="3090381" cy="945437"/>
              <a:chOff x="5537206" y="1557991"/>
              <a:chExt cx="3079904" cy="878914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210285" y="1629776"/>
                    <a:ext cx="2280848" cy="8071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en-US" sz="24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24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 dirty="0"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10285" y="1629776"/>
                    <a:ext cx="2280848" cy="807129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58"/>
              <a:ext cx="3090381" cy="914407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172604" y="1766232"/>
                    <a:ext cx="2280848" cy="48645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oMath>
                    </a14:m>
                    <a:r>
                      <a:rPr lang="en-US" sz="28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3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72604" y="1766232"/>
                    <a:ext cx="2280848" cy="486457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t="-13953" b="-30233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53"/>
              <a:ext cx="3090381" cy="927226"/>
              <a:chOff x="5537206" y="1557992"/>
              <a:chExt cx="3079904" cy="861977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81471" y="1608256"/>
                    <a:ext cx="2228152" cy="8117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5</m:t>
                                  </m:r>
                                </m:e>
                              </m:rad>
                              <m:r>
                                <a:rPr lang="en-US" sz="24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24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 dirty="0"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1471" y="1608256"/>
                    <a:ext cx="2228152" cy="811713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3"/>
              <a:ext cx="3090381" cy="1893613"/>
              <a:chOff x="5537206" y="1557975"/>
              <a:chExt cx="3079904" cy="1760372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5615288" y="1557975"/>
                    <a:ext cx="2727214" cy="176037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marL="629920" algn="just">
                      <a:lnSpc>
                        <a:spcPct val="107000"/>
                      </a:lnSpc>
                      <a:spcAft>
                        <a:spcPts val="800"/>
                      </a:spcAft>
                      <a:tabLst>
                        <a:tab pos="3599815" algn="l"/>
                        <a:tab pos="5039995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6</m:t>
                                  </m:r>
                                </m:e>
                              </m:rad>
                              <m:r>
                                <a:rPr lang="en-US" sz="24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24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 dirty="0"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ea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marL="629920" algn="just">
                      <a:lnSpc>
                        <a:spcPct val="107000"/>
                      </a:lnSpc>
                      <a:spcAft>
                        <a:spcPts val="800"/>
                      </a:spcAft>
                      <a:tabLst>
                        <a:tab pos="3599815" algn="l"/>
                        <a:tab pos="5039995" algn="l"/>
                      </a:tabLst>
                    </a:pPr>
                    <a:endParaRPr lang="en-US" sz="2400" dirty="0"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  <a:p>
                    <a:pPr marL="629920" algn="just">
                      <a:tabLst>
                        <a:tab pos="3599815" algn="l"/>
                        <a:tab pos="5039995" algn="l"/>
                      </a:tabLst>
                    </a:pPr>
                    <a:endParaRPr lang="en-US" sz="2400" dirty="0"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15288" y="1557975"/>
                    <a:ext cx="2727214" cy="176037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70322A43-D7E3-4B56-A792-373282F37703}"/>
              </a:ext>
            </a:extLst>
          </p:cNvPr>
          <p:cNvSpPr/>
          <p:nvPr/>
        </p:nvSpPr>
        <p:spPr>
          <a:xfrm>
            <a:off x="9003883" y="1899805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976076" y="30961"/>
                <a:ext cx="9969811" cy="13324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tabLst>
                    <a:tab pos="62992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𝑂𝐴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,​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𝑂𝐵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𝑂𝐶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đôi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𝑂𝐴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𝑂𝐵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𝑂𝐶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𝐵𝐶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𝑂𝑀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endParaRPr lang="en-US" sz="2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076" y="30961"/>
                <a:ext cx="9969811" cy="1332481"/>
              </a:xfrm>
              <a:prstGeom prst="rect">
                <a:avLst/>
              </a:prstGeom>
              <a:blipFill rotWithShape="0">
                <a:blip r:embed="rId7"/>
                <a:stretch>
                  <a:fillRect l="-917" t="-1826" r="-917" b="-95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80" y="2674238"/>
            <a:ext cx="3780973" cy="363364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-98438" y="3160953"/>
                <a:ext cx="10123548" cy="34870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4625" indent="57150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2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𝑂𝐵𝐶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𝑂𝑀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𝐵𝐶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4625" indent="57150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Dựng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𝑂𝑀𝐵𝑁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𝑂𝑀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//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𝐴𝐵𝑁</m:t>
                        </m:r>
                      </m:e>
                    </m:d>
                  </m:oMath>
                </a14:m>
                <a:endParaRPr lang="en-US" sz="20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4625" indent="57150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⇒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𝑑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𝐴𝐵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𝑂𝑀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𝑑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𝑂𝑀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𝐴𝐵𝑁</m:t>
                              </m:r>
                            </m:e>
                          </m:d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𝑑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𝑂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𝐴𝐵𝑁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4625" indent="57150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𝐴𝐻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𝑀𝑂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𝑂𝐻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⊥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𝐴𝐵𝑁</m:t>
                        </m:r>
                      </m:e>
                    </m:d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𝐴𝐵𝑁</m:t>
                            </m:r>
                          </m:e>
                        </m:d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𝑂𝐻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4625" indent="57150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4625" indent="57150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        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𝐻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𝑂𝐻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𝑂𝑀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𝑂𝐻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8438" y="3160953"/>
                <a:ext cx="10123548" cy="3487045"/>
              </a:xfrm>
              <a:prstGeom prst="rect">
                <a:avLst/>
              </a:prstGeom>
              <a:blipFill rotWithShape="0">
                <a:blip r:embed="rId11"/>
                <a:stretch>
                  <a:fillRect t="-5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Action Button: Back or Previous 64">
            <a:hlinkClick r:id="rId12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Action Button: Forward or Next 65">
            <a:hlinkClick r:id="rId13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0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  <p:bldP spid="6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2832" y="2560277"/>
            <a:ext cx="11935096" cy="4304454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599404"/>
              <a:chOff x="1275608" y="6239450"/>
              <a:chExt cx="4592537" cy="108909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836835" cy="1089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sp>
        <p:nvSpPr>
          <p:cNvPr id="25" name="Rounded Rectangle 24"/>
          <p:cNvSpPr/>
          <p:nvPr/>
        </p:nvSpPr>
        <p:spPr bwMode="auto">
          <a:xfrm>
            <a:off x="259620" y="-6537"/>
            <a:ext cx="11793833" cy="1522866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6952">
              <a:defRPr/>
            </a:pPr>
            <a:endParaRPr lang="en-US" sz="3199"/>
          </a:p>
        </p:txBody>
      </p:sp>
      <p:grpSp>
        <p:nvGrpSpPr>
          <p:cNvPr id="26" name="Group 25"/>
          <p:cNvGrpSpPr/>
          <p:nvPr/>
        </p:nvGrpSpPr>
        <p:grpSpPr>
          <a:xfrm>
            <a:off x="147058" y="27912"/>
            <a:ext cx="1788037" cy="642126"/>
            <a:chOff x="534987" y="1624973"/>
            <a:chExt cx="3505200" cy="1199232"/>
          </a:xfrm>
        </p:grpSpPr>
        <p:sp>
          <p:nvSpPr>
            <p:cNvPr id="27" name="Isosceles Triangle 44"/>
            <p:cNvSpPr/>
            <p:nvPr/>
          </p:nvSpPr>
          <p:spPr bwMode="auto">
            <a:xfrm rot="5400000" flipV="1">
              <a:off x="534196" y="2602748"/>
              <a:ext cx="227012" cy="21590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sp>
          <p:nvSpPr>
            <p:cNvPr id="28" name="Pentagon 27"/>
            <p:cNvSpPr/>
            <p:nvPr/>
          </p:nvSpPr>
          <p:spPr bwMode="auto">
            <a:xfrm>
              <a:off x="534987" y="1624973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199">
                <a:solidFill>
                  <a:prstClr val="white"/>
                </a:solidFill>
              </a:endParaRPr>
            </a:p>
          </p:txBody>
        </p:sp>
        <p:grpSp>
          <p:nvGrpSpPr>
            <p:cNvPr id="29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199"/>
              </a:p>
            </p:txBody>
          </p:sp>
        </p:grpSp>
        <p:sp>
          <p:nvSpPr>
            <p:cNvPr id="30" name="Chevron 29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>
                <a:solidFill>
                  <a:schemeClr val="tx1"/>
                </a:solidFill>
              </a:endParaRP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1405119" y="1653396"/>
              <a:ext cx="2536599" cy="97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8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 </a:t>
              </a:r>
              <a:r>
                <a:rPr lang="en-US" sz="2800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15</a:t>
              </a:r>
              <a:endParaRPr lang="en-US" sz="2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65870" y="1628520"/>
            <a:ext cx="11838141" cy="1893403"/>
            <a:chOff x="247181" y="1501343"/>
            <a:chExt cx="11838141" cy="1893613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52"/>
              <a:ext cx="3090381" cy="914405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210285" y="1629776"/>
                    <a:ext cx="2280848" cy="7726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4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000" dirty="0"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10285" y="1629776"/>
                    <a:ext cx="2280848" cy="772671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58"/>
              <a:ext cx="3090381" cy="914407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188236" y="1660921"/>
                    <a:ext cx="2280848" cy="7103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den>
                        </m:f>
                      </m:oMath>
                    </a14:m>
                    <a:r>
                      <a:rPr lang="en-US" sz="28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3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88236" y="1660921"/>
                    <a:ext cx="2280848" cy="71037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7937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53"/>
              <a:ext cx="3090381" cy="914411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08353" y="1770933"/>
                    <a:ext cx="2228152" cy="4292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3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000" dirty="0"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53" y="1770933"/>
                    <a:ext cx="2228152" cy="42922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3"/>
              <a:ext cx="3090381" cy="1893613"/>
              <a:chOff x="5537206" y="1557975"/>
              <a:chExt cx="3079904" cy="1760372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5615288" y="1557975"/>
                    <a:ext cx="2727214" cy="176037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marL="629920" algn="just">
                      <a:lnSpc>
                        <a:spcPct val="107000"/>
                      </a:lnSpc>
                      <a:spcAft>
                        <a:spcPts val="800"/>
                      </a:spcAft>
                      <a:tabLst>
                        <a:tab pos="3599815" algn="l"/>
                        <a:tab pos="5039995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3</m:t>
                                  </m:r>
                                </m:e>
                              </m:rad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9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000" dirty="0"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ea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marL="629920" algn="just">
                      <a:lnSpc>
                        <a:spcPct val="107000"/>
                      </a:lnSpc>
                      <a:spcAft>
                        <a:spcPts val="800"/>
                      </a:spcAft>
                      <a:tabLst>
                        <a:tab pos="3599815" algn="l"/>
                        <a:tab pos="5039995" algn="l"/>
                      </a:tabLst>
                    </a:pPr>
                    <a:endParaRPr lang="en-US" sz="2400" dirty="0"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  <a:p>
                    <a:pPr marL="629920" algn="just">
                      <a:tabLst>
                        <a:tab pos="3599815" algn="l"/>
                        <a:tab pos="5039995" algn="l"/>
                      </a:tabLst>
                    </a:pPr>
                    <a:endParaRPr lang="en-US" sz="2400" dirty="0"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15288" y="1557975"/>
                    <a:ext cx="2727214" cy="176037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70322A43-D7E3-4B56-A792-373282F37703}"/>
              </a:ext>
            </a:extLst>
          </p:cNvPr>
          <p:cNvSpPr/>
          <p:nvPr/>
        </p:nvSpPr>
        <p:spPr>
          <a:xfrm>
            <a:off x="3190291" y="1899805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976076" y="30961"/>
                <a:ext cx="9969811" cy="15845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Cho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khối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chóp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đáy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vuông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cạnh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vuông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góc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đáy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khoảng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từ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đến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mặt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phẳng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bằng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thể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tích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khối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chóp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đã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cho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076" y="30961"/>
                <a:ext cx="9969811" cy="1584536"/>
              </a:xfrm>
              <a:prstGeom prst="rect">
                <a:avLst/>
              </a:prstGeom>
              <a:blipFill rotWithShape="0">
                <a:blip r:embed="rId7"/>
                <a:stretch>
                  <a:fillRect l="-917" t="-1538" r="-917" b="-807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Picture 6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4402" y="2814103"/>
            <a:ext cx="3541485" cy="365029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-152760" y="3099035"/>
                <a:ext cx="9472908" cy="32722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4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Ta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𝐵𝐶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𝐵𝐶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𝐵𝐶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𝐴𝐻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endParaRPr lang="en-US" sz="2400" dirty="0" smtClean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4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Kẻ</a:t>
                </a:r>
                <a:r>
                  <a:rPr lang="en-US" sz="24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𝐴𝐻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𝑆𝐵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𝐴𝐻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⊥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Suy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ra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𝑆𝐵𝐶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𝐴𝐻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Tam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giác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𝑆𝐴𝐵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vuông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tại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 i="1" dirty="0" smtClean="0"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4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Vậy</a:t>
                </a:r>
                <a:r>
                  <a:rPr lang="en-US" sz="24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𝑆𝐴𝐵𝐶𝐷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𝐴𝐵𝐶𝐷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760" y="3099035"/>
                <a:ext cx="9472908" cy="3272242"/>
              </a:xfrm>
              <a:prstGeom prst="rect">
                <a:avLst/>
              </a:prstGeom>
              <a:blipFill rotWithShape="0">
                <a:blip r:embed="rId11"/>
                <a:stretch>
                  <a:fillRect t="-745" b="-74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ction Button: Back or Previous 62">
            <a:hlinkClick r:id="rId12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ction Button: Forward or Next 63">
            <a:hlinkClick r:id="rId13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8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31945" y="1687649"/>
            <a:ext cx="12060055" cy="4312692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400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67074" y="178986"/>
            <a:ext cx="5069244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Phần 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Lý thuyết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1241138"/>
            <a:ext cx="2872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4285" y="942289"/>
            <a:ext cx="3014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3. Tỷ lệ thể tích: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394" y="1853112"/>
            <a:ext cx="4002178" cy="35871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34284" y="1817217"/>
                <a:ext cx="7092813" cy="36512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borderBox>
                      <m:borderBoxPr>
                        <m:ctrlPr>
                          <a:rPr lang="en-US" sz="3200" b="1" i="1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borderBoxPr>
                      <m:e>
                        <m:f>
                          <m:fPr>
                            <m:ctrlPr>
                              <a:rPr lang="en-US" sz="3200" b="1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200" b="1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3200" b="1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en-US" sz="3200" b="1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𝑺</m:t>
                                </m:r>
                                <m:r>
                                  <a:rPr lang="en-US" sz="3200" b="1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.</m:t>
                                </m:r>
                                <m:sSup>
                                  <m:sSupPr>
                                    <m:ctrlPr>
                                      <a:rPr lang="en-US" sz="3200" b="1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1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𝑨</m:t>
                                    </m:r>
                                  </m:e>
                                  <m:sup>
                                    <m:r>
                                      <a:rPr lang="en-US" sz="3200" b="1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′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3200" b="1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1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𝑩</m:t>
                                    </m:r>
                                  </m:e>
                                  <m:sup>
                                    <m:r>
                                      <a:rPr lang="en-US" sz="3200" b="1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′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3200" b="1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1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𝑪</m:t>
                                    </m:r>
                                  </m:e>
                                  <m:sup>
                                    <m:r>
                                      <a:rPr lang="en-US" sz="3200" b="1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3200" b="1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3200" b="1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en-US" sz="3200" b="1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𝑺</m:t>
                                </m:r>
                                <m:r>
                                  <a:rPr lang="en-US" sz="3200" b="1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.</m:t>
                                </m:r>
                                <m:r>
                                  <a:rPr lang="en-US" sz="3200" b="1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𝑨𝑩𝑪</m:t>
                                </m:r>
                              </m:sub>
                            </m:sSub>
                          </m:den>
                        </m:f>
                        <m:r>
                          <a:rPr lang="en-US" sz="3200" b="1" i="1">
                            <a:effectLst/>
                            <a:latin typeface="Cambria Math"/>
                            <a:ea typeface="Times New Roman"/>
                          </a:rPr>
                          <m:t>=</m:t>
                        </m:r>
                        <m:f>
                          <m:fPr>
                            <m:ctrlPr>
                              <a:rPr lang="en-US" sz="3200" b="1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effectLst/>
                                <a:latin typeface="Cambria Math"/>
                                <a:ea typeface="Times New Roman"/>
                              </a:rPr>
                              <m:t>𝑺</m:t>
                            </m:r>
                            <m:sSup>
                              <m:sSupPr>
                                <m:ctrlPr>
                                  <a:rPr lang="en-US" sz="3200" b="1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sz="3200" b="1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′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200" b="1" i="1">
                                <a:effectLst/>
                                <a:latin typeface="Cambria Math"/>
                                <a:ea typeface="Times New Roman"/>
                              </a:rPr>
                              <m:t>𝑺𝑨</m:t>
                            </m:r>
                          </m:den>
                        </m:f>
                        <m:r>
                          <a:rPr lang="en-US" sz="3200" b="1" i="1">
                            <a:effectLst/>
                            <a:latin typeface="Cambria Math"/>
                            <a:ea typeface="Times New Roman"/>
                          </a:rPr>
                          <m:t>.</m:t>
                        </m:r>
                        <m:f>
                          <m:fPr>
                            <m:ctrlPr>
                              <a:rPr lang="en-US" sz="3200" b="1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effectLst/>
                                <a:latin typeface="Cambria Math"/>
                                <a:ea typeface="Times New Roman"/>
                              </a:rPr>
                              <m:t>𝑺</m:t>
                            </m:r>
                            <m:sSup>
                              <m:sSupPr>
                                <m:ctrlPr>
                                  <a:rPr lang="en-US" sz="3200" b="1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sz="3200" b="1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′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200" b="1" i="1">
                                <a:effectLst/>
                                <a:latin typeface="Cambria Math"/>
                                <a:ea typeface="Times New Roman"/>
                              </a:rPr>
                              <m:t>𝑺𝑩</m:t>
                            </m:r>
                          </m:den>
                        </m:f>
                        <m:r>
                          <a:rPr lang="en-US" sz="3200" b="1" i="1">
                            <a:effectLst/>
                            <a:latin typeface="Cambria Math"/>
                            <a:ea typeface="Times New Roman"/>
                          </a:rPr>
                          <m:t>.</m:t>
                        </m:r>
                        <m:f>
                          <m:fPr>
                            <m:ctrlPr>
                              <a:rPr lang="en-US" sz="3200" b="1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effectLst/>
                                <a:latin typeface="Cambria Math"/>
                                <a:ea typeface="Times New Roman"/>
                              </a:rPr>
                              <m:t>𝑺</m:t>
                            </m:r>
                            <m:sSup>
                              <m:sSupPr>
                                <m:ctrlPr>
                                  <a:rPr lang="en-US" sz="3200" b="1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en-US" sz="3200" b="1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′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200" b="1" i="1">
                                <a:effectLst/>
                                <a:latin typeface="Cambria Math"/>
                                <a:ea typeface="Times New Roman"/>
                              </a:rPr>
                              <m:t>𝑺𝑪</m:t>
                            </m:r>
                          </m:den>
                        </m:f>
                      </m:e>
                    </m:borderBox>
                  </m:oMath>
                </a14:m>
                <a:r>
                  <a:rPr lang="en-US" sz="3200" b="1" i="1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                                     </a:t>
                </a:r>
                <a:endParaRPr lang="en-US" sz="3200" dirty="0"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indent="180340" algn="just">
                  <a:spcBef>
                    <a:spcPts val="150"/>
                  </a:spcBef>
                  <a:spcAft>
                    <a:spcPts val="0"/>
                  </a:spcAft>
                  <a:tabLst>
                    <a:tab pos="18034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Times New Roman"/>
                      </a:rPr>
                      <m:t>•</m:t>
                    </m:r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Hai khối chóp tam giác phải cùng chung đỉnh.</a:t>
                </a:r>
              </a:p>
              <a:p>
                <a:pPr indent="180340" algn="just">
                  <a:spcBef>
                    <a:spcPts val="150"/>
                  </a:spcBef>
                  <a:spcAft>
                    <a:spcPts val="0"/>
                  </a:spcAft>
                  <a:tabLst>
                    <a:tab pos="18034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Times New Roman"/>
                      </a:rPr>
                      <m:t>•</m:t>
                    </m:r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Đáy hai khối chóp phải là tam giác.</a:t>
                </a:r>
              </a:p>
              <a:p>
                <a:pPr indent="180340" algn="just">
                  <a:spcBef>
                    <a:spcPts val="150"/>
                  </a:spcBef>
                  <a:spcAft>
                    <a:spcPts val="0"/>
                  </a:spcAft>
                  <a:tabLst>
                    <a:tab pos="18034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Times New Roman"/>
                      </a:rPr>
                      <m:t>•</m:t>
                    </m:r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Các điểm tương ứng nằm thẳng hàng với đỉnh chung.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84" y="1817217"/>
                <a:ext cx="7092813" cy="3651256"/>
              </a:xfrm>
              <a:prstGeom prst="rect">
                <a:avLst/>
              </a:prstGeom>
              <a:blipFill rotWithShape="0">
                <a:blip r:embed="rId3"/>
                <a:stretch>
                  <a:fillRect l="-2148" r="-2148" b="-4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ction Button: Back or Previous 7">
            <a:hlinkClick r:id="rId4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7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13337" y="4081157"/>
            <a:ext cx="11704762" cy="2831434"/>
            <a:chOff x="-11549537" y="10479226"/>
            <a:chExt cx="21526086" cy="4772586"/>
          </a:xfrm>
        </p:grpSpPr>
        <p:sp>
          <p:nvSpPr>
            <p:cNvPr id="22" name="Rounded Rectangle 21"/>
            <p:cNvSpPr/>
            <p:nvPr/>
          </p:nvSpPr>
          <p:spPr>
            <a:xfrm>
              <a:off x="-11549537" y="10479226"/>
              <a:ext cx="21526086" cy="4772586"/>
            </a:xfrm>
            <a:prstGeom prst="roundRect">
              <a:avLst>
                <a:gd name="adj" fmla="val 4648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2"/>
            <p:cNvGrpSpPr/>
            <p:nvPr/>
          </p:nvGrpSpPr>
          <p:grpSpPr>
            <a:xfrm>
              <a:off x="-11404334" y="10479230"/>
              <a:ext cx="19575308" cy="1944025"/>
              <a:chOff x="-11404334" y="10479230"/>
              <a:chExt cx="19575308" cy="1944025"/>
            </a:xfrm>
          </p:grpSpPr>
          <p:sp>
            <p:nvSpPr>
              <p:cNvPr id="24" name="Right Triangle 23"/>
              <p:cNvSpPr/>
              <p:nvPr/>
            </p:nvSpPr>
            <p:spPr>
              <a:xfrm flipH="1" flipV="1">
                <a:off x="-11404334" y="11179738"/>
                <a:ext cx="375718" cy="395201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0"/>
              <p:cNvSpPr>
                <a:spLocks/>
              </p:cNvSpPr>
              <p:nvPr/>
            </p:nvSpPr>
            <p:spPr bwMode="auto">
              <a:xfrm rot="5400000">
                <a:off x="-1946902" y="1061864"/>
                <a:ext cx="700510" cy="19535242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314448" y="10988402"/>
                <a:ext cx="782479" cy="14348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80837" y="1528745"/>
            <a:ext cx="11704762" cy="2395201"/>
            <a:chOff x="-11549537" y="10479226"/>
            <a:chExt cx="21526086" cy="4772586"/>
          </a:xfrm>
        </p:grpSpPr>
        <p:sp>
          <p:nvSpPr>
            <p:cNvPr id="15" name="Rounded Rectangle 14"/>
            <p:cNvSpPr/>
            <p:nvPr/>
          </p:nvSpPr>
          <p:spPr>
            <a:xfrm>
              <a:off x="-11549537" y="10479226"/>
              <a:ext cx="21526086" cy="4772586"/>
            </a:xfrm>
            <a:prstGeom prst="roundRect">
              <a:avLst>
                <a:gd name="adj" fmla="val 4648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6" name="Group 2"/>
            <p:cNvGrpSpPr/>
            <p:nvPr/>
          </p:nvGrpSpPr>
          <p:grpSpPr>
            <a:xfrm>
              <a:off x="-11404334" y="10641065"/>
              <a:ext cx="13501261" cy="1782190"/>
              <a:chOff x="-11404334" y="10641065"/>
              <a:chExt cx="13501261" cy="1782190"/>
            </a:xfrm>
          </p:grpSpPr>
          <p:sp>
            <p:nvSpPr>
              <p:cNvPr id="17" name="Right Triangle 16"/>
              <p:cNvSpPr/>
              <p:nvPr/>
            </p:nvSpPr>
            <p:spPr>
              <a:xfrm flipH="1" flipV="1">
                <a:off x="-11404334" y="11616827"/>
                <a:ext cx="375718" cy="395201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20"/>
              <p:cNvSpPr>
                <a:spLocks/>
              </p:cNvSpPr>
              <p:nvPr/>
            </p:nvSpPr>
            <p:spPr bwMode="auto">
              <a:xfrm rot="5400000">
                <a:off x="-6674598" y="5951395"/>
                <a:ext cx="924613" cy="10303954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314448" y="10988402"/>
                <a:ext cx="782479" cy="14348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0" y="1092246"/>
            <a:ext cx="33312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450215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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DẠNG TOÁN. 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1206"/>
            <a:ext cx="12118109" cy="58477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1" descr="FIREWRK8">
            <a:extLst>
              <a:ext uri="{FF2B5EF4-FFF2-40B4-BE49-F238E27FC236}">
                <a16:creationId xmlns:a16="http://schemas.microsoft.com/office/drawing/2014/main" xmlns="" id="{C4BE1026-8D85-4517-A42B-961A508FB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78" y="106914"/>
            <a:ext cx="690499" cy="60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0837" y="133116"/>
            <a:ext cx="1211810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CĐ27_THỂ TÍCH KHỐI CHÓP CÓ CẠNH BÊN VUÔNG GÓC VỚI ĐÁY</a:t>
            </a:r>
            <a:endParaRPr lang="en-US" sz="29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80836" y="685981"/>
            <a:ext cx="47913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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KIẾN THỨC CƠ BẢN.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1578" y="1590346"/>
            <a:ext cx="5602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</a:t>
            </a:r>
            <a:r>
              <a:rPr 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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1577" y="2086267"/>
            <a:ext cx="920256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nl-NL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</a:t>
            </a:r>
            <a:r>
              <a:rPr lang="nl-NL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nl-NL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Symbol" panose="05050102010706020507" pitchFamily="18" charset="2"/>
              <a:buChar char=""/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57300" lvl="2" indent="-342900">
              <a:buFont typeface="Symbol" panose="05050102010706020507" pitchFamily="18" charset="2"/>
              <a:buChar char=""/>
            </a:pP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57300" lvl="2" indent="-342900">
              <a:buFont typeface="Symbol" panose="05050102010706020507" pitchFamily="18" charset="2"/>
              <a:buChar char=""/>
            </a:pP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2508" y="3964890"/>
            <a:ext cx="114530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en-US" sz="2800" b="1" dirty="0">
                <a:solidFill>
                  <a:srgbClr val="0000CC"/>
                </a:solidFill>
                <a:latin typeface="Varpada"/>
                <a:ea typeface="Times New Roman" panose="02020603050405020304" pitchFamily="18" charset="0"/>
                <a:sym typeface="Wingdings" panose="05000000000000000000" pitchFamily="2" charset="2"/>
              </a:rPr>
              <a:t></a:t>
            </a:r>
            <a:r>
              <a:rPr lang="en-US" sz="2800" b="1" u="sng" dirty="0" err="1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Dạng</a:t>
            </a:r>
            <a:r>
              <a:rPr lang="en-US" sz="2800" b="1" u="sng" dirty="0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u="sng" dirty="0">
                <a:solidFill>
                  <a:srgbClr val="C00000"/>
                </a:solidFill>
                <a:latin typeface="Varpada"/>
                <a:ea typeface="Times New Roman" panose="02020603050405020304" pitchFamily="18" charset="0"/>
                <a:sym typeface="Wingdings 2" panose="05020102010507070707" pitchFamily="18" charset="2"/>
              </a:rPr>
              <a:t></a:t>
            </a:r>
            <a:r>
              <a:rPr lang="en-US" sz="2800" b="1" dirty="0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khoảng</a:t>
            </a:r>
            <a:r>
              <a:rPr lang="en-US" sz="2800" b="1" dirty="0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phẳng</a:t>
            </a:r>
            <a:r>
              <a:rPr lang="en-US" sz="2800" b="1" dirty="0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(</a:t>
            </a:r>
            <a:r>
              <a:rPr lang="en-US" sz="2800" i="1" dirty="0" err="1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mặt</a:t>
            </a:r>
            <a:r>
              <a:rPr lang="en-US" sz="2800" i="1" dirty="0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phẳng</a:t>
            </a:r>
            <a:r>
              <a:rPr lang="en-US" sz="2800" i="1" dirty="0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này</a:t>
            </a:r>
            <a:r>
              <a:rPr lang="en-US" sz="2800" i="1" dirty="0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chứa</a:t>
            </a:r>
            <a:r>
              <a:rPr lang="en-US" sz="2800" i="1" dirty="0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đỉnh</a:t>
            </a:r>
            <a:r>
              <a:rPr lang="en-US" sz="2800" i="1" dirty="0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khối</a:t>
            </a:r>
            <a:r>
              <a:rPr lang="en-US" sz="2800" i="1" dirty="0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chóp</a:t>
            </a:r>
            <a:r>
              <a:rPr lang="en-US" sz="2800" i="1" dirty="0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nhưng</a:t>
            </a:r>
            <a:r>
              <a:rPr lang="en-US" sz="2800" i="1" dirty="0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chứa</a:t>
            </a:r>
            <a:r>
              <a:rPr lang="en-US" sz="2800" i="1" dirty="0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chân</a:t>
            </a:r>
            <a:r>
              <a:rPr lang="en-US" sz="2800" i="1" dirty="0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đường</a:t>
            </a:r>
            <a:r>
              <a:rPr lang="en-US" sz="2800" i="1" dirty="0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cao</a:t>
            </a:r>
            <a:r>
              <a:rPr lang="en-US" sz="2800" i="1" dirty="0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khối</a:t>
            </a:r>
            <a:r>
              <a:rPr lang="en-US" sz="2800" i="1" dirty="0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chóp</a:t>
            </a:r>
            <a:r>
              <a:rPr lang="en-US" sz="2800" dirty="0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18679" y="5223947"/>
                <a:ext cx="11280748" cy="1603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79705">
                  <a:spcAft>
                    <a:spcPts val="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nl-NL" sz="2800" b="1" dirty="0">
                    <a:solidFill>
                      <a:srgbClr val="0000CC"/>
                    </a:solidFill>
                    <a:latin typeface="Varpada"/>
                    <a:ea typeface="Arial" panose="020B0604020202020204" pitchFamily="34" charset="0"/>
                    <a:sym typeface="Wingdings 2" panose="05020102010507070707" pitchFamily="18" charset="2"/>
                  </a:rPr>
                  <a:t>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. </a:t>
                </a:r>
                <a:r>
                  <a:rPr lang="en-US" sz="2800" b="1" dirty="0" err="1">
                    <a:solidFill>
                      <a:srgbClr val="0000CC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Phương</a:t>
                </a:r>
                <a:r>
                  <a:rPr lang="en-US" sz="2800" b="1" dirty="0">
                    <a:solidFill>
                      <a:srgbClr val="0000CC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pháp</a:t>
                </a:r>
                <a:r>
                  <a:rPr lang="en-US" sz="2800" b="1" dirty="0">
                    <a:solidFill>
                      <a:srgbClr val="0000CC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0000CC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:  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lvl="0" indent="-342900" algn="just">
                  <a:spcBef>
                    <a:spcPts val="300"/>
                  </a:spcBef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Trường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hợp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đặc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biệt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: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Cho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tứ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diện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vuông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𝑂𝐴𝐵𝐶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vuông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tại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Nếu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𝑂𝐻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𝐴𝐵𝐶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thì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effectLst/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79" y="5223947"/>
                <a:ext cx="11280748" cy="1603772"/>
              </a:xfrm>
              <a:prstGeom prst="rect">
                <a:avLst/>
              </a:prstGeom>
              <a:blipFill rotWithShape="0">
                <a:blip r:embed="rId3"/>
                <a:stretch>
                  <a:fillRect l="-973" t="-4563" r="-1081" b="-342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443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3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3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0837" y="40944"/>
            <a:ext cx="11956488" cy="6346209"/>
            <a:chOff x="-11549537" y="10479226"/>
            <a:chExt cx="21526086" cy="4772586"/>
          </a:xfrm>
        </p:grpSpPr>
        <p:sp>
          <p:nvSpPr>
            <p:cNvPr id="10" name="Rounded Rectangle 9"/>
            <p:cNvSpPr/>
            <p:nvPr/>
          </p:nvSpPr>
          <p:spPr>
            <a:xfrm>
              <a:off x="-11549537" y="10479226"/>
              <a:ext cx="21526086" cy="4772586"/>
            </a:xfrm>
            <a:prstGeom prst="roundRect">
              <a:avLst>
                <a:gd name="adj" fmla="val 4648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1" name="Group 2"/>
            <p:cNvGrpSpPr/>
            <p:nvPr/>
          </p:nvGrpSpPr>
          <p:grpSpPr>
            <a:xfrm>
              <a:off x="-11404336" y="10641065"/>
              <a:ext cx="19415208" cy="1782190"/>
              <a:chOff x="-11404336" y="10641065"/>
              <a:chExt cx="19415208" cy="1782190"/>
            </a:xfrm>
          </p:grpSpPr>
          <p:sp>
            <p:nvSpPr>
              <p:cNvPr id="12" name="Right Triangle 11"/>
              <p:cNvSpPr/>
              <p:nvPr/>
            </p:nvSpPr>
            <p:spPr>
              <a:xfrm flipH="1" flipV="1">
                <a:off x="-11404336" y="10980483"/>
                <a:ext cx="307897" cy="163562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20"/>
              <p:cNvSpPr>
                <a:spLocks/>
              </p:cNvSpPr>
              <p:nvPr/>
            </p:nvSpPr>
            <p:spPr bwMode="auto">
              <a:xfrm rot="5400000">
                <a:off x="-1850367" y="1127164"/>
                <a:ext cx="347337" cy="19375140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314448" y="10988402"/>
                <a:ext cx="782479" cy="14348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184726" y="699831"/>
            <a:ext cx="11280748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705">
              <a:spcAft>
                <a:spcPts val="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nl-NL" sz="2800" b="1" dirty="0">
                <a:solidFill>
                  <a:srgbClr val="0000CC"/>
                </a:solidFill>
                <a:latin typeface="Varpada"/>
                <a:ea typeface="Arial" panose="020B0604020202020204" pitchFamily="34" charset="0"/>
                <a:sym typeface="Wingdings 2" panose="05020102010507070707" pitchFamily="18" charset="2"/>
              </a:rPr>
              <a:t></a:t>
            </a:r>
            <a:r>
              <a:rPr lang="en-US" sz="2800" dirty="0">
                <a:effectLst/>
                <a:latin typeface="Varpada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Varpada"/>
                <a:ea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00CC"/>
                </a:solidFill>
                <a:effectLst/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Varpada"/>
                <a:ea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rgbClr val="0000CC"/>
                </a:solidFill>
                <a:effectLst/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Varpada"/>
                <a:ea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00CC"/>
                </a:solidFill>
                <a:effectLst/>
                <a:latin typeface="Varpada"/>
                <a:ea typeface="Times New Roman" panose="02020603050405020304" pitchFamily="18" charset="0"/>
              </a:rPr>
              <a:t>: 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30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70C0"/>
                </a:solidFill>
                <a:effectLst/>
                <a:latin typeface="Varpada"/>
                <a:ea typeface="Times New Roman" panose="02020603050405020304" pitchFamily="18" charset="0"/>
              </a:rPr>
              <a:t>    2) </a:t>
            </a:r>
            <a:r>
              <a:rPr lang="en-US" sz="2800" dirty="0" err="1" smtClean="0">
                <a:solidFill>
                  <a:srgbClr val="0070C0"/>
                </a:solidFill>
                <a:effectLst/>
                <a:latin typeface="Varpada"/>
                <a:ea typeface="Times New Roman" panose="02020603050405020304" pitchFamily="18" charset="0"/>
              </a:rPr>
              <a:t>Trường</a:t>
            </a:r>
            <a:r>
              <a:rPr lang="en-US" sz="2800" dirty="0" smtClean="0">
                <a:solidFill>
                  <a:srgbClr val="0070C0"/>
                </a:solidFill>
                <a:effectLst/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Varpada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70C0"/>
                </a:solidFill>
                <a:effectLst/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Varpada"/>
                <a:ea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rgbClr val="0070C0"/>
                </a:solidFill>
                <a:effectLst/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Varpada"/>
                <a:ea typeface="Times New Roman" panose="02020603050405020304" pitchFamily="18" charset="0"/>
              </a:rPr>
              <a:t>quát</a:t>
            </a:r>
            <a:r>
              <a:rPr lang="en-US" sz="2800" dirty="0">
                <a:solidFill>
                  <a:srgbClr val="0070C0"/>
                </a:solidFill>
                <a:effectLst/>
                <a:latin typeface="Varpada"/>
                <a:ea typeface="Times New Roman" panose="02020603050405020304" pitchFamily="18" charset="0"/>
              </a:rPr>
              <a:t>: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4726" y="176611"/>
            <a:ext cx="11000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Varpada"/>
                <a:ea typeface="Times New Roman" panose="02020603050405020304" pitchFamily="18" charset="0"/>
                <a:sym typeface="Wingdings" panose="05000000000000000000" pitchFamily="2" charset="2"/>
              </a:rPr>
              <a:t></a:t>
            </a:r>
            <a:r>
              <a:rPr lang="en-US" sz="2800" b="1" u="sng" dirty="0" err="1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Dạng</a:t>
            </a:r>
            <a:r>
              <a:rPr lang="en-US" sz="2800" b="1" u="sng" dirty="0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u="sng" dirty="0">
                <a:solidFill>
                  <a:srgbClr val="C00000"/>
                </a:solidFill>
                <a:latin typeface="Varpada"/>
                <a:ea typeface="Times New Roman" panose="02020603050405020304" pitchFamily="18" charset="0"/>
                <a:sym typeface="Wingdings 2" panose="05020102010507070707" pitchFamily="18" charset="2"/>
              </a:rPr>
              <a:t></a:t>
            </a:r>
            <a:r>
              <a:rPr lang="en-US" sz="2800" b="1" dirty="0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khoảng</a:t>
            </a:r>
            <a:r>
              <a:rPr lang="en-US" sz="2800" b="1" dirty="0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phẳng</a:t>
            </a:r>
            <a:r>
              <a:rPr lang="en-US" sz="2800" b="1" dirty="0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32508" y="1771129"/>
                <a:ext cx="11554691" cy="436587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2800" u="sng" dirty="0" err="1">
                    <a:solidFill>
                      <a:srgbClr val="7030A0"/>
                    </a:solidFill>
                    <a:latin typeface="Varpada"/>
                    <a:ea typeface="Times New Roman" panose="02020603050405020304" pitchFamily="18" charset="0"/>
                  </a:rPr>
                  <a:t>Tình</a:t>
                </a:r>
                <a:r>
                  <a:rPr lang="en-US" sz="2800" u="sng" dirty="0">
                    <a:solidFill>
                      <a:srgbClr val="7030A0"/>
                    </a:solidFill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u="sng" dirty="0" err="1">
                    <a:solidFill>
                      <a:srgbClr val="7030A0"/>
                    </a:solidFill>
                    <a:latin typeface="Varpada"/>
                    <a:ea typeface="Times New Roman" panose="02020603050405020304" pitchFamily="18" charset="0"/>
                  </a:rPr>
                  <a:t>huống</a:t>
                </a:r>
                <a:r>
                  <a:rPr lang="en-US" sz="2800" u="sng" dirty="0">
                    <a:solidFill>
                      <a:srgbClr val="7030A0"/>
                    </a:solidFill>
                    <a:latin typeface="Varpada"/>
                    <a:ea typeface="Times New Roman" panose="02020603050405020304" pitchFamily="18" charset="0"/>
                  </a:rPr>
                  <a:t> 1:</a:t>
                </a:r>
                <a:r>
                  <a:rPr lang="en-US" sz="2800" dirty="0">
                    <a:solidFill>
                      <a:srgbClr val="7030A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hình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chiếu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trên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mặt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đáy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. 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28600">
                  <a:spcAft>
                    <a:spcPts val="0"/>
                  </a:spcAft>
                </a:pP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Bước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1.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Xác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định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giao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tuyến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𝛼</m:t>
                        </m:r>
                      </m:e>
                    </m:d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.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28600">
                  <a:spcAft>
                    <a:spcPts val="0"/>
                  </a:spcAft>
                </a:pP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Bước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2.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Dựng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𝐾𝐼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⊥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</m:oMath>
                </a14:m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tại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.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28600">
                  <a:spcAft>
                    <a:spcPts val="0"/>
                  </a:spcAft>
                </a:pP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Bước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3.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Dựng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𝐾𝐻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⊥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𝑆𝐼</m:t>
                    </m:r>
                  </m:oMath>
                </a14:m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tại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>
                  <a:spcAft>
                    <a:spcPts val="0"/>
                  </a:spcAft>
                </a:pP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Khi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đó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𝐾𝐻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𝐾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sz="2800" u="sng" dirty="0" err="1">
                    <a:solidFill>
                      <a:srgbClr val="7030A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Tình</a:t>
                </a:r>
                <a:r>
                  <a:rPr lang="en-US" sz="2800" u="sng" dirty="0">
                    <a:solidFill>
                      <a:srgbClr val="7030A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u="sng" dirty="0" err="1">
                    <a:solidFill>
                      <a:srgbClr val="7030A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huống</a:t>
                </a:r>
                <a:r>
                  <a:rPr lang="en-US" sz="2800" u="sng" dirty="0">
                    <a:solidFill>
                      <a:srgbClr val="7030A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 2: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không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hình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chiếu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trên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mặt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đáy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. (</a:t>
                </a:r>
                <a:r>
                  <a:rPr lang="en-US" sz="2800" i="1" dirty="0" err="1">
                    <a:solidFill>
                      <a:srgbClr val="7030A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Phương</a:t>
                </a:r>
                <a:r>
                  <a:rPr lang="en-US" sz="2800" i="1" dirty="0">
                    <a:solidFill>
                      <a:srgbClr val="7030A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7030A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pháp</a:t>
                </a:r>
                <a:r>
                  <a:rPr lang="en-US" sz="2800" i="1" dirty="0">
                    <a:solidFill>
                      <a:srgbClr val="7030A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7030A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trượt</a:t>
                </a:r>
                <a:r>
                  <a:rPr lang="en-US" sz="2800" i="1" dirty="0">
                    <a:solidFill>
                      <a:srgbClr val="7030A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7030A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đỉnh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)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𝐴𝐾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𝛼</m:t>
                        </m:r>
                      </m:e>
                    </m:d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thì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𝐾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</m:d>
                          </m:e>
                        </m:d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</m:d>
                          </m:e>
                        </m:d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𝐾𝐼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𝐴𝐼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𝐾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e>
                    </m:d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𝐾𝐼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𝐴𝐼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.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	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Dùng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khi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khoảng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cách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từ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tới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dễ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tính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8" y="1771129"/>
                <a:ext cx="11554691" cy="4365875"/>
              </a:xfrm>
              <a:prstGeom prst="rect">
                <a:avLst/>
              </a:prstGeom>
              <a:blipFill rotWithShape="0">
                <a:blip r:embed="rId2"/>
                <a:stretch>
                  <a:fillRect l="-1108" t="-1676" r="-1372" b="-29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573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~present</Template>
  <TotalTime>633</TotalTime>
  <Words>3223</Words>
  <PresentationFormat>Widescreen</PresentationFormat>
  <Paragraphs>906</Paragraphs>
  <Slides>63</Slides>
  <Notes>51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80" baseType="lpstr">
      <vt:lpstr>Malgun Gothic</vt:lpstr>
      <vt:lpstr>Yu Gothic</vt:lpstr>
      <vt:lpstr>Arial</vt:lpstr>
      <vt:lpstr>Calibri</vt:lpstr>
      <vt:lpstr>Calibri Light</vt:lpstr>
      <vt:lpstr>Cambria</vt:lpstr>
      <vt:lpstr>Cambria Math</vt:lpstr>
      <vt:lpstr>Euclid</vt:lpstr>
      <vt:lpstr>Symbol</vt:lpstr>
      <vt:lpstr>Tahoma</vt:lpstr>
      <vt:lpstr>Times New Roman</vt:lpstr>
      <vt:lpstr>Vani</vt:lpstr>
      <vt:lpstr>Varpada</vt:lpstr>
      <vt:lpstr>Wingdings</vt:lpstr>
      <vt:lpstr>Wingdings 2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2019-10-01T03:04:33Z</dcterms:created>
  <dcterms:modified xsi:type="dcterms:W3CDTF">2020-03-15T00:54:46Z</dcterms:modified>
</cp:coreProperties>
</file>