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audio3.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87" r:id="rId3"/>
    <p:sldId id="259" r:id="rId4"/>
    <p:sldId id="260" r:id="rId5"/>
    <p:sldId id="278" r:id="rId6"/>
    <p:sldId id="277" r:id="rId7"/>
    <p:sldId id="288" r:id="rId8"/>
    <p:sldId id="289" r:id="rId9"/>
    <p:sldId id="299" r:id="rId10"/>
    <p:sldId id="292" r:id="rId11"/>
    <p:sldId id="293" r:id="rId12"/>
    <p:sldId id="294" r:id="rId13"/>
    <p:sldId id="295" r:id="rId14"/>
    <p:sldId id="296" r:id="rId15"/>
    <p:sldId id="298" r:id="rId16"/>
    <p:sldId id="300" r:id="rId17"/>
    <p:sldId id="301" r:id="rId18"/>
    <p:sldId id="302" r:id="rId19"/>
    <p:sldId id="304" r:id="rId20"/>
    <p:sldId id="305" r:id="rId21"/>
    <p:sldId id="310" r:id="rId22"/>
    <p:sldId id="297" r:id="rId23"/>
    <p:sldId id="311" r:id="rId24"/>
    <p:sldId id="312" r:id="rId25"/>
    <p:sldId id="314" r:id="rId26"/>
    <p:sldId id="315" r:id="rId27"/>
    <p:sldId id="316" r:id="rId28"/>
    <p:sldId id="317" r:id="rId29"/>
    <p:sldId id="318" r:id="rId30"/>
    <p:sldId id="319" r:id="rId31"/>
    <p:sldId id="320" r:id="rId32"/>
    <p:sldId id="321" r:id="rId33"/>
    <p:sldId id="274" r:id="rId34"/>
    <p:sldId id="27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33CC33"/>
    <a:srgbClr val="FF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152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267BB4-E601-4EA7-8885-FCDA71617233}" type="datetimeFigureOut">
              <a:rPr lang="en-US" smtClean="0"/>
              <a:t>7/14/2021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22115-FE5F-4413-987B-4D0D521F5BF2}" type="slidenum">
              <a:rPr lang="en-US" smtClean="0"/>
              <a:t>‹#›</a:t>
            </a:fld>
            <a:endParaRPr lang="en-US"/>
          </a:p>
        </p:txBody>
      </p:sp>
    </p:spTree>
    <p:extLst>
      <p:ext uri="{BB962C8B-B14F-4D97-AF65-F5344CB8AC3E}">
        <p14:creationId xmlns:p14="http://schemas.microsoft.com/office/powerpoint/2010/main" val="49991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120B8F-1247-4DF9-BCC1-B3A8738211D8}" type="datetimeFigureOut">
              <a:rPr lang="en-US" smtClean="0"/>
              <a:pPr/>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120B8F-1247-4DF9-BCC1-B3A8738211D8}" type="datetimeFigureOut">
              <a:rPr lang="en-US" smtClean="0"/>
              <a:pPr/>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120B8F-1247-4DF9-BCC1-B3A8738211D8}" type="datetimeFigureOut">
              <a:rPr lang="en-US" smtClean="0"/>
              <a:pPr/>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120B8F-1247-4DF9-BCC1-B3A8738211D8}" type="datetimeFigureOut">
              <a:rPr lang="en-US" smtClean="0"/>
              <a:pPr/>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120B8F-1247-4DF9-BCC1-B3A8738211D8}" type="datetimeFigureOut">
              <a:rPr lang="en-US" smtClean="0"/>
              <a:pPr/>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120B8F-1247-4DF9-BCC1-B3A8738211D8}" type="datetimeFigureOut">
              <a:rPr lang="en-US" smtClean="0"/>
              <a:pPr/>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120B8F-1247-4DF9-BCC1-B3A8738211D8}" type="datetimeFigureOut">
              <a:rPr lang="en-US" smtClean="0"/>
              <a:pPr/>
              <a:t>7/14/2021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120B8F-1247-4DF9-BCC1-B3A8738211D8}" type="datetimeFigureOut">
              <a:rPr lang="en-US" smtClean="0"/>
              <a:pPr/>
              <a:t>7/14/2021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20B8F-1247-4DF9-BCC1-B3A8738211D8}" type="datetimeFigureOut">
              <a:rPr lang="en-US" smtClean="0"/>
              <a:pPr/>
              <a:t>7/14/2021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120B8F-1247-4DF9-BCC1-B3A8738211D8}" type="datetimeFigureOut">
              <a:rPr lang="en-US" smtClean="0"/>
              <a:pPr/>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120B8F-1247-4DF9-BCC1-B3A8738211D8}" type="datetimeFigureOut">
              <a:rPr lang="en-US" smtClean="0"/>
              <a:pPr/>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20B8F-1247-4DF9-BCC1-B3A8738211D8}" type="datetimeFigureOut">
              <a:rPr lang="en-US" smtClean="0"/>
              <a:pPr/>
              <a:t>7/14/2021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F4C61-098E-4D67-BF4D-67B31D8327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slide" Target="slide26.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4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8" Type="http://schemas.openxmlformats.org/officeDocument/2006/relationships/slide" Target="slide28.xml"/><Relationship Id="rId13" Type="http://schemas.microsoft.com/office/2007/relationships/hdphoto" Target="../media/hdphoto4.wdp"/><Relationship Id="rId3" Type="http://schemas.openxmlformats.org/officeDocument/2006/relationships/slide" Target="slide8.xml"/><Relationship Id="rId7" Type="http://schemas.microsoft.com/office/2007/relationships/hdphoto" Target="../media/hdphoto3.wdp"/><Relationship Id="rId12" Type="http://schemas.openxmlformats.org/officeDocument/2006/relationships/image" Target="../media/image53.png"/><Relationship Id="rId2" Type="http://schemas.openxmlformats.org/officeDocument/2006/relationships/image" Target="../media/image42.png"/><Relationship Id="rId16"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slide" Target="slide31.xml"/><Relationship Id="rId5" Type="http://schemas.openxmlformats.org/officeDocument/2006/relationships/image" Target="../media/image47.png"/><Relationship Id="rId15" Type="http://schemas.openxmlformats.org/officeDocument/2006/relationships/slide" Target="slide33.xml"/><Relationship Id="rId10" Type="http://schemas.openxmlformats.org/officeDocument/2006/relationships/slide" Target="slide30.xml"/><Relationship Id="rId4" Type="http://schemas.openxmlformats.org/officeDocument/2006/relationships/image" Target="../media/image44.png"/><Relationship Id="rId9" Type="http://schemas.openxmlformats.org/officeDocument/2006/relationships/slide" Target="slide29.xml"/><Relationship Id="rId14" Type="http://schemas.openxmlformats.org/officeDocument/2006/relationships/image" Target="../media/image55.png"/></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7.png"/><Relationship Id="rId18" Type="http://schemas.openxmlformats.org/officeDocument/2006/relationships/image" Target="../media/image59.jpeg"/><Relationship Id="rId3" Type="http://schemas.openxmlformats.org/officeDocument/2006/relationships/audio" Target="../media/audio2.wav"/><Relationship Id="rId7" Type="http://schemas.openxmlformats.org/officeDocument/2006/relationships/image" Target="../media/image44.png"/><Relationship Id="rId12" Type="http://schemas.microsoft.com/office/2007/relationships/hdphoto" Target="../media/hdphoto3.wdp"/><Relationship Id="rId17" Type="http://schemas.microsoft.com/office/2007/relationships/hdphoto" Target="../media/hdphoto7.wdp"/><Relationship Id="rId2" Type="http://schemas.openxmlformats.org/officeDocument/2006/relationships/audio" Target="../media/audio1.wav"/><Relationship Id="rId16"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slide" Target="slide27.xml"/><Relationship Id="rId10" Type="http://schemas.microsoft.com/office/2007/relationships/hdphoto" Target="../media/hdphoto5.wdp"/><Relationship Id="rId4" Type="http://schemas.openxmlformats.org/officeDocument/2006/relationships/audio" Target="../media/audio3.wav"/><Relationship Id="rId9" Type="http://schemas.openxmlformats.org/officeDocument/2006/relationships/image" Target="../media/image56.png"/><Relationship Id="rId14" Type="http://schemas.microsoft.com/office/2007/relationships/hdphoto" Target="../media/hdphoto6.wdp"/></Relationships>
</file>

<file path=ppt/slides/_rels/slide2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7.png"/><Relationship Id="rId18" Type="http://schemas.openxmlformats.org/officeDocument/2006/relationships/image" Target="../media/image59.jpeg"/><Relationship Id="rId3" Type="http://schemas.openxmlformats.org/officeDocument/2006/relationships/audio" Target="../media/audio2.wav"/><Relationship Id="rId7" Type="http://schemas.openxmlformats.org/officeDocument/2006/relationships/image" Target="../media/image44.png"/><Relationship Id="rId12" Type="http://schemas.microsoft.com/office/2007/relationships/hdphoto" Target="../media/hdphoto3.wdp"/><Relationship Id="rId17" Type="http://schemas.microsoft.com/office/2007/relationships/hdphoto" Target="../media/hdphoto7.wdp"/><Relationship Id="rId2" Type="http://schemas.openxmlformats.org/officeDocument/2006/relationships/audio" Target="../media/audio1.wav"/><Relationship Id="rId16"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slide" Target="slide27.xml"/><Relationship Id="rId10" Type="http://schemas.microsoft.com/office/2007/relationships/hdphoto" Target="../media/hdphoto5.wdp"/><Relationship Id="rId4" Type="http://schemas.openxmlformats.org/officeDocument/2006/relationships/audio" Target="../media/audio3.wav"/><Relationship Id="rId9" Type="http://schemas.openxmlformats.org/officeDocument/2006/relationships/image" Target="../media/image56.png"/><Relationship Id="rId14" Type="http://schemas.microsoft.com/office/2007/relationships/hdphoto" Target="../media/hdphoto6.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slide" Target="slide27.xml"/><Relationship Id="rId3" Type="http://schemas.openxmlformats.org/officeDocument/2006/relationships/audio" Target="../media/audio3.wav"/><Relationship Id="rId7" Type="http://schemas.openxmlformats.org/officeDocument/2006/relationships/image" Target="../media/image56.png"/><Relationship Id="rId12" Type="http://schemas.microsoft.com/office/2007/relationships/hdphoto" Target="../media/hdphoto6.wdp"/><Relationship Id="rId2" Type="http://schemas.openxmlformats.org/officeDocument/2006/relationships/audio" Target="../media/audio1.wav"/><Relationship Id="rId16"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7.png"/><Relationship Id="rId5" Type="http://schemas.openxmlformats.org/officeDocument/2006/relationships/image" Target="../media/image42.png"/><Relationship Id="rId15" Type="http://schemas.microsoft.com/office/2007/relationships/hdphoto" Target="../media/hdphoto7.wdp"/><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48.png"/><Relationship Id="rId14" Type="http://schemas.openxmlformats.org/officeDocument/2006/relationships/image" Target="../media/image58.png"/></Relationships>
</file>

<file path=ppt/slides/_rels/slide3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7.png"/><Relationship Id="rId18" Type="http://schemas.openxmlformats.org/officeDocument/2006/relationships/image" Target="../media/image59.jpeg"/><Relationship Id="rId3" Type="http://schemas.openxmlformats.org/officeDocument/2006/relationships/audio" Target="../media/audio2.wav"/><Relationship Id="rId7" Type="http://schemas.openxmlformats.org/officeDocument/2006/relationships/image" Target="../media/image44.png"/><Relationship Id="rId12" Type="http://schemas.microsoft.com/office/2007/relationships/hdphoto" Target="../media/hdphoto3.wdp"/><Relationship Id="rId17" Type="http://schemas.microsoft.com/office/2007/relationships/hdphoto" Target="../media/hdphoto7.wdp"/><Relationship Id="rId2" Type="http://schemas.openxmlformats.org/officeDocument/2006/relationships/audio" Target="../media/audio1.wav"/><Relationship Id="rId16"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slide" Target="slide27.xml"/><Relationship Id="rId10" Type="http://schemas.microsoft.com/office/2007/relationships/hdphoto" Target="../media/hdphoto5.wdp"/><Relationship Id="rId19" Type="http://schemas.openxmlformats.org/officeDocument/2006/relationships/image" Target="../media/image60.png"/><Relationship Id="rId4" Type="http://schemas.openxmlformats.org/officeDocument/2006/relationships/audio" Target="../media/audio3.wav"/><Relationship Id="rId9" Type="http://schemas.openxmlformats.org/officeDocument/2006/relationships/image" Target="../media/image56.png"/><Relationship Id="rId14" Type="http://schemas.microsoft.com/office/2007/relationships/hdphoto" Target="../media/hdphoto6.wdp"/></Relationships>
</file>

<file path=ppt/slides/_rels/slide32.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slide" Target="slide27.xml"/><Relationship Id="rId3" Type="http://schemas.openxmlformats.org/officeDocument/2006/relationships/audio" Target="../media/audio3.wav"/><Relationship Id="rId7" Type="http://schemas.openxmlformats.org/officeDocument/2006/relationships/image" Target="../media/image56.png"/><Relationship Id="rId12" Type="http://schemas.microsoft.com/office/2007/relationships/hdphoto" Target="../media/hdphoto6.wdp"/><Relationship Id="rId17" Type="http://schemas.openxmlformats.org/officeDocument/2006/relationships/image" Target="../media/image60.png"/><Relationship Id="rId2" Type="http://schemas.openxmlformats.org/officeDocument/2006/relationships/audio" Target="../media/audio1.wav"/><Relationship Id="rId16"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7.png"/><Relationship Id="rId5" Type="http://schemas.openxmlformats.org/officeDocument/2006/relationships/image" Target="../media/image42.png"/><Relationship Id="rId15" Type="http://schemas.microsoft.com/office/2007/relationships/hdphoto" Target="../media/hdphoto7.wdp"/><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48.png"/><Relationship Id="rId14" Type="http://schemas.openxmlformats.org/officeDocument/2006/relationships/image" Target="../media/image5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ordArt 4"/>
          <p:cNvSpPr>
            <a:spLocks noChangeArrowheads="1" noChangeShapeType="1" noTextEdit="1"/>
          </p:cNvSpPr>
          <p:nvPr/>
        </p:nvSpPr>
        <p:spPr bwMode="auto">
          <a:xfrm>
            <a:off x="304800" y="1279525"/>
            <a:ext cx="8305800" cy="3228975"/>
          </a:xfrm>
          <a:prstGeom prst="rect">
            <a:avLst/>
          </a:prstGeom>
        </p:spPr>
        <p:txBody>
          <a:bodyPr wrap="none" fromWordArt="1">
            <a:prstTxWarp prst="textCascadeUp">
              <a:avLst>
                <a:gd name="adj" fmla="val 44444"/>
              </a:avLst>
            </a:prstTxWarp>
          </a:bodyPr>
          <a:lstStyle/>
          <a:p>
            <a:pPr algn="ctr"/>
            <a:r>
              <a:rPr lang="en-US" sz="4400" b="1" dirty="0" smtClean="0">
                <a:ln w="6600">
                  <a:solidFill>
                    <a:schemeClr val="accent2"/>
                  </a:solidFill>
                  <a:prstDash val="solid"/>
                </a:ln>
                <a:solidFill>
                  <a:srgbClr val="FFFFFF"/>
                </a:solidFill>
                <a:effectLst>
                  <a:outerShdw dist="38100" dir="2700000" algn="tl" rotWithShape="0">
                    <a:schemeClr val="accent2"/>
                  </a:outerShdw>
                </a:effectLst>
              </a:rPr>
              <a:t>CHÀO MỪNG QUÝ THẦY CÔ CÙNG CÁC EM HỌC SINH!</a:t>
            </a:r>
            <a:endParaRPr lang="en-US" sz="96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TextBox 3"/>
          <p:cNvSpPr txBox="1"/>
          <p:nvPr/>
        </p:nvSpPr>
        <p:spPr>
          <a:xfrm>
            <a:off x="1219200" y="5334000"/>
            <a:ext cx="7620000" cy="1446550"/>
          </a:xfrm>
          <a:prstGeom prst="rect">
            <a:avLst/>
          </a:prstGeom>
          <a:noFill/>
        </p:spPr>
        <p:txBody>
          <a:bodyPr wrap="square">
            <a:spAutoFit/>
          </a:bodyPr>
          <a:lstStyle/>
          <a:p>
            <a:pPr>
              <a:defRPr/>
            </a:pPr>
            <a:r>
              <a:rPr lang="en-US" sz="4400" b="1" dirty="0">
                <a:solidFill>
                  <a:srgbClr val="7030A0"/>
                </a:solidFill>
                <a:effectLst>
                  <a:outerShdw blurRad="38100" dist="38100" dir="2700000" algn="tl">
                    <a:srgbClr val="000000">
                      <a:alpha val="43137"/>
                    </a:srgbClr>
                  </a:outerShdw>
                </a:effectLst>
                <a:latin typeface="Calibri" pitchFamily="34" charset="0"/>
                <a:cs typeface="Calibri" pitchFamily="34" charset="0"/>
              </a:rPr>
              <a:t>MÔN: SỐ HỌC – LỚP 6</a:t>
            </a:r>
            <a:r>
              <a:rPr lang="en-US" sz="4400" b="1" dirty="0" smtClean="0">
                <a:solidFill>
                  <a:srgbClr val="7030A0"/>
                </a:solidFill>
                <a:effectLst>
                  <a:outerShdw blurRad="38100" dist="38100" dir="2700000" algn="tl">
                    <a:srgbClr val="000000">
                      <a:alpha val="43137"/>
                    </a:srgbClr>
                  </a:outerShdw>
                </a:effectLst>
                <a:latin typeface="Calibri" pitchFamily="34" charset="0"/>
                <a:cs typeface="Calibri" pitchFamily="34" charset="0"/>
              </a:rPr>
              <a:t>.</a:t>
            </a:r>
          </a:p>
          <a:p>
            <a:pPr>
              <a:defRPr/>
            </a:pPr>
            <a:r>
              <a:rPr lang="en-US" sz="4400" b="1" dirty="0" smtClean="0">
                <a:solidFill>
                  <a:srgbClr val="7030A0"/>
                </a:solidFill>
                <a:effectLst>
                  <a:outerShdw blurRad="38100" dist="38100" dir="2700000" algn="tl">
                    <a:srgbClr val="000000">
                      <a:alpha val="43137"/>
                    </a:srgbClr>
                  </a:outerShdw>
                </a:effectLst>
                <a:latin typeface="Calibri" pitchFamily="34" charset="0"/>
                <a:cs typeface="Calibri" pitchFamily="34" charset="0"/>
              </a:rPr>
              <a:t>GV: HUỲNH THỊ THANH DUNG</a:t>
            </a:r>
            <a:endParaRPr lang="en-US" b="1" dirty="0">
              <a:solidFill>
                <a:srgbClr val="7030A0"/>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fill="hold" grpId="0" nodeType="withEffect">
                                  <p:stCondLst>
                                    <p:cond delay="0"/>
                                  </p:stCondLst>
                                  <p:iterate type="lt">
                                    <p:tmPct val="10000"/>
                                  </p:iterate>
                                  <p:childTnLst>
                                    <p:set>
                                      <p:cBhvr override="childStyle">
                                        <p:cTn id="6" dur="500" autoRev="1" fill="hold"/>
                                        <p:tgtEl>
                                          <p:spTgt spid="2051"/>
                                        </p:tgtEl>
                                        <p:attrNameLst>
                                          <p:attrName>style.color</p:attrName>
                                        </p:attrNameLst>
                                      </p:cBhvr>
                                      <p:to>
                                        <p:clrVal>
                                          <a:schemeClr val="accent2"/>
                                        </p:clrVal>
                                      </p:to>
                                    </p:set>
                                    <p:set>
                                      <p:cBhvr>
                                        <p:cTn id="7" dur="500" autoRev="1" fill="hold"/>
                                        <p:tgtEl>
                                          <p:spTgt spid="2051"/>
                                        </p:tgtEl>
                                        <p:attrNameLst>
                                          <p:attrName>fillcolor</p:attrName>
                                        </p:attrNameLst>
                                      </p:cBhvr>
                                      <p:to>
                                        <p:clrVal>
                                          <a:schemeClr val="accent2"/>
                                        </p:clrVal>
                                      </p:to>
                                    </p:set>
                                    <p:set>
                                      <p:cBhvr>
                                        <p:cTn id="8" dur="500" autoRev="1" fill="hold"/>
                                        <p:tgtEl>
                                          <p:spTgt spid="20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a:srcRect l="6010"/>
          <a:stretch/>
        </p:blipFill>
        <p:spPr>
          <a:xfrm>
            <a:off x="4800600" y="1481380"/>
            <a:ext cx="2930605" cy="1943208"/>
          </a:xfrm>
          <a:prstGeom prst="rect">
            <a:avLst/>
          </a:prstGeom>
        </p:spPr>
      </p:pic>
      <p:pic>
        <p:nvPicPr>
          <p:cNvPr id="18" name="Picture 17"/>
          <p:cNvPicPr>
            <a:picLocks noChangeAspect="1"/>
          </p:cNvPicPr>
          <p:nvPr/>
        </p:nvPicPr>
        <p:blipFill>
          <a:blip r:embed="rId3"/>
          <a:stretch>
            <a:fillRect/>
          </a:stretch>
        </p:blipFill>
        <p:spPr>
          <a:xfrm>
            <a:off x="1123046" y="1689359"/>
            <a:ext cx="2648086" cy="2025754"/>
          </a:xfrm>
          <a:prstGeom prst="rect">
            <a:avLst/>
          </a:prstGeom>
        </p:spPr>
      </p:pic>
      <p:sp>
        <p:nvSpPr>
          <p:cNvPr id="4" name="Text Box 5"/>
          <p:cNvSpPr txBox="1">
            <a:spLocks noChangeArrowheads="1"/>
          </p:cNvSpPr>
          <p:nvPr/>
        </p:nvSpPr>
        <p:spPr bwMode="auto">
          <a:xfrm>
            <a:off x="0" y="162766"/>
            <a:ext cx="9067800" cy="553998"/>
          </a:xfrm>
          <a:prstGeom prst="rect">
            <a:avLst/>
          </a:prstGeom>
          <a:solidFill>
            <a:schemeClr val="bg1"/>
          </a:solidFill>
          <a:ln w="9525">
            <a:noFill/>
            <a:miter lim="800000"/>
            <a:headEnd/>
            <a:tailEnd/>
          </a:ln>
        </p:spPr>
        <p:txBody>
          <a:bodyPr wrap="square">
            <a:spAutoFit/>
          </a:bodyPr>
          <a:lstStyle/>
          <a:p>
            <a:pPr>
              <a:spcBef>
                <a:spcPct val="50000"/>
              </a:spcBef>
            </a:pPr>
            <a:r>
              <a:rPr lang="en-US" sz="3000" b="1" u="sng" dirty="0">
                <a:solidFill>
                  <a:srgbClr val="006600"/>
                </a:solidFill>
                <a:latin typeface="Cambria" panose="02040503050406030204" pitchFamily="18" charset="0"/>
                <a:ea typeface="Cambria" panose="02040503050406030204" pitchFamily="18" charset="0"/>
                <a:cs typeface="Times New Roman" pitchFamily="18" charset="0"/>
              </a:rPr>
              <a:t>2</a:t>
            </a:r>
            <a:r>
              <a:rPr lang="en-US" sz="3000" b="1" u="sng" dirty="0" smtClean="0">
                <a:solidFill>
                  <a:srgbClr val="006600"/>
                </a:solidFill>
                <a:latin typeface="Cambria" panose="02040503050406030204" pitchFamily="18" charset="0"/>
                <a:ea typeface="Cambria" panose="02040503050406030204" pitchFamily="18" charset="0"/>
                <a:cs typeface="Times New Roman" pitchFamily="18" charset="0"/>
              </a:rPr>
              <a:t>. Chu vi, </a:t>
            </a:r>
            <a:r>
              <a:rPr lang="en-US" sz="3000" b="1" u="sng" dirty="0" err="1" smtClean="0">
                <a:solidFill>
                  <a:srgbClr val="006600"/>
                </a:solidFill>
                <a:latin typeface="Cambria" panose="02040503050406030204" pitchFamily="18" charset="0"/>
                <a:ea typeface="Cambria" panose="02040503050406030204" pitchFamily="18" charset="0"/>
                <a:cs typeface="Times New Roman" pitchFamily="18" charset="0"/>
              </a:rPr>
              <a:t>diện</a:t>
            </a:r>
            <a:r>
              <a:rPr lang="en-US" sz="3000" b="1" u="sng" dirty="0" smtClean="0">
                <a:solidFill>
                  <a:srgbClr val="006600"/>
                </a:solidFill>
                <a:latin typeface="Cambria" panose="02040503050406030204" pitchFamily="18" charset="0"/>
                <a:ea typeface="Cambria" panose="02040503050406030204" pitchFamily="18" charset="0"/>
                <a:cs typeface="Times New Roman" pitchFamily="18" charset="0"/>
              </a:rPr>
              <a:t> </a:t>
            </a:r>
            <a:r>
              <a:rPr lang="en-US" sz="3000" b="1" u="sng" dirty="0" err="1" smtClean="0">
                <a:solidFill>
                  <a:srgbClr val="006600"/>
                </a:solidFill>
                <a:latin typeface="Cambria" panose="02040503050406030204" pitchFamily="18" charset="0"/>
                <a:ea typeface="Cambria" panose="02040503050406030204" pitchFamily="18" charset="0"/>
                <a:cs typeface="Times New Roman" pitchFamily="18" charset="0"/>
              </a:rPr>
              <a:t>tích</a:t>
            </a:r>
            <a:r>
              <a:rPr lang="en-US" sz="3000" b="1" u="sng" dirty="0" smtClean="0">
                <a:solidFill>
                  <a:srgbClr val="006600"/>
                </a:solidFill>
                <a:latin typeface="Cambria" panose="02040503050406030204" pitchFamily="18" charset="0"/>
                <a:ea typeface="Cambria" panose="02040503050406030204" pitchFamily="18" charset="0"/>
                <a:cs typeface="Times New Roman" pitchFamily="18" charset="0"/>
              </a:rPr>
              <a:t> của </a:t>
            </a:r>
            <a:r>
              <a:rPr lang="en-US" sz="3000" b="1" u="sng" dirty="0" err="1" smtClean="0">
                <a:solidFill>
                  <a:srgbClr val="006600"/>
                </a:solidFill>
                <a:latin typeface="Cambria" panose="02040503050406030204" pitchFamily="18" charset="0"/>
                <a:ea typeface="Cambria" panose="02040503050406030204" pitchFamily="18" charset="0"/>
                <a:cs typeface="Times New Roman" pitchFamily="18" charset="0"/>
              </a:rPr>
              <a:t>hình</a:t>
            </a:r>
            <a:r>
              <a:rPr lang="en-US" sz="3000" b="1" u="sng" dirty="0" smtClean="0">
                <a:solidFill>
                  <a:srgbClr val="006600"/>
                </a:solidFill>
                <a:latin typeface="Cambria" panose="02040503050406030204" pitchFamily="18" charset="0"/>
                <a:ea typeface="Cambria" panose="02040503050406030204" pitchFamily="18" charset="0"/>
                <a:cs typeface="Times New Roman" pitchFamily="18" charset="0"/>
              </a:rPr>
              <a:t> bình </a:t>
            </a:r>
            <a:r>
              <a:rPr lang="en-US" sz="3000" b="1" u="sng" dirty="0" err="1" smtClean="0">
                <a:solidFill>
                  <a:srgbClr val="006600"/>
                </a:solidFill>
                <a:latin typeface="Cambria" panose="02040503050406030204" pitchFamily="18" charset="0"/>
                <a:ea typeface="Cambria" panose="02040503050406030204" pitchFamily="18" charset="0"/>
                <a:cs typeface="Times New Roman" pitchFamily="18" charset="0"/>
              </a:rPr>
              <a:t>hành</a:t>
            </a:r>
            <a:r>
              <a:rPr lang="en-US" sz="3000" b="1" u="sng" dirty="0" smtClean="0">
                <a:solidFill>
                  <a:srgbClr val="006600"/>
                </a:solidFill>
                <a:latin typeface="Cambria" panose="02040503050406030204" pitchFamily="18" charset="0"/>
                <a:ea typeface="Cambria" panose="02040503050406030204" pitchFamily="18" charset="0"/>
                <a:cs typeface="Times New Roman" pitchFamily="18" charset="0"/>
              </a:rPr>
              <a:t>, </a:t>
            </a:r>
            <a:r>
              <a:rPr lang="en-US" sz="3000" b="1" u="sng" dirty="0" err="1" smtClean="0">
                <a:solidFill>
                  <a:srgbClr val="006600"/>
                </a:solidFill>
                <a:latin typeface="Cambria" panose="02040503050406030204" pitchFamily="18" charset="0"/>
                <a:ea typeface="Cambria" panose="02040503050406030204" pitchFamily="18" charset="0"/>
                <a:cs typeface="Times New Roman" pitchFamily="18" charset="0"/>
              </a:rPr>
              <a:t>hình</a:t>
            </a:r>
            <a:r>
              <a:rPr lang="en-US" sz="3000" b="1" u="sng" dirty="0" smtClean="0">
                <a:solidFill>
                  <a:srgbClr val="006600"/>
                </a:solidFill>
                <a:latin typeface="Cambria" panose="02040503050406030204" pitchFamily="18" charset="0"/>
                <a:ea typeface="Cambria" panose="02040503050406030204" pitchFamily="18" charset="0"/>
                <a:cs typeface="Times New Roman" pitchFamily="18" charset="0"/>
              </a:rPr>
              <a:t> </a:t>
            </a:r>
            <a:r>
              <a:rPr lang="en-US" sz="3000" b="1" u="sng" dirty="0" err="1" smtClean="0">
                <a:solidFill>
                  <a:srgbClr val="006600"/>
                </a:solidFill>
                <a:latin typeface="Cambria" panose="02040503050406030204" pitchFamily="18" charset="0"/>
                <a:ea typeface="Cambria" panose="02040503050406030204" pitchFamily="18" charset="0"/>
                <a:cs typeface="Times New Roman" pitchFamily="18" charset="0"/>
              </a:rPr>
              <a:t>thoi</a:t>
            </a:r>
            <a:r>
              <a:rPr lang="en-US" sz="3000" b="1" u="sng" dirty="0" smtClean="0">
                <a:solidFill>
                  <a:srgbClr val="006600"/>
                </a:solidFill>
                <a:latin typeface="Cambria" panose="02040503050406030204" pitchFamily="18" charset="0"/>
                <a:ea typeface="Cambria" panose="02040503050406030204" pitchFamily="18" charset="0"/>
                <a:cs typeface="Times New Roman" pitchFamily="18" charset="0"/>
              </a:rPr>
              <a:t>.</a:t>
            </a:r>
            <a:endParaRPr lang="en-US" sz="3000" dirty="0">
              <a:solidFill>
                <a:srgbClr val="0000CC"/>
              </a:solidFill>
              <a:latin typeface="Cambria" panose="02040503050406030204" pitchFamily="18" charset="0"/>
              <a:ea typeface="Cambria" panose="02040503050406030204" pitchFamily="18" charset="0"/>
              <a:cs typeface="Times New Roman" pitchFamily="18" charset="0"/>
            </a:endParaRPr>
          </a:p>
        </p:txBody>
      </p:sp>
      <p:grpSp>
        <p:nvGrpSpPr>
          <p:cNvPr id="14" name="Group 13"/>
          <p:cNvGrpSpPr/>
          <p:nvPr/>
        </p:nvGrpSpPr>
        <p:grpSpPr>
          <a:xfrm>
            <a:off x="1123046" y="1502903"/>
            <a:ext cx="1971865" cy="1127231"/>
            <a:chOff x="923735" y="651912"/>
            <a:chExt cx="1895951" cy="1127231"/>
          </a:xfrm>
        </p:grpSpPr>
        <p:sp>
          <p:nvSpPr>
            <p:cNvPr id="12" name="TextBox 11"/>
            <p:cNvSpPr txBox="1"/>
            <p:nvPr/>
          </p:nvSpPr>
          <p:spPr>
            <a:xfrm>
              <a:off x="923735" y="1255923"/>
              <a:ext cx="552525" cy="523220"/>
            </a:xfrm>
            <a:prstGeom prst="rect">
              <a:avLst/>
            </a:prstGeom>
            <a:noFill/>
          </p:spPr>
          <p:txBody>
            <a:bodyPr wrap="square" rtlCol="0">
              <a:spAutoFit/>
            </a:bodyPr>
            <a:lstStyle/>
            <a:p>
              <a:r>
                <a:rPr lang="en-US" sz="2800" i="1" dirty="0" smtClean="0">
                  <a:solidFill>
                    <a:srgbClr val="002060"/>
                  </a:solidFill>
                  <a:latin typeface="Cambria" panose="02040503050406030204" pitchFamily="18" charset="0"/>
                  <a:ea typeface="Cambria" panose="02040503050406030204" pitchFamily="18" charset="0"/>
                </a:rPr>
                <a:t>a</a:t>
              </a:r>
              <a:endParaRPr lang="en-US" sz="2800" i="1" dirty="0">
                <a:solidFill>
                  <a:srgbClr val="002060"/>
                </a:solidFill>
                <a:latin typeface="Cambria" panose="02040503050406030204" pitchFamily="18" charset="0"/>
                <a:ea typeface="Cambria" panose="02040503050406030204" pitchFamily="18" charset="0"/>
              </a:endParaRPr>
            </a:p>
          </p:txBody>
        </p:sp>
        <p:sp>
          <p:nvSpPr>
            <p:cNvPr id="13" name="TextBox 12"/>
            <p:cNvSpPr txBox="1"/>
            <p:nvPr/>
          </p:nvSpPr>
          <p:spPr>
            <a:xfrm>
              <a:off x="2210086" y="651912"/>
              <a:ext cx="609600" cy="523220"/>
            </a:xfrm>
            <a:prstGeom prst="rect">
              <a:avLst/>
            </a:prstGeom>
            <a:noFill/>
          </p:spPr>
          <p:txBody>
            <a:bodyPr wrap="square" rtlCol="0">
              <a:spAutoFit/>
            </a:bodyPr>
            <a:lstStyle/>
            <a:p>
              <a:r>
                <a:rPr lang="en-US" sz="2800" i="1" dirty="0">
                  <a:solidFill>
                    <a:srgbClr val="002060"/>
                  </a:solidFill>
                  <a:latin typeface="Cambria" panose="02040503050406030204" pitchFamily="18" charset="0"/>
                  <a:ea typeface="Cambria" panose="02040503050406030204" pitchFamily="18" charset="0"/>
                </a:rPr>
                <a:t>b</a:t>
              </a:r>
            </a:p>
          </p:txBody>
        </p:sp>
      </p:grpSp>
      <p:sp>
        <p:nvSpPr>
          <p:cNvPr id="15" name="TextBox 14"/>
          <p:cNvSpPr txBox="1"/>
          <p:nvPr/>
        </p:nvSpPr>
        <p:spPr>
          <a:xfrm>
            <a:off x="5314875" y="1414896"/>
            <a:ext cx="552525" cy="523220"/>
          </a:xfrm>
          <a:prstGeom prst="rect">
            <a:avLst/>
          </a:prstGeom>
          <a:noFill/>
        </p:spPr>
        <p:txBody>
          <a:bodyPr wrap="square" rtlCol="0">
            <a:spAutoFit/>
          </a:bodyPr>
          <a:lstStyle/>
          <a:p>
            <a:r>
              <a:rPr lang="en-US" sz="2800" i="1" dirty="0">
                <a:solidFill>
                  <a:srgbClr val="002060"/>
                </a:solidFill>
                <a:latin typeface="Cambria" panose="02040503050406030204" pitchFamily="18" charset="0"/>
                <a:ea typeface="Cambria" panose="02040503050406030204" pitchFamily="18" charset="0"/>
              </a:rPr>
              <a:t>m</a:t>
            </a:r>
          </a:p>
        </p:txBody>
      </p:sp>
      <p:sp>
        <p:nvSpPr>
          <p:cNvPr id="16" name="TextBox 15"/>
          <p:cNvSpPr txBox="1"/>
          <p:nvPr/>
        </p:nvSpPr>
        <p:spPr>
          <a:xfrm>
            <a:off x="1123046" y="3627517"/>
            <a:ext cx="2340995" cy="523220"/>
          </a:xfrm>
          <a:prstGeom prst="rect">
            <a:avLst/>
          </a:prstGeom>
          <a:noFill/>
        </p:spPr>
        <p:txBody>
          <a:bodyPr wrap="square">
            <a:spAutoFit/>
          </a:bodyPr>
          <a:lstStyle/>
          <a:p>
            <a:pPr algn="ctr">
              <a:defRPr/>
            </a:pPr>
            <a:r>
              <a:rPr lang="en-US" sz="2800" b="1" i="1" dirty="0" smtClean="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C = 2(</a:t>
            </a:r>
            <a:r>
              <a:rPr lang="en-US" sz="2800" b="1" i="1" dirty="0" err="1" smtClean="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a+b</a:t>
            </a:r>
            <a:r>
              <a:rPr lang="en-US" sz="2800" b="1" i="1" dirty="0" smtClean="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a:t>
            </a:r>
            <a:endParaRPr lang="en-US" sz="2800" b="1" i="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7" name="TextBox 16"/>
          <p:cNvSpPr txBox="1"/>
          <p:nvPr/>
        </p:nvSpPr>
        <p:spPr>
          <a:xfrm>
            <a:off x="5351502" y="3424588"/>
            <a:ext cx="1828800" cy="523220"/>
          </a:xfrm>
          <a:prstGeom prst="rect">
            <a:avLst/>
          </a:prstGeom>
          <a:noFill/>
        </p:spPr>
        <p:txBody>
          <a:bodyPr wrap="square">
            <a:spAutoFit/>
          </a:bodyPr>
          <a:lstStyle/>
          <a:p>
            <a:pPr algn="ctr">
              <a:defRPr/>
            </a:pPr>
            <a:r>
              <a:rPr lang="en-US" sz="2800" b="1" i="1" dirty="0" smtClean="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C = 4m</a:t>
            </a:r>
            <a:endParaRPr lang="en-US" sz="2800" b="1" i="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72202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0"/>
            <a:ext cx="9144000" cy="1077218"/>
          </a:xfrm>
          <a:prstGeom prst="rect">
            <a:avLst/>
          </a:prstGeom>
          <a:solidFill>
            <a:schemeClr val="bg1"/>
          </a:solidFill>
          <a:ln w="9525">
            <a:noFill/>
            <a:miter lim="800000"/>
            <a:headEnd/>
            <a:tailEnd/>
          </a:ln>
        </p:spPr>
        <p:txBody>
          <a:bodyPr wrap="square">
            <a:spAutoFit/>
          </a:bodyPr>
          <a:lstStyle/>
          <a:p>
            <a:pPr>
              <a:spcBef>
                <a:spcPct val="50000"/>
              </a:spcBef>
            </a:pPr>
            <a:r>
              <a:rPr lang="en-US" sz="3600" b="1" dirty="0" err="1">
                <a:solidFill>
                  <a:srgbClr val="00B050"/>
                </a:solidFill>
              </a:rPr>
              <a:t>Ví</a:t>
            </a:r>
            <a:r>
              <a:rPr lang="en-US" sz="3600" b="1" dirty="0">
                <a:solidFill>
                  <a:srgbClr val="00B050"/>
                </a:solidFill>
              </a:rPr>
              <a:t> </a:t>
            </a:r>
            <a:r>
              <a:rPr lang="en-US" sz="3600" b="1" dirty="0" err="1">
                <a:solidFill>
                  <a:srgbClr val="00B050"/>
                </a:solidFill>
              </a:rPr>
              <a:t>dụ</a:t>
            </a:r>
            <a:r>
              <a:rPr lang="en-US" sz="3600" b="1" dirty="0">
                <a:solidFill>
                  <a:srgbClr val="00B050"/>
                </a:solidFill>
              </a:rPr>
              <a:t> </a:t>
            </a:r>
            <a:r>
              <a:rPr lang="en-US" sz="3600" b="1" dirty="0" smtClean="0">
                <a:solidFill>
                  <a:srgbClr val="00B050"/>
                </a:solidFill>
              </a:rPr>
              <a:t>3. </a:t>
            </a:r>
            <a:r>
              <a:rPr lang="en-US" sz="2800" dirty="0" err="1" smtClean="0">
                <a:solidFill>
                  <a:srgbClr val="002060"/>
                </a:solidFill>
              </a:rPr>
              <a:t>Tính</a:t>
            </a:r>
            <a:r>
              <a:rPr lang="en-US" sz="2800" dirty="0" smtClean="0">
                <a:solidFill>
                  <a:srgbClr val="002060"/>
                </a:solidFill>
              </a:rPr>
              <a:t> </a:t>
            </a:r>
            <a:r>
              <a:rPr lang="en-US" sz="2800" dirty="0" err="1" smtClean="0">
                <a:solidFill>
                  <a:srgbClr val="002060"/>
                </a:solidFill>
              </a:rPr>
              <a:t>chu</a:t>
            </a:r>
            <a:r>
              <a:rPr lang="en-US" sz="2800" dirty="0" smtClean="0">
                <a:solidFill>
                  <a:srgbClr val="002060"/>
                </a:solidFill>
              </a:rPr>
              <a:t> vi của </a:t>
            </a:r>
            <a:r>
              <a:rPr lang="en-US" sz="2800" dirty="0" err="1" smtClean="0">
                <a:solidFill>
                  <a:srgbClr val="002060"/>
                </a:solidFill>
              </a:rPr>
              <a:t>hình</a:t>
            </a:r>
            <a:r>
              <a:rPr lang="en-US" sz="2800" dirty="0" smtClean="0">
                <a:solidFill>
                  <a:srgbClr val="002060"/>
                </a:solidFill>
              </a:rPr>
              <a:t> bình </a:t>
            </a:r>
            <a:r>
              <a:rPr lang="en-US" sz="2800" dirty="0" err="1" smtClean="0">
                <a:solidFill>
                  <a:srgbClr val="002060"/>
                </a:solidFill>
              </a:rPr>
              <a:t>hành</a:t>
            </a:r>
            <a:r>
              <a:rPr lang="en-US" sz="2800" dirty="0" smtClean="0">
                <a:solidFill>
                  <a:srgbClr val="002060"/>
                </a:solidFill>
              </a:rPr>
              <a:t> </a:t>
            </a:r>
            <a:r>
              <a:rPr lang="en-US" sz="2800" dirty="0" err="1" smtClean="0">
                <a:solidFill>
                  <a:srgbClr val="002060"/>
                </a:solidFill>
              </a:rPr>
              <a:t>có</a:t>
            </a:r>
            <a:r>
              <a:rPr lang="en-US" sz="2800" dirty="0" smtClean="0">
                <a:solidFill>
                  <a:srgbClr val="002060"/>
                </a:solidFill>
              </a:rPr>
              <a:t> </a:t>
            </a:r>
            <a:r>
              <a:rPr lang="en-US" sz="2800" dirty="0" err="1" smtClean="0">
                <a:solidFill>
                  <a:srgbClr val="002060"/>
                </a:solidFill>
              </a:rPr>
              <a:t>độ</a:t>
            </a:r>
            <a:r>
              <a:rPr lang="en-US" sz="2800" dirty="0" smtClean="0">
                <a:solidFill>
                  <a:srgbClr val="002060"/>
                </a:solidFill>
              </a:rPr>
              <a:t> </a:t>
            </a:r>
            <a:r>
              <a:rPr lang="en-US" sz="2800" dirty="0" err="1" smtClean="0">
                <a:solidFill>
                  <a:srgbClr val="002060"/>
                </a:solidFill>
              </a:rPr>
              <a:t>dài</a:t>
            </a:r>
            <a:r>
              <a:rPr lang="en-US" sz="2800" dirty="0" smtClean="0">
                <a:solidFill>
                  <a:srgbClr val="002060"/>
                </a:solidFill>
              </a:rPr>
              <a:t> </a:t>
            </a:r>
            <a:r>
              <a:rPr lang="en-US" sz="2800" dirty="0" err="1" smtClean="0">
                <a:solidFill>
                  <a:srgbClr val="002060"/>
                </a:solidFill>
              </a:rPr>
              <a:t>hai</a:t>
            </a:r>
            <a:r>
              <a:rPr lang="en-US" sz="2800" dirty="0" smtClean="0">
                <a:solidFill>
                  <a:srgbClr val="002060"/>
                </a:solidFill>
              </a:rPr>
              <a:t> </a:t>
            </a:r>
            <a:r>
              <a:rPr lang="en-US" sz="2800" dirty="0" err="1" smtClean="0">
                <a:solidFill>
                  <a:srgbClr val="002060"/>
                </a:solidFill>
              </a:rPr>
              <a:t>cạnh</a:t>
            </a:r>
            <a:r>
              <a:rPr lang="en-US" sz="2800" dirty="0" smtClean="0">
                <a:solidFill>
                  <a:srgbClr val="002060"/>
                </a:solidFill>
              </a:rPr>
              <a:t> </a:t>
            </a:r>
            <a:r>
              <a:rPr lang="en-US" sz="2800" dirty="0" err="1" smtClean="0">
                <a:solidFill>
                  <a:srgbClr val="002060"/>
                </a:solidFill>
              </a:rPr>
              <a:t>là</a:t>
            </a:r>
            <a:r>
              <a:rPr lang="en-US" sz="2800" dirty="0" smtClean="0">
                <a:solidFill>
                  <a:srgbClr val="002060"/>
                </a:solidFill>
              </a:rPr>
              <a:t> 3cm </a:t>
            </a:r>
            <a:r>
              <a:rPr lang="en-US" sz="2800" dirty="0" err="1" smtClean="0">
                <a:solidFill>
                  <a:srgbClr val="002060"/>
                </a:solidFill>
              </a:rPr>
              <a:t>và</a:t>
            </a:r>
            <a:r>
              <a:rPr lang="en-US" sz="2800" dirty="0" smtClean="0">
                <a:solidFill>
                  <a:srgbClr val="002060"/>
                </a:solidFill>
              </a:rPr>
              <a:t> 5cm.</a:t>
            </a:r>
            <a:endParaRPr lang="en-US" sz="2800" dirty="0">
              <a:solidFill>
                <a:srgbClr val="002060"/>
              </a:solidFill>
            </a:endParaRPr>
          </a:p>
        </p:txBody>
      </p:sp>
      <p:sp>
        <p:nvSpPr>
          <p:cNvPr id="6" name="WordArt 18"/>
          <p:cNvSpPr>
            <a:spLocks noChangeArrowheads="1" noChangeShapeType="1" noTextEdit="1"/>
          </p:cNvSpPr>
          <p:nvPr/>
        </p:nvSpPr>
        <p:spPr bwMode="auto">
          <a:xfrm>
            <a:off x="609600" y="2311441"/>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sp>
        <p:nvSpPr>
          <p:cNvPr id="8" name="TextBox 7"/>
          <p:cNvSpPr txBox="1"/>
          <p:nvPr/>
        </p:nvSpPr>
        <p:spPr>
          <a:xfrm>
            <a:off x="1295400" y="3023865"/>
            <a:ext cx="5943600" cy="1246495"/>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 Chu vi của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hình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bình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hành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2.( 5 + 3) = 2.8 = 16 (cm).</a:t>
            </a:r>
          </a:p>
          <a:p>
            <a:endParaRPr lang="en-US" sz="1900" dirty="0">
              <a:solidFill>
                <a:srgbClr val="0000CC"/>
              </a:solidFill>
              <a:latin typeface="Cambria" panose="02040503050406030204" pitchFamily="18" charset="0"/>
              <a:ea typeface="Cambria" panose="02040503050406030204" pitchFamily="18" charset="0"/>
              <a:cs typeface="Times New Roman" pitchFamily="18" charset="0"/>
            </a:endParaRPr>
          </a:p>
        </p:txBody>
      </p:sp>
      <p:pic>
        <p:nvPicPr>
          <p:cNvPr id="16" name="Picture 15"/>
          <p:cNvPicPr>
            <a:picLocks noChangeAspect="1"/>
          </p:cNvPicPr>
          <p:nvPr/>
        </p:nvPicPr>
        <p:blipFill>
          <a:blip r:embed="rId2"/>
          <a:stretch>
            <a:fillRect/>
          </a:stretch>
        </p:blipFill>
        <p:spPr>
          <a:xfrm>
            <a:off x="5334000" y="1021842"/>
            <a:ext cx="3080684" cy="1632499"/>
          </a:xfrm>
          <a:prstGeom prst="rect">
            <a:avLst/>
          </a:prstGeom>
        </p:spPr>
      </p:pic>
    </p:spTree>
    <p:extLst>
      <p:ext uri="{BB962C8B-B14F-4D97-AF65-F5344CB8AC3E}">
        <p14:creationId xmlns:p14="http://schemas.microsoft.com/office/powerpoint/2010/main" val="414357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
          <p:cNvSpPr txBox="1">
            <a:spLocks noChangeArrowheads="1"/>
          </p:cNvSpPr>
          <p:nvPr/>
        </p:nvSpPr>
        <p:spPr bwMode="auto">
          <a:xfrm>
            <a:off x="0" y="0"/>
            <a:ext cx="9144000" cy="2062103"/>
          </a:xfrm>
          <a:prstGeom prst="rect">
            <a:avLst/>
          </a:prstGeom>
          <a:solidFill>
            <a:schemeClr val="bg1"/>
          </a:solidFill>
          <a:ln w="9525">
            <a:noFill/>
            <a:miter lim="800000"/>
            <a:headEnd/>
            <a:tailEnd/>
          </a:ln>
        </p:spPr>
        <p:txBody>
          <a:bodyPr wrap="square">
            <a:spAutoFit/>
          </a:bodyPr>
          <a:lstStyle/>
          <a:p>
            <a:r>
              <a:rPr lang="en-US" sz="3600" b="1" dirty="0" err="1">
                <a:solidFill>
                  <a:srgbClr val="00B050"/>
                </a:solidFill>
              </a:rPr>
              <a:t>Ví</a:t>
            </a:r>
            <a:r>
              <a:rPr lang="en-US" sz="3600" b="1" dirty="0">
                <a:solidFill>
                  <a:srgbClr val="00B050"/>
                </a:solidFill>
              </a:rPr>
              <a:t> </a:t>
            </a:r>
            <a:r>
              <a:rPr lang="en-US" sz="3600" b="1" dirty="0" err="1">
                <a:solidFill>
                  <a:srgbClr val="00B050"/>
                </a:solidFill>
              </a:rPr>
              <a:t>dụ</a:t>
            </a:r>
            <a:r>
              <a:rPr lang="en-US" sz="3600" b="1" dirty="0">
                <a:solidFill>
                  <a:srgbClr val="00B050"/>
                </a:solidFill>
              </a:rPr>
              <a:t> 4</a:t>
            </a:r>
            <a:r>
              <a:rPr lang="en-US" sz="3600" b="1" dirty="0" smtClean="0">
                <a:solidFill>
                  <a:srgbClr val="00B050"/>
                </a:solidFill>
              </a:rPr>
              <a:t>. </a:t>
            </a:r>
            <a:r>
              <a:rPr lang="vi-VN" sz="2300" dirty="0">
                <a:solidFill>
                  <a:srgbClr val="002060"/>
                </a:solidFill>
                <a:latin typeface="Calibri" panose="020F0502020204030204" pitchFamily="34" charset="0"/>
                <a:cs typeface="Calibri" panose="020F0502020204030204" pitchFamily="34" charset="0"/>
              </a:rPr>
              <a:t>Một người làm khung thép cho ô thoáng khí cửa ra vào có kích thước và hình dạng như hình sau. Khung thép bên ngoài là hình chữ nhật có chiều dài 160 cm, chiều rộng 60 cm, phía trong là hai hình thoi cạnh 50 cm. Hỏi đề làm khung thép như vậy cho bốn cửa ra vào thì hết bao nhiêu mét dài thép? (Coi như các mối hàn không đáng </a:t>
            </a:r>
            <a:r>
              <a:rPr lang="vi-VN" sz="2300" dirty="0" smtClean="0">
                <a:solidFill>
                  <a:srgbClr val="002060"/>
                </a:solidFill>
                <a:latin typeface="Calibri" panose="020F0502020204030204" pitchFamily="34" charset="0"/>
                <a:cs typeface="Calibri" panose="020F0502020204030204" pitchFamily="34" charset="0"/>
              </a:rPr>
              <a:t>k</a:t>
            </a:r>
            <a:r>
              <a:rPr lang="en-US" sz="2300" dirty="0" smtClean="0">
                <a:solidFill>
                  <a:srgbClr val="002060"/>
                </a:solidFill>
                <a:latin typeface="Calibri" panose="020F0502020204030204" pitchFamily="34" charset="0"/>
                <a:cs typeface="Calibri" panose="020F0502020204030204" pitchFamily="34" charset="0"/>
              </a:rPr>
              <a:t>ể</a:t>
            </a:r>
            <a:r>
              <a:rPr lang="vi-VN" sz="2300" dirty="0" smtClean="0">
                <a:solidFill>
                  <a:srgbClr val="002060"/>
                </a:solidFill>
                <a:latin typeface="Calibri" panose="020F0502020204030204" pitchFamily="34" charset="0"/>
                <a:cs typeface="Calibri" panose="020F0502020204030204" pitchFamily="34" charset="0"/>
              </a:rPr>
              <a:t>).</a:t>
            </a:r>
            <a:endParaRPr lang="en-US" sz="2300" dirty="0">
              <a:solidFill>
                <a:srgbClr val="002060"/>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4584853" y="2006907"/>
            <a:ext cx="4433776" cy="1600200"/>
          </a:xfrm>
          <a:prstGeom prst="rect">
            <a:avLst/>
          </a:prstGeom>
        </p:spPr>
      </p:pic>
      <p:sp>
        <p:nvSpPr>
          <p:cNvPr id="6" name="WordArt 18"/>
          <p:cNvSpPr>
            <a:spLocks noChangeArrowheads="1" noChangeShapeType="1" noTextEdit="1"/>
          </p:cNvSpPr>
          <p:nvPr/>
        </p:nvSpPr>
        <p:spPr bwMode="auto">
          <a:xfrm>
            <a:off x="381000" y="2154663"/>
            <a:ext cx="1789323" cy="610571"/>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sp>
        <p:nvSpPr>
          <p:cNvPr id="7" name="TextBox 6"/>
          <p:cNvSpPr txBox="1"/>
          <p:nvPr/>
        </p:nvSpPr>
        <p:spPr>
          <a:xfrm>
            <a:off x="-6427" y="3078639"/>
            <a:ext cx="8737294" cy="954107"/>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 Chu vi của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hình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chữ</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nhật</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2.(60 + 160) = 1. 220 = 440 (cm).</a:t>
            </a:r>
          </a:p>
        </p:txBody>
      </p:sp>
      <p:sp>
        <p:nvSpPr>
          <p:cNvPr id="8" name="TextBox 7"/>
          <p:cNvSpPr txBox="1"/>
          <p:nvPr/>
        </p:nvSpPr>
        <p:spPr>
          <a:xfrm>
            <a:off x="0" y="4058453"/>
            <a:ext cx="8737294" cy="954107"/>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 Chu vi của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một</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hình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thoi</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4. 50 = 200 (cm).</a:t>
            </a:r>
          </a:p>
        </p:txBody>
      </p:sp>
      <p:sp>
        <p:nvSpPr>
          <p:cNvPr id="9" name="TextBox 8"/>
          <p:cNvSpPr txBox="1"/>
          <p:nvPr/>
        </p:nvSpPr>
        <p:spPr>
          <a:xfrm>
            <a:off x="-6427" y="5012559"/>
            <a:ext cx="8737294" cy="954107"/>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Độ</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dài</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thép</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để</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làm</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một</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ô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thoáng</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khí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440 + 2. 200 = 840 (cm) = 8,4 (m)</a:t>
            </a:r>
          </a:p>
        </p:txBody>
      </p:sp>
      <p:sp>
        <p:nvSpPr>
          <p:cNvPr id="10" name="TextBox 9"/>
          <p:cNvSpPr txBox="1"/>
          <p:nvPr/>
        </p:nvSpPr>
        <p:spPr>
          <a:xfrm>
            <a:off x="25706" y="5915253"/>
            <a:ext cx="8737294" cy="954107"/>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Độ</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dài</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thép</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để</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làm</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bốn</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ô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thoáng</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khí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4. 8,4 = 33,6 (m).</a:t>
            </a:r>
          </a:p>
        </p:txBody>
      </p:sp>
    </p:spTree>
    <p:extLst>
      <p:ext uri="{BB962C8B-B14F-4D97-AF65-F5344CB8AC3E}">
        <p14:creationId xmlns:p14="http://schemas.microsoft.com/office/powerpoint/2010/main" val="114742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4518664" y="4849768"/>
            <a:ext cx="3206915" cy="1435174"/>
          </a:xfrm>
          <a:prstGeom prst="rect">
            <a:avLst/>
          </a:prstGeom>
        </p:spPr>
      </p:pic>
      <p:pic>
        <p:nvPicPr>
          <p:cNvPr id="8" name="Picture 7"/>
          <p:cNvPicPr>
            <a:picLocks noChangeAspect="1"/>
          </p:cNvPicPr>
          <p:nvPr/>
        </p:nvPicPr>
        <p:blipFill rotWithShape="1">
          <a:blip r:embed="rId3"/>
          <a:srcRect l="47750" t="34359" r="9805" b="5355"/>
          <a:stretch/>
        </p:blipFill>
        <p:spPr>
          <a:xfrm>
            <a:off x="4365435" y="2098707"/>
            <a:ext cx="3657600" cy="1470671"/>
          </a:xfrm>
          <a:prstGeom prst="rect">
            <a:avLst/>
          </a:prstGeom>
        </p:spPr>
      </p:pic>
      <p:sp>
        <p:nvSpPr>
          <p:cNvPr id="12" name="TextBox 11"/>
          <p:cNvSpPr txBox="1"/>
          <p:nvPr/>
        </p:nvSpPr>
        <p:spPr>
          <a:xfrm>
            <a:off x="6441147" y="5956562"/>
            <a:ext cx="609600" cy="400110"/>
          </a:xfrm>
          <a:prstGeom prst="rect">
            <a:avLst/>
          </a:prstGeom>
          <a:noFill/>
        </p:spPr>
        <p:txBody>
          <a:bodyPr wrap="square" rtlCol="0">
            <a:spAutoFit/>
          </a:bodyPr>
          <a:lstStyle/>
          <a:p>
            <a:r>
              <a:rPr lang="en-US" sz="2000" b="1" dirty="0" smtClean="0">
                <a:solidFill>
                  <a:srgbClr val="C00000"/>
                </a:solidFill>
                <a:latin typeface="+mj-lt"/>
              </a:rPr>
              <a:t>a</a:t>
            </a:r>
            <a:endParaRPr lang="en-US" sz="2000" b="1" dirty="0">
              <a:solidFill>
                <a:srgbClr val="C00000"/>
              </a:solidFill>
              <a:latin typeface="+mj-lt"/>
            </a:endParaRPr>
          </a:p>
        </p:txBody>
      </p:sp>
      <p:sp>
        <p:nvSpPr>
          <p:cNvPr id="13" name="TextBox 12"/>
          <p:cNvSpPr txBox="1"/>
          <p:nvPr/>
        </p:nvSpPr>
        <p:spPr>
          <a:xfrm>
            <a:off x="7413435" y="5209705"/>
            <a:ext cx="609600" cy="400110"/>
          </a:xfrm>
          <a:prstGeom prst="rect">
            <a:avLst/>
          </a:prstGeom>
          <a:noFill/>
        </p:spPr>
        <p:txBody>
          <a:bodyPr wrap="square" rtlCol="0">
            <a:spAutoFit/>
          </a:bodyPr>
          <a:lstStyle/>
          <a:p>
            <a:r>
              <a:rPr lang="en-US" sz="2000" b="1" dirty="0">
                <a:solidFill>
                  <a:srgbClr val="C00000"/>
                </a:solidFill>
                <a:latin typeface="+mj-lt"/>
              </a:rPr>
              <a:t>h</a:t>
            </a:r>
          </a:p>
        </p:txBody>
      </p:sp>
      <p:pic>
        <p:nvPicPr>
          <p:cNvPr id="16" name="Picture 15"/>
          <p:cNvPicPr>
            <a:picLocks noChangeAspect="1"/>
          </p:cNvPicPr>
          <p:nvPr/>
        </p:nvPicPr>
        <p:blipFill>
          <a:blip r:embed="rId4"/>
          <a:stretch>
            <a:fillRect/>
          </a:stretch>
        </p:blipFill>
        <p:spPr>
          <a:xfrm>
            <a:off x="1587179" y="4689903"/>
            <a:ext cx="2902099" cy="1644735"/>
          </a:xfrm>
          <a:prstGeom prst="rect">
            <a:avLst/>
          </a:prstGeom>
        </p:spPr>
      </p:pic>
      <p:pic>
        <p:nvPicPr>
          <p:cNvPr id="19" name="Picture 18"/>
          <p:cNvPicPr>
            <a:picLocks noChangeAspect="1"/>
          </p:cNvPicPr>
          <p:nvPr/>
        </p:nvPicPr>
        <p:blipFill>
          <a:blip r:embed="rId5"/>
          <a:stretch>
            <a:fillRect/>
          </a:stretch>
        </p:blipFill>
        <p:spPr>
          <a:xfrm>
            <a:off x="228600" y="1190887"/>
            <a:ext cx="8217322" cy="831893"/>
          </a:xfrm>
          <a:prstGeom prst="rect">
            <a:avLst/>
          </a:prstGeom>
        </p:spPr>
      </p:pic>
      <p:pic>
        <p:nvPicPr>
          <p:cNvPr id="27" name="Picture 26"/>
          <p:cNvPicPr>
            <a:picLocks noChangeAspect="1"/>
          </p:cNvPicPr>
          <p:nvPr/>
        </p:nvPicPr>
        <p:blipFill>
          <a:blip r:embed="rId6"/>
          <a:stretch>
            <a:fillRect/>
          </a:stretch>
        </p:blipFill>
        <p:spPr>
          <a:xfrm>
            <a:off x="259814" y="3506752"/>
            <a:ext cx="8280826" cy="1231963"/>
          </a:xfrm>
          <a:prstGeom prst="rect">
            <a:avLst/>
          </a:prstGeom>
        </p:spPr>
      </p:pic>
      <p:pic>
        <p:nvPicPr>
          <p:cNvPr id="14" name="Picture 13"/>
          <p:cNvPicPr>
            <a:picLocks noChangeAspect="1"/>
          </p:cNvPicPr>
          <p:nvPr/>
        </p:nvPicPr>
        <p:blipFill rotWithShape="1">
          <a:blip r:embed="rId3"/>
          <a:srcRect l="11495" t="34359" r="53134" b="5355"/>
          <a:stretch/>
        </p:blipFill>
        <p:spPr>
          <a:xfrm>
            <a:off x="1514228" y="2036081"/>
            <a:ext cx="3048000" cy="1470671"/>
          </a:xfrm>
          <a:prstGeom prst="rect">
            <a:avLst/>
          </a:prstGeom>
        </p:spPr>
      </p:pic>
      <p:pic>
        <p:nvPicPr>
          <p:cNvPr id="2" name="Picture 1"/>
          <p:cNvPicPr>
            <a:picLocks noChangeAspect="1"/>
          </p:cNvPicPr>
          <p:nvPr/>
        </p:nvPicPr>
        <p:blipFill>
          <a:blip r:embed="rId7"/>
          <a:stretch>
            <a:fillRect/>
          </a:stretch>
        </p:blipFill>
        <p:spPr>
          <a:xfrm>
            <a:off x="939836" y="212746"/>
            <a:ext cx="7506086" cy="876345"/>
          </a:xfrm>
          <a:prstGeom prst="rect">
            <a:avLst/>
          </a:prstGeom>
        </p:spPr>
      </p:pic>
    </p:spTree>
    <p:extLst>
      <p:ext uri="{BB962C8B-B14F-4D97-AF65-F5344CB8AC3E}">
        <p14:creationId xmlns:p14="http://schemas.microsoft.com/office/powerpoint/2010/main" val="213650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par>
                                <p:cTn id="21" presetID="14" presetClass="entr" presetSubtype="1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randombar(horizont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500"/>
                                        <p:tgtEl>
                                          <p:spTgt spid="12"/>
                                        </p:tgtEl>
                                      </p:cBhvr>
                                    </p:animEffect>
                                  </p:childTnLst>
                                </p:cTn>
                              </p:par>
                            </p:childTnLst>
                          </p:cTn>
                        </p:par>
                        <p:par>
                          <p:cTn id="44" fill="hold">
                            <p:stCondLst>
                              <p:cond delay="500"/>
                            </p:stCondLst>
                            <p:childTnLst>
                              <p:par>
                                <p:cTn id="45" presetID="14" presetClass="entr" presetSubtype="1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randombar(horizont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304800"/>
            <a:ext cx="8576631" cy="2895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43000" y="615211"/>
            <a:ext cx="5257800" cy="52322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b="1" dirty="0" err="1" smtClean="0">
                <a:solidFill>
                  <a:srgbClr val="0000CC"/>
                </a:solidFill>
                <a:latin typeface="+mj-lt"/>
              </a:rPr>
              <a:t>Diện</a:t>
            </a:r>
            <a:r>
              <a:rPr lang="en-US" sz="2800" b="1" dirty="0" smtClean="0">
                <a:solidFill>
                  <a:srgbClr val="0000CC"/>
                </a:solidFill>
                <a:latin typeface="+mj-lt"/>
              </a:rPr>
              <a:t> </a:t>
            </a:r>
            <a:r>
              <a:rPr lang="en-US" sz="2800" b="1" dirty="0" err="1" smtClean="0">
                <a:solidFill>
                  <a:srgbClr val="0000CC"/>
                </a:solidFill>
                <a:latin typeface="+mj-lt"/>
              </a:rPr>
              <a:t>tích</a:t>
            </a:r>
            <a:r>
              <a:rPr lang="en-US" sz="2800" b="1" dirty="0" smtClean="0">
                <a:solidFill>
                  <a:srgbClr val="0000CC"/>
                </a:solidFill>
                <a:latin typeface="+mj-lt"/>
              </a:rPr>
              <a:t> của </a:t>
            </a:r>
            <a:r>
              <a:rPr lang="en-US" sz="2800" b="1" dirty="0" err="1" smtClean="0">
                <a:solidFill>
                  <a:srgbClr val="0000CC"/>
                </a:solidFill>
                <a:latin typeface="+mj-lt"/>
              </a:rPr>
              <a:t>hình</a:t>
            </a:r>
            <a:r>
              <a:rPr lang="en-US" sz="2800" b="1" dirty="0" smtClean="0">
                <a:solidFill>
                  <a:srgbClr val="0000CC"/>
                </a:solidFill>
                <a:latin typeface="+mj-lt"/>
              </a:rPr>
              <a:t> bình </a:t>
            </a:r>
            <a:r>
              <a:rPr lang="en-US" sz="2800" b="1" dirty="0" err="1" smtClean="0">
                <a:solidFill>
                  <a:srgbClr val="0000CC"/>
                </a:solidFill>
                <a:latin typeface="+mj-lt"/>
              </a:rPr>
              <a:t>hành</a:t>
            </a:r>
            <a:r>
              <a:rPr lang="en-US" sz="2800" b="1" dirty="0" smtClean="0">
                <a:solidFill>
                  <a:srgbClr val="0000CC"/>
                </a:solidFill>
                <a:latin typeface="+mj-lt"/>
              </a:rPr>
              <a:t>:</a:t>
            </a:r>
            <a:endParaRPr lang="en-US" sz="2800" b="1" dirty="0">
              <a:solidFill>
                <a:srgbClr val="0000CC"/>
              </a:solidFill>
              <a:latin typeface="+mj-lt"/>
            </a:endParaRPr>
          </a:p>
        </p:txBody>
      </p:sp>
      <p:pic>
        <p:nvPicPr>
          <p:cNvPr id="8" name="Picture 7"/>
          <p:cNvPicPr>
            <a:picLocks noChangeAspect="1"/>
          </p:cNvPicPr>
          <p:nvPr/>
        </p:nvPicPr>
        <p:blipFill>
          <a:blip r:embed="rId2"/>
          <a:stretch>
            <a:fillRect/>
          </a:stretch>
        </p:blipFill>
        <p:spPr>
          <a:xfrm>
            <a:off x="762000" y="1272663"/>
            <a:ext cx="3260918" cy="1793505"/>
          </a:xfrm>
          <a:prstGeom prst="rect">
            <a:avLst/>
          </a:prstGeom>
        </p:spPr>
      </p:pic>
      <p:sp>
        <p:nvSpPr>
          <p:cNvPr id="9" name="TextBox 8"/>
          <p:cNvSpPr txBox="1"/>
          <p:nvPr/>
        </p:nvSpPr>
        <p:spPr>
          <a:xfrm>
            <a:off x="4745515" y="1703275"/>
            <a:ext cx="1828800" cy="707886"/>
          </a:xfrm>
          <a:prstGeom prst="rect">
            <a:avLst/>
          </a:prstGeom>
          <a:noFill/>
        </p:spPr>
        <p:txBody>
          <a:bodyPr wrap="square">
            <a:spAutoFit/>
          </a:bodyPr>
          <a:lstStyle/>
          <a:p>
            <a:pPr algn="ctr">
              <a:defRPr/>
            </a:pPr>
            <a:r>
              <a:rPr lang="en-US" sz="4000"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 ah</a:t>
            </a:r>
            <a:endParaRPr lang="en-US" sz="4400"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10" name="TextBox 9"/>
          <p:cNvSpPr txBox="1"/>
          <p:nvPr/>
        </p:nvSpPr>
        <p:spPr>
          <a:xfrm>
            <a:off x="3467100" y="2275820"/>
            <a:ext cx="5562599" cy="461665"/>
          </a:xfrm>
          <a:prstGeom prst="rect">
            <a:avLst/>
          </a:prstGeom>
          <a:noFill/>
        </p:spPr>
        <p:txBody>
          <a:bodyPr wrap="square">
            <a:spAutoFit/>
          </a:bodyPr>
          <a:lstStyle/>
          <a:p>
            <a:pPr algn="ctr">
              <a:defRPr/>
            </a:pPr>
            <a:r>
              <a:rPr lang="en-US" sz="2400" i="1" dirty="0"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(a </a:t>
            </a:r>
            <a:r>
              <a:rPr lang="en-US" sz="2400" i="1" dirty="0" err="1"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là</a:t>
            </a:r>
            <a:r>
              <a:rPr lang="en-US" sz="2400" i="1" dirty="0"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 </a:t>
            </a:r>
            <a:r>
              <a:rPr lang="en-US" sz="2400" i="1" dirty="0" err="1"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cạnh</a:t>
            </a:r>
            <a:r>
              <a:rPr lang="en-US" sz="2400" i="1" dirty="0"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 h </a:t>
            </a:r>
            <a:r>
              <a:rPr lang="en-US" sz="2400" i="1" dirty="0" err="1"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là</a:t>
            </a:r>
            <a:r>
              <a:rPr lang="en-US" sz="2400" i="1" dirty="0"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 </a:t>
            </a:r>
            <a:r>
              <a:rPr lang="en-US" sz="2400" i="1" dirty="0" err="1"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chiều</a:t>
            </a:r>
            <a:r>
              <a:rPr lang="en-US" sz="2400" i="1" dirty="0"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 </a:t>
            </a:r>
            <a:r>
              <a:rPr lang="en-US" sz="2400" i="1" dirty="0" err="1"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cao</a:t>
            </a:r>
            <a:r>
              <a:rPr lang="en-US" sz="2400" i="1" dirty="0"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 </a:t>
            </a:r>
            <a:r>
              <a:rPr lang="en-US" sz="2400" i="1" dirty="0" err="1"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tương</a:t>
            </a:r>
            <a:r>
              <a:rPr lang="en-US" sz="2400" i="1" dirty="0"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 </a:t>
            </a:r>
            <a:r>
              <a:rPr lang="en-US" sz="2400" i="1" dirty="0" err="1"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ứng</a:t>
            </a:r>
            <a:r>
              <a:rPr lang="en-US" sz="2400" i="1" dirty="0"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a:t>
            </a:r>
            <a:endParaRPr lang="en-US" sz="2800" i="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60971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3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par>
                          <p:cTn id="22" fill="hold">
                            <p:stCondLst>
                              <p:cond delay="500"/>
                            </p:stCondLst>
                            <p:childTnLst>
                              <p:par>
                                <p:cTn id="23" presetID="21"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5715000" y="1466004"/>
            <a:ext cx="2787453" cy="1800947"/>
          </a:xfrm>
          <a:prstGeom prst="rect">
            <a:avLst/>
          </a:prstGeom>
        </p:spPr>
      </p:pic>
      <p:sp>
        <p:nvSpPr>
          <p:cNvPr id="15" name="WordArt 18"/>
          <p:cNvSpPr>
            <a:spLocks noChangeArrowheads="1" noChangeShapeType="1" noTextEdit="1"/>
          </p:cNvSpPr>
          <p:nvPr/>
        </p:nvSpPr>
        <p:spPr bwMode="auto">
          <a:xfrm>
            <a:off x="609600" y="2061193"/>
            <a:ext cx="1789323" cy="610571"/>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sp>
        <p:nvSpPr>
          <p:cNvPr id="16" name="Rectangle 15"/>
          <p:cNvSpPr/>
          <p:nvPr/>
        </p:nvSpPr>
        <p:spPr>
          <a:xfrm>
            <a:off x="576549" y="2891308"/>
            <a:ext cx="7696200" cy="954107"/>
          </a:xfrm>
          <a:prstGeom prst="rect">
            <a:avLst/>
          </a:prstGeom>
        </p:spPr>
        <p:txBody>
          <a:bodyPr wrap="square">
            <a:spAutoFit/>
          </a:bodyPr>
          <a:lstStyle/>
          <a:p>
            <a:r>
              <a:rPr lang="en-US" sz="24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Diện</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tích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của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mảnh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gỗ</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S = 20. 30 = 600 (cm</a:t>
            </a:r>
            <a:r>
              <a:rPr lang="en-US" sz="2800" baseline="30000" dirty="0" smtClean="0">
                <a:solidFill>
                  <a:srgbClr val="0000CC"/>
                </a:solidFill>
                <a:latin typeface="Cambria" panose="02040503050406030204" pitchFamily="18" charset="0"/>
                <a:ea typeface="Cambria" panose="02040503050406030204" pitchFamily="18" charset="0"/>
                <a:cs typeface="Times New Roman" pitchFamily="18" charset="0"/>
              </a:rPr>
              <a:t>2</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6" name="Text Box 5"/>
          <p:cNvSpPr txBox="1">
            <a:spLocks noChangeArrowheads="1"/>
          </p:cNvSpPr>
          <p:nvPr/>
        </p:nvSpPr>
        <p:spPr bwMode="auto">
          <a:xfrm>
            <a:off x="336014" y="64099"/>
            <a:ext cx="8839200" cy="1508105"/>
          </a:xfrm>
          <a:prstGeom prst="rect">
            <a:avLst/>
          </a:prstGeom>
          <a:solidFill>
            <a:schemeClr val="bg1"/>
          </a:solidFill>
          <a:ln w="9525">
            <a:noFill/>
            <a:miter lim="800000"/>
            <a:headEnd/>
            <a:tailEnd/>
          </a:ln>
        </p:spPr>
        <p:txBody>
          <a:bodyPr wrap="square">
            <a:spAutoFit/>
          </a:bodyPr>
          <a:lstStyle/>
          <a:p>
            <a:r>
              <a:rPr lang="en-US" sz="3600" b="1" dirty="0" err="1">
                <a:solidFill>
                  <a:srgbClr val="00B050"/>
                </a:solidFill>
              </a:rPr>
              <a:t>Ví</a:t>
            </a:r>
            <a:r>
              <a:rPr lang="en-US" sz="3600" b="1" dirty="0">
                <a:solidFill>
                  <a:srgbClr val="00B050"/>
                </a:solidFill>
              </a:rPr>
              <a:t> </a:t>
            </a:r>
            <a:r>
              <a:rPr lang="en-US" sz="3600" b="1" dirty="0" err="1">
                <a:solidFill>
                  <a:srgbClr val="00B050"/>
                </a:solidFill>
              </a:rPr>
              <a:t>dụ</a:t>
            </a:r>
            <a:r>
              <a:rPr lang="en-US" sz="3600" b="1" dirty="0">
                <a:solidFill>
                  <a:srgbClr val="00B050"/>
                </a:solidFill>
              </a:rPr>
              <a:t> </a:t>
            </a:r>
            <a:r>
              <a:rPr lang="en-US" sz="3600" b="1" dirty="0" smtClean="0">
                <a:solidFill>
                  <a:srgbClr val="00B050"/>
                </a:solidFill>
              </a:rPr>
              <a:t>5. </a:t>
            </a:r>
          </a:p>
          <a:p>
            <a:r>
              <a:rPr lang="en-US" sz="2800" dirty="0" err="1" smtClean="0">
                <a:solidFill>
                  <a:srgbClr val="002060"/>
                </a:solidFill>
                <a:latin typeface="Calibri" panose="020F0502020204030204" pitchFamily="34" charset="0"/>
                <a:cs typeface="Calibri" panose="020F0502020204030204" pitchFamily="34" charset="0"/>
              </a:rPr>
              <a:t>Một</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mảnh</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gỗ</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có</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dạng</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hình</a:t>
            </a:r>
            <a:r>
              <a:rPr lang="en-US" sz="2800" dirty="0" smtClean="0">
                <a:solidFill>
                  <a:srgbClr val="002060"/>
                </a:solidFill>
                <a:latin typeface="Calibri" panose="020F0502020204030204" pitchFamily="34" charset="0"/>
                <a:cs typeface="Calibri" panose="020F0502020204030204" pitchFamily="34" charset="0"/>
              </a:rPr>
              <a:t> bình </a:t>
            </a:r>
            <a:r>
              <a:rPr lang="en-US" sz="2800" dirty="0" err="1" smtClean="0">
                <a:solidFill>
                  <a:srgbClr val="002060"/>
                </a:solidFill>
                <a:latin typeface="Calibri" panose="020F0502020204030204" pitchFamily="34" charset="0"/>
                <a:cs typeface="Calibri" panose="020F0502020204030204" pitchFamily="34" charset="0"/>
              </a:rPr>
              <a:t>hành</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như</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hình</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dưới</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đây</a:t>
            </a:r>
            <a:r>
              <a:rPr lang="en-US" sz="2800" dirty="0" smtClean="0">
                <a:solidFill>
                  <a:srgbClr val="002060"/>
                </a:solidFill>
                <a:latin typeface="Calibri" panose="020F0502020204030204" pitchFamily="34" charset="0"/>
                <a:cs typeface="Calibri" panose="020F0502020204030204" pitchFamily="34" charset="0"/>
              </a:rPr>
              <a:t>.</a:t>
            </a:r>
          </a:p>
          <a:p>
            <a:r>
              <a:rPr lang="en-US" sz="2800" dirty="0" err="1" smtClean="0">
                <a:solidFill>
                  <a:srgbClr val="002060"/>
                </a:solidFill>
                <a:latin typeface="Calibri" panose="020F0502020204030204" pitchFamily="34" charset="0"/>
                <a:cs typeface="Calibri" panose="020F0502020204030204" pitchFamily="34" charset="0"/>
              </a:rPr>
              <a:t>Tính</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diện</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tích</a:t>
            </a:r>
            <a:r>
              <a:rPr lang="en-US" sz="2800" dirty="0" smtClean="0">
                <a:solidFill>
                  <a:srgbClr val="002060"/>
                </a:solidFill>
                <a:latin typeface="Calibri" panose="020F0502020204030204" pitchFamily="34" charset="0"/>
                <a:cs typeface="Calibri" panose="020F0502020204030204" pitchFamily="34" charset="0"/>
              </a:rPr>
              <a:t> của </a:t>
            </a:r>
            <a:r>
              <a:rPr lang="en-US" sz="2800" dirty="0" err="1" smtClean="0">
                <a:solidFill>
                  <a:srgbClr val="002060"/>
                </a:solidFill>
                <a:latin typeface="Calibri" panose="020F0502020204030204" pitchFamily="34" charset="0"/>
                <a:cs typeface="Calibri" panose="020F0502020204030204" pitchFamily="34" charset="0"/>
              </a:rPr>
              <a:t>mảnh</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gỗ</a:t>
            </a:r>
            <a:r>
              <a:rPr lang="en-US" sz="2800" dirty="0" smtClean="0">
                <a:solidFill>
                  <a:srgbClr val="002060"/>
                </a:solidFill>
                <a:latin typeface="Calibri" panose="020F0502020204030204" pitchFamily="34" charset="0"/>
                <a:cs typeface="Calibri" panose="020F0502020204030204" pitchFamily="34" charset="0"/>
              </a:rPr>
              <a:t>.</a:t>
            </a:r>
            <a:endParaRPr lang="en-US" sz="28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882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183875" y="28452"/>
            <a:ext cx="2774873" cy="646331"/>
          </a:xfrm>
          <a:prstGeom prst="rect">
            <a:avLst/>
          </a:prstGeom>
          <a:noFill/>
          <a:ln w="9525">
            <a:noFill/>
            <a:miter lim="800000"/>
            <a:headEnd/>
            <a:tailEnd/>
          </a:ln>
        </p:spPr>
        <p:txBody>
          <a:bodyPr wrap="square">
            <a:spAutoFit/>
          </a:bodyPr>
          <a:lstStyle/>
          <a:p>
            <a:pPr>
              <a:spcBef>
                <a:spcPct val="50000"/>
              </a:spcBef>
            </a:pPr>
            <a:r>
              <a:rPr lang="en-US" sz="3600" b="1" i="1" dirty="0" err="1" smtClean="0">
                <a:solidFill>
                  <a:srgbClr val="006600"/>
                </a:solidFill>
              </a:rPr>
              <a:t>Luyện</a:t>
            </a:r>
            <a:r>
              <a:rPr lang="en-US" sz="3600" b="1" i="1" dirty="0" smtClean="0">
                <a:solidFill>
                  <a:srgbClr val="006600"/>
                </a:solidFill>
              </a:rPr>
              <a:t> tập 2  </a:t>
            </a:r>
          </a:p>
        </p:txBody>
      </p:sp>
      <p:sp>
        <p:nvSpPr>
          <p:cNvPr id="5" name="Text Box 5"/>
          <p:cNvSpPr txBox="1">
            <a:spLocks noChangeArrowheads="1"/>
          </p:cNvSpPr>
          <p:nvPr/>
        </p:nvSpPr>
        <p:spPr bwMode="auto">
          <a:xfrm>
            <a:off x="264634" y="639896"/>
            <a:ext cx="8613354" cy="2308324"/>
          </a:xfrm>
          <a:prstGeom prst="rect">
            <a:avLst/>
          </a:prstGeom>
          <a:solidFill>
            <a:schemeClr val="bg1"/>
          </a:solidFill>
          <a:ln w="9525">
            <a:noFill/>
            <a:miter lim="800000"/>
            <a:headEnd/>
            <a:tailEnd/>
          </a:ln>
        </p:spPr>
        <p:txBody>
          <a:bodyPr wrap="square">
            <a:spAutoFit/>
          </a:bodyPr>
          <a:lstStyle/>
          <a:p>
            <a:r>
              <a:rPr lang="en-US" sz="2400" dirty="0" smtClean="0">
                <a:solidFill>
                  <a:srgbClr val="002060"/>
                </a:solidFill>
              </a:rPr>
              <a:t>    </a:t>
            </a:r>
            <a:r>
              <a:rPr lang="vi-VN" sz="2400" dirty="0" smtClean="0">
                <a:solidFill>
                  <a:srgbClr val="002060"/>
                </a:solidFill>
                <a:latin typeface="Calibri" panose="020F0502020204030204" pitchFamily="34" charset="0"/>
                <a:cs typeface="Calibri" panose="020F0502020204030204" pitchFamily="34" charset="0"/>
              </a:rPr>
              <a:t>Trên </a:t>
            </a:r>
            <a:r>
              <a:rPr lang="vi-VN" sz="2400" dirty="0">
                <a:solidFill>
                  <a:srgbClr val="002060"/>
                </a:solidFill>
                <a:latin typeface="Calibri" panose="020F0502020204030204" pitchFamily="34" charset="0"/>
                <a:cs typeface="Calibri" panose="020F0502020204030204" pitchFamily="34" charset="0"/>
              </a:rPr>
              <a:t>một mảnh đất hình chữ nhật có chiều dài 12 m, chiều rộng 10 m, người ta phân chia khu vực để trồng hoa, trồng cỏ như hình bên. Hoa sẽ được trồng ở trong khu vực hình bình hành </a:t>
            </a:r>
            <a:r>
              <a:rPr lang="vi-VN" sz="2400" i="1" dirty="0">
                <a:solidFill>
                  <a:srgbClr val="002060"/>
                </a:solidFill>
                <a:latin typeface="Calibri" panose="020F0502020204030204" pitchFamily="34" charset="0"/>
                <a:cs typeface="Calibri" panose="020F0502020204030204" pitchFamily="34" charset="0"/>
              </a:rPr>
              <a:t>AMCN,</a:t>
            </a:r>
            <a:r>
              <a:rPr lang="vi-VN" sz="2400" dirty="0">
                <a:solidFill>
                  <a:srgbClr val="002060"/>
                </a:solidFill>
                <a:latin typeface="Calibri" panose="020F0502020204030204" pitchFamily="34" charset="0"/>
                <a:cs typeface="Calibri" panose="020F0502020204030204" pitchFamily="34" charset="0"/>
              </a:rPr>
              <a:t> cỏ sẽ trồng ở phần đất còn lại. Tiền công để trả cho mỗi mét vuông trồng hoa là 50 000 đồng, trồng cỏ là 40 000 đồng. Tính số tiền công cần chi trả để trồng hoa và cỏ.</a:t>
            </a:r>
            <a:endParaRPr lang="en-US" sz="2400" dirty="0">
              <a:solidFill>
                <a:srgbClr val="00206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2"/>
          <a:stretch>
            <a:fillRect/>
          </a:stretch>
        </p:blipFill>
        <p:spPr>
          <a:xfrm>
            <a:off x="6168849" y="2637835"/>
            <a:ext cx="2709139" cy="1843658"/>
          </a:xfrm>
          <a:prstGeom prst="rect">
            <a:avLst/>
          </a:prstGeom>
        </p:spPr>
      </p:pic>
      <p:sp>
        <p:nvSpPr>
          <p:cNvPr id="7" name="WordArt 18"/>
          <p:cNvSpPr>
            <a:spLocks noChangeArrowheads="1" noChangeShapeType="1" noTextEdit="1"/>
          </p:cNvSpPr>
          <p:nvPr/>
        </p:nvSpPr>
        <p:spPr bwMode="auto">
          <a:xfrm>
            <a:off x="339670" y="2998173"/>
            <a:ext cx="4832170" cy="880131"/>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HOẠT ĐỘNG NHÓM:</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sp>
        <p:nvSpPr>
          <p:cNvPr id="8" name="TextBox 7"/>
          <p:cNvSpPr txBox="1"/>
          <p:nvPr/>
        </p:nvSpPr>
        <p:spPr>
          <a:xfrm>
            <a:off x="198073" y="4882407"/>
            <a:ext cx="8737294" cy="523220"/>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rPr>
              <a:t>Diện</a:t>
            </a:r>
            <a:r>
              <a:rPr lang="en-US" sz="2400" dirty="0">
                <a:solidFill>
                  <a:srgbClr val="0000CC"/>
                </a:solidFill>
              </a:rPr>
              <a:t> </a:t>
            </a:r>
            <a:r>
              <a:rPr lang="en-US" sz="2400" dirty="0" err="1">
                <a:solidFill>
                  <a:srgbClr val="0000CC"/>
                </a:solidFill>
              </a:rPr>
              <a:t>tích</a:t>
            </a:r>
            <a:r>
              <a:rPr lang="en-US" sz="2400" dirty="0">
                <a:solidFill>
                  <a:srgbClr val="0000CC"/>
                </a:solidFill>
              </a:rPr>
              <a:t> của </a:t>
            </a:r>
            <a:r>
              <a:rPr lang="en-US" sz="2400" dirty="0" err="1">
                <a:solidFill>
                  <a:srgbClr val="0000CC"/>
                </a:solidFill>
              </a:rPr>
              <a:t>hình</a:t>
            </a:r>
            <a:r>
              <a:rPr lang="en-US" sz="2400" dirty="0">
                <a:solidFill>
                  <a:srgbClr val="0000CC"/>
                </a:solidFill>
              </a:rPr>
              <a:t> bình </a:t>
            </a:r>
            <a:r>
              <a:rPr lang="en-US" sz="2400" dirty="0" err="1">
                <a:solidFill>
                  <a:srgbClr val="0000CC"/>
                </a:solidFill>
              </a:rPr>
              <a:t>hành</a:t>
            </a:r>
            <a:r>
              <a:rPr lang="en-US" sz="2400" dirty="0">
                <a:solidFill>
                  <a:srgbClr val="0000CC"/>
                </a:solidFill>
              </a:rPr>
              <a:t> </a:t>
            </a:r>
            <a:r>
              <a:rPr lang="en-US" sz="2400" dirty="0" smtClean="0">
                <a:solidFill>
                  <a:srgbClr val="0000CC"/>
                </a:solidFill>
              </a:rPr>
              <a:t>AMCN </a:t>
            </a:r>
            <a:r>
              <a:rPr lang="en-US" sz="2400" dirty="0" err="1" smtClean="0">
                <a:solidFill>
                  <a:srgbClr val="0000CC"/>
                </a:solidFill>
              </a:rPr>
              <a:t>là</a:t>
            </a:r>
            <a:r>
              <a:rPr lang="en-US" sz="2400" dirty="0" smtClean="0">
                <a:solidFill>
                  <a:srgbClr val="0000CC"/>
                </a:solidFill>
              </a:rPr>
              <a:t>:  </a:t>
            </a:r>
            <a:r>
              <a:rPr lang="en-US" sz="2400" dirty="0">
                <a:solidFill>
                  <a:srgbClr val="0000CC"/>
                </a:solidFill>
              </a:rPr>
              <a:t>S = 6. 10 = 60 (m</a:t>
            </a:r>
            <a:r>
              <a:rPr lang="en-US" sz="2400" baseline="30000" dirty="0">
                <a:solidFill>
                  <a:srgbClr val="0000CC"/>
                </a:solidFill>
              </a:rPr>
              <a:t>2</a:t>
            </a:r>
            <a:r>
              <a:rPr lang="en-US" sz="2400" dirty="0">
                <a:solidFill>
                  <a:srgbClr val="0000CC"/>
                </a:solidFill>
              </a:rPr>
              <a:t>)</a:t>
            </a:r>
            <a:endParaRPr lang="en-US" sz="2800" dirty="0" smtClean="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10" name="WordArt 18"/>
          <p:cNvSpPr>
            <a:spLocks noChangeArrowheads="1" noChangeShapeType="1" noTextEdit="1"/>
          </p:cNvSpPr>
          <p:nvPr/>
        </p:nvSpPr>
        <p:spPr bwMode="auto">
          <a:xfrm>
            <a:off x="358507" y="3200400"/>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sp>
        <p:nvSpPr>
          <p:cNvPr id="11" name="TextBox 10"/>
          <p:cNvSpPr txBox="1"/>
          <p:nvPr/>
        </p:nvSpPr>
        <p:spPr>
          <a:xfrm>
            <a:off x="223779" y="4019034"/>
            <a:ext cx="8737294" cy="954107"/>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smtClean="0">
                <a:solidFill>
                  <a:srgbClr val="0000CC"/>
                </a:solidFill>
              </a:rPr>
              <a:t>Diện</a:t>
            </a:r>
            <a:r>
              <a:rPr lang="en-US" sz="2400" dirty="0" smtClean="0">
                <a:solidFill>
                  <a:srgbClr val="0000CC"/>
                </a:solidFill>
              </a:rPr>
              <a:t> </a:t>
            </a:r>
            <a:r>
              <a:rPr lang="en-US" sz="2400" dirty="0" err="1">
                <a:solidFill>
                  <a:srgbClr val="0000CC"/>
                </a:solidFill>
              </a:rPr>
              <a:t>tích</a:t>
            </a:r>
            <a:r>
              <a:rPr lang="en-US" sz="2400" dirty="0">
                <a:solidFill>
                  <a:srgbClr val="0000CC"/>
                </a:solidFill>
              </a:rPr>
              <a:t> của </a:t>
            </a:r>
            <a:r>
              <a:rPr lang="en-US" sz="2400" dirty="0" err="1">
                <a:solidFill>
                  <a:srgbClr val="0000CC"/>
                </a:solidFill>
              </a:rPr>
              <a:t>đám</a:t>
            </a:r>
            <a:r>
              <a:rPr lang="en-US" sz="2400" dirty="0">
                <a:solidFill>
                  <a:srgbClr val="0000CC"/>
                </a:solidFill>
              </a:rPr>
              <a:t> </a:t>
            </a:r>
            <a:r>
              <a:rPr lang="en-US" sz="2400" dirty="0" err="1">
                <a:solidFill>
                  <a:srgbClr val="0000CC"/>
                </a:solidFill>
              </a:rPr>
              <a:t>đất</a:t>
            </a:r>
            <a:r>
              <a:rPr lang="en-US" sz="2400" dirty="0">
                <a:solidFill>
                  <a:srgbClr val="0000CC"/>
                </a:solidFill>
              </a:rPr>
              <a:t> </a:t>
            </a:r>
            <a:r>
              <a:rPr lang="en-US" sz="2400" dirty="0" err="1">
                <a:solidFill>
                  <a:srgbClr val="0000CC"/>
                </a:solidFill>
              </a:rPr>
              <a:t>hình</a:t>
            </a:r>
            <a:r>
              <a:rPr lang="en-US" sz="2400" dirty="0">
                <a:solidFill>
                  <a:srgbClr val="0000CC"/>
                </a:solidFill>
              </a:rPr>
              <a:t> </a:t>
            </a:r>
            <a:r>
              <a:rPr lang="en-US" sz="2400" dirty="0" err="1">
                <a:solidFill>
                  <a:srgbClr val="0000CC"/>
                </a:solidFill>
              </a:rPr>
              <a:t>chữ</a:t>
            </a:r>
            <a:r>
              <a:rPr lang="en-US" sz="2400" dirty="0">
                <a:solidFill>
                  <a:srgbClr val="0000CC"/>
                </a:solidFill>
              </a:rPr>
              <a:t> </a:t>
            </a:r>
            <a:r>
              <a:rPr lang="en-US" sz="2400" dirty="0" err="1" smtClean="0">
                <a:solidFill>
                  <a:srgbClr val="0000CC"/>
                </a:solidFill>
              </a:rPr>
              <a:t>nhật</a:t>
            </a:r>
            <a:r>
              <a:rPr lang="en-US" sz="2400" dirty="0">
                <a:solidFill>
                  <a:srgbClr val="0000CC"/>
                </a:solidFill>
              </a:rPr>
              <a:t> </a:t>
            </a:r>
            <a:r>
              <a:rPr lang="en-US" sz="2400" dirty="0" err="1" smtClean="0">
                <a:solidFill>
                  <a:srgbClr val="0000CC"/>
                </a:solidFill>
              </a:rPr>
              <a:t>là</a:t>
            </a:r>
            <a:r>
              <a:rPr lang="en-US" sz="2400" dirty="0" smtClean="0">
                <a:solidFill>
                  <a:srgbClr val="0000CC"/>
                </a:solidFill>
              </a:rPr>
              <a:t>:  </a:t>
            </a:r>
          </a:p>
          <a:p>
            <a:r>
              <a:rPr lang="en-US" sz="2400" dirty="0">
                <a:solidFill>
                  <a:srgbClr val="0000CC"/>
                </a:solidFill>
              </a:rPr>
              <a:t> </a:t>
            </a:r>
            <a:r>
              <a:rPr lang="en-US" sz="2400" dirty="0" smtClean="0">
                <a:solidFill>
                  <a:srgbClr val="0000CC"/>
                </a:solidFill>
              </a:rPr>
              <a:t>     S </a:t>
            </a:r>
            <a:r>
              <a:rPr lang="en-US" sz="2400" dirty="0">
                <a:solidFill>
                  <a:srgbClr val="0000CC"/>
                </a:solidFill>
              </a:rPr>
              <a:t>= 12. 10 = 120 </a:t>
            </a:r>
            <a:r>
              <a:rPr lang="en-US" sz="2800" dirty="0">
                <a:solidFill>
                  <a:srgbClr val="0000CC"/>
                </a:solidFill>
              </a:rPr>
              <a:t>(m</a:t>
            </a:r>
            <a:r>
              <a:rPr lang="en-US" sz="2800" baseline="30000" dirty="0">
                <a:solidFill>
                  <a:srgbClr val="0000CC"/>
                </a:solidFill>
              </a:rPr>
              <a:t>2</a:t>
            </a:r>
            <a:r>
              <a:rPr lang="en-US" sz="2800" dirty="0" smtClean="0">
                <a:solidFill>
                  <a:srgbClr val="0000CC"/>
                </a:solidFill>
              </a:rPr>
              <a:t>)</a:t>
            </a:r>
            <a:endParaRPr lang="en-US" sz="2800" dirty="0" smtClean="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13" name="TextBox 12"/>
          <p:cNvSpPr txBox="1"/>
          <p:nvPr/>
        </p:nvSpPr>
        <p:spPr>
          <a:xfrm>
            <a:off x="206795" y="5384012"/>
            <a:ext cx="8737294" cy="523220"/>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a:solidFill>
                  <a:srgbClr val="0000CC"/>
                </a:solidFill>
              </a:rPr>
              <a:t>Số </a:t>
            </a:r>
            <a:r>
              <a:rPr lang="en-US" sz="2400" dirty="0" err="1">
                <a:solidFill>
                  <a:srgbClr val="0000CC"/>
                </a:solidFill>
              </a:rPr>
              <a:t>tiền</a:t>
            </a:r>
            <a:r>
              <a:rPr lang="en-US" sz="2400" dirty="0">
                <a:solidFill>
                  <a:srgbClr val="0000CC"/>
                </a:solidFill>
              </a:rPr>
              <a:t> </a:t>
            </a:r>
            <a:r>
              <a:rPr lang="en-US" sz="2400" dirty="0" err="1">
                <a:solidFill>
                  <a:srgbClr val="0000CC"/>
                </a:solidFill>
              </a:rPr>
              <a:t>công</a:t>
            </a:r>
            <a:r>
              <a:rPr lang="en-US" sz="2400" dirty="0">
                <a:solidFill>
                  <a:srgbClr val="0000CC"/>
                </a:solidFill>
              </a:rPr>
              <a:t> chi </a:t>
            </a:r>
            <a:r>
              <a:rPr lang="en-US" sz="2400" dirty="0" err="1">
                <a:solidFill>
                  <a:srgbClr val="0000CC"/>
                </a:solidFill>
              </a:rPr>
              <a:t>trả</a:t>
            </a:r>
            <a:r>
              <a:rPr lang="en-US" sz="2400" dirty="0">
                <a:solidFill>
                  <a:srgbClr val="0000CC"/>
                </a:solidFill>
              </a:rPr>
              <a:t> </a:t>
            </a:r>
            <a:r>
              <a:rPr lang="en-US" sz="2400" dirty="0" err="1">
                <a:solidFill>
                  <a:srgbClr val="0000CC"/>
                </a:solidFill>
              </a:rPr>
              <a:t>để</a:t>
            </a:r>
            <a:r>
              <a:rPr lang="en-US" sz="2400" dirty="0">
                <a:solidFill>
                  <a:srgbClr val="0000CC"/>
                </a:solidFill>
              </a:rPr>
              <a:t> </a:t>
            </a:r>
            <a:r>
              <a:rPr lang="en-US" sz="2400" dirty="0" err="1">
                <a:solidFill>
                  <a:srgbClr val="0000CC"/>
                </a:solidFill>
              </a:rPr>
              <a:t>trồng</a:t>
            </a:r>
            <a:r>
              <a:rPr lang="en-US" sz="2400" dirty="0">
                <a:solidFill>
                  <a:srgbClr val="0000CC"/>
                </a:solidFill>
              </a:rPr>
              <a:t> </a:t>
            </a:r>
            <a:r>
              <a:rPr lang="en-US" sz="2400" dirty="0" err="1" smtClean="0">
                <a:solidFill>
                  <a:srgbClr val="0000CC"/>
                </a:solidFill>
              </a:rPr>
              <a:t>hoa</a:t>
            </a:r>
            <a:r>
              <a:rPr lang="en-US" sz="2400" dirty="0">
                <a:solidFill>
                  <a:srgbClr val="0000CC"/>
                </a:solidFill>
              </a:rPr>
              <a:t> </a:t>
            </a:r>
            <a:r>
              <a:rPr lang="en-US" sz="2400" dirty="0" err="1" smtClean="0">
                <a:solidFill>
                  <a:srgbClr val="0000CC"/>
                </a:solidFill>
              </a:rPr>
              <a:t>là</a:t>
            </a:r>
            <a:r>
              <a:rPr lang="en-US" sz="2400" dirty="0" smtClean="0">
                <a:solidFill>
                  <a:srgbClr val="0000CC"/>
                </a:solidFill>
              </a:rPr>
              <a:t>: </a:t>
            </a:r>
            <a:r>
              <a:rPr lang="en-US" sz="2400" dirty="0">
                <a:solidFill>
                  <a:srgbClr val="0000CC"/>
                </a:solidFill>
              </a:rPr>
              <a:t>50 000</a:t>
            </a:r>
            <a:r>
              <a:rPr lang="en-US" sz="2400" dirty="0" smtClean="0">
                <a:solidFill>
                  <a:srgbClr val="0000CC"/>
                </a:solidFill>
              </a:rPr>
              <a:t>. 60 </a:t>
            </a:r>
            <a:r>
              <a:rPr lang="en-US" sz="2400" dirty="0">
                <a:solidFill>
                  <a:srgbClr val="0000CC"/>
                </a:solidFill>
              </a:rPr>
              <a:t>= 3 000 000 (</a:t>
            </a:r>
            <a:r>
              <a:rPr lang="en-US" sz="2400" dirty="0" err="1">
                <a:solidFill>
                  <a:srgbClr val="0000CC"/>
                </a:solidFill>
              </a:rPr>
              <a:t>đồng</a:t>
            </a:r>
            <a:r>
              <a:rPr lang="en-US" sz="2400" dirty="0">
                <a:solidFill>
                  <a:srgbClr val="0000CC"/>
                </a:solidFill>
              </a:rPr>
              <a:t>).</a:t>
            </a:r>
            <a:endParaRPr lang="en-US" sz="2800" dirty="0" smtClean="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14" name="TextBox 13"/>
          <p:cNvSpPr txBox="1"/>
          <p:nvPr/>
        </p:nvSpPr>
        <p:spPr>
          <a:xfrm>
            <a:off x="180171" y="5957185"/>
            <a:ext cx="8737294" cy="892552"/>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a:solidFill>
                  <a:srgbClr val="0000CC"/>
                </a:solidFill>
              </a:rPr>
              <a:t>Số </a:t>
            </a:r>
            <a:r>
              <a:rPr lang="en-US" sz="2400" dirty="0" err="1">
                <a:solidFill>
                  <a:srgbClr val="0000CC"/>
                </a:solidFill>
              </a:rPr>
              <a:t>tiền</a:t>
            </a:r>
            <a:r>
              <a:rPr lang="en-US" sz="2400" dirty="0">
                <a:solidFill>
                  <a:srgbClr val="0000CC"/>
                </a:solidFill>
              </a:rPr>
              <a:t> </a:t>
            </a:r>
            <a:r>
              <a:rPr lang="en-US" sz="2400" dirty="0" err="1">
                <a:solidFill>
                  <a:srgbClr val="0000CC"/>
                </a:solidFill>
              </a:rPr>
              <a:t>công</a:t>
            </a:r>
            <a:r>
              <a:rPr lang="en-US" sz="2400" dirty="0">
                <a:solidFill>
                  <a:srgbClr val="0000CC"/>
                </a:solidFill>
              </a:rPr>
              <a:t> chi </a:t>
            </a:r>
            <a:r>
              <a:rPr lang="en-US" sz="2400" dirty="0" err="1">
                <a:solidFill>
                  <a:srgbClr val="0000CC"/>
                </a:solidFill>
              </a:rPr>
              <a:t>trả</a:t>
            </a:r>
            <a:r>
              <a:rPr lang="en-US" sz="2400" dirty="0">
                <a:solidFill>
                  <a:srgbClr val="0000CC"/>
                </a:solidFill>
              </a:rPr>
              <a:t> </a:t>
            </a:r>
            <a:r>
              <a:rPr lang="en-US" sz="2400" dirty="0" err="1">
                <a:solidFill>
                  <a:srgbClr val="0000CC"/>
                </a:solidFill>
              </a:rPr>
              <a:t>để</a:t>
            </a:r>
            <a:r>
              <a:rPr lang="en-US" sz="2400" dirty="0">
                <a:solidFill>
                  <a:srgbClr val="0000CC"/>
                </a:solidFill>
              </a:rPr>
              <a:t> </a:t>
            </a:r>
            <a:r>
              <a:rPr lang="en-US" sz="2400" dirty="0" err="1">
                <a:solidFill>
                  <a:srgbClr val="0000CC"/>
                </a:solidFill>
              </a:rPr>
              <a:t>trồng</a:t>
            </a:r>
            <a:r>
              <a:rPr lang="en-US" sz="2400" dirty="0">
                <a:solidFill>
                  <a:srgbClr val="0000CC"/>
                </a:solidFill>
              </a:rPr>
              <a:t> </a:t>
            </a:r>
            <a:r>
              <a:rPr lang="en-US" sz="2400" dirty="0" err="1" smtClean="0">
                <a:solidFill>
                  <a:srgbClr val="0000CC"/>
                </a:solidFill>
              </a:rPr>
              <a:t>cỏ</a:t>
            </a:r>
            <a:r>
              <a:rPr lang="en-US" sz="2400" dirty="0" smtClean="0">
                <a:solidFill>
                  <a:srgbClr val="0000CC"/>
                </a:solidFill>
              </a:rPr>
              <a:t> </a:t>
            </a:r>
            <a:r>
              <a:rPr lang="en-US" sz="2400" dirty="0" err="1" smtClean="0">
                <a:solidFill>
                  <a:srgbClr val="0000CC"/>
                </a:solidFill>
              </a:rPr>
              <a:t>là</a:t>
            </a:r>
            <a:r>
              <a:rPr lang="en-US" sz="2400" dirty="0" smtClean="0">
                <a:solidFill>
                  <a:srgbClr val="0000CC"/>
                </a:solidFill>
              </a:rPr>
              <a:t>: </a:t>
            </a:r>
          </a:p>
          <a:p>
            <a:r>
              <a:rPr lang="en-US" sz="2400" dirty="0">
                <a:solidFill>
                  <a:srgbClr val="0000CC"/>
                </a:solidFill>
              </a:rPr>
              <a:t> </a:t>
            </a:r>
            <a:r>
              <a:rPr lang="en-US" sz="2400" dirty="0" smtClean="0">
                <a:solidFill>
                  <a:srgbClr val="0000CC"/>
                </a:solidFill>
              </a:rPr>
              <a:t>                40 </a:t>
            </a:r>
            <a:r>
              <a:rPr lang="en-US" sz="2400" dirty="0">
                <a:solidFill>
                  <a:srgbClr val="0000CC"/>
                </a:solidFill>
              </a:rPr>
              <a:t>000.(120 – 60) = 40 000.60 = 2 400 000 (</a:t>
            </a:r>
            <a:r>
              <a:rPr lang="en-US" sz="2400" dirty="0" err="1">
                <a:solidFill>
                  <a:srgbClr val="0000CC"/>
                </a:solidFill>
              </a:rPr>
              <a:t>đồng</a:t>
            </a:r>
            <a:r>
              <a:rPr lang="en-US" sz="2400" dirty="0">
                <a:solidFill>
                  <a:srgbClr val="0000CC"/>
                </a:solidFill>
              </a:rPr>
              <a:t>).</a:t>
            </a:r>
          </a:p>
        </p:txBody>
      </p:sp>
    </p:spTree>
    <p:extLst>
      <p:ext uri="{BB962C8B-B14F-4D97-AF65-F5344CB8AC3E}">
        <p14:creationId xmlns:p14="http://schemas.microsoft.com/office/powerpoint/2010/main" val="13889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grpId="1" nodeType="clickEffect">
                                  <p:stCondLst>
                                    <p:cond delay="0"/>
                                  </p:stCondLst>
                                  <p:childTnLst>
                                    <p:anim calcmode="lin" valueType="num">
                                      <p:cBhvr>
                                        <p:cTn id="23" dur="500"/>
                                        <p:tgtEl>
                                          <p:spTgt spid="7"/>
                                        </p:tgtEl>
                                        <p:attrNameLst>
                                          <p:attrName>ppt_w</p:attrName>
                                        </p:attrNameLst>
                                      </p:cBhvr>
                                      <p:tavLst>
                                        <p:tav tm="0">
                                          <p:val>
                                            <p:strVal val="ppt_w"/>
                                          </p:val>
                                        </p:tav>
                                        <p:tav tm="100000">
                                          <p:val>
                                            <p:fltVal val="0"/>
                                          </p:val>
                                        </p:tav>
                                      </p:tavLst>
                                    </p:anim>
                                    <p:anim calcmode="lin" valueType="num">
                                      <p:cBhvr>
                                        <p:cTn id="24" dur="500"/>
                                        <p:tgtEl>
                                          <p:spTgt spid="7"/>
                                        </p:tgtEl>
                                        <p:attrNameLst>
                                          <p:attrName>ppt_h</p:attrName>
                                        </p:attrNameLst>
                                      </p:cBhvr>
                                      <p:tavLst>
                                        <p:tav tm="0">
                                          <p:val>
                                            <p:strVal val="ppt_h"/>
                                          </p:val>
                                        </p:tav>
                                        <p:tav tm="100000">
                                          <p:val>
                                            <p:fltVal val="0"/>
                                          </p:val>
                                        </p:tav>
                                      </p:tavLst>
                                    </p:anim>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randombar(horizont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randombar(horizontal)">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7" grpId="1"/>
      <p:bldP spid="8" grpId="0"/>
      <p:bldP spid="10" grpId="0" animBg="1"/>
      <p:bldP spid="11"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020825" y="1560909"/>
            <a:ext cx="7425089" cy="1480084"/>
          </a:xfrm>
          <a:prstGeom prst="rect">
            <a:avLst/>
          </a:prstGeom>
        </p:spPr>
      </p:pic>
      <p:pic>
        <p:nvPicPr>
          <p:cNvPr id="7" name="Picture 6"/>
          <p:cNvPicPr>
            <a:picLocks noChangeAspect="1"/>
          </p:cNvPicPr>
          <p:nvPr/>
        </p:nvPicPr>
        <p:blipFill>
          <a:blip r:embed="rId3"/>
          <a:stretch>
            <a:fillRect/>
          </a:stretch>
        </p:blipFill>
        <p:spPr>
          <a:xfrm>
            <a:off x="76200" y="88817"/>
            <a:ext cx="7480684" cy="889046"/>
          </a:xfrm>
          <a:prstGeom prst="rect">
            <a:avLst/>
          </a:prstGeom>
        </p:spPr>
      </p:pic>
      <p:pic>
        <p:nvPicPr>
          <p:cNvPr id="10" name="Picture 9"/>
          <p:cNvPicPr>
            <a:picLocks noChangeAspect="1"/>
          </p:cNvPicPr>
          <p:nvPr/>
        </p:nvPicPr>
        <p:blipFill>
          <a:blip r:embed="rId4"/>
          <a:stretch>
            <a:fillRect/>
          </a:stretch>
        </p:blipFill>
        <p:spPr>
          <a:xfrm>
            <a:off x="228600" y="875186"/>
            <a:ext cx="8064914" cy="787440"/>
          </a:xfrm>
          <a:prstGeom prst="rect">
            <a:avLst/>
          </a:prstGeom>
        </p:spPr>
      </p:pic>
      <p:pic>
        <p:nvPicPr>
          <p:cNvPr id="11" name="Picture 10"/>
          <p:cNvPicPr>
            <a:picLocks noChangeAspect="1"/>
          </p:cNvPicPr>
          <p:nvPr/>
        </p:nvPicPr>
        <p:blipFill>
          <a:blip r:embed="rId5"/>
          <a:stretch>
            <a:fillRect/>
          </a:stretch>
        </p:blipFill>
        <p:spPr>
          <a:xfrm>
            <a:off x="228600" y="2987258"/>
            <a:ext cx="8426883" cy="1206562"/>
          </a:xfrm>
          <a:prstGeom prst="rect">
            <a:avLst/>
          </a:prstGeom>
        </p:spPr>
      </p:pic>
      <p:pic>
        <p:nvPicPr>
          <p:cNvPr id="18" name="Picture 17"/>
          <p:cNvPicPr>
            <a:picLocks noChangeAspect="1"/>
          </p:cNvPicPr>
          <p:nvPr/>
        </p:nvPicPr>
        <p:blipFill>
          <a:blip r:embed="rId6"/>
          <a:stretch>
            <a:fillRect/>
          </a:stretch>
        </p:blipFill>
        <p:spPr>
          <a:xfrm>
            <a:off x="1020683" y="4213100"/>
            <a:ext cx="7629292" cy="1811423"/>
          </a:xfrm>
          <a:prstGeom prst="rect">
            <a:avLst/>
          </a:prstGeom>
        </p:spPr>
      </p:pic>
      <p:sp>
        <p:nvSpPr>
          <p:cNvPr id="19" name="TextBox 18"/>
          <p:cNvSpPr txBox="1"/>
          <p:nvPr/>
        </p:nvSpPr>
        <p:spPr>
          <a:xfrm>
            <a:off x="1676400" y="6022819"/>
            <a:ext cx="2590800" cy="584775"/>
          </a:xfrm>
          <a:prstGeom prst="rect">
            <a:avLst/>
          </a:prstGeom>
          <a:noFill/>
        </p:spPr>
        <p:txBody>
          <a:bodyPr wrap="square">
            <a:spAutoFit/>
          </a:bodyPr>
          <a:lstStyle/>
          <a:p>
            <a:pPr algn="ctr">
              <a:defRPr/>
            </a:pPr>
            <a:r>
              <a:rPr lang="en-US" sz="3200" i="1" dirty="0" smtClean="0">
                <a:solidFill>
                  <a:srgbClr val="FF66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 = 2d</a:t>
            </a:r>
            <a:r>
              <a:rPr lang="en-US" sz="3200" i="1" baseline="-25000" dirty="0" smtClean="0">
                <a:solidFill>
                  <a:srgbClr val="FF66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2</a:t>
            </a:r>
            <a:r>
              <a:rPr lang="en-US" sz="3200" i="1" dirty="0" smtClean="0">
                <a:solidFill>
                  <a:srgbClr val="FF66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 ; </a:t>
            </a:r>
            <a:endParaRPr lang="en-US" sz="3600" i="1" dirty="0">
              <a:solidFill>
                <a:srgbClr val="FF66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21" name="TextBox 20"/>
          <p:cNvSpPr txBox="1"/>
          <p:nvPr/>
        </p:nvSpPr>
        <p:spPr>
          <a:xfrm>
            <a:off x="3146641" y="6043803"/>
            <a:ext cx="2590800" cy="584775"/>
          </a:xfrm>
          <a:prstGeom prst="rect">
            <a:avLst/>
          </a:prstGeom>
          <a:noFill/>
        </p:spPr>
        <p:txBody>
          <a:bodyPr wrap="square">
            <a:spAutoFit/>
          </a:bodyPr>
          <a:lstStyle/>
          <a:p>
            <a:pPr algn="ctr">
              <a:defRPr/>
            </a:pPr>
            <a:r>
              <a:rPr lang="en-US" sz="3200" i="1" dirty="0">
                <a:solidFill>
                  <a:srgbClr val="00B0F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b</a:t>
            </a:r>
            <a:r>
              <a:rPr lang="en-US" sz="3200" i="1" dirty="0" smtClean="0">
                <a:solidFill>
                  <a:srgbClr val="00B0F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 = d</a:t>
            </a:r>
            <a:r>
              <a:rPr lang="en-US" sz="3200" i="1" baseline="-25000" dirty="0" smtClean="0">
                <a:solidFill>
                  <a:srgbClr val="00B0F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1</a:t>
            </a:r>
            <a:r>
              <a:rPr lang="en-US" sz="3200" i="1" dirty="0" smtClean="0">
                <a:solidFill>
                  <a:srgbClr val="00B0F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 ; </a:t>
            </a:r>
            <a:endParaRPr lang="en-US" sz="3600" i="1" dirty="0">
              <a:solidFill>
                <a:srgbClr val="00B0F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08769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randombar(horizontal)">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04800"/>
            <a:ext cx="8576631" cy="2895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971800" y="339211"/>
            <a:ext cx="5257800" cy="52322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b="1" dirty="0" err="1" smtClean="0">
                <a:solidFill>
                  <a:srgbClr val="0000CC"/>
                </a:solidFill>
                <a:latin typeface="+mj-lt"/>
              </a:rPr>
              <a:t>Diện</a:t>
            </a:r>
            <a:r>
              <a:rPr lang="en-US" sz="2800" b="1" dirty="0" smtClean="0">
                <a:solidFill>
                  <a:srgbClr val="0000CC"/>
                </a:solidFill>
                <a:latin typeface="+mj-lt"/>
              </a:rPr>
              <a:t> </a:t>
            </a:r>
            <a:r>
              <a:rPr lang="en-US" sz="2800" b="1" dirty="0" err="1" smtClean="0">
                <a:solidFill>
                  <a:srgbClr val="0000CC"/>
                </a:solidFill>
                <a:latin typeface="+mj-lt"/>
              </a:rPr>
              <a:t>tích</a:t>
            </a:r>
            <a:r>
              <a:rPr lang="en-US" sz="2800" b="1" dirty="0" smtClean="0">
                <a:solidFill>
                  <a:srgbClr val="0000CC"/>
                </a:solidFill>
                <a:latin typeface="+mj-lt"/>
              </a:rPr>
              <a:t> của </a:t>
            </a:r>
            <a:r>
              <a:rPr lang="en-US" sz="2800" b="1" dirty="0" err="1" smtClean="0">
                <a:solidFill>
                  <a:srgbClr val="0000CC"/>
                </a:solidFill>
                <a:latin typeface="+mj-lt"/>
              </a:rPr>
              <a:t>hình</a:t>
            </a:r>
            <a:r>
              <a:rPr lang="en-US" sz="2800" b="1" dirty="0" smtClean="0">
                <a:solidFill>
                  <a:srgbClr val="0000CC"/>
                </a:solidFill>
                <a:latin typeface="+mj-lt"/>
              </a:rPr>
              <a:t> </a:t>
            </a:r>
            <a:r>
              <a:rPr lang="en-US" sz="2800" b="1" dirty="0" err="1" smtClean="0">
                <a:solidFill>
                  <a:srgbClr val="0000CC"/>
                </a:solidFill>
                <a:latin typeface="+mj-lt"/>
              </a:rPr>
              <a:t>thoi</a:t>
            </a:r>
            <a:r>
              <a:rPr lang="en-US" sz="2800" b="1" dirty="0" smtClean="0">
                <a:solidFill>
                  <a:srgbClr val="0000CC"/>
                </a:solidFill>
                <a:latin typeface="+mj-lt"/>
              </a:rPr>
              <a:t>:</a:t>
            </a:r>
            <a:endParaRPr lang="en-US" sz="2800" b="1" dirty="0">
              <a:solidFill>
                <a:srgbClr val="0000CC"/>
              </a:solidFill>
              <a:latin typeface="+mj-lt"/>
            </a:endParaRPr>
          </a:p>
        </p:txBody>
      </p:sp>
      <mc:AlternateContent xmlns:mc="http://schemas.openxmlformats.org/markup-compatibility/2006" xmlns:a14="http://schemas.microsoft.com/office/drawing/2010/main">
        <mc:Choice Requires="a14">
          <p:sp>
            <p:nvSpPr>
              <p:cNvPr id="7" name="TextBox 6"/>
              <p:cNvSpPr txBox="1"/>
              <p:nvPr/>
            </p:nvSpPr>
            <p:spPr>
              <a:xfrm>
                <a:off x="5410200" y="1482148"/>
                <a:ext cx="1828800" cy="961545"/>
              </a:xfrm>
              <a:prstGeom prst="rect">
                <a:avLst/>
              </a:prstGeom>
              <a:noFill/>
            </p:spPr>
            <p:txBody>
              <a:bodyPr wrap="square">
                <a:spAutoFit/>
              </a:bodyPr>
              <a:lstStyle/>
              <a:p>
                <a:pPr algn="ctr">
                  <a:defRPr/>
                </a:pPr>
                <a:r>
                  <a:rPr lang="en-US" sz="4000"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 </a:t>
                </a:r>
                <a14:m>
                  <m:oMath xmlns:m="http://schemas.openxmlformats.org/officeDocument/2006/math">
                    <m:f>
                      <m:fPr>
                        <m:ctrlPr>
                          <a:rPr lang="en-US" sz="4000" i="1" smtClean="0">
                            <a:solidFill>
                              <a:srgbClr val="C00000"/>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ctrlPr>
                      </m:fPr>
                      <m:num>
                        <m:r>
                          <a:rPr lang="en-US" sz="4000" b="0" i="1" smtClean="0">
                            <a:solidFill>
                              <a:srgbClr val="C00000"/>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1</m:t>
                        </m:r>
                      </m:num>
                      <m:den>
                        <m:r>
                          <a:rPr lang="en-US" sz="4000" b="0" i="1" smtClean="0">
                            <a:solidFill>
                              <a:srgbClr val="C00000"/>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2</m:t>
                        </m:r>
                      </m:den>
                    </m:f>
                  </m:oMath>
                </a14:m>
                <a:r>
                  <a:rPr lang="en-US" sz="4000"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a:t>
                </a:r>
                <a:endParaRPr lang="en-US" sz="4400"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410200" y="1482148"/>
                <a:ext cx="1828800" cy="961545"/>
              </a:xfrm>
              <a:prstGeom prst="rect">
                <a:avLst/>
              </a:prstGeom>
              <a:blipFill rotWithShape="0">
                <a:blip r:embed="rId2"/>
                <a:stretch>
                  <a:fillRect l="-7000" r="-9000" b="-18354"/>
                </a:stretch>
              </a:blipFill>
            </p:spPr>
            <p:txBody>
              <a:bodyPr/>
              <a:lstStyle/>
              <a:p>
                <a:r>
                  <a:rPr lang="en-US">
                    <a:noFill/>
                  </a:rPr>
                  <a:t> </a:t>
                </a:r>
              </a:p>
            </p:txBody>
          </p:sp>
        </mc:Fallback>
      </mc:AlternateContent>
      <p:sp>
        <p:nvSpPr>
          <p:cNvPr id="8" name="TextBox 7"/>
          <p:cNvSpPr txBox="1"/>
          <p:nvPr/>
        </p:nvSpPr>
        <p:spPr>
          <a:xfrm>
            <a:off x="3954916" y="2462552"/>
            <a:ext cx="5562599" cy="461665"/>
          </a:xfrm>
          <a:prstGeom prst="rect">
            <a:avLst/>
          </a:prstGeom>
          <a:noFill/>
        </p:spPr>
        <p:txBody>
          <a:bodyPr wrap="square">
            <a:spAutoFit/>
          </a:bodyPr>
          <a:lstStyle/>
          <a:p>
            <a:pPr algn="ctr">
              <a:defRPr/>
            </a:pPr>
            <a:r>
              <a:rPr lang="en-US" sz="2400" i="1" dirty="0"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(a, b </a:t>
            </a:r>
            <a:r>
              <a:rPr lang="en-US" sz="2400" i="1" dirty="0" err="1"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là</a:t>
            </a:r>
            <a:r>
              <a:rPr lang="en-US" sz="2400" i="1" dirty="0"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 </a:t>
            </a:r>
            <a:r>
              <a:rPr lang="en-US" sz="2400" i="1" dirty="0" err="1"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độ</a:t>
            </a:r>
            <a:r>
              <a:rPr lang="en-US" sz="2400" i="1" dirty="0"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 </a:t>
            </a:r>
            <a:r>
              <a:rPr lang="en-US" sz="2400" i="1" dirty="0" err="1"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dài</a:t>
            </a:r>
            <a:r>
              <a:rPr lang="en-US" sz="2400" i="1" dirty="0"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 </a:t>
            </a:r>
            <a:r>
              <a:rPr lang="en-US" sz="2400" i="1" dirty="0" err="1"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hai</a:t>
            </a:r>
            <a:r>
              <a:rPr lang="en-US" sz="2400" i="1" dirty="0"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 </a:t>
            </a:r>
            <a:r>
              <a:rPr lang="en-US" sz="2400" i="1" dirty="0" err="1"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đường</a:t>
            </a:r>
            <a:r>
              <a:rPr lang="en-US" sz="2400" i="1" dirty="0"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 </a:t>
            </a:r>
            <a:r>
              <a:rPr lang="en-US" sz="2400" i="1" dirty="0" err="1"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chéo</a:t>
            </a:r>
            <a:r>
              <a:rPr lang="en-US" sz="2400" i="1" dirty="0"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a:t>
            </a:r>
            <a:endParaRPr lang="en-US" sz="2800" i="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endParaRPr>
          </a:p>
        </p:txBody>
      </p:sp>
      <p:pic>
        <p:nvPicPr>
          <p:cNvPr id="16" name="Picture 15"/>
          <p:cNvPicPr>
            <a:picLocks noChangeAspect="1"/>
          </p:cNvPicPr>
          <p:nvPr/>
        </p:nvPicPr>
        <p:blipFill>
          <a:blip r:embed="rId3"/>
          <a:stretch>
            <a:fillRect/>
          </a:stretch>
        </p:blipFill>
        <p:spPr>
          <a:xfrm>
            <a:off x="685800" y="1066800"/>
            <a:ext cx="3752800" cy="1955609"/>
          </a:xfrm>
          <a:prstGeom prst="rect">
            <a:avLst/>
          </a:prstGeom>
        </p:spPr>
      </p:pic>
    </p:spTree>
    <p:extLst>
      <p:ext uri="{BB962C8B-B14F-4D97-AF65-F5344CB8AC3E}">
        <p14:creationId xmlns:p14="http://schemas.microsoft.com/office/powerpoint/2010/main" val="217365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par>
                          <p:cTn id="22" fill="hold">
                            <p:stCondLst>
                              <p:cond delay="500"/>
                            </p:stCondLst>
                            <p:childTnLst>
                              <p:par>
                                <p:cTn id="23" presetID="21"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87586" y="304800"/>
            <a:ext cx="8613354" cy="1261884"/>
          </a:xfrm>
          <a:prstGeom prst="rect">
            <a:avLst/>
          </a:prstGeom>
          <a:solidFill>
            <a:schemeClr val="bg1"/>
          </a:solidFill>
          <a:ln w="9525">
            <a:noFill/>
            <a:miter lim="800000"/>
            <a:headEnd/>
            <a:tailEnd/>
          </a:ln>
        </p:spPr>
        <p:txBody>
          <a:bodyPr wrap="square">
            <a:spAutoFit/>
          </a:bodyPr>
          <a:lstStyle/>
          <a:p>
            <a:r>
              <a:rPr lang="en-US" sz="2800" b="1" dirty="0" err="1" smtClean="0">
                <a:solidFill>
                  <a:srgbClr val="33CC33"/>
                </a:solidFill>
              </a:rPr>
              <a:t>Ví</a:t>
            </a:r>
            <a:r>
              <a:rPr lang="en-US" sz="2800" b="1" dirty="0" smtClean="0">
                <a:solidFill>
                  <a:srgbClr val="33CC33"/>
                </a:solidFill>
              </a:rPr>
              <a:t> </a:t>
            </a:r>
            <a:r>
              <a:rPr lang="en-US" sz="2800" b="1" dirty="0" err="1" smtClean="0">
                <a:solidFill>
                  <a:srgbClr val="33CC33"/>
                </a:solidFill>
              </a:rPr>
              <a:t>dụ</a:t>
            </a:r>
            <a:r>
              <a:rPr lang="en-US" sz="2800" b="1" dirty="0" smtClean="0">
                <a:solidFill>
                  <a:srgbClr val="33CC33"/>
                </a:solidFill>
              </a:rPr>
              <a:t> 6</a:t>
            </a:r>
            <a:r>
              <a:rPr lang="en-US" sz="2400" b="1" i="1" dirty="0" smtClean="0">
                <a:solidFill>
                  <a:srgbClr val="006600"/>
                </a:solidFill>
              </a:rPr>
              <a:t>  </a:t>
            </a:r>
            <a:endParaRPr lang="en-US" sz="2400" b="1" i="1" dirty="0">
              <a:solidFill>
                <a:srgbClr val="006600"/>
              </a:solidFill>
            </a:endParaRPr>
          </a:p>
          <a:p>
            <a:r>
              <a:rPr lang="vi-VN" sz="2400" dirty="0"/>
              <a:t>Tính diện tích hình thoi </a:t>
            </a:r>
            <a:r>
              <a:rPr lang="vi-VN" sz="2400" i="1" dirty="0"/>
              <a:t>ABCD</a:t>
            </a:r>
            <a:r>
              <a:rPr lang="vi-VN" sz="2400" dirty="0"/>
              <a:t> có hai đường chéo </a:t>
            </a:r>
            <a:r>
              <a:rPr lang="vi-VN" sz="2400" i="1" dirty="0"/>
              <a:t>AC</a:t>
            </a:r>
            <a:r>
              <a:rPr lang="vi-VN" sz="2400" dirty="0"/>
              <a:t> = 8 cm;</a:t>
            </a:r>
            <a:endParaRPr lang="en-US" sz="2400" dirty="0"/>
          </a:p>
          <a:p>
            <a:r>
              <a:rPr lang="vi-VN" sz="2400" i="1" dirty="0"/>
              <a:t>BD =</a:t>
            </a:r>
            <a:r>
              <a:rPr lang="vi-VN" sz="2400" dirty="0"/>
              <a:t> 6 cm.</a:t>
            </a:r>
            <a:endParaRPr lang="en-US" sz="2400" dirty="0"/>
          </a:p>
        </p:txBody>
      </p:sp>
      <p:pic>
        <p:nvPicPr>
          <p:cNvPr id="5" name="Picture 4"/>
          <p:cNvPicPr>
            <a:picLocks noChangeAspect="1"/>
          </p:cNvPicPr>
          <p:nvPr/>
        </p:nvPicPr>
        <p:blipFill rotWithShape="1">
          <a:blip r:embed="rId2"/>
          <a:srcRect l="44929" t="62339"/>
          <a:stretch/>
        </p:blipFill>
        <p:spPr>
          <a:xfrm>
            <a:off x="4614919" y="1392151"/>
            <a:ext cx="3579102" cy="1676401"/>
          </a:xfrm>
          <a:prstGeom prst="rect">
            <a:avLst/>
          </a:prstGeom>
        </p:spPr>
      </p:pic>
      <p:sp>
        <p:nvSpPr>
          <p:cNvPr id="6" name="WordArt 18"/>
          <p:cNvSpPr>
            <a:spLocks noChangeArrowheads="1" noChangeShapeType="1" noTextEdit="1"/>
          </p:cNvSpPr>
          <p:nvPr/>
        </p:nvSpPr>
        <p:spPr bwMode="auto">
          <a:xfrm>
            <a:off x="381000" y="2057400"/>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mc:AlternateContent xmlns:mc="http://schemas.openxmlformats.org/markup-compatibility/2006" xmlns:a14="http://schemas.microsoft.com/office/drawing/2010/main">
        <mc:Choice Requires="a14">
          <p:sp>
            <p:nvSpPr>
              <p:cNvPr id="7" name="TextBox 6"/>
              <p:cNvSpPr txBox="1"/>
              <p:nvPr/>
            </p:nvSpPr>
            <p:spPr>
              <a:xfrm>
                <a:off x="246272" y="2826081"/>
                <a:ext cx="8737294" cy="1106329"/>
              </a:xfrm>
              <a:prstGeom prst="rect">
                <a:avLst/>
              </a:prstGeom>
              <a:noFill/>
            </p:spPr>
            <p:txBody>
              <a:bodyPr wrap="square" rtlCol="0">
                <a:spAutoFit/>
              </a:bodyPr>
              <a:lstStyle/>
              <a:p>
                <a:r>
                  <a:rPr lang="en-US" sz="32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rPr>
                  <a:t>Diện</a:t>
                </a:r>
                <a:r>
                  <a:rPr lang="en-US" sz="2800" dirty="0" smtClean="0">
                    <a:solidFill>
                      <a:srgbClr val="0000CC"/>
                    </a:solidFill>
                  </a:rPr>
                  <a:t> </a:t>
                </a:r>
                <a:r>
                  <a:rPr lang="en-US" sz="2800" dirty="0" err="1">
                    <a:solidFill>
                      <a:srgbClr val="0000CC"/>
                    </a:solidFill>
                  </a:rPr>
                  <a:t>tích</a:t>
                </a:r>
                <a:r>
                  <a:rPr lang="en-US" sz="2800" dirty="0">
                    <a:solidFill>
                      <a:srgbClr val="0000CC"/>
                    </a:solidFill>
                  </a:rPr>
                  <a:t> của </a:t>
                </a:r>
                <a:r>
                  <a:rPr lang="en-US" sz="2800" dirty="0" err="1" smtClean="0">
                    <a:solidFill>
                      <a:srgbClr val="0000CC"/>
                    </a:solidFill>
                  </a:rPr>
                  <a:t>hình</a:t>
                </a:r>
                <a:r>
                  <a:rPr lang="en-US" sz="2800" dirty="0" smtClean="0">
                    <a:solidFill>
                      <a:srgbClr val="0000CC"/>
                    </a:solidFill>
                  </a:rPr>
                  <a:t> </a:t>
                </a:r>
                <a:r>
                  <a:rPr lang="en-US" sz="2800" dirty="0" err="1" smtClean="0">
                    <a:solidFill>
                      <a:srgbClr val="0000CC"/>
                    </a:solidFill>
                  </a:rPr>
                  <a:t>thoi</a:t>
                </a:r>
                <a:r>
                  <a:rPr lang="en-US" sz="2800" dirty="0" smtClean="0">
                    <a:solidFill>
                      <a:srgbClr val="0000CC"/>
                    </a:solidFill>
                  </a:rPr>
                  <a:t> ABCD </a:t>
                </a:r>
                <a:r>
                  <a:rPr lang="en-US" sz="2800" dirty="0" err="1" smtClean="0">
                    <a:solidFill>
                      <a:srgbClr val="0000CC"/>
                    </a:solidFill>
                  </a:rPr>
                  <a:t>là</a:t>
                </a:r>
                <a:r>
                  <a:rPr lang="en-US" sz="2800" dirty="0" smtClean="0">
                    <a:solidFill>
                      <a:srgbClr val="0000CC"/>
                    </a:solidFill>
                  </a:rPr>
                  <a:t>:  </a:t>
                </a:r>
              </a:p>
              <a:p>
                <a:r>
                  <a:rPr lang="en-US" sz="2400" dirty="0">
                    <a:solidFill>
                      <a:srgbClr val="0000CC"/>
                    </a:solidFill>
                  </a:rPr>
                  <a:t> </a:t>
                </a:r>
                <a:r>
                  <a:rPr lang="en-US" sz="2400" dirty="0" smtClean="0">
                    <a:solidFill>
                      <a:srgbClr val="0000CC"/>
                    </a:solidFill>
                  </a:rPr>
                  <a:t>     S </a:t>
                </a:r>
                <a:r>
                  <a:rPr lang="en-US" sz="2400" dirty="0">
                    <a:solidFill>
                      <a:srgbClr val="0000CC"/>
                    </a:solidFill>
                  </a:rPr>
                  <a:t>= </a:t>
                </a:r>
                <a14:m>
                  <m:oMath xmlns:m="http://schemas.openxmlformats.org/officeDocument/2006/math">
                    <m:f>
                      <m:fPr>
                        <m:ctrlPr>
                          <a:rPr lang="en-US" sz="2400" i="1" dirty="0" smtClean="0">
                            <a:solidFill>
                              <a:srgbClr val="0000CC"/>
                            </a:solidFill>
                            <a:latin typeface="Cambria Math" panose="02040503050406030204" pitchFamily="18" charset="0"/>
                          </a:rPr>
                        </m:ctrlPr>
                      </m:fPr>
                      <m:num>
                        <m:r>
                          <a:rPr lang="en-US" sz="2400" b="0" i="1" dirty="0" smtClean="0">
                            <a:solidFill>
                              <a:srgbClr val="0000CC"/>
                            </a:solidFill>
                            <a:latin typeface="Cambria Math" panose="02040503050406030204" pitchFamily="18" charset="0"/>
                          </a:rPr>
                          <m:t>1</m:t>
                        </m:r>
                      </m:num>
                      <m:den>
                        <m:r>
                          <a:rPr lang="en-US" sz="2400" b="0" i="1" dirty="0" smtClean="0">
                            <a:solidFill>
                              <a:srgbClr val="0000CC"/>
                            </a:solidFill>
                            <a:latin typeface="Cambria Math" panose="02040503050406030204" pitchFamily="18" charset="0"/>
                          </a:rPr>
                          <m:t>2</m:t>
                        </m:r>
                      </m:den>
                    </m:f>
                    <m:r>
                      <a:rPr lang="en-US" sz="2400" b="0" i="1" dirty="0" smtClean="0">
                        <a:solidFill>
                          <a:srgbClr val="0000CC"/>
                        </a:solidFill>
                        <a:latin typeface="Cambria Math" panose="02040503050406030204" pitchFamily="18" charset="0"/>
                      </a:rPr>
                      <m:t>𝐴𝐶</m:t>
                    </m:r>
                    <m:r>
                      <a:rPr lang="en-US" sz="2400" b="0" i="1" dirty="0" smtClean="0">
                        <a:solidFill>
                          <a:srgbClr val="0000CC"/>
                        </a:solidFill>
                        <a:latin typeface="Cambria Math" panose="02040503050406030204" pitchFamily="18" charset="0"/>
                      </a:rPr>
                      <m:t>.</m:t>
                    </m:r>
                    <m:r>
                      <a:rPr lang="en-US" sz="2400" b="0" i="1" dirty="0" smtClean="0">
                        <a:solidFill>
                          <a:srgbClr val="0000CC"/>
                        </a:solidFill>
                        <a:latin typeface="Cambria Math" panose="02040503050406030204" pitchFamily="18" charset="0"/>
                      </a:rPr>
                      <m:t>𝐵𝐷</m:t>
                    </m:r>
                    <m:r>
                      <a:rPr lang="en-US" sz="2400" b="0" i="1" dirty="0" smtClean="0">
                        <a:solidFill>
                          <a:srgbClr val="0000CC"/>
                        </a:solidFill>
                        <a:latin typeface="Cambria Math" panose="02040503050406030204" pitchFamily="18" charset="0"/>
                      </a:rPr>
                      <m:t>= </m:t>
                    </m:r>
                    <m:f>
                      <m:fPr>
                        <m:ctrlPr>
                          <a:rPr lang="en-US" sz="2400" i="1" dirty="0">
                            <a:solidFill>
                              <a:srgbClr val="0000CC"/>
                            </a:solidFill>
                            <a:latin typeface="Cambria Math" panose="02040503050406030204" pitchFamily="18" charset="0"/>
                          </a:rPr>
                        </m:ctrlPr>
                      </m:fPr>
                      <m:num>
                        <m:r>
                          <a:rPr lang="en-US" sz="2400" i="1" dirty="0">
                            <a:solidFill>
                              <a:srgbClr val="0000CC"/>
                            </a:solidFill>
                            <a:latin typeface="Cambria Math" panose="02040503050406030204" pitchFamily="18" charset="0"/>
                          </a:rPr>
                          <m:t>1</m:t>
                        </m:r>
                      </m:num>
                      <m:den>
                        <m:r>
                          <a:rPr lang="en-US" sz="2400" i="1" dirty="0">
                            <a:solidFill>
                              <a:srgbClr val="0000CC"/>
                            </a:solidFill>
                            <a:latin typeface="Cambria Math" panose="02040503050406030204" pitchFamily="18" charset="0"/>
                          </a:rPr>
                          <m:t>2</m:t>
                        </m:r>
                      </m:den>
                    </m:f>
                    <m:r>
                      <a:rPr lang="en-US" sz="2400" i="1" dirty="0" smtClean="0">
                        <a:solidFill>
                          <a:srgbClr val="0000CC"/>
                        </a:solidFill>
                        <a:latin typeface="Cambria Math" panose="02040503050406030204" pitchFamily="18" charset="0"/>
                        <a:ea typeface="Cambria Math" panose="02040503050406030204" pitchFamily="18" charset="0"/>
                      </a:rPr>
                      <m:t>∙</m:t>
                    </m:r>
                    <m:r>
                      <a:rPr lang="en-US" sz="2400" b="0" i="1" dirty="0" smtClean="0">
                        <a:solidFill>
                          <a:srgbClr val="0000CC"/>
                        </a:solidFill>
                        <a:latin typeface="Cambria Math" panose="02040503050406030204" pitchFamily="18" charset="0"/>
                        <a:ea typeface="Cambria Math" panose="02040503050406030204" pitchFamily="18" charset="0"/>
                      </a:rPr>
                      <m:t>8.6 </m:t>
                    </m:r>
                    <m:r>
                      <a:rPr lang="en-US" sz="2400" i="1" dirty="0" smtClean="0">
                        <a:solidFill>
                          <a:srgbClr val="0000CC"/>
                        </a:solidFill>
                        <a:latin typeface="Cambria Math" panose="02040503050406030204" pitchFamily="18" charset="0"/>
                      </a:rPr>
                      <m:t>=</m:t>
                    </m:r>
                    <m:r>
                      <a:rPr lang="en-US" sz="2400" b="0" i="1" dirty="0" smtClean="0">
                        <a:solidFill>
                          <a:srgbClr val="0000CC"/>
                        </a:solidFill>
                        <a:latin typeface="Cambria Math" panose="02040503050406030204" pitchFamily="18" charset="0"/>
                      </a:rPr>
                      <m:t>24</m:t>
                    </m:r>
                  </m:oMath>
                </a14:m>
                <a:r>
                  <a:rPr lang="en-US" sz="2400" dirty="0" smtClean="0">
                    <a:solidFill>
                      <a:srgbClr val="0000CC"/>
                    </a:solidFill>
                  </a:rPr>
                  <a:t> </a:t>
                </a:r>
                <a:r>
                  <a:rPr lang="en-US" sz="2800" dirty="0" smtClean="0">
                    <a:solidFill>
                      <a:srgbClr val="0000CC"/>
                    </a:solidFill>
                  </a:rPr>
                  <a:t>(cm</a:t>
                </a:r>
                <a:r>
                  <a:rPr lang="en-US" sz="2800" baseline="30000" dirty="0" smtClean="0">
                    <a:solidFill>
                      <a:srgbClr val="0000CC"/>
                    </a:solidFill>
                  </a:rPr>
                  <a:t>2</a:t>
                </a:r>
                <a:r>
                  <a:rPr lang="en-US" sz="2800" dirty="0" smtClean="0">
                    <a:solidFill>
                      <a:srgbClr val="0000CC"/>
                    </a:solidFill>
                  </a:rPr>
                  <a:t>)</a:t>
                </a:r>
                <a:endParaRPr lang="en-US" sz="2800" dirty="0" smtClean="0">
                  <a:solidFill>
                    <a:srgbClr val="0000CC"/>
                  </a:solidFill>
                  <a:latin typeface="Cambria" panose="02040503050406030204" pitchFamily="18" charset="0"/>
                  <a:ea typeface="Cambria" panose="02040503050406030204" pitchFamily="18" charset="0"/>
                  <a:cs typeface="Times New Roman"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272" y="2826081"/>
                <a:ext cx="8737294" cy="1106329"/>
              </a:xfrm>
              <a:prstGeom prst="rect">
                <a:avLst/>
              </a:prstGeom>
              <a:blipFill rotWithShape="0">
                <a:blip r:embed="rId3"/>
                <a:stretch>
                  <a:fillRect l="-1743" t="-7182" b="-9945"/>
                </a:stretch>
              </a:blipFill>
            </p:spPr>
            <p:txBody>
              <a:bodyPr/>
              <a:lstStyle/>
              <a:p>
                <a:r>
                  <a:rPr lang="en-US">
                    <a:noFill/>
                  </a:rPr>
                  <a:t> </a:t>
                </a:r>
              </a:p>
            </p:txBody>
          </p:sp>
        </mc:Fallback>
      </mc:AlternateContent>
    </p:spTree>
    <p:extLst>
      <p:ext uri="{BB962C8B-B14F-4D97-AF65-F5344CB8AC3E}">
        <p14:creationId xmlns:p14="http://schemas.microsoft.com/office/powerpoint/2010/main" val="416734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33400" y="159133"/>
            <a:ext cx="8382000" cy="2369880"/>
          </a:xfrm>
          <a:prstGeom prst="rect">
            <a:avLst/>
          </a:prstGeom>
          <a:solidFill>
            <a:schemeClr val="bg1"/>
          </a:solidFill>
          <a:ln w="9525">
            <a:noFill/>
            <a:miter lim="800000"/>
            <a:headEnd/>
            <a:tailEnd/>
          </a:ln>
        </p:spPr>
        <p:txBody>
          <a:bodyPr wrap="square">
            <a:spAutoFit/>
          </a:bodyPr>
          <a:lstStyle/>
          <a:p>
            <a:r>
              <a:rPr lang="en-US" sz="3600" b="1" dirty="0">
                <a:solidFill>
                  <a:srgbClr val="006600"/>
                </a:solidFill>
              </a:rPr>
              <a:t>Bài toán: </a:t>
            </a:r>
            <a:r>
              <a:rPr lang="pt-BR" sz="2800" i="1" dirty="0">
                <a:solidFill>
                  <a:srgbClr val="002060"/>
                </a:solidFill>
              </a:rPr>
              <a:t>Một siêu thị cần treo đèn trang trí xung quanh mép của một tấm biển quảng cáo hình chữ nhật có chiều rộng 5m, chiều dài 10m. Chi phí cho mỗi mét dài của đèn là 40 000 đồng. Hỏi siêu thị phải chi bao nhiêu tiền để mua đèn?</a:t>
            </a:r>
            <a:endParaRPr lang="en-US" sz="2800" dirty="0">
              <a:solidFill>
                <a:srgbClr val="002060"/>
              </a:solidFill>
            </a:endParaRPr>
          </a:p>
        </p:txBody>
      </p:sp>
      <p:sp>
        <p:nvSpPr>
          <p:cNvPr id="6" name="WordArt 18"/>
          <p:cNvSpPr>
            <a:spLocks noChangeArrowheads="1" noChangeShapeType="1" noTextEdit="1"/>
          </p:cNvSpPr>
          <p:nvPr/>
        </p:nvSpPr>
        <p:spPr bwMode="auto">
          <a:xfrm>
            <a:off x="685800" y="2971800"/>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sp>
        <p:nvSpPr>
          <p:cNvPr id="7" name="Text Box 5"/>
          <p:cNvSpPr txBox="1">
            <a:spLocks noChangeArrowheads="1"/>
          </p:cNvSpPr>
          <p:nvPr/>
        </p:nvSpPr>
        <p:spPr bwMode="auto">
          <a:xfrm>
            <a:off x="533400" y="3800363"/>
            <a:ext cx="8382000" cy="2462213"/>
          </a:xfrm>
          <a:prstGeom prst="rect">
            <a:avLst/>
          </a:prstGeom>
          <a:solidFill>
            <a:schemeClr val="bg1"/>
          </a:solidFill>
          <a:ln>
            <a:noFill/>
          </a:ln>
          <a:extLst/>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14350" indent="-514350" eaLnBrk="1" hangingPunct="1">
              <a:spcBef>
                <a:spcPct val="50000"/>
              </a:spcBef>
              <a:defRPr/>
            </a:pP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 Chu vi của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tấm</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biển</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quảng</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cáo</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hình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chữ</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nhật</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pPr marL="514350" indent="-514350" eaLnBrk="1" hangingPunct="1">
              <a:spcBef>
                <a:spcPct val="50000"/>
              </a:spcBef>
              <a:defRPr/>
            </a:pP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2.(5 + 10) = 2.15 = 30 (m)</a:t>
            </a:r>
          </a:p>
          <a:p>
            <a:pPr marL="514350" indent="-514350" eaLnBrk="1" hangingPunct="1">
              <a:spcBef>
                <a:spcPct val="50000"/>
              </a:spcBef>
              <a:defRPr/>
            </a:pPr>
            <a:endParaRPr lang="en-US" sz="2800" dirty="0" smtClean="0">
              <a:solidFill>
                <a:srgbClr val="0000CC"/>
              </a:solidFill>
              <a:latin typeface="Cambria" panose="02040503050406030204" pitchFamily="18" charset="0"/>
              <a:ea typeface="Cambria" panose="02040503050406030204" pitchFamily="18" charset="0"/>
              <a:cs typeface="Times New Roman" pitchFamily="18" charset="0"/>
            </a:endParaRPr>
          </a:p>
          <a:p>
            <a:pPr marL="514350" indent="-514350" eaLnBrk="1" hangingPunct="1">
              <a:spcBef>
                <a:spcPct val="50000"/>
              </a:spcBef>
              <a:defRPr/>
            </a:pPr>
            <a:endParaRPr lang="en-US" sz="2800" dirty="0" smtClean="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8" name="TextBox 7"/>
          <p:cNvSpPr txBox="1"/>
          <p:nvPr/>
        </p:nvSpPr>
        <p:spPr>
          <a:xfrm>
            <a:off x="685800" y="4994746"/>
            <a:ext cx="7696200" cy="954107"/>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 </a:t>
            </a:r>
            <a:r>
              <a:rPr lang="en-US" sz="2800" dirty="0">
                <a:solidFill>
                  <a:srgbClr val="0000CC"/>
                </a:solidFill>
                <a:latin typeface="Cambria" panose="02040503050406030204" pitchFamily="18" charset="0"/>
                <a:ea typeface="Cambria" panose="02040503050406030204" pitchFamily="18" charset="0"/>
                <a:cs typeface="Times New Roman" pitchFamily="18" charset="0"/>
              </a:rPr>
              <a:t>Số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tiền</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siêu</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thị</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cần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phải</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chi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để</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mua</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đèn</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30. 40 000 = 1 200 000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đồng</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p:txBody>
      </p:sp>
      <p:pic>
        <p:nvPicPr>
          <p:cNvPr id="9" name="Picture 8"/>
          <p:cNvPicPr/>
          <p:nvPr/>
        </p:nvPicPr>
        <p:blipFill rotWithShape="1">
          <a:blip r:embed="rId2">
            <a:extLst>
              <a:ext uri="{28A0092B-C50C-407E-A947-70E740481C1C}">
                <a14:useLocalDpi xmlns:a14="http://schemas.microsoft.com/office/drawing/2010/main" val="0"/>
              </a:ext>
            </a:extLst>
          </a:blip>
          <a:srcRect t="3637"/>
          <a:stretch/>
        </p:blipFill>
        <p:spPr bwMode="auto">
          <a:xfrm>
            <a:off x="5257800" y="2006283"/>
            <a:ext cx="3657600" cy="17134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044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183875" y="17435"/>
            <a:ext cx="2774873" cy="707886"/>
          </a:xfrm>
          <a:prstGeom prst="rect">
            <a:avLst/>
          </a:prstGeom>
          <a:noFill/>
          <a:ln w="9525">
            <a:noFill/>
            <a:miter lim="800000"/>
            <a:headEnd/>
            <a:tailEnd/>
          </a:ln>
        </p:spPr>
        <p:txBody>
          <a:bodyPr wrap="square">
            <a:spAutoFit/>
          </a:bodyPr>
          <a:lstStyle/>
          <a:p>
            <a:pPr>
              <a:spcBef>
                <a:spcPct val="50000"/>
              </a:spcBef>
            </a:pPr>
            <a:r>
              <a:rPr lang="en-US" sz="4000" b="1" i="1" dirty="0" err="1" smtClean="0">
                <a:solidFill>
                  <a:srgbClr val="006600"/>
                </a:solidFill>
              </a:rPr>
              <a:t>Luyện</a:t>
            </a:r>
            <a:r>
              <a:rPr lang="en-US" sz="4000" b="1" i="1" dirty="0" smtClean="0">
                <a:solidFill>
                  <a:srgbClr val="006600"/>
                </a:solidFill>
              </a:rPr>
              <a:t> tập 3  </a:t>
            </a:r>
          </a:p>
        </p:txBody>
      </p:sp>
      <p:sp>
        <p:nvSpPr>
          <p:cNvPr id="5" name="Text Box 5"/>
          <p:cNvSpPr txBox="1">
            <a:spLocks noChangeArrowheads="1"/>
          </p:cNvSpPr>
          <p:nvPr/>
        </p:nvSpPr>
        <p:spPr bwMode="auto">
          <a:xfrm>
            <a:off x="264634" y="639896"/>
            <a:ext cx="8613354" cy="1569660"/>
          </a:xfrm>
          <a:prstGeom prst="rect">
            <a:avLst/>
          </a:prstGeom>
          <a:solidFill>
            <a:schemeClr val="bg1"/>
          </a:solidFill>
          <a:ln w="9525">
            <a:noFill/>
            <a:miter lim="800000"/>
            <a:headEnd/>
            <a:tailEnd/>
          </a:ln>
        </p:spPr>
        <p:txBody>
          <a:bodyPr wrap="square">
            <a:spAutoFit/>
          </a:bodyPr>
          <a:lstStyle/>
          <a:p>
            <a:r>
              <a:rPr lang="vi-VN" sz="2400" dirty="0"/>
              <a:t>Trong mảnh vườn hình chữ nhật có chiều dài 8 m, chiều rộng 5 m, người ta trồng hoa hồng trong một mảnh đất hình thoi như hình bên. Nếu mỗi mét vuông trồng 4 cây hoa thì cần bao nhiêu cây hoa để trồng trên mảnh đất hình thoi đó?</a:t>
            </a:r>
            <a:endParaRPr lang="en-US" sz="2400" dirty="0"/>
          </a:p>
        </p:txBody>
      </p:sp>
      <p:pic>
        <p:nvPicPr>
          <p:cNvPr id="9" name="Picture 8"/>
          <p:cNvPicPr>
            <a:picLocks noChangeAspect="1"/>
          </p:cNvPicPr>
          <p:nvPr/>
        </p:nvPicPr>
        <p:blipFill rotWithShape="1">
          <a:blip r:embed="rId2"/>
          <a:srcRect t="8230"/>
          <a:stretch/>
        </p:blipFill>
        <p:spPr>
          <a:xfrm>
            <a:off x="5958748" y="2209556"/>
            <a:ext cx="2971953" cy="1841551"/>
          </a:xfrm>
          <a:prstGeom prst="rect">
            <a:avLst/>
          </a:prstGeom>
        </p:spPr>
      </p:pic>
      <p:sp>
        <p:nvSpPr>
          <p:cNvPr id="10" name="WordArt 18"/>
          <p:cNvSpPr>
            <a:spLocks noChangeArrowheads="1" noChangeShapeType="1" noTextEdit="1"/>
          </p:cNvSpPr>
          <p:nvPr/>
        </p:nvSpPr>
        <p:spPr bwMode="auto">
          <a:xfrm>
            <a:off x="403034" y="2266723"/>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mc:AlternateContent xmlns:mc="http://schemas.openxmlformats.org/markup-compatibility/2006" xmlns:a14="http://schemas.microsoft.com/office/drawing/2010/main">
        <mc:Choice Requires="a14">
          <p:sp>
            <p:nvSpPr>
              <p:cNvPr id="11" name="TextBox 10"/>
              <p:cNvSpPr txBox="1"/>
              <p:nvPr/>
            </p:nvSpPr>
            <p:spPr>
              <a:xfrm>
                <a:off x="246272" y="2925234"/>
                <a:ext cx="8737294" cy="1106329"/>
              </a:xfrm>
              <a:prstGeom prst="rect">
                <a:avLst/>
              </a:prstGeom>
              <a:noFill/>
            </p:spPr>
            <p:txBody>
              <a:bodyPr wrap="square" rtlCol="0">
                <a:spAutoFit/>
              </a:bodyPr>
              <a:lstStyle/>
              <a:p>
                <a:r>
                  <a:rPr lang="en-US" sz="32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rPr>
                  <a:t>Diện</a:t>
                </a:r>
                <a:r>
                  <a:rPr lang="en-US" sz="2800" dirty="0" smtClean="0">
                    <a:solidFill>
                      <a:srgbClr val="0000CC"/>
                    </a:solidFill>
                  </a:rPr>
                  <a:t> </a:t>
                </a:r>
                <a:r>
                  <a:rPr lang="en-US" sz="2800" dirty="0" err="1">
                    <a:solidFill>
                      <a:srgbClr val="0000CC"/>
                    </a:solidFill>
                  </a:rPr>
                  <a:t>tích</a:t>
                </a:r>
                <a:r>
                  <a:rPr lang="en-US" sz="2800" dirty="0">
                    <a:solidFill>
                      <a:srgbClr val="0000CC"/>
                    </a:solidFill>
                  </a:rPr>
                  <a:t> của </a:t>
                </a:r>
                <a:r>
                  <a:rPr lang="en-US" sz="2800" dirty="0" err="1" smtClean="0">
                    <a:solidFill>
                      <a:srgbClr val="0000CC"/>
                    </a:solidFill>
                  </a:rPr>
                  <a:t>mảnh</a:t>
                </a:r>
                <a:r>
                  <a:rPr lang="en-US" sz="2800" dirty="0" smtClean="0">
                    <a:solidFill>
                      <a:srgbClr val="0000CC"/>
                    </a:solidFill>
                  </a:rPr>
                  <a:t> </a:t>
                </a:r>
                <a:r>
                  <a:rPr lang="en-US" sz="2800" dirty="0" err="1" smtClean="0">
                    <a:solidFill>
                      <a:srgbClr val="0000CC"/>
                    </a:solidFill>
                  </a:rPr>
                  <a:t>đất</a:t>
                </a:r>
                <a:r>
                  <a:rPr lang="en-US" sz="2800" dirty="0" smtClean="0">
                    <a:solidFill>
                      <a:srgbClr val="0000CC"/>
                    </a:solidFill>
                  </a:rPr>
                  <a:t> </a:t>
                </a:r>
                <a:r>
                  <a:rPr lang="en-US" sz="2800" dirty="0" err="1" smtClean="0">
                    <a:solidFill>
                      <a:srgbClr val="0000CC"/>
                    </a:solidFill>
                  </a:rPr>
                  <a:t>hình</a:t>
                </a:r>
                <a:r>
                  <a:rPr lang="en-US" sz="2800" dirty="0" smtClean="0">
                    <a:solidFill>
                      <a:srgbClr val="0000CC"/>
                    </a:solidFill>
                  </a:rPr>
                  <a:t> </a:t>
                </a:r>
                <a:r>
                  <a:rPr lang="en-US" sz="2800" dirty="0" err="1" smtClean="0">
                    <a:solidFill>
                      <a:srgbClr val="0000CC"/>
                    </a:solidFill>
                  </a:rPr>
                  <a:t>thoi</a:t>
                </a:r>
                <a:r>
                  <a:rPr lang="en-US" sz="2800" dirty="0" smtClean="0">
                    <a:solidFill>
                      <a:srgbClr val="0000CC"/>
                    </a:solidFill>
                  </a:rPr>
                  <a:t> </a:t>
                </a:r>
                <a:r>
                  <a:rPr lang="en-US" sz="2800" dirty="0" err="1" smtClean="0">
                    <a:solidFill>
                      <a:srgbClr val="0000CC"/>
                    </a:solidFill>
                  </a:rPr>
                  <a:t>là</a:t>
                </a:r>
                <a:r>
                  <a:rPr lang="en-US" sz="2800" dirty="0" smtClean="0">
                    <a:solidFill>
                      <a:srgbClr val="0000CC"/>
                    </a:solidFill>
                  </a:rPr>
                  <a:t>:  </a:t>
                </a:r>
              </a:p>
              <a:p>
                <a:r>
                  <a:rPr lang="en-US" sz="2400" dirty="0">
                    <a:solidFill>
                      <a:srgbClr val="0000CC"/>
                    </a:solidFill>
                  </a:rPr>
                  <a:t> </a:t>
                </a:r>
                <a:r>
                  <a:rPr lang="en-US" sz="2400" dirty="0" smtClean="0">
                    <a:solidFill>
                      <a:srgbClr val="0000CC"/>
                    </a:solidFill>
                  </a:rPr>
                  <a:t>     	 S </a:t>
                </a:r>
                <a14:m>
                  <m:oMath xmlns:m="http://schemas.openxmlformats.org/officeDocument/2006/math">
                    <m:r>
                      <a:rPr lang="en-US" sz="2400" b="0" i="1" dirty="0" smtClean="0">
                        <a:solidFill>
                          <a:srgbClr val="0000CC"/>
                        </a:solidFill>
                        <a:latin typeface="Cambria Math" panose="02040503050406030204" pitchFamily="18" charset="0"/>
                      </a:rPr>
                      <m:t>= </m:t>
                    </m:r>
                    <m:f>
                      <m:fPr>
                        <m:ctrlPr>
                          <a:rPr lang="en-US" sz="2400" i="1" dirty="0">
                            <a:solidFill>
                              <a:srgbClr val="0000CC"/>
                            </a:solidFill>
                            <a:latin typeface="Cambria Math" panose="02040503050406030204" pitchFamily="18" charset="0"/>
                          </a:rPr>
                        </m:ctrlPr>
                      </m:fPr>
                      <m:num>
                        <m:r>
                          <a:rPr lang="en-US" sz="2400" i="1" dirty="0">
                            <a:solidFill>
                              <a:srgbClr val="0000CC"/>
                            </a:solidFill>
                            <a:latin typeface="Cambria Math" panose="02040503050406030204" pitchFamily="18" charset="0"/>
                          </a:rPr>
                          <m:t>1</m:t>
                        </m:r>
                      </m:num>
                      <m:den>
                        <m:r>
                          <a:rPr lang="en-US" sz="2400" i="1" dirty="0">
                            <a:solidFill>
                              <a:srgbClr val="0000CC"/>
                            </a:solidFill>
                            <a:latin typeface="Cambria Math" panose="02040503050406030204" pitchFamily="18" charset="0"/>
                          </a:rPr>
                          <m:t>2</m:t>
                        </m:r>
                      </m:den>
                    </m:f>
                    <m:r>
                      <a:rPr lang="en-US" sz="2400" i="1" dirty="0" smtClean="0">
                        <a:solidFill>
                          <a:srgbClr val="0000CC"/>
                        </a:solidFill>
                        <a:latin typeface="Cambria Math" panose="02040503050406030204" pitchFamily="18" charset="0"/>
                        <a:ea typeface="Cambria Math" panose="02040503050406030204" pitchFamily="18" charset="0"/>
                      </a:rPr>
                      <m:t>∙</m:t>
                    </m:r>
                    <m:r>
                      <a:rPr lang="en-US" sz="2400" b="0" i="1" dirty="0" smtClean="0">
                        <a:solidFill>
                          <a:srgbClr val="0000CC"/>
                        </a:solidFill>
                        <a:latin typeface="Cambria Math" panose="02040503050406030204" pitchFamily="18" charset="0"/>
                        <a:ea typeface="Cambria Math" panose="02040503050406030204" pitchFamily="18" charset="0"/>
                      </a:rPr>
                      <m:t>5.8 </m:t>
                    </m:r>
                    <m:r>
                      <a:rPr lang="en-US" sz="2400" i="1" dirty="0" smtClean="0">
                        <a:solidFill>
                          <a:srgbClr val="0000CC"/>
                        </a:solidFill>
                        <a:latin typeface="Cambria Math" panose="02040503050406030204" pitchFamily="18" charset="0"/>
                      </a:rPr>
                      <m:t>=</m:t>
                    </m:r>
                    <m:r>
                      <a:rPr lang="en-US" sz="2400" b="0" i="1" dirty="0" smtClean="0">
                        <a:solidFill>
                          <a:srgbClr val="0000CC"/>
                        </a:solidFill>
                        <a:latin typeface="Cambria Math" panose="02040503050406030204" pitchFamily="18" charset="0"/>
                      </a:rPr>
                      <m:t>20</m:t>
                    </m:r>
                  </m:oMath>
                </a14:m>
                <a:r>
                  <a:rPr lang="en-US" sz="2400" dirty="0" smtClean="0">
                    <a:solidFill>
                      <a:srgbClr val="0000CC"/>
                    </a:solidFill>
                  </a:rPr>
                  <a:t> </a:t>
                </a:r>
                <a:r>
                  <a:rPr lang="en-US" sz="2800" dirty="0" smtClean="0">
                    <a:solidFill>
                      <a:srgbClr val="0000CC"/>
                    </a:solidFill>
                  </a:rPr>
                  <a:t>(m</a:t>
                </a:r>
                <a:r>
                  <a:rPr lang="en-US" sz="2800" baseline="30000" dirty="0" smtClean="0">
                    <a:solidFill>
                      <a:srgbClr val="0000CC"/>
                    </a:solidFill>
                  </a:rPr>
                  <a:t>2</a:t>
                </a:r>
                <a:r>
                  <a:rPr lang="en-US" sz="2800" dirty="0" smtClean="0">
                    <a:solidFill>
                      <a:srgbClr val="0000CC"/>
                    </a:solidFill>
                  </a:rPr>
                  <a:t>)</a:t>
                </a:r>
                <a:endParaRPr lang="en-US" sz="2800" dirty="0" smtClean="0">
                  <a:solidFill>
                    <a:srgbClr val="0000CC"/>
                  </a:solidFill>
                  <a:latin typeface="Cambria" panose="02040503050406030204" pitchFamily="18" charset="0"/>
                  <a:ea typeface="Cambria" panose="02040503050406030204" pitchFamily="18" charset="0"/>
                  <a:cs typeface="Times New Roman"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46272" y="2925234"/>
                <a:ext cx="8737294" cy="1106329"/>
              </a:xfrm>
              <a:prstGeom prst="rect">
                <a:avLst/>
              </a:prstGeom>
              <a:blipFill rotWithShape="0">
                <a:blip r:embed="rId3"/>
                <a:stretch>
                  <a:fillRect l="-1743" t="-7182" b="-9945"/>
                </a:stretch>
              </a:blipFill>
            </p:spPr>
            <p:txBody>
              <a:bodyPr/>
              <a:lstStyle/>
              <a:p>
                <a:r>
                  <a:rPr lang="en-US">
                    <a:noFill/>
                  </a:rPr>
                  <a:t> </a:t>
                </a:r>
              </a:p>
            </p:txBody>
          </p:sp>
        </mc:Fallback>
      </mc:AlternateContent>
      <p:sp>
        <p:nvSpPr>
          <p:cNvPr id="15" name="TextBox 14"/>
          <p:cNvSpPr txBox="1"/>
          <p:nvPr/>
        </p:nvSpPr>
        <p:spPr>
          <a:xfrm>
            <a:off x="273815" y="3886200"/>
            <a:ext cx="7727185" cy="1446550"/>
          </a:xfrm>
          <a:prstGeom prst="rect">
            <a:avLst/>
          </a:prstGeom>
          <a:noFill/>
        </p:spPr>
        <p:txBody>
          <a:bodyPr wrap="square" rtlCol="0">
            <a:spAutoFit/>
          </a:bodyPr>
          <a:lstStyle/>
          <a:p>
            <a:r>
              <a:rPr lang="en-US" sz="32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rPr>
              <a:t>Mỗi</a:t>
            </a:r>
            <a:r>
              <a:rPr lang="en-US" sz="2800" dirty="0">
                <a:solidFill>
                  <a:srgbClr val="0000CC"/>
                </a:solidFill>
              </a:rPr>
              <a:t> </a:t>
            </a:r>
            <a:r>
              <a:rPr lang="en-US" sz="2800" dirty="0" err="1">
                <a:solidFill>
                  <a:srgbClr val="0000CC"/>
                </a:solidFill>
              </a:rPr>
              <a:t>mét</a:t>
            </a:r>
            <a:r>
              <a:rPr lang="en-US" sz="2800" dirty="0">
                <a:solidFill>
                  <a:srgbClr val="0000CC"/>
                </a:solidFill>
              </a:rPr>
              <a:t> </a:t>
            </a:r>
            <a:r>
              <a:rPr lang="en-US" sz="2800" dirty="0" err="1">
                <a:solidFill>
                  <a:srgbClr val="0000CC"/>
                </a:solidFill>
              </a:rPr>
              <a:t>vuông</a:t>
            </a:r>
            <a:r>
              <a:rPr lang="en-US" sz="2800" dirty="0">
                <a:solidFill>
                  <a:srgbClr val="0000CC"/>
                </a:solidFill>
              </a:rPr>
              <a:t> </a:t>
            </a:r>
            <a:r>
              <a:rPr lang="en-US" sz="2800" dirty="0" err="1">
                <a:solidFill>
                  <a:srgbClr val="0000CC"/>
                </a:solidFill>
              </a:rPr>
              <a:t>trồng</a:t>
            </a:r>
            <a:r>
              <a:rPr lang="en-US" sz="2800" dirty="0">
                <a:solidFill>
                  <a:srgbClr val="0000CC"/>
                </a:solidFill>
              </a:rPr>
              <a:t> 4 </a:t>
            </a:r>
            <a:r>
              <a:rPr lang="en-US" sz="2800" dirty="0" err="1">
                <a:solidFill>
                  <a:srgbClr val="0000CC"/>
                </a:solidFill>
              </a:rPr>
              <a:t>cây</a:t>
            </a:r>
            <a:r>
              <a:rPr lang="en-US" sz="2800" dirty="0">
                <a:solidFill>
                  <a:srgbClr val="0000CC"/>
                </a:solidFill>
              </a:rPr>
              <a:t> </a:t>
            </a:r>
            <a:r>
              <a:rPr lang="en-US" sz="2800" dirty="0" err="1">
                <a:solidFill>
                  <a:srgbClr val="0000CC"/>
                </a:solidFill>
              </a:rPr>
              <a:t>hoa</a:t>
            </a:r>
            <a:r>
              <a:rPr lang="en-US" sz="2800" dirty="0">
                <a:solidFill>
                  <a:srgbClr val="0000CC"/>
                </a:solidFill>
              </a:rPr>
              <a:t> </a:t>
            </a:r>
            <a:r>
              <a:rPr lang="en-US" sz="2800" dirty="0" err="1">
                <a:solidFill>
                  <a:srgbClr val="0000CC"/>
                </a:solidFill>
              </a:rPr>
              <a:t>hồng</a:t>
            </a:r>
            <a:r>
              <a:rPr lang="en-US" sz="2800" dirty="0">
                <a:solidFill>
                  <a:srgbClr val="0000CC"/>
                </a:solidFill>
              </a:rPr>
              <a:t>, </a:t>
            </a:r>
            <a:r>
              <a:rPr lang="en-US" sz="2800" dirty="0" err="1">
                <a:solidFill>
                  <a:srgbClr val="0000CC"/>
                </a:solidFill>
              </a:rPr>
              <a:t>thì</a:t>
            </a:r>
            <a:r>
              <a:rPr lang="en-US" sz="2800" dirty="0">
                <a:solidFill>
                  <a:srgbClr val="0000CC"/>
                </a:solidFill>
              </a:rPr>
              <a:t> số </a:t>
            </a:r>
            <a:r>
              <a:rPr lang="en-US" sz="2800" dirty="0" err="1">
                <a:solidFill>
                  <a:srgbClr val="0000CC"/>
                </a:solidFill>
              </a:rPr>
              <a:t>cây</a:t>
            </a:r>
            <a:r>
              <a:rPr lang="en-US" sz="2800" dirty="0">
                <a:solidFill>
                  <a:srgbClr val="0000CC"/>
                </a:solidFill>
              </a:rPr>
              <a:t> </a:t>
            </a:r>
            <a:r>
              <a:rPr lang="en-US" sz="2800" dirty="0" err="1">
                <a:solidFill>
                  <a:srgbClr val="0000CC"/>
                </a:solidFill>
              </a:rPr>
              <a:t>hoa</a:t>
            </a:r>
            <a:r>
              <a:rPr lang="en-US" sz="2800" dirty="0">
                <a:solidFill>
                  <a:srgbClr val="0000CC"/>
                </a:solidFill>
              </a:rPr>
              <a:t> </a:t>
            </a:r>
            <a:r>
              <a:rPr lang="en-US" sz="2800" dirty="0" err="1">
                <a:solidFill>
                  <a:srgbClr val="0000CC"/>
                </a:solidFill>
              </a:rPr>
              <a:t>hồng</a:t>
            </a:r>
            <a:r>
              <a:rPr lang="en-US" sz="2800" dirty="0">
                <a:solidFill>
                  <a:srgbClr val="0000CC"/>
                </a:solidFill>
              </a:rPr>
              <a:t> cần </a:t>
            </a:r>
            <a:r>
              <a:rPr lang="en-US" sz="2800" dirty="0" err="1">
                <a:solidFill>
                  <a:srgbClr val="0000CC"/>
                </a:solidFill>
              </a:rPr>
              <a:t>để</a:t>
            </a:r>
            <a:r>
              <a:rPr lang="en-US" sz="2800" dirty="0">
                <a:solidFill>
                  <a:srgbClr val="0000CC"/>
                </a:solidFill>
              </a:rPr>
              <a:t> </a:t>
            </a:r>
            <a:r>
              <a:rPr lang="en-US" sz="2800" dirty="0" err="1">
                <a:solidFill>
                  <a:srgbClr val="0000CC"/>
                </a:solidFill>
              </a:rPr>
              <a:t>trồng</a:t>
            </a:r>
            <a:r>
              <a:rPr lang="en-US" sz="2800" dirty="0">
                <a:solidFill>
                  <a:srgbClr val="0000CC"/>
                </a:solidFill>
              </a:rPr>
              <a:t> </a:t>
            </a:r>
            <a:r>
              <a:rPr lang="en-US" sz="2800" dirty="0" err="1">
                <a:solidFill>
                  <a:srgbClr val="0000CC"/>
                </a:solidFill>
              </a:rPr>
              <a:t>trên</a:t>
            </a:r>
            <a:r>
              <a:rPr lang="en-US" sz="2800" dirty="0">
                <a:solidFill>
                  <a:srgbClr val="0000CC"/>
                </a:solidFill>
              </a:rPr>
              <a:t> </a:t>
            </a:r>
            <a:r>
              <a:rPr lang="en-US" sz="2800" dirty="0" err="1">
                <a:solidFill>
                  <a:srgbClr val="0000CC"/>
                </a:solidFill>
              </a:rPr>
              <a:t>mảnh</a:t>
            </a:r>
            <a:r>
              <a:rPr lang="en-US" sz="2800" dirty="0">
                <a:solidFill>
                  <a:srgbClr val="0000CC"/>
                </a:solidFill>
              </a:rPr>
              <a:t> </a:t>
            </a:r>
            <a:r>
              <a:rPr lang="en-US" sz="2800" dirty="0" err="1">
                <a:solidFill>
                  <a:srgbClr val="0000CC"/>
                </a:solidFill>
              </a:rPr>
              <a:t>đất</a:t>
            </a:r>
            <a:r>
              <a:rPr lang="en-US" sz="2800" dirty="0">
                <a:solidFill>
                  <a:srgbClr val="0000CC"/>
                </a:solidFill>
              </a:rPr>
              <a:t> </a:t>
            </a:r>
            <a:r>
              <a:rPr lang="en-US" sz="2800" dirty="0" err="1">
                <a:solidFill>
                  <a:srgbClr val="0000CC"/>
                </a:solidFill>
              </a:rPr>
              <a:t>hình</a:t>
            </a:r>
            <a:r>
              <a:rPr lang="en-US" sz="2800" dirty="0">
                <a:solidFill>
                  <a:srgbClr val="0000CC"/>
                </a:solidFill>
              </a:rPr>
              <a:t> </a:t>
            </a:r>
            <a:r>
              <a:rPr lang="en-US" sz="2800" dirty="0" err="1">
                <a:solidFill>
                  <a:srgbClr val="0000CC"/>
                </a:solidFill>
              </a:rPr>
              <a:t>thoi</a:t>
            </a:r>
            <a:r>
              <a:rPr lang="en-US" sz="2800" dirty="0">
                <a:solidFill>
                  <a:srgbClr val="0000CC"/>
                </a:solidFill>
              </a:rPr>
              <a:t> </a:t>
            </a:r>
            <a:r>
              <a:rPr lang="en-US" sz="2800" dirty="0" err="1">
                <a:solidFill>
                  <a:srgbClr val="0000CC"/>
                </a:solidFill>
              </a:rPr>
              <a:t>là</a:t>
            </a:r>
            <a:r>
              <a:rPr lang="en-US" sz="2800" dirty="0">
                <a:solidFill>
                  <a:srgbClr val="0000CC"/>
                </a:solidFill>
              </a:rPr>
              <a:t>: </a:t>
            </a:r>
            <a:r>
              <a:rPr lang="en-US" sz="2800" dirty="0" smtClean="0">
                <a:solidFill>
                  <a:srgbClr val="0000CC"/>
                </a:solidFill>
              </a:rPr>
              <a:t>   	20.4 </a:t>
            </a:r>
            <a:r>
              <a:rPr lang="en-US" sz="2800" dirty="0">
                <a:solidFill>
                  <a:srgbClr val="0000CC"/>
                </a:solidFill>
              </a:rPr>
              <a:t>= 80 (</a:t>
            </a:r>
            <a:r>
              <a:rPr lang="en-US" sz="2800" dirty="0" err="1">
                <a:solidFill>
                  <a:srgbClr val="0000CC"/>
                </a:solidFill>
              </a:rPr>
              <a:t>cây</a:t>
            </a:r>
            <a:r>
              <a:rPr lang="en-US" sz="2800" dirty="0">
                <a:solidFill>
                  <a:srgbClr val="0000CC"/>
                </a:solidFill>
              </a:rPr>
              <a:t>).</a:t>
            </a:r>
          </a:p>
        </p:txBody>
      </p:sp>
    </p:spTree>
    <p:extLst>
      <p:ext uri="{BB962C8B-B14F-4D97-AF65-F5344CB8AC3E}">
        <p14:creationId xmlns:p14="http://schemas.microsoft.com/office/powerpoint/2010/main" val="215255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0" grpId="0" animBg="1"/>
      <p:bldP spid="11"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9761" y="1158758"/>
            <a:ext cx="9163521" cy="4540483"/>
          </a:xfrm>
          <a:prstGeom prst="rect">
            <a:avLst/>
          </a:prstGeom>
        </p:spPr>
      </p:pic>
      <p:sp>
        <p:nvSpPr>
          <p:cNvPr id="6" name="TextBox 5"/>
          <p:cNvSpPr txBox="1"/>
          <p:nvPr/>
        </p:nvSpPr>
        <p:spPr>
          <a:xfrm>
            <a:off x="533400" y="3048000"/>
            <a:ext cx="1828800" cy="523220"/>
          </a:xfrm>
          <a:prstGeom prst="rect">
            <a:avLst/>
          </a:prstGeom>
          <a:noFill/>
        </p:spPr>
        <p:txBody>
          <a:bodyPr wrap="square">
            <a:spAutoFit/>
          </a:bodyPr>
          <a:lstStyle/>
          <a:p>
            <a:pPr algn="ctr">
              <a:defRPr/>
            </a:pPr>
            <a:r>
              <a:rPr lang="en-US" sz="28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4a</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8" name="TextBox 7"/>
          <p:cNvSpPr txBox="1"/>
          <p:nvPr/>
        </p:nvSpPr>
        <p:spPr>
          <a:xfrm>
            <a:off x="2058554" y="3048000"/>
            <a:ext cx="1828800" cy="523220"/>
          </a:xfrm>
          <a:prstGeom prst="rect">
            <a:avLst/>
          </a:prstGeom>
          <a:noFill/>
        </p:spPr>
        <p:txBody>
          <a:bodyPr wrap="square">
            <a:spAutoFit/>
          </a:bodyPr>
          <a:lstStyle/>
          <a:p>
            <a:pPr algn="ctr">
              <a:defRPr/>
            </a:pPr>
            <a:r>
              <a:rPr lang="en-US" sz="28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2(</a:t>
            </a:r>
            <a:r>
              <a:rPr lang="en-US" sz="2800" b="1" i="1" dirty="0" err="1"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a:t>
            </a:r>
            <a:r>
              <a:rPr lang="en-US" sz="28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9" name="TextBox 8"/>
          <p:cNvSpPr txBox="1"/>
          <p:nvPr/>
        </p:nvSpPr>
        <p:spPr>
          <a:xfrm>
            <a:off x="3754915" y="3092068"/>
            <a:ext cx="1828800" cy="461665"/>
          </a:xfrm>
          <a:prstGeom prst="rect">
            <a:avLst/>
          </a:prstGeom>
          <a:noFill/>
        </p:spPr>
        <p:txBody>
          <a:bodyPr wrap="square">
            <a:spAutoFit/>
          </a:bodyPr>
          <a:lstStyle/>
          <a:p>
            <a:pPr algn="ctr">
              <a:defRPr/>
            </a:pPr>
            <a:r>
              <a:rPr lang="en-US" sz="24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a:t>
            </a:r>
            <a:r>
              <a:rPr lang="en-US" sz="2400" b="1" i="1" dirty="0" err="1"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a+b+c+d</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11" name="TextBox 10"/>
          <p:cNvSpPr txBox="1"/>
          <p:nvPr/>
        </p:nvSpPr>
        <p:spPr>
          <a:xfrm>
            <a:off x="5535175" y="3092067"/>
            <a:ext cx="1828800" cy="461665"/>
          </a:xfrm>
          <a:prstGeom prst="rect">
            <a:avLst/>
          </a:prstGeom>
          <a:noFill/>
        </p:spPr>
        <p:txBody>
          <a:bodyPr wrap="square">
            <a:spAutoFit/>
          </a:bodyPr>
          <a:lstStyle/>
          <a:p>
            <a:pPr algn="ctr">
              <a:defRPr/>
            </a:pPr>
            <a:r>
              <a:rPr lang="en-US" sz="24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2(</a:t>
            </a:r>
            <a:r>
              <a:rPr lang="en-US" sz="2400" b="1" i="1" dirty="0" err="1"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a:t>
            </a:r>
            <a:r>
              <a:rPr lang="en-US" sz="24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13" name="TextBox 12"/>
          <p:cNvSpPr txBox="1"/>
          <p:nvPr/>
        </p:nvSpPr>
        <p:spPr>
          <a:xfrm>
            <a:off x="7304762" y="3109555"/>
            <a:ext cx="1828800" cy="461665"/>
          </a:xfrm>
          <a:prstGeom prst="rect">
            <a:avLst/>
          </a:prstGeom>
          <a:noFill/>
        </p:spPr>
        <p:txBody>
          <a:bodyPr wrap="square">
            <a:spAutoFit/>
          </a:bodyPr>
          <a:lstStyle/>
          <a:p>
            <a:pPr algn="ctr">
              <a:defRPr/>
            </a:pPr>
            <a:r>
              <a:rPr lang="en-US" sz="24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4m</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14" name="TextBox 13"/>
          <p:cNvSpPr txBox="1"/>
          <p:nvPr/>
        </p:nvSpPr>
        <p:spPr>
          <a:xfrm>
            <a:off x="533400" y="4648200"/>
            <a:ext cx="1828800" cy="523220"/>
          </a:xfrm>
          <a:prstGeom prst="rect">
            <a:avLst/>
          </a:prstGeom>
          <a:noFill/>
        </p:spPr>
        <p:txBody>
          <a:bodyPr wrap="square">
            <a:spAutoFit/>
          </a:bodyPr>
          <a:lstStyle/>
          <a:p>
            <a:pPr algn="ctr">
              <a:defRPr/>
            </a:pPr>
            <a:r>
              <a:rPr lang="en-US" sz="28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a:t>
            </a:r>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 = a</a:t>
            </a:r>
            <a:r>
              <a:rPr lang="en-US" sz="2800" b="1" i="1" baseline="30000"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2</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15" name="TextBox 14"/>
          <p:cNvSpPr txBox="1"/>
          <p:nvPr/>
        </p:nvSpPr>
        <p:spPr>
          <a:xfrm>
            <a:off x="1990961" y="4648200"/>
            <a:ext cx="1828800" cy="523220"/>
          </a:xfrm>
          <a:prstGeom prst="rect">
            <a:avLst/>
          </a:prstGeom>
          <a:noFill/>
        </p:spPr>
        <p:txBody>
          <a:bodyPr wrap="square">
            <a:spAutoFit/>
          </a:bodyPr>
          <a:lstStyle/>
          <a:p>
            <a:pPr algn="ctr">
              <a:defRPr/>
            </a:pPr>
            <a:r>
              <a:rPr lang="en-US" sz="28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a:t>
            </a:r>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 = ab</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3640614" y="4559457"/>
                <a:ext cx="2057401" cy="712631"/>
              </a:xfrm>
              <a:prstGeom prst="rect">
                <a:avLst/>
              </a:prstGeom>
              <a:noFill/>
            </p:spPr>
            <p:txBody>
              <a:bodyPr wrap="square">
                <a:spAutoFit/>
              </a:bodyPr>
              <a:lstStyle/>
              <a:p>
                <a:pPr algn="ctr">
                  <a:defRPr/>
                </a:pPr>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 </a:t>
                </a:r>
                <a14:m>
                  <m:oMath xmlns:m="http://schemas.openxmlformats.org/officeDocument/2006/math">
                    <m:f>
                      <m:fPr>
                        <m:ctrlPr>
                          <a:rPr lang="en-US" sz="2800" b="1" i="1" smtClean="0">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ctrlPr>
                      </m:fPr>
                      <m:num>
                        <m:r>
                          <a:rPr lang="en-US" sz="2800" b="1" i="1" smtClean="0">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𝟏</m:t>
                        </m:r>
                      </m:num>
                      <m:den>
                        <m:r>
                          <a:rPr lang="en-US" sz="2800" b="1" i="1" smtClean="0">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𝟐</m:t>
                        </m:r>
                      </m:den>
                    </m:f>
                    <m:r>
                      <a:rPr lang="en-US" sz="2800" b="1" i="1" smtClean="0">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m:t>
                    </m:r>
                  </m:oMath>
                </a14:m>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a+b)h</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640614" y="4559457"/>
                <a:ext cx="2057401" cy="712631"/>
              </a:xfrm>
              <a:prstGeom prst="rect">
                <a:avLst/>
              </a:prstGeom>
              <a:blipFill rotWithShape="0">
                <a:blip r:embed="rId3"/>
                <a:stretch>
                  <a:fillRect l="-2663" r="-3846" b="-17094"/>
                </a:stretch>
              </a:blipFill>
            </p:spPr>
            <p:txBody>
              <a:bodyPr/>
              <a:lstStyle/>
              <a:p>
                <a:r>
                  <a:rPr lang="en-US">
                    <a:noFill/>
                  </a:rPr>
                  <a:t> </a:t>
                </a:r>
              </a:p>
            </p:txBody>
          </p:sp>
        </mc:Fallback>
      </mc:AlternateContent>
      <p:sp>
        <p:nvSpPr>
          <p:cNvPr id="19" name="TextBox 18"/>
          <p:cNvSpPr txBox="1"/>
          <p:nvPr/>
        </p:nvSpPr>
        <p:spPr>
          <a:xfrm>
            <a:off x="5314041" y="4648199"/>
            <a:ext cx="2057401" cy="523220"/>
          </a:xfrm>
          <a:prstGeom prst="rect">
            <a:avLst/>
          </a:prstGeom>
          <a:noFill/>
        </p:spPr>
        <p:txBody>
          <a:bodyPr wrap="square">
            <a:spAutoFit/>
          </a:bodyPr>
          <a:lstStyle/>
          <a:p>
            <a:pPr algn="ctr">
              <a:defRPr/>
            </a:pPr>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=ah</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TextBox 19"/>
              <p:cNvSpPr txBox="1"/>
              <p:nvPr/>
            </p:nvSpPr>
            <p:spPr>
              <a:xfrm>
                <a:off x="7066302" y="4605923"/>
                <a:ext cx="2057401" cy="712631"/>
              </a:xfrm>
              <a:prstGeom prst="rect">
                <a:avLst/>
              </a:prstGeom>
              <a:noFill/>
            </p:spPr>
            <p:txBody>
              <a:bodyPr wrap="square">
                <a:spAutoFit/>
              </a:bodyPr>
              <a:lstStyle/>
              <a:p>
                <a:pPr algn="ctr">
                  <a:defRPr/>
                </a:pPr>
                <a:r>
                  <a:rPr lang="en-US" sz="2800" b="1" i="1"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 </a:t>
                </a:r>
                <a14:m>
                  <m:oMath xmlns:m="http://schemas.openxmlformats.org/officeDocument/2006/math">
                    <m:f>
                      <m:fPr>
                        <m:ctrlPr>
                          <a:rPr lang="en-US" sz="2800" b="1" i="1">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ctrlPr>
                      </m:fPr>
                      <m:num>
                        <m:r>
                          <a:rPr lang="en-US" sz="2800" b="1" i="1">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𝟏</m:t>
                        </m:r>
                      </m:num>
                      <m:den>
                        <m:r>
                          <a:rPr lang="en-US" sz="2800" b="1" i="1">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𝟐</m:t>
                        </m:r>
                      </m:den>
                    </m:f>
                  </m:oMath>
                </a14:m>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066302" y="4605923"/>
                <a:ext cx="2057401" cy="712631"/>
              </a:xfrm>
              <a:prstGeom prst="rect">
                <a:avLst/>
              </a:prstGeom>
              <a:blipFill rotWithShape="0">
                <a:blip r:embed="rId4"/>
                <a:stretch>
                  <a:fillRect b="-17241"/>
                </a:stretch>
              </a:blipFill>
            </p:spPr>
            <p:txBody>
              <a:bodyPr/>
              <a:lstStyle/>
              <a:p>
                <a:r>
                  <a:rPr lang="en-US">
                    <a:noFill/>
                  </a:rPr>
                  <a:t> </a:t>
                </a:r>
              </a:p>
            </p:txBody>
          </p:sp>
        </mc:Fallback>
      </mc:AlternateContent>
      <p:sp>
        <p:nvSpPr>
          <p:cNvPr id="17" name="Text Box 5"/>
          <p:cNvSpPr txBox="1">
            <a:spLocks noChangeArrowheads="1"/>
          </p:cNvSpPr>
          <p:nvPr/>
        </p:nvSpPr>
        <p:spPr bwMode="auto">
          <a:xfrm>
            <a:off x="325914" y="259562"/>
            <a:ext cx="8589486" cy="584775"/>
          </a:xfrm>
          <a:prstGeom prst="rect">
            <a:avLst/>
          </a:prstGeom>
          <a:solidFill>
            <a:schemeClr val="bg1"/>
          </a:solidFill>
          <a:ln w="9525">
            <a:solidFill>
              <a:schemeClr val="bg1"/>
            </a:solidFill>
            <a:miter lim="800000"/>
            <a:headEnd/>
            <a:tailEnd/>
          </a:ln>
        </p:spPr>
        <p:txBody>
          <a:bodyPr wrap="square">
            <a:spAutoFit/>
          </a:bodyPr>
          <a:lstStyle/>
          <a:p>
            <a:pPr>
              <a:spcBef>
                <a:spcPct val="50000"/>
              </a:spcBef>
            </a:pPr>
            <a:r>
              <a:rPr lang="en-US" sz="3200" b="1" i="1" dirty="0" smtClean="0">
                <a:solidFill>
                  <a:srgbClr val="00B050"/>
                </a:solidFill>
              </a:rPr>
              <a:t>CHU VI, DIỆN TÍCH CỦA MỘT SỐ TỨ GIÁC ĐÃ HỌC</a:t>
            </a:r>
          </a:p>
        </p:txBody>
      </p:sp>
    </p:spTree>
    <p:extLst>
      <p:ext uri="{BB962C8B-B14F-4D97-AF65-F5344CB8AC3E}">
        <p14:creationId xmlns:p14="http://schemas.microsoft.com/office/powerpoint/2010/main" val="148015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randombar(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randombar(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randombar(horizont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randombar(horizontal)">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3" grpId="0"/>
      <p:bldP spid="14" grpId="0"/>
      <p:bldP spid="15" grpId="0"/>
      <p:bldP spid="16" grpId="0"/>
      <p:bldP spid="19" grpId="0"/>
      <p:bldP spid="20" grpId="0"/>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62000" y="15607"/>
            <a:ext cx="7620000" cy="707886"/>
          </a:xfrm>
          <a:prstGeom prst="rect">
            <a:avLst/>
          </a:prstGeom>
          <a:noFill/>
        </p:spPr>
        <p:txBody>
          <a:bodyPr wrap="square" lIns="91440" tIns="45720" rIns="91440" bIns="45720">
            <a:spAutoFit/>
          </a:bodyPr>
          <a:lstStyle/>
          <a:p>
            <a:pPr algn="ctr"/>
            <a:r>
              <a:rPr lang="en-US" sz="4000" b="1" dirty="0" smtClean="0">
                <a:ln w="6600">
                  <a:solidFill>
                    <a:schemeClr val="accent2"/>
                  </a:solidFill>
                  <a:prstDash val="solid"/>
                </a:ln>
                <a:solidFill>
                  <a:schemeClr val="bg1"/>
                </a:solidFill>
                <a:effectLst>
                  <a:outerShdw dist="38100" dir="2700000" algn="tl" rotWithShape="0">
                    <a:schemeClr val="accent2"/>
                  </a:outerShdw>
                </a:effectLst>
              </a:rPr>
              <a:t>LUYỆN TẬP</a:t>
            </a:r>
            <a:endParaRPr lang="en-US" sz="4000" b="1" cap="none" spc="0" dirty="0">
              <a:ln w="6600">
                <a:solidFill>
                  <a:schemeClr val="accent2"/>
                </a:solidFill>
                <a:prstDash val="solid"/>
              </a:ln>
              <a:solidFill>
                <a:schemeClr val="bg1"/>
              </a:solidFill>
              <a:effectLst>
                <a:outerShdw dist="38100" dir="2700000" algn="tl" rotWithShape="0">
                  <a:schemeClr val="accent2"/>
                </a:outerShdw>
              </a:effectLst>
            </a:endParaRPr>
          </a:p>
        </p:txBody>
      </p:sp>
      <mc:AlternateContent xmlns:mc="http://schemas.openxmlformats.org/markup-compatibility/2006" xmlns:a14="http://schemas.microsoft.com/office/drawing/2010/main">
        <mc:Choice Requires="a14">
          <p:sp>
            <p:nvSpPr>
              <p:cNvPr id="11" name="Text Box 5"/>
              <p:cNvSpPr txBox="1">
                <a:spLocks noChangeArrowheads="1"/>
              </p:cNvSpPr>
              <p:nvPr/>
            </p:nvSpPr>
            <p:spPr bwMode="auto">
              <a:xfrm>
                <a:off x="0" y="709722"/>
                <a:ext cx="9144000" cy="1795363"/>
              </a:xfrm>
              <a:prstGeom prst="rect">
                <a:avLst/>
              </a:prstGeom>
              <a:solidFill>
                <a:schemeClr val="bg1"/>
              </a:solidFill>
              <a:ln w="9525">
                <a:noFill/>
                <a:miter lim="800000"/>
                <a:headEnd/>
                <a:tailEnd/>
              </a:ln>
            </p:spPr>
            <p:txBody>
              <a:bodyPr wrap="square">
                <a:spAutoFit/>
              </a:bodyPr>
              <a:lstStyle/>
              <a:p>
                <a:pPr lvl="0"/>
                <a:r>
                  <a:rPr lang="en-US" sz="2800" b="1" dirty="0" smtClean="0">
                    <a:solidFill>
                      <a:srgbClr val="00B050"/>
                    </a:solidFill>
                    <a:latin typeface="+mj-lt"/>
                  </a:rPr>
                  <a:t>Bài tập 4.18.  </a:t>
                </a:r>
                <a:r>
                  <a:rPr lang="vi-VN" sz="2400" dirty="0"/>
                  <a:t>Một khu vườn hình chữ nhật có chiều dài 15m, chiều rộng 10m như hình dưới,</a:t>
                </a:r>
                <a:r>
                  <a:rPr lang="en-US" sz="2400" dirty="0"/>
                  <a:t> </a:t>
                </a:r>
                <a:r>
                  <a:rPr lang="vi-VN" sz="2400" dirty="0"/>
                  <a:t>cổng vào có độ rộng bằng</a:t>
                </a:r>
                <a:r>
                  <a:rPr lang="en-US" sz="2400" dirty="0"/>
                  <a:t>  </a:t>
                </a:r>
                <a14:m>
                  <m:oMath xmlns:m="http://schemas.openxmlformats.org/officeDocument/2006/math">
                    <m:f>
                      <m:fPr>
                        <m:ctrlPr>
                          <a:rPr lang="vi-VN" sz="2400" i="1">
                            <a:latin typeface="Cambria Math" panose="02040503050406030204" pitchFamily="18" charset="0"/>
                          </a:rPr>
                        </m:ctrlPr>
                      </m:fPr>
                      <m:num>
                        <m:r>
                          <a:rPr lang="en-US" sz="2400">
                            <a:latin typeface="Cambria Math" panose="02040503050406030204" pitchFamily="18" charset="0"/>
                          </a:rPr>
                          <m:t>1</m:t>
                        </m:r>
                      </m:num>
                      <m:den>
                        <m:r>
                          <a:rPr lang="en-US" sz="2400">
                            <a:latin typeface="Cambria Math" panose="02040503050406030204" pitchFamily="18" charset="0"/>
                          </a:rPr>
                          <m:t>3</m:t>
                        </m:r>
                      </m:den>
                    </m:f>
                  </m:oMath>
                </a14:m>
                <a:r>
                  <a:rPr lang="en-US" sz="2400" dirty="0"/>
                  <a:t> </a:t>
                </a:r>
                <a:r>
                  <a:rPr lang="vi-VN" sz="2400" dirty="0"/>
                  <a:t>chiều dài, phần còn lại là hàng rào. Hỏi hàng</a:t>
                </a:r>
                <a:r>
                  <a:rPr lang="en-US" sz="2400" dirty="0"/>
                  <a:t> </a:t>
                </a:r>
                <a:r>
                  <a:rPr lang="vi-VN" sz="2400" dirty="0"/>
                  <a:t>rà</a:t>
                </a:r>
                <a:r>
                  <a:rPr lang="en-US" sz="2400" dirty="0"/>
                  <a:t>o của</a:t>
                </a:r>
                <a:r>
                  <a:rPr lang="vi-VN" sz="2400" dirty="0"/>
                  <a:t> khu vườn dài bao nhiêu mét?</a:t>
                </a:r>
                <a:endParaRPr lang="en-US" sz="2400" dirty="0"/>
              </a:p>
            </p:txBody>
          </p:sp>
        </mc:Choice>
        <mc:Fallback xmlns="">
          <p:sp>
            <p:nvSpPr>
              <p:cNvPr id="11" name="Text Box 5"/>
              <p:cNvSpPr txBox="1">
                <a:spLocks noRot="1" noChangeAspect="1" noMove="1" noResize="1" noEditPoints="1" noAdjustHandles="1" noChangeArrowheads="1" noChangeShapeType="1" noTextEdit="1"/>
              </p:cNvSpPr>
              <p:nvPr/>
            </p:nvSpPr>
            <p:spPr bwMode="auto">
              <a:xfrm>
                <a:off x="0" y="709722"/>
                <a:ext cx="9144000" cy="1795363"/>
              </a:xfrm>
              <a:prstGeom prst="rect">
                <a:avLst/>
              </a:prstGeom>
              <a:blipFill rotWithShape="0">
                <a:blip r:embed="rId2"/>
                <a:stretch>
                  <a:fillRect l="-1333" t="-3051" r="-933" b="-6441"/>
                </a:stretch>
              </a:blipFill>
              <a:ln w="9525">
                <a:noFill/>
                <a:miter lim="800000"/>
                <a:headEnd/>
                <a:tailEnd/>
              </a:ln>
            </p:spPr>
            <p:txBody>
              <a:bodyPr/>
              <a:lstStyle/>
              <a:p>
                <a:r>
                  <a:rPr lang="en-US">
                    <a:noFill/>
                  </a:rPr>
                  <a:t> </a:t>
                </a:r>
              </a:p>
            </p:txBody>
          </p:sp>
        </mc:Fallback>
      </mc:AlternateContent>
      <p:sp>
        <p:nvSpPr>
          <p:cNvPr id="13" name="WordArt 18"/>
          <p:cNvSpPr>
            <a:spLocks noChangeArrowheads="1" noChangeShapeType="1" noTextEdit="1"/>
          </p:cNvSpPr>
          <p:nvPr/>
        </p:nvSpPr>
        <p:spPr bwMode="auto">
          <a:xfrm>
            <a:off x="403034" y="2420373"/>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mc:AlternateContent xmlns:mc="http://schemas.openxmlformats.org/markup-compatibility/2006" xmlns:a14="http://schemas.microsoft.com/office/drawing/2010/main">
        <mc:Choice Requires="a14">
          <p:sp>
            <p:nvSpPr>
              <p:cNvPr id="14" name="TextBox 13"/>
              <p:cNvSpPr txBox="1"/>
              <p:nvPr/>
            </p:nvSpPr>
            <p:spPr>
              <a:xfrm>
                <a:off x="246272" y="3721904"/>
                <a:ext cx="8737294" cy="613886"/>
              </a:xfrm>
              <a:prstGeom prst="rect">
                <a:avLst/>
              </a:prstGeom>
              <a:noFill/>
            </p:spPr>
            <p:txBody>
              <a:bodyPr wrap="square" rtlCol="0">
                <a:spAutoFit/>
              </a:bodyPr>
              <a:lstStyle/>
              <a:p>
                <a:r>
                  <a:rPr lang="en-US" sz="32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rPr>
                  <a:t>C</a:t>
                </a:r>
                <a:r>
                  <a:rPr lang="en-US" sz="2800" dirty="0" err="1" smtClean="0">
                    <a:solidFill>
                      <a:srgbClr val="0000CC"/>
                    </a:solidFill>
                  </a:rPr>
                  <a:t>hiều</a:t>
                </a:r>
                <a:r>
                  <a:rPr lang="en-US" sz="2800" dirty="0" smtClean="0">
                    <a:solidFill>
                      <a:srgbClr val="0000CC"/>
                    </a:solidFill>
                  </a:rPr>
                  <a:t> </a:t>
                </a:r>
                <a:r>
                  <a:rPr lang="en-US" sz="2800" dirty="0" err="1" smtClean="0">
                    <a:solidFill>
                      <a:srgbClr val="0000CC"/>
                    </a:solidFill>
                  </a:rPr>
                  <a:t>sâu</a:t>
                </a:r>
                <a:r>
                  <a:rPr lang="en-US" sz="2800" dirty="0" smtClean="0">
                    <a:solidFill>
                      <a:srgbClr val="0000CC"/>
                    </a:solidFill>
                  </a:rPr>
                  <a:t> của </a:t>
                </a:r>
                <a:r>
                  <a:rPr lang="en-US" sz="2800" dirty="0" err="1" smtClean="0">
                    <a:solidFill>
                      <a:srgbClr val="0000CC"/>
                    </a:solidFill>
                  </a:rPr>
                  <a:t>cổng</a:t>
                </a:r>
                <a:r>
                  <a:rPr lang="en-US" sz="2800" dirty="0">
                    <a:solidFill>
                      <a:srgbClr val="0000CC"/>
                    </a:solidFill>
                  </a:rPr>
                  <a:t> </a:t>
                </a:r>
                <a:r>
                  <a:rPr lang="en-US" sz="2800" dirty="0" err="1" smtClean="0">
                    <a:solidFill>
                      <a:srgbClr val="0000CC"/>
                    </a:solidFill>
                  </a:rPr>
                  <a:t>là</a:t>
                </a:r>
                <a:r>
                  <a:rPr lang="en-US" sz="2800" dirty="0" smtClean="0">
                    <a:solidFill>
                      <a:srgbClr val="0000CC"/>
                    </a:solidFill>
                  </a:rPr>
                  <a:t>:   </a:t>
                </a:r>
                <a14:m>
                  <m:oMath xmlns:m="http://schemas.openxmlformats.org/officeDocument/2006/math">
                    <m:f>
                      <m:fPr>
                        <m:ctrlPr>
                          <a:rPr lang="en-US" sz="2400" i="1" dirty="0">
                            <a:solidFill>
                              <a:srgbClr val="0000CC"/>
                            </a:solidFill>
                            <a:latin typeface="Cambria Math" panose="02040503050406030204" pitchFamily="18" charset="0"/>
                          </a:rPr>
                        </m:ctrlPr>
                      </m:fPr>
                      <m:num>
                        <m:r>
                          <a:rPr lang="en-US" sz="2400" i="1" dirty="0">
                            <a:solidFill>
                              <a:srgbClr val="0000CC"/>
                            </a:solidFill>
                            <a:latin typeface="Cambria Math" panose="02040503050406030204" pitchFamily="18" charset="0"/>
                          </a:rPr>
                          <m:t>1</m:t>
                        </m:r>
                      </m:num>
                      <m:den>
                        <m:r>
                          <a:rPr lang="en-US" sz="2400" b="0" i="1" dirty="0" smtClean="0">
                            <a:solidFill>
                              <a:srgbClr val="0000CC"/>
                            </a:solidFill>
                            <a:latin typeface="Cambria Math" panose="02040503050406030204" pitchFamily="18" charset="0"/>
                          </a:rPr>
                          <m:t>3</m:t>
                        </m:r>
                      </m:den>
                    </m:f>
                    <m:r>
                      <a:rPr lang="en-US" sz="2400" i="1" dirty="0" smtClean="0">
                        <a:solidFill>
                          <a:srgbClr val="0000CC"/>
                        </a:solidFill>
                        <a:latin typeface="Cambria Math" panose="02040503050406030204" pitchFamily="18" charset="0"/>
                        <a:ea typeface="Cambria Math" panose="02040503050406030204" pitchFamily="18" charset="0"/>
                      </a:rPr>
                      <m:t>∙</m:t>
                    </m:r>
                    <m:r>
                      <a:rPr lang="en-US" sz="2400" b="0" i="1" dirty="0" smtClean="0">
                        <a:solidFill>
                          <a:srgbClr val="0000CC"/>
                        </a:solidFill>
                        <a:latin typeface="Cambria Math" panose="02040503050406030204" pitchFamily="18" charset="0"/>
                        <a:ea typeface="Cambria Math" panose="02040503050406030204" pitchFamily="18" charset="0"/>
                      </a:rPr>
                      <m:t>15 </m:t>
                    </m:r>
                    <m:r>
                      <a:rPr lang="en-US" sz="2400" i="1" dirty="0" smtClean="0">
                        <a:solidFill>
                          <a:srgbClr val="0000CC"/>
                        </a:solidFill>
                        <a:latin typeface="Cambria Math" panose="02040503050406030204" pitchFamily="18" charset="0"/>
                      </a:rPr>
                      <m:t>=</m:t>
                    </m:r>
                    <m:r>
                      <a:rPr lang="en-US" sz="2400" b="0" i="1" dirty="0" smtClean="0">
                        <a:solidFill>
                          <a:srgbClr val="0000CC"/>
                        </a:solidFill>
                        <a:latin typeface="Cambria Math" panose="02040503050406030204" pitchFamily="18" charset="0"/>
                      </a:rPr>
                      <m:t>5</m:t>
                    </m:r>
                  </m:oMath>
                </a14:m>
                <a:r>
                  <a:rPr lang="en-US" sz="2400" dirty="0" smtClean="0">
                    <a:solidFill>
                      <a:srgbClr val="0000CC"/>
                    </a:solidFill>
                  </a:rPr>
                  <a:t> </a:t>
                </a:r>
                <a:r>
                  <a:rPr lang="en-US" sz="2800" dirty="0" smtClean="0">
                    <a:solidFill>
                      <a:srgbClr val="0000CC"/>
                    </a:solidFill>
                  </a:rPr>
                  <a:t>(m)</a:t>
                </a:r>
                <a:endParaRPr lang="en-US" sz="2800" dirty="0" smtClean="0">
                  <a:solidFill>
                    <a:srgbClr val="0000CC"/>
                  </a:solidFill>
                  <a:latin typeface="Cambria" panose="02040503050406030204" pitchFamily="18" charset="0"/>
                  <a:ea typeface="Cambria" panose="02040503050406030204" pitchFamily="18" charset="0"/>
                  <a:cs typeface="Times New Roman"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46272" y="3721904"/>
                <a:ext cx="8737294" cy="613886"/>
              </a:xfrm>
              <a:prstGeom prst="rect">
                <a:avLst/>
              </a:prstGeom>
              <a:blipFill rotWithShape="0">
                <a:blip r:embed="rId3"/>
                <a:stretch>
                  <a:fillRect l="-1743" t="-17000" b="-24000"/>
                </a:stretch>
              </a:blipFill>
            </p:spPr>
            <p:txBody>
              <a:bodyPr/>
              <a:lstStyle/>
              <a:p>
                <a:r>
                  <a:rPr lang="en-US">
                    <a:noFill/>
                  </a:rPr>
                  <a:t> </a:t>
                </a:r>
              </a:p>
            </p:txBody>
          </p:sp>
        </mc:Fallback>
      </mc:AlternateContent>
      <p:sp>
        <p:nvSpPr>
          <p:cNvPr id="15" name="TextBox 14"/>
          <p:cNvSpPr txBox="1"/>
          <p:nvPr/>
        </p:nvSpPr>
        <p:spPr>
          <a:xfrm>
            <a:off x="260961" y="4453020"/>
            <a:ext cx="8806839" cy="1015663"/>
          </a:xfrm>
          <a:prstGeom prst="rect">
            <a:avLst/>
          </a:prstGeom>
          <a:noFill/>
        </p:spPr>
        <p:txBody>
          <a:bodyPr wrap="square" rtlCol="0">
            <a:spAutoFit/>
          </a:bodyPr>
          <a:lstStyle/>
          <a:p>
            <a:r>
              <a:rPr lang="en-US" sz="32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smtClean="0">
                <a:solidFill>
                  <a:srgbClr val="0000CC"/>
                </a:solidFill>
              </a:rPr>
              <a:t>Chu vi của </a:t>
            </a:r>
            <a:r>
              <a:rPr lang="en-US" sz="2800" dirty="0" err="1" smtClean="0">
                <a:solidFill>
                  <a:srgbClr val="0000CC"/>
                </a:solidFill>
              </a:rPr>
              <a:t>khu</a:t>
            </a:r>
            <a:r>
              <a:rPr lang="en-US" sz="2800" dirty="0" smtClean="0">
                <a:solidFill>
                  <a:srgbClr val="0000CC"/>
                </a:solidFill>
              </a:rPr>
              <a:t> </a:t>
            </a:r>
            <a:r>
              <a:rPr lang="en-US" sz="2800" dirty="0" err="1" smtClean="0">
                <a:solidFill>
                  <a:srgbClr val="0000CC"/>
                </a:solidFill>
              </a:rPr>
              <a:t>vườn</a:t>
            </a:r>
            <a:r>
              <a:rPr lang="en-US" sz="2800" dirty="0" smtClean="0">
                <a:solidFill>
                  <a:srgbClr val="0000CC"/>
                </a:solidFill>
              </a:rPr>
              <a:t> </a:t>
            </a:r>
            <a:r>
              <a:rPr lang="en-US" sz="2800" dirty="0" err="1" smtClean="0">
                <a:solidFill>
                  <a:srgbClr val="0000CC"/>
                </a:solidFill>
              </a:rPr>
              <a:t>hình</a:t>
            </a:r>
            <a:r>
              <a:rPr lang="en-US" sz="2800" dirty="0" smtClean="0">
                <a:solidFill>
                  <a:srgbClr val="0000CC"/>
                </a:solidFill>
              </a:rPr>
              <a:t> </a:t>
            </a:r>
            <a:r>
              <a:rPr lang="en-US" sz="2800" dirty="0" err="1" smtClean="0">
                <a:solidFill>
                  <a:srgbClr val="0000CC"/>
                </a:solidFill>
              </a:rPr>
              <a:t>chữ</a:t>
            </a:r>
            <a:r>
              <a:rPr lang="en-US" sz="2800" dirty="0" smtClean="0">
                <a:solidFill>
                  <a:srgbClr val="0000CC"/>
                </a:solidFill>
              </a:rPr>
              <a:t> </a:t>
            </a:r>
            <a:r>
              <a:rPr lang="en-US" sz="2800" dirty="0" err="1" smtClean="0">
                <a:solidFill>
                  <a:srgbClr val="0000CC"/>
                </a:solidFill>
              </a:rPr>
              <a:t>nhật</a:t>
            </a:r>
            <a:r>
              <a:rPr lang="en-US" sz="2800" dirty="0" smtClean="0">
                <a:solidFill>
                  <a:srgbClr val="0000CC"/>
                </a:solidFill>
              </a:rPr>
              <a:t> </a:t>
            </a:r>
            <a:r>
              <a:rPr lang="en-US" sz="2800" dirty="0" err="1" smtClean="0">
                <a:solidFill>
                  <a:srgbClr val="0000CC"/>
                </a:solidFill>
              </a:rPr>
              <a:t>là</a:t>
            </a:r>
            <a:r>
              <a:rPr lang="en-US" sz="2800" dirty="0" smtClean="0">
                <a:solidFill>
                  <a:srgbClr val="0000CC"/>
                </a:solidFill>
              </a:rPr>
              <a:t>: </a:t>
            </a:r>
          </a:p>
          <a:p>
            <a:r>
              <a:rPr lang="en-US" sz="2800" dirty="0">
                <a:solidFill>
                  <a:srgbClr val="0000CC"/>
                </a:solidFill>
              </a:rPr>
              <a:t> </a:t>
            </a:r>
            <a:r>
              <a:rPr lang="en-US" sz="2800" dirty="0" smtClean="0">
                <a:solidFill>
                  <a:srgbClr val="0000CC"/>
                </a:solidFill>
              </a:rPr>
              <a:t>                                        C = 2.(15 + 10) = 2.25 = 50 (m) </a:t>
            </a:r>
            <a:endParaRPr lang="en-US" sz="2800" dirty="0">
              <a:solidFill>
                <a:srgbClr val="0000CC"/>
              </a:solidFill>
            </a:endParaRPr>
          </a:p>
        </p:txBody>
      </p:sp>
      <p:sp>
        <p:nvSpPr>
          <p:cNvPr id="17" name="TextBox 16"/>
          <p:cNvSpPr txBox="1"/>
          <p:nvPr/>
        </p:nvSpPr>
        <p:spPr>
          <a:xfrm>
            <a:off x="246272" y="5511225"/>
            <a:ext cx="8737294" cy="584775"/>
          </a:xfrm>
          <a:prstGeom prst="rect">
            <a:avLst/>
          </a:prstGeom>
          <a:noFill/>
        </p:spPr>
        <p:txBody>
          <a:bodyPr wrap="square" rtlCol="0">
            <a:spAutoFit/>
          </a:bodyPr>
          <a:lstStyle/>
          <a:p>
            <a:r>
              <a:rPr lang="en-US" sz="32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rPr>
              <a:t>Hàng</a:t>
            </a:r>
            <a:r>
              <a:rPr lang="en-US" sz="2800" dirty="0" smtClean="0">
                <a:solidFill>
                  <a:srgbClr val="0000CC"/>
                </a:solidFill>
              </a:rPr>
              <a:t> </a:t>
            </a:r>
            <a:r>
              <a:rPr lang="en-US" sz="2800" dirty="0" err="1" smtClean="0">
                <a:solidFill>
                  <a:srgbClr val="0000CC"/>
                </a:solidFill>
              </a:rPr>
              <a:t>rào</a:t>
            </a:r>
            <a:r>
              <a:rPr lang="en-US" sz="2800" dirty="0" smtClean="0">
                <a:solidFill>
                  <a:srgbClr val="0000CC"/>
                </a:solidFill>
              </a:rPr>
              <a:t> của </a:t>
            </a:r>
            <a:r>
              <a:rPr lang="en-US" sz="2800" dirty="0" err="1" smtClean="0">
                <a:solidFill>
                  <a:srgbClr val="0000CC"/>
                </a:solidFill>
              </a:rPr>
              <a:t>khu</a:t>
            </a:r>
            <a:r>
              <a:rPr lang="en-US" sz="2800" dirty="0" smtClean="0">
                <a:solidFill>
                  <a:srgbClr val="0000CC"/>
                </a:solidFill>
              </a:rPr>
              <a:t> </a:t>
            </a:r>
            <a:r>
              <a:rPr lang="en-US" sz="2800" dirty="0" err="1" smtClean="0">
                <a:solidFill>
                  <a:srgbClr val="0000CC"/>
                </a:solidFill>
              </a:rPr>
              <a:t>vườn</a:t>
            </a:r>
            <a:r>
              <a:rPr lang="en-US" sz="2800" dirty="0" smtClean="0">
                <a:solidFill>
                  <a:srgbClr val="0000CC"/>
                </a:solidFill>
              </a:rPr>
              <a:t> </a:t>
            </a:r>
            <a:r>
              <a:rPr lang="en-US" sz="2800" dirty="0" err="1" smtClean="0">
                <a:solidFill>
                  <a:srgbClr val="0000CC"/>
                </a:solidFill>
              </a:rPr>
              <a:t>dài</a:t>
            </a:r>
            <a:r>
              <a:rPr lang="en-US" sz="2800" dirty="0" smtClean="0">
                <a:solidFill>
                  <a:srgbClr val="0000CC"/>
                </a:solidFill>
              </a:rPr>
              <a:t>: 50 – 5 = 45(m)</a:t>
            </a:r>
            <a:endParaRPr lang="en-US" sz="2800" dirty="0" smtClean="0">
              <a:solidFill>
                <a:srgbClr val="0000CC"/>
              </a:solidFill>
              <a:latin typeface="Cambria" panose="02040503050406030204" pitchFamily="18" charset="0"/>
              <a:ea typeface="Cambria" panose="02040503050406030204" pitchFamily="18" charset="0"/>
              <a:cs typeface="Times New Roman" pitchFamily="18" charset="0"/>
            </a:endParaRPr>
          </a:p>
        </p:txBody>
      </p:sp>
      <p:pic>
        <p:nvPicPr>
          <p:cNvPr id="3" name="Picture 2"/>
          <p:cNvPicPr>
            <a:picLocks noChangeAspect="1"/>
          </p:cNvPicPr>
          <p:nvPr/>
        </p:nvPicPr>
        <p:blipFill>
          <a:blip r:embed="rId4"/>
          <a:stretch>
            <a:fillRect/>
          </a:stretch>
        </p:blipFill>
        <p:spPr>
          <a:xfrm>
            <a:off x="5562600" y="2126850"/>
            <a:ext cx="3308403" cy="1808319"/>
          </a:xfrm>
          <a:prstGeom prst="rect">
            <a:avLst/>
          </a:prstGeom>
        </p:spPr>
      </p:pic>
    </p:spTree>
    <p:extLst>
      <p:ext uri="{BB962C8B-B14F-4D97-AF65-F5344CB8AC3E}">
        <p14:creationId xmlns:p14="http://schemas.microsoft.com/office/powerpoint/2010/main" val="34878080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animBg="1"/>
      <p:bldP spid="14" grpId="0"/>
      <p:bldP spid="15"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5607"/>
            <a:ext cx="7620000" cy="707886"/>
          </a:xfrm>
          <a:prstGeom prst="rect">
            <a:avLst/>
          </a:prstGeom>
          <a:noFill/>
        </p:spPr>
        <p:txBody>
          <a:bodyPr wrap="square" lIns="91440" tIns="45720" rIns="91440" bIns="45720">
            <a:spAutoFit/>
          </a:bodyPr>
          <a:lstStyle/>
          <a:p>
            <a:pPr algn="ctr"/>
            <a:r>
              <a:rPr lang="en-US" sz="4000" b="1" dirty="0" smtClean="0">
                <a:ln w="6600">
                  <a:solidFill>
                    <a:schemeClr val="accent2"/>
                  </a:solidFill>
                  <a:prstDash val="solid"/>
                </a:ln>
                <a:solidFill>
                  <a:schemeClr val="bg1"/>
                </a:solidFill>
                <a:effectLst>
                  <a:outerShdw dist="38100" dir="2700000" algn="tl" rotWithShape="0">
                    <a:schemeClr val="accent2"/>
                  </a:outerShdw>
                </a:effectLst>
              </a:rPr>
              <a:t>LUYỆN TẬP</a:t>
            </a:r>
            <a:endParaRPr lang="en-US" sz="4000" b="1" cap="none" spc="0" dirty="0">
              <a:ln w="6600">
                <a:solidFill>
                  <a:schemeClr val="accent2"/>
                </a:solidFill>
                <a:prstDash val="solid"/>
              </a:ln>
              <a:solidFill>
                <a:schemeClr val="bg1"/>
              </a:solidFill>
              <a:effectLst>
                <a:outerShdw dist="38100" dir="2700000" algn="tl" rotWithShape="0">
                  <a:schemeClr val="accent2"/>
                </a:outerShdw>
              </a:effectLst>
            </a:endParaRPr>
          </a:p>
        </p:txBody>
      </p:sp>
      <p:sp>
        <p:nvSpPr>
          <p:cNvPr id="5" name="Text Box 5"/>
          <p:cNvSpPr txBox="1">
            <a:spLocks noChangeArrowheads="1"/>
          </p:cNvSpPr>
          <p:nvPr/>
        </p:nvSpPr>
        <p:spPr bwMode="auto">
          <a:xfrm>
            <a:off x="0" y="709722"/>
            <a:ext cx="9144000" cy="2246769"/>
          </a:xfrm>
          <a:prstGeom prst="rect">
            <a:avLst/>
          </a:prstGeom>
          <a:solidFill>
            <a:schemeClr val="bg1"/>
          </a:solidFill>
          <a:ln w="9525">
            <a:noFill/>
            <a:miter lim="800000"/>
            <a:headEnd/>
            <a:tailEnd/>
          </a:ln>
        </p:spPr>
        <p:txBody>
          <a:bodyPr wrap="square">
            <a:spAutoFit/>
          </a:bodyPr>
          <a:lstStyle/>
          <a:p>
            <a:r>
              <a:rPr lang="en-US" sz="2800" b="1" dirty="0" smtClean="0">
                <a:solidFill>
                  <a:srgbClr val="00B050"/>
                </a:solidFill>
                <a:latin typeface="+mj-lt"/>
              </a:rPr>
              <a:t>Bài tập 4.19. </a:t>
            </a:r>
            <a:r>
              <a:rPr lang="vi-VN" sz="2800" dirty="0"/>
              <a:t>Một mảnh ruộng hình thang có kích thước như hình </a:t>
            </a:r>
            <a:r>
              <a:rPr lang="en-US" sz="2800" dirty="0" err="1" smtClean="0"/>
              <a:t>dưới</a:t>
            </a:r>
            <a:r>
              <a:rPr lang="vi-VN" sz="2800" dirty="0" smtClean="0"/>
              <a:t>. </a:t>
            </a:r>
            <a:r>
              <a:rPr lang="vi-VN" sz="2800" dirty="0"/>
              <a:t>Biết năng suất lúa là 0,8 kg/m</a:t>
            </a:r>
            <a:r>
              <a:rPr lang="vi-VN" sz="2800" baseline="30000" dirty="0"/>
              <a:t>2</a:t>
            </a:r>
            <a:r>
              <a:rPr lang="vi-VN" sz="2800" dirty="0" smtClean="0"/>
              <a:t>.</a:t>
            </a:r>
            <a:endParaRPr lang="en-US" sz="2800" dirty="0" smtClean="0"/>
          </a:p>
          <a:p>
            <a:pPr marL="514350" indent="-514350">
              <a:buAutoNum type="alphaLcParenR"/>
            </a:pPr>
            <a:r>
              <a:rPr lang="en-US" sz="2800" dirty="0" err="1" smtClean="0"/>
              <a:t>Tính</a:t>
            </a:r>
            <a:r>
              <a:rPr lang="en-US" sz="2800" dirty="0" smtClean="0"/>
              <a:t> </a:t>
            </a:r>
            <a:r>
              <a:rPr lang="en-US" sz="2800" dirty="0" err="1" smtClean="0"/>
              <a:t>diện</a:t>
            </a:r>
            <a:r>
              <a:rPr lang="en-US" sz="2800" dirty="0" smtClean="0"/>
              <a:t> </a:t>
            </a:r>
            <a:r>
              <a:rPr lang="en-US" sz="2800" dirty="0" err="1" smtClean="0"/>
              <a:t>tích</a:t>
            </a:r>
            <a:r>
              <a:rPr lang="en-US" sz="2800" dirty="0" smtClean="0"/>
              <a:t> </a:t>
            </a:r>
            <a:r>
              <a:rPr lang="en-US" sz="2800" dirty="0" err="1" smtClean="0"/>
              <a:t>mảnh</a:t>
            </a:r>
            <a:r>
              <a:rPr lang="en-US" sz="2800" dirty="0" smtClean="0"/>
              <a:t> </a:t>
            </a:r>
            <a:r>
              <a:rPr lang="en-US" sz="2800" dirty="0" err="1" smtClean="0"/>
              <a:t>ruộng</a:t>
            </a:r>
            <a:r>
              <a:rPr lang="en-US" sz="2800" dirty="0" smtClean="0"/>
              <a:t>.</a:t>
            </a:r>
          </a:p>
          <a:p>
            <a:pPr marL="514350" indent="-514350">
              <a:buAutoNum type="alphaLcParenR"/>
            </a:pPr>
            <a:r>
              <a:rPr lang="en-US" sz="2800" dirty="0" err="1" smtClean="0"/>
              <a:t>Hỏi</a:t>
            </a:r>
            <a:r>
              <a:rPr lang="en-US" sz="2800" dirty="0" smtClean="0"/>
              <a:t> </a:t>
            </a:r>
            <a:r>
              <a:rPr lang="en-US" sz="2800" dirty="0" err="1" smtClean="0"/>
              <a:t>mảnh</a:t>
            </a:r>
            <a:r>
              <a:rPr lang="en-US" sz="2800" dirty="0" smtClean="0"/>
              <a:t> </a:t>
            </a:r>
            <a:r>
              <a:rPr lang="en-US" sz="2800" dirty="0" err="1" smtClean="0"/>
              <a:t>ruộng</a:t>
            </a:r>
            <a:r>
              <a:rPr lang="en-US" sz="2800" dirty="0" smtClean="0"/>
              <a:t> </a:t>
            </a:r>
            <a:r>
              <a:rPr lang="en-US" sz="2800" dirty="0" err="1" smtClean="0"/>
              <a:t>cho</a:t>
            </a:r>
            <a:r>
              <a:rPr lang="en-US" sz="2800" dirty="0" smtClean="0"/>
              <a:t> </a:t>
            </a:r>
            <a:r>
              <a:rPr lang="en-US" sz="2800" dirty="0" err="1" smtClean="0"/>
              <a:t>sản</a:t>
            </a:r>
            <a:r>
              <a:rPr lang="en-US" sz="2800" dirty="0" smtClean="0"/>
              <a:t> </a:t>
            </a:r>
            <a:r>
              <a:rPr lang="en-US" sz="2800" dirty="0" err="1" smtClean="0"/>
              <a:t>lượng</a:t>
            </a:r>
            <a:r>
              <a:rPr lang="en-US" sz="2800" dirty="0" smtClean="0"/>
              <a:t> </a:t>
            </a:r>
            <a:r>
              <a:rPr lang="en-US" sz="2800" dirty="0" err="1" smtClean="0"/>
              <a:t>là</a:t>
            </a:r>
            <a:r>
              <a:rPr lang="en-US" sz="2800" dirty="0" smtClean="0"/>
              <a:t> </a:t>
            </a:r>
          </a:p>
          <a:p>
            <a:r>
              <a:rPr lang="en-US" sz="2800" dirty="0"/>
              <a:t> </a:t>
            </a:r>
            <a:r>
              <a:rPr lang="en-US" sz="2800" dirty="0" smtClean="0"/>
              <a:t>     </a:t>
            </a:r>
            <a:r>
              <a:rPr lang="en-US" sz="2800" dirty="0" err="1" smtClean="0"/>
              <a:t>bao</a:t>
            </a:r>
            <a:r>
              <a:rPr lang="en-US" sz="2800" dirty="0" smtClean="0"/>
              <a:t> </a:t>
            </a:r>
            <a:r>
              <a:rPr lang="en-US" sz="2800" dirty="0" err="1" smtClean="0"/>
              <a:t>nhiêu</a:t>
            </a:r>
            <a:r>
              <a:rPr lang="en-US" sz="2800" dirty="0" smtClean="0"/>
              <a:t> </a:t>
            </a:r>
            <a:r>
              <a:rPr lang="en-US" sz="2800" dirty="0" err="1" smtClean="0"/>
              <a:t>kilôgam</a:t>
            </a:r>
            <a:r>
              <a:rPr lang="en-US" sz="2800" dirty="0" smtClean="0"/>
              <a:t> </a:t>
            </a:r>
            <a:r>
              <a:rPr lang="en-US" sz="2800" dirty="0" err="1" smtClean="0"/>
              <a:t>thóc</a:t>
            </a:r>
            <a:r>
              <a:rPr lang="en-US" sz="2800" dirty="0" smtClean="0"/>
              <a:t>?</a:t>
            </a:r>
            <a:endParaRPr lang="en-US" sz="2800" dirty="0"/>
          </a:p>
        </p:txBody>
      </p:sp>
      <p:sp>
        <p:nvSpPr>
          <p:cNvPr id="7" name="WordArt 18"/>
          <p:cNvSpPr>
            <a:spLocks noChangeArrowheads="1" noChangeShapeType="1" noTextEdit="1"/>
          </p:cNvSpPr>
          <p:nvPr/>
        </p:nvSpPr>
        <p:spPr bwMode="auto">
          <a:xfrm>
            <a:off x="381000" y="3399630"/>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mc:AlternateContent xmlns:mc="http://schemas.openxmlformats.org/markup-compatibility/2006" xmlns:a14="http://schemas.microsoft.com/office/drawing/2010/main">
        <mc:Choice Requires="a14">
          <p:sp>
            <p:nvSpPr>
              <p:cNvPr id="8" name="TextBox 7"/>
              <p:cNvSpPr txBox="1"/>
              <p:nvPr/>
            </p:nvSpPr>
            <p:spPr>
              <a:xfrm>
                <a:off x="203353" y="4392893"/>
                <a:ext cx="8737294" cy="1106329"/>
              </a:xfrm>
              <a:prstGeom prst="rect">
                <a:avLst/>
              </a:prstGeom>
              <a:noFill/>
            </p:spPr>
            <p:txBody>
              <a:bodyPr wrap="square" rtlCol="0">
                <a:spAutoFit/>
              </a:bodyPr>
              <a:lstStyle/>
              <a:p>
                <a:r>
                  <a:rPr lang="en-US" sz="32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rPr>
                  <a:t>Diện</a:t>
                </a:r>
                <a:r>
                  <a:rPr lang="en-US" sz="2800" dirty="0" smtClean="0">
                    <a:solidFill>
                      <a:srgbClr val="0000CC"/>
                    </a:solidFill>
                  </a:rPr>
                  <a:t> </a:t>
                </a:r>
                <a:r>
                  <a:rPr lang="en-US" sz="2800" dirty="0" err="1" smtClean="0">
                    <a:solidFill>
                      <a:srgbClr val="0000CC"/>
                    </a:solidFill>
                  </a:rPr>
                  <a:t>tích</a:t>
                </a:r>
                <a:r>
                  <a:rPr lang="en-US" sz="2800" dirty="0" smtClean="0">
                    <a:solidFill>
                      <a:srgbClr val="0000CC"/>
                    </a:solidFill>
                  </a:rPr>
                  <a:t> của </a:t>
                </a:r>
                <a:r>
                  <a:rPr lang="en-US" sz="2800" dirty="0" err="1" smtClean="0">
                    <a:solidFill>
                      <a:srgbClr val="0000CC"/>
                    </a:solidFill>
                  </a:rPr>
                  <a:t>mảnh</a:t>
                </a:r>
                <a:r>
                  <a:rPr lang="en-US" sz="2800" dirty="0" smtClean="0">
                    <a:solidFill>
                      <a:srgbClr val="0000CC"/>
                    </a:solidFill>
                  </a:rPr>
                  <a:t> </a:t>
                </a:r>
                <a:r>
                  <a:rPr lang="en-US" sz="2800" dirty="0" err="1" smtClean="0">
                    <a:solidFill>
                      <a:srgbClr val="0000CC"/>
                    </a:solidFill>
                  </a:rPr>
                  <a:t>ruộng</a:t>
                </a:r>
                <a:r>
                  <a:rPr lang="en-US" sz="2800" dirty="0" smtClean="0">
                    <a:solidFill>
                      <a:srgbClr val="0000CC"/>
                    </a:solidFill>
                  </a:rPr>
                  <a:t> </a:t>
                </a:r>
                <a:r>
                  <a:rPr lang="en-US" sz="2800" dirty="0" err="1" smtClean="0">
                    <a:solidFill>
                      <a:srgbClr val="0000CC"/>
                    </a:solidFill>
                  </a:rPr>
                  <a:t>là</a:t>
                </a:r>
                <a:r>
                  <a:rPr lang="en-US" sz="2800" dirty="0" smtClean="0">
                    <a:solidFill>
                      <a:srgbClr val="0000CC"/>
                    </a:solidFill>
                  </a:rPr>
                  <a:t>:  </a:t>
                </a:r>
              </a:p>
              <a:p>
                <a:pPr algn="ctr"/>
                <a:r>
                  <a:rPr lang="en-US" sz="2800" dirty="0" smtClean="0">
                    <a:solidFill>
                      <a:srgbClr val="0000CC"/>
                    </a:solidFill>
                  </a:rPr>
                  <a:t>S = </a:t>
                </a:r>
                <a14:m>
                  <m:oMath xmlns:m="http://schemas.openxmlformats.org/officeDocument/2006/math">
                    <m:f>
                      <m:fPr>
                        <m:ctrlPr>
                          <a:rPr lang="en-US" sz="2400" i="1" dirty="0">
                            <a:solidFill>
                              <a:srgbClr val="0000CC"/>
                            </a:solidFill>
                            <a:latin typeface="Cambria Math" panose="02040503050406030204" pitchFamily="18" charset="0"/>
                          </a:rPr>
                        </m:ctrlPr>
                      </m:fPr>
                      <m:num>
                        <m:r>
                          <a:rPr lang="en-US" sz="2400" i="1" dirty="0">
                            <a:solidFill>
                              <a:srgbClr val="0000CC"/>
                            </a:solidFill>
                            <a:latin typeface="Cambria Math" panose="02040503050406030204" pitchFamily="18" charset="0"/>
                          </a:rPr>
                          <m:t>1</m:t>
                        </m:r>
                      </m:num>
                      <m:den>
                        <m:r>
                          <a:rPr lang="en-US" sz="2400" b="0" i="1" dirty="0" smtClean="0">
                            <a:solidFill>
                              <a:srgbClr val="0000CC"/>
                            </a:solidFill>
                            <a:latin typeface="Cambria Math" panose="02040503050406030204" pitchFamily="18" charset="0"/>
                          </a:rPr>
                          <m:t>2</m:t>
                        </m:r>
                      </m:den>
                    </m:f>
                    <m:r>
                      <a:rPr lang="en-US" sz="2400" i="1" dirty="0" smtClean="0">
                        <a:solidFill>
                          <a:srgbClr val="0000CC"/>
                        </a:solidFill>
                        <a:latin typeface="Cambria Math" panose="02040503050406030204" pitchFamily="18" charset="0"/>
                        <a:ea typeface="Cambria Math" panose="02040503050406030204" pitchFamily="18" charset="0"/>
                      </a:rPr>
                      <m:t>∙</m:t>
                    </m:r>
                    <m:d>
                      <m:dPr>
                        <m:ctrlPr>
                          <a:rPr lang="en-US" sz="2400" b="0" i="1" dirty="0" smtClean="0">
                            <a:solidFill>
                              <a:srgbClr val="0000CC"/>
                            </a:solidFill>
                            <a:latin typeface="Cambria Math" panose="02040503050406030204" pitchFamily="18" charset="0"/>
                            <a:ea typeface="Cambria Math" panose="02040503050406030204" pitchFamily="18" charset="0"/>
                          </a:rPr>
                        </m:ctrlPr>
                      </m:dPr>
                      <m:e>
                        <m:r>
                          <a:rPr lang="en-US" sz="2400" b="0" i="1" dirty="0" smtClean="0">
                            <a:solidFill>
                              <a:srgbClr val="0000CC"/>
                            </a:solidFill>
                            <a:latin typeface="Cambria Math" panose="02040503050406030204" pitchFamily="18" charset="0"/>
                            <a:ea typeface="Cambria Math" panose="02040503050406030204" pitchFamily="18" charset="0"/>
                          </a:rPr>
                          <m:t>15+25</m:t>
                        </m:r>
                      </m:e>
                    </m:d>
                    <m:r>
                      <a:rPr lang="en-US" sz="2400" b="0" i="1" dirty="0" smtClean="0">
                        <a:solidFill>
                          <a:srgbClr val="0000CC"/>
                        </a:solidFill>
                        <a:latin typeface="Cambria Math" panose="02040503050406030204" pitchFamily="18" charset="0"/>
                        <a:ea typeface="Cambria Math" panose="02040503050406030204" pitchFamily="18" charset="0"/>
                      </a:rPr>
                      <m:t>.10=</m:t>
                    </m:r>
                    <m:f>
                      <m:fPr>
                        <m:ctrlPr>
                          <a:rPr lang="en-US" sz="2400" i="1" dirty="0" smtClean="0">
                            <a:solidFill>
                              <a:srgbClr val="0000CC"/>
                            </a:solidFill>
                            <a:latin typeface="Cambria Math" panose="02040503050406030204" pitchFamily="18" charset="0"/>
                          </a:rPr>
                        </m:ctrlPr>
                      </m:fPr>
                      <m:num>
                        <m:r>
                          <a:rPr lang="en-US" sz="2400" i="1" dirty="0">
                            <a:solidFill>
                              <a:srgbClr val="0000CC"/>
                            </a:solidFill>
                            <a:latin typeface="Cambria Math" panose="02040503050406030204" pitchFamily="18" charset="0"/>
                          </a:rPr>
                          <m:t>1</m:t>
                        </m:r>
                      </m:num>
                      <m:den>
                        <m:r>
                          <a:rPr lang="en-US" sz="2400" i="1" dirty="0">
                            <a:solidFill>
                              <a:srgbClr val="0000CC"/>
                            </a:solidFill>
                            <a:latin typeface="Cambria Math" panose="02040503050406030204" pitchFamily="18" charset="0"/>
                          </a:rPr>
                          <m:t>2</m:t>
                        </m:r>
                      </m:den>
                    </m:f>
                    <m:r>
                      <a:rPr lang="en-US" sz="2400" i="1" dirty="0" smtClean="0">
                        <a:solidFill>
                          <a:srgbClr val="0000CC"/>
                        </a:solidFill>
                        <a:latin typeface="Cambria Math" panose="02040503050406030204" pitchFamily="18" charset="0"/>
                        <a:ea typeface="Cambria Math" panose="02040503050406030204" pitchFamily="18" charset="0"/>
                      </a:rPr>
                      <m:t>∙</m:t>
                    </m:r>
                    <m:r>
                      <a:rPr lang="en-US" sz="2400" b="0" i="1" dirty="0" smtClean="0">
                        <a:solidFill>
                          <a:srgbClr val="0000CC"/>
                        </a:solidFill>
                        <a:latin typeface="Cambria Math" panose="02040503050406030204" pitchFamily="18" charset="0"/>
                        <a:ea typeface="Cambria Math" panose="02040503050406030204" pitchFamily="18" charset="0"/>
                      </a:rPr>
                      <m:t>40.10=200</m:t>
                    </m:r>
                  </m:oMath>
                </a14:m>
                <a:r>
                  <a:rPr lang="en-US" sz="2800" dirty="0" smtClean="0">
                    <a:solidFill>
                      <a:srgbClr val="0000CC"/>
                    </a:solidFill>
                  </a:rPr>
                  <a:t>(m</a:t>
                </a:r>
                <a:r>
                  <a:rPr lang="en-US" sz="2800" baseline="30000" dirty="0" smtClean="0">
                    <a:solidFill>
                      <a:srgbClr val="0000CC"/>
                    </a:solidFill>
                  </a:rPr>
                  <a:t>2</a:t>
                </a:r>
                <a:r>
                  <a:rPr lang="en-US" sz="2800" dirty="0" smtClean="0">
                    <a:solidFill>
                      <a:srgbClr val="0000CC"/>
                    </a:solidFill>
                  </a:rPr>
                  <a:t>)</a:t>
                </a:r>
                <a:endParaRPr lang="en-US" sz="2800" dirty="0" smtClean="0">
                  <a:solidFill>
                    <a:srgbClr val="0000CC"/>
                  </a:solidFill>
                  <a:latin typeface="Cambria" panose="02040503050406030204" pitchFamily="18" charset="0"/>
                  <a:ea typeface="Cambria" panose="02040503050406030204" pitchFamily="18" charset="0"/>
                  <a:cs typeface="Times New Roman"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03353" y="4392893"/>
                <a:ext cx="8737294" cy="1106329"/>
              </a:xfrm>
              <a:prstGeom prst="rect">
                <a:avLst/>
              </a:prstGeom>
              <a:blipFill rotWithShape="0">
                <a:blip r:embed="rId2"/>
                <a:stretch>
                  <a:fillRect l="-1743" t="-7182" b="-9945"/>
                </a:stretch>
              </a:blipFill>
            </p:spPr>
            <p:txBody>
              <a:bodyPr/>
              <a:lstStyle/>
              <a:p>
                <a:r>
                  <a:rPr lang="en-US">
                    <a:noFill/>
                  </a:rPr>
                  <a:t> </a:t>
                </a:r>
              </a:p>
            </p:txBody>
          </p:sp>
        </mc:Fallback>
      </mc:AlternateContent>
      <p:sp>
        <p:nvSpPr>
          <p:cNvPr id="10" name="TextBox 9"/>
          <p:cNvSpPr txBox="1"/>
          <p:nvPr/>
        </p:nvSpPr>
        <p:spPr>
          <a:xfrm>
            <a:off x="183155" y="5482697"/>
            <a:ext cx="8737294" cy="584775"/>
          </a:xfrm>
          <a:prstGeom prst="rect">
            <a:avLst/>
          </a:prstGeom>
          <a:noFill/>
        </p:spPr>
        <p:txBody>
          <a:bodyPr wrap="square" rtlCol="0">
            <a:spAutoFit/>
          </a:bodyPr>
          <a:lstStyle/>
          <a:p>
            <a:r>
              <a:rPr lang="en-US" sz="32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rPr>
              <a:t>Mảnh</a:t>
            </a:r>
            <a:r>
              <a:rPr lang="en-US" sz="2800" dirty="0" smtClean="0">
                <a:solidFill>
                  <a:srgbClr val="0000CC"/>
                </a:solidFill>
              </a:rPr>
              <a:t> </a:t>
            </a:r>
            <a:r>
              <a:rPr lang="en-US" sz="2800" dirty="0" err="1" smtClean="0">
                <a:solidFill>
                  <a:srgbClr val="0000CC"/>
                </a:solidFill>
              </a:rPr>
              <a:t>ruộng</a:t>
            </a:r>
            <a:r>
              <a:rPr lang="en-US" sz="2800" dirty="0" smtClean="0">
                <a:solidFill>
                  <a:srgbClr val="0000CC"/>
                </a:solidFill>
              </a:rPr>
              <a:t> </a:t>
            </a:r>
            <a:r>
              <a:rPr lang="en-US" sz="2800" dirty="0" err="1" smtClean="0">
                <a:solidFill>
                  <a:srgbClr val="0000CC"/>
                </a:solidFill>
              </a:rPr>
              <a:t>có</a:t>
            </a:r>
            <a:r>
              <a:rPr lang="en-US" sz="2800" dirty="0" smtClean="0">
                <a:solidFill>
                  <a:srgbClr val="0000CC"/>
                </a:solidFill>
              </a:rPr>
              <a:t> </a:t>
            </a:r>
            <a:r>
              <a:rPr lang="en-US" sz="2800" dirty="0" err="1" smtClean="0">
                <a:solidFill>
                  <a:srgbClr val="0000CC"/>
                </a:solidFill>
              </a:rPr>
              <a:t>sản</a:t>
            </a:r>
            <a:r>
              <a:rPr lang="en-US" sz="2800" dirty="0" smtClean="0">
                <a:solidFill>
                  <a:srgbClr val="0000CC"/>
                </a:solidFill>
              </a:rPr>
              <a:t> </a:t>
            </a:r>
            <a:r>
              <a:rPr lang="en-US" sz="2800" dirty="0" err="1" smtClean="0">
                <a:solidFill>
                  <a:srgbClr val="0000CC"/>
                </a:solidFill>
              </a:rPr>
              <a:t>lượng</a:t>
            </a:r>
            <a:r>
              <a:rPr lang="en-US" sz="2800" dirty="0" smtClean="0">
                <a:solidFill>
                  <a:srgbClr val="0000CC"/>
                </a:solidFill>
              </a:rPr>
              <a:t> </a:t>
            </a:r>
            <a:r>
              <a:rPr lang="en-US" sz="2800" dirty="0" err="1" smtClean="0">
                <a:solidFill>
                  <a:srgbClr val="0000CC"/>
                </a:solidFill>
              </a:rPr>
              <a:t>là</a:t>
            </a:r>
            <a:r>
              <a:rPr lang="en-US" sz="2800" dirty="0" smtClean="0">
                <a:solidFill>
                  <a:srgbClr val="0000CC"/>
                </a:solidFill>
              </a:rPr>
              <a:t>:  0,8.200 = 160 (kg </a:t>
            </a:r>
            <a:r>
              <a:rPr lang="en-US" sz="2800" dirty="0" err="1" smtClean="0">
                <a:solidFill>
                  <a:srgbClr val="0000CC"/>
                </a:solidFill>
              </a:rPr>
              <a:t>thóc</a:t>
            </a:r>
            <a:r>
              <a:rPr lang="en-US" sz="2800" dirty="0" smtClean="0">
                <a:solidFill>
                  <a:srgbClr val="0000CC"/>
                </a:solidFill>
              </a:rPr>
              <a:t>).</a:t>
            </a:r>
            <a:endParaRPr lang="en-US" sz="2800" dirty="0" smtClean="0">
              <a:solidFill>
                <a:srgbClr val="0000CC"/>
              </a:solidFill>
              <a:latin typeface="Cambria" panose="02040503050406030204" pitchFamily="18" charset="0"/>
              <a:ea typeface="Cambria" panose="02040503050406030204" pitchFamily="18" charset="0"/>
              <a:cs typeface="Times New Roman" pitchFamily="18" charset="0"/>
            </a:endParaRPr>
          </a:p>
        </p:txBody>
      </p:sp>
      <p:pic>
        <p:nvPicPr>
          <p:cNvPr id="2" name="Picture 1"/>
          <p:cNvPicPr>
            <a:picLocks noChangeAspect="1"/>
          </p:cNvPicPr>
          <p:nvPr/>
        </p:nvPicPr>
        <p:blipFill>
          <a:blip r:embed="rId3"/>
          <a:stretch>
            <a:fillRect/>
          </a:stretch>
        </p:blipFill>
        <p:spPr>
          <a:xfrm>
            <a:off x="5638800" y="1925435"/>
            <a:ext cx="3166399" cy="1738024"/>
          </a:xfrm>
          <a:prstGeom prst="rect">
            <a:avLst/>
          </a:prstGeom>
        </p:spPr>
      </p:pic>
    </p:spTree>
    <p:extLst>
      <p:ext uri="{BB962C8B-B14F-4D97-AF65-F5344CB8AC3E}">
        <p14:creationId xmlns:p14="http://schemas.microsoft.com/office/powerpoint/2010/main" val="128216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76200"/>
            <a:ext cx="7620000" cy="707886"/>
          </a:xfrm>
          <a:prstGeom prst="rect">
            <a:avLst/>
          </a:prstGeom>
          <a:noFill/>
        </p:spPr>
        <p:txBody>
          <a:bodyPr wrap="square" lIns="91440" tIns="45720" rIns="91440" bIns="45720">
            <a:spAutoFit/>
          </a:bodyPr>
          <a:lstStyle/>
          <a:p>
            <a:pPr algn="ctr"/>
            <a:r>
              <a:rPr lang="en-US" sz="4000" b="1" dirty="0" smtClean="0">
                <a:ln w="6600">
                  <a:solidFill>
                    <a:schemeClr val="accent2"/>
                  </a:solidFill>
                  <a:prstDash val="solid"/>
                </a:ln>
                <a:solidFill>
                  <a:schemeClr val="bg1"/>
                </a:solidFill>
                <a:effectLst>
                  <a:outerShdw dist="38100" dir="2700000" algn="tl" rotWithShape="0">
                    <a:schemeClr val="accent2"/>
                  </a:outerShdw>
                </a:effectLst>
              </a:rPr>
              <a:t>LUYỆN TẬP</a:t>
            </a:r>
            <a:endParaRPr lang="en-US" sz="4000" b="1" cap="none" spc="0" dirty="0">
              <a:ln w="6600">
                <a:solidFill>
                  <a:schemeClr val="accent2"/>
                </a:solidFill>
                <a:prstDash val="solid"/>
              </a:ln>
              <a:solidFill>
                <a:schemeClr val="bg1"/>
              </a:solidFill>
              <a:effectLst>
                <a:outerShdw dist="38100" dir="2700000" algn="tl" rotWithShape="0">
                  <a:schemeClr val="accent2"/>
                </a:outerShdw>
              </a:effectLst>
            </a:endParaRPr>
          </a:p>
        </p:txBody>
      </p:sp>
      <p:sp>
        <p:nvSpPr>
          <p:cNvPr id="5" name="Text Box 5"/>
          <p:cNvSpPr txBox="1">
            <a:spLocks noChangeArrowheads="1"/>
          </p:cNvSpPr>
          <p:nvPr/>
        </p:nvSpPr>
        <p:spPr bwMode="auto">
          <a:xfrm>
            <a:off x="0" y="709722"/>
            <a:ext cx="9144000" cy="1815882"/>
          </a:xfrm>
          <a:prstGeom prst="rect">
            <a:avLst/>
          </a:prstGeom>
          <a:solidFill>
            <a:schemeClr val="bg1"/>
          </a:solidFill>
          <a:ln w="9525">
            <a:noFill/>
            <a:miter lim="800000"/>
            <a:headEnd/>
            <a:tailEnd/>
          </a:ln>
        </p:spPr>
        <p:txBody>
          <a:bodyPr wrap="square">
            <a:spAutoFit/>
          </a:bodyPr>
          <a:lstStyle/>
          <a:p>
            <a:r>
              <a:rPr lang="en-US" sz="2800" b="1" dirty="0" smtClean="0">
                <a:solidFill>
                  <a:srgbClr val="00B050"/>
                </a:solidFill>
                <a:latin typeface="+mj-lt"/>
              </a:rPr>
              <a:t>Bài tập 4.22. </a:t>
            </a:r>
            <a:r>
              <a:rPr lang="vi-VN" sz="2800" dirty="0">
                <a:solidFill>
                  <a:srgbClr val="002060"/>
                </a:solidFill>
              </a:rPr>
              <a:t>Một gia đình dự định mua gạch men loại hình vuông cạnh 30 cm để lát nền của căn phòng hình chữ nhật có chiều rộng 3 m, chiều dài 9 m. Tính số viên gạch cần mua để lát căn phòng đó</a:t>
            </a:r>
            <a:r>
              <a:rPr lang="vi-VN" sz="2800" dirty="0" smtClean="0">
                <a:solidFill>
                  <a:srgbClr val="002060"/>
                </a:solidFill>
              </a:rPr>
              <a:t>.</a:t>
            </a:r>
            <a:endParaRPr lang="en-US" sz="2800" dirty="0">
              <a:solidFill>
                <a:srgbClr val="002060"/>
              </a:solidFill>
            </a:endParaRPr>
          </a:p>
        </p:txBody>
      </p:sp>
      <p:pic>
        <p:nvPicPr>
          <p:cNvPr id="17" name="Picture 16"/>
          <p:cNvPicPr>
            <a:picLocks noChangeAspect="1"/>
          </p:cNvPicPr>
          <p:nvPr/>
        </p:nvPicPr>
        <p:blipFill>
          <a:blip r:embed="rId2"/>
          <a:stretch>
            <a:fillRect/>
          </a:stretch>
        </p:blipFill>
        <p:spPr>
          <a:xfrm>
            <a:off x="5251244" y="2392227"/>
            <a:ext cx="3689403" cy="1821786"/>
          </a:xfrm>
          <a:prstGeom prst="rect">
            <a:avLst/>
          </a:prstGeom>
        </p:spPr>
      </p:pic>
      <p:sp>
        <p:nvSpPr>
          <p:cNvPr id="18" name="WordArt 18"/>
          <p:cNvSpPr>
            <a:spLocks noChangeArrowheads="1" noChangeShapeType="1" noTextEdit="1"/>
          </p:cNvSpPr>
          <p:nvPr/>
        </p:nvSpPr>
        <p:spPr bwMode="auto">
          <a:xfrm>
            <a:off x="339670" y="2667000"/>
            <a:ext cx="4832170" cy="880131"/>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HOẠT ĐỘNG NHÓM:</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sp>
        <p:nvSpPr>
          <p:cNvPr id="19" name="TextBox 18"/>
          <p:cNvSpPr txBox="1"/>
          <p:nvPr/>
        </p:nvSpPr>
        <p:spPr>
          <a:xfrm>
            <a:off x="223779" y="4717284"/>
            <a:ext cx="9479327" cy="523220"/>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rPr>
              <a:t>Diện</a:t>
            </a:r>
            <a:r>
              <a:rPr lang="en-US" sz="2800" dirty="0">
                <a:solidFill>
                  <a:srgbClr val="0000CC"/>
                </a:solidFill>
              </a:rPr>
              <a:t> </a:t>
            </a:r>
            <a:r>
              <a:rPr lang="en-US" sz="2800" dirty="0" err="1">
                <a:solidFill>
                  <a:srgbClr val="0000CC"/>
                </a:solidFill>
              </a:rPr>
              <a:t>tích</a:t>
            </a:r>
            <a:r>
              <a:rPr lang="en-US" sz="2800" dirty="0">
                <a:solidFill>
                  <a:srgbClr val="0000CC"/>
                </a:solidFill>
              </a:rPr>
              <a:t> của </a:t>
            </a:r>
            <a:r>
              <a:rPr lang="en-US" sz="2800" dirty="0" err="1" smtClean="0">
                <a:solidFill>
                  <a:srgbClr val="0000CC"/>
                </a:solidFill>
              </a:rPr>
              <a:t>một</a:t>
            </a:r>
            <a:r>
              <a:rPr lang="en-US" sz="2800" dirty="0" smtClean="0">
                <a:solidFill>
                  <a:srgbClr val="0000CC"/>
                </a:solidFill>
              </a:rPr>
              <a:t> viên </a:t>
            </a:r>
            <a:r>
              <a:rPr lang="en-US" sz="2800" dirty="0" err="1" smtClean="0">
                <a:solidFill>
                  <a:srgbClr val="0000CC"/>
                </a:solidFill>
              </a:rPr>
              <a:t>gạch</a:t>
            </a:r>
            <a:r>
              <a:rPr lang="en-US" sz="2800" dirty="0" smtClean="0">
                <a:solidFill>
                  <a:srgbClr val="0000CC"/>
                </a:solidFill>
              </a:rPr>
              <a:t> </a:t>
            </a:r>
            <a:r>
              <a:rPr lang="en-US" sz="2800" dirty="0" err="1" smtClean="0">
                <a:solidFill>
                  <a:srgbClr val="0000CC"/>
                </a:solidFill>
              </a:rPr>
              <a:t>là</a:t>
            </a:r>
            <a:r>
              <a:rPr lang="en-US" sz="2800" dirty="0" smtClean="0">
                <a:solidFill>
                  <a:srgbClr val="0000CC"/>
                </a:solidFill>
              </a:rPr>
              <a:t>:  30</a:t>
            </a:r>
            <a:r>
              <a:rPr lang="en-US" sz="2800" baseline="30000" dirty="0" smtClean="0">
                <a:solidFill>
                  <a:srgbClr val="0000CC"/>
                </a:solidFill>
              </a:rPr>
              <a:t>2 </a:t>
            </a:r>
            <a:r>
              <a:rPr lang="en-US" sz="2800" dirty="0" smtClean="0">
                <a:solidFill>
                  <a:srgbClr val="0000CC"/>
                </a:solidFill>
              </a:rPr>
              <a:t>= 900 (cm</a:t>
            </a:r>
            <a:r>
              <a:rPr lang="en-US" sz="2800" baseline="30000" dirty="0" smtClean="0">
                <a:solidFill>
                  <a:srgbClr val="0000CC"/>
                </a:solidFill>
              </a:rPr>
              <a:t>2</a:t>
            </a:r>
            <a:r>
              <a:rPr lang="en-US" sz="2800" dirty="0" smtClean="0">
                <a:solidFill>
                  <a:srgbClr val="0000CC"/>
                </a:solidFill>
              </a:rPr>
              <a:t>) = 0,09 (m</a:t>
            </a:r>
            <a:r>
              <a:rPr lang="en-US" sz="2800" baseline="30000" dirty="0" smtClean="0">
                <a:solidFill>
                  <a:srgbClr val="0000CC"/>
                </a:solidFill>
              </a:rPr>
              <a:t>2</a:t>
            </a:r>
            <a:r>
              <a:rPr lang="en-US" sz="2800" dirty="0" smtClean="0">
                <a:solidFill>
                  <a:srgbClr val="0000CC"/>
                </a:solidFill>
              </a:rPr>
              <a:t>) </a:t>
            </a:r>
            <a:endParaRPr lang="en-US" sz="3200" dirty="0" smtClean="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20" name="WordArt 18"/>
          <p:cNvSpPr>
            <a:spLocks noChangeArrowheads="1" noChangeShapeType="1" noTextEdit="1"/>
          </p:cNvSpPr>
          <p:nvPr/>
        </p:nvSpPr>
        <p:spPr bwMode="auto">
          <a:xfrm>
            <a:off x="358507" y="2895599"/>
            <a:ext cx="1775093" cy="659427"/>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effectLst>
                  <a:outerShdw blurRad="38100" dist="38100" dir="2700000" algn="tl">
                    <a:srgbClr val="000000">
                      <a:alpha val="43137"/>
                    </a:srgbClr>
                  </a:outerShdw>
                </a:effectLst>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effectLst>
                  <a:outerShdw blurRad="38100" dist="38100" dir="2700000" algn="tl">
                    <a:srgbClr val="000000">
                      <a:alpha val="43137"/>
                    </a:srgbClr>
                  </a:outerShdw>
                </a:effectLst>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effectLst>
                <a:outerShdw blurRad="38100" dist="38100" dir="2700000" algn="tl">
                  <a:srgbClr val="000000">
                    <a:alpha val="43137"/>
                  </a:srgbClr>
                </a:outerShdw>
              </a:effectLst>
              <a:latin typeface="Times New Roman"/>
              <a:cs typeface="Times New Roman"/>
            </a:endParaRPr>
          </a:p>
        </p:txBody>
      </p:sp>
      <p:sp>
        <p:nvSpPr>
          <p:cNvPr id="21" name="TextBox 20"/>
          <p:cNvSpPr txBox="1"/>
          <p:nvPr/>
        </p:nvSpPr>
        <p:spPr>
          <a:xfrm>
            <a:off x="223779" y="3687861"/>
            <a:ext cx="8737294" cy="954107"/>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rPr>
              <a:t>Diện</a:t>
            </a:r>
            <a:r>
              <a:rPr lang="en-US" sz="2800" dirty="0" smtClean="0">
                <a:solidFill>
                  <a:srgbClr val="0000CC"/>
                </a:solidFill>
              </a:rPr>
              <a:t> </a:t>
            </a:r>
            <a:r>
              <a:rPr lang="en-US" sz="2800" dirty="0" err="1">
                <a:solidFill>
                  <a:srgbClr val="0000CC"/>
                </a:solidFill>
              </a:rPr>
              <a:t>tích</a:t>
            </a:r>
            <a:r>
              <a:rPr lang="en-US" sz="2800" dirty="0">
                <a:solidFill>
                  <a:srgbClr val="0000CC"/>
                </a:solidFill>
              </a:rPr>
              <a:t> của </a:t>
            </a:r>
            <a:r>
              <a:rPr lang="en-US" sz="2800" dirty="0" err="1" smtClean="0">
                <a:solidFill>
                  <a:srgbClr val="0000CC"/>
                </a:solidFill>
              </a:rPr>
              <a:t>căn</a:t>
            </a:r>
            <a:r>
              <a:rPr lang="en-US" sz="2800" dirty="0" smtClean="0">
                <a:solidFill>
                  <a:srgbClr val="0000CC"/>
                </a:solidFill>
              </a:rPr>
              <a:t> </a:t>
            </a:r>
            <a:r>
              <a:rPr lang="en-US" sz="2800" dirty="0" err="1" smtClean="0">
                <a:solidFill>
                  <a:srgbClr val="0000CC"/>
                </a:solidFill>
              </a:rPr>
              <a:t>phòng</a:t>
            </a:r>
            <a:r>
              <a:rPr lang="en-US" sz="2800" dirty="0" smtClean="0">
                <a:solidFill>
                  <a:srgbClr val="0000CC"/>
                </a:solidFill>
              </a:rPr>
              <a:t> </a:t>
            </a:r>
            <a:r>
              <a:rPr lang="en-US" sz="2800" dirty="0" err="1" smtClean="0">
                <a:solidFill>
                  <a:srgbClr val="0000CC"/>
                </a:solidFill>
              </a:rPr>
              <a:t>là</a:t>
            </a:r>
            <a:r>
              <a:rPr lang="en-US" sz="2800" dirty="0" smtClean="0">
                <a:solidFill>
                  <a:srgbClr val="0000CC"/>
                </a:solidFill>
              </a:rPr>
              <a:t>:  </a:t>
            </a:r>
          </a:p>
          <a:p>
            <a:r>
              <a:rPr lang="en-US" sz="2800" dirty="0">
                <a:solidFill>
                  <a:srgbClr val="0000CC"/>
                </a:solidFill>
              </a:rPr>
              <a:t> </a:t>
            </a:r>
            <a:r>
              <a:rPr lang="en-US" sz="2800" dirty="0" smtClean="0">
                <a:solidFill>
                  <a:srgbClr val="0000CC"/>
                </a:solidFill>
              </a:rPr>
              <a:t>     S </a:t>
            </a:r>
            <a:r>
              <a:rPr lang="en-US" sz="2800" dirty="0">
                <a:solidFill>
                  <a:srgbClr val="0000CC"/>
                </a:solidFill>
              </a:rPr>
              <a:t>= 3</a:t>
            </a:r>
            <a:r>
              <a:rPr lang="en-US" sz="2800" dirty="0" smtClean="0">
                <a:solidFill>
                  <a:srgbClr val="0000CC"/>
                </a:solidFill>
              </a:rPr>
              <a:t>. 9 </a:t>
            </a:r>
            <a:r>
              <a:rPr lang="en-US" sz="2800" dirty="0">
                <a:solidFill>
                  <a:srgbClr val="0000CC"/>
                </a:solidFill>
              </a:rPr>
              <a:t>= </a:t>
            </a:r>
            <a:r>
              <a:rPr lang="en-US" sz="2800" dirty="0" smtClean="0">
                <a:solidFill>
                  <a:srgbClr val="0000CC"/>
                </a:solidFill>
              </a:rPr>
              <a:t>27 </a:t>
            </a:r>
            <a:r>
              <a:rPr lang="en-US" sz="2800" dirty="0">
                <a:solidFill>
                  <a:srgbClr val="0000CC"/>
                </a:solidFill>
              </a:rPr>
              <a:t>(m</a:t>
            </a:r>
            <a:r>
              <a:rPr lang="en-US" sz="2800" baseline="30000" dirty="0">
                <a:solidFill>
                  <a:srgbClr val="0000CC"/>
                </a:solidFill>
              </a:rPr>
              <a:t>2</a:t>
            </a:r>
            <a:r>
              <a:rPr lang="en-US" sz="2800" dirty="0" smtClean="0">
                <a:solidFill>
                  <a:srgbClr val="0000CC"/>
                </a:solidFill>
              </a:rPr>
              <a:t>)</a:t>
            </a:r>
            <a:endParaRPr lang="en-US" sz="2800" dirty="0" smtClean="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22" name="TextBox 21"/>
          <p:cNvSpPr txBox="1"/>
          <p:nvPr/>
        </p:nvSpPr>
        <p:spPr>
          <a:xfrm>
            <a:off x="203353" y="5411450"/>
            <a:ext cx="8737294" cy="954107"/>
          </a:xfrm>
          <a:prstGeom prst="rect">
            <a:avLst/>
          </a:prstGeom>
          <a:noFill/>
        </p:spPr>
        <p:txBody>
          <a:bodyPr wrap="square" rtlCol="0">
            <a:spAutoFit/>
          </a:bodyPr>
          <a:lstStyle/>
          <a:p>
            <a:r>
              <a:rPr lang="en-US" sz="2800" dirty="0" smtClean="0">
                <a:solidFill>
                  <a:srgbClr val="0000CC"/>
                </a:solidFill>
              </a:rPr>
              <a:t>+ Số </a:t>
            </a:r>
            <a:r>
              <a:rPr lang="en-US" sz="2800" dirty="0" err="1" smtClean="0">
                <a:solidFill>
                  <a:srgbClr val="0000CC"/>
                </a:solidFill>
              </a:rPr>
              <a:t>gạch</a:t>
            </a:r>
            <a:r>
              <a:rPr lang="en-US" sz="2800" dirty="0" smtClean="0">
                <a:solidFill>
                  <a:srgbClr val="0000CC"/>
                </a:solidFill>
              </a:rPr>
              <a:t> cần </a:t>
            </a:r>
            <a:r>
              <a:rPr lang="en-US" sz="2800" dirty="0" err="1" smtClean="0">
                <a:solidFill>
                  <a:srgbClr val="0000CC"/>
                </a:solidFill>
              </a:rPr>
              <a:t>mua</a:t>
            </a:r>
            <a:r>
              <a:rPr lang="en-US" sz="2800" dirty="0" smtClean="0">
                <a:solidFill>
                  <a:srgbClr val="0000CC"/>
                </a:solidFill>
              </a:rPr>
              <a:t> </a:t>
            </a:r>
            <a:r>
              <a:rPr lang="en-US" sz="2800" dirty="0" err="1" smtClean="0">
                <a:solidFill>
                  <a:srgbClr val="0000CC"/>
                </a:solidFill>
              </a:rPr>
              <a:t>để</a:t>
            </a:r>
            <a:r>
              <a:rPr lang="en-US" sz="2800" dirty="0" smtClean="0">
                <a:solidFill>
                  <a:srgbClr val="0000CC"/>
                </a:solidFill>
              </a:rPr>
              <a:t> </a:t>
            </a:r>
            <a:r>
              <a:rPr lang="en-US" sz="2800" dirty="0" err="1" smtClean="0">
                <a:solidFill>
                  <a:srgbClr val="0000CC"/>
                </a:solidFill>
              </a:rPr>
              <a:t>lát</a:t>
            </a:r>
            <a:r>
              <a:rPr lang="en-US" sz="2800" dirty="0" smtClean="0">
                <a:solidFill>
                  <a:srgbClr val="0000CC"/>
                </a:solidFill>
              </a:rPr>
              <a:t> </a:t>
            </a:r>
            <a:r>
              <a:rPr lang="en-US" sz="2800" dirty="0" err="1" smtClean="0">
                <a:solidFill>
                  <a:srgbClr val="0000CC"/>
                </a:solidFill>
              </a:rPr>
              <a:t>căn</a:t>
            </a:r>
            <a:r>
              <a:rPr lang="en-US" sz="2800" dirty="0" smtClean="0">
                <a:solidFill>
                  <a:srgbClr val="0000CC"/>
                </a:solidFill>
              </a:rPr>
              <a:t> </a:t>
            </a:r>
            <a:r>
              <a:rPr lang="en-US" sz="2800" dirty="0" err="1" smtClean="0">
                <a:solidFill>
                  <a:srgbClr val="0000CC"/>
                </a:solidFill>
              </a:rPr>
              <a:t>phòng</a:t>
            </a:r>
            <a:r>
              <a:rPr lang="en-US" sz="2800" dirty="0" smtClean="0">
                <a:solidFill>
                  <a:srgbClr val="0000CC"/>
                </a:solidFill>
              </a:rPr>
              <a:t> </a:t>
            </a:r>
            <a:r>
              <a:rPr lang="en-US" sz="2800" dirty="0" err="1" smtClean="0">
                <a:solidFill>
                  <a:srgbClr val="0000CC"/>
                </a:solidFill>
              </a:rPr>
              <a:t>là</a:t>
            </a:r>
            <a:r>
              <a:rPr lang="en-US" sz="2800" dirty="0" smtClean="0">
                <a:solidFill>
                  <a:srgbClr val="0000CC"/>
                </a:solidFill>
              </a:rPr>
              <a:t>:</a:t>
            </a:r>
          </a:p>
          <a:p>
            <a:r>
              <a:rPr lang="en-US" sz="2800" dirty="0">
                <a:solidFill>
                  <a:srgbClr val="0000CC"/>
                </a:solidFill>
              </a:rPr>
              <a:t> </a:t>
            </a:r>
            <a:r>
              <a:rPr lang="en-US" sz="2800" dirty="0" smtClean="0">
                <a:solidFill>
                  <a:srgbClr val="0000CC"/>
                </a:solidFill>
              </a:rPr>
              <a:t>     27 : 0,09 = 300 (viên).</a:t>
            </a:r>
            <a:endParaRPr lang="en-US" sz="2800" dirty="0">
              <a:solidFill>
                <a:srgbClr val="0000CC"/>
              </a:solidFill>
            </a:endParaRPr>
          </a:p>
        </p:txBody>
      </p:sp>
    </p:spTree>
    <p:extLst>
      <p:ext uri="{BB962C8B-B14F-4D97-AF65-F5344CB8AC3E}">
        <p14:creationId xmlns:p14="http://schemas.microsoft.com/office/powerpoint/2010/main" val="238036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32" fill="hold" grpId="1" nodeType="clickEffect">
                                  <p:stCondLst>
                                    <p:cond delay="0"/>
                                  </p:stCondLst>
                                  <p:childTnLst>
                                    <p:anim calcmode="lin" valueType="num">
                                      <p:cBhvr>
                                        <p:cTn id="26" dur="500"/>
                                        <p:tgtEl>
                                          <p:spTgt spid="18"/>
                                        </p:tgtEl>
                                        <p:attrNameLst>
                                          <p:attrName>ppt_w</p:attrName>
                                        </p:attrNameLst>
                                      </p:cBhvr>
                                      <p:tavLst>
                                        <p:tav tm="0">
                                          <p:val>
                                            <p:strVal val="ppt_w"/>
                                          </p:val>
                                        </p:tav>
                                        <p:tav tm="100000">
                                          <p:val>
                                            <p:fltVal val="0"/>
                                          </p:val>
                                        </p:tav>
                                      </p:tavLst>
                                    </p:anim>
                                    <p:anim calcmode="lin" valueType="num">
                                      <p:cBhvr>
                                        <p:cTn id="27" dur="500"/>
                                        <p:tgtEl>
                                          <p:spTgt spid="18"/>
                                        </p:tgtEl>
                                        <p:attrNameLst>
                                          <p:attrName>ppt_h</p:attrName>
                                        </p:attrNameLst>
                                      </p:cBhvr>
                                      <p:tavLst>
                                        <p:tav tm="0">
                                          <p:val>
                                            <p:strVal val="ppt_h"/>
                                          </p:val>
                                        </p:tav>
                                        <p:tav tm="100000">
                                          <p:val>
                                            <p:fltVal val="0"/>
                                          </p:val>
                                        </p:tav>
                                      </p:tavLst>
                                    </p:anim>
                                    <p:animEffect transition="out" filter="fade">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linds(horizont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randombar(horizont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randombar(horizontal)">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8" grpId="0" animBg="1"/>
      <p:bldP spid="18" grpId="1"/>
      <p:bldP spid="19" grpId="0"/>
      <p:bldP spid="20" grpId="0" animBg="1"/>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4895850" y="-388210"/>
            <a:chExt cx="9067800" cy="7246210"/>
          </a:xfrm>
        </p:grpSpPr>
        <p:pic>
          <p:nvPicPr>
            <p:cNvPr id="2052" name="Picture 4" descr="Kết quả hình ảnh cho ảnh động tom và jer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95850" y="3409950"/>
              <a:ext cx="9067800" cy="34480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grpSp>
      <p:pic>
        <p:nvPicPr>
          <p:cNvPr id="8" name="Picture 2" descr="Kết quả hình ảnh cho ảnh động tom và jerry"/>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18795" y1="13595" x2="18795" y2="13595"/>
                        <a14:foregroundMark x1="18313" y1="29003" x2="18313" y2="29003"/>
                        <a14:foregroundMark x1="15181" y1="22961" x2="15181" y2="22961"/>
                        <a14:foregroundMark x1="16386" y1="18127" x2="16386" y2="18127"/>
                        <a14:foregroundMark x1="29639" y1="12387" x2="29639" y2="12387"/>
                        <a14:foregroundMark x1="28434" y1="48036" x2="28434" y2="48036"/>
                        <a14:foregroundMark x1="17349" y1="49547" x2="17349" y2="49547"/>
                        <a14:foregroundMark x1="7470" y1="53474" x2="7470" y2="53474"/>
                        <a14:foregroundMark x1="21446" y1="66767" x2="21928" y2="64350"/>
                        <a14:foregroundMark x1="29398" y1="51662" x2="29398" y2="51662"/>
                        <a14:foregroundMark x1="49639" y1="51057" x2="49639" y2="51057"/>
                        <a14:foregroundMark x1="56386" y1="52870" x2="56386" y2="52870"/>
                        <a14:foregroundMark x1="48916" y1="53474" x2="48916" y2="53474"/>
                        <a14:foregroundMark x1="32530" y1="48338" x2="32530" y2="48338"/>
                        <a14:foregroundMark x1="57108" y1="95468" x2="57108" y2="95468"/>
                        <a14:foregroundMark x1="52530" y1="93051" x2="52530" y2="93051"/>
                        <a14:foregroundMark x1="62651" y1="97281" x2="62651" y2="97281"/>
                        <a14:foregroundMark x1="51084" y1="96073" x2="53253" y2="95770"/>
                        <a14:foregroundMark x1="91566" y1="78550" x2="91566" y2="78550"/>
                        <a14:foregroundMark x1="86024" y1="66163" x2="86024" y2="66163"/>
                        <a14:foregroundMark x1="96145" y1="79758" x2="96145" y2="79758"/>
                        <a14:foregroundMark x1="91084" y1="77644" x2="91084" y2="77644"/>
                        <a14:foregroundMark x1="96145" y1="81571" x2="96145" y2="81571"/>
                        <a14:foregroundMark x1="78072" y1="52266" x2="78072" y2="52266"/>
                        <a14:foregroundMark x1="81928" y1="53474" x2="81928" y2="53474"/>
                        <a14:foregroundMark x1="83614" y1="46224" x2="83614" y2="46224"/>
                        <a14:foregroundMark x1="23133" y1="24471" x2="23133" y2="24471"/>
                        <a14:foregroundMark x1="6506" y1="29607" x2="6506" y2="29607"/>
                        <a14:foregroundMark x1="12771" y1="13595" x2="12771" y2="13595"/>
                        <a14:foregroundMark x1="22410" y1="2115" x2="22410" y2="2115"/>
                        <a14:foregroundMark x1="82169" y1="53172" x2="82169" y2="53172"/>
                        <a14:foregroundMark x1="25301" y1="49547" x2="25301" y2="49547"/>
                        <a14:foregroundMark x1="31807" y1="52568" x2="31807" y2="52568"/>
                        <a14:foregroundMark x1="34699" y1="46224" x2="34699" y2="46224"/>
                        <a14:foregroundMark x1="6747" y1="42296" x2="6747" y2="42296"/>
                        <a14:foregroundMark x1="7711" y1="44411" x2="7711" y2="44411"/>
                      </a14:backgroundRemoval>
                    </a14:imgEffect>
                  </a14:imgLayer>
                </a14:imgProps>
              </a:ext>
              <a:ext uri="{28A0092B-C50C-407E-A947-70E740481C1C}">
                <a14:useLocalDpi xmlns:a14="http://schemas.microsoft.com/office/drawing/2010/main" val="0"/>
              </a:ext>
            </a:extLst>
          </a:blip>
          <a:srcRect l="23320" t="34032" r="-1107" b="-3088"/>
          <a:stretch/>
        </p:blipFill>
        <p:spPr bwMode="auto">
          <a:xfrm>
            <a:off x="3908107" y="2654300"/>
            <a:ext cx="5083493" cy="3407830"/>
          </a:xfrm>
          <a:prstGeom prst="rect">
            <a:avLst/>
          </a:prstGeom>
          <a:noFill/>
          <a:extLst>
            <a:ext uri="{909E8E84-426E-40DD-AFC4-6F175D3DCCD1}">
              <a14:hiddenFill xmlns:a14="http://schemas.microsoft.com/office/drawing/2010/main">
                <a:solidFill>
                  <a:srgbClr val="FFFFFF"/>
                </a:solidFill>
              </a14:hiddenFill>
            </a:ext>
          </a:extLst>
        </p:spPr>
      </p:pic>
      <p:pic>
        <p:nvPicPr>
          <p:cNvPr id="10" name="Ảnh 9">
            <a:hlinkClick r:id="rId5" action="ppaction://hlinksldjump"/>
          </p:cNvPr>
          <p:cNvPicPr>
            <a:picLocks noChangeAspect="1"/>
          </p:cNvPicPr>
          <p:nvPr/>
        </p:nvPicPr>
        <p:blipFill>
          <a:blip r:embed="rId6">
            <a:clrChange>
              <a:clrFrom>
                <a:srgbClr val="FFFFFF"/>
              </a:clrFrom>
              <a:clrTo>
                <a:srgbClr val="FFFFFF">
                  <a:alpha val="0"/>
                </a:srgbClr>
              </a:clrTo>
            </a:clrChange>
          </a:blip>
          <a:stretch>
            <a:fillRect/>
          </a:stretch>
        </p:blipFill>
        <p:spPr>
          <a:xfrm>
            <a:off x="661096" y="4624996"/>
            <a:ext cx="3293622" cy="1437134"/>
          </a:xfrm>
          <a:prstGeom prst="rect">
            <a:avLst/>
          </a:prstGeom>
        </p:spPr>
      </p:pic>
      <p:sp>
        <p:nvSpPr>
          <p:cNvPr id="6" name="Hexagon 5"/>
          <p:cNvSpPr/>
          <p:nvPr/>
        </p:nvSpPr>
        <p:spPr>
          <a:xfrm>
            <a:off x="3876893" y="409475"/>
            <a:ext cx="5207000" cy="107088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n w="6600">
                  <a:solidFill>
                    <a:schemeClr val="accent2"/>
                  </a:solidFill>
                  <a:prstDash val="solid"/>
                </a:ln>
                <a:solidFill>
                  <a:srgbClr val="FFFFFF"/>
                </a:solidFill>
                <a:effectLst>
                  <a:outerShdw dist="38100" dir="2700000" algn="tl" rotWithShape="0">
                    <a:schemeClr val="accent2"/>
                  </a:outerShdw>
                </a:effectLst>
              </a:rPr>
              <a:t>CHUỘT J</a:t>
            </a:r>
            <a:r>
              <a:rPr lang="en-US" sz="2600" b="1" dirty="0" smtClean="0">
                <a:ln w="6600">
                  <a:solidFill>
                    <a:schemeClr val="accent2"/>
                  </a:solidFill>
                  <a:prstDash val="solid"/>
                </a:ln>
                <a:solidFill>
                  <a:srgbClr val="FFFFFF"/>
                </a:solidFill>
                <a:effectLst>
                  <a:outerShdw dist="38100" dir="2700000" algn="tl" rotWithShape="0">
                    <a:schemeClr val="accent2"/>
                  </a:outerShdw>
                </a:effectLst>
              </a:rPr>
              <a:t>ERRY </a:t>
            </a:r>
            <a:r>
              <a:rPr lang="en-US" sz="2600" b="1" dirty="0">
                <a:ln w="6600">
                  <a:solidFill>
                    <a:schemeClr val="accent2"/>
                  </a:solidFill>
                  <a:prstDash val="solid"/>
                </a:ln>
                <a:solidFill>
                  <a:srgbClr val="FFFFFF"/>
                </a:solidFill>
                <a:effectLst>
                  <a:outerShdw dist="38100" dir="2700000" algn="tl" rotWithShape="0">
                    <a:schemeClr val="accent2"/>
                  </a:outerShdw>
                </a:effectLst>
              </a:rPr>
              <a:t>TÌM PHO MÁT</a:t>
            </a:r>
            <a:endParaRPr lang="vi-VN" sz="2600" b="1" dirty="0">
              <a:latin typeface="Times New Roman" panose="02020603050405020304" pitchFamily="18" charset="0"/>
              <a:cs typeface="Times New Roman" panose="02020603050405020304" pitchFamily="18" charset="0"/>
            </a:endParaRPr>
          </a:p>
        </p:txBody>
      </p:sp>
      <p:pic>
        <p:nvPicPr>
          <p:cNvPr id="12" name="Picture 2" descr="Kết quả hình ảnh cho ảnh động tom và jerry"/>
          <p:cNvPicPr>
            <a:picLocks noChangeAspect="1" noChangeArrowheads="1"/>
          </p:cNvPicPr>
          <p:nvPr/>
        </p:nvPicPr>
        <p:blipFill rotWithShape="1">
          <a:blip r:embed="rId7">
            <a:extLst>
              <a:ext uri="{BEBA8EAE-BF5A-486C-A8C5-ECC9F3942E4B}">
                <a14:imgProps xmlns:a14="http://schemas.microsoft.com/office/drawing/2010/main">
                  <a14:imgLayer r:embed="rId4">
                    <a14:imgEffect>
                      <a14:backgroundRemoval t="0" b="100000" l="0" r="100000">
                        <a14:foregroundMark x1="18795" y1="13595" x2="18795" y2="13595"/>
                        <a14:foregroundMark x1="18313" y1="29003" x2="18313" y2="29003"/>
                        <a14:foregroundMark x1="15181" y1="22961" x2="15181" y2="22961"/>
                        <a14:foregroundMark x1="16386" y1="18127" x2="16386" y2="18127"/>
                        <a14:foregroundMark x1="29639" y1="12387" x2="29639" y2="12387"/>
                        <a14:foregroundMark x1="28434" y1="48036" x2="28434" y2="48036"/>
                        <a14:foregroundMark x1="17349" y1="49547" x2="17349" y2="49547"/>
                        <a14:foregroundMark x1="7470" y1="53474" x2="7470" y2="53474"/>
                        <a14:foregroundMark x1="21446" y1="66767" x2="21928" y2="64350"/>
                        <a14:foregroundMark x1="29398" y1="51662" x2="29398" y2="51662"/>
                        <a14:foregroundMark x1="49639" y1="51057" x2="49639" y2="51057"/>
                        <a14:foregroundMark x1="56386" y1="52870" x2="56386" y2="52870"/>
                        <a14:foregroundMark x1="48916" y1="53474" x2="48916" y2="53474"/>
                        <a14:foregroundMark x1="32530" y1="48338" x2="32530" y2="48338"/>
                        <a14:foregroundMark x1="57108" y1="95468" x2="57108" y2="95468"/>
                        <a14:foregroundMark x1="52530" y1="93051" x2="52530" y2="93051"/>
                        <a14:foregroundMark x1="62651" y1="97281" x2="62651" y2="97281"/>
                        <a14:foregroundMark x1="51084" y1="96073" x2="53253" y2="95770"/>
                        <a14:foregroundMark x1="91566" y1="78550" x2="91566" y2="78550"/>
                        <a14:foregroundMark x1="86024" y1="66163" x2="86024" y2="66163"/>
                        <a14:foregroundMark x1="96145" y1="79758" x2="96145" y2="79758"/>
                        <a14:foregroundMark x1="91084" y1="77644" x2="91084" y2="77644"/>
                        <a14:foregroundMark x1="96145" y1="81571" x2="96145" y2="81571"/>
                        <a14:foregroundMark x1="78072" y1="52266" x2="78072" y2="52266"/>
                        <a14:foregroundMark x1="81928" y1="53474" x2="81928" y2="53474"/>
                        <a14:foregroundMark x1="83614" y1="46224" x2="83614" y2="46224"/>
                        <a14:foregroundMark x1="23133" y1="24471" x2="23133" y2="24471"/>
                        <a14:foregroundMark x1="6506" y1="29607" x2="6506" y2="29607"/>
                        <a14:foregroundMark x1="12771" y1="13595" x2="12771" y2="13595"/>
                        <a14:foregroundMark x1="22410" y1="2115" x2="22410" y2="2115"/>
                        <a14:foregroundMark x1="82169" y1="53172" x2="82169" y2="53172"/>
                        <a14:foregroundMark x1="25301" y1="49547" x2="25301" y2="49547"/>
                        <a14:foregroundMark x1="31807" y1="52568" x2="31807" y2="52568"/>
                        <a14:foregroundMark x1="34699" y1="46224" x2="34699" y2="46224"/>
                        <a14:foregroundMark x1="6747" y1="42296" x2="6747" y2="42296"/>
                        <a14:foregroundMark x1="7711" y1="44411" x2="7711" y2="44411"/>
                        <a14:backgroundMark x1="28193" y1="46526" x2="28193" y2="46526"/>
                        <a14:backgroundMark x1="35181" y1="46224" x2="35181" y2="46224"/>
                        <a14:backgroundMark x1="31325" y1="51662" x2="31325" y2="51662"/>
                        <a14:backgroundMark x1="26024" y1="46526" x2="26024" y2="46526"/>
                        <a14:backgroundMark x1="26747" y1="50453" x2="26747" y2="50453"/>
                        <a14:backgroundMark x1="36145" y1="54683" x2="36145" y2="54683"/>
                        <a14:backgroundMark x1="37590" y1="53776" x2="37590" y2="53776"/>
                        <a14:backgroundMark x1="38795" y1="56798" x2="38795" y2="56798"/>
                        <a14:backgroundMark x1="40241" y1="58308" x2="40241" y2="58308"/>
                      </a14:backgroundRemoval>
                    </a14:imgEffect>
                  </a14:imgLayer>
                </a14:imgProps>
              </a:ext>
              <a:ext uri="{28A0092B-C50C-407E-A947-70E740481C1C}">
                <a14:useLocalDpi xmlns:a14="http://schemas.microsoft.com/office/drawing/2010/main" val="0"/>
              </a:ext>
            </a:extLst>
          </a:blip>
          <a:srcRect r="61023" b="36103"/>
          <a:stretch/>
        </p:blipFill>
        <p:spPr bwMode="auto">
          <a:xfrm>
            <a:off x="1220295" y="1246793"/>
            <a:ext cx="1896621" cy="2347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86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iterate type="lt">
                                    <p:tmPct val="10000"/>
                                  </p:iterate>
                                  <p:childTnLst>
                                    <p:animClr clrSpc="rgb" dir="cw">
                                      <p:cBhvr override="childStyle">
                                        <p:cTn id="6" dur="500" fill="hold"/>
                                        <p:tgtEl>
                                          <p:spTgt spid="6"/>
                                        </p:tgtEl>
                                        <p:attrNameLst>
                                          <p:attrName>style.color</p:attrName>
                                        </p:attrNameLst>
                                      </p:cBhvr>
                                      <p:to>
                                        <a:schemeClr val="accent2"/>
                                      </p:to>
                                    </p:animClr>
                                    <p:animClr clrSpc="rgb" dir="cw">
                                      <p:cBhvr>
                                        <p:cTn id="7" dur="500" fill="hold"/>
                                        <p:tgtEl>
                                          <p:spTgt spid="6"/>
                                        </p:tgtEl>
                                        <p:attrNameLst>
                                          <p:attrName>fillcolor</p:attrName>
                                        </p:attrNameLst>
                                      </p:cBhvr>
                                      <p:to>
                                        <a:schemeClr val="accent2"/>
                                      </p:to>
                                    </p:animClr>
                                    <p:set>
                                      <p:cBhvr>
                                        <p:cTn id="8" dur="500" fill="hold"/>
                                        <p:tgtEl>
                                          <p:spTgt spid="6"/>
                                        </p:tgtEl>
                                        <p:attrNameLst>
                                          <p:attrName>fill.type</p:attrName>
                                        </p:attrNameLst>
                                      </p:cBhvr>
                                      <p:to>
                                        <p:strVal val="solid"/>
                                      </p:to>
                                    </p:set>
                                    <p:anim to="1.5" calcmode="lin" valueType="num">
                                      <p:cBhvr override="childStyle">
                                        <p:cTn id="9" dur="500" fill="hold"/>
                                        <p:tgtEl>
                                          <p:spTgt spid="6"/>
                                        </p:tgtEl>
                                        <p:attrNameLst>
                                          <p:attrName>style.fontSize</p:attrName>
                                        </p:attrNameLst>
                                      </p:cBhvr>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8"/>
                                        </p:tgtEl>
                                        <p:attrNameLst>
                                          <p:attrName>r</p:attrName>
                                        </p:attrNameLst>
                                      </p:cBhvr>
                                    </p:animRot>
                                    <p:animRot by="-240000">
                                      <p:cBhvr>
                                        <p:cTn id="12" dur="200" fill="hold">
                                          <p:stCondLst>
                                            <p:cond delay="200"/>
                                          </p:stCondLst>
                                        </p:cTn>
                                        <p:tgtEl>
                                          <p:spTgt spid="8"/>
                                        </p:tgtEl>
                                        <p:attrNameLst>
                                          <p:attrName>r</p:attrName>
                                        </p:attrNameLst>
                                      </p:cBhvr>
                                    </p:animRot>
                                    <p:animRot by="240000">
                                      <p:cBhvr>
                                        <p:cTn id="13" dur="200" fill="hold">
                                          <p:stCondLst>
                                            <p:cond delay="400"/>
                                          </p:stCondLst>
                                        </p:cTn>
                                        <p:tgtEl>
                                          <p:spTgt spid="8"/>
                                        </p:tgtEl>
                                        <p:attrNameLst>
                                          <p:attrName>r</p:attrName>
                                        </p:attrNameLst>
                                      </p:cBhvr>
                                    </p:animRot>
                                    <p:animRot by="-240000">
                                      <p:cBhvr>
                                        <p:cTn id="14" dur="200" fill="hold">
                                          <p:stCondLst>
                                            <p:cond delay="600"/>
                                          </p:stCondLst>
                                        </p:cTn>
                                        <p:tgtEl>
                                          <p:spTgt spid="8"/>
                                        </p:tgtEl>
                                        <p:attrNameLst>
                                          <p:attrName>r</p:attrName>
                                        </p:attrNameLst>
                                      </p:cBhvr>
                                    </p:animRot>
                                    <p:animRot by="120000">
                                      <p:cBhvr>
                                        <p:cTn id="15" dur="200" fill="hold">
                                          <p:stCondLst>
                                            <p:cond delay="800"/>
                                          </p:stCondLst>
                                        </p:cTn>
                                        <p:tgtEl>
                                          <p:spTgt spid="8"/>
                                        </p:tgtEl>
                                        <p:attrNameLst>
                                          <p:attrName>r</p:attrName>
                                        </p:attrNameLst>
                                      </p:cBhvr>
                                    </p:animRot>
                                  </p:childTnLst>
                                </p:cTn>
                              </p:par>
                              <p:par>
                                <p:cTn id="16" presetID="26" presetClass="emph" presetSubtype="0" repeatCount="indefinite" fill="hold" nodeType="withEffect">
                                  <p:stCondLst>
                                    <p:cond delay="0"/>
                                  </p:stCondLst>
                                  <p:childTnLst>
                                    <p:animEffect transition="out" filter="fade">
                                      <p:cBhvr>
                                        <p:cTn id="17" dur="500" tmFilter="0, 0; .2, .5; .8, .5; 1, 0"/>
                                        <p:tgtEl>
                                          <p:spTgt spid="12"/>
                                        </p:tgtEl>
                                      </p:cBhvr>
                                    </p:animEffect>
                                    <p:animScale>
                                      <p:cBhvr>
                                        <p:cTn id="1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4895850" y="-388210"/>
            <a:chExt cx="9067800" cy="7246210"/>
          </a:xfrm>
        </p:grpSpPr>
        <p:pic>
          <p:nvPicPr>
            <p:cNvPr id="6" name="Picture 4" descr="Kết quả hình ảnh cho ảnh động tom và jer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95850" y="3409950"/>
              <a:ext cx="9067800" cy="34480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vi-VN"/>
            </a:p>
          </p:txBody>
        </p:sp>
      </p:grpSp>
      <p:sp>
        <p:nvSpPr>
          <p:cNvPr id="8" name="Title 1"/>
          <p:cNvSpPr>
            <a:spLocks noGrp="1"/>
          </p:cNvSpPr>
          <p:nvPr>
            <p:ph type="title"/>
          </p:nvPr>
        </p:nvSpPr>
        <p:spPr>
          <a:xfrm>
            <a:off x="1752600" y="1317625"/>
            <a:ext cx="6623050" cy="1325563"/>
          </a:xfrm>
        </p:spPr>
        <p:txBody>
          <a:body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GIỚI THIỆU – LUẬT CHƠI	</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9" name="Content Placeholder 2"/>
          <p:cNvSpPr>
            <a:spLocks noGrp="1"/>
          </p:cNvSpPr>
          <p:nvPr>
            <p:ph idx="1"/>
          </p:nvPr>
        </p:nvSpPr>
        <p:spPr>
          <a:xfrm>
            <a:off x="488950" y="3736156"/>
            <a:ext cx="7886700" cy="2846241"/>
          </a:xfrm>
        </p:spPr>
        <p:txBody>
          <a:bodyPr/>
          <a:lstStyle/>
          <a:p>
            <a:pPr algn="just"/>
            <a:r>
              <a:rPr lang="en-US" sz="2800" dirty="0" err="1" smtClean="0">
                <a:solidFill>
                  <a:srgbClr val="002060"/>
                </a:solidFill>
                <a:latin typeface="Times New Roman" panose="02020603050405020304" pitchFamily="18" charset="0"/>
                <a:cs typeface="Times New Roman" panose="02020603050405020304" pitchFamily="18" charset="0"/>
              </a:rPr>
              <a:t>Có</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hai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cánh</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cửa</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một</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cánh</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cửa</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chứa</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miếng</a:t>
            </a:r>
            <a:r>
              <a:rPr lang="en-US" sz="2800" dirty="0" smtClean="0">
                <a:solidFill>
                  <a:srgbClr val="002060"/>
                </a:solidFill>
                <a:latin typeface="Times New Roman" panose="02020603050405020304" pitchFamily="18" charset="0"/>
                <a:cs typeface="Times New Roman" panose="02020603050405020304" pitchFamily="18" charset="0"/>
              </a:rPr>
              <a:t> Pho </a:t>
            </a:r>
            <a:r>
              <a:rPr lang="en-US" sz="2800" dirty="0" err="1" smtClean="0">
                <a:solidFill>
                  <a:srgbClr val="002060"/>
                </a:solidFill>
                <a:latin typeface="Times New Roman" panose="02020603050405020304" pitchFamily="18" charset="0"/>
                <a:cs typeface="Times New Roman" panose="02020603050405020304" pitchFamily="18" charset="0"/>
              </a:rPr>
              <a:t>Mát</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và</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một</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cánh</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cửa</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giấu</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Mèo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smtClean="0">
                <a:solidFill>
                  <a:srgbClr val="002060"/>
                </a:solidFill>
                <a:latin typeface="Times New Roman" panose="02020603050405020304" pitchFamily="18" charset="0"/>
                <a:cs typeface="Times New Roman" panose="02020603050405020304" pitchFamily="18" charset="0"/>
              </a:rPr>
              <a:t>Tom. </a:t>
            </a:r>
            <a:r>
              <a:rPr lang="en-US" sz="2800" dirty="0" err="1" smtClean="0">
                <a:solidFill>
                  <a:srgbClr val="002060"/>
                </a:solidFill>
                <a:latin typeface="Times New Roman" panose="02020603050405020304" pitchFamily="18" charset="0"/>
                <a:cs typeface="Times New Roman" panose="02020603050405020304" pitchFamily="18" charset="0"/>
              </a:rPr>
              <a:t>Hãy</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giúp</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chuột</a:t>
            </a:r>
            <a:r>
              <a:rPr lang="en-US" sz="2800" dirty="0" smtClean="0">
                <a:solidFill>
                  <a:srgbClr val="002060"/>
                </a:solidFill>
                <a:latin typeface="Times New Roman" panose="02020603050405020304" pitchFamily="18" charset="0"/>
                <a:cs typeface="Times New Roman" panose="02020603050405020304" pitchFamily="18" charset="0"/>
              </a:rPr>
              <a:t> Jerry </a:t>
            </a:r>
            <a:r>
              <a:rPr lang="en-US" sz="2800" dirty="0" err="1" smtClean="0">
                <a:solidFill>
                  <a:srgbClr val="002060"/>
                </a:solidFill>
                <a:latin typeface="Times New Roman" panose="02020603050405020304" pitchFamily="18" charset="0"/>
                <a:cs typeface="Times New Roman" panose="02020603050405020304" pitchFamily="18" charset="0"/>
              </a:rPr>
              <a:t>lấy</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được</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miếng</a:t>
            </a:r>
            <a:r>
              <a:rPr lang="en-US" sz="2800" dirty="0" smtClean="0">
                <a:solidFill>
                  <a:srgbClr val="002060"/>
                </a:solidFill>
                <a:latin typeface="Times New Roman" panose="02020603050405020304" pitchFamily="18" charset="0"/>
                <a:cs typeface="Times New Roman" panose="02020603050405020304" pitchFamily="18" charset="0"/>
              </a:rPr>
              <a:t> pho </a:t>
            </a:r>
            <a:r>
              <a:rPr lang="en-US" sz="2800" dirty="0" err="1" smtClean="0">
                <a:solidFill>
                  <a:srgbClr val="002060"/>
                </a:solidFill>
                <a:latin typeface="Times New Roman" panose="02020603050405020304" pitchFamily="18" charset="0"/>
                <a:cs typeface="Times New Roman" panose="02020603050405020304" pitchFamily="18" charset="0"/>
              </a:rPr>
              <a:t>mát</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bằng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cách</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đọc</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kỹ</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đề</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toán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được</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đưa</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ra</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và</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lựa</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chọn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cánh</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cửa</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phù</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hợp</a:t>
            </a:r>
            <a:r>
              <a:rPr lang="en-US" sz="2800" dirty="0" smtClean="0">
                <a:solidFill>
                  <a:srgbClr val="002060"/>
                </a:solidFill>
                <a:latin typeface="Times New Roman" panose="02020603050405020304" pitchFamily="18" charset="0"/>
                <a:cs typeface="Times New Roman" panose="02020603050405020304" pitchFamily="18" charset="0"/>
              </a:rPr>
              <a:t>.</a:t>
            </a:r>
          </a:p>
          <a:p>
            <a:pPr algn="just"/>
            <a:r>
              <a:rPr lang="en-US" sz="2800" dirty="0" err="1" smtClean="0">
                <a:solidFill>
                  <a:srgbClr val="002060"/>
                </a:solidFill>
                <a:latin typeface="Times New Roman" panose="02020603050405020304" pitchFamily="18" charset="0"/>
                <a:cs typeface="Times New Roman" panose="02020603050405020304" pitchFamily="18" charset="0"/>
              </a:rPr>
              <a:t>Thời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gian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suy</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nghĩ</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cho</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mỗi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câu</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hỏi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là</a:t>
            </a:r>
            <a:r>
              <a:rPr lang="en-US" sz="2800" dirty="0" smtClean="0">
                <a:solidFill>
                  <a:srgbClr val="002060"/>
                </a:solidFill>
                <a:latin typeface="Times New Roman" panose="02020603050405020304" pitchFamily="18" charset="0"/>
                <a:cs typeface="Times New Roman" panose="02020603050405020304" pitchFamily="18" charset="0"/>
              </a:rPr>
              <a:t> 10 </a:t>
            </a:r>
            <a:r>
              <a:rPr lang="en-US" sz="2800" dirty="0" err="1" smtClean="0">
                <a:solidFill>
                  <a:srgbClr val="002060"/>
                </a:solidFill>
                <a:latin typeface="Times New Roman" panose="02020603050405020304" pitchFamily="18" charset="0"/>
                <a:cs typeface="Times New Roman" panose="02020603050405020304" pitchFamily="18" charset="0"/>
              </a:rPr>
              <a:t>giây</a:t>
            </a:r>
            <a:r>
              <a:rPr lang="en-US" sz="2800" dirty="0" smtClean="0">
                <a:solidFill>
                  <a:srgbClr val="002060"/>
                </a:solidFill>
                <a:latin typeface="Times New Roman" panose="02020603050405020304" pitchFamily="18" charset="0"/>
                <a:cs typeface="Times New Roman" panose="02020603050405020304" pitchFamily="18" charset="0"/>
              </a:rPr>
              <a:t>.</a:t>
            </a:r>
            <a:endParaRPr lang="vi-VN" sz="2800" dirty="0">
              <a:solidFill>
                <a:srgbClr val="002060"/>
              </a:solidFill>
              <a:latin typeface="Times New Roman" panose="02020603050405020304" pitchFamily="18" charset="0"/>
              <a:cs typeface="Times New Roman" panose="02020603050405020304" pitchFamily="18" charset="0"/>
            </a:endParaRPr>
          </a:p>
        </p:txBody>
      </p:sp>
      <p:pic>
        <p:nvPicPr>
          <p:cNvPr id="10" name="Picture 9">
            <a:hlinkClick r:id="rId3" action="ppaction://hlinksldjump"/>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99837" l="0" r="100000">
                        <a14:foregroundMark x1="54214" y1="22186" x2="54214" y2="21533"/>
                        <a14:foregroundMark x1="62187" y1="16476" x2="62187" y2="16476"/>
                        <a14:foregroundMark x1="53986" y1="20228" x2="53986" y2="20228"/>
                        <a14:foregroundMark x1="60364" y1="17292" x2="60364" y2="17292"/>
                      </a14:backgroundRemoval>
                    </a14:imgEffect>
                  </a14:imgLayer>
                </a14:imgProps>
              </a:ext>
            </a:extLst>
          </a:blip>
          <a:srcRect r="4401"/>
          <a:stretch/>
        </p:blipFill>
        <p:spPr>
          <a:xfrm>
            <a:off x="309824" y="973093"/>
            <a:ext cx="1379276" cy="2014628"/>
          </a:xfrm>
          <a:prstGeom prst="rect">
            <a:avLst/>
          </a:prstGeom>
        </p:spPr>
      </p:pic>
    </p:spTree>
    <p:extLst>
      <p:ext uri="{BB962C8B-B14F-4D97-AF65-F5344CB8AC3E}">
        <p14:creationId xmlns:p14="http://schemas.microsoft.com/office/powerpoint/2010/main" val="843973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651004" cy="6999172"/>
            <a:chOff x="-4895850" y="-388210"/>
            <a:chExt cx="9067800" cy="7246210"/>
          </a:xfrm>
        </p:grpSpPr>
        <p:pic>
          <p:nvPicPr>
            <p:cNvPr id="6" name="Picture 4" descr="Kết quả hình ảnh cho ảnh động tom và jer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95850" y="3409950"/>
              <a:ext cx="9067800" cy="34480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vi-VN"/>
            </a:p>
          </p:txBody>
        </p:sp>
      </p:grpSp>
      <p:pic>
        <p:nvPicPr>
          <p:cNvPr id="8" name="Ảnh 9">
            <a:hlinkClick r:id="rId3" action="ppaction://hlinksldjump"/>
          </p:cNvPr>
          <p:cNvPicPr>
            <a:picLocks noChangeAspect="1"/>
          </p:cNvPicPr>
          <p:nvPr/>
        </p:nvPicPr>
        <p:blipFill>
          <a:blip r:embed="rId4">
            <a:clrChange>
              <a:clrFrom>
                <a:srgbClr val="FFFFFF"/>
              </a:clrFrom>
              <a:clrTo>
                <a:srgbClr val="FFFFFF">
                  <a:alpha val="0"/>
                </a:srgbClr>
              </a:clrTo>
            </a:clrChange>
          </a:blip>
          <a:stretch>
            <a:fillRect/>
          </a:stretch>
        </p:blipFill>
        <p:spPr>
          <a:xfrm>
            <a:off x="1330643" y="2364514"/>
            <a:ext cx="2307908" cy="1007029"/>
          </a:xfrm>
          <a:prstGeom prst="rect">
            <a:avLst/>
          </a:prstGeom>
        </p:spPr>
      </p:pic>
      <p:sp>
        <p:nvSpPr>
          <p:cNvPr id="9" name="Freeform 8"/>
          <p:cNvSpPr/>
          <p:nvPr/>
        </p:nvSpPr>
        <p:spPr>
          <a:xfrm>
            <a:off x="1482042" y="1927070"/>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Freeform 9"/>
          <p:cNvSpPr/>
          <p:nvPr/>
        </p:nvSpPr>
        <p:spPr>
          <a:xfrm>
            <a:off x="5346353" y="1931341"/>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Picture 10" descr="Kết quả hình ảnh cho jer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5212" y="4319550"/>
            <a:ext cx="1562445" cy="20420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Kết quả hình ảnh cho miếng pho mát 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1927225" y="2620769"/>
            <a:ext cx="1525826" cy="94940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hlinkClick r:id="rId8" action="ppaction://hlinksldjump"/>
          </p:cNvPr>
          <p:cNvSpPr/>
          <p:nvPr/>
        </p:nvSpPr>
        <p:spPr>
          <a:xfrm>
            <a:off x="231070" y="285943"/>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err="1" smtClean="0">
                <a:latin typeface="Palatino Linotype" panose="02040502050505030304" pitchFamily="18" charset="0"/>
              </a:rPr>
              <a:t>Câu</a:t>
            </a:r>
            <a:r>
              <a:rPr lang="en-US" sz="2000" dirty="0" smtClean="0">
                <a:latin typeface="Palatino Linotype" panose="02040502050505030304" pitchFamily="18" charset="0"/>
              </a:rPr>
              <a:t> 1</a:t>
            </a:r>
            <a:endParaRPr lang="vi-VN" sz="2000" dirty="0">
              <a:latin typeface="Palatino Linotype" panose="02040502050505030304" pitchFamily="18" charset="0"/>
            </a:endParaRPr>
          </a:p>
        </p:txBody>
      </p:sp>
      <p:sp>
        <p:nvSpPr>
          <p:cNvPr id="14" name="Rectangle 13">
            <a:hlinkClick r:id="rId9" action="ppaction://hlinksldjump"/>
          </p:cNvPr>
          <p:cNvSpPr/>
          <p:nvPr/>
        </p:nvSpPr>
        <p:spPr>
          <a:xfrm>
            <a:off x="1457182" y="285943"/>
            <a:ext cx="1099573" cy="50438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err="1" smtClean="0">
                <a:latin typeface="Palatino Linotype" panose="02040502050505030304" pitchFamily="18" charset="0"/>
              </a:rPr>
              <a:t>Câu</a:t>
            </a:r>
            <a:r>
              <a:rPr lang="en-US" sz="2000" dirty="0" smtClean="0">
                <a:latin typeface="Palatino Linotype" panose="02040502050505030304" pitchFamily="18" charset="0"/>
              </a:rPr>
              <a:t> 2</a:t>
            </a:r>
            <a:endParaRPr lang="vi-VN" sz="2000" dirty="0">
              <a:latin typeface="Palatino Linotype" panose="02040502050505030304" pitchFamily="18" charset="0"/>
            </a:endParaRPr>
          </a:p>
        </p:txBody>
      </p:sp>
      <p:sp>
        <p:nvSpPr>
          <p:cNvPr id="15" name="Rectangle 14">
            <a:hlinkClick r:id="rId10" action="ppaction://hlinksldjump"/>
          </p:cNvPr>
          <p:cNvSpPr/>
          <p:nvPr/>
        </p:nvSpPr>
        <p:spPr>
          <a:xfrm>
            <a:off x="2683294" y="285943"/>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smtClean="0">
                <a:latin typeface="Palatino Linotype" panose="02040502050505030304" pitchFamily="18" charset="0"/>
              </a:rPr>
              <a:t>Câu 3</a:t>
            </a:r>
            <a:endParaRPr lang="vi-VN" sz="2000">
              <a:latin typeface="Palatino Linotype" panose="02040502050505030304" pitchFamily="18" charset="0"/>
            </a:endParaRPr>
          </a:p>
        </p:txBody>
      </p:sp>
      <p:sp>
        <p:nvSpPr>
          <p:cNvPr id="16" name="Rectangle 15">
            <a:hlinkClick r:id="rId11" action="ppaction://hlinksldjump"/>
          </p:cNvPr>
          <p:cNvSpPr/>
          <p:nvPr/>
        </p:nvSpPr>
        <p:spPr>
          <a:xfrm>
            <a:off x="3881149" y="285943"/>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smtClean="0">
                <a:latin typeface="Palatino Linotype" panose="02040502050505030304" pitchFamily="18" charset="0"/>
              </a:rPr>
              <a:t>Câu 4</a:t>
            </a:r>
            <a:endParaRPr lang="vi-VN" sz="2000">
              <a:latin typeface="Palatino Linotype" panose="02040502050505030304" pitchFamily="18" charset="0"/>
            </a:endParaRPr>
          </a:p>
        </p:txBody>
      </p:sp>
      <p:pic>
        <p:nvPicPr>
          <p:cNvPr id="17" name="Picture 18" descr="Kết quả hình ảnh cho mèo tom"/>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foregroundMark x1="35556" y1="7750" x2="35556" y2="7750"/>
                        <a14:foregroundMark x1="36778" y1="9125" x2="36778" y2="9125"/>
                        <a14:foregroundMark x1="75444" y1="16750" x2="75444" y2="16750"/>
                      </a14:backgroundRemoval>
                    </a14:imgEffect>
                  </a14:imgLayer>
                </a14:imgProps>
              </a:ext>
              <a:ext uri="{28A0092B-C50C-407E-A947-70E740481C1C}">
                <a14:useLocalDpi xmlns:a14="http://schemas.microsoft.com/office/drawing/2010/main" val="0"/>
              </a:ext>
            </a:extLst>
          </a:blip>
          <a:srcRect/>
          <a:stretch>
            <a:fillRect/>
          </a:stretch>
        </p:blipFill>
        <p:spPr bwMode="auto">
          <a:xfrm>
            <a:off x="5642954" y="2165655"/>
            <a:ext cx="1771650" cy="1574800"/>
          </a:xfrm>
          <a:prstGeom prst="rect">
            <a:avLst/>
          </a:prstGeom>
          <a:noFill/>
          <a:extLst>
            <a:ext uri="{909E8E84-426E-40DD-AFC4-6F175D3DCCD1}">
              <a14:hiddenFill xmlns:a14="http://schemas.microsoft.com/office/drawing/2010/main">
                <a:solidFill>
                  <a:srgbClr val="FFFFFF"/>
                </a:solidFill>
              </a14:hiddenFill>
            </a:ext>
          </a:extLst>
        </p:spPr>
      </p:pic>
      <p:pic>
        <p:nvPicPr>
          <p:cNvPr id="18" name="Bat Dau"/>
          <p:cNvPicPr>
            <a:picLocks noChangeAspect="1"/>
          </p:cNvPicPr>
          <p:nvPr/>
        </p:nvPicPr>
        <p:blipFill>
          <a:blip r:embed="rId14">
            <a:clrChange>
              <a:clrFrom>
                <a:srgbClr val="FFFFFF"/>
              </a:clrFrom>
              <a:clrTo>
                <a:srgbClr val="FFFFFF">
                  <a:alpha val="0"/>
                </a:srgbClr>
              </a:clrTo>
            </a:clrChange>
          </a:blip>
          <a:stretch>
            <a:fillRect/>
          </a:stretch>
        </p:blipFill>
        <p:spPr>
          <a:xfrm>
            <a:off x="6587324" y="4319550"/>
            <a:ext cx="2358128" cy="1098631"/>
          </a:xfrm>
          <a:prstGeom prst="rect">
            <a:avLst/>
          </a:prstGeom>
        </p:spPr>
      </p:pic>
      <p:sp>
        <p:nvSpPr>
          <p:cNvPr id="19" name="Freeform 18"/>
          <p:cNvSpPr/>
          <p:nvPr/>
        </p:nvSpPr>
        <p:spPr>
          <a:xfrm>
            <a:off x="1488647" y="1924634"/>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20" name="Freeform 19"/>
          <p:cNvSpPr/>
          <p:nvPr/>
        </p:nvSpPr>
        <p:spPr>
          <a:xfrm>
            <a:off x="5342502" y="1919529"/>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21" name="Hexagon 20">
            <a:hlinkClick r:id="rId15" action="ppaction://hlinksldjump"/>
          </p:cNvPr>
          <p:cNvSpPr/>
          <p:nvPr/>
        </p:nvSpPr>
        <p:spPr>
          <a:xfrm>
            <a:off x="8144190" y="277936"/>
            <a:ext cx="801262"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Exit</a:t>
            </a:r>
            <a:endParaRPr lang="vi-VN"/>
          </a:p>
        </p:txBody>
      </p:sp>
      <p:sp>
        <p:nvSpPr>
          <p:cNvPr id="22" name="Rectangle 21">
            <a:hlinkClick r:id="rId16" action="ppaction://hlinksldjump"/>
          </p:cNvPr>
          <p:cNvSpPr/>
          <p:nvPr/>
        </p:nvSpPr>
        <p:spPr>
          <a:xfrm>
            <a:off x="5079004" y="285943"/>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err="1" smtClean="0">
                <a:latin typeface="Palatino Linotype" panose="02040502050505030304" pitchFamily="18" charset="0"/>
              </a:rPr>
              <a:t>Câu</a:t>
            </a:r>
            <a:r>
              <a:rPr lang="en-US" sz="2000" dirty="0" smtClean="0">
                <a:latin typeface="Palatino Linotype" panose="02040502050505030304" pitchFamily="18" charset="0"/>
              </a:rPr>
              <a:t> 5</a:t>
            </a:r>
            <a:endParaRPr lang="vi-VN" sz="2000" dirty="0">
              <a:latin typeface="Palatino Linotype" panose="02040502050505030304" pitchFamily="18" charset="0"/>
            </a:endParaRPr>
          </a:p>
        </p:txBody>
      </p:sp>
    </p:spTree>
    <p:extLst>
      <p:ext uri="{BB962C8B-B14F-4D97-AF65-F5344CB8AC3E}">
        <p14:creationId xmlns:p14="http://schemas.microsoft.com/office/powerpoint/2010/main" val="179714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par>
                                <p:cTn id="11" presetID="53" presetClass="entr" presetSubtype="16"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par>
                                <p:cTn id="16" presetID="53"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par>
                                <p:cTn id="21" presetID="23" presetClass="entr" presetSubtype="16"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8"/>
                    </p:tgtEl>
                  </p:cond>
                </p:stCondLst>
                <p:endSync evt="end" delay="0">
                  <p:rtn val="all"/>
                </p:endSync>
                <p:childTnLst>
                  <p:par>
                    <p:cTn id="42" fill="hold">
                      <p:stCondLst>
                        <p:cond delay="0"/>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1" presetClass="exit" presetSubtype="0" fill="hold" nodeType="afterEffect">
                                  <p:stCondLst>
                                    <p:cond delay="0"/>
                                  </p:stCondLst>
                                  <p:childTnLst>
                                    <p:set>
                                      <p:cBhvr>
                                        <p:cTn id="56"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7" restart="whenNotActive" fill="hold" evtFilter="cancelBubble" nodeType="interactiveSeq">
                <p:stCondLst>
                  <p:cond evt="onClick" delay="0">
                    <p:tgtEl>
                      <p:spTgt spid="13"/>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2" restart="whenNotActive" fill="hold" evtFilter="cancelBubble" nodeType="interactiveSeq">
                <p:stCondLst>
                  <p:cond evt="onClick" delay="0">
                    <p:tgtEl>
                      <p:spTgt spid="14"/>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67" restart="whenNotActive" fill="hold" evtFilter="cancelBubble" nodeType="interactiveSeq">
                <p:stCondLst>
                  <p:cond evt="onClick" delay="0">
                    <p:tgtEl>
                      <p:spTgt spid="15"/>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1" nodeType="clickEffect">
                                  <p:stCondLst>
                                    <p:cond delay="0"/>
                                  </p:stCondLst>
                                  <p:childTnLst>
                                    <p:set>
                                      <p:cBhvr>
                                        <p:cTn id="71"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72" restart="whenNotActive" fill="hold" evtFilter="cancelBubble" nodeType="interactiveSeq">
                <p:stCondLst>
                  <p:cond evt="onClick" delay="0">
                    <p:tgtEl>
                      <p:spTgt spid="16"/>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7" restart="whenNotActive" fill="hold" evtFilter="cancelBubble" nodeType="interactiveSeq">
                <p:stCondLst>
                  <p:cond evt="onClick" delay="0">
                    <p:tgtEl>
                      <p:spTgt spid="22"/>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P spid="19" grpId="0" animBg="1"/>
      <p:bldP spid="20" grpId="0" animBg="1"/>
      <p:bldP spid="22" grpId="0" animBg="1"/>
      <p:bldP spid="22"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p:cNvGrpSpPr/>
          <p:nvPr/>
        </p:nvGrpSpPr>
        <p:grpSpPr>
          <a:xfrm>
            <a:off x="-9385" y="9631"/>
            <a:ext cx="9144000" cy="6858000"/>
            <a:chOff x="-4895850" y="-388210"/>
            <a:chExt cx="9067800" cy="7246210"/>
          </a:xfrm>
        </p:grpSpPr>
        <p:pic>
          <p:nvPicPr>
            <p:cNvPr id="69" name="Picture 4" descr="Kết quả hình ảnh cho ảnh động tom và jer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70" name="Rectangle 69"/>
            <p:cNvSpPr/>
            <p:nvPr/>
          </p:nvSpPr>
          <p:spPr>
            <a:xfrm>
              <a:off x="-4895850" y="3409950"/>
              <a:ext cx="9067800" cy="34480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vi-VN"/>
            </a:p>
          </p:txBody>
        </p:sp>
      </p:grpSp>
      <p:pic>
        <p:nvPicPr>
          <p:cNvPr id="71" name="Ảnh 9">
            <a:hlinkClick r:id="rId6" action="ppaction://hlinksldjump"/>
          </p:cNvPr>
          <p:cNvPicPr>
            <a:picLocks noChangeAspect="1"/>
          </p:cNvPicPr>
          <p:nvPr/>
        </p:nvPicPr>
        <p:blipFill>
          <a:blip r:embed="rId7">
            <a:clrChange>
              <a:clrFrom>
                <a:srgbClr val="FFFFFF"/>
              </a:clrFrom>
              <a:clrTo>
                <a:srgbClr val="FFFFFF">
                  <a:alpha val="0"/>
                </a:srgbClr>
              </a:clrTo>
            </a:clrChange>
          </a:blip>
          <a:stretch>
            <a:fillRect/>
          </a:stretch>
        </p:blipFill>
        <p:spPr>
          <a:xfrm>
            <a:off x="1330643" y="2174014"/>
            <a:ext cx="2307908" cy="1007029"/>
          </a:xfrm>
          <a:prstGeom prst="rect">
            <a:avLst/>
          </a:prstGeom>
        </p:spPr>
      </p:pic>
      <p:sp>
        <p:nvSpPr>
          <p:cNvPr id="72" name="Freeform 71"/>
          <p:cNvSpPr/>
          <p:nvPr/>
        </p:nvSpPr>
        <p:spPr>
          <a:xfrm>
            <a:off x="1482042" y="1838168"/>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73" name="Freeform 72"/>
          <p:cNvSpPr/>
          <p:nvPr/>
        </p:nvSpPr>
        <p:spPr>
          <a:xfrm>
            <a:off x="5347547" y="184309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74" name="Picture 10" descr="Kết quả hình ảnh cho jerr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325" y="4762009"/>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4" descr="Kết quả hình ảnh cho jerr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7351248" y="2069785"/>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6" descr="Kết quả hình ảnh cho miếng pho mát pn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5796577" y="2645274"/>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Kết quả hình ảnh cho mèo tom"/>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1596164" y="2364507"/>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p:cNvSpPr/>
          <p:nvPr/>
        </p:nvSpPr>
        <p:spPr>
          <a:xfrm>
            <a:off x="5486400" y="4459708"/>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20cm</a:t>
            </a:r>
            <a:r>
              <a:rPr lang="en-US" sz="3200" baseline="30000" dirty="0" smtClean="0"/>
              <a:t>2</a:t>
            </a:r>
            <a:endParaRPr lang="vi-VN" sz="3200" dirty="0"/>
          </a:p>
        </p:txBody>
      </p:sp>
      <p:sp>
        <p:nvSpPr>
          <p:cNvPr id="79" name="Rectangle 78"/>
          <p:cNvSpPr/>
          <p:nvPr/>
        </p:nvSpPr>
        <p:spPr>
          <a:xfrm>
            <a:off x="2566373" y="4459708"/>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24cm</a:t>
            </a:r>
            <a:r>
              <a:rPr lang="en-US" sz="3200" baseline="30000" dirty="0" smtClean="0"/>
              <a:t>2</a:t>
            </a:r>
            <a:endParaRPr lang="vi-VN" sz="3200" dirty="0"/>
          </a:p>
        </p:txBody>
      </p:sp>
      <p:sp>
        <p:nvSpPr>
          <p:cNvPr id="80" name="Hexagon 79">
            <a:hlinkClick r:id="rId15"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Home</a:t>
            </a:r>
            <a:endParaRPr lang="vi-VN"/>
          </a:p>
        </p:txBody>
      </p:sp>
      <p:pic>
        <p:nvPicPr>
          <p:cNvPr id="81" name="Picture 8" descr="Kết quả hình ảnh cho mèo tom"/>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p:blipFill>
        <p:spPr bwMode="auto">
          <a:xfrm>
            <a:off x="327917" y="1699263"/>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p:cNvSpPr txBox="1"/>
          <p:nvPr/>
        </p:nvSpPr>
        <p:spPr>
          <a:xfrm>
            <a:off x="1725128" y="408592"/>
            <a:ext cx="5863256" cy="954107"/>
          </a:xfrm>
          <a:prstGeom prst="rect">
            <a:avLst/>
          </a:prstGeom>
          <a:solidFill>
            <a:schemeClr val="bg1"/>
          </a:solidFill>
        </p:spPr>
        <p:txBody>
          <a:bodyPr wrap="square" rtlCol="0">
            <a:spAutoFit/>
          </a:bodyPr>
          <a:lstStyle/>
          <a:p>
            <a:pPr lvl="0"/>
            <a:r>
              <a:rPr lang="en-US" sz="2800" b="1" i="1" dirty="0" err="1" smtClean="0">
                <a:solidFill>
                  <a:srgbClr val="002060"/>
                </a:solidFill>
                <a:latin typeface="+mj-lt"/>
                <a:cs typeface="Times New Roman" panose="02020603050405020304" pitchFamily="18" charset="0"/>
              </a:rPr>
              <a:t>Diện</a:t>
            </a:r>
            <a:r>
              <a:rPr lang="en-US" sz="2800" b="1" i="1" dirty="0" smtClean="0">
                <a:solidFill>
                  <a:srgbClr val="002060"/>
                </a:solidFill>
                <a:latin typeface="+mj-lt"/>
                <a:cs typeface="Times New Roman" panose="02020603050405020304" pitchFamily="18" charset="0"/>
              </a:rPr>
              <a:t> </a:t>
            </a:r>
            <a:r>
              <a:rPr lang="en-US" sz="2800" b="1" i="1" dirty="0" err="1" smtClean="0">
                <a:solidFill>
                  <a:srgbClr val="002060"/>
                </a:solidFill>
                <a:latin typeface="+mj-lt"/>
                <a:cs typeface="Times New Roman" panose="02020603050405020304" pitchFamily="18" charset="0"/>
              </a:rPr>
              <a:t>tích</a:t>
            </a:r>
            <a:r>
              <a:rPr lang="en-US" sz="2800" b="1" i="1" dirty="0" smtClean="0">
                <a:solidFill>
                  <a:srgbClr val="002060"/>
                </a:solidFill>
                <a:latin typeface="+mj-lt"/>
                <a:cs typeface="Times New Roman" panose="02020603050405020304" pitchFamily="18" charset="0"/>
              </a:rPr>
              <a:t> của </a:t>
            </a:r>
            <a:r>
              <a:rPr lang="en-US" sz="2800" b="1" i="1" dirty="0" err="1" smtClean="0">
                <a:solidFill>
                  <a:srgbClr val="002060"/>
                </a:solidFill>
                <a:latin typeface="+mj-lt"/>
                <a:cs typeface="Times New Roman" panose="02020603050405020304" pitchFamily="18" charset="0"/>
              </a:rPr>
              <a:t>hình</a:t>
            </a:r>
            <a:r>
              <a:rPr lang="en-US" sz="2800" b="1" i="1" dirty="0" smtClean="0">
                <a:solidFill>
                  <a:srgbClr val="002060"/>
                </a:solidFill>
                <a:latin typeface="+mj-lt"/>
                <a:cs typeface="Times New Roman" panose="02020603050405020304" pitchFamily="18" charset="0"/>
              </a:rPr>
              <a:t> </a:t>
            </a:r>
            <a:r>
              <a:rPr lang="en-US" sz="2800" b="1" i="1" dirty="0" err="1" smtClean="0">
                <a:solidFill>
                  <a:srgbClr val="002060"/>
                </a:solidFill>
                <a:latin typeface="+mj-lt"/>
                <a:cs typeface="Times New Roman" panose="02020603050405020304" pitchFamily="18" charset="0"/>
              </a:rPr>
              <a:t>chữ</a:t>
            </a:r>
            <a:r>
              <a:rPr lang="en-US" sz="2800" b="1" i="1" dirty="0" smtClean="0">
                <a:solidFill>
                  <a:srgbClr val="002060"/>
                </a:solidFill>
                <a:latin typeface="+mj-lt"/>
                <a:cs typeface="Times New Roman" panose="02020603050405020304" pitchFamily="18" charset="0"/>
              </a:rPr>
              <a:t> </a:t>
            </a:r>
            <a:r>
              <a:rPr lang="en-US" sz="2800" b="1" i="1" dirty="0" err="1" smtClean="0">
                <a:solidFill>
                  <a:srgbClr val="002060"/>
                </a:solidFill>
                <a:latin typeface="+mj-lt"/>
                <a:cs typeface="Times New Roman" panose="02020603050405020304" pitchFamily="18" charset="0"/>
              </a:rPr>
              <a:t>nhật</a:t>
            </a:r>
            <a:r>
              <a:rPr lang="en-US" sz="2800" b="1" i="1" dirty="0" smtClean="0">
                <a:solidFill>
                  <a:srgbClr val="002060"/>
                </a:solidFill>
                <a:latin typeface="+mj-lt"/>
                <a:cs typeface="Times New Roman" panose="02020603050405020304" pitchFamily="18" charset="0"/>
              </a:rPr>
              <a:t> ABCD </a:t>
            </a:r>
            <a:r>
              <a:rPr lang="en-US" sz="2800" b="1" i="1" dirty="0" err="1" smtClean="0">
                <a:solidFill>
                  <a:srgbClr val="002060"/>
                </a:solidFill>
                <a:latin typeface="+mj-lt"/>
                <a:cs typeface="Times New Roman" panose="02020603050405020304" pitchFamily="18" charset="0"/>
              </a:rPr>
              <a:t>có</a:t>
            </a:r>
            <a:r>
              <a:rPr lang="en-US" sz="2800" b="1" i="1" dirty="0" smtClean="0">
                <a:solidFill>
                  <a:srgbClr val="002060"/>
                </a:solidFill>
                <a:latin typeface="+mj-lt"/>
                <a:cs typeface="Times New Roman" panose="02020603050405020304" pitchFamily="18" charset="0"/>
              </a:rPr>
              <a:t> AB = 4cm, BC = 6cm </a:t>
            </a:r>
            <a:r>
              <a:rPr lang="en-US" sz="2800" b="1" i="1" dirty="0" err="1" smtClean="0">
                <a:solidFill>
                  <a:srgbClr val="002060"/>
                </a:solidFill>
                <a:latin typeface="+mj-lt"/>
                <a:cs typeface="Times New Roman" panose="02020603050405020304" pitchFamily="18" charset="0"/>
              </a:rPr>
              <a:t>là</a:t>
            </a:r>
            <a:r>
              <a:rPr lang="en-US" sz="2800" b="1" i="1" dirty="0" smtClean="0">
                <a:solidFill>
                  <a:srgbClr val="002060"/>
                </a:solidFill>
                <a:latin typeface="+mj-lt"/>
                <a:cs typeface="Times New Roman" panose="02020603050405020304" pitchFamily="18" charset="0"/>
              </a:rPr>
              <a:t>:</a:t>
            </a:r>
            <a:endParaRPr lang="en-US" sz="2800" b="1" i="1" dirty="0">
              <a:solidFill>
                <a:srgbClr val="002060"/>
              </a:solidFill>
              <a:latin typeface="+mj-lt"/>
              <a:cs typeface="Times New Roman" panose="02020603050405020304" pitchFamily="18" charset="0"/>
            </a:endParaRPr>
          </a:p>
        </p:txBody>
      </p:sp>
      <p:sp>
        <p:nvSpPr>
          <p:cNvPr id="83" name="Rounded Rectangle 82"/>
          <p:cNvSpPr/>
          <p:nvPr/>
        </p:nvSpPr>
        <p:spPr>
          <a:xfrm>
            <a:off x="8033002" y="124732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84" name="Rounded Rectangle 83"/>
          <p:cNvSpPr/>
          <p:nvPr/>
        </p:nvSpPr>
        <p:spPr>
          <a:xfrm>
            <a:off x="8034534" y="1243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85" name="Rounded Rectangle 84"/>
          <p:cNvSpPr/>
          <p:nvPr/>
        </p:nvSpPr>
        <p:spPr>
          <a:xfrm>
            <a:off x="8044240" y="123056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86" name="Rounded Rectangle 85"/>
          <p:cNvSpPr/>
          <p:nvPr/>
        </p:nvSpPr>
        <p:spPr>
          <a:xfrm>
            <a:off x="8019992" y="123986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07</a:t>
            </a:r>
            <a:endParaRPr lang="en-US" sz="2800" dirty="0"/>
          </a:p>
        </p:txBody>
      </p:sp>
      <p:sp>
        <p:nvSpPr>
          <p:cNvPr id="87" name="Rounded Rectangle 86"/>
          <p:cNvSpPr/>
          <p:nvPr/>
        </p:nvSpPr>
        <p:spPr>
          <a:xfrm>
            <a:off x="8053974" y="124834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06</a:t>
            </a:r>
            <a:endParaRPr lang="en-US" sz="2800" dirty="0"/>
          </a:p>
        </p:txBody>
      </p:sp>
      <p:sp>
        <p:nvSpPr>
          <p:cNvPr id="88" name="Rounded Rectangle 87"/>
          <p:cNvSpPr/>
          <p:nvPr/>
        </p:nvSpPr>
        <p:spPr>
          <a:xfrm>
            <a:off x="8025140" y="125324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89" name="Rounded Rectangle 88"/>
          <p:cNvSpPr/>
          <p:nvPr/>
        </p:nvSpPr>
        <p:spPr>
          <a:xfrm>
            <a:off x="8020702" y="124752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90" name="Rounded Rectangle 89"/>
          <p:cNvSpPr/>
          <p:nvPr/>
        </p:nvSpPr>
        <p:spPr>
          <a:xfrm>
            <a:off x="8023257" y="127689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91" name="Rounded Rectangle 90"/>
          <p:cNvSpPr/>
          <p:nvPr/>
        </p:nvSpPr>
        <p:spPr>
          <a:xfrm>
            <a:off x="8041795" y="125108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92" name="Rounded Rectangle 91"/>
          <p:cNvSpPr/>
          <p:nvPr/>
        </p:nvSpPr>
        <p:spPr>
          <a:xfrm>
            <a:off x="8037319" y="124920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93" name="Rounded Rectangle 92"/>
          <p:cNvSpPr/>
          <p:nvPr/>
        </p:nvSpPr>
        <p:spPr>
          <a:xfrm>
            <a:off x="8030288" y="124072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94" name="Picture 2" descr="Káº¿t quáº£ hÃ¬nh áº£nh cho icon Äá»ng há»"/>
          <p:cNvPicPr>
            <a:picLocks noChangeAspect="1" noChangeArrowheads="1"/>
          </p:cNvPicPr>
          <p:nvPr/>
        </p:nvPicPr>
        <p:blipFill>
          <a:blip r:embed="rId18"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78"/>
                    </p:tgtEl>
                  </p:cond>
                </p:stCondLst>
                <p:endSync evt="end" delay="0">
                  <p:rtn val="all"/>
                </p:endSync>
                <p:childTnLst>
                  <p:par>
                    <p:cTn id="10" fill="hold">
                      <p:stCondLst>
                        <p:cond delay="0"/>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72"/>
                                        </p:tgtEl>
                                        <p:attrNameLst>
                                          <p:attrName>style.color</p:attrName>
                                        </p:attrNameLst>
                                      </p:cBhvr>
                                      <p:by>
                                        <p:hsl h="10842353" s="0" l="0"/>
                                      </p:by>
                                    </p:animClr>
                                    <p:animClr clrSpc="hsl" dir="cw">
                                      <p:cBhvr>
                                        <p:cTn id="14" dur="500" fill="hold"/>
                                        <p:tgtEl>
                                          <p:spTgt spid="72"/>
                                        </p:tgtEl>
                                        <p:attrNameLst>
                                          <p:attrName>fillcolor</p:attrName>
                                        </p:attrNameLst>
                                      </p:cBhvr>
                                      <p:by>
                                        <p:hsl h="10842353" s="0" l="0"/>
                                      </p:by>
                                    </p:animClr>
                                    <p:animClr clrSpc="hsl" dir="cw">
                                      <p:cBhvr>
                                        <p:cTn id="15" dur="500" fill="hold"/>
                                        <p:tgtEl>
                                          <p:spTgt spid="72"/>
                                        </p:tgtEl>
                                        <p:attrNameLst>
                                          <p:attrName>stroke.color</p:attrName>
                                        </p:attrNameLst>
                                      </p:cBhvr>
                                      <p:by>
                                        <p:hsl h="10842353" s="0" l="0"/>
                                      </p:by>
                                    </p:animClr>
                                    <p:set>
                                      <p:cBhvr>
                                        <p:cTn id="16" dur="500" fill="hold"/>
                                        <p:tgtEl>
                                          <p:spTgt spid="72"/>
                                        </p:tgtEl>
                                        <p:attrNameLst>
                                          <p:attrName>fill.type</p:attrName>
                                        </p:attrNameLst>
                                      </p:cBhvr>
                                      <p:to>
                                        <p:strVal val="solid"/>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77"/>
                                        </p:tgtEl>
                                        <p:attrNameLst>
                                          <p:attrName>style.visibility</p:attrName>
                                        </p:attrNameLst>
                                      </p:cBhvr>
                                      <p:to>
                                        <p:strVal val="visible"/>
                                      </p:to>
                                    </p:set>
                                  </p:childTnLst>
                                </p:cTn>
                              </p:par>
                              <p:par>
                                <p:cTn id="20" presetID="56" presetClass="path" presetSubtype="0" accel="50000" decel="50000" fill="hold" nodeType="withEffect">
                                  <p:stCondLst>
                                    <p:cond delay="0"/>
                                  </p:stCondLst>
                                  <p:childTnLst>
                                    <p:animMotion origin="layout" path="M -1.11111E-6 1.48148E-6 L -0.10538 0.29583 " pathEditMode="relative" rAng="0" ptsTypes="AA">
                                      <p:cBhvr>
                                        <p:cTn id="21" dur="2000" fill="hold"/>
                                        <p:tgtEl>
                                          <p:spTgt spid="77"/>
                                        </p:tgtEl>
                                        <p:attrNameLst>
                                          <p:attrName>ppt_x</p:attrName>
                                          <p:attrName>ppt_y</p:attrName>
                                        </p:attrNameLst>
                                      </p:cBhvr>
                                      <p:rCtr x="-5278" y="14792"/>
                                    </p:animMotion>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7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SAI2_(new).wav"/>
                                        </p:tgtEl>
                                      </p:cMediaNode>
                                    </p:audio>
                                  </p:subTnLst>
                                </p:cTn>
                              </p:par>
                            </p:childTnLst>
                          </p:cTn>
                        </p:par>
                      </p:childTnLst>
                    </p:cTn>
                  </p:par>
                </p:childTnLst>
              </p:cTn>
              <p:nextCondLst>
                <p:cond evt="onClick" delay="0">
                  <p:tgtEl>
                    <p:spTgt spid="78"/>
                  </p:tgtEl>
                </p:cond>
              </p:nextCondLst>
            </p:seq>
            <p:seq concurrent="1" nextAc="seek">
              <p:cTn id="29" restart="whenNotActive" fill="hold" evtFilter="cancelBubble" nodeType="interactiveSeq">
                <p:stCondLst>
                  <p:cond evt="onClick" delay="0">
                    <p:tgtEl>
                      <p:spTgt spid="79"/>
                    </p:tgtEl>
                  </p:cond>
                </p:stCondLst>
                <p:endSync evt="end" delay="0">
                  <p:rtn val="all"/>
                </p:endSync>
                <p:childTnLst>
                  <p:par>
                    <p:cTn id="30" fill="hold">
                      <p:stCondLst>
                        <p:cond delay="0"/>
                      </p:stCondLst>
                      <p:childTnLst>
                        <p:par>
                          <p:cTn id="31" fill="hold">
                            <p:stCondLst>
                              <p:cond delay="0"/>
                            </p:stCondLst>
                            <p:childTnLst>
                              <p:par>
                                <p:cTn id="32" presetID="23" presetClass="emph" presetSubtype="0" fill="hold" grpId="0" nodeType="clickEffect">
                                  <p:stCondLst>
                                    <p:cond delay="0"/>
                                  </p:stCondLst>
                                  <p:childTnLst>
                                    <p:animClr clrSpc="hsl" dir="cw">
                                      <p:cBhvr override="childStyle">
                                        <p:cTn id="33" dur="500" fill="hold"/>
                                        <p:tgtEl>
                                          <p:spTgt spid="73"/>
                                        </p:tgtEl>
                                        <p:attrNameLst>
                                          <p:attrName>style.color</p:attrName>
                                        </p:attrNameLst>
                                      </p:cBhvr>
                                      <p:by>
                                        <p:hsl h="10842353" s="0" l="0"/>
                                      </p:by>
                                    </p:animClr>
                                    <p:animClr clrSpc="hsl" dir="cw">
                                      <p:cBhvr>
                                        <p:cTn id="34" dur="500" fill="hold"/>
                                        <p:tgtEl>
                                          <p:spTgt spid="73"/>
                                        </p:tgtEl>
                                        <p:attrNameLst>
                                          <p:attrName>fillcolor</p:attrName>
                                        </p:attrNameLst>
                                      </p:cBhvr>
                                      <p:by>
                                        <p:hsl h="10842353" s="0" l="0"/>
                                      </p:by>
                                    </p:animClr>
                                    <p:animClr clrSpc="hsl" dir="cw">
                                      <p:cBhvr>
                                        <p:cTn id="35" dur="500" fill="hold"/>
                                        <p:tgtEl>
                                          <p:spTgt spid="73"/>
                                        </p:tgtEl>
                                        <p:attrNameLst>
                                          <p:attrName>stroke.color</p:attrName>
                                        </p:attrNameLst>
                                      </p:cBhvr>
                                      <p:by>
                                        <p:hsl h="10842353" s="0" l="0"/>
                                      </p:by>
                                    </p:animClr>
                                    <p:set>
                                      <p:cBhvr>
                                        <p:cTn id="36" dur="500" fill="hold"/>
                                        <p:tgtEl>
                                          <p:spTgt spid="73"/>
                                        </p:tgtEl>
                                        <p:attrNameLst>
                                          <p:attrName>fill.type</p:attrName>
                                        </p:attrNameLst>
                                      </p:cBhvr>
                                      <p:to>
                                        <p:strVal val="solid"/>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DUNG_(new).wav"/>
                                        </p:tgtEl>
                                      </p:cMediaNode>
                                    </p:audio>
                                  </p:subTnLst>
                                </p:cTn>
                              </p:par>
                            </p:childTnLst>
                          </p:cTn>
                        </p:par>
                        <p:par>
                          <p:cTn id="40" fill="hold">
                            <p:stCondLst>
                              <p:cond delay="500"/>
                            </p:stCondLst>
                            <p:childTnLst>
                              <p:par>
                                <p:cTn id="41" presetID="49" presetClass="path" presetSubtype="0" accel="50000" decel="50000" fill="hold" nodeType="afterEffect">
                                  <p:stCondLst>
                                    <p:cond delay="0"/>
                                  </p:stCondLst>
                                  <p:childTnLst>
                                    <p:animMotion origin="layout" path="M 1.38889E-6 0 L 0.52448 -0.31458 " pathEditMode="relative" rAng="0" ptsTypes="AA">
                                      <p:cBhvr>
                                        <p:cTn id="42" dur="2000" fill="hold"/>
                                        <p:tgtEl>
                                          <p:spTgt spid="74"/>
                                        </p:tgtEl>
                                        <p:attrNameLst>
                                          <p:attrName>ppt_x</p:attrName>
                                          <p:attrName>ppt_y</p:attrName>
                                        </p:attrNameLst>
                                      </p:cBhvr>
                                      <p:rCtr x="26215" y="-15741"/>
                                    </p:animMotion>
                                  </p:childTnLst>
                                </p:cTn>
                              </p:par>
                            </p:childTnLst>
                          </p:cTn>
                        </p:par>
                        <p:par>
                          <p:cTn id="43" fill="hold">
                            <p:stCondLst>
                              <p:cond delay="2500"/>
                            </p:stCondLst>
                            <p:childTnLst>
                              <p:par>
                                <p:cTn id="44" presetID="1" presetClass="exit" presetSubtype="0" fill="hold" nodeType="afterEffect">
                                  <p:stCondLst>
                                    <p:cond delay="0"/>
                                  </p:stCondLst>
                                  <p:childTnLst>
                                    <p:set>
                                      <p:cBhvr>
                                        <p:cTn id="45" dur="1" fill="hold">
                                          <p:stCondLst>
                                            <p:cond delay="0"/>
                                          </p:stCondLst>
                                        </p:cTn>
                                        <p:tgtEl>
                                          <p:spTgt spid="76"/>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74"/>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75"/>
                                        </p:tgtEl>
                                        <p:attrNameLst>
                                          <p:attrName>style.visibility</p:attrName>
                                        </p:attrNameLst>
                                      </p:cBhvr>
                                      <p:to>
                                        <p:strVal val="visible"/>
                                      </p:to>
                                    </p:set>
                                  </p:childTnLst>
                                </p:cTn>
                              </p:par>
                            </p:childTnLst>
                          </p:cTn>
                        </p:par>
                      </p:childTnLst>
                    </p:cTn>
                  </p:par>
                </p:childTnLst>
              </p:cTn>
              <p:nextCondLst>
                <p:cond evt="onClick" delay="0">
                  <p:tgtEl>
                    <p:spTgt spid="79"/>
                  </p:tgtEl>
                </p:cond>
              </p:nextCondLst>
            </p:seq>
            <p:seq concurrent="1" nextAc="seek">
              <p:cTn id="50" restart="whenNotActive" fill="hold" evtFilter="cancelBubble" nodeType="interactiveSeq">
                <p:stCondLst>
                  <p:cond evt="onClick" delay="0">
                    <p:tgtEl>
                      <p:spTgt spid="94"/>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83"/>
                                        </p:tgtEl>
                                        <p:attrNameLst>
                                          <p:attrName>style.visibility</p:attrName>
                                        </p:attrNameLst>
                                      </p:cBhvr>
                                      <p:to>
                                        <p:strVal val="visible"/>
                                      </p:to>
                                    </p:set>
                                  </p:child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84"/>
                                        </p:tgtEl>
                                        <p:attrNameLst>
                                          <p:attrName>style.visibility</p:attrName>
                                        </p:attrNameLst>
                                      </p:cBhvr>
                                      <p:to>
                                        <p:strVal val="visible"/>
                                      </p:to>
                                    </p:set>
                                  </p:child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85"/>
                                        </p:tgtEl>
                                        <p:attrNameLst>
                                          <p:attrName>style.visibility</p:attrName>
                                        </p:attrNameLst>
                                      </p:cBhvr>
                                      <p:to>
                                        <p:strVal val="visible"/>
                                      </p:to>
                                    </p:set>
                                  </p:child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86"/>
                                        </p:tgtEl>
                                        <p:attrNameLst>
                                          <p:attrName>style.visibility</p:attrName>
                                        </p:attrNameLst>
                                      </p:cBhvr>
                                      <p:to>
                                        <p:strVal val="visible"/>
                                      </p:to>
                                    </p:set>
                                  </p:child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87"/>
                                        </p:tgtEl>
                                        <p:attrNameLst>
                                          <p:attrName>style.visibility</p:attrName>
                                        </p:attrNameLst>
                                      </p:cBhvr>
                                      <p:to>
                                        <p:strVal val="visible"/>
                                      </p:to>
                                    </p:set>
                                  </p:child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88"/>
                                        </p:tgtEl>
                                        <p:attrNameLst>
                                          <p:attrName>style.visibility</p:attrName>
                                        </p:attrNameLst>
                                      </p:cBhvr>
                                      <p:to>
                                        <p:strVal val="visible"/>
                                      </p:to>
                                    </p:set>
                                  </p:child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89"/>
                                        </p:tgtEl>
                                        <p:attrNameLst>
                                          <p:attrName>style.visibility</p:attrName>
                                        </p:attrNameLst>
                                      </p:cBhvr>
                                      <p:to>
                                        <p:strVal val="visible"/>
                                      </p:to>
                                    </p:set>
                                  </p:child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90"/>
                                        </p:tgtEl>
                                        <p:attrNameLst>
                                          <p:attrName>style.visibility</p:attrName>
                                        </p:attrNameLst>
                                      </p:cBhvr>
                                      <p:to>
                                        <p:strVal val="visible"/>
                                      </p:to>
                                    </p:set>
                                  </p:child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91"/>
                                        </p:tgtEl>
                                        <p:attrNameLst>
                                          <p:attrName>style.visibility</p:attrName>
                                        </p:attrNameLst>
                                      </p:cBhvr>
                                      <p:to>
                                        <p:strVal val="visible"/>
                                      </p:to>
                                    </p:set>
                                  </p:child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92"/>
                                        </p:tgtEl>
                                        <p:attrNameLst>
                                          <p:attrName>style.visibility</p:attrName>
                                        </p:attrNameLst>
                                      </p:cBhvr>
                                      <p:to>
                                        <p:strVal val="visible"/>
                                      </p:to>
                                    </p:set>
                                  </p:child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94"/>
                  </p:tgtEl>
                </p:cond>
              </p:nextCondLst>
            </p:seq>
          </p:childTnLst>
        </p:cTn>
      </p:par>
    </p:tnLst>
    <p:bldLst>
      <p:bldP spid="72" grpId="0" animBg="1"/>
      <p:bldP spid="73"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385" y="9631"/>
            <a:ext cx="9144000" cy="6858000"/>
            <a:chOff x="-4895850" y="-388210"/>
            <a:chExt cx="9067800" cy="7246210"/>
          </a:xfrm>
        </p:grpSpPr>
        <p:pic>
          <p:nvPicPr>
            <p:cNvPr id="6" name="Picture 4" descr="Kết quả hình ảnh cho ảnh động tom và jer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95850" y="3409950"/>
              <a:ext cx="9067800" cy="34480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vi-VN"/>
            </a:p>
          </p:txBody>
        </p:sp>
      </p:grpSp>
      <p:pic>
        <p:nvPicPr>
          <p:cNvPr id="22" name="Ảnh 9">
            <a:hlinkClick r:id="rId6" action="ppaction://hlinksldjump"/>
          </p:cNvPr>
          <p:cNvPicPr>
            <a:picLocks noChangeAspect="1"/>
          </p:cNvPicPr>
          <p:nvPr/>
        </p:nvPicPr>
        <p:blipFill>
          <a:blip r:embed="rId7">
            <a:clrChange>
              <a:clrFrom>
                <a:srgbClr val="FFFFFF"/>
              </a:clrFrom>
              <a:clrTo>
                <a:srgbClr val="FFFFFF">
                  <a:alpha val="0"/>
                </a:srgbClr>
              </a:clrTo>
            </a:clrChange>
          </a:blip>
          <a:stretch>
            <a:fillRect/>
          </a:stretch>
        </p:blipFill>
        <p:spPr>
          <a:xfrm>
            <a:off x="1330643" y="2174014"/>
            <a:ext cx="2307908" cy="1007029"/>
          </a:xfrm>
          <a:prstGeom prst="rect">
            <a:avLst/>
          </a:prstGeom>
        </p:spPr>
      </p:pic>
      <p:sp>
        <p:nvSpPr>
          <p:cNvPr id="23" name="Freeform 22"/>
          <p:cNvSpPr/>
          <p:nvPr/>
        </p:nvSpPr>
        <p:spPr>
          <a:xfrm>
            <a:off x="1482042" y="1838168"/>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24" name="Freeform 23"/>
          <p:cNvSpPr/>
          <p:nvPr/>
        </p:nvSpPr>
        <p:spPr>
          <a:xfrm>
            <a:off x="5347547" y="184309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25" name="Picture 10" descr="Kết quả hình ảnh cho jerr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325" y="4762009"/>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Kết quả hình ảnh cho jerr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7351248" y="2069785"/>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Kết quả hình ảnh cho miếng pho mát pn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5796577" y="2645274"/>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mèo tom"/>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1596164" y="2364507"/>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5486400" y="4459708"/>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smtClean="0"/>
              <a:t>49cm</a:t>
            </a:r>
            <a:endParaRPr lang="vi-VN" sz="3200" dirty="0"/>
          </a:p>
        </p:txBody>
      </p:sp>
      <p:sp>
        <p:nvSpPr>
          <p:cNvPr id="30" name="Rectangle 29"/>
          <p:cNvSpPr/>
          <p:nvPr/>
        </p:nvSpPr>
        <p:spPr>
          <a:xfrm>
            <a:off x="2566373" y="4459708"/>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28cm</a:t>
            </a:r>
            <a:endParaRPr lang="vi-VN" sz="3200" dirty="0"/>
          </a:p>
        </p:txBody>
      </p:sp>
      <p:sp>
        <p:nvSpPr>
          <p:cNvPr id="31" name="Hexagon 30">
            <a:hlinkClick r:id="rId15"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Home</a:t>
            </a:r>
            <a:endParaRPr lang="vi-VN"/>
          </a:p>
        </p:txBody>
      </p:sp>
      <p:pic>
        <p:nvPicPr>
          <p:cNvPr id="32" name="Picture 8" descr="Kết quả hình ảnh cho mèo tom"/>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p:blipFill>
        <p:spPr bwMode="auto">
          <a:xfrm>
            <a:off x="327917" y="1699263"/>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911510" y="316351"/>
            <a:ext cx="5558456" cy="954107"/>
          </a:xfrm>
          <a:prstGeom prst="rect">
            <a:avLst/>
          </a:prstGeom>
          <a:solidFill>
            <a:schemeClr val="bg1"/>
          </a:solidFill>
        </p:spPr>
        <p:txBody>
          <a:bodyPr wrap="square" rtlCol="0">
            <a:spAutoFit/>
          </a:bodyPr>
          <a:lstStyle/>
          <a:p>
            <a:pPr lvl="0"/>
            <a:r>
              <a:rPr lang="en-US" sz="2800" b="1" i="1" dirty="0" err="1" smtClean="0">
                <a:solidFill>
                  <a:srgbClr val="002060"/>
                </a:solidFill>
                <a:latin typeface="+mj-lt"/>
                <a:cs typeface="Times New Roman" panose="02020603050405020304" pitchFamily="18" charset="0"/>
              </a:rPr>
              <a:t>Hình</a:t>
            </a:r>
            <a:r>
              <a:rPr lang="en-US" sz="2800" b="1" i="1" dirty="0" smtClean="0">
                <a:solidFill>
                  <a:srgbClr val="002060"/>
                </a:solidFill>
                <a:latin typeface="+mj-lt"/>
                <a:cs typeface="Times New Roman" panose="02020603050405020304" pitchFamily="18" charset="0"/>
              </a:rPr>
              <a:t> </a:t>
            </a:r>
            <a:r>
              <a:rPr lang="en-US" sz="2800" b="1" i="1" dirty="0" err="1" smtClean="0">
                <a:solidFill>
                  <a:srgbClr val="002060"/>
                </a:solidFill>
                <a:latin typeface="+mj-lt"/>
                <a:cs typeface="Times New Roman" panose="02020603050405020304" pitchFamily="18" charset="0"/>
              </a:rPr>
              <a:t>thoi</a:t>
            </a:r>
            <a:r>
              <a:rPr lang="en-US" sz="2800" b="1" i="1" dirty="0" smtClean="0">
                <a:solidFill>
                  <a:srgbClr val="002060"/>
                </a:solidFill>
                <a:latin typeface="+mj-lt"/>
                <a:cs typeface="Times New Roman" panose="02020603050405020304" pitchFamily="18" charset="0"/>
              </a:rPr>
              <a:t> MNPQ </a:t>
            </a:r>
            <a:r>
              <a:rPr lang="en-US" sz="2800" b="1" i="1" dirty="0" err="1" smtClean="0">
                <a:solidFill>
                  <a:srgbClr val="002060"/>
                </a:solidFill>
                <a:latin typeface="+mj-lt"/>
                <a:cs typeface="Times New Roman" panose="02020603050405020304" pitchFamily="18" charset="0"/>
              </a:rPr>
              <a:t>có</a:t>
            </a:r>
            <a:r>
              <a:rPr lang="en-US" sz="2800" b="1" i="1" dirty="0" smtClean="0">
                <a:solidFill>
                  <a:srgbClr val="002060"/>
                </a:solidFill>
                <a:latin typeface="+mj-lt"/>
                <a:cs typeface="Times New Roman" panose="02020603050405020304" pitchFamily="18" charset="0"/>
              </a:rPr>
              <a:t> </a:t>
            </a:r>
            <a:r>
              <a:rPr lang="en-US" sz="2800" b="1" i="1" dirty="0" err="1" smtClean="0">
                <a:solidFill>
                  <a:srgbClr val="002060"/>
                </a:solidFill>
                <a:latin typeface="+mj-lt"/>
                <a:cs typeface="Times New Roman" panose="02020603050405020304" pitchFamily="18" charset="0"/>
              </a:rPr>
              <a:t>cạnh</a:t>
            </a:r>
            <a:r>
              <a:rPr lang="en-US" sz="2800" b="1" i="1" dirty="0" smtClean="0">
                <a:solidFill>
                  <a:srgbClr val="002060"/>
                </a:solidFill>
                <a:latin typeface="+mj-lt"/>
                <a:cs typeface="Times New Roman" panose="02020603050405020304" pitchFamily="18" charset="0"/>
              </a:rPr>
              <a:t> MN = 7cm. Chu vi của </a:t>
            </a:r>
            <a:r>
              <a:rPr lang="en-US" sz="2800" b="1" i="1" dirty="0" err="1" smtClean="0">
                <a:solidFill>
                  <a:srgbClr val="002060"/>
                </a:solidFill>
                <a:latin typeface="+mj-lt"/>
                <a:cs typeface="Times New Roman" panose="02020603050405020304" pitchFamily="18" charset="0"/>
              </a:rPr>
              <a:t>hình</a:t>
            </a:r>
            <a:r>
              <a:rPr lang="en-US" sz="2800" b="1" i="1" dirty="0" smtClean="0">
                <a:solidFill>
                  <a:srgbClr val="002060"/>
                </a:solidFill>
                <a:latin typeface="+mj-lt"/>
                <a:cs typeface="Times New Roman" panose="02020603050405020304" pitchFamily="18" charset="0"/>
              </a:rPr>
              <a:t> </a:t>
            </a:r>
            <a:r>
              <a:rPr lang="en-US" sz="2800" b="1" i="1" dirty="0" err="1" smtClean="0">
                <a:solidFill>
                  <a:srgbClr val="002060"/>
                </a:solidFill>
                <a:latin typeface="+mj-lt"/>
                <a:cs typeface="Times New Roman" panose="02020603050405020304" pitchFamily="18" charset="0"/>
              </a:rPr>
              <a:t>thoi</a:t>
            </a:r>
            <a:r>
              <a:rPr lang="en-US" sz="2800" b="1" i="1" dirty="0" smtClean="0">
                <a:solidFill>
                  <a:srgbClr val="002060"/>
                </a:solidFill>
                <a:latin typeface="+mj-lt"/>
                <a:cs typeface="Times New Roman" panose="02020603050405020304" pitchFamily="18" charset="0"/>
              </a:rPr>
              <a:t> </a:t>
            </a:r>
            <a:r>
              <a:rPr lang="en-US" sz="2800" b="1" i="1" dirty="0" err="1" smtClean="0">
                <a:solidFill>
                  <a:srgbClr val="002060"/>
                </a:solidFill>
                <a:latin typeface="+mj-lt"/>
                <a:cs typeface="Times New Roman" panose="02020603050405020304" pitchFamily="18" charset="0"/>
              </a:rPr>
              <a:t>là</a:t>
            </a:r>
            <a:r>
              <a:rPr lang="en-US" sz="2800" b="1" i="1" dirty="0" smtClean="0">
                <a:solidFill>
                  <a:srgbClr val="002060"/>
                </a:solidFill>
                <a:latin typeface="+mj-lt"/>
                <a:cs typeface="Times New Roman" panose="02020603050405020304" pitchFamily="18" charset="0"/>
              </a:rPr>
              <a:t>:</a:t>
            </a:r>
            <a:endParaRPr lang="en-US" sz="2800" b="1" i="1" dirty="0">
              <a:solidFill>
                <a:srgbClr val="002060"/>
              </a:solidFill>
              <a:latin typeface="+mj-lt"/>
              <a:cs typeface="Times New Roman" panose="02020603050405020304" pitchFamily="18" charset="0"/>
            </a:endParaRPr>
          </a:p>
        </p:txBody>
      </p:sp>
      <p:sp>
        <p:nvSpPr>
          <p:cNvPr id="39" name="Rounded Rectangle 38"/>
          <p:cNvSpPr/>
          <p:nvPr/>
        </p:nvSpPr>
        <p:spPr>
          <a:xfrm>
            <a:off x="8033002" y="124732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40" name="Rounded Rectangle 39"/>
          <p:cNvSpPr/>
          <p:nvPr/>
        </p:nvSpPr>
        <p:spPr>
          <a:xfrm>
            <a:off x="8034534" y="1243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41" name="Rounded Rectangle 40"/>
          <p:cNvSpPr/>
          <p:nvPr/>
        </p:nvSpPr>
        <p:spPr>
          <a:xfrm>
            <a:off x="8044240" y="123056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42" name="Rounded Rectangle 41"/>
          <p:cNvSpPr/>
          <p:nvPr/>
        </p:nvSpPr>
        <p:spPr>
          <a:xfrm>
            <a:off x="8019992" y="123986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07</a:t>
            </a:r>
            <a:endParaRPr lang="en-US" sz="2800" dirty="0"/>
          </a:p>
        </p:txBody>
      </p:sp>
      <p:sp>
        <p:nvSpPr>
          <p:cNvPr id="43" name="Rounded Rectangle 42"/>
          <p:cNvSpPr/>
          <p:nvPr/>
        </p:nvSpPr>
        <p:spPr>
          <a:xfrm>
            <a:off x="8053974" y="124834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06</a:t>
            </a:r>
            <a:endParaRPr lang="en-US" sz="2800" dirty="0"/>
          </a:p>
        </p:txBody>
      </p:sp>
      <p:sp>
        <p:nvSpPr>
          <p:cNvPr id="44" name="Rounded Rectangle 43"/>
          <p:cNvSpPr/>
          <p:nvPr/>
        </p:nvSpPr>
        <p:spPr>
          <a:xfrm>
            <a:off x="8025140" y="125324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45" name="Rounded Rectangle 44"/>
          <p:cNvSpPr/>
          <p:nvPr/>
        </p:nvSpPr>
        <p:spPr>
          <a:xfrm>
            <a:off x="8020702" y="124752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46" name="Rounded Rectangle 45"/>
          <p:cNvSpPr/>
          <p:nvPr/>
        </p:nvSpPr>
        <p:spPr>
          <a:xfrm>
            <a:off x="8023257" y="127689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47" name="Rounded Rectangle 46"/>
          <p:cNvSpPr/>
          <p:nvPr/>
        </p:nvSpPr>
        <p:spPr>
          <a:xfrm>
            <a:off x="8041795" y="125108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48" name="Rounded Rectangle 47"/>
          <p:cNvSpPr/>
          <p:nvPr/>
        </p:nvSpPr>
        <p:spPr>
          <a:xfrm>
            <a:off x="8037319" y="124920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49" name="Rounded Rectangle 48"/>
          <p:cNvSpPr/>
          <p:nvPr/>
        </p:nvSpPr>
        <p:spPr>
          <a:xfrm>
            <a:off x="8030288" y="124072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50" name="Picture 2" descr="Káº¿t quáº£ hÃ¬nh áº£nh cho icon Äá»ng há»"/>
          <p:cNvPicPr>
            <a:picLocks noChangeAspect="1" noChangeArrowheads="1"/>
          </p:cNvPicPr>
          <p:nvPr/>
        </p:nvPicPr>
        <p:blipFill>
          <a:blip r:embed="rId18"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3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9"/>
                    </p:tgtEl>
                  </p:cond>
                </p:stCondLst>
                <p:endSync evt="end" delay="0">
                  <p:rtn val="all"/>
                </p:endSync>
                <p:childTnLst>
                  <p:par>
                    <p:cTn id="10" fill="hold">
                      <p:stCondLst>
                        <p:cond delay="0"/>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23"/>
                                        </p:tgtEl>
                                        <p:attrNameLst>
                                          <p:attrName>style.color</p:attrName>
                                        </p:attrNameLst>
                                      </p:cBhvr>
                                      <p:by>
                                        <p:hsl h="10842353" s="0" l="0"/>
                                      </p:by>
                                    </p:animClr>
                                    <p:animClr clrSpc="hsl" dir="cw">
                                      <p:cBhvr>
                                        <p:cTn id="14" dur="500" fill="hold"/>
                                        <p:tgtEl>
                                          <p:spTgt spid="23"/>
                                        </p:tgtEl>
                                        <p:attrNameLst>
                                          <p:attrName>fillcolor</p:attrName>
                                        </p:attrNameLst>
                                      </p:cBhvr>
                                      <p:by>
                                        <p:hsl h="10842353" s="0" l="0"/>
                                      </p:by>
                                    </p:animClr>
                                    <p:animClr clrSpc="hsl" dir="cw">
                                      <p:cBhvr>
                                        <p:cTn id="15" dur="500" fill="hold"/>
                                        <p:tgtEl>
                                          <p:spTgt spid="23"/>
                                        </p:tgtEl>
                                        <p:attrNameLst>
                                          <p:attrName>stroke.color</p:attrName>
                                        </p:attrNameLst>
                                      </p:cBhvr>
                                      <p:by>
                                        <p:hsl h="10842353" s="0" l="0"/>
                                      </p:by>
                                    </p:animClr>
                                    <p:set>
                                      <p:cBhvr>
                                        <p:cTn id="16" dur="500" fill="hold"/>
                                        <p:tgtEl>
                                          <p:spTgt spid="23"/>
                                        </p:tgtEl>
                                        <p:attrNameLst>
                                          <p:attrName>fill.type</p:attrName>
                                        </p:attrNameLst>
                                      </p:cBhvr>
                                      <p:to>
                                        <p:strVal val="solid"/>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par>
                                <p:cTn id="20" presetID="56" presetClass="path" presetSubtype="0" accel="50000" decel="50000" fill="hold" nodeType="withEffect">
                                  <p:stCondLst>
                                    <p:cond delay="0"/>
                                  </p:stCondLst>
                                  <p:childTnLst>
                                    <p:animMotion origin="layout" path="M -1.11111E-6 1.48148E-6 L -0.10538 0.29583 " pathEditMode="relative" rAng="0" ptsTypes="AA">
                                      <p:cBhvr>
                                        <p:cTn id="21" dur="2000" fill="hold"/>
                                        <p:tgtEl>
                                          <p:spTgt spid="28"/>
                                        </p:tgtEl>
                                        <p:attrNameLst>
                                          <p:attrName>ppt_x</p:attrName>
                                          <p:attrName>ppt_y</p:attrName>
                                        </p:attrNameLst>
                                      </p:cBhvr>
                                      <p:rCtr x="-5278" y="14792"/>
                                    </p:animMotion>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2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5"/>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SAI2_(new).wav"/>
                                        </p:tgtEl>
                                      </p:cMediaNode>
                                    </p:audio>
                                  </p:subTnLst>
                                </p:cTn>
                              </p:par>
                            </p:childTnLst>
                          </p:cTn>
                        </p:par>
                      </p:childTnLst>
                    </p:cTn>
                  </p:par>
                </p:childTnLst>
              </p:cTn>
              <p:nextCondLst>
                <p:cond evt="onClick" delay="0">
                  <p:tgtEl>
                    <p:spTgt spid="29"/>
                  </p:tgtEl>
                </p:cond>
              </p:nextCondLst>
            </p:seq>
            <p:seq concurrent="1" nextAc="seek">
              <p:cTn id="29" restart="whenNotActive" fill="hold" evtFilter="cancelBubble" nodeType="interactiveSeq">
                <p:stCondLst>
                  <p:cond evt="onClick" delay="0">
                    <p:tgtEl>
                      <p:spTgt spid="30"/>
                    </p:tgtEl>
                  </p:cond>
                </p:stCondLst>
                <p:endSync evt="end" delay="0">
                  <p:rtn val="all"/>
                </p:endSync>
                <p:childTnLst>
                  <p:par>
                    <p:cTn id="30" fill="hold">
                      <p:stCondLst>
                        <p:cond delay="0"/>
                      </p:stCondLst>
                      <p:childTnLst>
                        <p:par>
                          <p:cTn id="31" fill="hold">
                            <p:stCondLst>
                              <p:cond delay="0"/>
                            </p:stCondLst>
                            <p:childTnLst>
                              <p:par>
                                <p:cTn id="32" presetID="23" presetClass="emph" presetSubtype="0" fill="hold" grpId="0" nodeType="clickEffect">
                                  <p:stCondLst>
                                    <p:cond delay="0"/>
                                  </p:stCondLst>
                                  <p:childTnLst>
                                    <p:animClr clrSpc="hsl" dir="cw">
                                      <p:cBhvr override="childStyle">
                                        <p:cTn id="33" dur="500" fill="hold"/>
                                        <p:tgtEl>
                                          <p:spTgt spid="24"/>
                                        </p:tgtEl>
                                        <p:attrNameLst>
                                          <p:attrName>style.color</p:attrName>
                                        </p:attrNameLst>
                                      </p:cBhvr>
                                      <p:by>
                                        <p:hsl h="10842353" s="0" l="0"/>
                                      </p:by>
                                    </p:animClr>
                                    <p:animClr clrSpc="hsl" dir="cw">
                                      <p:cBhvr>
                                        <p:cTn id="34" dur="500" fill="hold"/>
                                        <p:tgtEl>
                                          <p:spTgt spid="24"/>
                                        </p:tgtEl>
                                        <p:attrNameLst>
                                          <p:attrName>fillcolor</p:attrName>
                                        </p:attrNameLst>
                                      </p:cBhvr>
                                      <p:by>
                                        <p:hsl h="10842353" s="0" l="0"/>
                                      </p:by>
                                    </p:animClr>
                                    <p:animClr clrSpc="hsl" dir="cw">
                                      <p:cBhvr>
                                        <p:cTn id="35" dur="500" fill="hold"/>
                                        <p:tgtEl>
                                          <p:spTgt spid="24"/>
                                        </p:tgtEl>
                                        <p:attrNameLst>
                                          <p:attrName>stroke.color</p:attrName>
                                        </p:attrNameLst>
                                      </p:cBhvr>
                                      <p:by>
                                        <p:hsl h="10842353" s="0" l="0"/>
                                      </p:by>
                                    </p:animClr>
                                    <p:set>
                                      <p:cBhvr>
                                        <p:cTn id="36" dur="500" fill="hold"/>
                                        <p:tgtEl>
                                          <p:spTgt spid="24"/>
                                        </p:tgtEl>
                                        <p:attrNameLst>
                                          <p:attrName>fill.type</p:attrName>
                                        </p:attrNameLst>
                                      </p:cBhvr>
                                      <p:to>
                                        <p:strVal val="solid"/>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DUNG_(new).wav"/>
                                        </p:tgtEl>
                                      </p:cMediaNode>
                                    </p:audio>
                                  </p:subTnLst>
                                </p:cTn>
                              </p:par>
                            </p:childTnLst>
                          </p:cTn>
                        </p:par>
                        <p:par>
                          <p:cTn id="40" fill="hold">
                            <p:stCondLst>
                              <p:cond delay="500"/>
                            </p:stCondLst>
                            <p:childTnLst>
                              <p:par>
                                <p:cTn id="41" presetID="49" presetClass="path" presetSubtype="0" accel="50000" decel="50000" fill="hold" nodeType="afterEffect">
                                  <p:stCondLst>
                                    <p:cond delay="0"/>
                                  </p:stCondLst>
                                  <p:childTnLst>
                                    <p:animMotion origin="layout" path="M 1.38889E-6 0 L 0.52448 -0.31458 " pathEditMode="relative" rAng="0" ptsTypes="AA">
                                      <p:cBhvr>
                                        <p:cTn id="42" dur="2000" fill="hold"/>
                                        <p:tgtEl>
                                          <p:spTgt spid="25"/>
                                        </p:tgtEl>
                                        <p:attrNameLst>
                                          <p:attrName>ppt_x</p:attrName>
                                          <p:attrName>ppt_y</p:attrName>
                                        </p:attrNameLst>
                                      </p:cBhvr>
                                      <p:rCtr x="26215" y="-15741"/>
                                    </p:animMotion>
                                  </p:childTnLst>
                                </p:cTn>
                              </p:par>
                            </p:childTnLst>
                          </p:cTn>
                        </p:par>
                        <p:par>
                          <p:cTn id="43" fill="hold">
                            <p:stCondLst>
                              <p:cond delay="2500"/>
                            </p:stCondLst>
                            <p:childTnLst>
                              <p:par>
                                <p:cTn id="44" presetID="1" presetClass="exit" presetSubtype="0" fill="hold" nodeType="afterEffect">
                                  <p:stCondLst>
                                    <p:cond delay="0"/>
                                  </p:stCondLst>
                                  <p:childTnLst>
                                    <p:set>
                                      <p:cBhvr>
                                        <p:cTn id="45" dur="1" fill="hold">
                                          <p:stCondLst>
                                            <p:cond delay="0"/>
                                          </p:stCondLst>
                                        </p:cTn>
                                        <p:tgtEl>
                                          <p:spTgt spid="27"/>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25"/>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50" restart="whenNotActive" fill="hold" evtFilter="cancelBubble" nodeType="interactiveSeq">
                <p:stCondLst>
                  <p:cond evt="onClick" delay="0">
                    <p:tgtEl>
                      <p:spTgt spid="50"/>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39"/>
                                        </p:tgtEl>
                                        <p:attrNameLst>
                                          <p:attrName>style.visibility</p:attrName>
                                        </p:attrNameLst>
                                      </p:cBhvr>
                                      <p:to>
                                        <p:strVal val="visible"/>
                                      </p:to>
                                    </p:set>
                                  </p:child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40"/>
                                        </p:tgtEl>
                                        <p:attrNameLst>
                                          <p:attrName>style.visibility</p:attrName>
                                        </p:attrNameLst>
                                      </p:cBhvr>
                                      <p:to>
                                        <p:strVal val="visible"/>
                                      </p:to>
                                    </p:set>
                                  </p:child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41"/>
                                        </p:tgtEl>
                                        <p:attrNameLst>
                                          <p:attrName>style.visibility</p:attrName>
                                        </p:attrNameLst>
                                      </p:cBhvr>
                                      <p:to>
                                        <p:strVal val="visible"/>
                                      </p:to>
                                    </p:set>
                                  </p:child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42"/>
                                        </p:tgtEl>
                                        <p:attrNameLst>
                                          <p:attrName>style.visibility</p:attrName>
                                        </p:attrNameLst>
                                      </p:cBhvr>
                                      <p:to>
                                        <p:strVal val="visible"/>
                                      </p:to>
                                    </p:set>
                                  </p:child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43"/>
                                        </p:tgtEl>
                                        <p:attrNameLst>
                                          <p:attrName>style.visibility</p:attrName>
                                        </p:attrNameLst>
                                      </p:cBhvr>
                                      <p:to>
                                        <p:strVal val="visible"/>
                                      </p:to>
                                    </p:set>
                                  </p:child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44"/>
                                        </p:tgtEl>
                                        <p:attrNameLst>
                                          <p:attrName>style.visibility</p:attrName>
                                        </p:attrNameLst>
                                      </p:cBhvr>
                                      <p:to>
                                        <p:strVal val="visible"/>
                                      </p:to>
                                    </p:set>
                                  </p:child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45"/>
                                        </p:tgtEl>
                                        <p:attrNameLst>
                                          <p:attrName>style.visibility</p:attrName>
                                        </p:attrNameLst>
                                      </p:cBhvr>
                                      <p:to>
                                        <p:strVal val="visible"/>
                                      </p:to>
                                    </p:set>
                                  </p:child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46"/>
                                        </p:tgtEl>
                                        <p:attrNameLst>
                                          <p:attrName>style.visibility</p:attrName>
                                        </p:attrNameLst>
                                      </p:cBhvr>
                                      <p:to>
                                        <p:strVal val="visible"/>
                                      </p:to>
                                    </p:set>
                                  </p:child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47"/>
                                        </p:tgtEl>
                                        <p:attrNameLst>
                                          <p:attrName>style.visibility</p:attrName>
                                        </p:attrNameLst>
                                      </p:cBhvr>
                                      <p:to>
                                        <p:strVal val="visible"/>
                                      </p:to>
                                    </p:set>
                                  </p:child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48"/>
                                        </p:tgtEl>
                                        <p:attrNameLst>
                                          <p:attrName>style.visibility</p:attrName>
                                        </p:attrNameLst>
                                      </p:cBhvr>
                                      <p:to>
                                        <p:strVal val="visible"/>
                                      </p:to>
                                    </p:set>
                                  </p:child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50"/>
                  </p:tgtEl>
                </p:cond>
              </p:nextCondLst>
            </p:seq>
          </p:childTnLst>
        </p:cTn>
      </p:par>
    </p:tnLst>
    <p:bldLst>
      <p:bldP spid="23" grpId="0" animBg="1"/>
      <p:bldP spid="24" grpId="0" animBg="1"/>
      <p:bldP spid="3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177131"/>
            <a:ext cx="3733800" cy="830997"/>
          </a:xfrm>
          <a:prstGeom prst="rect">
            <a:avLst/>
          </a:prstGeom>
          <a:noFill/>
        </p:spPr>
        <p:txBody>
          <a:bodyPr wrap="square">
            <a:spAutoFit/>
          </a:bodyPr>
          <a:lstStyle/>
          <a:p>
            <a:pPr algn="ctr">
              <a:defRPr/>
            </a:pPr>
            <a:r>
              <a:rPr lang="en-US" sz="4800" b="1" dirty="0" smtClean="0">
                <a:ln w="6600">
                  <a:solidFill>
                    <a:schemeClr val="accent2"/>
                  </a:solidFill>
                  <a:prstDash val="solid"/>
                </a:ln>
                <a:solidFill>
                  <a:srgbClr val="00B0F0"/>
                </a:solidFill>
                <a:effectLst>
                  <a:outerShdw dist="38100" dir="2700000" algn="tl" rotWithShape="0">
                    <a:schemeClr val="accent2"/>
                  </a:outerShdw>
                </a:effectLst>
              </a:rPr>
              <a:t>Bài 20.</a:t>
            </a:r>
            <a:endParaRPr lang="en-US" sz="3200" i="1" dirty="0">
              <a:solidFill>
                <a:srgbClr val="00B0F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5" name="WordArt 18"/>
          <p:cNvSpPr>
            <a:spLocks noChangeArrowheads="1" noChangeShapeType="1" noTextEdit="1"/>
          </p:cNvSpPr>
          <p:nvPr/>
        </p:nvSpPr>
        <p:spPr bwMode="auto">
          <a:xfrm>
            <a:off x="266700" y="1592263"/>
            <a:ext cx="8610600" cy="1981200"/>
          </a:xfrm>
          <a:prstGeom prst="rect">
            <a:avLst/>
          </a:prstGeom>
        </p:spPr>
        <p:txBody>
          <a:bodyPr wrap="none" fromWordArt="1">
            <a:prstTxWarp prst="textTriangle">
              <a:avLst>
                <a:gd name="adj" fmla="val 33838"/>
              </a:avLst>
            </a:prstTxWarp>
            <a:scene3d>
              <a:camera prst="legacyObliqueTopLeft"/>
              <a:lightRig rig="legacyNormal3" dir="r"/>
            </a:scene3d>
            <a:sp3d extrusionH="201600" prstMaterial="legacyMatte">
              <a:extrusionClr>
                <a:srgbClr val="0066CC"/>
              </a:extrusionClr>
            </a:sp3d>
          </a:bodyPr>
          <a:lstStyle/>
          <a:p>
            <a:pPr algn="ctr"/>
            <a:r>
              <a:rPr lang="en-US" sz="3600" b="1" dirty="0" smtClean="0">
                <a:ln w="6600">
                  <a:solidFill>
                    <a:schemeClr val="accent2"/>
                  </a:solidFill>
                  <a:prstDash val="solid"/>
                </a:ln>
                <a:solidFill>
                  <a:srgbClr val="FFFFFF"/>
                </a:solidFill>
                <a:effectLst>
                  <a:outerShdw dist="38100" dir="2700000" algn="tl" rotWithShape="0">
                    <a:schemeClr val="accent2"/>
                  </a:outerShdw>
                </a:effectLst>
              </a:rPr>
              <a:t>CHU VI VÀ DIỆN TÍCH</a:t>
            </a:r>
          </a:p>
          <a:p>
            <a:pPr algn="ctr"/>
            <a:r>
              <a:rPr lang="en-US" sz="3600" b="1" dirty="0" smtClean="0">
                <a:ln w="6600">
                  <a:solidFill>
                    <a:schemeClr val="accent2"/>
                  </a:solidFill>
                  <a:prstDash val="solid"/>
                </a:ln>
                <a:solidFill>
                  <a:srgbClr val="FFFFFF"/>
                </a:solidFill>
                <a:effectLst>
                  <a:outerShdw dist="38100" dir="2700000" algn="tl" rotWithShape="0">
                    <a:schemeClr val="accent2"/>
                  </a:outerShdw>
                </a:effectLst>
              </a:rPr>
              <a:t> CỦA MỘT SỐ TỨ GIÁC </a:t>
            </a:r>
            <a:r>
              <a:rPr lang="en-US" sz="3600" b="1" smtClean="0">
                <a:ln w="6600">
                  <a:solidFill>
                    <a:schemeClr val="accent2"/>
                  </a:solidFill>
                  <a:prstDash val="solid"/>
                </a:ln>
                <a:solidFill>
                  <a:srgbClr val="FFFFFF"/>
                </a:solidFill>
                <a:effectLst>
                  <a:outerShdw dist="38100" dir="2700000" algn="tl" rotWithShape="0">
                    <a:schemeClr val="accent2"/>
                  </a:outerShdw>
                </a:effectLst>
              </a:rPr>
              <a:t>ĐÃ HỌC</a:t>
            </a:r>
            <a:endParaRPr lang="en-US" sz="3600" b="1" dirty="0" smtClean="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3" presetClass="entr" presetSubtype="10" fill="hold" grpId="1"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4895850" y="-388210"/>
            <a:chExt cx="9067800" cy="7246210"/>
          </a:xfrm>
        </p:grpSpPr>
        <p:pic>
          <p:nvPicPr>
            <p:cNvPr id="6" name="Picture 4" descr="Kết quả hình ảnh cho ảnh động tom và jer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95850" y="3409950"/>
              <a:ext cx="9067800" cy="34480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vi-VN"/>
            </a:p>
          </p:txBody>
        </p:sp>
      </p:grpSp>
      <p:sp>
        <p:nvSpPr>
          <p:cNvPr id="8" name="Freeform 7"/>
          <p:cNvSpPr/>
          <p:nvPr/>
        </p:nvSpPr>
        <p:spPr>
          <a:xfrm>
            <a:off x="5370132" y="2198202"/>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9" name="Freeform 8"/>
          <p:cNvSpPr/>
          <p:nvPr/>
        </p:nvSpPr>
        <p:spPr>
          <a:xfrm>
            <a:off x="1549068" y="2140529"/>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10" name="Picture 10" descr="Kết quả hình ảnh cho jer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325" y="5093274"/>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Kết quả hình ảnh cho jerry"/>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311452" y="2317130"/>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Kết quả hình ảnh cho miếng pho mát pn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1797384" y="2842585"/>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Kết quả hình ảnh cho mèo tom"/>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5538879" y="2698210"/>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181112" y="4475752"/>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SAI</a:t>
            </a:r>
            <a:endParaRPr lang="vi-VN" sz="3200" dirty="0"/>
          </a:p>
        </p:txBody>
      </p:sp>
      <p:sp>
        <p:nvSpPr>
          <p:cNvPr id="16" name="Rectangle 15"/>
          <p:cNvSpPr/>
          <p:nvPr/>
        </p:nvSpPr>
        <p:spPr>
          <a:xfrm>
            <a:off x="6123827" y="4475751"/>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ĐÚNG</a:t>
            </a:r>
            <a:endParaRPr lang="vi-VN" sz="3200" dirty="0"/>
          </a:p>
        </p:txBody>
      </p:sp>
      <p:sp>
        <p:nvSpPr>
          <p:cNvPr id="17" name="Hexagon 16">
            <a:hlinkClick r:id="rId13" action="ppaction://hlinksldjump"/>
          </p:cNvPr>
          <p:cNvSpPr/>
          <p:nvPr/>
        </p:nvSpPr>
        <p:spPr>
          <a:xfrm>
            <a:off x="76479" y="70271"/>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a:t>
            </a:r>
            <a:endParaRPr lang="vi-VN" dirty="0"/>
          </a:p>
        </p:txBody>
      </p:sp>
      <p:pic>
        <p:nvPicPr>
          <p:cNvPr id="19" name="Picture 8" descr="Kết quả hình ảnh cho mèo tom"/>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p:blipFill>
        <p:spPr bwMode="auto">
          <a:xfrm>
            <a:off x="7589513" y="1825905"/>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408933" y="105421"/>
            <a:ext cx="6527650" cy="1785104"/>
          </a:xfrm>
          <a:prstGeom prst="rect">
            <a:avLst/>
          </a:prstGeom>
          <a:solidFill>
            <a:schemeClr val="bg1"/>
          </a:solidFill>
        </p:spPr>
        <p:txBody>
          <a:bodyPr wrap="square" rtlCol="0">
            <a:spAutoFit/>
          </a:bodyPr>
          <a:lstStyle/>
          <a:p>
            <a:pPr lvl="0"/>
            <a:r>
              <a:rPr lang="en-US" sz="2200" dirty="0" err="1" smtClean="0">
                <a:solidFill>
                  <a:srgbClr val="002060"/>
                </a:solidFill>
                <a:latin typeface="Arial" pitchFamily="34" charset="0"/>
                <a:cs typeface="Arial" pitchFamily="34" charset="0"/>
              </a:rPr>
              <a:t>Cô</a:t>
            </a:r>
            <a:r>
              <a:rPr lang="en-US" sz="2200" dirty="0" smtClean="0">
                <a:solidFill>
                  <a:srgbClr val="002060"/>
                </a:solidFill>
                <a:latin typeface="Arial" pitchFamily="34" charset="0"/>
                <a:cs typeface="Arial" pitchFamily="34" charset="0"/>
              </a:rPr>
              <a:t> giáo </a:t>
            </a:r>
            <a:r>
              <a:rPr lang="en-US" sz="2200" dirty="0" err="1" smtClean="0">
                <a:solidFill>
                  <a:srgbClr val="002060"/>
                </a:solidFill>
                <a:latin typeface="Arial" pitchFamily="34" charset="0"/>
                <a:cs typeface="Arial" pitchFamily="34" charset="0"/>
              </a:rPr>
              <a:t>ra</a:t>
            </a:r>
            <a:r>
              <a:rPr lang="en-US" sz="2200" dirty="0" smtClean="0">
                <a:solidFill>
                  <a:srgbClr val="002060"/>
                </a:solidFill>
                <a:latin typeface="Arial" pitchFamily="34" charset="0"/>
                <a:cs typeface="Arial" pitchFamily="34" charset="0"/>
              </a:rPr>
              <a:t> </a:t>
            </a:r>
            <a:r>
              <a:rPr lang="en-US" sz="2200" dirty="0" err="1" smtClean="0">
                <a:solidFill>
                  <a:srgbClr val="002060"/>
                </a:solidFill>
                <a:latin typeface="Arial" pitchFamily="34" charset="0"/>
                <a:cs typeface="Arial" pitchFamily="34" charset="0"/>
              </a:rPr>
              <a:t>bài</a:t>
            </a:r>
            <a:r>
              <a:rPr lang="en-US" sz="2200" dirty="0" smtClean="0">
                <a:solidFill>
                  <a:srgbClr val="002060"/>
                </a:solidFill>
                <a:latin typeface="Arial" pitchFamily="34" charset="0"/>
                <a:cs typeface="Arial" pitchFamily="34" charset="0"/>
              </a:rPr>
              <a:t> toán: </a:t>
            </a:r>
            <a:r>
              <a:rPr lang="en-US" sz="2200" b="1" i="1" dirty="0" err="1" smtClean="0">
                <a:solidFill>
                  <a:srgbClr val="002060"/>
                </a:solidFill>
                <a:latin typeface="Arial" pitchFamily="34" charset="0"/>
                <a:cs typeface="Arial" pitchFamily="34" charset="0"/>
              </a:rPr>
              <a:t>Tính</a:t>
            </a:r>
            <a:r>
              <a:rPr lang="en-US" sz="2200" b="1" i="1" dirty="0" smtClean="0">
                <a:solidFill>
                  <a:srgbClr val="002060"/>
                </a:solidFill>
                <a:latin typeface="Arial" pitchFamily="34" charset="0"/>
                <a:cs typeface="Arial" pitchFamily="34" charset="0"/>
              </a:rPr>
              <a:t> </a:t>
            </a:r>
            <a:r>
              <a:rPr lang="en-US" sz="2200" b="1" i="1" dirty="0" err="1" smtClean="0">
                <a:solidFill>
                  <a:srgbClr val="002060"/>
                </a:solidFill>
                <a:latin typeface="Arial" pitchFamily="34" charset="0"/>
                <a:cs typeface="Arial" pitchFamily="34" charset="0"/>
              </a:rPr>
              <a:t>chu</a:t>
            </a:r>
            <a:r>
              <a:rPr lang="en-US" sz="2200" b="1" i="1" dirty="0" smtClean="0">
                <a:solidFill>
                  <a:srgbClr val="002060"/>
                </a:solidFill>
                <a:latin typeface="Arial" pitchFamily="34" charset="0"/>
                <a:cs typeface="Arial" pitchFamily="34" charset="0"/>
              </a:rPr>
              <a:t> vi của </a:t>
            </a:r>
            <a:r>
              <a:rPr lang="en-US" sz="2200" b="1" i="1" dirty="0" err="1" smtClean="0">
                <a:solidFill>
                  <a:srgbClr val="002060"/>
                </a:solidFill>
                <a:latin typeface="Arial" pitchFamily="34" charset="0"/>
                <a:cs typeface="Arial" pitchFamily="34" charset="0"/>
              </a:rPr>
              <a:t>khu</a:t>
            </a:r>
            <a:r>
              <a:rPr lang="en-US" sz="2200" b="1" i="1" dirty="0">
                <a:solidFill>
                  <a:srgbClr val="002060"/>
                </a:solidFill>
                <a:latin typeface="Arial" pitchFamily="34" charset="0"/>
                <a:cs typeface="Arial" pitchFamily="34" charset="0"/>
              </a:rPr>
              <a:t> </a:t>
            </a:r>
            <a:r>
              <a:rPr lang="en-US" sz="2200" b="1" i="1" dirty="0" err="1" smtClean="0">
                <a:solidFill>
                  <a:srgbClr val="002060"/>
                </a:solidFill>
                <a:latin typeface="Arial" pitchFamily="34" charset="0"/>
                <a:cs typeface="Arial" pitchFamily="34" charset="0"/>
              </a:rPr>
              <a:t>vườn</a:t>
            </a:r>
            <a:r>
              <a:rPr lang="en-US" sz="2200" b="1" i="1" dirty="0" smtClean="0">
                <a:solidFill>
                  <a:srgbClr val="002060"/>
                </a:solidFill>
                <a:latin typeface="Arial" pitchFamily="34" charset="0"/>
                <a:cs typeface="Arial" pitchFamily="34" charset="0"/>
              </a:rPr>
              <a:t> </a:t>
            </a:r>
            <a:r>
              <a:rPr lang="en-US" sz="2200" b="1" i="1" dirty="0" err="1" smtClean="0">
                <a:solidFill>
                  <a:srgbClr val="002060"/>
                </a:solidFill>
                <a:latin typeface="Arial" pitchFamily="34" charset="0"/>
                <a:cs typeface="Arial" pitchFamily="34" charset="0"/>
              </a:rPr>
              <a:t>có</a:t>
            </a:r>
            <a:r>
              <a:rPr lang="en-US" sz="2200" b="1" i="1" dirty="0" smtClean="0">
                <a:solidFill>
                  <a:srgbClr val="002060"/>
                </a:solidFill>
                <a:latin typeface="Arial" pitchFamily="34" charset="0"/>
                <a:cs typeface="Arial" pitchFamily="34" charset="0"/>
              </a:rPr>
              <a:t> </a:t>
            </a:r>
            <a:r>
              <a:rPr lang="en-US" sz="2200" b="1" i="1" dirty="0" err="1" smtClean="0">
                <a:solidFill>
                  <a:srgbClr val="002060"/>
                </a:solidFill>
                <a:latin typeface="Arial" pitchFamily="34" charset="0"/>
                <a:cs typeface="Arial" pitchFamily="34" charset="0"/>
              </a:rPr>
              <a:t>chiều</a:t>
            </a:r>
            <a:r>
              <a:rPr lang="en-US" sz="2200" b="1" i="1" dirty="0" smtClean="0">
                <a:solidFill>
                  <a:srgbClr val="002060"/>
                </a:solidFill>
                <a:latin typeface="Arial" pitchFamily="34" charset="0"/>
                <a:cs typeface="Arial" pitchFamily="34" charset="0"/>
              </a:rPr>
              <a:t> </a:t>
            </a:r>
            <a:r>
              <a:rPr lang="en-US" sz="2200" b="1" i="1" dirty="0" err="1" smtClean="0">
                <a:solidFill>
                  <a:srgbClr val="002060"/>
                </a:solidFill>
                <a:latin typeface="Arial" pitchFamily="34" charset="0"/>
                <a:cs typeface="Arial" pitchFamily="34" charset="0"/>
              </a:rPr>
              <a:t>rộng</a:t>
            </a:r>
            <a:r>
              <a:rPr lang="en-US" sz="2200" b="1" i="1" dirty="0" smtClean="0">
                <a:solidFill>
                  <a:srgbClr val="002060"/>
                </a:solidFill>
                <a:latin typeface="Arial" pitchFamily="34" charset="0"/>
                <a:cs typeface="Arial" pitchFamily="34" charset="0"/>
              </a:rPr>
              <a:t> 25m, </a:t>
            </a:r>
            <a:r>
              <a:rPr lang="en-US" sz="2200" b="1" i="1" dirty="0" err="1" smtClean="0">
                <a:solidFill>
                  <a:srgbClr val="002060"/>
                </a:solidFill>
                <a:latin typeface="Arial" pitchFamily="34" charset="0"/>
                <a:cs typeface="Arial" pitchFamily="34" charset="0"/>
              </a:rPr>
              <a:t>chiều</a:t>
            </a:r>
            <a:r>
              <a:rPr lang="en-US" sz="2200" b="1" i="1" dirty="0" smtClean="0">
                <a:solidFill>
                  <a:srgbClr val="002060"/>
                </a:solidFill>
                <a:latin typeface="Arial" pitchFamily="34" charset="0"/>
                <a:cs typeface="Arial" pitchFamily="34" charset="0"/>
              </a:rPr>
              <a:t> </a:t>
            </a:r>
            <a:r>
              <a:rPr lang="en-US" sz="2200" b="1" i="1" dirty="0" err="1" smtClean="0">
                <a:solidFill>
                  <a:srgbClr val="002060"/>
                </a:solidFill>
                <a:latin typeface="Arial" pitchFamily="34" charset="0"/>
                <a:cs typeface="Arial" pitchFamily="34" charset="0"/>
              </a:rPr>
              <a:t>dài</a:t>
            </a:r>
            <a:r>
              <a:rPr lang="en-US" sz="2200" b="1" i="1" dirty="0" smtClean="0">
                <a:solidFill>
                  <a:srgbClr val="002060"/>
                </a:solidFill>
                <a:latin typeface="Arial" pitchFamily="34" charset="0"/>
                <a:cs typeface="Arial" pitchFamily="34" charset="0"/>
              </a:rPr>
              <a:t> 300dm</a:t>
            </a:r>
            <a:r>
              <a:rPr lang="en-US" sz="2200" b="1" dirty="0" smtClean="0">
                <a:solidFill>
                  <a:srgbClr val="002060"/>
                </a:solidFill>
                <a:latin typeface="Arial" pitchFamily="34" charset="0"/>
                <a:cs typeface="Arial" pitchFamily="34" charset="0"/>
              </a:rPr>
              <a:t>. </a:t>
            </a:r>
          </a:p>
          <a:p>
            <a:pPr lvl="0"/>
            <a:r>
              <a:rPr lang="en-US" sz="2200" dirty="0" err="1" smtClean="0">
                <a:solidFill>
                  <a:srgbClr val="002060"/>
                </a:solidFill>
                <a:latin typeface="Arial" pitchFamily="34" charset="0"/>
                <a:cs typeface="Arial" pitchFamily="34" charset="0"/>
              </a:rPr>
              <a:t>Bạn</a:t>
            </a:r>
            <a:r>
              <a:rPr lang="en-US" sz="2200" dirty="0" smtClean="0">
                <a:solidFill>
                  <a:srgbClr val="002060"/>
                </a:solidFill>
                <a:latin typeface="Arial" pitchFamily="34" charset="0"/>
                <a:cs typeface="Arial" pitchFamily="34" charset="0"/>
              </a:rPr>
              <a:t> Na </a:t>
            </a:r>
            <a:r>
              <a:rPr lang="en-US" sz="2200" dirty="0" err="1" smtClean="0">
                <a:solidFill>
                  <a:srgbClr val="002060"/>
                </a:solidFill>
                <a:latin typeface="Arial" pitchFamily="34" charset="0"/>
                <a:cs typeface="Arial" pitchFamily="34" charset="0"/>
              </a:rPr>
              <a:t>đã</a:t>
            </a:r>
            <a:r>
              <a:rPr lang="en-US" sz="2200" dirty="0" smtClean="0">
                <a:solidFill>
                  <a:srgbClr val="002060"/>
                </a:solidFill>
                <a:latin typeface="Arial" pitchFamily="34" charset="0"/>
                <a:cs typeface="Arial" pitchFamily="34" charset="0"/>
              </a:rPr>
              <a:t> </a:t>
            </a:r>
            <a:r>
              <a:rPr lang="en-US" sz="2200" dirty="0" err="1" smtClean="0">
                <a:solidFill>
                  <a:srgbClr val="002060"/>
                </a:solidFill>
                <a:latin typeface="Arial" pitchFamily="34" charset="0"/>
                <a:cs typeface="Arial" pitchFamily="34" charset="0"/>
              </a:rPr>
              <a:t>làm</a:t>
            </a:r>
            <a:r>
              <a:rPr lang="en-US" sz="2200" dirty="0" smtClean="0">
                <a:solidFill>
                  <a:srgbClr val="002060"/>
                </a:solidFill>
                <a:latin typeface="Arial" pitchFamily="34" charset="0"/>
                <a:cs typeface="Arial" pitchFamily="34" charset="0"/>
              </a:rPr>
              <a:t> </a:t>
            </a:r>
            <a:r>
              <a:rPr lang="en-US" sz="2200" dirty="0" err="1" smtClean="0">
                <a:solidFill>
                  <a:srgbClr val="002060"/>
                </a:solidFill>
                <a:latin typeface="Arial" pitchFamily="34" charset="0"/>
                <a:cs typeface="Arial" pitchFamily="34" charset="0"/>
              </a:rPr>
              <a:t>như</a:t>
            </a:r>
            <a:r>
              <a:rPr lang="en-US" sz="2200" dirty="0" smtClean="0">
                <a:solidFill>
                  <a:srgbClr val="002060"/>
                </a:solidFill>
                <a:latin typeface="Arial" pitchFamily="34" charset="0"/>
                <a:cs typeface="Arial" pitchFamily="34" charset="0"/>
              </a:rPr>
              <a:t> </a:t>
            </a:r>
            <a:r>
              <a:rPr lang="en-US" sz="2200" dirty="0" err="1" smtClean="0">
                <a:solidFill>
                  <a:srgbClr val="002060"/>
                </a:solidFill>
                <a:latin typeface="Arial" pitchFamily="34" charset="0"/>
                <a:cs typeface="Arial" pitchFamily="34" charset="0"/>
              </a:rPr>
              <a:t>sau</a:t>
            </a:r>
            <a:r>
              <a:rPr lang="en-US" sz="2200" dirty="0" smtClean="0">
                <a:solidFill>
                  <a:srgbClr val="002060"/>
                </a:solidFill>
                <a:latin typeface="Arial" pitchFamily="34" charset="0"/>
                <a:cs typeface="Arial" pitchFamily="34" charset="0"/>
              </a:rPr>
              <a:t>: </a:t>
            </a:r>
          </a:p>
          <a:p>
            <a:pPr lvl="0"/>
            <a:r>
              <a:rPr lang="en-US" sz="2200" i="1" dirty="0" smtClean="0">
                <a:solidFill>
                  <a:srgbClr val="002060"/>
                </a:solidFill>
                <a:latin typeface="Arial" pitchFamily="34" charset="0"/>
                <a:cs typeface="Arial" pitchFamily="34" charset="0"/>
              </a:rPr>
              <a:t>Chu vi của </a:t>
            </a:r>
            <a:r>
              <a:rPr lang="en-US" sz="2200" i="1" dirty="0" err="1" smtClean="0">
                <a:solidFill>
                  <a:srgbClr val="002060"/>
                </a:solidFill>
                <a:latin typeface="Arial" pitchFamily="34" charset="0"/>
                <a:cs typeface="Arial" pitchFamily="34" charset="0"/>
              </a:rPr>
              <a:t>khu</a:t>
            </a:r>
            <a:r>
              <a:rPr lang="en-US" sz="2200" i="1" dirty="0" smtClean="0">
                <a:solidFill>
                  <a:srgbClr val="002060"/>
                </a:solidFill>
                <a:latin typeface="Arial" pitchFamily="34" charset="0"/>
                <a:cs typeface="Arial" pitchFamily="34" charset="0"/>
              </a:rPr>
              <a:t> </a:t>
            </a:r>
            <a:r>
              <a:rPr lang="en-US" sz="2200" i="1" dirty="0" err="1" smtClean="0">
                <a:solidFill>
                  <a:srgbClr val="002060"/>
                </a:solidFill>
                <a:latin typeface="Arial" pitchFamily="34" charset="0"/>
                <a:cs typeface="Arial" pitchFamily="34" charset="0"/>
              </a:rPr>
              <a:t>vườn</a:t>
            </a:r>
            <a:r>
              <a:rPr lang="en-US" sz="2200" i="1" dirty="0" smtClean="0">
                <a:solidFill>
                  <a:srgbClr val="002060"/>
                </a:solidFill>
                <a:latin typeface="Arial" pitchFamily="34" charset="0"/>
                <a:cs typeface="Arial" pitchFamily="34" charset="0"/>
              </a:rPr>
              <a:t> </a:t>
            </a:r>
            <a:r>
              <a:rPr lang="en-US" sz="2200" i="1" dirty="0" err="1" smtClean="0">
                <a:solidFill>
                  <a:srgbClr val="002060"/>
                </a:solidFill>
                <a:latin typeface="Arial" pitchFamily="34" charset="0"/>
                <a:cs typeface="Arial" pitchFamily="34" charset="0"/>
              </a:rPr>
              <a:t>là</a:t>
            </a:r>
            <a:r>
              <a:rPr lang="en-US" sz="2200" i="1" dirty="0" smtClean="0">
                <a:solidFill>
                  <a:srgbClr val="002060"/>
                </a:solidFill>
                <a:latin typeface="Arial" pitchFamily="34" charset="0"/>
                <a:cs typeface="Arial" pitchFamily="34" charset="0"/>
              </a:rPr>
              <a:t>: C = 2.(25 + 300)= 650 (m).</a:t>
            </a:r>
          </a:p>
          <a:p>
            <a:pPr lvl="0"/>
            <a:r>
              <a:rPr lang="en-US" sz="2200" i="1" dirty="0" err="1" smtClean="0">
                <a:solidFill>
                  <a:srgbClr val="002060"/>
                </a:solidFill>
                <a:latin typeface="Arial" pitchFamily="34" charset="0"/>
                <a:cs typeface="Arial" pitchFamily="34" charset="0"/>
              </a:rPr>
              <a:t>Em</a:t>
            </a:r>
            <a:r>
              <a:rPr lang="en-US" sz="2200" i="1" dirty="0" smtClean="0">
                <a:solidFill>
                  <a:srgbClr val="002060"/>
                </a:solidFill>
                <a:latin typeface="Arial" pitchFamily="34" charset="0"/>
                <a:cs typeface="Arial" pitchFamily="34" charset="0"/>
              </a:rPr>
              <a:t> </a:t>
            </a:r>
            <a:r>
              <a:rPr lang="en-US" sz="2200" i="1" dirty="0" err="1" smtClean="0">
                <a:solidFill>
                  <a:srgbClr val="002060"/>
                </a:solidFill>
                <a:latin typeface="Arial" pitchFamily="34" charset="0"/>
                <a:cs typeface="Arial" pitchFamily="34" charset="0"/>
              </a:rPr>
              <a:t>hãy</a:t>
            </a:r>
            <a:r>
              <a:rPr lang="en-US" sz="2200" i="1" dirty="0" smtClean="0">
                <a:solidFill>
                  <a:srgbClr val="002060"/>
                </a:solidFill>
                <a:latin typeface="Arial" pitchFamily="34" charset="0"/>
                <a:cs typeface="Arial" pitchFamily="34" charset="0"/>
              </a:rPr>
              <a:t> </a:t>
            </a:r>
            <a:r>
              <a:rPr lang="en-US" sz="2200" i="1" dirty="0" err="1" smtClean="0">
                <a:solidFill>
                  <a:srgbClr val="002060"/>
                </a:solidFill>
                <a:latin typeface="Arial" pitchFamily="34" charset="0"/>
                <a:cs typeface="Arial" pitchFamily="34" charset="0"/>
              </a:rPr>
              <a:t>cho</a:t>
            </a:r>
            <a:r>
              <a:rPr lang="en-US" sz="2200" i="1" dirty="0" smtClean="0">
                <a:solidFill>
                  <a:srgbClr val="002060"/>
                </a:solidFill>
                <a:latin typeface="Arial" pitchFamily="34" charset="0"/>
                <a:cs typeface="Arial" pitchFamily="34" charset="0"/>
              </a:rPr>
              <a:t> </a:t>
            </a:r>
            <a:r>
              <a:rPr lang="en-US" sz="2200" i="1" dirty="0" err="1" smtClean="0">
                <a:solidFill>
                  <a:srgbClr val="002060"/>
                </a:solidFill>
                <a:latin typeface="Arial" pitchFamily="34" charset="0"/>
                <a:cs typeface="Arial" pitchFamily="34" charset="0"/>
              </a:rPr>
              <a:t>biết</a:t>
            </a:r>
            <a:r>
              <a:rPr lang="en-US" sz="2200" i="1" dirty="0" smtClean="0">
                <a:solidFill>
                  <a:srgbClr val="002060"/>
                </a:solidFill>
                <a:latin typeface="Arial" pitchFamily="34" charset="0"/>
                <a:cs typeface="Arial" pitchFamily="34" charset="0"/>
              </a:rPr>
              <a:t> </a:t>
            </a:r>
            <a:r>
              <a:rPr lang="en-US" sz="2200" i="1" dirty="0" err="1" smtClean="0">
                <a:solidFill>
                  <a:srgbClr val="002060"/>
                </a:solidFill>
                <a:latin typeface="Arial" pitchFamily="34" charset="0"/>
                <a:cs typeface="Arial" pitchFamily="34" charset="0"/>
              </a:rPr>
              <a:t>bạn</a:t>
            </a:r>
            <a:r>
              <a:rPr lang="en-US" sz="2200" i="1" dirty="0" smtClean="0">
                <a:solidFill>
                  <a:srgbClr val="002060"/>
                </a:solidFill>
                <a:latin typeface="Arial" pitchFamily="34" charset="0"/>
                <a:cs typeface="Arial" pitchFamily="34" charset="0"/>
              </a:rPr>
              <a:t> Na </a:t>
            </a:r>
            <a:r>
              <a:rPr lang="en-US" sz="2200" i="1" dirty="0" err="1" smtClean="0">
                <a:solidFill>
                  <a:srgbClr val="002060"/>
                </a:solidFill>
                <a:latin typeface="Arial" pitchFamily="34" charset="0"/>
                <a:cs typeface="Arial" pitchFamily="34" charset="0"/>
              </a:rPr>
              <a:t>đã</a:t>
            </a:r>
            <a:r>
              <a:rPr lang="en-US" sz="2200" i="1" dirty="0" smtClean="0">
                <a:solidFill>
                  <a:srgbClr val="002060"/>
                </a:solidFill>
                <a:latin typeface="Arial" pitchFamily="34" charset="0"/>
                <a:cs typeface="Arial" pitchFamily="34" charset="0"/>
              </a:rPr>
              <a:t> </a:t>
            </a:r>
            <a:r>
              <a:rPr lang="en-US" sz="2200" i="1" dirty="0" err="1" smtClean="0">
                <a:solidFill>
                  <a:srgbClr val="002060"/>
                </a:solidFill>
                <a:latin typeface="Arial" pitchFamily="34" charset="0"/>
                <a:cs typeface="Arial" pitchFamily="34" charset="0"/>
              </a:rPr>
              <a:t>làm</a:t>
            </a:r>
            <a:r>
              <a:rPr lang="en-US" sz="2200" i="1" dirty="0" smtClean="0">
                <a:solidFill>
                  <a:srgbClr val="002060"/>
                </a:solidFill>
                <a:latin typeface="Arial" pitchFamily="34" charset="0"/>
                <a:cs typeface="Arial" pitchFamily="34" charset="0"/>
              </a:rPr>
              <a:t> </a:t>
            </a:r>
            <a:r>
              <a:rPr lang="en-US" sz="2200" i="1" dirty="0" err="1" smtClean="0">
                <a:solidFill>
                  <a:srgbClr val="002060"/>
                </a:solidFill>
                <a:latin typeface="Arial" pitchFamily="34" charset="0"/>
                <a:cs typeface="Arial" pitchFamily="34" charset="0"/>
              </a:rPr>
              <a:t>đúng</a:t>
            </a:r>
            <a:r>
              <a:rPr lang="en-US" sz="2200" i="1" dirty="0" smtClean="0">
                <a:solidFill>
                  <a:srgbClr val="002060"/>
                </a:solidFill>
                <a:latin typeface="Arial" pitchFamily="34" charset="0"/>
                <a:cs typeface="Arial" pitchFamily="34" charset="0"/>
              </a:rPr>
              <a:t> hay </a:t>
            </a:r>
            <a:r>
              <a:rPr lang="en-US" sz="2200" i="1" dirty="0" err="1" smtClean="0">
                <a:solidFill>
                  <a:srgbClr val="002060"/>
                </a:solidFill>
                <a:latin typeface="Arial" pitchFamily="34" charset="0"/>
                <a:cs typeface="Arial" pitchFamily="34" charset="0"/>
              </a:rPr>
              <a:t>sai</a:t>
            </a:r>
            <a:r>
              <a:rPr lang="en-US" sz="2200" i="1" dirty="0" smtClean="0">
                <a:solidFill>
                  <a:srgbClr val="002060"/>
                </a:solidFill>
                <a:latin typeface="Arial" pitchFamily="34" charset="0"/>
                <a:cs typeface="Arial" pitchFamily="34" charset="0"/>
              </a:rPr>
              <a:t>?</a:t>
            </a:r>
            <a:endParaRPr lang="en-US" sz="2200" i="1" dirty="0">
              <a:solidFill>
                <a:srgbClr val="002060"/>
              </a:solidFill>
              <a:latin typeface="Arial" pitchFamily="34" charset="0"/>
              <a:cs typeface="Arial" pitchFamily="34" charset="0"/>
            </a:endParaRPr>
          </a:p>
        </p:txBody>
      </p:sp>
      <p:sp>
        <p:nvSpPr>
          <p:cNvPr id="26" name="Rounded Rectangle 25"/>
          <p:cNvSpPr/>
          <p:nvPr/>
        </p:nvSpPr>
        <p:spPr>
          <a:xfrm>
            <a:off x="7984368"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27" name="Rounded Rectangle 26"/>
          <p:cNvSpPr/>
          <p:nvPr/>
        </p:nvSpPr>
        <p:spPr>
          <a:xfrm>
            <a:off x="7996372"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28" name="Rounded Rectangle 27"/>
          <p:cNvSpPr/>
          <p:nvPr/>
        </p:nvSpPr>
        <p:spPr>
          <a:xfrm>
            <a:off x="7984368"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29" name="Rounded Rectangle 28"/>
          <p:cNvSpPr/>
          <p:nvPr/>
        </p:nvSpPr>
        <p:spPr>
          <a:xfrm>
            <a:off x="7988889"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30" name="Rounded Rectangle 29"/>
          <p:cNvSpPr/>
          <p:nvPr/>
        </p:nvSpPr>
        <p:spPr>
          <a:xfrm>
            <a:off x="7997931"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31" name="Rounded Rectangle 30"/>
          <p:cNvSpPr/>
          <p:nvPr/>
        </p:nvSpPr>
        <p:spPr>
          <a:xfrm>
            <a:off x="7993410"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32" name="Rounded Rectangle 31"/>
          <p:cNvSpPr/>
          <p:nvPr/>
        </p:nvSpPr>
        <p:spPr>
          <a:xfrm>
            <a:off x="7993410"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33" name="Rounded Rectangle 32"/>
          <p:cNvSpPr/>
          <p:nvPr/>
        </p:nvSpPr>
        <p:spPr>
          <a:xfrm>
            <a:off x="7993410"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34" name="Rounded Rectangle 33"/>
          <p:cNvSpPr/>
          <p:nvPr/>
        </p:nvSpPr>
        <p:spPr>
          <a:xfrm>
            <a:off x="7993410"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35" name="Rounded Rectangle 34"/>
          <p:cNvSpPr/>
          <p:nvPr/>
        </p:nvSpPr>
        <p:spPr>
          <a:xfrm>
            <a:off x="7993410" y="13285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36" name="Rounded Rectangle 35"/>
          <p:cNvSpPr/>
          <p:nvPr/>
        </p:nvSpPr>
        <p:spPr>
          <a:xfrm>
            <a:off x="7993410"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37" name="Picture 2" descr="Káº¿t quáº£ hÃ¬nh áº£nh cho icon Äá»ng há»"/>
          <p:cNvPicPr>
            <a:picLocks noChangeAspect="1" noChangeArrowheads="1"/>
          </p:cNvPicPr>
          <p:nvPr/>
        </p:nvPicPr>
        <p:blipFill>
          <a:blip r:embed="rId1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82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8"/>
                                        </p:tgtEl>
                                        <p:attrNameLst>
                                          <p:attrName>style.color</p:attrName>
                                        </p:attrNameLst>
                                      </p:cBhvr>
                                      <p:by>
                                        <p:hsl h="10842353" s="0" l="0"/>
                                      </p:by>
                                    </p:animClr>
                                    <p:animClr clrSpc="hsl" dir="cw">
                                      <p:cBhvr>
                                        <p:cTn id="14" dur="500" fill="hold"/>
                                        <p:tgtEl>
                                          <p:spTgt spid="8"/>
                                        </p:tgtEl>
                                        <p:attrNameLst>
                                          <p:attrName>fillcolor</p:attrName>
                                        </p:attrNameLst>
                                      </p:cBhvr>
                                      <p:by>
                                        <p:hsl h="10842353" s="0" l="0"/>
                                      </p:by>
                                    </p:animClr>
                                    <p:animClr clrSpc="hsl" dir="cw">
                                      <p:cBhvr>
                                        <p:cTn id="15" dur="500" fill="hold"/>
                                        <p:tgtEl>
                                          <p:spTgt spid="8"/>
                                        </p:tgtEl>
                                        <p:attrNameLst>
                                          <p:attrName>stroke.color</p:attrName>
                                        </p:attrNameLst>
                                      </p:cBhvr>
                                      <p:by>
                                        <p:hsl h="10842353" s="0" l="0"/>
                                      </p:by>
                                    </p:animClr>
                                    <p:set>
                                      <p:cBhvr>
                                        <p:cTn id="16" dur="500" fill="hold"/>
                                        <p:tgtEl>
                                          <p:spTgt spid="8"/>
                                        </p:tgtEl>
                                        <p:attrNameLst>
                                          <p:attrName>fill.type</p:attrName>
                                        </p:attrNameLst>
                                      </p:cBhvr>
                                      <p:to>
                                        <p:strVal val="solid"/>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56" presetClass="path" presetSubtype="0" accel="50000" decel="50000" fill="hold" nodeType="withEffect">
                                  <p:stCondLst>
                                    <p:cond delay="0"/>
                                  </p:stCondLst>
                                  <p:childTnLst>
                                    <p:animMotion origin="layout" path="M -1.11111E-6 -1.48148E-6 L -0.58907 0.36851 " pathEditMode="relative" rAng="0" ptsTypes="AA">
                                      <p:cBhvr>
                                        <p:cTn id="21" dur="2000" fill="hold"/>
                                        <p:tgtEl>
                                          <p:spTgt spid="14"/>
                                        </p:tgtEl>
                                        <p:attrNameLst>
                                          <p:attrName>ppt_x</p:attrName>
                                          <p:attrName>ppt_y</p:attrName>
                                        </p:attrNameLst>
                                      </p:cBhvr>
                                      <p:rCtr x="-27014" y="14699"/>
                                    </p:animMotion>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SAI2_(new).wav"/>
                                        </p:tgtEl>
                                      </p:cMediaNode>
                                    </p:audio>
                                  </p:subTnLst>
                                </p:cTn>
                              </p:par>
                            </p:childTnLst>
                          </p:cTn>
                        </p:par>
                      </p:childTnLst>
                    </p:cTn>
                  </p:par>
                </p:childTnLst>
              </p:cTn>
              <p:nextCondLst>
                <p:cond evt="onClick" delay="0">
                  <p:tgtEl>
                    <p:spTgt spid="16"/>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1" presetClass="entr" presetSubtype="0" fill="hold" grpId="0" nodeType="afterEffect">
                                  <p:stCondLst>
                                    <p:cond delay="0"/>
                                  </p:stCondLst>
                                  <p:childTnLst>
                                    <p:set>
                                      <p:cBhvr>
                                        <p:cTn id="33" dur="1000">
                                          <p:stCondLst>
                                            <p:cond delay="0"/>
                                          </p:stCondLst>
                                        </p:cTn>
                                        <p:tgtEl>
                                          <p:spTgt spid="26"/>
                                        </p:tgtEl>
                                        <p:attrNameLst>
                                          <p:attrName>style.visibility</p:attrName>
                                        </p:attrNameLst>
                                      </p:cBhvr>
                                      <p:to>
                                        <p:strVal val="visible"/>
                                      </p:to>
                                    </p:set>
                                  </p:childTnLst>
                                </p:cTn>
                              </p:par>
                            </p:childTnLst>
                          </p:cTn>
                        </p:par>
                        <p:par>
                          <p:cTn id="34" fill="hold">
                            <p:stCondLst>
                              <p:cond delay="1000"/>
                            </p:stCondLst>
                            <p:childTnLst>
                              <p:par>
                                <p:cTn id="35" presetID="11" presetClass="entr" presetSubtype="0" fill="hold" grpId="0" nodeType="afterEffect">
                                  <p:stCondLst>
                                    <p:cond delay="0"/>
                                  </p:stCondLst>
                                  <p:childTnLst>
                                    <p:set>
                                      <p:cBhvr>
                                        <p:cTn id="36" dur="1000">
                                          <p:stCondLst>
                                            <p:cond delay="0"/>
                                          </p:stCondLst>
                                        </p:cTn>
                                        <p:tgtEl>
                                          <p:spTgt spid="27"/>
                                        </p:tgtEl>
                                        <p:attrNameLst>
                                          <p:attrName>style.visibility</p:attrName>
                                        </p:attrNameLst>
                                      </p:cBhvr>
                                      <p:to>
                                        <p:strVal val="visible"/>
                                      </p:to>
                                    </p:set>
                                  </p:childTnLst>
                                </p:cTn>
                              </p:par>
                            </p:childTnLst>
                          </p:cTn>
                        </p:par>
                        <p:par>
                          <p:cTn id="37" fill="hold">
                            <p:stCondLst>
                              <p:cond delay="2000"/>
                            </p:stCondLst>
                            <p:childTnLst>
                              <p:par>
                                <p:cTn id="38" presetID="11" presetClass="entr" presetSubtype="0" fill="hold" grpId="0" nodeType="afterEffect">
                                  <p:stCondLst>
                                    <p:cond delay="0"/>
                                  </p:stCondLst>
                                  <p:childTnLst>
                                    <p:set>
                                      <p:cBhvr>
                                        <p:cTn id="39" dur="1000">
                                          <p:stCondLst>
                                            <p:cond delay="0"/>
                                          </p:stCondLst>
                                        </p:cTn>
                                        <p:tgtEl>
                                          <p:spTgt spid="28"/>
                                        </p:tgtEl>
                                        <p:attrNameLst>
                                          <p:attrName>style.visibility</p:attrName>
                                        </p:attrNameLst>
                                      </p:cBhvr>
                                      <p:to>
                                        <p:strVal val="visible"/>
                                      </p:to>
                                    </p:set>
                                  </p:childTnLst>
                                </p:cTn>
                              </p:par>
                            </p:childTnLst>
                          </p:cTn>
                        </p:par>
                        <p:par>
                          <p:cTn id="40" fill="hold">
                            <p:stCondLst>
                              <p:cond delay="3000"/>
                            </p:stCondLst>
                            <p:childTnLst>
                              <p:par>
                                <p:cTn id="41" presetID="11" presetClass="entr" presetSubtype="0" fill="hold" grpId="0" nodeType="afterEffect">
                                  <p:stCondLst>
                                    <p:cond delay="0"/>
                                  </p:stCondLst>
                                  <p:childTnLst>
                                    <p:set>
                                      <p:cBhvr>
                                        <p:cTn id="42" dur="1000">
                                          <p:stCondLst>
                                            <p:cond delay="0"/>
                                          </p:stCondLst>
                                        </p:cTn>
                                        <p:tgtEl>
                                          <p:spTgt spid="29"/>
                                        </p:tgtEl>
                                        <p:attrNameLst>
                                          <p:attrName>style.visibility</p:attrName>
                                        </p:attrNameLst>
                                      </p:cBhvr>
                                      <p:to>
                                        <p:strVal val="visible"/>
                                      </p:to>
                                    </p:set>
                                  </p:childTnLst>
                                </p:cTn>
                              </p:par>
                            </p:childTnLst>
                          </p:cTn>
                        </p:par>
                        <p:par>
                          <p:cTn id="43" fill="hold">
                            <p:stCondLst>
                              <p:cond delay="4000"/>
                            </p:stCondLst>
                            <p:childTnLst>
                              <p:par>
                                <p:cTn id="44" presetID="11" presetClass="entr" presetSubtype="0" fill="hold" grpId="0" nodeType="afterEffect">
                                  <p:stCondLst>
                                    <p:cond delay="0"/>
                                  </p:stCondLst>
                                  <p:childTnLst>
                                    <p:set>
                                      <p:cBhvr>
                                        <p:cTn id="45" dur="1000">
                                          <p:stCondLst>
                                            <p:cond delay="0"/>
                                          </p:stCondLst>
                                        </p:cTn>
                                        <p:tgtEl>
                                          <p:spTgt spid="30"/>
                                        </p:tgtEl>
                                        <p:attrNameLst>
                                          <p:attrName>style.visibility</p:attrName>
                                        </p:attrNameLst>
                                      </p:cBhvr>
                                      <p:to>
                                        <p:strVal val="visible"/>
                                      </p:to>
                                    </p:set>
                                  </p:childTnLst>
                                </p:cTn>
                              </p:par>
                            </p:childTnLst>
                          </p:cTn>
                        </p:par>
                        <p:par>
                          <p:cTn id="46" fill="hold">
                            <p:stCondLst>
                              <p:cond delay="5000"/>
                            </p:stCondLst>
                            <p:childTnLst>
                              <p:par>
                                <p:cTn id="47" presetID="11" presetClass="entr" presetSubtype="0" fill="hold" grpId="0" nodeType="afterEffect">
                                  <p:stCondLst>
                                    <p:cond delay="0"/>
                                  </p:stCondLst>
                                  <p:childTnLst>
                                    <p:set>
                                      <p:cBhvr>
                                        <p:cTn id="48" dur="1000">
                                          <p:stCondLst>
                                            <p:cond delay="0"/>
                                          </p:stCondLst>
                                        </p:cTn>
                                        <p:tgtEl>
                                          <p:spTgt spid="31"/>
                                        </p:tgtEl>
                                        <p:attrNameLst>
                                          <p:attrName>style.visibility</p:attrName>
                                        </p:attrNameLst>
                                      </p:cBhvr>
                                      <p:to>
                                        <p:strVal val="visible"/>
                                      </p:to>
                                    </p:set>
                                  </p:childTnLst>
                                </p:cTn>
                              </p:par>
                            </p:childTnLst>
                          </p:cTn>
                        </p:par>
                        <p:par>
                          <p:cTn id="49" fill="hold">
                            <p:stCondLst>
                              <p:cond delay="6000"/>
                            </p:stCondLst>
                            <p:childTnLst>
                              <p:par>
                                <p:cTn id="50" presetID="11" presetClass="entr" presetSubtype="0" fill="hold" grpId="0" nodeType="afterEffect">
                                  <p:stCondLst>
                                    <p:cond delay="0"/>
                                  </p:stCondLst>
                                  <p:childTnLst>
                                    <p:set>
                                      <p:cBhvr>
                                        <p:cTn id="51" dur="1000">
                                          <p:stCondLst>
                                            <p:cond delay="0"/>
                                          </p:stCondLst>
                                        </p:cTn>
                                        <p:tgtEl>
                                          <p:spTgt spid="32"/>
                                        </p:tgtEl>
                                        <p:attrNameLst>
                                          <p:attrName>style.visibility</p:attrName>
                                        </p:attrNameLst>
                                      </p:cBhvr>
                                      <p:to>
                                        <p:strVal val="visible"/>
                                      </p:to>
                                    </p:set>
                                  </p:childTnLst>
                                </p:cTn>
                              </p:par>
                            </p:childTnLst>
                          </p:cTn>
                        </p:par>
                        <p:par>
                          <p:cTn id="52" fill="hold">
                            <p:stCondLst>
                              <p:cond delay="7000"/>
                            </p:stCondLst>
                            <p:childTnLst>
                              <p:par>
                                <p:cTn id="53" presetID="11" presetClass="entr" presetSubtype="0" fill="hold" grpId="0" nodeType="afterEffect">
                                  <p:stCondLst>
                                    <p:cond delay="0"/>
                                  </p:stCondLst>
                                  <p:childTnLst>
                                    <p:set>
                                      <p:cBhvr>
                                        <p:cTn id="54" dur="1000">
                                          <p:stCondLst>
                                            <p:cond delay="0"/>
                                          </p:stCondLst>
                                        </p:cTn>
                                        <p:tgtEl>
                                          <p:spTgt spid="33"/>
                                        </p:tgtEl>
                                        <p:attrNameLst>
                                          <p:attrName>style.visibility</p:attrName>
                                        </p:attrNameLst>
                                      </p:cBhvr>
                                      <p:to>
                                        <p:strVal val="visible"/>
                                      </p:to>
                                    </p:set>
                                  </p:childTnLst>
                                </p:cTn>
                              </p:par>
                            </p:childTnLst>
                          </p:cTn>
                        </p:par>
                        <p:par>
                          <p:cTn id="55" fill="hold">
                            <p:stCondLst>
                              <p:cond delay="8000"/>
                            </p:stCondLst>
                            <p:childTnLst>
                              <p:par>
                                <p:cTn id="56" presetID="11" presetClass="entr" presetSubtype="0" fill="hold" grpId="0" nodeType="afterEffect">
                                  <p:stCondLst>
                                    <p:cond delay="0"/>
                                  </p:stCondLst>
                                  <p:childTnLst>
                                    <p:set>
                                      <p:cBhvr>
                                        <p:cTn id="57" dur="1000">
                                          <p:stCondLst>
                                            <p:cond delay="0"/>
                                          </p:stCondLst>
                                        </p:cTn>
                                        <p:tgtEl>
                                          <p:spTgt spid="34"/>
                                        </p:tgtEl>
                                        <p:attrNameLst>
                                          <p:attrName>style.visibility</p:attrName>
                                        </p:attrNameLst>
                                      </p:cBhvr>
                                      <p:to>
                                        <p:strVal val="visible"/>
                                      </p:to>
                                    </p:set>
                                  </p:childTnLst>
                                </p:cTn>
                              </p:par>
                            </p:childTnLst>
                          </p:cTn>
                        </p:par>
                        <p:par>
                          <p:cTn id="58" fill="hold">
                            <p:stCondLst>
                              <p:cond delay="9000"/>
                            </p:stCondLst>
                            <p:childTnLst>
                              <p:par>
                                <p:cTn id="59" presetID="11" presetClass="entr" presetSubtype="0" fill="hold" grpId="0" nodeType="afterEffect">
                                  <p:stCondLst>
                                    <p:cond delay="0"/>
                                  </p:stCondLst>
                                  <p:childTnLst>
                                    <p:set>
                                      <p:cBhvr>
                                        <p:cTn id="60" dur="1000">
                                          <p:stCondLst>
                                            <p:cond delay="0"/>
                                          </p:stCondLst>
                                        </p:cTn>
                                        <p:tgtEl>
                                          <p:spTgt spid="35"/>
                                        </p:tgtEl>
                                        <p:attrNameLst>
                                          <p:attrName>style.visibility</p:attrName>
                                        </p:attrNameLst>
                                      </p:cBhvr>
                                      <p:to>
                                        <p:strVal val="visible"/>
                                      </p:to>
                                    </p:set>
                                  </p:childTnLst>
                                </p:cTn>
                              </p:par>
                            </p:childTnLst>
                          </p:cTn>
                        </p:par>
                        <p:par>
                          <p:cTn id="61" fill="hold">
                            <p:stCondLst>
                              <p:cond delay="10000"/>
                            </p:stCondLst>
                            <p:childTnLst>
                              <p:par>
                                <p:cTn id="62" presetID="11" presetClass="entr" presetSubtype="0" fill="hold" grpId="0" nodeType="afterEffect">
                                  <p:stCondLst>
                                    <p:cond delay="0"/>
                                  </p:stCondLst>
                                  <p:childTnLst>
                                    <p:set>
                                      <p:cBhvr>
                                        <p:cTn id="63"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7"/>
                  </p:tgtEl>
                </p:cond>
              </p:nextCondLst>
            </p:seq>
            <p:seq concurrent="1" nextAc="seek">
              <p:cTn id="64" restart="whenNotActive" fill="hold" evtFilter="cancelBubble" nodeType="interactiveSeq">
                <p:stCondLst>
                  <p:cond evt="onClick" delay="0">
                    <p:tgtEl>
                      <p:spTgt spid="15"/>
                    </p:tgtEl>
                  </p:cond>
                </p:stCondLst>
                <p:endSync evt="end" delay="0">
                  <p:rtn val="all"/>
                </p:endSync>
                <p:childTnLst>
                  <p:par>
                    <p:cTn id="65" fill="hold">
                      <p:stCondLst>
                        <p:cond delay="0"/>
                      </p:stCondLst>
                      <p:childTnLst>
                        <p:par>
                          <p:cTn id="66" fill="hold">
                            <p:stCondLst>
                              <p:cond delay="0"/>
                            </p:stCondLst>
                            <p:childTnLst>
                              <p:par>
                                <p:cTn id="67" presetID="23" presetClass="emph" presetSubtype="0" fill="hold" grpId="0" nodeType="clickEffect">
                                  <p:stCondLst>
                                    <p:cond delay="0"/>
                                  </p:stCondLst>
                                  <p:childTnLst>
                                    <p:animClr clrSpc="hsl" dir="cw">
                                      <p:cBhvr override="childStyle">
                                        <p:cTn id="68" dur="500" fill="hold"/>
                                        <p:tgtEl>
                                          <p:spTgt spid="9"/>
                                        </p:tgtEl>
                                        <p:attrNameLst>
                                          <p:attrName>style.color</p:attrName>
                                        </p:attrNameLst>
                                      </p:cBhvr>
                                      <p:by>
                                        <p:hsl h="10842353" s="0" l="0"/>
                                      </p:by>
                                    </p:animClr>
                                    <p:animClr clrSpc="hsl" dir="cw">
                                      <p:cBhvr>
                                        <p:cTn id="69" dur="500" fill="hold"/>
                                        <p:tgtEl>
                                          <p:spTgt spid="9"/>
                                        </p:tgtEl>
                                        <p:attrNameLst>
                                          <p:attrName>fillcolor</p:attrName>
                                        </p:attrNameLst>
                                      </p:cBhvr>
                                      <p:by>
                                        <p:hsl h="10842353" s="0" l="0"/>
                                      </p:by>
                                    </p:animClr>
                                    <p:animClr clrSpc="hsl" dir="cw">
                                      <p:cBhvr>
                                        <p:cTn id="70" dur="500" fill="hold"/>
                                        <p:tgtEl>
                                          <p:spTgt spid="9"/>
                                        </p:tgtEl>
                                        <p:attrNameLst>
                                          <p:attrName>stroke.color</p:attrName>
                                        </p:attrNameLst>
                                      </p:cBhvr>
                                      <p:by>
                                        <p:hsl h="10842353" s="0" l="0"/>
                                      </p:by>
                                    </p:animClr>
                                    <p:set>
                                      <p:cBhvr>
                                        <p:cTn id="71" dur="500" fill="hold"/>
                                        <p:tgtEl>
                                          <p:spTgt spid="9"/>
                                        </p:tgtEl>
                                        <p:attrNameLst>
                                          <p:attrName>fill.type</p:attrName>
                                        </p:attrNameLst>
                                      </p:cBhvr>
                                      <p:to>
                                        <p:strVal val="solid"/>
                                      </p:to>
                                    </p:set>
                                  </p:childTnLst>
                                </p:cTn>
                              </p:par>
                            </p:childTnLst>
                          </p:cTn>
                        </p:par>
                        <p:par>
                          <p:cTn id="72" fill="hold">
                            <p:stCondLst>
                              <p:cond delay="500"/>
                            </p:stCondLst>
                            <p:childTnLst>
                              <p:par>
                                <p:cTn id="73" presetID="1" presetClass="entr" presetSubtype="0" fill="hold" nodeType="afterEffect">
                                  <p:stCondLst>
                                    <p:cond delay="0"/>
                                  </p:stCondLst>
                                  <p:childTnLst>
                                    <p:set>
                                      <p:cBhvr>
                                        <p:cTn id="74"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DUNG_(new).wav"/>
                                        </p:tgtEl>
                                      </p:cMediaNode>
                                    </p:audio>
                                  </p:subTnLst>
                                </p:cTn>
                              </p:par>
                            </p:childTnLst>
                          </p:cTn>
                        </p:par>
                        <p:par>
                          <p:cTn id="75" fill="hold">
                            <p:stCondLst>
                              <p:cond delay="500"/>
                            </p:stCondLst>
                            <p:childTnLst>
                              <p:par>
                                <p:cTn id="76" presetID="49" presetClass="path" presetSubtype="0" accel="50000" decel="50000" fill="hold" nodeType="afterEffect">
                                  <p:stCondLst>
                                    <p:cond delay="0"/>
                                  </p:stCondLst>
                                  <p:childTnLst>
                                    <p:animMotion origin="layout" path="M 1.38889E-6 0 L 0.1592 -0.31505 " pathEditMode="relative" rAng="0" ptsTypes="AA">
                                      <p:cBhvr>
                                        <p:cTn id="77" dur="2000" fill="hold"/>
                                        <p:tgtEl>
                                          <p:spTgt spid="10"/>
                                        </p:tgtEl>
                                        <p:attrNameLst>
                                          <p:attrName>ppt_x</p:attrName>
                                          <p:attrName>ppt_y</p:attrName>
                                        </p:attrNameLst>
                                      </p:cBhvr>
                                      <p:rCtr x="7951" y="-15764"/>
                                    </p:animMotion>
                                  </p:childTnLst>
                                </p:cTn>
                              </p:par>
                            </p:childTnLst>
                          </p:cTn>
                        </p:par>
                        <p:par>
                          <p:cTn id="78" fill="hold">
                            <p:stCondLst>
                              <p:cond delay="2500"/>
                            </p:stCondLst>
                            <p:childTnLst>
                              <p:par>
                                <p:cTn id="79" presetID="1" presetClass="exit" presetSubtype="0" fill="hold" nodeType="afterEffect">
                                  <p:stCondLst>
                                    <p:cond delay="0"/>
                                  </p:stCondLst>
                                  <p:childTnLst>
                                    <p:set>
                                      <p:cBhvr>
                                        <p:cTn id="80" dur="1" fill="hold">
                                          <p:stCondLst>
                                            <p:cond delay="0"/>
                                          </p:stCondLst>
                                        </p:cTn>
                                        <p:tgtEl>
                                          <p:spTgt spid="13"/>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10"/>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8" grpId="0" animBg="1"/>
      <p:bldP spid="9" grpId="0" animBg="1"/>
      <p:bldP spid="20"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14" y="10528"/>
            <a:ext cx="9144000" cy="6858000"/>
            <a:chOff x="-4895850" y="-388210"/>
            <a:chExt cx="9067800" cy="7246210"/>
          </a:xfrm>
        </p:grpSpPr>
        <p:pic>
          <p:nvPicPr>
            <p:cNvPr id="6" name="Picture 4" descr="Kết quả hình ảnh cho ảnh động tom và jer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95850" y="3409950"/>
              <a:ext cx="9067800" cy="34480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vi-VN"/>
            </a:p>
          </p:txBody>
        </p:sp>
      </p:grpSp>
      <p:pic>
        <p:nvPicPr>
          <p:cNvPr id="22" name="Ảnh 9">
            <a:hlinkClick r:id="rId6" action="ppaction://hlinksldjump"/>
          </p:cNvPr>
          <p:cNvPicPr>
            <a:picLocks noChangeAspect="1"/>
          </p:cNvPicPr>
          <p:nvPr/>
        </p:nvPicPr>
        <p:blipFill>
          <a:blip r:embed="rId7">
            <a:clrChange>
              <a:clrFrom>
                <a:srgbClr val="FFFFFF"/>
              </a:clrFrom>
              <a:clrTo>
                <a:srgbClr val="FFFFFF">
                  <a:alpha val="0"/>
                </a:srgbClr>
              </a:clrTo>
            </a:clrChange>
          </a:blip>
          <a:stretch>
            <a:fillRect/>
          </a:stretch>
        </p:blipFill>
        <p:spPr>
          <a:xfrm>
            <a:off x="1374534" y="2936014"/>
            <a:ext cx="2307908" cy="1007029"/>
          </a:xfrm>
          <a:prstGeom prst="rect">
            <a:avLst/>
          </a:prstGeom>
        </p:spPr>
      </p:pic>
      <p:sp>
        <p:nvSpPr>
          <p:cNvPr id="23" name="Freeform 22"/>
          <p:cNvSpPr/>
          <p:nvPr/>
        </p:nvSpPr>
        <p:spPr>
          <a:xfrm>
            <a:off x="1525933" y="2600168"/>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24" name="Freeform 23"/>
          <p:cNvSpPr/>
          <p:nvPr/>
        </p:nvSpPr>
        <p:spPr>
          <a:xfrm>
            <a:off x="5391438" y="260509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25" name="Picture 10" descr="Kết quả hình ảnh cho jerr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216" y="5524009"/>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Kết quả hình ảnh cho jerr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7395139" y="2831785"/>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Kết quả hình ảnh cho miếng pho mát pn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5840468" y="3407274"/>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mèo tom"/>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1640055" y="3126507"/>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2600769" y="4838507"/>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41 m</a:t>
            </a:r>
            <a:endParaRPr lang="vi-VN" sz="3200" dirty="0"/>
          </a:p>
        </p:txBody>
      </p:sp>
      <p:sp>
        <p:nvSpPr>
          <p:cNvPr id="30" name="Rectangle 29"/>
          <p:cNvSpPr/>
          <p:nvPr/>
        </p:nvSpPr>
        <p:spPr>
          <a:xfrm>
            <a:off x="5391438" y="4835375"/>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44 m</a:t>
            </a:r>
            <a:endParaRPr lang="vi-VN" sz="3200" dirty="0"/>
          </a:p>
        </p:txBody>
      </p:sp>
      <p:sp>
        <p:nvSpPr>
          <p:cNvPr id="31" name="Hexagon 30">
            <a:hlinkClick r:id="rId15"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a:t>
            </a:r>
            <a:endParaRPr lang="vi-VN" dirty="0"/>
          </a:p>
        </p:txBody>
      </p:sp>
      <p:pic>
        <p:nvPicPr>
          <p:cNvPr id="32" name="Picture 8" descr="Kết quả hình ảnh cho mèo tom"/>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p:blipFill>
        <p:spPr bwMode="auto">
          <a:xfrm>
            <a:off x="427575" y="2381877"/>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215872" y="111898"/>
            <a:ext cx="6622493" cy="2123658"/>
          </a:xfrm>
          <a:prstGeom prst="rect">
            <a:avLst/>
          </a:prstGeom>
          <a:solidFill>
            <a:schemeClr val="bg1"/>
          </a:solidFill>
        </p:spPr>
        <p:txBody>
          <a:bodyPr wrap="square" rtlCol="0">
            <a:spAutoFit/>
          </a:bodyPr>
          <a:lstStyle/>
          <a:p>
            <a:pPr lvl="0"/>
            <a:endParaRPr lang="en-US" sz="2200" b="1" dirty="0" smtClean="0">
              <a:solidFill>
                <a:srgbClr val="002060"/>
              </a:solidFill>
              <a:latin typeface="Arial" pitchFamily="34" charset="0"/>
              <a:cs typeface="Arial" pitchFamily="34" charset="0"/>
            </a:endParaRPr>
          </a:p>
          <a:p>
            <a:pPr lvl="0"/>
            <a:r>
              <a:rPr lang="en-US" sz="2200" b="1" dirty="0" smtClean="0">
                <a:solidFill>
                  <a:srgbClr val="002060"/>
                </a:solidFill>
                <a:latin typeface="Arial" pitchFamily="34" charset="0"/>
                <a:cs typeface="Arial" pitchFamily="34" charset="0"/>
              </a:rPr>
              <a:t>Cho </a:t>
            </a:r>
            <a:r>
              <a:rPr lang="en-US" sz="2200" b="1" dirty="0" err="1" smtClean="0">
                <a:solidFill>
                  <a:srgbClr val="002060"/>
                </a:solidFill>
                <a:latin typeface="Arial" pitchFamily="34" charset="0"/>
                <a:cs typeface="Arial" pitchFamily="34" charset="0"/>
              </a:rPr>
              <a:t>một</a:t>
            </a:r>
            <a:r>
              <a:rPr lang="en-US" sz="2200" b="1" dirty="0" smtClean="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khu</a:t>
            </a:r>
            <a:r>
              <a:rPr lang="en-US" sz="2200" b="1" dirty="0" smtClean="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vườn</a:t>
            </a:r>
            <a:r>
              <a:rPr lang="en-US" sz="2200" b="1" dirty="0" smtClean="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với</a:t>
            </a:r>
            <a:r>
              <a:rPr lang="en-US" sz="2200" b="1" dirty="0" smtClean="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kích</a:t>
            </a:r>
            <a:r>
              <a:rPr lang="en-US" sz="2200" b="1" dirty="0" smtClean="0">
                <a:solidFill>
                  <a:srgbClr val="002060"/>
                </a:solidFill>
                <a:latin typeface="Arial" pitchFamily="34" charset="0"/>
                <a:cs typeface="Arial" pitchFamily="34" charset="0"/>
              </a:rPr>
              <a:t> </a:t>
            </a:r>
          </a:p>
          <a:p>
            <a:pPr lvl="0"/>
            <a:r>
              <a:rPr lang="en-US" sz="2200" b="1" dirty="0" err="1" smtClean="0">
                <a:solidFill>
                  <a:srgbClr val="002060"/>
                </a:solidFill>
                <a:latin typeface="Arial" pitchFamily="34" charset="0"/>
                <a:cs typeface="Arial" pitchFamily="34" charset="0"/>
              </a:rPr>
              <a:t>thước</a:t>
            </a:r>
            <a:r>
              <a:rPr lang="en-US" sz="2200" b="1" dirty="0" smtClean="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như</a:t>
            </a:r>
            <a:r>
              <a:rPr lang="en-US" sz="2200" b="1" dirty="0" smtClean="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hình</a:t>
            </a:r>
            <a:r>
              <a:rPr lang="en-US" sz="2200" b="1" dirty="0" smtClean="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bên</a:t>
            </a:r>
            <a:r>
              <a:rPr lang="en-US" sz="2200" b="1" dirty="0" smtClean="0">
                <a:solidFill>
                  <a:srgbClr val="002060"/>
                </a:solidFill>
                <a:latin typeface="Arial" pitchFamily="34" charset="0"/>
                <a:cs typeface="Arial" pitchFamily="34" charset="0"/>
              </a:rPr>
              <a:t>. </a:t>
            </a:r>
          </a:p>
          <a:p>
            <a:pPr lvl="0"/>
            <a:r>
              <a:rPr lang="en-US" sz="2200" b="1" i="1" dirty="0" smtClean="0">
                <a:solidFill>
                  <a:srgbClr val="002060"/>
                </a:solidFill>
                <a:latin typeface="Arial" pitchFamily="34" charset="0"/>
                <a:cs typeface="Arial" pitchFamily="34" charset="0"/>
              </a:rPr>
              <a:t>Chu vi của </a:t>
            </a:r>
            <a:r>
              <a:rPr lang="en-US" sz="2200" b="1" i="1" dirty="0" err="1" smtClean="0">
                <a:solidFill>
                  <a:srgbClr val="002060"/>
                </a:solidFill>
                <a:latin typeface="Arial" pitchFamily="34" charset="0"/>
                <a:cs typeface="Arial" pitchFamily="34" charset="0"/>
              </a:rPr>
              <a:t>khu</a:t>
            </a:r>
            <a:r>
              <a:rPr lang="en-US" sz="2200" b="1" i="1" dirty="0" smtClean="0">
                <a:solidFill>
                  <a:srgbClr val="002060"/>
                </a:solidFill>
                <a:latin typeface="Arial" pitchFamily="34" charset="0"/>
                <a:cs typeface="Arial" pitchFamily="34" charset="0"/>
              </a:rPr>
              <a:t> </a:t>
            </a:r>
            <a:r>
              <a:rPr lang="en-US" sz="2200" b="1" i="1" dirty="0" err="1" smtClean="0">
                <a:solidFill>
                  <a:srgbClr val="002060"/>
                </a:solidFill>
                <a:latin typeface="Arial" pitchFamily="34" charset="0"/>
                <a:cs typeface="Arial" pitchFamily="34" charset="0"/>
              </a:rPr>
              <a:t>vườn</a:t>
            </a:r>
            <a:r>
              <a:rPr lang="en-US" sz="2200" b="1" i="1" dirty="0" smtClean="0">
                <a:solidFill>
                  <a:srgbClr val="002060"/>
                </a:solidFill>
                <a:latin typeface="Arial" pitchFamily="34" charset="0"/>
                <a:cs typeface="Arial" pitchFamily="34" charset="0"/>
              </a:rPr>
              <a:t> </a:t>
            </a:r>
            <a:r>
              <a:rPr lang="en-US" sz="2200" b="1" i="1" dirty="0" err="1" smtClean="0">
                <a:solidFill>
                  <a:srgbClr val="002060"/>
                </a:solidFill>
                <a:latin typeface="Arial" pitchFamily="34" charset="0"/>
                <a:cs typeface="Arial" pitchFamily="34" charset="0"/>
              </a:rPr>
              <a:t>là</a:t>
            </a:r>
            <a:r>
              <a:rPr lang="en-US" sz="2200" b="1" i="1" dirty="0" smtClean="0">
                <a:solidFill>
                  <a:srgbClr val="002060"/>
                </a:solidFill>
                <a:latin typeface="Arial" pitchFamily="34" charset="0"/>
                <a:cs typeface="Arial" pitchFamily="34" charset="0"/>
              </a:rPr>
              <a:t>:</a:t>
            </a:r>
            <a:endParaRPr lang="en-US" sz="2200" b="1" dirty="0" smtClean="0">
              <a:solidFill>
                <a:srgbClr val="002060"/>
              </a:solidFill>
              <a:latin typeface="Arial" pitchFamily="34" charset="0"/>
              <a:cs typeface="Arial" pitchFamily="34" charset="0"/>
            </a:endParaRPr>
          </a:p>
          <a:p>
            <a:pPr lvl="0"/>
            <a:endParaRPr lang="en-US" sz="2200" b="1" dirty="0" smtClean="0">
              <a:solidFill>
                <a:srgbClr val="002060"/>
              </a:solidFill>
              <a:latin typeface="Arial" pitchFamily="34" charset="0"/>
              <a:cs typeface="Arial" pitchFamily="34" charset="0"/>
            </a:endParaRPr>
          </a:p>
          <a:p>
            <a:pPr lvl="0"/>
            <a:endParaRPr lang="en-US" sz="2200" b="1" dirty="0">
              <a:solidFill>
                <a:srgbClr val="002060"/>
              </a:solidFill>
              <a:latin typeface="Arial" pitchFamily="34" charset="0"/>
              <a:cs typeface="Arial" pitchFamily="34" charset="0"/>
            </a:endParaRPr>
          </a:p>
        </p:txBody>
      </p:sp>
      <p:sp>
        <p:nvSpPr>
          <p:cNvPr id="39" name="Rounded Rectangle 38"/>
          <p:cNvSpPr/>
          <p:nvPr/>
        </p:nvSpPr>
        <p:spPr>
          <a:xfrm>
            <a:off x="7988619" y="108443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40" name="Rounded Rectangle 39"/>
          <p:cNvSpPr/>
          <p:nvPr/>
        </p:nvSpPr>
        <p:spPr>
          <a:xfrm>
            <a:off x="7982100" y="106368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41" name="Rounded Rectangle 40"/>
          <p:cNvSpPr/>
          <p:nvPr/>
        </p:nvSpPr>
        <p:spPr>
          <a:xfrm>
            <a:off x="7995235" y="10763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42" name="Rounded Rectangle 41"/>
          <p:cNvSpPr/>
          <p:nvPr/>
        </p:nvSpPr>
        <p:spPr>
          <a:xfrm>
            <a:off x="7989786" y="107784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43" name="Rounded Rectangle 42"/>
          <p:cNvSpPr/>
          <p:nvPr/>
        </p:nvSpPr>
        <p:spPr>
          <a:xfrm>
            <a:off x="7983170" y="107089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06</a:t>
            </a:r>
            <a:endParaRPr lang="en-US" sz="2800" dirty="0"/>
          </a:p>
        </p:txBody>
      </p:sp>
      <p:sp>
        <p:nvSpPr>
          <p:cNvPr id="44" name="Rounded Rectangle 43"/>
          <p:cNvSpPr/>
          <p:nvPr/>
        </p:nvSpPr>
        <p:spPr>
          <a:xfrm>
            <a:off x="7985895" y="107303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45" name="Rounded Rectangle 44"/>
          <p:cNvSpPr/>
          <p:nvPr/>
        </p:nvSpPr>
        <p:spPr>
          <a:xfrm>
            <a:off x="7983754" y="10763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46" name="Rounded Rectangle 45"/>
          <p:cNvSpPr/>
          <p:nvPr/>
        </p:nvSpPr>
        <p:spPr>
          <a:xfrm>
            <a:off x="7986478" y="107088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47" name="Rounded Rectangle 46"/>
          <p:cNvSpPr/>
          <p:nvPr/>
        </p:nvSpPr>
        <p:spPr>
          <a:xfrm>
            <a:off x="7981029" y="106979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48" name="Rounded Rectangle 47"/>
          <p:cNvSpPr/>
          <p:nvPr/>
        </p:nvSpPr>
        <p:spPr>
          <a:xfrm>
            <a:off x="7975580" y="107163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49" name="Rounded Rectangle 48"/>
          <p:cNvSpPr/>
          <p:nvPr/>
        </p:nvSpPr>
        <p:spPr>
          <a:xfrm>
            <a:off x="7975580" y="107033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50" name="Picture 2" descr="Káº¿t quáº£ hÃ¬nh áº£nh cho icon Äá»ng há»"/>
          <p:cNvPicPr>
            <a:picLocks noChangeAspect="1" noChangeArrowheads="1"/>
          </p:cNvPicPr>
          <p:nvPr/>
        </p:nvPicPr>
        <p:blipFill>
          <a:blip r:embed="rId18"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191464" y="123306"/>
            <a:ext cx="789361" cy="79057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19"/>
          <a:stretch>
            <a:fillRect/>
          </a:stretch>
        </p:blipFill>
        <p:spPr>
          <a:xfrm>
            <a:off x="5105400" y="80820"/>
            <a:ext cx="2517131" cy="2007231"/>
          </a:xfrm>
          <a:prstGeom prst="rect">
            <a:avLst/>
          </a:prstGeom>
        </p:spPr>
      </p:pic>
    </p:spTree>
    <p:extLst>
      <p:ext uri="{BB962C8B-B14F-4D97-AF65-F5344CB8AC3E}">
        <p14:creationId xmlns:p14="http://schemas.microsoft.com/office/powerpoint/2010/main" val="410379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randombar(horizont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9"/>
                    </p:tgtEl>
                  </p:cond>
                </p:stCondLst>
                <p:endSync evt="end" delay="0">
                  <p:rtn val="all"/>
                </p:endSync>
                <p:childTnLst>
                  <p:par>
                    <p:cTn id="14" fill="hold">
                      <p:stCondLst>
                        <p:cond delay="0"/>
                      </p:stCondLst>
                      <p:childTnLst>
                        <p:par>
                          <p:cTn id="15" fill="hold">
                            <p:stCondLst>
                              <p:cond delay="0"/>
                            </p:stCondLst>
                            <p:childTnLst>
                              <p:par>
                                <p:cTn id="16" presetID="23" presetClass="emph" presetSubtype="0" fill="hold" grpId="0" nodeType="clickEffect">
                                  <p:stCondLst>
                                    <p:cond delay="0"/>
                                  </p:stCondLst>
                                  <p:childTnLst>
                                    <p:animClr clrSpc="hsl" dir="cw">
                                      <p:cBhvr override="childStyle">
                                        <p:cTn id="17" dur="500" fill="hold"/>
                                        <p:tgtEl>
                                          <p:spTgt spid="23"/>
                                        </p:tgtEl>
                                        <p:attrNameLst>
                                          <p:attrName>style.color</p:attrName>
                                        </p:attrNameLst>
                                      </p:cBhvr>
                                      <p:by>
                                        <p:hsl h="10842353" s="0" l="0"/>
                                      </p:by>
                                    </p:animClr>
                                    <p:animClr clrSpc="hsl" dir="cw">
                                      <p:cBhvr>
                                        <p:cTn id="18" dur="500" fill="hold"/>
                                        <p:tgtEl>
                                          <p:spTgt spid="23"/>
                                        </p:tgtEl>
                                        <p:attrNameLst>
                                          <p:attrName>fillcolor</p:attrName>
                                        </p:attrNameLst>
                                      </p:cBhvr>
                                      <p:by>
                                        <p:hsl h="10842353" s="0" l="0"/>
                                      </p:by>
                                    </p:animClr>
                                    <p:animClr clrSpc="hsl" dir="cw">
                                      <p:cBhvr>
                                        <p:cTn id="19" dur="500" fill="hold"/>
                                        <p:tgtEl>
                                          <p:spTgt spid="23"/>
                                        </p:tgtEl>
                                        <p:attrNameLst>
                                          <p:attrName>stroke.color</p:attrName>
                                        </p:attrNameLst>
                                      </p:cBhvr>
                                      <p:by>
                                        <p:hsl h="10842353" s="0" l="0"/>
                                      </p:by>
                                    </p:animClr>
                                    <p:set>
                                      <p:cBhvr>
                                        <p:cTn id="20" dur="500" fill="hold"/>
                                        <p:tgtEl>
                                          <p:spTgt spid="23"/>
                                        </p:tgtEl>
                                        <p:attrNameLst>
                                          <p:attrName>fill.type</p:attrName>
                                        </p:attrNameLst>
                                      </p:cBhvr>
                                      <p:to>
                                        <p:strVal val="solid"/>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par>
                                <p:cTn id="24" presetID="56" presetClass="path" presetSubtype="0" accel="50000" decel="50000" fill="hold" nodeType="withEffect">
                                  <p:stCondLst>
                                    <p:cond delay="0"/>
                                  </p:stCondLst>
                                  <p:childTnLst>
                                    <p:animMotion origin="layout" path="M -1.11111E-6 1.48148E-6 L -0.10538 0.29583 " pathEditMode="relative" rAng="0" ptsTypes="AA">
                                      <p:cBhvr>
                                        <p:cTn id="25" dur="2000" fill="hold"/>
                                        <p:tgtEl>
                                          <p:spTgt spid="28"/>
                                        </p:tgtEl>
                                        <p:attrNameLst>
                                          <p:attrName>ppt_x</p:attrName>
                                          <p:attrName>ppt_y</p:attrName>
                                        </p:attrNameLst>
                                      </p:cBhvr>
                                      <p:rCtr x="-5278" y="14792"/>
                                    </p:animMotion>
                                  </p:childTnLst>
                                </p:cTn>
                              </p:par>
                            </p:childTnLst>
                          </p:cTn>
                        </p:par>
                        <p:par>
                          <p:cTn id="26" fill="hold">
                            <p:stCondLst>
                              <p:cond delay="2500"/>
                            </p:stCondLst>
                            <p:childTnLst>
                              <p:par>
                                <p:cTn id="27" presetID="1" presetClass="exit" presetSubtype="0" fill="hold" nodeType="afterEffect">
                                  <p:stCondLst>
                                    <p:cond delay="0"/>
                                  </p:stCondLst>
                                  <p:childTnLst>
                                    <p:set>
                                      <p:cBhvr>
                                        <p:cTn id="28" dur="1" fill="hold">
                                          <p:stCondLst>
                                            <p:cond delay="0"/>
                                          </p:stCondLst>
                                        </p:cTn>
                                        <p:tgtEl>
                                          <p:spTgt spid="28"/>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SAI2_(new).wav"/>
                                        </p:tgtEl>
                                      </p:cMediaNode>
                                    </p:audio>
                                  </p:subTnLst>
                                </p:cTn>
                              </p:par>
                            </p:childTnLst>
                          </p:cTn>
                        </p:par>
                      </p:childTnLst>
                    </p:cTn>
                  </p:par>
                </p:childTnLst>
              </p:cTn>
              <p:nextCondLst>
                <p:cond evt="onClick" delay="0">
                  <p:tgtEl>
                    <p:spTgt spid="29"/>
                  </p:tgtEl>
                </p:cond>
              </p:nextCondLst>
            </p:seq>
            <p:seq concurrent="1" nextAc="seek">
              <p:cTn id="33" restart="whenNotActive" fill="hold" evtFilter="cancelBubble" nodeType="interactiveSeq">
                <p:stCondLst>
                  <p:cond evt="onClick" delay="0">
                    <p:tgtEl>
                      <p:spTgt spid="30"/>
                    </p:tgtEl>
                  </p:cond>
                </p:stCondLst>
                <p:endSync evt="end" delay="0">
                  <p:rtn val="all"/>
                </p:endSync>
                <p:childTnLst>
                  <p:par>
                    <p:cTn id="34" fill="hold">
                      <p:stCondLst>
                        <p:cond delay="0"/>
                      </p:stCondLst>
                      <p:childTnLst>
                        <p:par>
                          <p:cTn id="35" fill="hold">
                            <p:stCondLst>
                              <p:cond delay="0"/>
                            </p:stCondLst>
                            <p:childTnLst>
                              <p:par>
                                <p:cTn id="36" presetID="23" presetClass="emph" presetSubtype="0" fill="hold" grpId="0" nodeType="clickEffect">
                                  <p:stCondLst>
                                    <p:cond delay="0"/>
                                  </p:stCondLst>
                                  <p:childTnLst>
                                    <p:animClr clrSpc="hsl" dir="cw">
                                      <p:cBhvr override="childStyle">
                                        <p:cTn id="37" dur="500" fill="hold"/>
                                        <p:tgtEl>
                                          <p:spTgt spid="24"/>
                                        </p:tgtEl>
                                        <p:attrNameLst>
                                          <p:attrName>style.color</p:attrName>
                                        </p:attrNameLst>
                                      </p:cBhvr>
                                      <p:by>
                                        <p:hsl h="10842353" s="0" l="0"/>
                                      </p:by>
                                    </p:animClr>
                                    <p:animClr clrSpc="hsl" dir="cw">
                                      <p:cBhvr>
                                        <p:cTn id="38" dur="500" fill="hold"/>
                                        <p:tgtEl>
                                          <p:spTgt spid="24"/>
                                        </p:tgtEl>
                                        <p:attrNameLst>
                                          <p:attrName>fillcolor</p:attrName>
                                        </p:attrNameLst>
                                      </p:cBhvr>
                                      <p:by>
                                        <p:hsl h="10842353" s="0" l="0"/>
                                      </p:by>
                                    </p:animClr>
                                    <p:animClr clrSpc="hsl" dir="cw">
                                      <p:cBhvr>
                                        <p:cTn id="39" dur="500" fill="hold"/>
                                        <p:tgtEl>
                                          <p:spTgt spid="24"/>
                                        </p:tgtEl>
                                        <p:attrNameLst>
                                          <p:attrName>stroke.color</p:attrName>
                                        </p:attrNameLst>
                                      </p:cBhvr>
                                      <p:by>
                                        <p:hsl h="10842353" s="0" l="0"/>
                                      </p:by>
                                    </p:animClr>
                                    <p:set>
                                      <p:cBhvr>
                                        <p:cTn id="40" dur="500" fill="hold"/>
                                        <p:tgtEl>
                                          <p:spTgt spid="24"/>
                                        </p:tgtEl>
                                        <p:attrNameLst>
                                          <p:attrName>fill.type</p:attrName>
                                        </p:attrNameLst>
                                      </p:cBhvr>
                                      <p:to>
                                        <p:strVal val="solid"/>
                                      </p:to>
                                    </p:set>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DUNG_(new).wav"/>
                                        </p:tgtEl>
                                      </p:cMediaNode>
                                    </p:audio>
                                  </p:subTnLst>
                                </p:cTn>
                              </p:par>
                            </p:childTnLst>
                          </p:cTn>
                        </p:par>
                        <p:par>
                          <p:cTn id="44" fill="hold">
                            <p:stCondLst>
                              <p:cond delay="500"/>
                            </p:stCondLst>
                            <p:childTnLst>
                              <p:par>
                                <p:cTn id="45" presetID="49" presetClass="path" presetSubtype="0" accel="50000" decel="50000" fill="hold" nodeType="afterEffect">
                                  <p:stCondLst>
                                    <p:cond delay="0"/>
                                  </p:stCondLst>
                                  <p:childTnLst>
                                    <p:animMotion origin="layout" path="M 1.38889E-6 0 L 0.52448 -0.31458 " pathEditMode="relative" rAng="0" ptsTypes="AA">
                                      <p:cBhvr>
                                        <p:cTn id="46" dur="2000" fill="hold"/>
                                        <p:tgtEl>
                                          <p:spTgt spid="25"/>
                                        </p:tgtEl>
                                        <p:attrNameLst>
                                          <p:attrName>ppt_x</p:attrName>
                                          <p:attrName>ppt_y</p:attrName>
                                        </p:attrNameLst>
                                      </p:cBhvr>
                                      <p:rCtr x="26215" y="-15741"/>
                                    </p:animMotion>
                                  </p:childTnLst>
                                </p:cTn>
                              </p:par>
                            </p:childTnLst>
                          </p:cTn>
                        </p:par>
                        <p:par>
                          <p:cTn id="47" fill="hold">
                            <p:stCondLst>
                              <p:cond delay="2500"/>
                            </p:stCondLst>
                            <p:childTnLst>
                              <p:par>
                                <p:cTn id="48" presetID="1" presetClass="exit" presetSubtype="0" fill="hold" nodeType="afterEffect">
                                  <p:stCondLst>
                                    <p:cond delay="0"/>
                                  </p:stCondLst>
                                  <p:childTnLst>
                                    <p:set>
                                      <p:cBhvr>
                                        <p:cTn id="49" dur="1" fill="hold">
                                          <p:stCondLst>
                                            <p:cond delay="0"/>
                                          </p:stCondLst>
                                        </p:cTn>
                                        <p:tgtEl>
                                          <p:spTgt spid="27"/>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25"/>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54" restart="whenNotActive" fill="hold" evtFilter="cancelBubble" nodeType="interactiveSeq">
                <p:stCondLst>
                  <p:cond evt="onClick" delay="0">
                    <p:tgtEl>
                      <p:spTgt spid="50"/>
                    </p:tgtEl>
                  </p:cond>
                </p:stCondLst>
                <p:endSync evt="end" delay="0">
                  <p:rtn val="all"/>
                </p:endSync>
                <p:childTnLst>
                  <p:par>
                    <p:cTn id="55" fill="hold">
                      <p:stCondLst>
                        <p:cond delay="0"/>
                      </p:stCondLst>
                      <p:childTnLst>
                        <p:par>
                          <p:cTn id="56" fill="hold">
                            <p:stCondLst>
                              <p:cond delay="0"/>
                            </p:stCondLst>
                            <p:childTnLst>
                              <p:par>
                                <p:cTn id="57" presetID="11" presetClass="entr" presetSubtype="0" fill="hold" grpId="0" nodeType="afterEffect">
                                  <p:stCondLst>
                                    <p:cond delay="0"/>
                                  </p:stCondLst>
                                  <p:childTnLst>
                                    <p:set>
                                      <p:cBhvr>
                                        <p:cTn id="58" dur="1000">
                                          <p:stCondLst>
                                            <p:cond delay="0"/>
                                          </p:stCondLst>
                                        </p:cTn>
                                        <p:tgtEl>
                                          <p:spTgt spid="39"/>
                                        </p:tgtEl>
                                        <p:attrNameLst>
                                          <p:attrName>style.visibility</p:attrName>
                                        </p:attrNameLst>
                                      </p:cBhvr>
                                      <p:to>
                                        <p:strVal val="visible"/>
                                      </p:to>
                                    </p:set>
                                  </p:childTnLst>
                                </p:cTn>
                              </p:par>
                            </p:childTnLst>
                          </p:cTn>
                        </p:par>
                        <p:par>
                          <p:cTn id="59" fill="hold">
                            <p:stCondLst>
                              <p:cond delay="1000"/>
                            </p:stCondLst>
                            <p:childTnLst>
                              <p:par>
                                <p:cTn id="60" presetID="11" presetClass="entr" presetSubtype="0" fill="hold" grpId="0" nodeType="afterEffect">
                                  <p:stCondLst>
                                    <p:cond delay="0"/>
                                  </p:stCondLst>
                                  <p:childTnLst>
                                    <p:set>
                                      <p:cBhvr>
                                        <p:cTn id="61" dur="1000">
                                          <p:stCondLst>
                                            <p:cond delay="0"/>
                                          </p:stCondLst>
                                        </p:cTn>
                                        <p:tgtEl>
                                          <p:spTgt spid="40"/>
                                        </p:tgtEl>
                                        <p:attrNameLst>
                                          <p:attrName>style.visibility</p:attrName>
                                        </p:attrNameLst>
                                      </p:cBhvr>
                                      <p:to>
                                        <p:strVal val="visible"/>
                                      </p:to>
                                    </p:set>
                                  </p:childTnLst>
                                </p:cTn>
                              </p:par>
                            </p:childTnLst>
                          </p:cTn>
                        </p:par>
                        <p:par>
                          <p:cTn id="62" fill="hold">
                            <p:stCondLst>
                              <p:cond delay="2000"/>
                            </p:stCondLst>
                            <p:childTnLst>
                              <p:par>
                                <p:cTn id="63" presetID="11" presetClass="entr" presetSubtype="0" fill="hold" grpId="0" nodeType="afterEffect">
                                  <p:stCondLst>
                                    <p:cond delay="0"/>
                                  </p:stCondLst>
                                  <p:childTnLst>
                                    <p:set>
                                      <p:cBhvr>
                                        <p:cTn id="64" dur="1000">
                                          <p:stCondLst>
                                            <p:cond delay="0"/>
                                          </p:stCondLst>
                                        </p:cTn>
                                        <p:tgtEl>
                                          <p:spTgt spid="41"/>
                                        </p:tgtEl>
                                        <p:attrNameLst>
                                          <p:attrName>style.visibility</p:attrName>
                                        </p:attrNameLst>
                                      </p:cBhvr>
                                      <p:to>
                                        <p:strVal val="visible"/>
                                      </p:to>
                                    </p:set>
                                  </p:childTnLst>
                                </p:cTn>
                              </p:par>
                            </p:childTnLst>
                          </p:cTn>
                        </p:par>
                        <p:par>
                          <p:cTn id="65" fill="hold">
                            <p:stCondLst>
                              <p:cond delay="3000"/>
                            </p:stCondLst>
                            <p:childTnLst>
                              <p:par>
                                <p:cTn id="66" presetID="11" presetClass="entr" presetSubtype="0" fill="hold" grpId="0" nodeType="afterEffect">
                                  <p:stCondLst>
                                    <p:cond delay="0"/>
                                  </p:stCondLst>
                                  <p:childTnLst>
                                    <p:set>
                                      <p:cBhvr>
                                        <p:cTn id="67" dur="1000">
                                          <p:stCondLst>
                                            <p:cond delay="0"/>
                                          </p:stCondLst>
                                        </p:cTn>
                                        <p:tgtEl>
                                          <p:spTgt spid="42"/>
                                        </p:tgtEl>
                                        <p:attrNameLst>
                                          <p:attrName>style.visibility</p:attrName>
                                        </p:attrNameLst>
                                      </p:cBhvr>
                                      <p:to>
                                        <p:strVal val="visible"/>
                                      </p:to>
                                    </p:set>
                                  </p:childTnLst>
                                </p:cTn>
                              </p:par>
                            </p:childTnLst>
                          </p:cTn>
                        </p:par>
                        <p:par>
                          <p:cTn id="68" fill="hold">
                            <p:stCondLst>
                              <p:cond delay="4000"/>
                            </p:stCondLst>
                            <p:childTnLst>
                              <p:par>
                                <p:cTn id="69" presetID="11" presetClass="entr" presetSubtype="0" fill="hold" grpId="0" nodeType="afterEffect">
                                  <p:stCondLst>
                                    <p:cond delay="0"/>
                                  </p:stCondLst>
                                  <p:childTnLst>
                                    <p:set>
                                      <p:cBhvr>
                                        <p:cTn id="70" dur="1000">
                                          <p:stCondLst>
                                            <p:cond delay="0"/>
                                          </p:stCondLst>
                                        </p:cTn>
                                        <p:tgtEl>
                                          <p:spTgt spid="43"/>
                                        </p:tgtEl>
                                        <p:attrNameLst>
                                          <p:attrName>style.visibility</p:attrName>
                                        </p:attrNameLst>
                                      </p:cBhvr>
                                      <p:to>
                                        <p:strVal val="visible"/>
                                      </p:to>
                                    </p:set>
                                  </p:childTnLst>
                                </p:cTn>
                              </p:par>
                            </p:childTnLst>
                          </p:cTn>
                        </p:par>
                        <p:par>
                          <p:cTn id="71" fill="hold">
                            <p:stCondLst>
                              <p:cond delay="5000"/>
                            </p:stCondLst>
                            <p:childTnLst>
                              <p:par>
                                <p:cTn id="72" presetID="11" presetClass="entr" presetSubtype="0" fill="hold" grpId="0" nodeType="afterEffect">
                                  <p:stCondLst>
                                    <p:cond delay="0"/>
                                  </p:stCondLst>
                                  <p:childTnLst>
                                    <p:set>
                                      <p:cBhvr>
                                        <p:cTn id="73" dur="1000">
                                          <p:stCondLst>
                                            <p:cond delay="0"/>
                                          </p:stCondLst>
                                        </p:cTn>
                                        <p:tgtEl>
                                          <p:spTgt spid="44"/>
                                        </p:tgtEl>
                                        <p:attrNameLst>
                                          <p:attrName>style.visibility</p:attrName>
                                        </p:attrNameLst>
                                      </p:cBhvr>
                                      <p:to>
                                        <p:strVal val="visible"/>
                                      </p:to>
                                    </p:set>
                                  </p:childTnLst>
                                </p:cTn>
                              </p:par>
                            </p:childTnLst>
                          </p:cTn>
                        </p:par>
                        <p:par>
                          <p:cTn id="74" fill="hold">
                            <p:stCondLst>
                              <p:cond delay="6000"/>
                            </p:stCondLst>
                            <p:childTnLst>
                              <p:par>
                                <p:cTn id="75" presetID="11" presetClass="entr" presetSubtype="0" fill="hold" grpId="0" nodeType="afterEffect">
                                  <p:stCondLst>
                                    <p:cond delay="0"/>
                                  </p:stCondLst>
                                  <p:childTnLst>
                                    <p:set>
                                      <p:cBhvr>
                                        <p:cTn id="76" dur="1000">
                                          <p:stCondLst>
                                            <p:cond delay="0"/>
                                          </p:stCondLst>
                                        </p:cTn>
                                        <p:tgtEl>
                                          <p:spTgt spid="45"/>
                                        </p:tgtEl>
                                        <p:attrNameLst>
                                          <p:attrName>style.visibility</p:attrName>
                                        </p:attrNameLst>
                                      </p:cBhvr>
                                      <p:to>
                                        <p:strVal val="visible"/>
                                      </p:to>
                                    </p:set>
                                  </p:childTnLst>
                                </p:cTn>
                              </p:par>
                            </p:childTnLst>
                          </p:cTn>
                        </p:par>
                        <p:par>
                          <p:cTn id="77" fill="hold">
                            <p:stCondLst>
                              <p:cond delay="7000"/>
                            </p:stCondLst>
                            <p:childTnLst>
                              <p:par>
                                <p:cTn id="78" presetID="11" presetClass="entr" presetSubtype="0" fill="hold" grpId="0" nodeType="afterEffect">
                                  <p:stCondLst>
                                    <p:cond delay="0"/>
                                  </p:stCondLst>
                                  <p:childTnLst>
                                    <p:set>
                                      <p:cBhvr>
                                        <p:cTn id="79" dur="1000">
                                          <p:stCondLst>
                                            <p:cond delay="0"/>
                                          </p:stCondLst>
                                        </p:cTn>
                                        <p:tgtEl>
                                          <p:spTgt spid="46"/>
                                        </p:tgtEl>
                                        <p:attrNameLst>
                                          <p:attrName>style.visibility</p:attrName>
                                        </p:attrNameLst>
                                      </p:cBhvr>
                                      <p:to>
                                        <p:strVal val="visible"/>
                                      </p:to>
                                    </p:set>
                                  </p:childTnLst>
                                </p:cTn>
                              </p:par>
                            </p:childTnLst>
                          </p:cTn>
                        </p:par>
                        <p:par>
                          <p:cTn id="80" fill="hold">
                            <p:stCondLst>
                              <p:cond delay="8000"/>
                            </p:stCondLst>
                            <p:childTnLst>
                              <p:par>
                                <p:cTn id="81" presetID="11" presetClass="entr" presetSubtype="0" fill="hold" grpId="0" nodeType="afterEffect">
                                  <p:stCondLst>
                                    <p:cond delay="0"/>
                                  </p:stCondLst>
                                  <p:childTnLst>
                                    <p:set>
                                      <p:cBhvr>
                                        <p:cTn id="82" dur="1000">
                                          <p:stCondLst>
                                            <p:cond delay="0"/>
                                          </p:stCondLst>
                                        </p:cTn>
                                        <p:tgtEl>
                                          <p:spTgt spid="47"/>
                                        </p:tgtEl>
                                        <p:attrNameLst>
                                          <p:attrName>style.visibility</p:attrName>
                                        </p:attrNameLst>
                                      </p:cBhvr>
                                      <p:to>
                                        <p:strVal val="visible"/>
                                      </p:to>
                                    </p:set>
                                  </p:childTnLst>
                                </p:cTn>
                              </p:par>
                            </p:childTnLst>
                          </p:cTn>
                        </p:par>
                        <p:par>
                          <p:cTn id="83" fill="hold">
                            <p:stCondLst>
                              <p:cond delay="9000"/>
                            </p:stCondLst>
                            <p:childTnLst>
                              <p:par>
                                <p:cTn id="84" presetID="11" presetClass="entr" presetSubtype="0" fill="hold" grpId="0" nodeType="afterEffect">
                                  <p:stCondLst>
                                    <p:cond delay="0"/>
                                  </p:stCondLst>
                                  <p:childTnLst>
                                    <p:set>
                                      <p:cBhvr>
                                        <p:cTn id="85" dur="1000">
                                          <p:stCondLst>
                                            <p:cond delay="0"/>
                                          </p:stCondLst>
                                        </p:cTn>
                                        <p:tgtEl>
                                          <p:spTgt spid="48"/>
                                        </p:tgtEl>
                                        <p:attrNameLst>
                                          <p:attrName>style.visibility</p:attrName>
                                        </p:attrNameLst>
                                      </p:cBhvr>
                                      <p:to>
                                        <p:strVal val="visible"/>
                                      </p:to>
                                    </p:set>
                                  </p:childTnLst>
                                </p:cTn>
                              </p:par>
                            </p:childTnLst>
                          </p:cTn>
                        </p:par>
                        <p:par>
                          <p:cTn id="86" fill="hold">
                            <p:stCondLst>
                              <p:cond delay="10000"/>
                            </p:stCondLst>
                            <p:childTnLst>
                              <p:par>
                                <p:cTn id="87" presetID="11" presetClass="entr" presetSubtype="0" fill="hold" grpId="0" nodeType="afterEffect">
                                  <p:stCondLst>
                                    <p:cond delay="0"/>
                                  </p:stCondLst>
                                  <p:childTnLst>
                                    <p:set>
                                      <p:cBhvr>
                                        <p:cTn id="88" dur="1000">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50"/>
                  </p:tgtEl>
                </p:cond>
              </p:nextCondLst>
            </p:seq>
          </p:childTnLst>
        </p:cTn>
      </p:par>
    </p:tnLst>
    <p:bldLst>
      <p:bldP spid="23" grpId="0" animBg="1"/>
      <p:bldP spid="24" grpId="0" animBg="1"/>
      <p:bldP spid="3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4895850" y="-388210"/>
            <a:chExt cx="9067800" cy="7246210"/>
          </a:xfrm>
        </p:grpSpPr>
        <p:pic>
          <p:nvPicPr>
            <p:cNvPr id="6" name="Picture 4" descr="Kết quả hình ảnh cho ảnh động tom và jer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95850" y="3409950"/>
              <a:ext cx="9067800" cy="34480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vi-VN">
                <a:latin typeface="Calibri" panose="020F0502020204030204" pitchFamily="34" charset="0"/>
                <a:cs typeface="Calibri" panose="020F0502020204030204" pitchFamily="34" charset="0"/>
              </a:endParaRPr>
            </a:p>
          </p:txBody>
        </p:sp>
      </p:grpSp>
      <p:sp>
        <p:nvSpPr>
          <p:cNvPr id="8" name="Freeform 7"/>
          <p:cNvSpPr/>
          <p:nvPr/>
        </p:nvSpPr>
        <p:spPr>
          <a:xfrm>
            <a:off x="5370132" y="2340762"/>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9" name="Freeform 8"/>
          <p:cNvSpPr/>
          <p:nvPr/>
        </p:nvSpPr>
        <p:spPr>
          <a:xfrm>
            <a:off x="1549068" y="2283089"/>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10" name="Picture 10" descr="Kết quả hình ảnh cho jer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325" y="5235834"/>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Kết quả hình ảnh cho jerry"/>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311452" y="2459690"/>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Kết quả hình ảnh cho miếng pho mát pn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1797384" y="2985145"/>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Kết quả hình ảnh cho mèo tom"/>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5538879" y="2840770"/>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181112" y="4700370"/>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99 m</a:t>
            </a:r>
            <a:r>
              <a:rPr lang="en-US" sz="3200" baseline="30000" dirty="0" smtClean="0"/>
              <a:t>2</a:t>
            </a:r>
            <a:endParaRPr lang="vi-VN" sz="3200" dirty="0"/>
          </a:p>
        </p:txBody>
      </p:sp>
      <p:sp>
        <p:nvSpPr>
          <p:cNvPr id="16" name="Rectangle 15"/>
          <p:cNvSpPr/>
          <p:nvPr/>
        </p:nvSpPr>
        <p:spPr>
          <a:xfrm>
            <a:off x="6123827" y="4700369"/>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90 m</a:t>
            </a:r>
            <a:r>
              <a:rPr lang="en-US" sz="3200" baseline="30000" dirty="0" smtClean="0"/>
              <a:t>2</a:t>
            </a:r>
            <a:endParaRPr lang="vi-VN" sz="3200" dirty="0"/>
          </a:p>
        </p:txBody>
      </p:sp>
      <p:sp>
        <p:nvSpPr>
          <p:cNvPr id="17" name="Hexagon 16">
            <a:hlinkClick r:id="rId13"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Home</a:t>
            </a:r>
            <a:endParaRPr lang="vi-VN"/>
          </a:p>
        </p:txBody>
      </p:sp>
      <p:pic>
        <p:nvPicPr>
          <p:cNvPr id="19" name="Picture 8" descr="Kết quả hình ảnh cho mèo tom"/>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p:blipFill>
        <p:spPr bwMode="auto">
          <a:xfrm>
            <a:off x="7589513" y="1968465"/>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01252" y="151766"/>
            <a:ext cx="6622493" cy="2123658"/>
          </a:xfrm>
          <a:prstGeom prst="rect">
            <a:avLst/>
          </a:prstGeom>
          <a:solidFill>
            <a:schemeClr val="bg1"/>
          </a:solidFill>
        </p:spPr>
        <p:txBody>
          <a:bodyPr wrap="square" rtlCol="0">
            <a:spAutoFit/>
          </a:bodyPr>
          <a:lstStyle/>
          <a:p>
            <a:pPr lvl="0"/>
            <a:endParaRPr lang="en-US" sz="2200" b="1" dirty="0" smtClean="0">
              <a:solidFill>
                <a:srgbClr val="002060"/>
              </a:solidFill>
              <a:latin typeface="Arial" pitchFamily="34" charset="0"/>
              <a:cs typeface="Arial" pitchFamily="34" charset="0"/>
            </a:endParaRPr>
          </a:p>
          <a:p>
            <a:pPr lvl="0"/>
            <a:r>
              <a:rPr lang="en-US" sz="2200" b="1" dirty="0" smtClean="0">
                <a:solidFill>
                  <a:srgbClr val="002060"/>
                </a:solidFill>
                <a:latin typeface="Arial" pitchFamily="34" charset="0"/>
                <a:cs typeface="Arial" pitchFamily="34" charset="0"/>
              </a:rPr>
              <a:t>Cho </a:t>
            </a:r>
            <a:r>
              <a:rPr lang="en-US" sz="2200" b="1" dirty="0" err="1">
                <a:solidFill>
                  <a:srgbClr val="002060"/>
                </a:solidFill>
                <a:latin typeface="Arial" pitchFamily="34" charset="0"/>
                <a:cs typeface="Arial" pitchFamily="34" charset="0"/>
              </a:rPr>
              <a:t>một</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khu</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vườn</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với</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kích</a:t>
            </a:r>
            <a:r>
              <a:rPr lang="en-US" sz="2200" b="1" dirty="0">
                <a:solidFill>
                  <a:srgbClr val="002060"/>
                </a:solidFill>
                <a:latin typeface="Arial" pitchFamily="34" charset="0"/>
                <a:cs typeface="Arial" pitchFamily="34" charset="0"/>
              </a:rPr>
              <a:t> </a:t>
            </a:r>
          </a:p>
          <a:p>
            <a:pPr lvl="0"/>
            <a:r>
              <a:rPr lang="en-US" sz="2200" b="1" dirty="0" err="1">
                <a:solidFill>
                  <a:srgbClr val="002060"/>
                </a:solidFill>
                <a:latin typeface="Arial" pitchFamily="34" charset="0"/>
                <a:cs typeface="Arial" pitchFamily="34" charset="0"/>
              </a:rPr>
              <a:t>thước</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như</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hình</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bên</a:t>
            </a:r>
            <a:r>
              <a:rPr lang="en-US" sz="2200" b="1" dirty="0">
                <a:solidFill>
                  <a:srgbClr val="002060"/>
                </a:solidFill>
                <a:latin typeface="Arial" pitchFamily="34" charset="0"/>
                <a:cs typeface="Arial" pitchFamily="34" charset="0"/>
              </a:rPr>
              <a:t>. </a:t>
            </a:r>
          </a:p>
          <a:p>
            <a:pPr lvl="0"/>
            <a:r>
              <a:rPr lang="en-US" sz="2200" b="1" i="1" dirty="0" err="1" smtClean="0">
                <a:solidFill>
                  <a:srgbClr val="002060"/>
                </a:solidFill>
                <a:latin typeface="Arial" pitchFamily="34" charset="0"/>
                <a:cs typeface="Arial" pitchFamily="34" charset="0"/>
              </a:rPr>
              <a:t>Diện</a:t>
            </a:r>
            <a:r>
              <a:rPr lang="en-US" sz="2200" b="1" i="1" dirty="0" smtClean="0">
                <a:solidFill>
                  <a:srgbClr val="002060"/>
                </a:solidFill>
                <a:latin typeface="Arial" pitchFamily="34" charset="0"/>
                <a:cs typeface="Arial" pitchFamily="34" charset="0"/>
              </a:rPr>
              <a:t> </a:t>
            </a:r>
            <a:r>
              <a:rPr lang="en-US" sz="2200" b="1" i="1" dirty="0" err="1" smtClean="0">
                <a:solidFill>
                  <a:srgbClr val="002060"/>
                </a:solidFill>
                <a:latin typeface="Arial" pitchFamily="34" charset="0"/>
                <a:cs typeface="Arial" pitchFamily="34" charset="0"/>
              </a:rPr>
              <a:t>tích</a:t>
            </a:r>
            <a:r>
              <a:rPr lang="en-US" sz="2200" b="1" i="1" dirty="0" smtClean="0">
                <a:solidFill>
                  <a:srgbClr val="002060"/>
                </a:solidFill>
                <a:latin typeface="Arial" pitchFamily="34" charset="0"/>
                <a:cs typeface="Arial" pitchFamily="34" charset="0"/>
              </a:rPr>
              <a:t> của </a:t>
            </a:r>
            <a:r>
              <a:rPr lang="en-US" sz="2200" b="1" i="1" dirty="0" err="1">
                <a:solidFill>
                  <a:srgbClr val="002060"/>
                </a:solidFill>
                <a:latin typeface="Arial" pitchFamily="34" charset="0"/>
                <a:cs typeface="Arial" pitchFamily="34" charset="0"/>
              </a:rPr>
              <a:t>khu</a:t>
            </a:r>
            <a:r>
              <a:rPr lang="en-US" sz="2200" b="1" i="1" dirty="0">
                <a:solidFill>
                  <a:srgbClr val="002060"/>
                </a:solidFill>
                <a:latin typeface="Arial" pitchFamily="34" charset="0"/>
                <a:cs typeface="Arial" pitchFamily="34" charset="0"/>
              </a:rPr>
              <a:t> </a:t>
            </a:r>
            <a:r>
              <a:rPr lang="en-US" sz="2200" b="1" i="1" dirty="0" err="1">
                <a:solidFill>
                  <a:srgbClr val="002060"/>
                </a:solidFill>
                <a:latin typeface="Arial" pitchFamily="34" charset="0"/>
                <a:cs typeface="Arial" pitchFamily="34" charset="0"/>
              </a:rPr>
              <a:t>vườn</a:t>
            </a:r>
            <a:r>
              <a:rPr lang="en-US" sz="2200" b="1" i="1" dirty="0">
                <a:solidFill>
                  <a:srgbClr val="002060"/>
                </a:solidFill>
                <a:latin typeface="Arial" pitchFamily="34" charset="0"/>
                <a:cs typeface="Arial" pitchFamily="34" charset="0"/>
              </a:rPr>
              <a:t> </a:t>
            </a:r>
            <a:r>
              <a:rPr lang="en-US" sz="2200" b="1" i="1" dirty="0" err="1">
                <a:solidFill>
                  <a:srgbClr val="002060"/>
                </a:solidFill>
                <a:latin typeface="Arial" pitchFamily="34" charset="0"/>
                <a:cs typeface="Arial" pitchFamily="34" charset="0"/>
              </a:rPr>
              <a:t>là</a:t>
            </a:r>
            <a:r>
              <a:rPr lang="en-US" sz="2200" b="1" i="1" dirty="0">
                <a:solidFill>
                  <a:srgbClr val="002060"/>
                </a:solidFill>
                <a:latin typeface="Arial" pitchFamily="34" charset="0"/>
                <a:cs typeface="Arial" pitchFamily="34" charset="0"/>
              </a:rPr>
              <a:t>:</a:t>
            </a:r>
            <a:endParaRPr lang="en-US" sz="2200" b="1" dirty="0">
              <a:solidFill>
                <a:srgbClr val="002060"/>
              </a:solidFill>
              <a:latin typeface="Arial" pitchFamily="34" charset="0"/>
              <a:cs typeface="Arial" pitchFamily="34" charset="0"/>
            </a:endParaRPr>
          </a:p>
          <a:p>
            <a:pPr lvl="0"/>
            <a:endParaRPr lang="en-US" sz="2200" i="1" dirty="0" smtClean="0">
              <a:latin typeface="Times New Roman" panose="02020603050405020304" pitchFamily="18" charset="0"/>
              <a:cs typeface="Times New Roman" panose="02020603050405020304" pitchFamily="18" charset="0"/>
            </a:endParaRPr>
          </a:p>
          <a:p>
            <a:pPr lvl="0"/>
            <a:endParaRPr lang="en-US" sz="2200" i="1" dirty="0">
              <a:latin typeface="Times New Roman" panose="02020603050405020304" pitchFamily="18" charset="0"/>
              <a:cs typeface="Times New Roman" panose="02020603050405020304" pitchFamily="18" charset="0"/>
            </a:endParaRPr>
          </a:p>
        </p:txBody>
      </p:sp>
      <p:sp>
        <p:nvSpPr>
          <p:cNvPr id="26" name="Rounded Rectangle 25"/>
          <p:cNvSpPr/>
          <p:nvPr/>
        </p:nvSpPr>
        <p:spPr>
          <a:xfrm>
            <a:off x="7985148" y="145001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27" name="Rounded Rectangle 26"/>
          <p:cNvSpPr/>
          <p:nvPr/>
        </p:nvSpPr>
        <p:spPr>
          <a:xfrm>
            <a:off x="7993410" y="145001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28" name="Rounded Rectangle 27"/>
          <p:cNvSpPr/>
          <p:nvPr/>
        </p:nvSpPr>
        <p:spPr>
          <a:xfrm>
            <a:off x="7985148" y="145001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29" name="Rounded Rectangle 28"/>
          <p:cNvSpPr/>
          <p:nvPr/>
        </p:nvSpPr>
        <p:spPr>
          <a:xfrm>
            <a:off x="7985148" y="145001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30" name="Rounded Rectangle 29"/>
          <p:cNvSpPr/>
          <p:nvPr/>
        </p:nvSpPr>
        <p:spPr>
          <a:xfrm>
            <a:off x="7993410" y="145001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31" name="Rounded Rectangle 30"/>
          <p:cNvSpPr/>
          <p:nvPr/>
        </p:nvSpPr>
        <p:spPr>
          <a:xfrm>
            <a:off x="7985148" y="145001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32" name="Rounded Rectangle 31"/>
          <p:cNvSpPr/>
          <p:nvPr/>
        </p:nvSpPr>
        <p:spPr>
          <a:xfrm>
            <a:off x="7989738" y="145001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33" name="Rounded Rectangle 32"/>
          <p:cNvSpPr/>
          <p:nvPr/>
        </p:nvSpPr>
        <p:spPr>
          <a:xfrm>
            <a:off x="7993410" y="145001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34" name="Rounded Rectangle 33"/>
          <p:cNvSpPr/>
          <p:nvPr/>
        </p:nvSpPr>
        <p:spPr>
          <a:xfrm>
            <a:off x="7993410" y="145001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35" name="Rounded Rectangle 34"/>
          <p:cNvSpPr/>
          <p:nvPr/>
        </p:nvSpPr>
        <p:spPr>
          <a:xfrm>
            <a:off x="7993410" y="145001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36" name="Rounded Rectangle 35"/>
          <p:cNvSpPr/>
          <p:nvPr/>
        </p:nvSpPr>
        <p:spPr>
          <a:xfrm>
            <a:off x="7993410" y="145177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37" name="Picture 2" descr="Káº¿t quáº£ hÃ¬nh áº£nh cho icon Äá»ng há»"/>
          <p:cNvPicPr>
            <a:picLocks noChangeAspect="1" noChangeArrowheads="1"/>
          </p:cNvPicPr>
          <p:nvPr/>
        </p:nvPicPr>
        <p:blipFill>
          <a:blip r:embed="rId1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73781" y="241622"/>
            <a:ext cx="789361" cy="7905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7"/>
          <a:stretch>
            <a:fillRect/>
          </a:stretch>
        </p:blipFill>
        <p:spPr>
          <a:xfrm>
            <a:off x="5276887" y="173912"/>
            <a:ext cx="2517131" cy="2007231"/>
          </a:xfrm>
          <a:prstGeom prst="rect">
            <a:avLst/>
          </a:prstGeom>
        </p:spPr>
      </p:pic>
    </p:spTree>
    <p:extLst>
      <p:ext uri="{BB962C8B-B14F-4D97-AF65-F5344CB8AC3E}">
        <p14:creationId xmlns:p14="http://schemas.microsoft.com/office/powerpoint/2010/main" val="360077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6"/>
                    </p:tgtEl>
                  </p:cond>
                </p:stCondLst>
                <p:endSync evt="end" delay="0">
                  <p:rtn val="all"/>
                </p:endSync>
                <p:childTnLst>
                  <p:par>
                    <p:cTn id="14" fill="hold">
                      <p:stCondLst>
                        <p:cond delay="0"/>
                      </p:stCondLst>
                      <p:childTnLst>
                        <p:par>
                          <p:cTn id="15" fill="hold">
                            <p:stCondLst>
                              <p:cond delay="0"/>
                            </p:stCondLst>
                            <p:childTnLst>
                              <p:par>
                                <p:cTn id="16" presetID="23" presetClass="emph" presetSubtype="0" fill="hold" grpId="0" nodeType="clickEffect">
                                  <p:stCondLst>
                                    <p:cond delay="0"/>
                                  </p:stCondLst>
                                  <p:childTnLst>
                                    <p:animClr clrSpc="hsl" dir="cw">
                                      <p:cBhvr override="childStyle">
                                        <p:cTn id="17" dur="500" fill="hold"/>
                                        <p:tgtEl>
                                          <p:spTgt spid="8"/>
                                        </p:tgtEl>
                                        <p:attrNameLst>
                                          <p:attrName>style.color</p:attrName>
                                        </p:attrNameLst>
                                      </p:cBhvr>
                                      <p:by>
                                        <p:hsl h="10842353" s="0" l="0"/>
                                      </p:by>
                                    </p:animClr>
                                    <p:animClr clrSpc="hsl" dir="cw">
                                      <p:cBhvr>
                                        <p:cTn id="18" dur="500" fill="hold"/>
                                        <p:tgtEl>
                                          <p:spTgt spid="8"/>
                                        </p:tgtEl>
                                        <p:attrNameLst>
                                          <p:attrName>fillcolor</p:attrName>
                                        </p:attrNameLst>
                                      </p:cBhvr>
                                      <p:by>
                                        <p:hsl h="10842353" s="0" l="0"/>
                                      </p:by>
                                    </p:animClr>
                                    <p:animClr clrSpc="hsl" dir="cw">
                                      <p:cBhvr>
                                        <p:cTn id="19" dur="500" fill="hold"/>
                                        <p:tgtEl>
                                          <p:spTgt spid="8"/>
                                        </p:tgtEl>
                                        <p:attrNameLst>
                                          <p:attrName>stroke.color</p:attrName>
                                        </p:attrNameLst>
                                      </p:cBhvr>
                                      <p:by>
                                        <p:hsl h="10842353" s="0" l="0"/>
                                      </p:by>
                                    </p:animClr>
                                    <p:set>
                                      <p:cBhvr>
                                        <p:cTn id="20" dur="500" fill="hold"/>
                                        <p:tgtEl>
                                          <p:spTgt spid="8"/>
                                        </p:tgtEl>
                                        <p:attrNameLst>
                                          <p:attrName>fill.type</p:attrName>
                                        </p:attrNameLst>
                                      </p:cBhvr>
                                      <p:to>
                                        <p:strVal val="solid"/>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56" presetClass="path" presetSubtype="0" accel="50000" decel="50000" fill="hold" nodeType="withEffect">
                                  <p:stCondLst>
                                    <p:cond delay="0"/>
                                  </p:stCondLst>
                                  <p:childTnLst>
                                    <p:animMotion origin="layout" path="M -1.11111E-6 -1.48148E-6 L -0.58907 0.36851 " pathEditMode="relative" rAng="0" ptsTypes="AA">
                                      <p:cBhvr>
                                        <p:cTn id="25" dur="2000" fill="hold"/>
                                        <p:tgtEl>
                                          <p:spTgt spid="14"/>
                                        </p:tgtEl>
                                        <p:attrNameLst>
                                          <p:attrName>ppt_x</p:attrName>
                                          <p:attrName>ppt_y</p:attrName>
                                        </p:attrNameLst>
                                      </p:cBhvr>
                                      <p:rCtr x="-27014" y="14699"/>
                                    </p:animMotion>
                                  </p:childTnLst>
                                </p:cTn>
                              </p:par>
                            </p:childTnLst>
                          </p:cTn>
                        </p:par>
                        <p:par>
                          <p:cTn id="26" fill="hold">
                            <p:stCondLst>
                              <p:cond delay="2500"/>
                            </p:stCondLst>
                            <p:childTnLst>
                              <p:par>
                                <p:cTn id="27" presetID="1" presetClass="exit" presetSubtype="0" fill="hold" nodeType="after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SAI2_(new).wav"/>
                                        </p:tgtEl>
                                      </p:cMediaNode>
                                    </p:audio>
                                  </p:subTnLst>
                                </p:cTn>
                              </p:par>
                            </p:childTnLst>
                          </p:cTn>
                        </p:par>
                      </p:childTnLst>
                    </p:cTn>
                  </p:par>
                </p:childTnLst>
              </p:cTn>
              <p:nextCondLst>
                <p:cond evt="onClick" delay="0">
                  <p:tgtEl>
                    <p:spTgt spid="16"/>
                  </p:tgtEl>
                </p:cond>
              </p:nextCondLst>
            </p:seq>
            <p:seq concurrent="1" nextAc="seek">
              <p:cTn id="33" restart="whenNotActive" fill="hold" evtFilter="cancelBubble" nodeType="interactiveSeq">
                <p:stCondLst>
                  <p:cond evt="onClick" delay="0">
                    <p:tgtEl>
                      <p:spTgt spid="37"/>
                    </p:tgtEl>
                  </p:cond>
                </p:stCondLst>
                <p:endSync evt="end" delay="0">
                  <p:rtn val="all"/>
                </p:endSync>
                <p:childTnLst>
                  <p:par>
                    <p:cTn id="34" fill="hold">
                      <p:stCondLst>
                        <p:cond delay="0"/>
                      </p:stCondLst>
                      <p:childTnLst>
                        <p:par>
                          <p:cTn id="35" fill="hold">
                            <p:stCondLst>
                              <p:cond delay="0"/>
                            </p:stCondLst>
                            <p:childTnLst>
                              <p:par>
                                <p:cTn id="36" presetID="11" presetClass="entr" presetSubtype="0" fill="hold" grpId="0" nodeType="afterEffect">
                                  <p:stCondLst>
                                    <p:cond delay="0"/>
                                  </p:stCondLst>
                                  <p:childTnLst>
                                    <p:set>
                                      <p:cBhvr>
                                        <p:cTn id="37" dur="1000">
                                          <p:stCondLst>
                                            <p:cond delay="0"/>
                                          </p:stCondLst>
                                        </p:cTn>
                                        <p:tgtEl>
                                          <p:spTgt spid="26"/>
                                        </p:tgtEl>
                                        <p:attrNameLst>
                                          <p:attrName>style.visibility</p:attrName>
                                        </p:attrNameLst>
                                      </p:cBhvr>
                                      <p:to>
                                        <p:strVal val="visible"/>
                                      </p:to>
                                    </p:set>
                                  </p:childTnLst>
                                </p:cTn>
                              </p:par>
                            </p:childTnLst>
                          </p:cTn>
                        </p:par>
                        <p:par>
                          <p:cTn id="38" fill="hold">
                            <p:stCondLst>
                              <p:cond delay="1000"/>
                            </p:stCondLst>
                            <p:childTnLst>
                              <p:par>
                                <p:cTn id="39" presetID="11" presetClass="entr" presetSubtype="0" fill="hold" grpId="0" nodeType="afterEffect">
                                  <p:stCondLst>
                                    <p:cond delay="0"/>
                                  </p:stCondLst>
                                  <p:childTnLst>
                                    <p:set>
                                      <p:cBhvr>
                                        <p:cTn id="40" dur="1000">
                                          <p:stCondLst>
                                            <p:cond delay="0"/>
                                          </p:stCondLst>
                                        </p:cTn>
                                        <p:tgtEl>
                                          <p:spTgt spid="27"/>
                                        </p:tgtEl>
                                        <p:attrNameLst>
                                          <p:attrName>style.visibility</p:attrName>
                                        </p:attrNameLst>
                                      </p:cBhvr>
                                      <p:to>
                                        <p:strVal val="visible"/>
                                      </p:to>
                                    </p:set>
                                  </p:childTnLst>
                                </p:cTn>
                              </p:par>
                            </p:childTnLst>
                          </p:cTn>
                        </p:par>
                        <p:par>
                          <p:cTn id="41" fill="hold">
                            <p:stCondLst>
                              <p:cond delay="2000"/>
                            </p:stCondLst>
                            <p:childTnLst>
                              <p:par>
                                <p:cTn id="42" presetID="11" presetClass="entr" presetSubtype="0" fill="hold" grpId="0" nodeType="afterEffect">
                                  <p:stCondLst>
                                    <p:cond delay="0"/>
                                  </p:stCondLst>
                                  <p:childTnLst>
                                    <p:set>
                                      <p:cBhvr>
                                        <p:cTn id="43" dur="1000">
                                          <p:stCondLst>
                                            <p:cond delay="0"/>
                                          </p:stCondLst>
                                        </p:cTn>
                                        <p:tgtEl>
                                          <p:spTgt spid="28"/>
                                        </p:tgtEl>
                                        <p:attrNameLst>
                                          <p:attrName>style.visibility</p:attrName>
                                        </p:attrNameLst>
                                      </p:cBhvr>
                                      <p:to>
                                        <p:strVal val="visible"/>
                                      </p:to>
                                    </p:set>
                                  </p:childTnLst>
                                </p:cTn>
                              </p:par>
                            </p:childTnLst>
                          </p:cTn>
                        </p:par>
                        <p:par>
                          <p:cTn id="44" fill="hold">
                            <p:stCondLst>
                              <p:cond delay="3000"/>
                            </p:stCondLst>
                            <p:childTnLst>
                              <p:par>
                                <p:cTn id="45" presetID="11" presetClass="entr" presetSubtype="0" fill="hold" grpId="0" nodeType="afterEffect">
                                  <p:stCondLst>
                                    <p:cond delay="0"/>
                                  </p:stCondLst>
                                  <p:childTnLst>
                                    <p:set>
                                      <p:cBhvr>
                                        <p:cTn id="46" dur="1000">
                                          <p:stCondLst>
                                            <p:cond delay="0"/>
                                          </p:stCondLst>
                                        </p:cTn>
                                        <p:tgtEl>
                                          <p:spTgt spid="29"/>
                                        </p:tgtEl>
                                        <p:attrNameLst>
                                          <p:attrName>style.visibility</p:attrName>
                                        </p:attrNameLst>
                                      </p:cBhvr>
                                      <p:to>
                                        <p:strVal val="visible"/>
                                      </p:to>
                                    </p:set>
                                  </p:childTnLst>
                                </p:cTn>
                              </p:par>
                            </p:childTnLst>
                          </p:cTn>
                        </p:par>
                        <p:par>
                          <p:cTn id="47" fill="hold">
                            <p:stCondLst>
                              <p:cond delay="4000"/>
                            </p:stCondLst>
                            <p:childTnLst>
                              <p:par>
                                <p:cTn id="48" presetID="11" presetClass="entr" presetSubtype="0" fill="hold" grpId="0" nodeType="afterEffect">
                                  <p:stCondLst>
                                    <p:cond delay="0"/>
                                  </p:stCondLst>
                                  <p:childTnLst>
                                    <p:set>
                                      <p:cBhvr>
                                        <p:cTn id="49" dur="1000">
                                          <p:stCondLst>
                                            <p:cond delay="0"/>
                                          </p:stCondLst>
                                        </p:cTn>
                                        <p:tgtEl>
                                          <p:spTgt spid="30"/>
                                        </p:tgtEl>
                                        <p:attrNameLst>
                                          <p:attrName>style.visibility</p:attrName>
                                        </p:attrNameLst>
                                      </p:cBhvr>
                                      <p:to>
                                        <p:strVal val="visible"/>
                                      </p:to>
                                    </p:set>
                                  </p:childTnLst>
                                </p:cTn>
                              </p:par>
                            </p:childTnLst>
                          </p:cTn>
                        </p:par>
                        <p:par>
                          <p:cTn id="50" fill="hold">
                            <p:stCondLst>
                              <p:cond delay="5000"/>
                            </p:stCondLst>
                            <p:childTnLst>
                              <p:par>
                                <p:cTn id="51" presetID="11" presetClass="entr" presetSubtype="0" fill="hold" grpId="0" nodeType="afterEffect">
                                  <p:stCondLst>
                                    <p:cond delay="0"/>
                                  </p:stCondLst>
                                  <p:childTnLst>
                                    <p:set>
                                      <p:cBhvr>
                                        <p:cTn id="52" dur="1000">
                                          <p:stCondLst>
                                            <p:cond delay="0"/>
                                          </p:stCondLst>
                                        </p:cTn>
                                        <p:tgtEl>
                                          <p:spTgt spid="31"/>
                                        </p:tgtEl>
                                        <p:attrNameLst>
                                          <p:attrName>style.visibility</p:attrName>
                                        </p:attrNameLst>
                                      </p:cBhvr>
                                      <p:to>
                                        <p:strVal val="visible"/>
                                      </p:to>
                                    </p:set>
                                  </p:childTnLst>
                                </p:cTn>
                              </p:par>
                            </p:childTnLst>
                          </p:cTn>
                        </p:par>
                        <p:par>
                          <p:cTn id="53" fill="hold">
                            <p:stCondLst>
                              <p:cond delay="6000"/>
                            </p:stCondLst>
                            <p:childTnLst>
                              <p:par>
                                <p:cTn id="54" presetID="11" presetClass="entr" presetSubtype="0" fill="hold" grpId="0" nodeType="afterEffect">
                                  <p:stCondLst>
                                    <p:cond delay="0"/>
                                  </p:stCondLst>
                                  <p:childTnLst>
                                    <p:set>
                                      <p:cBhvr>
                                        <p:cTn id="55" dur="1000">
                                          <p:stCondLst>
                                            <p:cond delay="0"/>
                                          </p:stCondLst>
                                        </p:cTn>
                                        <p:tgtEl>
                                          <p:spTgt spid="32"/>
                                        </p:tgtEl>
                                        <p:attrNameLst>
                                          <p:attrName>style.visibility</p:attrName>
                                        </p:attrNameLst>
                                      </p:cBhvr>
                                      <p:to>
                                        <p:strVal val="visible"/>
                                      </p:to>
                                    </p:set>
                                  </p:childTnLst>
                                </p:cTn>
                              </p:par>
                            </p:childTnLst>
                          </p:cTn>
                        </p:par>
                        <p:par>
                          <p:cTn id="56" fill="hold">
                            <p:stCondLst>
                              <p:cond delay="7000"/>
                            </p:stCondLst>
                            <p:childTnLst>
                              <p:par>
                                <p:cTn id="57" presetID="11" presetClass="entr" presetSubtype="0" fill="hold" grpId="0" nodeType="afterEffect">
                                  <p:stCondLst>
                                    <p:cond delay="0"/>
                                  </p:stCondLst>
                                  <p:childTnLst>
                                    <p:set>
                                      <p:cBhvr>
                                        <p:cTn id="58" dur="1000">
                                          <p:stCondLst>
                                            <p:cond delay="0"/>
                                          </p:stCondLst>
                                        </p:cTn>
                                        <p:tgtEl>
                                          <p:spTgt spid="33"/>
                                        </p:tgtEl>
                                        <p:attrNameLst>
                                          <p:attrName>style.visibility</p:attrName>
                                        </p:attrNameLst>
                                      </p:cBhvr>
                                      <p:to>
                                        <p:strVal val="visible"/>
                                      </p:to>
                                    </p:set>
                                  </p:childTnLst>
                                </p:cTn>
                              </p:par>
                            </p:childTnLst>
                          </p:cTn>
                        </p:par>
                        <p:par>
                          <p:cTn id="59" fill="hold">
                            <p:stCondLst>
                              <p:cond delay="8000"/>
                            </p:stCondLst>
                            <p:childTnLst>
                              <p:par>
                                <p:cTn id="60" presetID="11" presetClass="entr" presetSubtype="0" fill="hold" grpId="0" nodeType="afterEffect">
                                  <p:stCondLst>
                                    <p:cond delay="0"/>
                                  </p:stCondLst>
                                  <p:childTnLst>
                                    <p:set>
                                      <p:cBhvr>
                                        <p:cTn id="61" dur="1000">
                                          <p:stCondLst>
                                            <p:cond delay="0"/>
                                          </p:stCondLst>
                                        </p:cTn>
                                        <p:tgtEl>
                                          <p:spTgt spid="34"/>
                                        </p:tgtEl>
                                        <p:attrNameLst>
                                          <p:attrName>style.visibility</p:attrName>
                                        </p:attrNameLst>
                                      </p:cBhvr>
                                      <p:to>
                                        <p:strVal val="visible"/>
                                      </p:to>
                                    </p:set>
                                  </p:childTnLst>
                                </p:cTn>
                              </p:par>
                            </p:childTnLst>
                          </p:cTn>
                        </p:par>
                        <p:par>
                          <p:cTn id="62" fill="hold">
                            <p:stCondLst>
                              <p:cond delay="9000"/>
                            </p:stCondLst>
                            <p:childTnLst>
                              <p:par>
                                <p:cTn id="63" presetID="11" presetClass="entr" presetSubtype="0" fill="hold" grpId="0" nodeType="afterEffect">
                                  <p:stCondLst>
                                    <p:cond delay="0"/>
                                  </p:stCondLst>
                                  <p:childTnLst>
                                    <p:set>
                                      <p:cBhvr>
                                        <p:cTn id="64" dur="1000">
                                          <p:stCondLst>
                                            <p:cond delay="0"/>
                                          </p:stCondLst>
                                        </p:cTn>
                                        <p:tgtEl>
                                          <p:spTgt spid="35"/>
                                        </p:tgtEl>
                                        <p:attrNameLst>
                                          <p:attrName>style.visibility</p:attrName>
                                        </p:attrNameLst>
                                      </p:cBhvr>
                                      <p:to>
                                        <p:strVal val="visible"/>
                                      </p:to>
                                    </p:set>
                                  </p:childTnLst>
                                </p:cTn>
                              </p:par>
                            </p:childTnLst>
                          </p:cTn>
                        </p:par>
                        <p:par>
                          <p:cTn id="65" fill="hold">
                            <p:stCondLst>
                              <p:cond delay="10000"/>
                            </p:stCondLst>
                            <p:childTnLst>
                              <p:par>
                                <p:cTn id="66" presetID="11" presetClass="entr" presetSubtype="0" fill="hold" grpId="0" nodeType="afterEffect">
                                  <p:stCondLst>
                                    <p:cond delay="0"/>
                                  </p:stCondLst>
                                  <p:childTnLst>
                                    <p:set>
                                      <p:cBhvr>
                                        <p:cTn id="67"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7"/>
                  </p:tgtEl>
                </p:cond>
              </p:nextCondLst>
            </p:seq>
            <p:seq concurrent="1" nextAc="seek">
              <p:cTn id="68" restart="whenNotActive" fill="hold" evtFilter="cancelBubble" nodeType="interactiveSeq">
                <p:stCondLst>
                  <p:cond evt="onClick" delay="0">
                    <p:tgtEl>
                      <p:spTgt spid="15"/>
                    </p:tgtEl>
                  </p:cond>
                </p:stCondLst>
                <p:endSync evt="end" delay="0">
                  <p:rtn val="all"/>
                </p:endSync>
                <p:childTnLst>
                  <p:par>
                    <p:cTn id="69" fill="hold">
                      <p:stCondLst>
                        <p:cond delay="0"/>
                      </p:stCondLst>
                      <p:childTnLst>
                        <p:par>
                          <p:cTn id="70" fill="hold">
                            <p:stCondLst>
                              <p:cond delay="0"/>
                            </p:stCondLst>
                            <p:childTnLst>
                              <p:par>
                                <p:cTn id="71" presetID="23" presetClass="emph" presetSubtype="0" fill="hold" grpId="0" nodeType="clickEffect">
                                  <p:stCondLst>
                                    <p:cond delay="0"/>
                                  </p:stCondLst>
                                  <p:childTnLst>
                                    <p:animClr clrSpc="hsl" dir="cw">
                                      <p:cBhvr override="childStyle">
                                        <p:cTn id="72" dur="500" fill="hold"/>
                                        <p:tgtEl>
                                          <p:spTgt spid="9"/>
                                        </p:tgtEl>
                                        <p:attrNameLst>
                                          <p:attrName>style.color</p:attrName>
                                        </p:attrNameLst>
                                      </p:cBhvr>
                                      <p:by>
                                        <p:hsl h="10842353" s="0" l="0"/>
                                      </p:by>
                                    </p:animClr>
                                    <p:animClr clrSpc="hsl" dir="cw">
                                      <p:cBhvr>
                                        <p:cTn id="73" dur="500" fill="hold"/>
                                        <p:tgtEl>
                                          <p:spTgt spid="9"/>
                                        </p:tgtEl>
                                        <p:attrNameLst>
                                          <p:attrName>fillcolor</p:attrName>
                                        </p:attrNameLst>
                                      </p:cBhvr>
                                      <p:by>
                                        <p:hsl h="10842353" s="0" l="0"/>
                                      </p:by>
                                    </p:animClr>
                                    <p:animClr clrSpc="hsl" dir="cw">
                                      <p:cBhvr>
                                        <p:cTn id="74" dur="500" fill="hold"/>
                                        <p:tgtEl>
                                          <p:spTgt spid="9"/>
                                        </p:tgtEl>
                                        <p:attrNameLst>
                                          <p:attrName>stroke.color</p:attrName>
                                        </p:attrNameLst>
                                      </p:cBhvr>
                                      <p:by>
                                        <p:hsl h="10842353" s="0" l="0"/>
                                      </p:by>
                                    </p:animClr>
                                    <p:set>
                                      <p:cBhvr>
                                        <p:cTn id="75" dur="500" fill="hold"/>
                                        <p:tgtEl>
                                          <p:spTgt spid="9"/>
                                        </p:tgtEl>
                                        <p:attrNameLst>
                                          <p:attrName>fill.type</p:attrName>
                                        </p:attrNameLst>
                                      </p:cBhvr>
                                      <p:to>
                                        <p:strVal val="solid"/>
                                      </p:to>
                                    </p:set>
                                  </p:childTnLst>
                                </p:cTn>
                              </p:par>
                            </p:childTnLst>
                          </p:cTn>
                        </p:par>
                        <p:par>
                          <p:cTn id="76" fill="hold">
                            <p:stCondLst>
                              <p:cond delay="500"/>
                            </p:stCondLst>
                            <p:childTnLst>
                              <p:par>
                                <p:cTn id="77" presetID="1" presetClass="entr" presetSubtype="0"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UNG_(new).wav"/>
                                        </p:tgtEl>
                                      </p:cMediaNode>
                                    </p:audio>
                                  </p:subTnLst>
                                </p:cTn>
                              </p:par>
                            </p:childTnLst>
                          </p:cTn>
                        </p:par>
                        <p:par>
                          <p:cTn id="79" fill="hold">
                            <p:stCondLst>
                              <p:cond delay="500"/>
                            </p:stCondLst>
                            <p:childTnLst>
                              <p:par>
                                <p:cTn id="80" presetID="49" presetClass="path" presetSubtype="0" accel="50000" decel="50000" fill="hold" nodeType="afterEffect">
                                  <p:stCondLst>
                                    <p:cond delay="0"/>
                                  </p:stCondLst>
                                  <p:childTnLst>
                                    <p:animMotion origin="layout" path="M 1.38889E-6 0 L 0.1592 -0.31505 " pathEditMode="relative" rAng="0" ptsTypes="AA">
                                      <p:cBhvr>
                                        <p:cTn id="81" dur="2000" fill="hold"/>
                                        <p:tgtEl>
                                          <p:spTgt spid="10"/>
                                        </p:tgtEl>
                                        <p:attrNameLst>
                                          <p:attrName>ppt_x</p:attrName>
                                          <p:attrName>ppt_y</p:attrName>
                                        </p:attrNameLst>
                                      </p:cBhvr>
                                      <p:rCtr x="7951" y="-15764"/>
                                    </p:animMotion>
                                  </p:childTnLst>
                                </p:cTn>
                              </p:par>
                            </p:childTnLst>
                          </p:cTn>
                        </p:par>
                        <p:par>
                          <p:cTn id="82" fill="hold">
                            <p:stCondLst>
                              <p:cond delay="2500"/>
                            </p:stCondLst>
                            <p:childTnLst>
                              <p:par>
                                <p:cTn id="83" presetID="1" presetClass="exit" presetSubtype="0" fill="hold" nodeType="afterEffect">
                                  <p:stCondLst>
                                    <p:cond delay="0"/>
                                  </p:stCondLst>
                                  <p:childTnLst>
                                    <p:set>
                                      <p:cBhvr>
                                        <p:cTn id="84" dur="1" fill="hold">
                                          <p:stCondLst>
                                            <p:cond delay="0"/>
                                          </p:stCondLst>
                                        </p:cTn>
                                        <p:tgtEl>
                                          <p:spTgt spid="13"/>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0"/>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8" grpId="0" animBg="1"/>
      <p:bldP spid="9" grpId="0" animBg="1"/>
      <p:bldP spid="20"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WordArt 18"/>
          <p:cNvSpPr>
            <a:spLocks noChangeArrowheads="1" noChangeShapeType="1" noTextEdit="1"/>
          </p:cNvSpPr>
          <p:nvPr/>
        </p:nvSpPr>
        <p:spPr bwMode="auto">
          <a:xfrm>
            <a:off x="876300" y="0"/>
            <a:ext cx="7467600" cy="1752600"/>
          </a:xfrm>
          <a:prstGeom prst="rect">
            <a:avLst/>
          </a:prstGeom>
        </p:spPr>
        <p:txBody>
          <a:bodyPr wrap="none" fromWordArt="1">
            <a:prstTxWarp prst="textTriangle">
              <a:avLst>
                <a:gd name="adj" fmla="val 39370"/>
              </a:avLst>
            </a:prstTxWarp>
          </a:bodyPr>
          <a:lstStyle/>
          <a:p>
            <a:pPr algn="ctr"/>
            <a:r>
              <a:rPr lang="en-US" sz="3600" b="1" kern="10" dirty="0" err="1" smtClean="0">
                <a:ln w="10541">
                  <a:solidFill>
                    <a:srgbClr val="4579B8"/>
                  </a:solidFill>
                  <a:round/>
                  <a:headEnd/>
                  <a:tailEnd/>
                </a:ln>
                <a:solidFill>
                  <a:srgbClr val="3333FF"/>
                </a:solidFill>
                <a:latin typeface="Times New Roman"/>
                <a:cs typeface="Times New Roman"/>
              </a:rPr>
              <a:t>Hướng</a:t>
            </a:r>
            <a:r>
              <a:rPr lang="en-US" sz="3600" b="1" kern="10" dirty="0" smtClean="0">
                <a:ln w="10541">
                  <a:solidFill>
                    <a:srgbClr val="4579B8"/>
                  </a:solidFill>
                  <a:round/>
                  <a:headEnd/>
                  <a:tailEnd/>
                </a:ln>
                <a:solidFill>
                  <a:srgbClr val="3333FF"/>
                </a:solidFill>
                <a:latin typeface="Times New Roman"/>
                <a:cs typeface="Times New Roman"/>
              </a:rPr>
              <a:t> </a:t>
            </a:r>
            <a:r>
              <a:rPr lang="en-US" sz="3600" b="1" kern="10" dirty="0" err="1" smtClean="0">
                <a:ln w="10541">
                  <a:solidFill>
                    <a:srgbClr val="4579B8"/>
                  </a:solidFill>
                  <a:round/>
                  <a:headEnd/>
                  <a:tailEnd/>
                </a:ln>
                <a:solidFill>
                  <a:srgbClr val="3333FF"/>
                </a:solidFill>
                <a:latin typeface="Times New Roman"/>
                <a:cs typeface="Times New Roman"/>
              </a:rPr>
              <a:t>dẫn</a:t>
            </a:r>
            <a:r>
              <a:rPr lang="en-US" sz="3600" b="1" kern="10" dirty="0" smtClean="0">
                <a:ln w="10541">
                  <a:solidFill>
                    <a:srgbClr val="4579B8"/>
                  </a:solidFill>
                  <a:round/>
                  <a:headEnd/>
                  <a:tailEnd/>
                </a:ln>
                <a:solidFill>
                  <a:srgbClr val="3333FF"/>
                </a:solidFill>
                <a:latin typeface="Times New Roman"/>
                <a:cs typeface="Times New Roman"/>
              </a:rPr>
              <a:t> </a:t>
            </a:r>
            <a:r>
              <a:rPr lang="en-US" sz="3600" b="1" kern="10" dirty="0" err="1" smtClean="0">
                <a:ln w="10541">
                  <a:solidFill>
                    <a:srgbClr val="4579B8"/>
                  </a:solidFill>
                  <a:round/>
                  <a:headEnd/>
                  <a:tailEnd/>
                </a:ln>
                <a:solidFill>
                  <a:srgbClr val="3333FF"/>
                </a:solidFill>
                <a:latin typeface="Times New Roman"/>
                <a:cs typeface="Times New Roman"/>
              </a:rPr>
              <a:t>về</a:t>
            </a:r>
            <a:r>
              <a:rPr lang="en-US" sz="3600" b="1" kern="10" dirty="0" smtClean="0">
                <a:ln w="10541">
                  <a:solidFill>
                    <a:srgbClr val="4579B8"/>
                  </a:solidFill>
                  <a:round/>
                  <a:headEnd/>
                  <a:tailEnd/>
                </a:ln>
                <a:solidFill>
                  <a:srgbClr val="3333FF"/>
                </a:solidFill>
                <a:latin typeface="Times New Roman"/>
                <a:cs typeface="Times New Roman"/>
              </a:rPr>
              <a:t> </a:t>
            </a:r>
            <a:r>
              <a:rPr lang="en-US" sz="3600" b="1" kern="10" dirty="0" err="1" smtClean="0">
                <a:ln w="10541">
                  <a:solidFill>
                    <a:srgbClr val="4579B8"/>
                  </a:solidFill>
                  <a:round/>
                  <a:headEnd/>
                  <a:tailEnd/>
                </a:ln>
                <a:solidFill>
                  <a:srgbClr val="3333FF"/>
                </a:solidFill>
                <a:latin typeface="Times New Roman"/>
                <a:cs typeface="Times New Roman"/>
              </a:rPr>
              <a:t>nhà</a:t>
            </a:r>
            <a:endParaRPr lang="en-US" sz="3600" b="1" kern="10" dirty="0">
              <a:ln w="10541">
                <a:solidFill>
                  <a:srgbClr val="4579B8"/>
                </a:solidFill>
                <a:round/>
                <a:headEnd/>
                <a:tailEnd/>
              </a:ln>
              <a:solidFill>
                <a:srgbClr val="3333FF"/>
              </a:solidFill>
              <a:latin typeface="Times New Roman"/>
              <a:cs typeface="Times New Roman"/>
            </a:endParaRPr>
          </a:p>
        </p:txBody>
      </p:sp>
      <p:sp>
        <p:nvSpPr>
          <p:cNvPr id="9" name="TextBox 8"/>
          <p:cNvSpPr txBox="1">
            <a:spLocks noChangeArrowheads="1"/>
          </p:cNvSpPr>
          <p:nvPr/>
        </p:nvSpPr>
        <p:spPr bwMode="auto">
          <a:xfrm>
            <a:off x="685800" y="1699353"/>
            <a:ext cx="8686800" cy="3323987"/>
          </a:xfrm>
          <a:prstGeom prst="rect">
            <a:avLst/>
          </a:prstGeom>
          <a:noFill/>
          <a:ln w="9525">
            <a:noFill/>
            <a:miter lim="800000"/>
            <a:headEnd/>
            <a:tailEnd/>
          </a:ln>
        </p:spPr>
        <p:txBody>
          <a:bodyPr wrap="square">
            <a:spAutoFit/>
          </a:bodyPr>
          <a:lstStyle/>
          <a:p>
            <a:pPr>
              <a:lnSpc>
                <a:spcPct val="150000"/>
              </a:lnSpc>
              <a:buFont typeface="Wingdings" pitchFamily="2" charset="2"/>
              <a:buChar char="ü"/>
            </a:pPr>
            <a:r>
              <a:rPr lang="en-US" sz="2800" b="1" dirty="0" err="1">
                <a:solidFill>
                  <a:srgbClr val="006600"/>
                </a:solidFill>
                <a:latin typeface="Times New Roman" pitchFamily="18" charset="0"/>
                <a:cs typeface="Times New Roman" pitchFamily="18" charset="0"/>
              </a:rPr>
              <a:t>Ôn</a:t>
            </a:r>
            <a:r>
              <a:rPr lang="en-US" sz="2800" b="1" dirty="0">
                <a:solidFill>
                  <a:srgbClr val="006600"/>
                </a:solidFill>
                <a:latin typeface="Times New Roman" pitchFamily="18" charset="0"/>
                <a:cs typeface="Times New Roman" pitchFamily="18" charset="0"/>
              </a:rPr>
              <a:t> tập, </a:t>
            </a:r>
            <a:r>
              <a:rPr lang="en-US" sz="2800" b="1" dirty="0" err="1">
                <a:solidFill>
                  <a:srgbClr val="006600"/>
                </a:solidFill>
                <a:latin typeface="Times New Roman" pitchFamily="18" charset="0"/>
                <a:cs typeface="Times New Roman" pitchFamily="18" charset="0"/>
              </a:rPr>
              <a:t>nắm</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kĩ</a:t>
            </a:r>
            <a:r>
              <a:rPr lang="en-US" sz="2800" b="1" dirty="0">
                <a:solidFill>
                  <a:srgbClr val="006600"/>
                </a:solidFill>
                <a:latin typeface="Times New Roman" pitchFamily="18" charset="0"/>
                <a:cs typeface="Times New Roman" pitchFamily="18" charset="0"/>
              </a:rPr>
              <a:t> các </a:t>
            </a:r>
            <a:r>
              <a:rPr lang="en-US" sz="2800" b="1" dirty="0" err="1" smtClean="0">
                <a:solidFill>
                  <a:srgbClr val="006600"/>
                </a:solidFill>
                <a:latin typeface="Times New Roman" pitchFamily="18" charset="0"/>
                <a:cs typeface="Times New Roman" pitchFamily="18" charset="0"/>
              </a:rPr>
              <a:t>công</a:t>
            </a:r>
            <a:r>
              <a:rPr lang="en-US" sz="2800" b="1" dirty="0" smtClean="0">
                <a:solidFill>
                  <a:srgbClr val="006600"/>
                </a:solidFill>
                <a:latin typeface="Times New Roman" pitchFamily="18" charset="0"/>
                <a:cs typeface="Times New Roman" pitchFamily="18" charset="0"/>
              </a:rPr>
              <a:t> </a:t>
            </a:r>
            <a:r>
              <a:rPr lang="en-US" sz="2800" b="1" dirty="0" err="1" smtClean="0">
                <a:solidFill>
                  <a:srgbClr val="006600"/>
                </a:solidFill>
                <a:latin typeface="Times New Roman" pitchFamily="18" charset="0"/>
                <a:cs typeface="Times New Roman" pitchFamily="18" charset="0"/>
              </a:rPr>
              <a:t>thức</a:t>
            </a:r>
            <a:r>
              <a:rPr lang="en-US" sz="2800" b="1" dirty="0" smtClean="0">
                <a:solidFill>
                  <a:srgbClr val="006600"/>
                </a:solidFill>
                <a:latin typeface="Times New Roman" pitchFamily="18" charset="0"/>
                <a:cs typeface="Times New Roman" pitchFamily="18" charset="0"/>
              </a:rPr>
              <a:t> </a:t>
            </a:r>
            <a:r>
              <a:rPr lang="en-US" sz="2800" b="1" dirty="0" err="1" smtClean="0">
                <a:solidFill>
                  <a:srgbClr val="006600"/>
                </a:solidFill>
                <a:latin typeface="Times New Roman" pitchFamily="18" charset="0"/>
                <a:cs typeface="Times New Roman" pitchFamily="18" charset="0"/>
              </a:rPr>
              <a:t>tính</a:t>
            </a:r>
            <a:r>
              <a:rPr lang="en-US" sz="2800" b="1" dirty="0" smtClean="0">
                <a:solidFill>
                  <a:srgbClr val="006600"/>
                </a:solidFill>
                <a:latin typeface="Times New Roman" pitchFamily="18" charset="0"/>
                <a:cs typeface="Times New Roman" pitchFamily="18" charset="0"/>
              </a:rPr>
              <a:t> </a:t>
            </a:r>
            <a:r>
              <a:rPr lang="en-US" sz="2800" b="1" dirty="0" err="1" smtClean="0">
                <a:solidFill>
                  <a:srgbClr val="006600"/>
                </a:solidFill>
                <a:latin typeface="Times New Roman" pitchFamily="18" charset="0"/>
                <a:cs typeface="Times New Roman" pitchFamily="18" charset="0"/>
              </a:rPr>
              <a:t>chu</a:t>
            </a:r>
            <a:r>
              <a:rPr lang="en-US" sz="2800" b="1" dirty="0" smtClean="0">
                <a:solidFill>
                  <a:srgbClr val="006600"/>
                </a:solidFill>
                <a:latin typeface="Times New Roman" pitchFamily="18" charset="0"/>
                <a:cs typeface="Times New Roman" pitchFamily="18" charset="0"/>
              </a:rPr>
              <a:t> vi, </a:t>
            </a:r>
            <a:r>
              <a:rPr lang="en-US" sz="2800" b="1" dirty="0" err="1" smtClean="0">
                <a:solidFill>
                  <a:srgbClr val="006600"/>
                </a:solidFill>
                <a:latin typeface="Times New Roman" pitchFamily="18" charset="0"/>
                <a:cs typeface="Times New Roman" pitchFamily="18" charset="0"/>
              </a:rPr>
              <a:t>diện</a:t>
            </a:r>
            <a:r>
              <a:rPr lang="en-US" sz="2800" b="1" dirty="0" smtClean="0">
                <a:solidFill>
                  <a:srgbClr val="006600"/>
                </a:solidFill>
                <a:latin typeface="Times New Roman" pitchFamily="18" charset="0"/>
                <a:cs typeface="Times New Roman" pitchFamily="18" charset="0"/>
              </a:rPr>
              <a:t> </a:t>
            </a:r>
            <a:r>
              <a:rPr lang="en-US" sz="2800" b="1" dirty="0" err="1" smtClean="0">
                <a:solidFill>
                  <a:srgbClr val="006600"/>
                </a:solidFill>
                <a:latin typeface="Times New Roman" pitchFamily="18" charset="0"/>
                <a:cs typeface="Times New Roman" pitchFamily="18" charset="0"/>
              </a:rPr>
              <a:t>tích</a:t>
            </a:r>
            <a:r>
              <a:rPr lang="en-US" sz="2800" b="1" dirty="0" smtClean="0">
                <a:solidFill>
                  <a:srgbClr val="006600"/>
                </a:solidFill>
                <a:latin typeface="Times New Roman" pitchFamily="18" charset="0"/>
                <a:cs typeface="Times New Roman" pitchFamily="18" charset="0"/>
              </a:rPr>
              <a:t> của các </a:t>
            </a:r>
            <a:r>
              <a:rPr lang="en-US" sz="2800" b="1" dirty="0" err="1" smtClean="0">
                <a:solidFill>
                  <a:srgbClr val="006600"/>
                </a:solidFill>
                <a:latin typeface="Times New Roman" pitchFamily="18" charset="0"/>
                <a:cs typeface="Times New Roman" pitchFamily="18" charset="0"/>
              </a:rPr>
              <a:t>tứ</a:t>
            </a:r>
            <a:r>
              <a:rPr lang="en-US" sz="2800" b="1" dirty="0" smtClean="0">
                <a:solidFill>
                  <a:srgbClr val="006600"/>
                </a:solidFill>
                <a:latin typeface="Times New Roman" pitchFamily="18" charset="0"/>
                <a:cs typeface="Times New Roman" pitchFamily="18" charset="0"/>
              </a:rPr>
              <a:t> </a:t>
            </a:r>
            <a:r>
              <a:rPr lang="en-US" sz="2800" b="1" dirty="0" err="1" smtClean="0">
                <a:solidFill>
                  <a:srgbClr val="006600"/>
                </a:solidFill>
                <a:latin typeface="Times New Roman" pitchFamily="18" charset="0"/>
                <a:cs typeface="Times New Roman" pitchFamily="18" charset="0"/>
              </a:rPr>
              <a:t>giác</a:t>
            </a:r>
            <a:r>
              <a:rPr lang="en-US" sz="2800" b="1" dirty="0" smtClean="0">
                <a:solidFill>
                  <a:srgbClr val="006600"/>
                </a:solidFill>
                <a:latin typeface="Times New Roman" pitchFamily="18" charset="0"/>
                <a:cs typeface="Times New Roman" pitchFamily="18" charset="0"/>
              </a:rPr>
              <a:t> </a:t>
            </a:r>
            <a:r>
              <a:rPr lang="en-US" sz="2800" b="1" dirty="0" err="1" smtClean="0">
                <a:solidFill>
                  <a:srgbClr val="006600"/>
                </a:solidFill>
                <a:latin typeface="Times New Roman" pitchFamily="18" charset="0"/>
                <a:cs typeface="Times New Roman" pitchFamily="18" charset="0"/>
              </a:rPr>
              <a:t>đã</a:t>
            </a:r>
            <a:r>
              <a:rPr lang="en-US" sz="2800" b="1" dirty="0" smtClean="0">
                <a:solidFill>
                  <a:srgbClr val="006600"/>
                </a:solidFill>
                <a:latin typeface="Times New Roman" pitchFamily="18" charset="0"/>
                <a:cs typeface="Times New Roman" pitchFamily="18" charset="0"/>
              </a:rPr>
              <a:t> học. </a:t>
            </a:r>
            <a:endParaRPr lang="en-US" sz="2800" b="1" dirty="0">
              <a:solidFill>
                <a:srgbClr val="006600"/>
              </a:solidFill>
              <a:latin typeface="Times New Roman" pitchFamily="18" charset="0"/>
              <a:cs typeface="Times New Roman" pitchFamily="18" charset="0"/>
            </a:endParaRPr>
          </a:p>
          <a:p>
            <a:pPr>
              <a:lnSpc>
                <a:spcPct val="150000"/>
              </a:lnSpc>
              <a:buFont typeface="Wingdings" pitchFamily="2" charset="2"/>
              <a:buChar char="ü"/>
            </a:pPr>
            <a:r>
              <a:rPr lang="en-US" sz="2800" b="1" dirty="0" err="1">
                <a:solidFill>
                  <a:srgbClr val="006600"/>
                </a:solidFill>
                <a:latin typeface="Times New Roman" pitchFamily="18" charset="0"/>
                <a:cs typeface="Times New Roman" pitchFamily="18" charset="0"/>
              </a:rPr>
              <a:t>Xem</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lại</a:t>
            </a:r>
            <a:r>
              <a:rPr lang="en-US" sz="2800" b="1" dirty="0">
                <a:solidFill>
                  <a:srgbClr val="006600"/>
                </a:solidFill>
                <a:latin typeface="Times New Roman" pitchFamily="18" charset="0"/>
                <a:cs typeface="Times New Roman" pitchFamily="18" charset="0"/>
              </a:rPr>
              <a:t> các </a:t>
            </a:r>
            <a:r>
              <a:rPr lang="en-US" sz="2800" b="1" dirty="0" err="1" smtClean="0">
                <a:solidFill>
                  <a:srgbClr val="006600"/>
                </a:solidFill>
                <a:latin typeface="Times New Roman" pitchFamily="18" charset="0"/>
                <a:cs typeface="Times New Roman" pitchFamily="18" charset="0"/>
              </a:rPr>
              <a:t>ví</a:t>
            </a:r>
            <a:r>
              <a:rPr lang="en-US" sz="2800" b="1" dirty="0" smtClean="0">
                <a:solidFill>
                  <a:srgbClr val="006600"/>
                </a:solidFill>
                <a:latin typeface="Times New Roman" pitchFamily="18" charset="0"/>
                <a:cs typeface="Times New Roman" pitchFamily="18" charset="0"/>
              </a:rPr>
              <a:t> </a:t>
            </a:r>
            <a:r>
              <a:rPr lang="en-US" sz="2800" b="1" dirty="0" err="1" smtClean="0">
                <a:solidFill>
                  <a:srgbClr val="006600"/>
                </a:solidFill>
                <a:latin typeface="Times New Roman" pitchFamily="18" charset="0"/>
                <a:cs typeface="Times New Roman" pitchFamily="18" charset="0"/>
              </a:rPr>
              <a:t>dụ</a:t>
            </a:r>
            <a:r>
              <a:rPr lang="en-US" sz="2800" b="1" dirty="0" smtClean="0">
                <a:solidFill>
                  <a:srgbClr val="006600"/>
                </a:solidFill>
                <a:latin typeface="Times New Roman" pitchFamily="18" charset="0"/>
                <a:cs typeface="Times New Roman" pitchFamily="18" charset="0"/>
              </a:rPr>
              <a:t>, </a:t>
            </a:r>
            <a:r>
              <a:rPr lang="en-US" sz="2800" b="1" dirty="0" err="1" smtClean="0">
                <a:solidFill>
                  <a:srgbClr val="006600"/>
                </a:solidFill>
                <a:latin typeface="Times New Roman" pitchFamily="18" charset="0"/>
                <a:cs typeface="Times New Roman" pitchFamily="18" charset="0"/>
              </a:rPr>
              <a:t>bài</a:t>
            </a:r>
            <a:r>
              <a:rPr lang="en-US" sz="2800" b="1" dirty="0" smtClean="0">
                <a:solidFill>
                  <a:srgbClr val="006600"/>
                </a:solidFill>
                <a:latin typeface="Times New Roman" pitchFamily="18" charset="0"/>
                <a:cs typeface="Times New Roman" pitchFamily="18" charset="0"/>
              </a:rPr>
              <a:t> </a:t>
            </a:r>
            <a:r>
              <a:rPr lang="en-US" sz="2800" b="1" dirty="0">
                <a:solidFill>
                  <a:srgbClr val="006600"/>
                </a:solidFill>
                <a:latin typeface="Times New Roman" pitchFamily="18" charset="0"/>
                <a:cs typeface="Times New Roman" pitchFamily="18" charset="0"/>
              </a:rPr>
              <a:t>tập </a:t>
            </a:r>
            <a:r>
              <a:rPr lang="en-US" sz="2800" b="1" dirty="0" err="1">
                <a:solidFill>
                  <a:srgbClr val="006600"/>
                </a:solidFill>
                <a:latin typeface="Times New Roman" pitchFamily="18" charset="0"/>
                <a:cs typeface="Times New Roman" pitchFamily="18" charset="0"/>
              </a:rPr>
              <a:t>đã</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làm</a:t>
            </a:r>
            <a:r>
              <a:rPr lang="en-US" sz="2800" b="1" dirty="0">
                <a:solidFill>
                  <a:srgbClr val="006600"/>
                </a:solidFill>
                <a:latin typeface="Times New Roman" pitchFamily="18" charset="0"/>
                <a:cs typeface="Times New Roman" pitchFamily="18" charset="0"/>
              </a:rPr>
              <a:t>.</a:t>
            </a:r>
          </a:p>
          <a:p>
            <a:pPr>
              <a:lnSpc>
                <a:spcPct val="150000"/>
              </a:lnSpc>
              <a:buFont typeface="Wingdings" pitchFamily="2" charset="2"/>
              <a:buChar char="ü"/>
            </a:pPr>
            <a:r>
              <a:rPr lang="en-US" sz="2800" b="1" dirty="0">
                <a:solidFill>
                  <a:srgbClr val="006600"/>
                </a:solidFill>
                <a:latin typeface="Times New Roman" pitchFamily="18" charset="0"/>
                <a:cs typeface="Times New Roman" pitchFamily="18" charset="0"/>
              </a:rPr>
              <a:t>BTVN: </a:t>
            </a:r>
            <a:r>
              <a:rPr lang="en-US" sz="2800" b="1" dirty="0" smtClean="0">
                <a:solidFill>
                  <a:srgbClr val="006600"/>
                </a:solidFill>
                <a:latin typeface="Times New Roman" pitchFamily="18" charset="0"/>
                <a:cs typeface="Times New Roman" pitchFamily="18" charset="0"/>
              </a:rPr>
              <a:t>4.20; 4.21/</a:t>
            </a:r>
            <a:r>
              <a:rPr lang="en-US" sz="2800" b="1" dirty="0" err="1" smtClean="0">
                <a:solidFill>
                  <a:srgbClr val="006600"/>
                </a:solidFill>
                <a:latin typeface="Times New Roman" pitchFamily="18" charset="0"/>
                <a:cs typeface="Times New Roman" pitchFamily="18" charset="0"/>
              </a:rPr>
              <a:t>sgk</a:t>
            </a:r>
            <a:r>
              <a:rPr lang="en-US" sz="2800" b="1" dirty="0" smtClean="0">
                <a:solidFill>
                  <a:srgbClr val="006600"/>
                </a:solidFill>
                <a:latin typeface="Times New Roman" pitchFamily="18" charset="0"/>
                <a:cs typeface="Times New Roman" pitchFamily="18" charset="0"/>
              </a:rPr>
              <a:t>.</a:t>
            </a:r>
          </a:p>
          <a:p>
            <a:pPr>
              <a:lnSpc>
                <a:spcPct val="150000"/>
              </a:lnSpc>
              <a:buFont typeface="Wingdings" pitchFamily="2" charset="2"/>
              <a:buChar char="ü"/>
            </a:pPr>
            <a:r>
              <a:rPr lang="en-US" sz="2800" b="1" dirty="0" err="1" smtClean="0">
                <a:solidFill>
                  <a:srgbClr val="006600"/>
                </a:solidFill>
                <a:latin typeface="Times New Roman" pitchFamily="18" charset="0"/>
                <a:cs typeface="Times New Roman" pitchFamily="18" charset="0"/>
              </a:rPr>
              <a:t>Xem</a:t>
            </a:r>
            <a:r>
              <a:rPr lang="en-US" sz="2800" b="1" dirty="0" smtClean="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trước</a:t>
            </a:r>
            <a:r>
              <a:rPr lang="en-US" sz="2800" b="1" dirty="0">
                <a:solidFill>
                  <a:srgbClr val="006600"/>
                </a:solidFill>
                <a:latin typeface="Times New Roman" pitchFamily="18" charset="0"/>
                <a:cs typeface="Times New Roman" pitchFamily="18" charset="0"/>
              </a:rPr>
              <a:t> nội dung </a:t>
            </a:r>
            <a:r>
              <a:rPr lang="en-US" sz="2800" b="1" dirty="0" err="1">
                <a:solidFill>
                  <a:srgbClr val="006600"/>
                </a:solidFill>
                <a:latin typeface="Times New Roman" pitchFamily="18" charset="0"/>
                <a:cs typeface="Times New Roman" pitchFamily="18" charset="0"/>
              </a:rPr>
              <a:t>bài</a:t>
            </a:r>
            <a:r>
              <a:rPr lang="en-US" sz="2800" b="1" dirty="0">
                <a:solidFill>
                  <a:srgbClr val="006600"/>
                </a:solidFill>
                <a:latin typeface="Times New Roman" pitchFamily="18" charset="0"/>
                <a:cs typeface="Times New Roman" pitchFamily="18" charset="0"/>
              </a:rPr>
              <a:t> </a:t>
            </a:r>
            <a:r>
              <a:rPr lang="en-US" sz="2800" b="1" dirty="0" smtClean="0">
                <a:solidFill>
                  <a:srgbClr val="006600"/>
                </a:solidFill>
                <a:latin typeface="Times New Roman" pitchFamily="18" charset="0"/>
                <a:cs typeface="Times New Roman" pitchFamily="18" charset="0"/>
              </a:rPr>
              <a:t>: LUYỆN TẬP CHUNG.</a:t>
            </a:r>
            <a:endParaRPr lang="en-US" sz="2800" b="1" dirty="0">
              <a:solidFill>
                <a:srgbClr val="0066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p:stCondLst>
                              <p:cond delay="500"/>
                            </p:stCondLst>
                            <p:childTnLst>
                              <p:par>
                                <p:cTn id="9" presetID="1"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18"/>
          <p:cNvSpPr>
            <a:spLocks noChangeArrowheads="1" noChangeShapeType="1" noTextEdit="1"/>
          </p:cNvSpPr>
          <p:nvPr/>
        </p:nvSpPr>
        <p:spPr bwMode="auto">
          <a:xfrm>
            <a:off x="1066800" y="990600"/>
            <a:ext cx="7391400" cy="20574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Tạm</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 </a:t>
            </a: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biệt</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 </a:t>
            </a: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hẹn</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 </a:t>
            </a: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gặp</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 </a:t>
            </a: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lại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 các </a:t>
            </a: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em</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 t="61356" r="48558"/>
          <a:stretch/>
        </p:blipFill>
        <p:spPr>
          <a:xfrm>
            <a:off x="6368305" y="1926653"/>
            <a:ext cx="2401906" cy="1400835"/>
          </a:xfrm>
          <a:prstGeom prst="rect">
            <a:avLst/>
          </a:prstGeom>
        </p:spPr>
      </p:pic>
      <p:sp>
        <p:nvSpPr>
          <p:cNvPr id="13" name="Text Box 5"/>
          <p:cNvSpPr txBox="1">
            <a:spLocks noChangeArrowheads="1"/>
          </p:cNvSpPr>
          <p:nvPr/>
        </p:nvSpPr>
        <p:spPr bwMode="auto">
          <a:xfrm>
            <a:off x="0" y="162766"/>
            <a:ext cx="9067800" cy="1015663"/>
          </a:xfrm>
          <a:prstGeom prst="rect">
            <a:avLst/>
          </a:prstGeom>
          <a:solidFill>
            <a:schemeClr val="bg1"/>
          </a:solidFill>
          <a:ln w="9525">
            <a:noFill/>
            <a:miter lim="800000"/>
            <a:headEnd/>
            <a:tailEnd/>
          </a:ln>
        </p:spPr>
        <p:txBody>
          <a:bodyPr wrap="square">
            <a:spAutoFit/>
          </a:bodyPr>
          <a:lstStyle/>
          <a:p>
            <a:pPr>
              <a:spcBef>
                <a:spcPct val="50000"/>
              </a:spcBef>
            </a:pPr>
            <a:r>
              <a:rPr lang="en-US" sz="3000" b="1" u="sng" dirty="0" smtClean="0">
                <a:solidFill>
                  <a:srgbClr val="006600"/>
                </a:solidFill>
                <a:latin typeface="Cambria" panose="02040503050406030204" pitchFamily="18" charset="0"/>
                <a:ea typeface="Cambria" panose="02040503050406030204" pitchFamily="18" charset="0"/>
                <a:cs typeface="Times New Roman" pitchFamily="18" charset="0"/>
              </a:rPr>
              <a:t>1. Chu vi, </a:t>
            </a:r>
            <a:r>
              <a:rPr lang="en-US" sz="3000" b="1" u="sng" dirty="0" err="1" smtClean="0">
                <a:solidFill>
                  <a:srgbClr val="006600"/>
                </a:solidFill>
                <a:latin typeface="Cambria" panose="02040503050406030204" pitchFamily="18" charset="0"/>
                <a:ea typeface="Cambria" panose="02040503050406030204" pitchFamily="18" charset="0"/>
                <a:cs typeface="Times New Roman" pitchFamily="18" charset="0"/>
              </a:rPr>
              <a:t>diện</a:t>
            </a:r>
            <a:r>
              <a:rPr lang="en-US" sz="3000" b="1" u="sng" dirty="0" smtClean="0">
                <a:solidFill>
                  <a:srgbClr val="006600"/>
                </a:solidFill>
                <a:latin typeface="Cambria" panose="02040503050406030204" pitchFamily="18" charset="0"/>
                <a:ea typeface="Cambria" panose="02040503050406030204" pitchFamily="18" charset="0"/>
                <a:cs typeface="Times New Roman" pitchFamily="18" charset="0"/>
              </a:rPr>
              <a:t> </a:t>
            </a:r>
            <a:r>
              <a:rPr lang="en-US" sz="3000" b="1" u="sng" dirty="0" err="1" smtClean="0">
                <a:solidFill>
                  <a:srgbClr val="006600"/>
                </a:solidFill>
                <a:latin typeface="Cambria" panose="02040503050406030204" pitchFamily="18" charset="0"/>
                <a:ea typeface="Cambria" panose="02040503050406030204" pitchFamily="18" charset="0"/>
                <a:cs typeface="Times New Roman" pitchFamily="18" charset="0"/>
              </a:rPr>
              <a:t>tích</a:t>
            </a:r>
            <a:r>
              <a:rPr lang="en-US" sz="3000" b="1" u="sng" dirty="0" smtClean="0">
                <a:solidFill>
                  <a:srgbClr val="006600"/>
                </a:solidFill>
                <a:latin typeface="Cambria" panose="02040503050406030204" pitchFamily="18" charset="0"/>
                <a:ea typeface="Cambria" panose="02040503050406030204" pitchFamily="18" charset="0"/>
                <a:cs typeface="Times New Roman" pitchFamily="18" charset="0"/>
              </a:rPr>
              <a:t> của </a:t>
            </a:r>
            <a:r>
              <a:rPr lang="en-US" sz="3000" b="1" u="sng" dirty="0" err="1" smtClean="0">
                <a:solidFill>
                  <a:srgbClr val="006600"/>
                </a:solidFill>
                <a:latin typeface="Cambria" panose="02040503050406030204" pitchFamily="18" charset="0"/>
                <a:ea typeface="Cambria" panose="02040503050406030204" pitchFamily="18" charset="0"/>
                <a:cs typeface="Times New Roman" pitchFamily="18" charset="0"/>
              </a:rPr>
              <a:t>hình</a:t>
            </a:r>
            <a:r>
              <a:rPr lang="en-US" sz="3000" b="1" u="sng" dirty="0" smtClean="0">
                <a:solidFill>
                  <a:srgbClr val="006600"/>
                </a:solidFill>
                <a:latin typeface="Cambria" panose="02040503050406030204" pitchFamily="18" charset="0"/>
                <a:ea typeface="Cambria" panose="02040503050406030204" pitchFamily="18" charset="0"/>
                <a:cs typeface="Times New Roman" pitchFamily="18" charset="0"/>
              </a:rPr>
              <a:t> </a:t>
            </a:r>
            <a:r>
              <a:rPr lang="en-US" sz="3000" b="1" u="sng" dirty="0" err="1" smtClean="0">
                <a:solidFill>
                  <a:srgbClr val="006600"/>
                </a:solidFill>
                <a:latin typeface="Cambria" panose="02040503050406030204" pitchFamily="18" charset="0"/>
                <a:ea typeface="Cambria" panose="02040503050406030204" pitchFamily="18" charset="0"/>
                <a:cs typeface="Times New Roman" pitchFamily="18" charset="0"/>
              </a:rPr>
              <a:t>vuông</a:t>
            </a:r>
            <a:r>
              <a:rPr lang="en-US" sz="3000" b="1" u="sng" dirty="0" smtClean="0">
                <a:solidFill>
                  <a:srgbClr val="006600"/>
                </a:solidFill>
                <a:latin typeface="Cambria" panose="02040503050406030204" pitchFamily="18" charset="0"/>
                <a:ea typeface="Cambria" panose="02040503050406030204" pitchFamily="18" charset="0"/>
                <a:cs typeface="Times New Roman" pitchFamily="18" charset="0"/>
              </a:rPr>
              <a:t>, </a:t>
            </a:r>
            <a:r>
              <a:rPr lang="en-US" sz="3000" b="1" u="sng" dirty="0" err="1" smtClean="0">
                <a:solidFill>
                  <a:srgbClr val="006600"/>
                </a:solidFill>
                <a:latin typeface="Cambria" panose="02040503050406030204" pitchFamily="18" charset="0"/>
                <a:ea typeface="Cambria" panose="02040503050406030204" pitchFamily="18" charset="0"/>
                <a:cs typeface="Times New Roman" pitchFamily="18" charset="0"/>
              </a:rPr>
              <a:t>hình</a:t>
            </a:r>
            <a:r>
              <a:rPr lang="en-US" sz="3000" b="1" u="sng" dirty="0" smtClean="0">
                <a:solidFill>
                  <a:srgbClr val="006600"/>
                </a:solidFill>
                <a:latin typeface="Cambria" panose="02040503050406030204" pitchFamily="18" charset="0"/>
                <a:ea typeface="Cambria" panose="02040503050406030204" pitchFamily="18" charset="0"/>
                <a:cs typeface="Times New Roman" pitchFamily="18" charset="0"/>
              </a:rPr>
              <a:t> </a:t>
            </a:r>
            <a:r>
              <a:rPr lang="en-US" sz="3000" b="1" u="sng" dirty="0" err="1" smtClean="0">
                <a:solidFill>
                  <a:srgbClr val="006600"/>
                </a:solidFill>
                <a:latin typeface="Cambria" panose="02040503050406030204" pitchFamily="18" charset="0"/>
                <a:ea typeface="Cambria" panose="02040503050406030204" pitchFamily="18" charset="0"/>
                <a:cs typeface="Times New Roman" pitchFamily="18" charset="0"/>
              </a:rPr>
              <a:t>chữ</a:t>
            </a:r>
            <a:r>
              <a:rPr lang="en-US" sz="3000" b="1" u="sng" dirty="0" smtClean="0">
                <a:solidFill>
                  <a:srgbClr val="006600"/>
                </a:solidFill>
                <a:latin typeface="Cambria" panose="02040503050406030204" pitchFamily="18" charset="0"/>
                <a:ea typeface="Cambria" panose="02040503050406030204" pitchFamily="18" charset="0"/>
                <a:cs typeface="Times New Roman" pitchFamily="18" charset="0"/>
              </a:rPr>
              <a:t> </a:t>
            </a:r>
            <a:r>
              <a:rPr lang="en-US" sz="3000" b="1" u="sng" dirty="0" err="1" smtClean="0">
                <a:solidFill>
                  <a:srgbClr val="006600"/>
                </a:solidFill>
                <a:latin typeface="Cambria" panose="02040503050406030204" pitchFamily="18" charset="0"/>
                <a:ea typeface="Cambria" panose="02040503050406030204" pitchFamily="18" charset="0"/>
                <a:cs typeface="Times New Roman" pitchFamily="18" charset="0"/>
              </a:rPr>
              <a:t>nhật</a:t>
            </a:r>
            <a:r>
              <a:rPr lang="en-US" sz="3000" b="1" u="sng" dirty="0" smtClean="0">
                <a:solidFill>
                  <a:srgbClr val="006600"/>
                </a:solidFill>
                <a:latin typeface="Cambria" panose="02040503050406030204" pitchFamily="18" charset="0"/>
                <a:ea typeface="Cambria" panose="02040503050406030204" pitchFamily="18" charset="0"/>
                <a:cs typeface="Times New Roman" pitchFamily="18" charset="0"/>
              </a:rPr>
              <a:t>, </a:t>
            </a:r>
            <a:r>
              <a:rPr lang="en-US" sz="3000" b="1" u="sng" dirty="0" err="1" smtClean="0">
                <a:solidFill>
                  <a:srgbClr val="006600"/>
                </a:solidFill>
                <a:latin typeface="Cambria" panose="02040503050406030204" pitchFamily="18" charset="0"/>
                <a:ea typeface="Cambria" panose="02040503050406030204" pitchFamily="18" charset="0"/>
                <a:cs typeface="Times New Roman" pitchFamily="18" charset="0"/>
              </a:rPr>
              <a:t>hình</a:t>
            </a:r>
            <a:r>
              <a:rPr lang="en-US" sz="3000" b="1" u="sng" dirty="0" smtClean="0">
                <a:solidFill>
                  <a:srgbClr val="006600"/>
                </a:solidFill>
                <a:latin typeface="Cambria" panose="02040503050406030204" pitchFamily="18" charset="0"/>
                <a:ea typeface="Cambria" panose="02040503050406030204" pitchFamily="18" charset="0"/>
                <a:cs typeface="Times New Roman" pitchFamily="18" charset="0"/>
              </a:rPr>
              <a:t> </a:t>
            </a:r>
            <a:r>
              <a:rPr lang="en-US" sz="3000" b="1" u="sng" dirty="0" err="1" smtClean="0">
                <a:solidFill>
                  <a:srgbClr val="006600"/>
                </a:solidFill>
                <a:latin typeface="Cambria" panose="02040503050406030204" pitchFamily="18" charset="0"/>
                <a:ea typeface="Cambria" panose="02040503050406030204" pitchFamily="18" charset="0"/>
                <a:cs typeface="Times New Roman" pitchFamily="18" charset="0"/>
              </a:rPr>
              <a:t>thang</a:t>
            </a:r>
            <a:r>
              <a:rPr lang="en-US" sz="3000" b="1" u="sng" dirty="0" smtClean="0">
                <a:solidFill>
                  <a:srgbClr val="006600"/>
                </a:solidFill>
                <a:latin typeface="Cambria" panose="02040503050406030204" pitchFamily="18" charset="0"/>
                <a:ea typeface="Cambria" panose="02040503050406030204" pitchFamily="18" charset="0"/>
                <a:cs typeface="Times New Roman" pitchFamily="18" charset="0"/>
              </a:rPr>
              <a:t>.</a:t>
            </a:r>
            <a:endParaRPr lang="en-US" sz="3000" dirty="0">
              <a:solidFill>
                <a:srgbClr val="0000CC"/>
              </a:solidFill>
              <a:latin typeface="Cambria" panose="02040503050406030204" pitchFamily="18" charset="0"/>
              <a:ea typeface="Cambria" panose="02040503050406030204" pitchFamily="18" charset="0"/>
              <a:cs typeface="Times New Roman" pitchFamily="18" charset="0"/>
            </a:endParaRPr>
          </a:p>
        </p:txBody>
      </p:sp>
      <p:cxnSp>
        <p:nvCxnSpPr>
          <p:cNvPr id="22" name="Straight Connector 21"/>
          <p:cNvCxnSpPr/>
          <p:nvPr/>
        </p:nvCxnSpPr>
        <p:spPr>
          <a:xfrm flipV="1">
            <a:off x="0" y="3124200"/>
            <a:ext cx="0" cy="152401"/>
          </a:xfrm>
          <a:prstGeom prst="line">
            <a:avLst/>
          </a:prstGeom>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3064985" y="1971020"/>
            <a:ext cx="2667000" cy="2005613"/>
            <a:chOff x="2645885" y="1886510"/>
            <a:chExt cx="2667000" cy="2005613"/>
          </a:xfrm>
        </p:grpSpPr>
        <p:sp>
          <p:nvSpPr>
            <p:cNvPr id="16" name="Rectangle 15"/>
            <p:cNvSpPr/>
            <p:nvPr/>
          </p:nvSpPr>
          <p:spPr>
            <a:xfrm>
              <a:off x="2973406" y="1886510"/>
              <a:ext cx="2120748" cy="1312102"/>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7" name="TextBox 46"/>
            <p:cNvSpPr txBox="1"/>
            <p:nvPr/>
          </p:nvSpPr>
          <p:spPr>
            <a:xfrm>
              <a:off x="2645885" y="3430458"/>
              <a:ext cx="2667000" cy="461665"/>
            </a:xfrm>
            <a:prstGeom prst="rect">
              <a:avLst/>
            </a:prstGeom>
            <a:noFill/>
          </p:spPr>
          <p:txBody>
            <a:bodyPr wrap="square">
              <a:spAutoFit/>
            </a:bodyPr>
            <a:lstStyle/>
            <a:p>
              <a:pPr algn="ctr">
                <a:defRPr/>
              </a:pPr>
              <a:r>
                <a:rPr lang="en-US" sz="2400" i="1" dirty="0" err="1"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Hình</a:t>
              </a:r>
              <a:r>
                <a:rPr lang="en-US" sz="2400" i="1" dirty="0"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err="1"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chữ</a:t>
              </a:r>
              <a:r>
                <a:rPr lang="en-US" sz="2400" i="1" dirty="0"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err="1"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nhật</a:t>
              </a:r>
              <a:endParaRPr lang="en-US" sz="32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grpSp>
      <p:sp>
        <p:nvSpPr>
          <p:cNvPr id="49" name="TextBox 48"/>
          <p:cNvSpPr txBox="1"/>
          <p:nvPr/>
        </p:nvSpPr>
        <p:spPr>
          <a:xfrm>
            <a:off x="457200" y="4371684"/>
            <a:ext cx="1828800" cy="523220"/>
          </a:xfrm>
          <a:prstGeom prst="rect">
            <a:avLst/>
          </a:prstGeom>
          <a:noFill/>
        </p:spPr>
        <p:txBody>
          <a:bodyPr wrap="square">
            <a:spAutoFit/>
          </a:bodyPr>
          <a:lstStyle/>
          <a:p>
            <a:pPr algn="ctr">
              <a:defRPr/>
            </a:pPr>
            <a:r>
              <a:rPr lang="en-US" sz="2800" i="1" dirty="0"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C = 4a</a:t>
            </a:r>
            <a:endParaRPr lang="en-US" sz="28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51" name="Group 50"/>
          <p:cNvGrpSpPr/>
          <p:nvPr/>
        </p:nvGrpSpPr>
        <p:grpSpPr>
          <a:xfrm>
            <a:off x="588485" y="2006126"/>
            <a:ext cx="1923173" cy="1999576"/>
            <a:chOff x="366174" y="1846840"/>
            <a:chExt cx="2274085" cy="2017707"/>
          </a:xfrm>
        </p:grpSpPr>
        <p:sp>
          <p:nvSpPr>
            <p:cNvPr id="12" name="Rectangle 11"/>
            <p:cNvSpPr/>
            <p:nvPr/>
          </p:nvSpPr>
          <p:spPr>
            <a:xfrm>
              <a:off x="675984" y="1846840"/>
              <a:ext cx="1660408" cy="1327609"/>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6" name="TextBox 45"/>
            <p:cNvSpPr txBox="1"/>
            <p:nvPr/>
          </p:nvSpPr>
          <p:spPr>
            <a:xfrm>
              <a:off x="366174" y="3398695"/>
              <a:ext cx="2274085" cy="465852"/>
            </a:xfrm>
            <a:prstGeom prst="rect">
              <a:avLst/>
            </a:prstGeom>
            <a:noFill/>
          </p:spPr>
          <p:txBody>
            <a:bodyPr wrap="square">
              <a:spAutoFit/>
            </a:bodyPr>
            <a:lstStyle/>
            <a:p>
              <a:pPr algn="ctr">
                <a:defRPr/>
              </a:pPr>
              <a:r>
                <a:rPr lang="en-US" sz="2400" i="1" dirty="0" err="1"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Hình</a:t>
              </a:r>
              <a:r>
                <a:rPr lang="en-US" sz="2400" i="1" dirty="0"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err="1"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vuông</a:t>
              </a:r>
              <a:endParaRPr lang="en-US" sz="32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grpSp>
      <p:sp>
        <p:nvSpPr>
          <p:cNvPr id="26" name="TextBox 25"/>
          <p:cNvSpPr txBox="1"/>
          <p:nvPr/>
        </p:nvSpPr>
        <p:spPr>
          <a:xfrm>
            <a:off x="457200" y="2372380"/>
            <a:ext cx="609600" cy="523220"/>
          </a:xfrm>
          <a:prstGeom prst="rect">
            <a:avLst/>
          </a:prstGeom>
          <a:noFill/>
        </p:spPr>
        <p:txBody>
          <a:bodyPr wrap="square" rtlCol="0">
            <a:spAutoFit/>
          </a:bodyPr>
          <a:lstStyle/>
          <a:p>
            <a:r>
              <a:rPr lang="en-US" sz="2800" i="1" dirty="0" smtClean="0">
                <a:solidFill>
                  <a:srgbClr val="002060"/>
                </a:solidFill>
                <a:latin typeface="Cambria" panose="02040503050406030204" pitchFamily="18" charset="0"/>
                <a:ea typeface="Cambria" panose="02040503050406030204" pitchFamily="18" charset="0"/>
              </a:rPr>
              <a:t>a</a:t>
            </a:r>
            <a:endParaRPr lang="en-US" sz="2800" i="1" dirty="0">
              <a:solidFill>
                <a:srgbClr val="002060"/>
              </a:solidFill>
              <a:latin typeface="Cambria" panose="02040503050406030204" pitchFamily="18" charset="0"/>
              <a:ea typeface="Cambria" panose="02040503050406030204" pitchFamily="18" charset="0"/>
            </a:endParaRPr>
          </a:p>
        </p:txBody>
      </p:sp>
      <p:grpSp>
        <p:nvGrpSpPr>
          <p:cNvPr id="56" name="Group 55"/>
          <p:cNvGrpSpPr/>
          <p:nvPr/>
        </p:nvGrpSpPr>
        <p:grpSpPr>
          <a:xfrm>
            <a:off x="3057335" y="1534180"/>
            <a:ext cx="1819465" cy="1346748"/>
            <a:chOff x="2609573" y="1534180"/>
            <a:chExt cx="1819465" cy="1346748"/>
          </a:xfrm>
        </p:grpSpPr>
        <p:sp>
          <p:nvSpPr>
            <p:cNvPr id="52" name="TextBox 51"/>
            <p:cNvSpPr txBox="1"/>
            <p:nvPr/>
          </p:nvSpPr>
          <p:spPr>
            <a:xfrm>
              <a:off x="2609573" y="2357708"/>
              <a:ext cx="609600" cy="523220"/>
            </a:xfrm>
            <a:prstGeom prst="rect">
              <a:avLst/>
            </a:prstGeom>
            <a:noFill/>
          </p:spPr>
          <p:txBody>
            <a:bodyPr wrap="square" rtlCol="0">
              <a:spAutoFit/>
            </a:bodyPr>
            <a:lstStyle/>
            <a:p>
              <a:r>
                <a:rPr lang="en-US" sz="2800" i="1" dirty="0" smtClean="0">
                  <a:solidFill>
                    <a:srgbClr val="002060"/>
                  </a:solidFill>
                  <a:latin typeface="Cambria" panose="02040503050406030204" pitchFamily="18" charset="0"/>
                  <a:ea typeface="Cambria" panose="02040503050406030204" pitchFamily="18" charset="0"/>
                </a:rPr>
                <a:t>a</a:t>
              </a:r>
              <a:endParaRPr lang="en-US" sz="2800" i="1" dirty="0">
                <a:solidFill>
                  <a:srgbClr val="002060"/>
                </a:solidFill>
                <a:latin typeface="Cambria" panose="02040503050406030204" pitchFamily="18" charset="0"/>
                <a:ea typeface="Cambria" panose="02040503050406030204" pitchFamily="18" charset="0"/>
              </a:endParaRPr>
            </a:p>
          </p:txBody>
        </p:sp>
        <p:sp>
          <p:nvSpPr>
            <p:cNvPr id="53" name="TextBox 52"/>
            <p:cNvSpPr txBox="1"/>
            <p:nvPr/>
          </p:nvSpPr>
          <p:spPr>
            <a:xfrm>
              <a:off x="3819438" y="1534180"/>
              <a:ext cx="609600" cy="523220"/>
            </a:xfrm>
            <a:prstGeom prst="rect">
              <a:avLst/>
            </a:prstGeom>
            <a:noFill/>
          </p:spPr>
          <p:txBody>
            <a:bodyPr wrap="square" rtlCol="0">
              <a:spAutoFit/>
            </a:bodyPr>
            <a:lstStyle/>
            <a:p>
              <a:r>
                <a:rPr lang="en-US" sz="2800" i="1" dirty="0">
                  <a:solidFill>
                    <a:srgbClr val="002060"/>
                  </a:solidFill>
                  <a:latin typeface="Cambria" panose="02040503050406030204" pitchFamily="18" charset="0"/>
                  <a:ea typeface="Cambria" panose="02040503050406030204" pitchFamily="18" charset="0"/>
                </a:rPr>
                <a:t>b</a:t>
              </a:r>
            </a:p>
          </p:txBody>
        </p:sp>
      </p:grpSp>
      <p:sp>
        <p:nvSpPr>
          <p:cNvPr id="60" name="TextBox 59"/>
          <p:cNvSpPr txBox="1"/>
          <p:nvPr/>
        </p:nvSpPr>
        <p:spPr>
          <a:xfrm>
            <a:off x="6577071" y="3602516"/>
            <a:ext cx="1740664" cy="461665"/>
          </a:xfrm>
          <a:prstGeom prst="rect">
            <a:avLst/>
          </a:prstGeom>
          <a:noFill/>
        </p:spPr>
        <p:txBody>
          <a:bodyPr wrap="square">
            <a:spAutoFit/>
          </a:bodyPr>
          <a:lstStyle/>
          <a:p>
            <a:pPr algn="ctr">
              <a:defRPr/>
            </a:pPr>
            <a:r>
              <a:rPr lang="en-US" sz="2400" i="1" dirty="0" err="1"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Hình</a:t>
            </a:r>
            <a:r>
              <a:rPr lang="en-US" sz="2400" i="1" dirty="0"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err="1"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thang</a:t>
            </a:r>
            <a:endParaRPr lang="en-US" sz="32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61" name="Group 60"/>
          <p:cNvGrpSpPr/>
          <p:nvPr/>
        </p:nvGrpSpPr>
        <p:grpSpPr>
          <a:xfrm>
            <a:off x="6182131" y="1461414"/>
            <a:ext cx="2712541" cy="2240172"/>
            <a:chOff x="6199961" y="1420164"/>
            <a:chExt cx="2712541" cy="2240172"/>
          </a:xfrm>
        </p:grpSpPr>
        <p:sp>
          <p:nvSpPr>
            <p:cNvPr id="58" name="TextBox 57"/>
            <p:cNvSpPr txBox="1"/>
            <p:nvPr/>
          </p:nvSpPr>
          <p:spPr>
            <a:xfrm>
              <a:off x="7357142" y="1420164"/>
              <a:ext cx="609600" cy="523220"/>
            </a:xfrm>
            <a:prstGeom prst="rect">
              <a:avLst/>
            </a:prstGeom>
            <a:noFill/>
          </p:spPr>
          <p:txBody>
            <a:bodyPr wrap="square" rtlCol="0">
              <a:spAutoFit/>
            </a:bodyPr>
            <a:lstStyle/>
            <a:p>
              <a:r>
                <a:rPr lang="en-US" sz="2800" i="1" dirty="0" smtClean="0">
                  <a:solidFill>
                    <a:srgbClr val="002060"/>
                  </a:solidFill>
                  <a:latin typeface="Cambria" panose="02040503050406030204" pitchFamily="18" charset="0"/>
                  <a:ea typeface="Cambria" panose="02040503050406030204" pitchFamily="18" charset="0"/>
                </a:rPr>
                <a:t>a </a:t>
              </a:r>
              <a:endParaRPr lang="en-US" sz="2800" i="1" dirty="0">
                <a:solidFill>
                  <a:srgbClr val="002060"/>
                </a:solidFill>
                <a:latin typeface="Cambria" panose="02040503050406030204" pitchFamily="18" charset="0"/>
                <a:ea typeface="Cambria" panose="02040503050406030204" pitchFamily="18" charset="0"/>
              </a:endParaRPr>
            </a:p>
          </p:txBody>
        </p:sp>
        <p:sp>
          <p:nvSpPr>
            <p:cNvPr id="63" name="TextBox 62"/>
            <p:cNvSpPr txBox="1"/>
            <p:nvPr/>
          </p:nvSpPr>
          <p:spPr>
            <a:xfrm>
              <a:off x="7340730" y="3137116"/>
              <a:ext cx="609600" cy="523220"/>
            </a:xfrm>
            <a:prstGeom prst="rect">
              <a:avLst/>
            </a:prstGeom>
            <a:noFill/>
          </p:spPr>
          <p:txBody>
            <a:bodyPr wrap="square" rtlCol="0">
              <a:spAutoFit/>
            </a:bodyPr>
            <a:lstStyle/>
            <a:p>
              <a:r>
                <a:rPr lang="en-US" sz="2800" i="1" dirty="0">
                  <a:solidFill>
                    <a:srgbClr val="002060"/>
                  </a:solidFill>
                  <a:latin typeface="Cambria" panose="02040503050406030204" pitchFamily="18" charset="0"/>
                  <a:ea typeface="Cambria" panose="02040503050406030204" pitchFamily="18" charset="0"/>
                </a:rPr>
                <a:t>b</a:t>
              </a:r>
            </a:p>
          </p:txBody>
        </p:sp>
        <p:sp>
          <p:nvSpPr>
            <p:cNvPr id="64" name="TextBox 63"/>
            <p:cNvSpPr txBox="1"/>
            <p:nvPr/>
          </p:nvSpPr>
          <p:spPr>
            <a:xfrm>
              <a:off x="6890632" y="2365222"/>
              <a:ext cx="609600" cy="523220"/>
            </a:xfrm>
            <a:prstGeom prst="rect">
              <a:avLst/>
            </a:prstGeom>
            <a:noFill/>
          </p:spPr>
          <p:txBody>
            <a:bodyPr wrap="square" rtlCol="0">
              <a:spAutoFit/>
            </a:bodyPr>
            <a:lstStyle/>
            <a:p>
              <a:r>
                <a:rPr lang="en-US" sz="2800" i="1" dirty="0">
                  <a:solidFill>
                    <a:srgbClr val="002060"/>
                  </a:solidFill>
                  <a:latin typeface="Cambria" panose="02040503050406030204" pitchFamily="18" charset="0"/>
                  <a:ea typeface="Cambria" panose="02040503050406030204" pitchFamily="18" charset="0"/>
                </a:rPr>
                <a:t>h</a:t>
              </a:r>
            </a:p>
          </p:txBody>
        </p:sp>
        <p:sp>
          <p:nvSpPr>
            <p:cNvPr id="65" name="TextBox 64"/>
            <p:cNvSpPr txBox="1"/>
            <p:nvPr/>
          </p:nvSpPr>
          <p:spPr>
            <a:xfrm>
              <a:off x="6199961" y="2279980"/>
              <a:ext cx="609600" cy="523220"/>
            </a:xfrm>
            <a:prstGeom prst="rect">
              <a:avLst/>
            </a:prstGeom>
            <a:noFill/>
          </p:spPr>
          <p:txBody>
            <a:bodyPr wrap="square" rtlCol="0">
              <a:spAutoFit/>
            </a:bodyPr>
            <a:lstStyle/>
            <a:p>
              <a:r>
                <a:rPr lang="en-US" sz="2800" i="1" dirty="0">
                  <a:solidFill>
                    <a:srgbClr val="002060"/>
                  </a:solidFill>
                  <a:latin typeface="Cambria" panose="02040503050406030204" pitchFamily="18" charset="0"/>
                  <a:ea typeface="Cambria" panose="02040503050406030204" pitchFamily="18" charset="0"/>
                </a:rPr>
                <a:t>c</a:t>
              </a:r>
            </a:p>
          </p:txBody>
        </p:sp>
        <p:sp>
          <p:nvSpPr>
            <p:cNvPr id="66" name="TextBox 65"/>
            <p:cNvSpPr txBox="1"/>
            <p:nvPr/>
          </p:nvSpPr>
          <p:spPr>
            <a:xfrm>
              <a:off x="8302902" y="2222039"/>
              <a:ext cx="609600" cy="523220"/>
            </a:xfrm>
            <a:prstGeom prst="rect">
              <a:avLst/>
            </a:prstGeom>
            <a:noFill/>
          </p:spPr>
          <p:txBody>
            <a:bodyPr wrap="square" rtlCol="0">
              <a:spAutoFit/>
            </a:bodyPr>
            <a:lstStyle/>
            <a:p>
              <a:r>
                <a:rPr lang="en-US" sz="2800" i="1" dirty="0">
                  <a:solidFill>
                    <a:srgbClr val="002060"/>
                  </a:solidFill>
                  <a:latin typeface="Cambria" panose="02040503050406030204" pitchFamily="18" charset="0"/>
                  <a:ea typeface="Cambria" panose="02040503050406030204" pitchFamily="18" charset="0"/>
                </a:rPr>
                <a:t>d</a:t>
              </a:r>
            </a:p>
          </p:txBody>
        </p:sp>
      </p:grpSp>
      <p:sp>
        <p:nvSpPr>
          <p:cNvPr id="68" name="TextBox 67"/>
          <p:cNvSpPr txBox="1"/>
          <p:nvPr/>
        </p:nvSpPr>
        <p:spPr>
          <a:xfrm>
            <a:off x="457200" y="5037972"/>
            <a:ext cx="1828800" cy="523220"/>
          </a:xfrm>
          <a:prstGeom prst="rect">
            <a:avLst/>
          </a:prstGeom>
          <a:noFill/>
        </p:spPr>
        <p:txBody>
          <a:bodyPr wrap="square">
            <a:spAutoFit/>
          </a:bodyPr>
          <a:lstStyle/>
          <a:p>
            <a:pPr algn="ctr">
              <a:defRPr/>
            </a:pPr>
            <a:r>
              <a:rPr lang="en-US" sz="28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S</a:t>
            </a:r>
            <a:r>
              <a:rPr lang="en-US" sz="2800" i="1" dirty="0"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 = a</a:t>
            </a:r>
            <a:r>
              <a:rPr lang="en-US" sz="2800" i="1" baseline="30000" dirty="0"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2</a:t>
            </a:r>
            <a:endParaRPr lang="en-US" sz="28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69" name="TextBox 68"/>
          <p:cNvSpPr txBox="1"/>
          <p:nvPr/>
        </p:nvSpPr>
        <p:spPr>
          <a:xfrm>
            <a:off x="3484085" y="4305582"/>
            <a:ext cx="1828800" cy="523220"/>
          </a:xfrm>
          <a:prstGeom prst="rect">
            <a:avLst/>
          </a:prstGeom>
          <a:noFill/>
        </p:spPr>
        <p:txBody>
          <a:bodyPr wrap="square">
            <a:spAutoFit/>
          </a:bodyPr>
          <a:lstStyle/>
          <a:p>
            <a:pPr algn="ctr">
              <a:defRPr/>
            </a:pPr>
            <a:r>
              <a:rPr lang="en-US" sz="2800" i="1" dirty="0"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C = 2(</a:t>
            </a:r>
            <a:r>
              <a:rPr lang="en-US" sz="2800" i="1" dirty="0" err="1"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a+b</a:t>
            </a:r>
            <a:r>
              <a:rPr lang="en-US" sz="2800" i="1" dirty="0"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a:t>
            </a:r>
            <a:endParaRPr lang="en-US" sz="28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70" name="TextBox 69"/>
          <p:cNvSpPr txBox="1"/>
          <p:nvPr/>
        </p:nvSpPr>
        <p:spPr>
          <a:xfrm>
            <a:off x="3168268" y="5017346"/>
            <a:ext cx="1828800" cy="523220"/>
          </a:xfrm>
          <a:prstGeom prst="rect">
            <a:avLst/>
          </a:prstGeom>
          <a:noFill/>
        </p:spPr>
        <p:txBody>
          <a:bodyPr wrap="square">
            <a:spAutoFit/>
          </a:bodyPr>
          <a:lstStyle/>
          <a:p>
            <a:pPr algn="ctr">
              <a:defRPr/>
            </a:pPr>
            <a:r>
              <a:rPr lang="en-US" sz="28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S</a:t>
            </a:r>
            <a:r>
              <a:rPr lang="en-US" sz="2800" i="1" dirty="0"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 = ab</a:t>
            </a:r>
            <a:endParaRPr lang="en-US" sz="28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71" name="TextBox 70"/>
          <p:cNvSpPr txBox="1"/>
          <p:nvPr/>
        </p:nvSpPr>
        <p:spPr>
          <a:xfrm>
            <a:off x="6256459" y="4248485"/>
            <a:ext cx="2455792" cy="523220"/>
          </a:xfrm>
          <a:prstGeom prst="rect">
            <a:avLst/>
          </a:prstGeom>
          <a:noFill/>
        </p:spPr>
        <p:txBody>
          <a:bodyPr wrap="square">
            <a:spAutoFit/>
          </a:bodyPr>
          <a:lstStyle/>
          <a:p>
            <a:pPr algn="ctr">
              <a:defRPr/>
            </a:pPr>
            <a:r>
              <a:rPr lang="en-US" sz="2800" i="1" dirty="0"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C = </a:t>
            </a:r>
            <a:r>
              <a:rPr lang="en-US" sz="2800" i="1" dirty="0" err="1"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a+b+c+d</a:t>
            </a:r>
            <a:endParaRPr lang="en-US" sz="28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2" name="TextBox 71"/>
              <p:cNvSpPr txBox="1"/>
              <p:nvPr/>
            </p:nvSpPr>
            <p:spPr>
              <a:xfrm>
                <a:off x="6213870" y="4929705"/>
                <a:ext cx="2790972" cy="700705"/>
              </a:xfrm>
              <a:prstGeom prst="rect">
                <a:avLst/>
              </a:prstGeom>
              <a:noFill/>
            </p:spPr>
            <p:txBody>
              <a:bodyPr wrap="square">
                <a:spAutoFit/>
              </a:bodyPr>
              <a:lstStyle/>
              <a:p>
                <a:pPr algn="ctr">
                  <a:defRPr/>
                </a:pPr>
                <a:r>
                  <a:rPr lang="en-US" sz="2800" i="1" dirty="0"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S = </a:t>
                </a:r>
                <a14:m>
                  <m:oMath xmlns:m="http://schemas.openxmlformats.org/officeDocument/2006/math">
                    <m:f>
                      <m:fPr>
                        <m:ctrlPr>
                          <a:rPr lang="en-US" sz="2800" i="1" smtClean="0">
                            <a:solidFill>
                              <a:srgbClr val="002060"/>
                            </a:solidFill>
                            <a:effectLst>
                              <a:outerShdw blurRad="38100" dist="38100" dir="2700000" algn="tl">
                                <a:srgbClr val="000000">
                                  <a:alpha val="43137"/>
                                </a:srgbClr>
                              </a:outerShdw>
                            </a:effectLst>
                            <a:latin typeface="Cambria Math" panose="02040503050406030204" pitchFamily="18" charset="0"/>
                            <a:ea typeface="Cambria" panose="02040503050406030204" pitchFamily="18" charset="0"/>
                            <a:cs typeface="Times New Roman" panose="02020603050405020304" pitchFamily="18" charset="0"/>
                          </a:rPr>
                        </m:ctrlPr>
                      </m:fPr>
                      <m:num>
                        <m:r>
                          <a:rPr lang="en-US" sz="2800" b="0" i="1" smtClean="0">
                            <a:solidFill>
                              <a:srgbClr val="002060"/>
                            </a:solidFill>
                            <a:effectLst>
                              <a:outerShdw blurRad="38100" dist="38100" dir="2700000" algn="tl">
                                <a:srgbClr val="000000">
                                  <a:alpha val="43137"/>
                                </a:srgbClr>
                              </a:outerShdw>
                            </a:effectLst>
                            <a:latin typeface="Cambria Math" panose="02040503050406030204" pitchFamily="18" charset="0"/>
                            <a:ea typeface="Cambria" panose="02040503050406030204" pitchFamily="18" charset="0"/>
                            <a:cs typeface="Times New Roman" panose="02020603050405020304" pitchFamily="18" charset="0"/>
                          </a:rPr>
                          <m:t>1</m:t>
                        </m:r>
                      </m:num>
                      <m:den>
                        <m:r>
                          <a:rPr lang="en-US" sz="2800" b="0" i="1" smtClean="0">
                            <a:solidFill>
                              <a:srgbClr val="002060"/>
                            </a:solidFill>
                            <a:effectLst>
                              <a:outerShdw blurRad="38100" dist="38100" dir="2700000" algn="tl">
                                <a:srgbClr val="000000">
                                  <a:alpha val="43137"/>
                                </a:srgbClr>
                              </a:outerShdw>
                            </a:effectLst>
                            <a:latin typeface="Cambria Math" panose="02040503050406030204" pitchFamily="18" charset="0"/>
                            <a:ea typeface="Cambria" panose="02040503050406030204" pitchFamily="18" charset="0"/>
                            <a:cs typeface="Times New Roman" panose="02020603050405020304" pitchFamily="18" charset="0"/>
                          </a:rPr>
                          <m:t>2</m:t>
                        </m:r>
                      </m:den>
                    </m:f>
                    <m:d>
                      <m:dPr>
                        <m:ctrlPr>
                          <a:rPr lang="en-US" sz="2800" b="0" i="1" smtClean="0">
                            <a:solidFill>
                              <a:srgbClr val="002060"/>
                            </a:solidFill>
                            <a:effectLst>
                              <a:outerShdw blurRad="38100" dist="38100" dir="2700000" algn="tl">
                                <a:srgbClr val="000000">
                                  <a:alpha val="43137"/>
                                </a:srgbClr>
                              </a:outerShdw>
                            </a:effectLst>
                            <a:latin typeface="Cambria Math" panose="02040503050406030204" pitchFamily="18" charset="0"/>
                            <a:ea typeface="Cambria" panose="02040503050406030204" pitchFamily="18" charset="0"/>
                            <a:cs typeface="Times New Roman" panose="02020603050405020304" pitchFamily="18" charset="0"/>
                          </a:rPr>
                        </m:ctrlPr>
                      </m:dPr>
                      <m:e>
                        <m:r>
                          <a:rPr lang="en-US" sz="2800" b="0" i="1" smtClean="0">
                            <a:solidFill>
                              <a:srgbClr val="002060"/>
                            </a:solidFill>
                            <a:effectLst>
                              <a:outerShdw blurRad="38100" dist="38100" dir="2700000" algn="tl">
                                <a:srgbClr val="000000">
                                  <a:alpha val="43137"/>
                                </a:srgbClr>
                              </a:outerShdw>
                            </a:effectLst>
                            <a:latin typeface="Cambria Math" panose="02040503050406030204" pitchFamily="18" charset="0"/>
                            <a:ea typeface="Cambria" panose="02040503050406030204" pitchFamily="18" charset="0"/>
                            <a:cs typeface="Times New Roman" panose="02020603050405020304" pitchFamily="18" charset="0"/>
                          </a:rPr>
                          <m:t>𝑎</m:t>
                        </m:r>
                        <m:r>
                          <a:rPr lang="en-US" sz="2800" b="0" i="1" smtClean="0">
                            <a:solidFill>
                              <a:srgbClr val="002060"/>
                            </a:solidFill>
                            <a:effectLst>
                              <a:outerShdw blurRad="38100" dist="38100" dir="2700000" algn="tl">
                                <a:srgbClr val="000000">
                                  <a:alpha val="43137"/>
                                </a:srgbClr>
                              </a:outerShdw>
                            </a:effectLst>
                            <a:latin typeface="Cambria Math" panose="02040503050406030204" pitchFamily="18" charset="0"/>
                            <a:ea typeface="Cambria" panose="02040503050406030204" pitchFamily="18" charset="0"/>
                            <a:cs typeface="Times New Roman" panose="02020603050405020304" pitchFamily="18" charset="0"/>
                          </a:rPr>
                          <m:t>+</m:t>
                        </m:r>
                        <m:r>
                          <a:rPr lang="en-US" sz="2800" b="0" i="1" smtClean="0">
                            <a:solidFill>
                              <a:srgbClr val="002060"/>
                            </a:solidFill>
                            <a:effectLst>
                              <a:outerShdw blurRad="38100" dist="38100" dir="2700000" algn="tl">
                                <a:srgbClr val="000000">
                                  <a:alpha val="43137"/>
                                </a:srgbClr>
                              </a:outerShdw>
                            </a:effectLst>
                            <a:latin typeface="Cambria Math" panose="02040503050406030204" pitchFamily="18" charset="0"/>
                            <a:ea typeface="Cambria" panose="02040503050406030204" pitchFamily="18" charset="0"/>
                            <a:cs typeface="Times New Roman" panose="02020603050405020304" pitchFamily="18" charset="0"/>
                          </a:rPr>
                          <m:t>𝑏</m:t>
                        </m:r>
                      </m:e>
                    </m:d>
                    <m:r>
                      <a:rPr lang="en-US" sz="2800" b="0" i="1" smtClean="0">
                        <a:solidFill>
                          <a:srgbClr val="002060"/>
                        </a:solidFill>
                        <a:effectLst>
                          <a:outerShdw blurRad="38100" dist="38100" dir="2700000" algn="tl">
                            <a:srgbClr val="000000">
                              <a:alpha val="43137"/>
                            </a:srgbClr>
                          </a:outerShdw>
                        </a:effectLst>
                        <a:latin typeface="Cambria Math" panose="02040503050406030204" pitchFamily="18" charset="0"/>
                        <a:ea typeface="Cambria" panose="02040503050406030204" pitchFamily="18" charset="0"/>
                        <a:cs typeface="Times New Roman" panose="02020603050405020304" pitchFamily="18" charset="0"/>
                      </a:rPr>
                      <m:t>h</m:t>
                    </m:r>
                  </m:oMath>
                </a14:m>
                <a:endParaRPr lang="en-US" sz="28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6213870" y="4929705"/>
                <a:ext cx="2790972" cy="700705"/>
              </a:xfrm>
              <a:prstGeom prst="rect">
                <a:avLst/>
              </a:prstGeom>
              <a:blipFill rotWithShape="0">
                <a:blip r:embed="rId3"/>
                <a:stretch>
                  <a:fillRect b="-14783"/>
                </a:stretch>
              </a:blipFill>
            </p:spPr>
            <p:txBody>
              <a:bodyPr/>
              <a:lstStyle/>
              <a:p>
                <a:r>
                  <a:rPr lang="en-US">
                    <a:noFill/>
                  </a:rPr>
                  <a:t> </a:t>
                </a:r>
              </a:p>
            </p:txBody>
          </p:sp>
        </mc:Fallback>
      </mc:AlternateContent>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randombar(horizont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randombar(horizontal)">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randombar(horizontal)">
                                      <p:cBhvr>
                                        <p:cTn id="22" dur="500"/>
                                        <p:tgtEl>
                                          <p:spTgt spid="60"/>
                                        </p:tgtEl>
                                      </p:cBhvr>
                                    </p:animEffect>
                                  </p:childTnLst>
                                </p:cTn>
                              </p:par>
                              <p:par>
                                <p:cTn id="23" presetID="14" presetClass="entr" presetSubtype="1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randombar(horizontal)">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randombar(horizontal)">
                                      <p:cBhvr>
                                        <p:cTn id="35" dur="500"/>
                                        <p:tgtEl>
                                          <p:spTgt spid="56"/>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randombar(horizontal)">
                                      <p:cBhvr>
                                        <p:cTn id="40" dur="500"/>
                                        <p:tgtEl>
                                          <p:spTgt spid="61"/>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randombar(horizontal)">
                                      <p:cBhvr>
                                        <p:cTn id="45" dur="500"/>
                                        <p:tgtEl>
                                          <p:spTgt spid="49"/>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randombar(horizontal)">
                                      <p:cBhvr>
                                        <p:cTn id="50" dur="500"/>
                                        <p:tgtEl>
                                          <p:spTgt spid="68"/>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randombar(horizontal)">
                                      <p:cBhvr>
                                        <p:cTn id="55" dur="500"/>
                                        <p:tgtEl>
                                          <p:spTgt spid="69"/>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randombar(horizontal)">
                                      <p:cBhvr>
                                        <p:cTn id="60" dur="500"/>
                                        <p:tgtEl>
                                          <p:spTgt spid="70"/>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71"/>
                                        </p:tgtEl>
                                        <p:attrNameLst>
                                          <p:attrName>style.visibility</p:attrName>
                                        </p:attrNameLst>
                                      </p:cBhvr>
                                      <p:to>
                                        <p:strVal val="visible"/>
                                      </p:to>
                                    </p:set>
                                    <p:animEffect transition="in" filter="randombar(horizontal)">
                                      <p:cBhvr>
                                        <p:cTn id="65" dur="500"/>
                                        <p:tgtEl>
                                          <p:spTgt spid="71"/>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72"/>
                                        </p:tgtEl>
                                        <p:attrNameLst>
                                          <p:attrName>style.visibility</p:attrName>
                                        </p:attrNameLst>
                                      </p:cBhvr>
                                      <p:to>
                                        <p:strVal val="visible"/>
                                      </p:to>
                                    </p:set>
                                    <p:animEffect transition="in" filter="randombar(horizontal)">
                                      <p:cBhvr>
                                        <p:cTn id="7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9" grpId="0"/>
      <p:bldP spid="26" grpId="0"/>
      <p:bldP spid="60" grpId="0"/>
      <p:bldP spid="68" grpId="0"/>
      <p:bldP spid="69" grpId="0"/>
      <p:bldP spid="70" grpId="0"/>
      <p:bldP spid="71" grpId="0"/>
      <p:bldP spid="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0"/>
            <a:ext cx="9144000" cy="2369880"/>
          </a:xfrm>
          <a:prstGeom prst="rect">
            <a:avLst/>
          </a:prstGeom>
          <a:solidFill>
            <a:schemeClr val="bg1"/>
          </a:solidFill>
          <a:ln w="9525">
            <a:noFill/>
            <a:miter lim="800000"/>
            <a:headEnd/>
            <a:tailEnd/>
          </a:ln>
        </p:spPr>
        <p:txBody>
          <a:bodyPr wrap="square">
            <a:spAutoFit/>
          </a:bodyPr>
          <a:lstStyle/>
          <a:p>
            <a:pPr>
              <a:spcBef>
                <a:spcPct val="50000"/>
              </a:spcBef>
            </a:pPr>
            <a:r>
              <a:rPr lang="en-US" sz="3600" b="1" dirty="0" err="1">
                <a:solidFill>
                  <a:srgbClr val="33CC33"/>
                </a:solidFill>
              </a:rPr>
              <a:t>Ví</a:t>
            </a:r>
            <a:r>
              <a:rPr lang="en-US" sz="3600" b="1" dirty="0">
                <a:solidFill>
                  <a:srgbClr val="33CC33"/>
                </a:solidFill>
              </a:rPr>
              <a:t> </a:t>
            </a:r>
            <a:r>
              <a:rPr lang="en-US" sz="3600" b="1" dirty="0" err="1">
                <a:solidFill>
                  <a:srgbClr val="33CC33"/>
                </a:solidFill>
              </a:rPr>
              <a:t>dụ</a:t>
            </a:r>
            <a:r>
              <a:rPr lang="en-US" sz="3600" b="1" dirty="0">
                <a:solidFill>
                  <a:srgbClr val="33CC33"/>
                </a:solidFill>
              </a:rPr>
              <a:t> 2. </a:t>
            </a:r>
            <a:r>
              <a:rPr lang="en-US" sz="2800" dirty="0" smtClean="0">
                <a:solidFill>
                  <a:srgbClr val="002060"/>
                </a:solidFill>
              </a:rPr>
              <a:t>Bác </a:t>
            </a:r>
            <a:r>
              <a:rPr lang="en-US" sz="2800" dirty="0" err="1">
                <a:solidFill>
                  <a:srgbClr val="002060"/>
                </a:solidFill>
              </a:rPr>
              <a:t>Khôi</a:t>
            </a:r>
            <a:r>
              <a:rPr lang="en-US" sz="2800" dirty="0">
                <a:solidFill>
                  <a:srgbClr val="002060"/>
                </a:solidFill>
              </a:rPr>
              <a:t> </a:t>
            </a:r>
            <a:r>
              <a:rPr lang="en-US" sz="2800" dirty="0" err="1">
                <a:solidFill>
                  <a:srgbClr val="002060"/>
                </a:solidFill>
              </a:rPr>
              <a:t>muốn</a:t>
            </a:r>
            <a:r>
              <a:rPr lang="en-US" sz="2800" dirty="0">
                <a:solidFill>
                  <a:srgbClr val="002060"/>
                </a:solidFill>
              </a:rPr>
              <a:t> </a:t>
            </a:r>
            <a:r>
              <a:rPr lang="en-US" sz="2800" dirty="0" err="1">
                <a:solidFill>
                  <a:srgbClr val="002060"/>
                </a:solidFill>
              </a:rPr>
              <a:t>lát</a:t>
            </a:r>
            <a:r>
              <a:rPr lang="en-US" sz="2800" dirty="0">
                <a:solidFill>
                  <a:srgbClr val="002060"/>
                </a:solidFill>
              </a:rPr>
              <a:t> </a:t>
            </a:r>
            <a:r>
              <a:rPr lang="en-US" sz="2800" dirty="0" err="1">
                <a:solidFill>
                  <a:srgbClr val="002060"/>
                </a:solidFill>
              </a:rPr>
              <a:t>nền</a:t>
            </a:r>
            <a:r>
              <a:rPr lang="en-US" sz="2800" dirty="0">
                <a:solidFill>
                  <a:srgbClr val="002060"/>
                </a:solidFill>
              </a:rPr>
              <a:t> </a:t>
            </a:r>
            <a:r>
              <a:rPr lang="en-US" sz="2800" dirty="0" err="1">
                <a:solidFill>
                  <a:srgbClr val="002060"/>
                </a:solidFill>
              </a:rPr>
              <a:t>cho</a:t>
            </a:r>
            <a:r>
              <a:rPr lang="en-US" sz="2800" dirty="0">
                <a:solidFill>
                  <a:srgbClr val="002060"/>
                </a:solidFill>
              </a:rPr>
              <a:t> </a:t>
            </a:r>
            <a:r>
              <a:rPr lang="en-US" sz="2800" dirty="0" err="1">
                <a:solidFill>
                  <a:srgbClr val="002060"/>
                </a:solidFill>
              </a:rPr>
              <a:t>một</a:t>
            </a:r>
            <a:r>
              <a:rPr lang="en-US" sz="2800" dirty="0">
                <a:solidFill>
                  <a:srgbClr val="002060"/>
                </a:solidFill>
              </a:rPr>
              <a:t> </a:t>
            </a:r>
            <a:r>
              <a:rPr lang="en-US" sz="2800" dirty="0" err="1">
                <a:solidFill>
                  <a:srgbClr val="002060"/>
                </a:solidFill>
              </a:rPr>
              <a:t>căn</a:t>
            </a:r>
            <a:r>
              <a:rPr lang="en-US" sz="2800" dirty="0">
                <a:solidFill>
                  <a:srgbClr val="002060"/>
                </a:solidFill>
              </a:rPr>
              <a:t> </a:t>
            </a:r>
            <a:r>
              <a:rPr lang="en-US" sz="2800" dirty="0" err="1">
                <a:solidFill>
                  <a:srgbClr val="002060"/>
                </a:solidFill>
              </a:rPr>
              <a:t>phòng</a:t>
            </a:r>
            <a:r>
              <a:rPr lang="en-US" sz="2800" dirty="0">
                <a:solidFill>
                  <a:srgbClr val="002060"/>
                </a:solidFill>
              </a:rPr>
              <a:t> </a:t>
            </a:r>
            <a:r>
              <a:rPr lang="en-US" sz="2800" dirty="0" err="1">
                <a:solidFill>
                  <a:srgbClr val="002060"/>
                </a:solidFill>
              </a:rPr>
              <a:t>hình</a:t>
            </a:r>
            <a:r>
              <a:rPr lang="en-US" sz="2800" dirty="0">
                <a:solidFill>
                  <a:srgbClr val="002060"/>
                </a:solidFill>
              </a:rPr>
              <a:t> </a:t>
            </a:r>
            <a:r>
              <a:rPr lang="en-US" sz="2800" dirty="0" err="1">
                <a:solidFill>
                  <a:srgbClr val="002060"/>
                </a:solidFill>
              </a:rPr>
              <a:t>chữ</a:t>
            </a:r>
            <a:r>
              <a:rPr lang="en-US" sz="2800" dirty="0">
                <a:solidFill>
                  <a:srgbClr val="002060"/>
                </a:solidFill>
              </a:rPr>
              <a:t> </a:t>
            </a:r>
            <a:r>
              <a:rPr lang="en-US" sz="2800" dirty="0" err="1">
                <a:solidFill>
                  <a:srgbClr val="002060"/>
                </a:solidFill>
              </a:rPr>
              <a:t>nhật</a:t>
            </a:r>
            <a:r>
              <a:rPr lang="en-US" sz="2800" dirty="0">
                <a:solidFill>
                  <a:srgbClr val="002060"/>
                </a:solidFill>
              </a:rPr>
              <a:t> </a:t>
            </a:r>
            <a:r>
              <a:rPr lang="en-US" sz="2800" dirty="0" err="1">
                <a:solidFill>
                  <a:srgbClr val="002060"/>
                </a:solidFill>
              </a:rPr>
              <a:t>có</a:t>
            </a:r>
            <a:r>
              <a:rPr lang="en-US" sz="2800" dirty="0">
                <a:solidFill>
                  <a:srgbClr val="002060"/>
                </a:solidFill>
              </a:rPr>
              <a:t> </a:t>
            </a:r>
            <a:r>
              <a:rPr lang="en-US" sz="2800" dirty="0" err="1">
                <a:solidFill>
                  <a:srgbClr val="002060"/>
                </a:solidFill>
              </a:rPr>
              <a:t>chiều</a:t>
            </a:r>
            <a:r>
              <a:rPr lang="en-US" sz="2800" dirty="0">
                <a:solidFill>
                  <a:srgbClr val="002060"/>
                </a:solidFill>
              </a:rPr>
              <a:t> </a:t>
            </a:r>
            <a:r>
              <a:rPr lang="en-US" sz="2800" dirty="0" err="1">
                <a:solidFill>
                  <a:srgbClr val="002060"/>
                </a:solidFill>
              </a:rPr>
              <a:t>dài</a:t>
            </a:r>
            <a:r>
              <a:rPr lang="en-US" sz="2800" dirty="0">
                <a:solidFill>
                  <a:srgbClr val="002060"/>
                </a:solidFill>
              </a:rPr>
              <a:t> 8m, </a:t>
            </a:r>
            <a:r>
              <a:rPr lang="en-US" sz="2800" dirty="0" err="1">
                <a:solidFill>
                  <a:srgbClr val="002060"/>
                </a:solidFill>
              </a:rPr>
              <a:t>chiều</a:t>
            </a:r>
            <a:r>
              <a:rPr lang="en-US" sz="2800" dirty="0">
                <a:solidFill>
                  <a:srgbClr val="002060"/>
                </a:solidFill>
              </a:rPr>
              <a:t> </a:t>
            </a:r>
            <a:r>
              <a:rPr lang="en-US" sz="2800" dirty="0" err="1">
                <a:solidFill>
                  <a:srgbClr val="002060"/>
                </a:solidFill>
              </a:rPr>
              <a:t>rộng</a:t>
            </a:r>
            <a:r>
              <a:rPr lang="en-US" sz="2800" dirty="0">
                <a:solidFill>
                  <a:srgbClr val="002060"/>
                </a:solidFill>
              </a:rPr>
              <a:t> 6m. </a:t>
            </a:r>
            <a:r>
              <a:rPr lang="en-US" sz="2800" dirty="0" err="1">
                <a:solidFill>
                  <a:srgbClr val="002060"/>
                </a:solidFill>
              </a:rPr>
              <a:t>Loại</a:t>
            </a:r>
            <a:r>
              <a:rPr lang="en-US" sz="2800" dirty="0">
                <a:solidFill>
                  <a:srgbClr val="002060"/>
                </a:solidFill>
              </a:rPr>
              <a:t> </a:t>
            </a:r>
            <a:r>
              <a:rPr lang="en-US" sz="2800" dirty="0" err="1">
                <a:solidFill>
                  <a:srgbClr val="002060"/>
                </a:solidFill>
              </a:rPr>
              <a:t>gạch</a:t>
            </a:r>
            <a:r>
              <a:rPr lang="en-US" sz="2800" dirty="0">
                <a:solidFill>
                  <a:srgbClr val="002060"/>
                </a:solidFill>
              </a:rPr>
              <a:t> </a:t>
            </a:r>
            <a:r>
              <a:rPr lang="en-US" sz="2800" dirty="0" err="1">
                <a:solidFill>
                  <a:srgbClr val="002060"/>
                </a:solidFill>
              </a:rPr>
              <a:t>lát</a:t>
            </a:r>
            <a:r>
              <a:rPr lang="en-US" sz="2800" dirty="0">
                <a:solidFill>
                  <a:srgbClr val="002060"/>
                </a:solidFill>
              </a:rPr>
              <a:t> </a:t>
            </a:r>
            <a:r>
              <a:rPr lang="en-US" sz="2800" dirty="0" err="1">
                <a:solidFill>
                  <a:srgbClr val="002060"/>
                </a:solidFill>
              </a:rPr>
              <a:t>nền</a:t>
            </a:r>
            <a:r>
              <a:rPr lang="en-US" sz="2800" dirty="0">
                <a:solidFill>
                  <a:srgbClr val="002060"/>
                </a:solidFill>
              </a:rPr>
              <a:t> được </a:t>
            </a:r>
            <a:r>
              <a:rPr lang="en-US" sz="2800" dirty="0" err="1">
                <a:solidFill>
                  <a:srgbClr val="002060"/>
                </a:solidFill>
              </a:rPr>
              <a:t>sử</a:t>
            </a:r>
            <a:r>
              <a:rPr lang="en-US" sz="2800" dirty="0">
                <a:solidFill>
                  <a:srgbClr val="002060"/>
                </a:solidFill>
              </a:rPr>
              <a:t> </a:t>
            </a:r>
            <a:r>
              <a:rPr lang="en-US" sz="2800" dirty="0" err="1">
                <a:solidFill>
                  <a:srgbClr val="002060"/>
                </a:solidFill>
              </a:rPr>
              <a:t>dụng</a:t>
            </a:r>
            <a:r>
              <a:rPr lang="en-US" sz="2800" dirty="0">
                <a:solidFill>
                  <a:srgbClr val="002060"/>
                </a:solidFill>
              </a:rPr>
              <a:t> </a:t>
            </a:r>
            <a:r>
              <a:rPr lang="en-US" sz="2800" dirty="0" err="1">
                <a:solidFill>
                  <a:srgbClr val="002060"/>
                </a:solidFill>
              </a:rPr>
              <a:t>là</a:t>
            </a:r>
            <a:r>
              <a:rPr lang="en-US" sz="2800" dirty="0">
                <a:solidFill>
                  <a:srgbClr val="002060"/>
                </a:solidFill>
              </a:rPr>
              <a:t> </a:t>
            </a:r>
            <a:r>
              <a:rPr lang="en-US" sz="2800" dirty="0" err="1">
                <a:solidFill>
                  <a:srgbClr val="002060"/>
                </a:solidFill>
              </a:rPr>
              <a:t>loại</a:t>
            </a:r>
            <a:r>
              <a:rPr lang="en-US" sz="2800" dirty="0">
                <a:solidFill>
                  <a:srgbClr val="002060"/>
                </a:solidFill>
              </a:rPr>
              <a:t> </a:t>
            </a:r>
            <a:r>
              <a:rPr lang="en-US" sz="2800" dirty="0" err="1">
                <a:solidFill>
                  <a:srgbClr val="002060"/>
                </a:solidFill>
              </a:rPr>
              <a:t>gạch</a:t>
            </a:r>
            <a:r>
              <a:rPr lang="en-US" sz="2800" dirty="0">
                <a:solidFill>
                  <a:srgbClr val="002060"/>
                </a:solidFill>
              </a:rPr>
              <a:t> </a:t>
            </a:r>
            <a:r>
              <a:rPr lang="en-US" sz="2800" dirty="0" err="1">
                <a:solidFill>
                  <a:srgbClr val="002060"/>
                </a:solidFill>
              </a:rPr>
              <a:t>hình</a:t>
            </a:r>
            <a:r>
              <a:rPr lang="en-US" sz="2800" dirty="0">
                <a:solidFill>
                  <a:srgbClr val="002060"/>
                </a:solidFill>
              </a:rPr>
              <a:t> </a:t>
            </a:r>
            <a:r>
              <a:rPr lang="en-US" sz="2800" dirty="0" err="1">
                <a:solidFill>
                  <a:srgbClr val="002060"/>
                </a:solidFill>
              </a:rPr>
              <a:t>vuông</a:t>
            </a:r>
            <a:r>
              <a:rPr lang="en-US" sz="2800" dirty="0">
                <a:solidFill>
                  <a:srgbClr val="002060"/>
                </a:solidFill>
              </a:rPr>
              <a:t> </a:t>
            </a:r>
            <a:r>
              <a:rPr lang="en-US" sz="2800" dirty="0" err="1">
                <a:solidFill>
                  <a:srgbClr val="002060"/>
                </a:solidFill>
              </a:rPr>
              <a:t>có</a:t>
            </a:r>
            <a:r>
              <a:rPr lang="en-US" sz="2800" dirty="0">
                <a:solidFill>
                  <a:srgbClr val="002060"/>
                </a:solidFill>
              </a:rPr>
              <a:t> </a:t>
            </a:r>
            <a:r>
              <a:rPr lang="en-US" sz="2800" dirty="0" err="1">
                <a:solidFill>
                  <a:srgbClr val="002060"/>
                </a:solidFill>
              </a:rPr>
              <a:t>cạnh</a:t>
            </a:r>
            <a:r>
              <a:rPr lang="en-US" sz="2800" dirty="0">
                <a:solidFill>
                  <a:srgbClr val="002060"/>
                </a:solidFill>
              </a:rPr>
              <a:t> </a:t>
            </a:r>
            <a:r>
              <a:rPr lang="en-US" sz="2800" dirty="0" err="1">
                <a:solidFill>
                  <a:srgbClr val="002060"/>
                </a:solidFill>
              </a:rPr>
              <a:t>dài</a:t>
            </a:r>
            <a:r>
              <a:rPr lang="en-US" sz="2800" dirty="0">
                <a:solidFill>
                  <a:srgbClr val="002060"/>
                </a:solidFill>
              </a:rPr>
              <a:t> 40cm. </a:t>
            </a:r>
            <a:r>
              <a:rPr lang="en-US" sz="2800" dirty="0" err="1">
                <a:solidFill>
                  <a:srgbClr val="002060"/>
                </a:solidFill>
              </a:rPr>
              <a:t>Hỏi</a:t>
            </a:r>
            <a:r>
              <a:rPr lang="en-US" sz="2800" dirty="0">
                <a:solidFill>
                  <a:srgbClr val="002060"/>
                </a:solidFill>
              </a:rPr>
              <a:t> bác </a:t>
            </a:r>
            <a:r>
              <a:rPr lang="en-US" sz="2800" dirty="0" err="1">
                <a:solidFill>
                  <a:srgbClr val="002060"/>
                </a:solidFill>
              </a:rPr>
              <a:t>Khôi</a:t>
            </a:r>
            <a:r>
              <a:rPr lang="en-US" sz="2800" dirty="0">
                <a:solidFill>
                  <a:srgbClr val="002060"/>
                </a:solidFill>
              </a:rPr>
              <a:t> </a:t>
            </a:r>
            <a:r>
              <a:rPr lang="en-US" sz="2800" dirty="0" err="1">
                <a:solidFill>
                  <a:srgbClr val="002060"/>
                </a:solidFill>
              </a:rPr>
              <a:t>phải</a:t>
            </a:r>
            <a:r>
              <a:rPr lang="en-US" sz="2800" dirty="0">
                <a:solidFill>
                  <a:srgbClr val="002060"/>
                </a:solidFill>
              </a:rPr>
              <a:t> </a:t>
            </a:r>
            <a:r>
              <a:rPr lang="en-US" sz="2800" dirty="0" err="1">
                <a:solidFill>
                  <a:srgbClr val="002060"/>
                </a:solidFill>
              </a:rPr>
              <a:t>sử</a:t>
            </a:r>
            <a:r>
              <a:rPr lang="en-US" sz="2800" dirty="0">
                <a:solidFill>
                  <a:srgbClr val="002060"/>
                </a:solidFill>
              </a:rPr>
              <a:t> </a:t>
            </a:r>
            <a:r>
              <a:rPr lang="en-US" sz="2800" dirty="0" err="1">
                <a:solidFill>
                  <a:srgbClr val="002060"/>
                </a:solidFill>
              </a:rPr>
              <a:t>dụng</a:t>
            </a:r>
            <a:r>
              <a:rPr lang="en-US" sz="2800" dirty="0">
                <a:solidFill>
                  <a:srgbClr val="002060"/>
                </a:solidFill>
              </a:rPr>
              <a:t> </a:t>
            </a:r>
            <a:r>
              <a:rPr lang="en-US" sz="2800" dirty="0" err="1">
                <a:solidFill>
                  <a:srgbClr val="002060"/>
                </a:solidFill>
              </a:rPr>
              <a:t>bao</a:t>
            </a:r>
            <a:r>
              <a:rPr lang="en-US" sz="2800" dirty="0">
                <a:solidFill>
                  <a:srgbClr val="002060"/>
                </a:solidFill>
              </a:rPr>
              <a:t> </a:t>
            </a:r>
            <a:r>
              <a:rPr lang="en-US" sz="2800" dirty="0" err="1">
                <a:solidFill>
                  <a:srgbClr val="002060"/>
                </a:solidFill>
              </a:rPr>
              <a:t>nhiêu</a:t>
            </a:r>
            <a:r>
              <a:rPr lang="en-US" sz="2800" dirty="0">
                <a:solidFill>
                  <a:srgbClr val="002060"/>
                </a:solidFill>
              </a:rPr>
              <a:t> viên </a:t>
            </a:r>
            <a:r>
              <a:rPr lang="en-US" sz="2800" dirty="0" err="1">
                <a:solidFill>
                  <a:srgbClr val="002060"/>
                </a:solidFill>
              </a:rPr>
              <a:t>gạch</a:t>
            </a:r>
            <a:r>
              <a:rPr lang="en-US" sz="2800" dirty="0">
                <a:solidFill>
                  <a:srgbClr val="002060"/>
                </a:solidFill>
              </a:rPr>
              <a:t> (</a:t>
            </a:r>
            <a:r>
              <a:rPr lang="en-US" sz="2800" dirty="0" err="1">
                <a:solidFill>
                  <a:srgbClr val="002060"/>
                </a:solidFill>
              </a:rPr>
              <a:t>coi</a:t>
            </a:r>
            <a:r>
              <a:rPr lang="en-US" sz="2800" dirty="0">
                <a:solidFill>
                  <a:srgbClr val="002060"/>
                </a:solidFill>
              </a:rPr>
              <a:t> </a:t>
            </a:r>
            <a:r>
              <a:rPr lang="en-US" sz="2800" dirty="0" err="1">
                <a:solidFill>
                  <a:srgbClr val="002060"/>
                </a:solidFill>
              </a:rPr>
              <a:t>gạch</a:t>
            </a:r>
            <a:r>
              <a:rPr lang="en-US" sz="2800" dirty="0">
                <a:solidFill>
                  <a:srgbClr val="002060"/>
                </a:solidFill>
              </a:rPr>
              <a:t> </a:t>
            </a:r>
            <a:r>
              <a:rPr lang="en-US" sz="2800" dirty="0" err="1">
                <a:solidFill>
                  <a:srgbClr val="002060"/>
                </a:solidFill>
              </a:rPr>
              <a:t>vữa</a:t>
            </a:r>
            <a:r>
              <a:rPr lang="en-US" sz="2800" dirty="0">
                <a:solidFill>
                  <a:srgbClr val="002060"/>
                </a:solidFill>
              </a:rPr>
              <a:t> </a:t>
            </a:r>
            <a:r>
              <a:rPr lang="en-US" sz="2800" dirty="0" err="1">
                <a:solidFill>
                  <a:srgbClr val="002060"/>
                </a:solidFill>
              </a:rPr>
              <a:t>không</a:t>
            </a:r>
            <a:r>
              <a:rPr lang="en-US" sz="2800" dirty="0">
                <a:solidFill>
                  <a:srgbClr val="002060"/>
                </a:solidFill>
              </a:rPr>
              <a:t> </a:t>
            </a:r>
            <a:r>
              <a:rPr lang="en-US" sz="2800" dirty="0" err="1">
                <a:solidFill>
                  <a:srgbClr val="002060"/>
                </a:solidFill>
              </a:rPr>
              <a:t>đáng</a:t>
            </a:r>
            <a:r>
              <a:rPr lang="en-US" sz="2800" dirty="0">
                <a:solidFill>
                  <a:srgbClr val="002060"/>
                </a:solidFill>
              </a:rPr>
              <a:t> </a:t>
            </a:r>
            <a:r>
              <a:rPr lang="en-US" sz="2800" dirty="0" err="1">
                <a:solidFill>
                  <a:srgbClr val="002060"/>
                </a:solidFill>
              </a:rPr>
              <a:t>kể</a:t>
            </a:r>
            <a:r>
              <a:rPr lang="en-US" sz="2800" dirty="0">
                <a:solidFill>
                  <a:srgbClr val="002060"/>
                </a:solidFill>
              </a:rPr>
              <a:t>)?</a:t>
            </a:r>
          </a:p>
        </p:txBody>
      </p:sp>
      <p:pic>
        <p:nvPicPr>
          <p:cNvPr id="3" name="Picture 2"/>
          <p:cNvPicPr>
            <a:picLocks noChangeAspect="1"/>
          </p:cNvPicPr>
          <p:nvPr/>
        </p:nvPicPr>
        <p:blipFill>
          <a:blip r:embed="rId2"/>
          <a:stretch>
            <a:fillRect/>
          </a:stretch>
        </p:blipFill>
        <p:spPr>
          <a:xfrm>
            <a:off x="6040516" y="2015555"/>
            <a:ext cx="2784394" cy="1482747"/>
          </a:xfrm>
          <a:prstGeom prst="rect">
            <a:avLst/>
          </a:prstGeom>
          <a:ln>
            <a:noFill/>
          </a:ln>
          <a:effectLst>
            <a:outerShdw blurRad="190500" algn="tl" rotWithShape="0">
              <a:srgbClr val="000000">
                <a:alpha val="70000"/>
              </a:srgbClr>
            </a:outerShdw>
          </a:effectLst>
        </p:spPr>
      </p:pic>
      <p:sp>
        <p:nvSpPr>
          <p:cNvPr id="9" name="WordArt 18"/>
          <p:cNvSpPr>
            <a:spLocks noChangeArrowheads="1" noChangeShapeType="1" noTextEdit="1"/>
          </p:cNvSpPr>
          <p:nvPr/>
        </p:nvSpPr>
        <p:spPr bwMode="auto">
          <a:xfrm>
            <a:off x="531564" y="2570053"/>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sp>
        <p:nvSpPr>
          <p:cNvPr id="10" name="Text Box 5"/>
          <p:cNvSpPr txBox="1">
            <a:spLocks noChangeArrowheads="1"/>
          </p:cNvSpPr>
          <p:nvPr/>
        </p:nvSpPr>
        <p:spPr bwMode="auto">
          <a:xfrm>
            <a:off x="486978" y="3517798"/>
            <a:ext cx="8382000" cy="3323987"/>
          </a:xfrm>
          <a:prstGeom prst="rect">
            <a:avLst/>
          </a:prstGeom>
          <a:solidFill>
            <a:schemeClr val="bg1"/>
          </a:solidFill>
          <a:ln>
            <a:noFill/>
          </a:ln>
          <a:extLst/>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Diện</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tích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của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một</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viên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gạch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hình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vuông</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8.6 = 48(m</a:t>
            </a:r>
            <a:r>
              <a:rPr lang="en-US" sz="2800" baseline="30000" dirty="0" smtClean="0">
                <a:solidFill>
                  <a:srgbClr val="0000CC"/>
                </a:solidFill>
                <a:latin typeface="Cambria" panose="02040503050406030204" pitchFamily="18" charset="0"/>
                <a:ea typeface="Cambria" panose="02040503050406030204" pitchFamily="18" charset="0"/>
                <a:cs typeface="Times New Roman" pitchFamily="18" charset="0"/>
              </a:rPr>
              <a:t>2</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endParaRPr lang="en-US" sz="2800" dirty="0" smtClean="0">
              <a:solidFill>
                <a:srgbClr val="0000CC"/>
              </a:solidFill>
              <a:latin typeface="Cambria" panose="02040503050406030204" pitchFamily="18" charset="0"/>
              <a:ea typeface="Cambria" panose="02040503050406030204" pitchFamily="18" charset="0"/>
              <a:cs typeface="Times New Roman" pitchFamily="18" charset="0"/>
            </a:endParaRPr>
          </a:p>
          <a:p>
            <a:pPr marL="514350" indent="-514350" eaLnBrk="1" hangingPunct="1">
              <a:spcBef>
                <a:spcPct val="50000"/>
              </a:spcBef>
              <a:defRPr/>
            </a:pPr>
            <a:endParaRPr lang="en-US" sz="2800" dirty="0" smtClean="0">
              <a:solidFill>
                <a:srgbClr val="0000CC"/>
              </a:solidFill>
              <a:latin typeface="Cambria" panose="02040503050406030204" pitchFamily="18" charset="0"/>
              <a:ea typeface="Cambria" panose="02040503050406030204" pitchFamily="18" charset="0"/>
              <a:cs typeface="Times New Roman" pitchFamily="18" charset="0"/>
            </a:endParaRPr>
          </a:p>
          <a:p>
            <a:pPr marL="514350" indent="-514350" eaLnBrk="1" hangingPunct="1">
              <a:spcBef>
                <a:spcPct val="50000"/>
              </a:spcBef>
              <a:defRPr/>
            </a:pPr>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a:p>
            <a:pPr marL="514350" indent="-514350" eaLnBrk="1" hangingPunct="1">
              <a:spcBef>
                <a:spcPct val="50000"/>
              </a:spcBef>
              <a:defRPr/>
            </a:pPr>
            <a:endParaRPr lang="en-US" sz="2800" dirty="0" smtClean="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11" name="TextBox 10"/>
          <p:cNvSpPr txBox="1"/>
          <p:nvPr/>
        </p:nvSpPr>
        <p:spPr>
          <a:xfrm>
            <a:off x="631634" y="4551487"/>
            <a:ext cx="7696200" cy="2108269"/>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Diện</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tích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của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một</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viên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gạch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hình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vuông</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40</a:t>
            </a:r>
            <a:r>
              <a:rPr lang="en-US" sz="2800" baseline="30000" dirty="0" smtClean="0">
                <a:solidFill>
                  <a:srgbClr val="0000CC"/>
                </a:solidFill>
                <a:latin typeface="Cambria" panose="02040503050406030204" pitchFamily="18" charset="0"/>
                <a:ea typeface="Cambria" panose="02040503050406030204" pitchFamily="18" charset="0"/>
                <a:cs typeface="Times New Roman" pitchFamily="18" charset="0"/>
              </a:rPr>
              <a:t>2</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 1 600(cm</a:t>
            </a:r>
            <a:r>
              <a:rPr lang="en-US" sz="2800" baseline="30000" dirty="0" smtClean="0">
                <a:solidFill>
                  <a:srgbClr val="0000CC"/>
                </a:solidFill>
                <a:latin typeface="Cambria" panose="02040503050406030204" pitchFamily="18" charset="0"/>
                <a:ea typeface="Cambria" panose="02040503050406030204" pitchFamily="18" charset="0"/>
                <a:cs typeface="Times New Roman" pitchFamily="18" charset="0"/>
              </a:rPr>
              <a:t>2</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 0,16(m</a:t>
            </a:r>
            <a:r>
              <a:rPr lang="en-US" sz="2800" baseline="30000" dirty="0" smtClean="0">
                <a:solidFill>
                  <a:srgbClr val="0000CC"/>
                </a:solidFill>
                <a:latin typeface="Cambria" panose="02040503050406030204" pitchFamily="18" charset="0"/>
                <a:ea typeface="Cambria" panose="02040503050406030204" pitchFamily="18" charset="0"/>
                <a:cs typeface="Times New Roman" pitchFamily="18" charset="0"/>
              </a:rPr>
              <a:t>2</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a:p>
            <a:endParaRPr lang="en-US" sz="2800" dirty="0" smtClean="0">
              <a:solidFill>
                <a:srgbClr val="0000CC"/>
              </a:solidFill>
              <a:latin typeface="Cambria" panose="02040503050406030204" pitchFamily="18" charset="0"/>
              <a:ea typeface="Cambria" panose="02040503050406030204" pitchFamily="18" charset="0"/>
              <a:cs typeface="Times New Roman" pitchFamily="18" charset="0"/>
            </a:endParaRPr>
          </a:p>
          <a:p>
            <a:endParaRPr lang="en-US" sz="1900"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12" name="TextBox 11"/>
          <p:cNvSpPr txBox="1"/>
          <p:nvPr/>
        </p:nvSpPr>
        <p:spPr>
          <a:xfrm>
            <a:off x="631634" y="5599093"/>
            <a:ext cx="7696200" cy="954107"/>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 Số viên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gạch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mà</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bác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Khôi</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cần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dùng</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48: 0,16  = 300(viên).</a:t>
            </a:r>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2740" y="600351"/>
            <a:ext cx="8941260" cy="1752690"/>
          </a:xfrm>
          <a:prstGeom prst="rect">
            <a:avLst/>
          </a:prstGeom>
        </p:spPr>
      </p:pic>
      <p:sp>
        <p:nvSpPr>
          <p:cNvPr id="6" name="Text Box 5"/>
          <p:cNvSpPr txBox="1">
            <a:spLocks noChangeArrowheads="1"/>
          </p:cNvSpPr>
          <p:nvPr/>
        </p:nvSpPr>
        <p:spPr bwMode="auto">
          <a:xfrm>
            <a:off x="3185252" y="28452"/>
            <a:ext cx="2773496" cy="646331"/>
          </a:xfrm>
          <a:prstGeom prst="rect">
            <a:avLst/>
          </a:prstGeom>
          <a:noFill/>
          <a:ln w="9525">
            <a:noFill/>
            <a:miter lim="800000"/>
            <a:headEnd/>
            <a:tailEnd/>
          </a:ln>
        </p:spPr>
        <p:txBody>
          <a:bodyPr wrap="square">
            <a:spAutoFit/>
          </a:bodyPr>
          <a:lstStyle/>
          <a:p>
            <a:pPr>
              <a:spcBef>
                <a:spcPct val="50000"/>
              </a:spcBef>
            </a:pPr>
            <a:r>
              <a:rPr lang="en-US" sz="3600" b="1" i="1" dirty="0" err="1" smtClean="0">
                <a:solidFill>
                  <a:srgbClr val="006600"/>
                </a:solidFill>
              </a:rPr>
              <a:t>Luyện</a:t>
            </a:r>
            <a:r>
              <a:rPr lang="en-US" sz="3600" b="1" i="1" dirty="0" smtClean="0">
                <a:solidFill>
                  <a:srgbClr val="006600"/>
                </a:solidFill>
              </a:rPr>
              <a:t> tập 1.  </a:t>
            </a:r>
          </a:p>
        </p:txBody>
      </p:sp>
      <p:pic>
        <p:nvPicPr>
          <p:cNvPr id="15" name="Picture 14"/>
          <p:cNvPicPr>
            <a:picLocks noChangeAspect="1"/>
          </p:cNvPicPr>
          <p:nvPr/>
        </p:nvPicPr>
        <p:blipFill>
          <a:blip r:embed="rId3"/>
          <a:stretch>
            <a:fillRect/>
          </a:stretch>
        </p:blipFill>
        <p:spPr>
          <a:xfrm>
            <a:off x="6596220" y="2133600"/>
            <a:ext cx="2514729" cy="3746721"/>
          </a:xfrm>
          <a:prstGeom prst="rect">
            <a:avLst/>
          </a:prstGeom>
        </p:spPr>
      </p:pic>
      <p:sp>
        <p:nvSpPr>
          <p:cNvPr id="16" name="WordArt 18"/>
          <p:cNvSpPr>
            <a:spLocks noChangeArrowheads="1" noChangeShapeType="1" noTextEdit="1"/>
          </p:cNvSpPr>
          <p:nvPr/>
        </p:nvSpPr>
        <p:spPr bwMode="auto">
          <a:xfrm>
            <a:off x="531564" y="2570053"/>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sp>
        <p:nvSpPr>
          <p:cNvPr id="18" name="TextBox 17"/>
          <p:cNvSpPr txBox="1"/>
          <p:nvPr/>
        </p:nvSpPr>
        <p:spPr>
          <a:xfrm>
            <a:off x="169320" y="3255853"/>
            <a:ext cx="7696200" cy="1246495"/>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+Chu vi của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một</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khung</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thép</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2.(35 + 30) = 2. 65 = 130(cm) = 1,3(m)</a:t>
            </a:r>
          </a:p>
          <a:p>
            <a:endParaRPr lang="en-US" sz="1900"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19" name="TextBox 18"/>
          <p:cNvSpPr txBox="1"/>
          <p:nvPr/>
        </p:nvSpPr>
        <p:spPr>
          <a:xfrm>
            <a:off x="157385" y="4327300"/>
            <a:ext cx="7696200" cy="1246495"/>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+Số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khung</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thép</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làm</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được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từ</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260 m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dây</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260 : 1,3 = 200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khung</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endParaRPr lang="en-US" sz="1900" dirty="0">
              <a:solidFill>
                <a:srgbClr val="0000CC"/>
              </a:solidFill>
              <a:latin typeface="Cambria" panose="02040503050406030204" pitchFamily="18" charset="0"/>
              <a:ea typeface="Cambria" panose="02040503050406030204"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randombar(horizontal)">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5895549" y="2828063"/>
            <a:ext cx="3118010" cy="2863997"/>
          </a:xfrm>
          <a:prstGeom prst="rect">
            <a:avLst/>
          </a:prstGeom>
        </p:spPr>
      </p:pic>
      <p:sp>
        <p:nvSpPr>
          <p:cNvPr id="4" name="Text Box 5"/>
          <p:cNvSpPr txBox="1">
            <a:spLocks noChangeArrowheads="1"/>
          </p:cNvSpPr>
          <p:nvPr/>
        </p:nvSpPr>
        <p:spPr bwMode="auto">
          <a:xfrm>
            <a:off x="3185252" y="28452"/>
            <a:ext cx="2773496" cy="646331"/>
          </a:xfrm>
          <a:prstGeom prst="rect">
            <a:avLst/>
          </a:prstGeom>
          <a:noFill/>
          <a:ln w="9525">
            <a:noFill/>
            <a:miter lim="800000"/>
            <a:headEnd/>
            <a:tailEnd/>
          </a:ln>
        </p:spPr>
        <p:txBody>
          <a:bodyPr wrap="square">
            <a:spAutoFit/>
          </a:bodyPr>
          <a:lstStyle/>
          <a:p>
            <a:pPr>
              <a:spcBef>
                <a:spcPct val="50000"/>
              </a:spcBef>
            </a:pPr>
            <a:r>
              <a:rPr lang="en-US" sz="3600" b="1" i="1" dirty="0" err="1" smtClean="0">
                <a:solidFill>
                  <a:srgbClr val="006600"/>
                </a:solidFill>
              </a:rPr>
              <a:t>Luyện</a:t>
            </a:r>
            <a:r>
              <a:rPr lang="en-US" sz="3600" b="1" i="1" dirty="0" smtClean="0">
                <a:solidFill>
                  <a:srgbClr val="006600"/>
                </a:solidFill>
              </a:rPr>
              <a:t> tập 1.  </a:t>
            </a:r>
          </a:p>
        </p:txBody>
      </p:sp>
      <p:sp>
        <p:nvSpPr>
          <p:cNvPr id="9" name="WordArt 18"/>
          <p:cNvSpPr>
            <a:spLocks noChangeArrowheads="1" noChangeShapeType="1" noTextEdit="1"/>
          </p:cNvSpPr>
          <p:nvPr/>
        </p:nvSpPr>
        <p:spPr bwMode="auto">
          <a:xfrm>
            <a:off x="690388" y="3051540"/>
            <a:ext cx="4832170" cy="880131"/>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HOẠT ĐỘNG NHÓM:</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sp>
        <p:nvSpPr>
          <p:cNvPr id="10" name="TextBox 9"/>
          <p:cNvSpPr txBox="1"/>
          <p:nvPr/>
        </p:nvSpPr>
        <p:spPr>
          <a:xfrm>
            <a:off x="25706" y="4154474"/>
            <a:ext cx="7696200" cy="954107"/>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+Chu vi của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mặt</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bàn</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600 + 1 200 + 600 + 600 = </a:t>
            </a:r>
            <a:r>
              <a:rPr lang="en-US" sz="2800" dirty="0">
                <a:solidFill>
                  <a:srgbClr val="0000CC"/>
                </a:solidFill>
                <a:latin typeface="Cambria" panose="02040503050406030204" pitchFamily="18" charset="0"/>
                <a:ea typeface="Cambria" panose="02040503050406030204" pitchFamily="18" charset="0"/>
                <a:cs typeface="Times New Roman" pitchFamily="18" charset="0"/>
              </a:rPr>
              <a:t>3</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000(mm)</a:t>
            </a:r>
          </a:p>
        </p:txBody>
      </p:sp>
      <p:sp>
        <p:nvSpPr>
          <p:cNvPr id="11" name="TextBox 10"/>
          <p:cNvSpPr txBox="1"/>
          <p:nvPr/>
        </p:nvSpPr>
        <p:spPr>
          <a:xfrm>
            <a:off x="44068" y="5302397"/>
            <a:ext cx="7696200" cy="1246495"/>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+Số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mét</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thép</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cần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làm</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chiếc</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khung</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bàn</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nói</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trên</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3</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a:solidFill>
                  <a:srgbClr val="0000CC"/>
                </a:solidFill>
                <a:latin typeface="Cambria" panose="02040503050406030204" pitchFamily="18" charset="0"/>
                <a:ea typeface="Cambria" panose="02040503050406030204" pitchFamily="18" charset="0"/>
                <a:cs typeface="Times New Roman" pitchFamily="18" charset="0"/>
              </a:rPr>
              <a:t>0</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00 + 4.730 = 5 920 (mm) = 5,92(m)</a:t>
            </a:r>
          </a:p>
          <a:p>
            <a:endParaRPr lang="en-US" sz="1900"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20" name="WordArt 18"/>
          <p:cNvSpPr>
            <a:spLocks noChangeArrowheads="1" noChangeShapeType="1" noTextEdit="1"/>
          </p:cNvSpPr>
          <p:nvPr/>
        </p:nvSpPr>
        <p:spPr bwMode="auto">
          <a:xfrm>
            <a:off x="381000" y="3148705"/>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pic>
        <p:nvPicPr>
          <p:cNvPr id="2" name="Picture 1"/>
          <p:cNvPicPr>
            <a:picLocks noChangeAspect="1"/>
          </p:cNvPicPr>
          <p:nvPr/>
        </p:nvPicPr>
        <p:blipFill>
          <a:blip r:embed="rId3"/>
          <a:stretch>
            <a:fillRect/>
          </a:stretch>
        </p:blipFill>
        <p:spPr>
          <a:xfrm>
            <a:off x="53249" y="596698"/>
            <a:ext cx="8960310" cy="2165461"/>
          </a:xfrm>
          <a:prstGeom prst="rect">
            <a:avLst/>
          </a:prstGeom>
        </p:spPr>
      </p:pic>
    </p:spTree>
    <p:extLst>
      <p:ext uri="{BB962C8B-B14F-4D97-AF65-F5344CB8AC3E}">
        <p14:creationId xmlns:p14="http://schemas.microsoft.com/office/powerpoint/2010/main" val="377751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9"/>
                                        </p:tgtEl>
                                        <p:attrNameLst>
                                          <p:attrName>ppt_w</p:attrName>
                                        </p:attrNameLst>
                                      </p:cBhvr>
                                      <p:tavLst>
                                        <p:tav tm="0">
                                          <p:val>
                                            <p:strVal val="ppt_w"/>
                                          </p:val>
                                        </p:tav>
                                        <p:tav tm="100000">
                                          <p:val>
                                            <p:fltVal val="0"/>
                                          </p:val>
                                        </p:tav>
                                      </p:tavLst>
                                    </p:anim>
                                    <p:anim calcmode="lin" valueType="num">
                                      <p:cBhvr>
                                        <p:cTn id="25" dur="500"/>
                                        <p:tgtEl>
                                          <p:spTgt spid="9"/>
                                        </p:tgtEl>
                                        <p:attrNameLst>
                                          <p:attrName>ppt_h</p:attrName>
                                        </p:attrNameLst>
                                      </p:cBhvr>
                                      <p:tavLst>
                                        <p:tav tm="0">
                                          <p:val>
                                            <p:strVal val="ppt_h"/>
                                          </p:val>
                                        </p:tav>
                                        <p:tav tm="100000">
                                          <p:val>
                                            <p:fltVal val="0"/>
                                          </p:val>
                                        </p:tav>
                                      </p:tavLst>
                                    </p:anim>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randombar(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9" grpId="1"/>
      <p:bldP spid="10" grpId="0"/>
      <p:bldP spid="11"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183875" y="28452"/>
            <a:ext cx="2774873" cy="646331"/>
          </a:xfrm>
          <a:prstGeom prst="rect">
            <a:avLst/>
          </a:prstGeom>
          <a:noFill/>
          <a:ln w="9525">
            <a:noFill/>
            <a:miter lim="800000"/>
            <a:headEnd/>
            <a:tailEnd/>
          </a:ln>
        </p:spPr>
        <p:txBody>
          <a:bodyPr wrap="square">
            <a:spAutoFit/>
          </a:bodyPr>
          <a:lstStyle/>
          <a:p>
            <a:pPr>
              <a:spcBef>
                <a:spcPct val="50000"/>
              </a:spcBef>
            </a:pPr>
            <a:r>
              <a:rPr lang="en-US" sz="3600" b="1" i="1" dirty="0" err="1" smtClean="0">
                <a:solidFill>
                  <a:srgbClr val="006600"/>
                </a:solidFill>
              </a:rPr>
              <a:t>Luyện</a:t>
            </a:r>
            <a:r>
              <a:rPr lang="en-US" sz="3600" b="1" i="1" dirty="0" smtClean="0">
                <a:solidFill>
                  <a:srgbClr val="006600"/>
                </a:solidFill>
              </a:rPr>
              <a:t> tập 1.  </a:t>
            </a:r>
          </a:p>
        </p:txBody>
      </p:sp>
      <p:pic>
        <p:nvPicPr>
          <p:cNvPr id="14" name="Picture 13"/>
          <p:cNvPicPr>
            <a:picLocks noChangeAspect="1"/>
          </p:cNvPicPr>
          <p:nvPr/>
        </p:nvPicPr>
        <p:blipFill>
          <a:blip r:embed="rId2"/>
          <a:stretch>
            <a:fillRect/>
          </a:stretch>
        </p:blipFill>
        <p:spPr>
          <a:xfrm>
            <a:off x="5603956" y="1742162"/>
            <a:ext cx="3490964" cy="2044005"/>
          </a:xfrm>
          <a:prstGeom prst="rect">
            <a:avLst/>
          </a:prstGeom>
        </p:spPr>
      </p:pic>
      <p:sp>
        <p:nvSpPr>
          <p:cNvPr id="15" name="WordArt 18"/>
          <p:cNvSpPr>
            <a:spLocks noChangeArrowheads="1" noChangeShapeType="1" noTextEdit="1"/>
          </p:cNvSpPr>
          <p:nvPr/>
        </p:nvSpPr>
        <p:spPr bwMode="auto">
          <a:xfrm>
            <a:off x="690388" y="2667000"/>
            <a:ext cx="4832170" cy="880131"/>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HOẠT ĐỘNG NHÓM:</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mc:AlternateContent xmlns:mc="http://schemas.openxmlformats.org/markup-compatibility/2006" xmlns:a14="http://schemas.microsoft.com/office/drawing/2010/main">
        <mc:Choice Requires="a14">
          <p:sp>
            <p:nvSpPr>
              <p:cNvPr id="16" name="TextBox 15"/>
              <p:cNvSpPr txBox="1"/>
              <p:nvPr/>
            </p:nvSpPr>
            <p:spPr>
              <a:xfrm>
                <a:off x="25706" y="3769934"/>
                <a:ext cx="8737294" cy="1131592"/>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Diện</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tích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của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thửa</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ruộng</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15.50 +</a:t>
                </a:r>
                <a14:m>
                  <m:oMath xmlns:m="http://schemas.openxmlformats.org/officeDocument/2006/math">
                    <m:f>
                      <m:fPr>
                        <m:ctrlPr>
                          <a:rPr lang="en-US" sz="2800" i="1" smtClean="0">
                            <a:solidFill>
                              <a:srgbClr val="0000CC"/>
                            </a:solidFill>
                            <a:latin typeface="Cambria Math" panose="02040503050406030204" pitchFamily="18" charset="0"/>
                            <a:ea typeface="Cambria" panose="02040503050406030204" pitchFamily="18" charset="0"/>
                            <a:cs typeface="Times New Roman" pitchFamily="18" charset="0"/>
                          </a:rPr>
                        </m:ctrlPr>
                      </m:fPr>
                      <m:num>
                        <m:r>
                          <a:rPr lang="en-US" sz="2800" b="0" i="1" smtClean="0">
                            <a:solidFill>
                              <a:srgbClr val="0000CC"/>
                            </a:solidFill>
                            <a:latin typeface="Cambria Math" panose="02040503050406030204" pitchFamily="18" charset="0"/>
                            <a:ea typeface="Cambria" panose="02040503050406030204" pitchFamily="18" charset="0"/>
                            <a:cs typeface="Times New Roman" pitchFamily="18" charset="0"/>
                          </a:rPr>
                          <m:t>1</m:t>
                        </m:r>
                      </m:num>
                      <m:den>
                        <m:r>
                          <a:rPr lang="en-US" sz="2800" b="0" i="1" smtClean="0">
                            <a:solidFill>
                              <a:srgbClr val="0000CC"/>
                            </a:solidFill>
                            <a:latin typeface="Cambria Math" panose="02040503050406030204" pitchFamily="18" charset="0"/>
                            <a:ea typeface="Cambria" panose="02040503050406030204" pitchFamily="18" charset="0"/>
                            <a:cs typeface="Times New Roman" pitchFamily="18" charset="0"/>
                          </a:rPr>
                          <m:t>2</m:t>
                        </m:r>
                      </m:den>
                    </m:f>
                    <m:r>
                      <a:rPr lang="en-US" sz="2800" i="1">
                        <a:solidFill>
                          <a:srgbClr val="0000CC"/>
                        </a:solidFill>
                        <a:latin typeface="Cambria Math" panose="02040503050406030204" pitchFamily="18" charset="0"/>
                        <a:ea typeface="Cambria" panose="02040503050406030204" pitchFamily="18" charset="0"/>
                        <a:cs typeface="Times New Roman" pitchFamily="18" charset="0"/>
                      </a:rPr>
                      <m:t>∙</m:t>
                    </m:r>
                    <m:d>
                      <m:dPr>
                        <m:ctrlPr>
                          <a:rPr lang="en-US" sz="2800" b="0" i="1" smtClean="0">
                            <a:solidFill>
                              <a:srgbClr val="0000CC"/>
                            </a:solidFill>
                            <a:latin typeface="Cambria Math" panose="02040503050406030204" pitchFamily="18" charset="0"/>
                            <a:ea typeface="Cambria" panose="02040503050406030204" pitchFamily="18" charset="0"/>
                            <a:cs typeface="Times New Roman" pitchFamily="18" charset="0"/>
                          </a:rPr>
                        </m:ctrlPr>
                      </m:dPr>
                      <m:e>
                        <m:r>
                          <a:rPr lang="en-US" sz="2800" b="0" i="1" smtClean="0">
                            <a:solidFill>
                              <a:srgbClr val="0000CC"/>
                            </a:solidFill>
                            <a:latin typeface="Cambria Math" panose="02040503050406030204" pitchFamily="18" charset="0"/>
                            <a:ea typeface="Cambria" panose="02040503050406030204" pitchFamily="18" charset="0"/>
                            <a:cs typeface="Times New Roman" pitchFamily="18" charset="0"/>
                          </a:rPr>
                          <m:t>30+50</m:t>
                        </m:r>
                      </m:e>
                    </m:d>
                    <m:r>
                      <a:rPr lang="en-US" sz="2800" b="0" i="1" smtClean="0">
                        <a:solidFill>
                          <a:srgbClr val="0000CC"/>
                        </a:solidFill>
                        <a:latin typeface="Cambria Math" panose="02040503050406030204" pitchFamily="18" charset="0"/>
                        <a:ea typeface="Cambria" panose="02040503050406030204" pitchFamily="18" charset="0"/>
                        <a:cs typeface="Times New Roman" pitchFamily="18" charset="0"/>
                      </a:rPr>
                      <m:t>.10</m:t>
                    </m:r>
                  </m:oMath>
                </a14:m>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 750 + 400 = 1 150(m</a:t>
                </a:r>
                <a:r>
                  <a:rPr lang="en-US" sz="2800" baseline="30000" dirty="0" smtClean="0">
                    <a:solidFill>
                      <a:srgbClr val="0000CC"/>
                    </a:solidFill>
                    <a:latin typeface="Cambria" panose="02040503050406030204" pitchFamily="18" charset="0"/>
                    <a:ea typeface="Cambria" panose="02040503050406030204" pitchFamily="18" charset="0"/>
                    <a:cs typeface="Times New Roman" pitchFamily="18" charset="0"/>
                  </a:rPr>
                  <a:t>2</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p>
            </p:txBody>
          </p:sp>
        </mc:Choice>
        <mc:Fallback xmlns="">
          <p:sp>
            <p:nvSpPr>
              <p:cNvPr id="16" name="TextBox 15"/>
              <p:cNvSpPr txBox="1">
                <a:spLocks noRot="1" noChangeAspect="1" noMove="1" noResize="1" noEditPoints="1" noAdjustHandles="1" noChangeArrowheads="1" noChangeShapeType="1" noTextEdit="1"/>
              </p:cNvSpPr>
              <p:nvPr/>
            </p:nvSpPr>
            <p:spPr>
              <a:xfrm>
                <a:off x="25706" y="3769934"/>
                <a:ext cx="8737294" cy="1131592"/>
              </a:xfrm>
              <a:prstGeom prst="rect">
                <a:avLst/>
              </a:prstGeom>
              <a:blipFill rotWithShape="0">
                <a:blip r:embed="rId3"/>
                <a:stretch>
                  <a:fillRect l="-1395" t="-5376" b="-5376"/>
                </a:stretch>
              </a:blipFill>
            </p:spPr>
            <p:txBody>
              <a:bodyPr/>
              <a:lstStyle/>
              <a:p>
                <a:r>
                  <a:rPr lang="en-US">
                    <a:noFill/>
                  </a:rPr>
                  <a:t> </a:t>
                </a:r>
              </a:p>
            </p:txBody>
          </p:sp>
        </mc:Fallback>
      </mc:AlternateContent>
      <p:sp>
        <p:nvSpPr>
          <p:cNvPr id="17" name="TextBox 16"/>
          <p:cNvSpPr txBox="1"/>
          <p:nvPr/>
        </p:nvSpPr>
        <p:spPr>
          <a:xfrm>
            <a:off x="75741" y="4961540"/>
            <a:ext cx="7696200" cy="1246495"/>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+Số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thóc</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thửa</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ruộng</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đó</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thu</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hoạch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được:</a:t>
            </a:r>
          </a:p>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0,8. 1 150 = 920 (kg)</a:t>
            </a:r>
          </a:p>
          <a:p>
            <a:endParaRPr lang="en-US" sz="1900"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18" name="WordArt 18"/>
          <p:cNvSpPr>
            <a:spLocks noChangeArrowheads="1" noChangeShapeType="1" noTextEdit="1"/>
          </p:cNvSpPr>
          <p:nvPr/>
        </p:nvSpPr>
        <p:spPr bwMode="auto">
          <a:xfrm>
            <a:off x="381000" y="2764165"/>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pic>
        <p:nvPicPr>
          <p:cNvPr id="2" name="Picture 1"/>
          <p:cNvPicPr>
            <a:picLocks noChangeAspect="1"/>
          </p:cNvPicPr>
          <p:nvPr/>
        </p:nvPicPr>
        <p:blipFill>
          <a:blip r:embed="rId4"/>
          <a:stretch>
            <a:fillRect/>
          </a:stretch>
        </p:blipFill>
        <p:spPr>
          <a:xfrm>
            <a:off x="75741" y="606984"/>
            <a:ext cx="8864941" cy="1358860"/>
          </a:xfrm>
          <a:prstGeom prst="rect">
            <a:avLst/>
          </a:prstGeom>
        </p:spPr>
      </p:pic>
    </p:spTree>
    <p:extLst>
      <p:ext uri="{BB962C8B-B14F-4D97-AF65-F5344CB8AC3E}">
        <p14:creationId xmlns:p14="http://schemas.microsoft.com/office/powerpoint/2010/main" val="380014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15"/>
                                        </p:tgtEl>
                                        <p:attrNameLst>
                                          <p:attrName>ppt_w</p:attrName>
                                        </p:attrNameLst>
                                      </p:cBhvr>
                                      <p:tavLst>
                                        <p:tav tm="0">
                                          <p:val>
                                            <p:strVal val="ppt_w"/>
                                          </p:val>
                                        </p:tav>
                                        <p:tav tm="100000">
                                          <p:val>
                                            <p:fltVal val="0"/>
                                          </p:val>
                                        </p:tav>
                                      </p:tavLst>
                                    </p:anim>
                                    <p:anim calcmode="lin" valueType="num">
                                      <p:cBhvr>
                                        <p:cTn id="25" dur="500"/>
                                        <p:tgtEl>
                                          <p:spTgt spid="15"/>
                                        </p:tgtEl>
                                        <p:attrNameLst>
                                          <p:attrName>ppt_h</p:attrName>
                                        </p:attrNameLst>
                                      </p:cBhvr>
                                      <p:tavLst>
                                        <p:tav tm="0">
                                          <p:val>
                                            <p:strVal val="ppt_h"/>
                                          </p:val>
                                        </p:tav>
                                        <p:tav tm="100000">
                                          <p:val>
                                            <p:fltVal val="0"/>
                                          </p:val>
                                        </p:tav>
                                      </p:tavLst>
                                    </p:anim>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randombar(horizont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animBg="1"/>
      <p:bldP spid="15" grpId="1"/>
      <p:bldP spid="16" grpId="0"/>
      <p:bldP spid="17"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88232" y="145921"/>
            <a:ext cx="8519753" cy="2127359"/>
          </a:xfrm>
          <a:prstGeom prst="rect">
            <a:avLst/>
          </a:prstGeom>
        </p:spPr>
      </p:pic>
      <p:pic>
        <p:nvPicPr>
          <p:cNvPr id="10" name="Picture 9"/>
          <p:cNvPicPr>
            <a:picLocks noChangeAspect="1"/>
          </p:cNvPicPr>
          <p:nvPr/>
        </p:nvPicPr>
        <p:blipFill>
          <a:blip r:embed="rId3"/>
          <a:stretch>
            <a:fillRect/>
          </a:stretch>
        </p:blipFill>
        <p:spPr>
          <a:xfrm>
            <a:off x="4429239" y="2270526"/>
            <a:ext cx="4431782" cy="1423930"/>
          </a:xfrm>
          <a:prstGeom prst="rect">
            <a:avLst/>
          </a:prstGeom>
        </p:spPr>
      </p:pic>
      <p:sp>
        <p:nvSpPr>
          <p:cNvPr id="11" name="WordArt 18"/>
          <p:cNvSpPr>
            <a:spLocks noChangeArrowheads="1" noChangeShapeType="1" noTextEdit="1"/>
          </p:cNvSpPr>
          <p:nvPr/>
        </p:nvSpPr>
        <p:spPr bwMode="auto">
          <a:xfrm>
            <a:off x="1143000" y="3131218"/>
            <a:ext cx="1803006" cy="648671"/>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sp>
        <p:nvSpPr>
          <p:cNvPr id="12" name="TextBox 11"/>
          <p:cNvSpPr txBox="1"/>
          <p:nvPr/>
        </p:nvSpPr>
        <p:spPr>
          <a:xfrm>
            <a:off x="58756" y="4108919"/>
            <a:ext cx="8737294" cy="954107"/>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 Chu vi của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hình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thang</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cân</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15 + 25 + 7 + 7 = 54 (cm).</a:t>
            </a:r>
          </a:p>
        </p:txBody>
      </p:sp>
      <p:sp>
        <p:nvSpPr>
          <p:cNvPr id="13" name="TextBox 12"/>
          <p:cNvSpPr txBox="1"/>
          <p:nvPr/>
        </p:nvSpPr>
        <p:spPr>
          <a:xfrm>
            <a:off x="40395" y="5129180"/>
            <a:ext cx="8737294" cy="954107"/>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Phần</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còn</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lại</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làm</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móc</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treo</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có</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độ</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dài</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60 – 54 = 6 (cm).</a:t>
            </a:r>
          </a:p>
        </p:txBody>
      </p:sp>
    </p:spTree>
    <p:extLst>
      <p:ext uri="{BB962C8B-B14F-4D97-AF65-F5344CB8AC3E}">
        <p14:creationId xmlns:p14="http://schemas.microsoft.com/office/powerpoint/2010/main" val="282365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1792</TotalTime>
  <Words>1853</Words>
  <PresentationFormat>On-screen Show (4:3)</PresentationFormat>
  <Paragraphs>260</Paragraphs>
  <Slides>34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Cambria</vt:lpstr>
      <vt:lpstr>Cambria Math</vt:lpstr>
      <vt:lpstr>Palatino Linotype</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GIỚI THIỆU – LUẬT CHƠI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2019-01-09T03:14:35Z</dcterms:created>
  <dcterms:modified xsi:type="dcterms:W3CDTF">2021-07-14T07:43:22Z</dcterms:modified>
</cp:coreProperties>
</file>