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4"/>
  </p:notesMasterIdLst>
  <p:sldIdLst>
    <p:sldId id="271" r:id="rId2"/>
    <p:sldId id="323" r:id="rId3"/>
    <p:sldId id="324" r:id="rId4"/>
    <p:sldId id="316" r:id="rId5"/>
    <p:sldId id="336" r:id="rId6"/>
    <p:sldId id="311" r:id="rId7"/>
    <p:sldId id="337" r:id="rId8"/>
    <p:sldId id="338" r:id="rId9"/>
    <p:sldId id="339" r:id="rId10"/>
    <p:sldId id="325" r:id="rId11"/>
    <p:sldId id="317"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BOOKS" initials="E" lastIdx="1" clrIdx="0">
    <p:extLst>
      <p:ext uri="{19B8F6BF-5375-455C-9EA6-DF929625EA0E}">
        <p15:presenceInfo xmlns:p15="http://schemas.microsoft.com/office/powerpoint/2012/main" userId="e44a7bdf1da037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B86"/>
    <a:srgbClr val="CB6466"/>
    <a:srgbClr val="E0A4A5"/>
    <a:srgbClr val="CCCCFF"/>
    <a:srgbClr val="5C8E3A"/>
    <a:srgbClr val="000000"/>
    <a:srgbClr val="61953D"/>
    <a:srgbClr val="5E913B"/>
    <a:srgbClr val="E36427"/>
    <a:srgbClr val="D98F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196" autoAdjust="0"/>
  </p:normalViewPr>
  <p:slideViewPr>
    <p:cSldViewPr snapToGrid="0" showGuides="1">
      <p:cViewPr varScale="1">
        <p:scale>
          <a:sx n="112" d="100"/>
          <a:sy n="112" d="100"/>
        </p:scale>
        <p:origin x="41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5/31/2023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69041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3940103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712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8947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5499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4"/>
        <p:cNvGrpSpPr/>
        <p:nvPr/>
      </p:nvGrpSpPr>
      <p:grpSpPr>
        <a:xfrm>
          <a:off x="0" y="0"/>
          <a:ext cx="0" cy="0"/>
          <a:chOff x="0" y="0"/>
          <a:chExt cx="0" cy="0"/>
        </a:xfrm>
      </p:grpSpPr>
      <p:sp>
        <p:nvSpPr>
          <p:cNvPr id="545" name="Google Shape;545;p10"/>
          <p:cNvSpPr txBox="1">
            <a:spLocks noGrp="1"/>
          </p:cNvSpPr>
          <p:nvPr>
            <p:ph type="body" idx="1"/>
          </p:nvPr>
        </p:nvSpPr>
        <p:spPr>
          <a:xfrm>
            <a:off x="949833" y="5385300"/>
            <a:ext cx="10292400" cy="749600"/>
          </a:xfrm>
          <a:prstGeom prst="rect">
            <a:avLst/>
          </a:prstGeom>
        </p:spPr>
        <p:txBody>
          <a:bodyPr spcFirstLastPara="1" wrap="square" lIns="0" tIns="0" rIns="0" bIns="0" anchor="ctr" anchorCtr="0">
            <a:noAutofit/>
          </a:bodyPr>
          <a:lstStyle>
            <a:lvl1pPr marL="457200" lvl="0" indent="-228600" algn="ctr">
              <a:lnSpc>
                <a:spcPct val="100000"/>
              </a:lnSpc>
              <a:spcBef>
                <a:spcPts val="0"/>
              </a:spcBef>
              <a:spcAft>
                <a:spcPts val="0"/>
              </a:spcAft>
              <a:buSzPts val="1400"/>
              <a:buNone/>
              <a:defRPr/>
            </a:lvl1pPr>
          </a:lstStyle>
          <a:p>
            <a:endParaRPr/>
          </a:p>
        </p:txBody>
      </p:sp>
    </p:spTree>
    <p:extLst>
      <p:ext uri="{BB962C8B-B14F-4D97-AF65-F5344CB8AC3E}">
        <p14:creationId xmlns:p14="http://schemas.microsoft.com/office/powerpoint/2010/main" val="3364357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4"/>
          <p:cNvSpPr txBox="1">
            <a:spLocks noGrp="1"/>
          </p:cNvSpPr>
          <p:nvPr>
            <p:ph type="body" idx="1"/>
          </p:nvPr>
        </p:nvSpPr>
        <p:spPr>
          <a:xfrm>
            <a:off x="1331400" y="1356867"/>
            <a:ext cx="9529200" cy="4777600"/>
          </a:xfrm>
          <a:prstGeom prst="rect">
            <a:avLst/>
          </a:prstGeom>
        </p:spPr>
        <p:txBody>
          <a:bodyPr spcFirstLastPara="1" wrap="square" lIns="0" tIns="0" rIns="0" bIns="0" anchor="b" anchorCtr="0">
            <a:noAutofit/>
          </a:bodyPr>
          <a:lstStyle>
            <a:lvl1pPr marL="457200" lvl="0" indent="-304800" rtl="0">
              <a:lnSpc>
                <a:spcPct val="100000"/>
              </a:lnSpc>
              <a:spcBef>
                <a:spcPts val="0"/>
              </a:spcBef>
              <a:spcAft>
                <a:spcPts val="0"/>
              </a:spcAft>
              <a:buClr>
                <a:schemeClr val="lt1"/>
              </a:buClr>
              <a:buSzPts val="1200"/>
              <a:buChar char="●"/>
              <a:defRPr>
                <a:solidFill>
                  <a:schemeClr val="lt1"/>
                </a:solidFill>
              </a:defRPr>
            </a:lvl1pPr>
            <a:lvl2pPr marL="914400" lvl="1" indent="-304800" rtl="0">
              <a:lnSpc>
                <a:spcPct val="100000"/>
              </a:lnSpc>
              <a:spcBef>
                <a:spcPts val="1600"/>
              </a:spcBef>
              <a:spcAft>
                <a:spcPts val="0"/>
              </a:spcAft>
              <a:buClr>
                <a:schemeClr val="lt1"/>
              </a:buClr>
              <a:buSzPts val="1200"/>
              <a:buChar char="○"/>
              <a:defRPr sz="1200">
                <a:solidFill>
                  <a:schemeClr val="lt1"/>
                </a:solidFill>
              </a:defRPr>
            </a:lvl2pPr>
            <a:lvl3pPr marL="1371600" lvl="2" indent="-304800" rtl="0">
              <a:lnSpc>
                <a:spcPct val="100000"/>
              </a:lnSpc>
              <a:spcBef>
                <a:spcPts val="1600"/>
              </a:spcBef>
              <a:spcAft>
                <a:spcPts val="0"/>
              </a:spcAft>
              <a:buClr>
                <a:schemeClr val="lt1"/>
              </a:buClr>
              <a:buSzPts val="1200"/>
              <a:buChar char="■"/>
              <a:defRPr sz="1200">
                <a:solidFill>
                  <a:schemeClr val="lt1"/>
                </a:solidFill>
              </a:defRPr>
            </a:lvl3pPr>
            <a:lvl4pPr marL="1828800" lvl="3" indent="-304800" rtl="0">
              <a:lnSpc>
                <a:spcPct val="100000"/>
              </a:lnSpc>
              <a:spcBef>
                <a:spcPts val="1600"/>
              </a:spcBef>
              <a:spcAft>
                <a:spcPts val="0"/>
              </a:spcAft>
              <a:buClr>
                <a:schemeClr val="lt1"/>
              </a:buClr>
              <a:buSzPts val="1200"/>
              <a:buChar char="●"/>
              <a:defRPr sz="1200">
                <a:solidFill>
                  <a:schemeClr val="lt1"/>
                </a:solidFill>
              </a:defRPr>
            </a:lvl4pPr>
            <a:lvl5pPr marL="2286000" lvl="4" indent="-304800" rtl="0">
              <a:lnSpc>
                <a:spcPct val="100000"/>
              </a:lnSpc>
              <a:spcBef>
                <a:spcPts val="1600"/>
              </a:spcBef>
              <a:spcAft>
                <a:spcPts val="0"/>
              </a:spcAft>
              <a:buClr>
                <a:schemeClr val="lt1"/>
              </a:buClr>
              <a:buSzPts val="1200"/>
              <a:buChar char="○"/>
              <a:defRPr sz="1200">
                <a:solidFill>
                  <a:schemeClr val="lt1"/>
                </a:solidFill>
              </a:defRPr>
            </a:lvl5pPr>
            <a:lvl6pPr marL="2743200" lvl="5" indent="-304800" rtl="0">
              <a:lnSpc>
                <a:spcPct val="100000"/>
              </a:lnSpc>
              <a:spcBef>
                <a:spcPts val="1600"/>
              </a:spcBef>
              <a:spcAft>
                <a:spcPts val="0"/>
              </a:spcAft>
              <a:buClr>
                <a:schemeClr val="lt1"/>
              </a:buClr>
              <a:buSzPts val="1200"/>
              <a:buChar char="■"/>
              <a:defRPr sz="1200">
                <a:solidFill>
                  <a:schemeClr val="lt1"/>
                </a:solidFill>
              </a:defRPr>
            </a:lvl6pPr>
            <a:lvl7pPr marL="3200400" lvl="6" indent="-304800" rtl="0">
              <a:lnSpc>
                <a:spcPct val="100000"/>
              </a:lnSpc>
              <a:spcBef>
                <a:spcPts val="1600"/>
              </a:spcBef>
              <a:spcAft>
                <a:spcPts val="0"/>
              </a:spcAft>
              <a:buClr>
                <a:schemeClr val="lt1"/>
              </a:buClr>
              <a:buSzPts val="1200"/>
              <a:buChar char="●"/>
              <a:defRPr sz="1200">
                <a:solidFill>
                  <a:schemeClr val="lt1"/>
                </a:solidFill>
              </a:defRPr>
            </a:lvl7pPr>
            <a:lvl8pPr marL="3657600" lvl="7" indent="-304800" rtl="0">
              <a:lnSpc>
                <a:spcPct val="100000"/>
              </a:lnSpc>
              <a:spcBef>
                <a:spcPts val="1600"/>
              </a:spcBef>
              <a:spcAft>
                <a:spcPts val="0"/>
              </a:spcAft>
              <a:buClr>
                <a:schemeClr val="lt1"/>
              </a:buClr>
              <a:buSzPts val="1200"/>
              <a:buChar char="○"/>
              <a:defRPr sz="1200">
                <a:solidFill>
                  <a:schemeClr val="lt1"/>
                </a:solidFill>
              </a:defRPr>
            </a:lvl8pPr>
            <a:lvl9pPr marL="4114800" lvl="8" indent="-304800" rtl="0">
              <a:lnSpc>
                <a:spcPct val="100000"/>
              </a:lnSpc>
              <a:spcBef>
                <a:spcPts val="1600"/>
              </a:spcBef>
              <a:spcAft>
                <a:spcPts val="1600"/>
              </a:spcAft>
              <a:buClr>
                <a:schemeClr val="lt1"/>
              </a:buClr>
              <a:buSzPts val="1200"/>
              <a:buChar char="■"/>
              <a:defRPr sz="1200">
                <a:solidFill>
                  <a:schemeClr val="lt1"/>
                </a:solidFill>
              </a:defRPr>
            </a:lvl9pPr>
          </a:lstStyle>
          <a:p>
            <a:endParaRPr/>
          </a:p>
        </p:txBody>
      </p:sp>
    </p:spTree>
    <p:extLst>
      <p:ext uri="{BB962C8B-B14F-4D97-AF65-F5344CB8AC3E}">
        <p14:creationId xmlns:p14="http://schemas.microsoft.com/office/powerpoint/2010/main" val="3353954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705833" y="1785017"/>
            <a:ext cx="8380400" cy="2608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8000"/>
            </a:lvl1pPr>
            <a:lvl2pPr lvl="1" algn="r" rtl="0">
              <a:lnSpc>
                <a:spcPct val="100000"/>
              </a:lnSpc>
              <a:spcBef>
                <a:spcPts val="0"/>
              </a:spcBef>
              <a:spcAft>
                <a:spcPts val="0"/>
              </a:spcAft>
              <a:buNone/>
              <a:defRPr sz="8000"/>
            </a:lvl2pPr>
            <a:lvl3pPr lvl="2" algn="r" rtl="0">
              <a:lnSpc>
                <a:spcPct val="100000"/>
              </a:lnSpc>
              <a:spcBef>
                <a:spcPts val="0"/>
              </a:spcBef>
              <a:spcAft>
                <a:spcPts val="0"/>
              </a:spcAft>
              <a:buNone/>
              <a:defRPr sz="8000"/>
            </a:lvl3pPr>
            <a:lvl4pPr lvl="3" algn="r" rtl="0">
              <a:lnSpc>
                <a:spcPct val="100000"/>
              </a:lnSpc>
              <a:spcBef>
                <a:spcPts val="0"/>
              </a:spcBef>
              <a:spcAft>
                <a:spcPts val="0"/>
              </a:spcAft>
              <a:buNone/>
              <a:defRPr sz="8000"/>
            </a:lvl4pPr>
            <a:lvl5pPr lvl="4" algn="r" rtl="0">
              <a:lnSpc>
                <a:spcPct val="100000"/>
              </a:lnSpc>
              <a:spcBef>
                <a:spcPts val="0"/>
              </a:spcBef>
              <a:spcAft>
                <a:spcPts val="0"/>
              </a:spcAft>
              <a:buNone/>
              <a:defRPr sz="8000"/>
            </a:lvl5pPr>
            <a:lvl6pPr lvl="5" algn="r" rtl="0">
              <a:lnSpc>
                <a:spcPct val="100000"/>
              </a:lnSpc>
              <a:spcBef>
                <a:spcPts val="0"/>
              </a:spcBef>
              <a:spcAft>
                <a:spcPts val="0"/>
              </a:spcAft>
              <a:buNone/>
              <a:defRPr sz="8000"/>
            </a:lvl6pPr>
            <a:lvl7pPr lvl="6" algn="r" rtl="0">
              <a:lnSpc>
                <a:spcPct val="100000"/>
              </a:lnSpc>
              <a:spcBef>
                <a:spcPts val="0"/>
              </a:spcBef>
              <a:spcAft>
                <a:spcPts val="0"/>
              </a:spcAft>
              <a:buNone/>
              <a:defRPr sz="8000"/>
            </a:lvl7pPr>
            <a:lvl8pPr lvl="7" algn="r" rtl="0">
              <a:lnSpc>
                <a:spcPct val="100000"/>
              </a:lnSpc>
              <a:spcBef>
                <a:spcPts val="0"/>
              </a:spcBef>
              <a:spcAft>
                <a:spcPts val="0"/>
              </a:spcAft>
              <a:buNone/>
              <a:defRPr sz="8000"/>
            </a:lvl8pPr>
            <a:lvl9pPr lvl="8" algn="r" rtl="0">
              <a:lnSpc>
                <a:spcPct val="100000"/>
              </a:lnSpc>
              <a:spcBef>
                <a:spcPts val="0"/>
              </a:spcBef>
              <a:spcAft>
                <a:spcPts val="0"/>
              </a:spcAft>
              <a:buNone/>
              <a:defRPr sz="8000"/>
            </a:lvl9pPr>
          </a:lstStyle>
          <a:p>
            <a:endParaRPr/>
          </a:p>
        </p:txBody>
      </p:sp>
      <p:sp>
        <p:nvSpPr>
          <p:cNvPr id="815" name="Google Shape;815;p17"/>
          <p:cNvSpPr txBox="1">
            <a:spLocks noGrp="1"/>
          </p:cNvSpPr>
          <p:nvPr>
            <p:ph type="subTitle" idx="1"/>
          </p:nvPr>
        </p:nvSpPr>
        <p:spPr>
          <a:xfrm>
            <a:off x="1705833" y="4610184"/>
            <a:ext cx="8380400" cy="46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322998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61715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601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191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9970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5402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5/31/2023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446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1842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9159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5/31/2023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6633579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8322" y="117329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568494" y="1077651"/>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Rectangle 1"/>
          <p:cNvSpPr/>
          <p:nvPr/>
        </p:nvSpPr>
        <p:spPr>
          <a:xfrm>
            <a:off x="1092917" y="1139206"/>
            <a:ext cx="7947041" cy="584775"/>
          </a:xfrm>
          <a:prstGeom prst="rect">
            <a:avLst/>
          </a:prstGeom>
        </p:spPr>
        <p:txBody>
          <a:bodyPr wrap="square">
            <a:spAutoFit/>
          </a:bodyPr>
          <a:lstStyle/>
          <a:p>
            <a:pPr algn="just"/>
            <a:r>
              <a:rPr lang="en-US" sz="3200" b="1" dirty="0">
                <a:cs typeface="Arial" panose="020B0604020202020204" pitchFamily="34" charset="0"/>
              </a:rPr>
              <a:t>Wrap-up</a:t>
            </a:r>
          </a:p>
        </p:txBody>
      </p:sp>
      <p:sp>
        <p:nvSpPr>
          <p:cNvPr id="3" name="TextBox 2">
            <a:extLst>
              <a:ext uri="{FF2B5EF4-FFF2-40B4-BE49-F238E27FC236}">
                <a16:creationId xmlns:a16="http://schemas.microsoft.com/office/drawing/2014/main" id="{89FB7A97-2050-4E17-AB89-5199898D9829}"/>
              </a:ext>
            </a:extLst>
          </p:cNvPr>
          <p:cNvSpPr txBox="1"/>
          <p:nvPr/>
        </p:nvSpPr>
        <p:spPr>
          <a:xfrm>
            <a:off x="1092917" y="1969986"/>
            <a:ext cx="10124040" cy="2246769"/>
          </a:xfrm>
          <a:prstGeom prst="rect">
            <a:avLst/>
          </a:prstGeom>
          <a:noFill/>
        </p:spPr>
        <p:txBody>
          <a:bodyPr wrap="square" rtlCol="0">
            <a:spAutoFit/>
          </a:bodyPr>
          <a:lstStyle/>
          <a:p>
            <a:pPr>
              <a:lnSpc>
                <a:spcPct val="150000"/>
              </a:lnSpc>
            </a:pPr>
            <a:r>
              <a:rPr lang="vi-VN" sz="2800" dirty="0">
                <a:latin typeface="Calibri" panose="020F0502020204030204" pitchFamily="34" charset="0"/>
                <a:cs typeface="Calibri" panose="020F0502020204030204" pitchFamily="34" charset="0"/>
              </a:rPr>
              <a:t>What have you learnt today?</a:t>
            </a:r>
            <a:endParaRPr lang="en-US" sz="28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smtClean="0">
                <a:latin typeface="Calibri" panose="020F0502020204030204" pitchFamily="34" charset="0"/>
                <a:cs typeface="Calibri" panose="020F0502020204030204" pitchFamily="34" charset="0"/>
              </a:rPr>
              <a:t>Practise </a:t>
            </a:r>
            <a:r>
              <a:rPr lang="en-US" sz="2800" dirty="0">
                <a:latin typeface="Calibri" panose="020F0502020204030204" pitchFamily="34" charset="0"/>
                <a:cs typeface="Calibri" panose="020F0502020204030204" pitchFamily="34" charset="0"/>
              </a:rPr>
              <a:t>reading for main ideas and </a:t>
            </a:r>
            <a:r>
              <a:rPr lang="en-US" sz="2800">
                <a:latin typeface="Calibri" panose="020F0502020204030204" pitchFamily="34" charset="0"/>
                <a:cs typeface="Calibri" panose="020F0502020204030204" pitchFamily="34" charset="0"/>
              </a:rPr>
              <a:t>specific </a:t>
            </a:r>
            <a:r>
              <a:rPr lang="en-US" sz="2800" smtClean="0">
                <a:latin typeface="Calibri" panose="020F0502020204030204" pitchFamily="34" charset="0"/>
                <a:cs typeface="Calibri" panose="020F0502020204030204" pitchFamily="34" charset="0"/>
              </a:rPr>
              <a:t>information about the generation gap; </a:t>
            </a:r>
            <a:endParaRPr lang="en-US" sz="2800" dirty="0">
              <a:latin typeface="Calibri" panose="020F0502020204030204" pitchFamily="34" charset="0"/>
              <a:cs typeface="Calibri" panose="020F0502020204030204" pitchFamily="34" charset="0"/>
            </a:endParaRPr>
          </a:p>
          <a:p>
            <a:pPr marL="457200" indent="-457200">
              <a:lnSpc>
                <a:spcPct val="150000"/>
              </a:lnSpc>
              <a:buFont typeface="Arial" panose="020B0604020202020204" pitchFamily="34" charset="0"/>
              <a:buChar char="•"/>
            </a:pPr>
            <a:r>
              <a:rPr lang="en-US" sz="2800" dirty="0">
                <a:latin typeface="Calibri" panose="020F0502020204030204" pitchFamily="34" charset="0"/>
                <a:cs typeface="Calibri" panose="020F0502020204030204" pitchFamily="34" charset="0"/>
              </a:rPr>
              <a:t>Develop develop writing skills on the given topic. </a:t>
            </a:r>
          </a:p>
        </p:txBody>
      </p:sp>
      <p:sp>
        <p:nvSpPr>
          <p:cNvPr id="10" name="Rectangle 9"/>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AC5994-6BF9-AE41-AC48-5A10285266A3}"/>
              </a:ext>
            </a:extLst>
          </p:cNvPr>
          <p:cNvSpPr>
            <a:spLocks noGrp="1"/>
          </p:cNvSpPr>
          <p:nvPr>
            <p:ph type="subTitle" idx="1"/>
          </p:nvPr>
        </p:nvSpPr>
        <p:spPr>
          <a:xfrm>
            <a:off x="1810930" y="2158230"/>
            <a:ext cx="8753494" cy="2315821"/>
          </a:xfrm>
          <a:noFill/>
        </p:spPr>
        <p:txBody>
          <a:bodyPr anchor="t"/>
          <a:lstStyle/>
          <a:p>
            <a:pPr marL="482600" indent="-342900" algn="l">
              <a:lnSpc>
                <a:spcPct val="150000"/>
              </a:lnSpc>
              <a:buFont typeface="Arial" panose="020B0604020202020204" pitchFamily="34" charset="0"/>
              <a:buChar char="•"/>
            </a:pPr>
            <a:r>
              <a:rPr lang="en-GB" sz="2800" dirty="0">
                <a:latin typeface="+mn-lt"/>
                <a:cs typeface="Arial" panose="020B0604020202020204" pitchFamily="34" charset="0"/>
              </a:rPr>
              <a:t>Do exercises in the workbook.</a:t>
            </a:r>
          </a:p>
          <a:p>
            <a:pPr marL="482600" indent="-342900" algn="l">
              <a:lnSpc>
                <a:spcPct val="150000"/>
              </a:lnSpc>
              <a:buFont typeface="Arial" panose="020B0604020202020204" pitchFamily="34" charset="0"/>
              <a:buChar char="•"/>
            </a:pPr>
            <a:r>
              <a:rPr lang="en-GB" sz="2800" dirty="0">
                <a:latin typeface="+mn-lt"/>
                <a:cs typeface="Arial" panose="020B0604020202020204" pitchFamily="34" charset="0"/>
              </a:rPr>
              <a:t>Prepare for </a:t>
            </a:r>
            <a:r>
              <a:rPr lang="en-GB" dirty="0">
                <a:latin typeface="+mn-lt"/>
                <a:cs typeface="Arial" panose="020B0604020202020204" pitchFamily="34" charset="0"/>
              </a:rPr>
              <a:t>Unit 4</a:t>
            </a:r>
            <a:r>
              <a:rPr lang="en-GB" sz="2800" dirty="0">
                <a:latin typeface="+mn-lt"/>
                <a:cs typeface="Arial" panose="020B0604020202020204" pitchFamily="34" charset="0"/>
              </a:rPr>
              <a:t> – Lesson 1.</a:t>
            </a:r>
          </a:p>
        </p:txBody>
      </p:sp>
      <p:sp>
        <p:nvSpPr>
          <p:cNvPr id="6" name="Rounded Rectangle 5"/>
          <p:cNvSpPr/>
          <p:nvPr/>
        </p:nvSpPr>
        <p:spPr>
          <a:xfrm>
            <a:off x="805954" y="119560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836126" y="109995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Rectangle 7"/>
          <p:cNvSpPr/>
          <p:nvPr/>
        </p:nvSpPr>
        <p:spPr>
          <a:xfrm>
            <a:off x="1338732" y="1181680"/>
            <a:ext cx="4572000" cy="584775"/>
          </a:xfrm>
          <a:prstGeom prst="rect">
            <a:avLst/>
          </a:prstGeom>
        </p:spPr>
        <p:txBody>
          <a:bodyPr>
            <a:spAutoFit/>
          </a:bodyPr>
          <a:lstStyle/>
          <a:p>
            <a:pPr algn="just"/>
            <a:r>
              <a:rPr lang="en-US" sz="3200" b="1" dirty="0">
                <a:cs typeface="Arial" panose="020B0604020202020204" pitchFamily="34" charset="0"/>
              </a:rPr>
              <a:t>Homework</a:t>
            </a:r>
          </a:p>
        </p:txBody>
      </p:sp>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1250657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57182" y="6121301"/>
            <a:ext cx="5877636" cy="584775"/>
          </a:xfrm>
          <a:prstGeom prst="rect">
            <a:avLst/>
          </a:prstGeom>
        </p:spPr>
        <p:txBody>
          <a:bodyPr wrap="square">
            <a:spAutoFit/>
          </a:bodyPr>
          <a:lstStyle/>
          <a:p>
            <a:pPr algn="ctr"/>
            <a:r>
              <a:rPr lang="en-US" sz="1600" b="1" dirty="0">
                <a:solidFill>
                  <a:srgbClr val="FFFFFF"/>
                </a:solidFill>
                <a:latin typeface="Calibri" panose="020F0502020204030204" pitchFamily="34" charset="0"/>
              </a:rPr>
              <a:t>Website: </a:t>
            </a:r>
            <a:r>
              <a:rPr lang="en-US" sz="1600" b="1" i="1" dirty="0">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a:solidFill>
                  <a:srgbClr val="FFFFFF"/>
                </a:solidFill>
                <a:latin typeface="Calibri" panose="020F0502020204030204" pitchFamily="34" charset="0"/>
              </a:rPr>
              <a:t>facebook.com/sachmem.vn/</a:t>
            </a:r>
            <a:endParaRPr lang="en-US" sz="16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D80284F-A9D6-104A-9253-31BDEB2779BC}"/>
              </a:ext>
            </a:extLst>
          </p:cNvPr>
          <p:cNvSpPr txBox="1"/>
          <p:nvPr/>
        </p:nvSpPr>
        <p:spPr>
          <a:xfrm>
            <a:off x="3048000" y="5985164"/>
            <a:ext cx="6206836" cy="646331"/>
          </a:xfrm>
          <a:prstGeom prst="rect">
            <a:avLst/>
          </a:prstGeom>
          <a:noFill/>
        </p:spPr>
        <p:txBody>
          <a:bodyPr wrap="square" rtlCol="0">
            <a:spAutoFit/>
          </a:bodyPr>
          <a:lstStyle/>
          <a:p>
            <a:pPr marL="0" marR="0" lvl="0" indent="0" algn="ctr" rtl="0">
              <a:spcBef>
                <a:spcPts val="0"/>
              </a:spcBef>
              <a:spcAft>
                <a:spcPts val="0"/>
              </a:spcAft>
              <a:buNone/>
            </a:pPr>
            <a:r>
              <a:rPr lang="en-US" sz="1800" b="1" dirty="0">
                <a:solidFill>
                  <a:srgbClr val="FFFFFF"/>
                </a:solidFill>
                <a:latin typeface="Calibri"/>
                <a:ea typeface="Calibri"/>
                <a:cs typeface="Calibri"/>
                <a:sym typeface="Calibri"/>
              </a:rPr>
              <a:t>Website: </a:t>
            </a:r>
            <a:r>
              <a:rPr lang="en-US" sz="1800" b="1" i="1" dirty="0" err="1">
                <a:solidFill>
                  <a:srgbClr val="FFFFFF"/>
                </a:solidFill>
                <a:latin typeface="Calibri"/>
                <a:ea typeface="Calibri"/>
                <a:cs typeface="Calibri"/>
                <a:sym typeface="Calibri"/>
              </a:rPr>
              <a:t>hoclieu.vn</a:t>
            </a:r>
            <a:endParaRPr lang="en-US" sz="18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1" dirty="0" err="1">
                <a:solidFill>
                  <a:srgbClr val="FFFFFF"/>
                </a:solidFill>
                <a:latin typeface="Calibri"/>
                <a:ea typeface="Calibri"/>
                <a:cs typeface="Calibri"/>
                <a:sym typeface="Calibri"/>
              </a:rPr>
              <a:t>Fanpage</a:t>
            </a:r>
            <a:r>
              <a:rPr lang="en-US" sz="1800" b="1" dirty="0">
                <a:solidFill>
                  <a:srgbClr val="FFFFFF"/>
                </a:solidFill>
                <a:latin typeface="Calibri"/>
                <a:ea typeface="Calibri"/>
                <a:cs typeface="Calibri"/>
                <a:sym typeface="Calibri"/>
              </a:rPr>
              <a:t>: </a:t>
            </a:r>
            <a:r>
              <a:rPr lang="en-US" sz="1800" b="1" i="1" dirty="0" err="1">
                <a:solidFill>
                  <a:srgbClr val="FFFFFF"/>
                </a:solidFill>
                <a:latin typeface="Calibri"/>
                <a:ea typeface="Calibri"/>
                <a:cs typeface="Calibri"/>
                <a:sym typeface="Calibri"/>
              </a:rPr>
              <a:t>facebook.com</a:t>
            </a:r>
            <a:r>
              <a:rPr lang="en-US" sz="1800" b="1" i="1" dirty="0">
                <a:solidFill>
                  <a:srgbClr val="FFFFFF"/>
                </a:solidFill>
                <a:latin typeface="Calibri"/>
                <a:ea typeface="Calibri"/>
                <a:cs typeface="Calibri"/>
                <a:sym typeface="Calibri"/>
              </a:rPr>
              <a:t>/</a:t>
            </a:r>
            <a:r>
              <a:rPr lang="en-US" sz="1800" b="1" i="1" dirty="0" err="1">
                <a:solidFill>
                  <a:srgbClr val="FFFFFF"/>
                </a:solidFill>
                <a:latin typeface="Calibri"/>
                <a:ea typeface="Calibri"/>
                <a:cs typeface="Calibri"/>
                <a:sym typeface="Calibri"/>
              </a:rPr>
              <a:t>www.tienganhglobalsuccess.vn</a:t>
            </a:r>
            <a:endParaRPr lang="en-US" sz="1800" b="1" i="1"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a:latin typeface="UTM Facebook K&amp;T" panose="02040603050506020204" pitchFamily="18" charset="0"/>
              </a:rPr>
              <a:t>SKILLS (2)</a:t>
            </a:r>
            <a:endParaRPr lang="en-US" sz="3200" dirty="0">
              <a:latin typeface="UTM Facebook K&amp;T" panose="02040603050506020204" pitchFamily="18" charset="0"/>
            </a:endParaRPr>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25" name="Rectangle 24"/>
          <p:cNvSpPr/>
          <p:nvPr/>
        </p:nvSpPr>
        <p:spPr>
          <a:xfrm>
            <a:off x="2963456" y="2826679"/>
            <a:ext cx="2082254" cy="60611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26532"/>
                </a:solidFill>
                <a:latin typeface="Bookman Old Style" pitchFamily="18" charset="0"/>
              </a:rPr>
              <a:t>LESSON 3</a:t>
            </a:r>
            <a:endParaRPr lang="en-US" sz="2400" dirty="0">
              <a:solidFill>
                <a:srgbClr val="F26532"/>
              </a:solidFill>
              <a:latin typeface="Bookman Old Style" pitchFamily="18" charset="0"/>
            </a:endParaRPr>
          </a:p>
        </p:txBody>
      </p:sp>
      <p:grpSp>
        <p:nvGrpSpPr>
          <p:cNvPr id="11" name="Group 10"/>
          <p:cNvGrpSpPr/>
          <p:nvPr/>
        </p:nvGrpSpPr>
        <p:grpSpPr>
          <a:xfrm>
            <a:off x="0" y="-15861"/>
            <a:ext cx="12192000" cy="1940426"/>
            <a:chOff x="0" y="-15861"/>
            <a:chExt cx="12192000" cy="1940426"/>
          </a:xfrm>
        </p:grpSpPr>
        <p:sp>
          <p:nvSpPr>
            <p:cNvPr id="9" name="Rectangle 8"/>
            <p:cNvSpPr/>
            <p:nvPr/>
          </p:nvSpPr>
          <p:spPr>
            <a:xfrm>
              <a:off x="0" y="177153"/>
              <a:ext cx="12192000" cy="1439719"/>
            </a:xfrm>
            <a:prstGeom prst="rect">
              <a:avLst/>
            </a:prstGeom>
            <a:solidFill>
              <a:srgbClr val="4CB15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Parallelogram 3"/>
            <p:cNvSpPr/>
            <p:nvPr/>
          </p:nvSpPr>
          <p:spPr>
            <a:xfrm>
              <a:off x="481381" y="-15861"/>
              <a:ext cx="2482075" cy="1940426"/>
            </a:xfrm>
            <a:prstGeom prst="parallelogram">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246E80DA-3B73-476A-B480-C5F8FDFD8CB4}"/>
              </a:ext>
            </a:extLst>
          </p:cNvPr>
          <p:cNvSpPr txBox="1"/>
          <p:nvPr/>
        </p:nvSpPr>
        <p:spPr>
          <a:xfrm>
            <a:off x="3103419" y="436422"/>
            <a:ext cx="8128580" cy="830997"/>
          </a:xfrm>
          <a:prstGeom prst="rect">
            <a:avLst/>
          </a:prstGeom>
          <a:noFill/>
        </p:spPr>
        <p:txBody>
          <a:bodyPr wrap="square" rtlCol="0">
            <a:spAutoFit/>
          </a:bodyPr>
          <a:lstStyle/>
          <a:p>
            <a:r>
              <a:rPr lang="en-US" sz="4800">
                <a:solidFill>
                  <a:schemeClr val="bg1"/>
                </a:solidFill>
                <a:latin typeface="UTM Facebook K&amp;T" pitchFamily="18" charset="0"/>
                <a:cs typeface="Arial" panose="020B0604020202020204" pitchFamily="34" charset="0"/>
              </a:rPr>
              <a:t>REVIEW 1 (UNIT 1-3)</a:t>
            </a:r>
            <a:endParaRPr lang="en-US" sz="4800" dirty="0">
              <a:solidFill>
                <a:schemeClr val="bg1"/>
              </a:solidFill>
              <a:latin typeface="UTM Facebook K&amp;T" pitchFamily="18" charset="0"/>
              <a:cs typeface="Arial" panose="020B0604020202020204" pitchFamily="34" charset="0"/>
            </a:endParaRPr>
          </a:p>
        </p:txBody>
      </p:sp>
      <p:sp>
        <p:nvSpPr>
          <p:cNvPr id="3" name="TextBox 2"/>
          <p:cNvSpPr txBox="1"/>
          <p:nvPr/>
        </p:nvSpPr>
        <p:spPr>
          <a:xfrm>
            <a:off x="4243227" y="3616507"/>
            <a:ext cx="4212404" cy="523220"/>
          </a:xfrm>
          <a:prstGeom prst="rect">
            <a:avLst/>
          </a:prstGeom>
          <a:noFill/>
        </p:spPr>
        <p:txBody>
          <a:bodyPr wrap="square" rtlCol="0">
            <a:spAutoFit/>
          </a:bodyPr>
          <a:lstStyle/>
          <a:p>
            <a:r>
              <a:rPr lang="en-US" sz="2800" b="1">
                <a:solidFill>
                  <a:srgbClr val="5C8E3A"/>
                </a:solidFill>
              </a:rPr>
              <a:t>Reading and Writing</a:t>
            </a:r>
          </a:p>
        </p:txBody>
      </p:sp>
    </p:spTree>
    <p:extLst>
      <p:ext uri="{BB962C8B-B14F-4D97-AF65-F5344CB8AC3E}">
        <p14:creationId xmlns:p14="http://schemas.microsoft.com/office/powerpoint/2010/main" val="278538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447902" y="1157273"/>
            <a:ext cx="1883767"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a typeface="Adobe Gothic Std B" panose="020B0800000000000000" pitchFamily="34" charset="-128"/>
              </a:rPr>
              <a:t>WARM-UP</a:t>
            </a:r>
            <a:endParaRPr lang="en-GB" sz="2000" b="1" dirty="0">
              <a:solidFill>
                <a:schemeClr val="bg1"/>
              </a:solidFill>
              <a:ea typeface="Adobe Gothic Std B" panose="020B0800000000000000" pitchFamily="34" charset="-128"/>
            </a:endParaRPr>
          </a:p>
        </p:txBody>
      </p:sp>
      <p:sp>
        <p:nvSpPr>
          <p:cNvPr id="23" name="Rounded Rectangle 22"/>
          <p:cNvSpPr/>
          <p:nvPr/>
        </p:nvSpPr>
        <p:spPr>
          <a:xfrm>
            <a:off x="3008233" y="2603728"/>
            <a:ext cx="2066866"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a typeface="Adobe Gothic Std B" panose="020B0800000000000000" pitchFamily="34" charset="-128"/>
              </a:rPr>
              <a:t>READING</a:t>
            </a:r>
            <a:endParaRPr lang="en-GB" sz="2000" b="1" dirty="0">
              <a:solidFill>
                <a:schemeClr val="bg1"/>
              </a:solidFill>
              <a:ea typeface="Adobe Gothic Std B" panose="020B0800000000000000" pitchFamily="34" charset="-128"/>
            </a:endParaRPr>
          </a:p>
        </p:txBody>
      </p:sp>
      <p:sp>
        <p:nvSpPr>
          <p:cNvPr id="24" name="Rounded Rectangle 23"/>
          <p:cNvSpPr/>
          <p:nvPr/>
        </p:nvSpPr>
        <p:spPr>
          <a:xfrm>
            <a:off x="1380936" y="4050184"/>
            <a:ext cx="1950733" cy="710205"/>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ea typeface="Adobe Gothic Std B" panose="020B0800000000000000" pitchFamily="34" charset="-128"/>
              </a:rPr>
              <a:t>WRITING</a:t>
            </a:r>
            <a:endParaRPr lang="en-GB" sz="2000" b="1" dirty="0">
              <a:solidFill>
                <a:schemeClr val="bg1"/>
              </a:solidFill>
              <a:ea typeface="Adobe Gothic Std B" panose="020B0800000000000000" pitchFamily="34" charset="-128"/>
            </a:endParaRPr>
          </a:p>
        </p:txBody>
      </p:sp>
      <p:sp>
        <p:nvSpPr>
          <p:cNvPr id="25" name="Rectangle 24"/>
          <p:cNvSpPr/>
          <p:nvPr/>
        </p:nvSpPr>
        <p:spPr>
          <a:xfrm>
            <a:off x="6007694" y="1147818"/>
            <a:ext cx="4879383" cy="699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Brainstorming</a:t>
            </a:r>
            <a:endParaRPr lang="en-GB" dirty="0">
              <a:solidFill>
                <a:schemeClr val="tx1"/>
              </a:solidFill>
            </a:endParaRPr>
          </a:p>
        </p:txBody>
      </p:sp>
      <p:sp>
        <p:nvSpPr>
          <p:cNvPr id="26" name="Rectangle 25"/>
          <p:cNvSpPr/>
          <p:nvPr/>
        </p:nvSpPr>
        <p:spPr>
          <a:xfrm>
            <a:off x="5993589" y="2282451"/>
            <a:ext cx="4879384" cy="12979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chemeClr val="tx1"/>
                </a:solidFill>
              </a:rPr>
              <a:t>Task </a:t>
            </a:r>
            <a:r>
              <a:rPr lang="en-US" dirty="0">
                <a:solidFill>
                  <a:schemeClr val="tx1"/>
                </a:solidFill>
              </a:rPr>
              <a:t>1. Match the headings with the paragraphs </a:t>
            </a:r>
          </a:p>
          <a:p>
            <a:pPr marL="285750" indent="-285750">
              <a:buFont typeface="Arial" panose="020B0604020202020204" pitchFamily="34" charset="0"/>
              <a:buChar char="•"/>
            </a:pPr>
            <a:r>
              <a:rPr lang="en-US" dirty="0" smtClean="0">
                <a:solidFill>
                  <a:schemeClr val="tx1"/>
                </a:solidFill>
              </a:rPr>
              <a:t>Task </a:t>
            </a:r>
            <a:r>
              <a:rPr lang="en-US" dirty="0">
                <a:solidFill>
                  <a:schemeClr val="tx1"/>
                </a:solidFill>
              </a:rPr>
              <a:t>2. </a:t>
            </a:r>
            <a:r>
              <a:rPr lang="en-US" dirty="0" smtClean="0">
                <a:solidFill>
                  <a:schemeClr val="tx1"/>
                </a:solidFill>
              </a:rPr>
              <a:t>True </a:t>
            </a:r>
            <a:r>
              <a:rPr lang="en-US">
                <a:solidFill>
                  <a:schemeClr val="tx1"/>
                </a:solidFill>
              </a:rPr>
              <a:t>or </a:t>
            </a:r>
            <a:r>
              <a:rPr lang="en-US" smtClean="0">
                <a:solidFill>
                  <a:schemeClr val="tx1"/>
                </a:solidFill>
              </a:rPr>
              <a:t>False. </a:t>
            </a:r>
            <a:endParaRPr lang="en-US" dirty="0">
              <a:solidFill>
                <a:schemeClr val="tx1"/>
              </a:solidFill>
            </a:endParaRPr>
          </a:p>
        </p:txBody>
      </p:sp>
      <p:sp>
        <p:nvSpPr>
          <p:cNvPr id="27" name="Rectangle 26"/>
          <p:cNvSpPr/>
          <p:nvPr/>
        </p:nvSpPr>
        <p:spPr>
          <a:xfrm>
            <a:off x="6007694" y="4117140"/>
            <a:ext cx="4879385" cy="7568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Write </a:t>
            </a:r>
            <a:r>
              <a:rPr lang="en-US" dirty="0">
                <a:solidFill>
                  <a:schemeClr val="tx1"/>
                </a:solidFill>
              </a:rPr>
              <a:t>an opinion essay on the given topic.</a:t>
            </a:r>
          </a:p>
        </p:txBody>
      </p:sp>
      <p:cxnSp>
        <p:nvCxnSpPr>
          <p:cNvPr id="28" name="Curved Connector 27"/>
          <p:cNvCxnSpPr>
            <a:stCxn id="22" idx="3"/>
            <a:endCxn id="23" idx="0"/>
          </p:cNvCxnSpPr>
          <p:nvPr/>
        </p:nvCxnSpPr>
        <p:spPr>
          <a:xfrm>
            <a:off x="3331669" y="1484975"/>
            <a:ext cx="709997" cy="1118753"/>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stCxn id="23" idx="1"/>
            <a:endCxn id="24" idx="0"/>
          </p:cNvCxnSpPr>
          <p:nvPr/>
        </p:nvCxnSpPr>
        <p:spPr>
          <a:xfrm rot="10800000" flipV="1">
            <a:off x="2356303" y="2931430"/>
            <a:ext cx="651930" cy="1118754"/>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1" name="Rounded Rectangle 30"/>
          <p:cNvSpPr/>
          <p:nvPr/>
        </p:nvSpPr>
        <p:spPr>
          <a:xfrm>
            <a:off x="2950166" y="5485994"/>
            <a:ext cx="2183000" cy="666149"/>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a typeface="Adobe Gothic Std B" panose="020B0800000000000000" pitchFamily="34" charset="-128"/>
              </a:rPr>
              <a:t>CONSOLIDATION</a:t>
            </a:r>
            <a:endParaRPr lang="en-GB" sz="2000" b="1" dirty="0">
              <a:solidFill>
                <a:schemeClr val="bg1"/>
              </a:solidFill>
              <a:ea typeface="Adobe Gothic Std B" panose="020B0800000000000000" pitchFamily="34" charset="-128"/>
            </a:endParaRPr>
          </a:p>
        </p:txBody>
      </p:sp>
      <p:sp>
        <p:nvSpPr>
          <p:cNvPr id="32" name="Rectangle 31"/>
          <p:cNvSpPr/>
          <p:nvPr/>
        </p:nvSpPr>
        <p:spPr>
          <a:xfrm>
            <a:off x="6007695" y="5507974"/>
            <a:ext cx="4879382" cy="68496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indent="-168275">
              <a:buFont typeface="Arial" panose="020B0604020202020204" pitchFamily="34" charset="0"/>
              <a:buChar char="•"/>
            </a:pPr>
            <a:r>
              <a:rPr lang="en-US" dirty="0">
                <a:solidFill>
                  <a:schemeClr val="tx1"/>
                </a:solidFill>
              </a:rPr>
              <a:t>Wrap-up</a:t>
            </a:r>
          </a:p>
          <a:p>
            <a:pPr marL="168275" indent="-168275">
              <a:buFont typeface="Arial" panose="020B0604020202020204" pitchFamily="34" charset="0"/>
              <a:buChar char="•"/>
            </a:pPr>
            <a:r>
              <a:rPr lang="en-US" dirty="0">
                <a:solidFill>
                  <a:schemeClr val="tx1"/>
                </a:solidFill>
              </a:rPr>
              <a:t>Homework</a:t>
            </a:r>
            <a:endParaRPr lang="en-GB" dirty="0">
              <a:solidFill>
                <a:schemeClr val="tx1"/>
              </a:solidFill>
            </a:endParaRPr>
          </a:p>
        </p:txBody>
      </p:sp>
      <p:cxnSp>
        <p:nvCxnSpPr>
          <p:cNvPr id="35" name="Curved Connector 34"/>
          <p:cNvCxnSpPr>
            <a:stCxn id="24" idx="3"/>
            <a:endCxn id="31" idx="0"/>
          </p:cNvCxnSpPr>
          <p:nvPr/>
        </p:nvCxnSpPr>
        <p:spPr>
          <a:xfrm>
            <a:off x="3331669" y="4405287"/>
            <a:ext cx="709997" cy="1080707"/>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44" name="Rectangle 43"/>
          <p:cNvSpPr/>
          <p:nvPr/>
        </p:nvSpPr>
        <p:spPr>
          <a:xfrm>
            <a:off x="5644085" y="307352"/>
            <a:ext cx="3407448" cy="45189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latin typeface="UTM Facebook K&amp;T" panose="02040603050506020204" pitchFamily="18" charset="0"/>
              </a:rPr>
              <a:t>SKILLS (2) </a:t>
            </a:r>
            <a:endParaRPr lang="en-US" sz="2400" dirty="0">
              <a:latin typeface="UTM Facebook K&amp;T" panose="02040603050506020204" pitchFamily="18" charset="0"/>
            </a:endParaRPr>
          </a:p>
        </p:txBody>
      </p:sp>
      <p:sp>
        <p:nvSpPr>
          <p:cNvPr id="46" name="Rectangle 45"/>
          <p:cNvSpPr/>
          <p:nvPr/>
        </p:nvSpPr>
        <p:spPr>
          <a:xfrm>
            <a:off x="3589409" y="319867"/>
            <a:ext cx="1887408" cy="4393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26532"/>
                </a:solidFill>
                <a:latin typeface="Bookman Old Style" pitchFamily="18" charset="0"/>
              </a:rPr>
              <a:t>LESSON 3</a:t>
            </a:r>
            <a:endParaRPr lang="en-US" dirty="0">
              <a:solidFill>
                <a:srgbClr val="F26532"/>
              </a:solidFill>
              <a:latin typeface="Bookman Old Style" pitchFamily="18" charset="0"/>
            </a:endParaRPr>
          </a:p>
        </p:txBody>
      </p: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4543" y="577332"/>
            <a:ext cx="9596063" cy="707886"/>
          </a:xfrm>
          <a:prstGeom prst="rect">
            <a:avLst/>
          </a:prstGeom>
          <a:noFill/>
        </p:spPr>
        <p:txBody>
          <a:bodyPr wrap="square" rtlCol="0">
            <a:spAutoFit/>
          </a:bodyPr>
          <a:lstStyle/>
          <a:p>
            <a:pPr algn="ctr"/>
            <a:r>
              <a:rPr lang="en-GB" sz="4000" dirty="0">
                <a:solidFill>
                  <a:srgbClr val="002060"/>
                </a:solidFill>
                <a:latin typeface="Berlin Sans FB Demi" panose="020E0802020502020306" pitchFamily="34" charset="0"/>
              </a:rPr>
              <a:t>WHAT CAN YOU SEE IN THE PICTURE?</a:t>
            </a:r>
          </a:p>
        </p:txBody>
      </p:sp>
      <p:pic>
        <p:nvPicPr>
          <p:cNvPr id="6" name="Picture 5" descr="What Is Generation Gap?"/>
          <p:cNvPicPr/>
          <p:nvPr/>
        </p:nvPicPr>
        <p:blipFill rotWithShape="1">
          <a:blip r:embed="rId3">
            <a:extLst>
              <a:ext uri="{28A0092B-C50C-407E-A947-70E740481C1C}">
                <a14:useLocalDpi xmlns:a14="http://schemas.microsoft.com/office/drawing/2010/main" val="0"/>
              </a:ext>
            </a:extLst>
          </a:blip>
          <a:srcRect b="6139"/>
          <a:stretch/>
        </p:blipFill>
        <p:spPr bwMode="auto">
          <a:xfrm>
            <a:off x="1746606" y="1585479"/>
            <a:ext cx="8691936" cy="4062997"/>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387065" y="5948737"/>
            <a:ext cx="3411020" cy="584775"/>
          </a:xfrm>
          <a:prstGeom prst="rect">
            <a:avLst/>
          </a:prstGeom>
          <a:noFill/>
        </p:spPr>
        <p:txBody>
          <a:bodyPr wrap="square" rtlCol="0">
            <a:spAutoFit/>
          </a:bodyPr>
          <a:lstStyle/>
          <a:p>
            <a:r>
              <a:rPr lang="en-US" sz="3200" b="1">
                <a:solidFill>
                  <a:schemeClr val="accent2"/>
                </a:solidFill>
                <a:latin typeface="Arial" panose="020B0604020202020204" pitchFamily="34" charset="0"/>
                <a:cs typeface="Arial" panose="020B0604020202020204" pitchFamily="34" charset="0"/>
              </a:rPr>
              <a:t>Generation gap</a:t>
            </a:r>
          </a:p>
        </p:txBody>
      </p:sp>
    </p:spTree>
    <p:extLst>
      <p:ext uri="{BB962C8B-B14F-4D97-AF65-F5344CB8AC3E}">
        <p14:creationId xmlns:p14="http://schemas.microsoft.com/office/powerpoint/2010/main" val="318691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144360" y="3429261"/>
            <a:ext cx="4613096" cy="1152937"/>
          </a:xfrm>
          <a:prstGeom prst="round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Where does generation gap come from?</a:t>
            </a:r>
          </a:p>
        </p:txBody>
      </p:sp>
      <p:sp>
        <p:nvSpPr>
          <p:cNvPr id="10" name="Rounded Rectangle 9"/>
          <p:cNvSpPr/>
          <p:nvPr/>
        </p:nvSpPr>
        <p:spPr>
          <a:xfrm>
            <a:off x="4767209" y="1992900"/>
            <a:ext cx="3143892" cy="1172136"/>
          </a:xfrm>
          <a:prstGeom prst="roundRect">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lack of time for each other</a:t>
            </a:r>
          </a:p>
        </p:txBody>
      </p:sp>
      <p:sp>
        <p:nvSpPr>
          <p:cNvPr id="11" name="Rounded Rectangle 10"/>
          <p:cNvSpPr/>
          <p:nvPr/>
        </p:nvSpPr>
        <p:spPr>
          <a:xfrm>
            <a:off x="8757456" y="1992900"/>
            <a:ext cx="3143892" cy="1172136"/>
          </a:xfrm>
          <a:prstGeom prst="roundRect">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parents impose decisions on children</a:t>
            </a:r>
          </a:p>
        </p:txBody>
      </p:sp>
      <p:sp>
        <p:nvSpPr>
          <p:cNvPr id="12" name="Rounded Rectangle 11"/>
          <p:cNvSpPr/>
          <p:nvPr/>
        </p:nvSpPr>
        <p:spPr>
          <a:xfrm>
            <a:off x="4812852" y="4933655"/>
            <a:ext cx="3143892" cy="1172136"/>
          </a:xfrm>
          <a:prstGeom prst="roundRect">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anose="020B0604020202020204" pitchFamily="34" charset="0"/>
              <a:cs typeface="Arial" panose="020B0604020202020204" pitchFamily="34" charset="0"/>
            </a:endParaRPr>
          </a:p>
        </p:txBody>
      </p:sp>
      <p:sp>
        <p:nvSpPr>
          <p:cNvPr id="16" name="Rounded Rectangle 15"/>
          <p:cNvSpPr/>
          <p:nvPr/>
        </p:nvSpPr>
        <p:spPr>
          <a:xfrm>
            <a:off x="438802" y="2093648"/>
            <a:ext cx="3143892" cy="1172136"/>
          </a:xfrm>
          <a:prstGeom prst="roundRect">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anose="020B0604020202020204" pitchFamily="34" charset="0"/>
              <a:cs typeface="Arial" panose="020B0604020202020204" pitchFamily="34" charset="0"/>
            </a:endParaRPr>
          </a:p>
        </p:txBody>
      </p:sp>
      <p:sp>
        <p:nvSpPr>
          <p:cNvPr id="17" name="TextBox 16"/>
          <p:cNvSpPr txBox="1"/>
          <p:nvPr/>
        </p:nvSpPr>
        <p:spPr>
          <a:xfrm>
            <a:off x="680884" y="2202662"/>
            <a:ext cx="2659728" cy="954107"/>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differences in </a:t>
            </a:r>
            <a:r>
              <a:rPr lang="en-US" sz="2800" dirty="0" smtClean="0">
                <a:latin typeface="Arial" panose="020B0604020202020204" pitchFamily="34" charset="0"/>
                <a:cs typeface="Arial" panose="020B0604020202020204" pitchFamily="34" charset="0"/>
              </a:rPr>
              <a:t>interests</a:t>
            </a:r>
            <a:endParaRPr lang="en-US" sz="2800" dirty="0">
              <a:latin typeface="Arial" panose="020B0604020202020204" pitchFamily="34" charset="0"/>
              <a:cs typeface="Arial" panose="020B0604020202020204" pitchFamily="34" charset="0"/>
            </a:endParaRPr>
          </a:p>
        </p:txBody>
      </p:sp>
      <p:sp>
        <p:nvSpPr>
          <p:cNvPr id="18" name="Rounded Rectangle 17"/>
          <p:cNvSpPr/>
          <p:nvPr/>
        </p:nvSpPr>
        <p:spPr>
          <a:xfrm>
            <a:off x="697531" y="4347587"/>
            <a:ext cx="3143892" cy="1172136"/>
          </a:xfrm>
          <a:prstGeom prst="roundRect">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anose="020B0604020202020204" pitchFamily="34" charset="0"/>
              <a:cs typeface="Arial" panose="020B0604020202020204" pitchFamily="34" charset="0"/>
            </a:endParaRPr>
          </a:p>
        </p:txBody>
      </p:sp>
      <p:sp>
        <p:nvSpPr>
          <p:cNvPr id="19" name="TextBox 18"/>
          <p:cNvSpPr txBox="1"/>
          <p:nvPr/>
        </p:nvSpPr>
        <p:spPr>
          <a:xfrm>
            <a:off x="935891" y="4535977"/>
            <a:ext cx="2659728" cy="954107"/>
          </a:xfrm>
          <a:prstGeom prst="rect">
            <a:avLst/>
          </a:prstGeom>
          <a:noFill/>
        </p:spPr>
        <p:txBody>
          <a:bodyPr wrap="square" rtlCol="0">
            <a:spAutoFit/>
          </a:bodyPr>
          <a:lstStyle/>
          <a:p>
            <a:pPr algn="ctr"/>
            <a:r>
              <a:rPr lang="en-SG" sz="2800" dirty="0">
                <a:latin typeface="Arial" panose="020B0604020202020204" pitchFamily="34" charset="0"/>
                <a:cs typeface="Arial" panose="020B0604020202020204" pitchFamily="34" charset="0"/>
              </a:rPr>
              <a:t>differences in habits</a:t>
            </a:r>
            <a:endParaRPr lang="en-US" sz="2800" dirty="0">
              <a:latin typeface="Arial" panose="020B0604020202020204" pitchFamily="34" charset="0"/>
              <a:cs typeface="Arial" panose="020B0604020202020204" pitchFamily="34" charset="0"/>
            </a:endParaRPr>
          </a:p>
        </p:txBody>
      </p:sp>
      <p:sp>
        <p:nvSpPr>
          <p:cNvPr id="20" name="Rounded Rectangle 19"/>
          <p:cNvSpPr/>
          <p:nvPr/>
        </p:nvSpPr>
        <p:spPr>
          <a:xfrm>
            <a:off x="8656642" y="4780210"/>
            <a:ext cx="3143892" cy="1172136"/>
          </a:xfrm>
          <a:prstGeom prst="roundRect">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anose="020B0604020202020204" pitchFamily="34" charset="0"/>
              <a:cs typeface="Arial" panose="020B0604020202020204" pitchFamily="34" charset="0"/>
            </a:endParaRPr>
          </a:p>
        </p:txBody>
      </p:sp>
      <p:sp>
        <p:nvSpPr>
          <p:cNvPr id="21" name="TextBox 20"/>
          <p:cNvSpPr txBox="1"/>
          <p:nvPr/>
        </p:nvSpPr>
        <p:spPr>
          <a:xfrm>
            <a:off x="8898724" y="4958947"/>
            <a:ext cx="2659728" cy="830997"/>
          </a:xfrm>
          <a:prstGeom prst="rect">
            <a:avLst/>
          </a:prstGeom>
          <a:noFill/>
        </p:spPr>
        <p:txBody>
          <a:bodyPr wrap="square" rtlCol="0">
            <a:spAutoFit/>
          </a:bodyPr>
          <a:lstStyle/>
          <a:p>
            <a:pPr algn="ctr"/>
            <a:r>
              <a:rPr lang="en-SG" sz="2400">
                <a:latin typeface="Arial" panose="020B0604020202020204" pitchFamily="34" charset="0"/>
                <a:cs typeface="Arial" panose="020B0604020202020204" pitchFamily="34" charset="0"/>
              </a:rPr>
              <a:t>compare children with others</a:t>
            </a:r>
            <a:endParaRPr lang="en-US" sz="2400">
              <a:latin typeface="Arial" panose="020B0604020202020204" pitchFamily="34" charset="0"/>
              <a:cs typeface="Arial" panose="020B0604020202020204" pitchFamily="34" charset="0"/>
            </a:endParaRPr>
          </a:p>
        </p:txBody>
      </p:sp>
      <p:cxnSp>
        <p:nvCxnSpPr>
          <p:cNvPr id="22" name="Straight Connector 21"/>
          <p:cNvCxnSpPr>
            <a:stCxn id="10" idx="2"/>
          </p:cNvCxnSpPr>
          <p:nvPr/>
        </p:nvCxnSpPr>
        <p:spPr>
          <a:xfrm flipH="1">
            <a:off x="6328881" y="3165036"/>
            <a:ext cx="10274" cy="2642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8742045" y="3165036"/>
            <a:ext cx="1799241" cy="37683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79189" y="3276853"/>
            <a:ext cx="1865171" cy="43805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841423" y="4582198"/>
            <a:ext cx="611079" cy="2642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8636094" y="4565599"/>
            <a:ext cx="535553" cy="200613"/>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66438" y="5152688"/>
            <a:ext cx="2670002" cy="954107"/>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differences in viewpoints</a:t>
            </a:r>
          </a:p>
        </p:txBody>
      </p:sp>
      <p:cxnSp>
        <p:nvCxnSpPr>
          <p:cNvPr id="27" name="Straight Connector 26"/>
          <p:cNvCxnSpPr/>
          <p:nvPr/>
        </p:nvCxnSpPr>
        <p:spPr>
          <a:xfrm flipH="1">
            <a:off x="6448138" y="4586336"/>
            <a:ext cx="13044" cy="335475"/>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402142" y="344667"/>
            <a:ext cx="9596063" cy="707886"/>
          </a:xfrm>
          <a:prstGeom prst="rect">
            <a:avLst/>
          </a:prstGeom>
          <a:noFill/>
        </p:spPr>
        <p:txBody>
          <a:bodyPr wrap="square" rtlCol="0">
            <a:spAutoFit/>
          </a:bodyPr>
          <a:lstStyle/>
          <a:p>
            <a:pPr algn="ctr"/>
            <a:r>
              <a:rPr lang="en-GB" sz="4000" dirty="0">
                <a:solidFill>
                  <a:srgbClr val="002060"/>
                </a:solidFill>
                <a:latin typeface="Berlin Sans FB Demi" panose="020E0802020502020306" pitchFamily="34" charset="0"/>
              </a:rPr>
              <a:t>BRAINSTORMING</a:t>
            </a:r>
          </a:p>
        </p:txBody>
      </p:sp>
    </p:spTree>
    <p:extLst>
      <p:ext uri="{BB962C8B-B14F-4D97-AF65-F5344CB8AC3E}">
        <p14:creationId xmlns:p14="http://schemas.microsoft.com/office/powerpoint/2010/main" val="168577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6" grpId="0" animBg="1"/>
      <p:bldP spid="17" grpId="0"/>
      <p:bldP spid="18" grpId="0" animBg="1"/>
      <p:bldP spid="19" grpId="0"/>
      <p:bldP spid="20" grpId="0" animBg="1"/>
      <p:bldP spid="21"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422621" y="1121432"/>
            <a:ext cx="10549714" cy="523220"/>
          </a:xfrm>
          <a:prstGeom prst="rect">
            <a:avLst/>
          </a:prstGeom>
          <a:noFill/>
        </p:spPr>
        <p:txBody>
          <a:bodyPr wrap="square">
            <a:spAutoFit/>
          </a:bodyPr>
          <a:lstStyle/>
          <a:p>
            <a:r>
              <a:rPr lang="en-US" sz="2800" b="1" dirty="0" smtClean="0">
                <a:cs typeface="Arial" panose="020B0604020202020204" pitchFamily="34" charset="0"/>
              </a:rPr>
              <a:t>Match </a:t>
            </a:r>
            <a:r>
              <a:rPr lang="en-US" sz="2800" b="1" dirty="0">
                <a:cs typeface="Arial" panose="020B0604020202020204" pitchFamily="34" charset="0"/>
              </a:rPr>
              <a:t>the headings with the </a:t>
            </a:r>
            <a:r>
              <a:rPr lang="en-US" sz="2800" b="1" dirty="0" smtClean="0">
                <a:cs typeface="Arial" panose="020B0604020202020204" pitchFamily="34" charset="0"/>
              </a:rPr>
              <a:t>paragraphs.</a:t>
            </a:r>
            <a:endParaRPr lang="en-US" sz="2800" b="1" dirty="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READING</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908213" y="1778338"/>
            <a:ext cx="10626931" cy="4958248"/>
          </a:xfrm>
          <a:prstGeom prst="rect">
            <a:avLst/>
          </a:prstGeom>
        </p:spPr>
      </p:pic>
      <p:sp>
        <p:nvSpPr>
          <p:cNvPr id="3" name="TextBox 2"/>
          <p:cNvSpPr txBox="1"/>
          <p:nvPr/>
        </p:nvSpPr>
        <p:spPr>
          <a:xfrm>
            <a:off x="1305325" y="2460612"/>
            <a:ext cx="3359645" cy="461665"/>
          </a:xfrm>
          <a:prstGeom prst="rect">
            <a:avLst/>
          </a:prstGeom>
          <a:noFill/>
        </p:spPr>
        <p:txBody>
          <a:bodyPr wrap="square" rtlCol="0">
            <a:spAutoFit/>
          </a:bodyPr>
          <a:lstStyle/>
          <a:p>
            <a:r>
              <a:rPr lang="en-US" sz="2400" b="1" dirty="0">
                <a:solidFill>
                  <a:srgbClr val="FF0000"/>
                </a:solidFill>
              </a:rPr>
              <a:t>Lack of understanding</a:t>
            </a:r>
          </a:p>
        </p:txBody>
      </p:sp>
      <p:sp>
        <p:nvSpPr>
          <p:cNvPr id="14" name="TextBox 13"/>
          <p:cNvSpPr txBox="1"/>
          <p:nvPr/>
        </p:nvSpPr>
        <p:spPr>
          <a:xfrm>
            <a:off x="1305325" y="3708059"/>
            <a:ext cx="3359645" cy="461665"/>
          </a:xfrm>
          <a:prstGeom prst="rect">
            <a:avLst/>
          </a:prstGeom>
          <a:noFill/>
        </p:spPr>
        <p:txBody>
          <a:bodyPr wrap="square" rtlCol="0">
            <a:spAutoFit/>
          </a:bodyPr>
          <a:lstStyle/>
          <a:p>
            <a:r>
              <a:rPr lang="en-US" sz="2400" b="1" dirty="0">
                <a:solidFill>
                  <a:srgbClr val="FF0000"/>
                </a:solidFill>
              </a:rPr>
              <a:t>Lack of interaction</a:t>
            </a:r>
          </a:p>
        </p:txBody>
      </p:sp>
      <p:sp>
        <p:nvSpPr>
          <p:cNvPr id="15" name="TextBox 14"/>
          <p:cNvSpPr txBox="1"/>
          <p:nvPr/>
        </p:nvSpPr>
        <p:spPr>
          <a:xfrm>
            <a:off x="1281917" y="4955506"/>
            <a:ext cx="3359645" cy="461665"/>
          </a:xfrm>
          <a:prstGeom prst="rect">
            <a:avLst/>
          </a:prstGeom>
          <a:noFill/>
        </p:spPr>
        <p:txBody>
          <a:bodyPr wrap="square" rtlCol="0">
            <a:spAutoFit/>
          </a:bodyPr>
          <a:lstStyle/>
          <a:p>
            <a:r>
              <a:rPr lang="en-US" sz="2400" b="1" dirty="0">
                <a:solidFill>
                  <a:srgbClr val="FF0000"/>
                </a:solidFill>
              </a:rPr>
              <a:t>Comparing to others</a:t>
            </a:r>
          </a:p>
        </p:txBody>
      </p:sp>
    </p:spTree>
    <p:extLst>
      <p:ext uri="{BB962C8B-B14F-4D97-AF65-F5344CB8AC3E}">
        <p14:creationId xmlns:p14="http://schemas.microsoft.com/office/powerpoint/2010/main" val="212964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02938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933735"/>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380647" y="1017136"/>
            <a:ext cx="10549714" cy="523220"/>
          </a:xfrm>
          <a:prstGeom prst="rect">
            <a:avLst/>
          </a:prstGeom>
          <a:noFill/>
        </p:spPr>
        <p:txBody>
          <a:bodyPr wrap="square">
            <a:spAutoFit/>
          </a:bodyPr>
          <a:lstStyle/>
          <a:p>
            <a:r>
              <a:rPr lang="en-US" sz="2800" b="1" dirty="0" smtClean="0">
                <a:cs typeface="Arial" panose="020B0604020202020204" pitchFamily="34" charset="0"/>
              </a:rPr>
              <a:t>True </a:t>
            </a:r>
            <a:r>
              <a:rPr lang="en-US" sz="2800" b="1" dirty="0">
                <a:cs typeface="Arial" panose="020B0604020202020204" pitchFamily="34" charset="0"/>
              </a:rPr>
              <a:t>or </a:t>
            </a:r>
            <a:r>
              <a:rPr lang="en-US" sz="2800" b="1" dirty="0" smtClean="0">
                <a:cs typeface="Arial" panose="020B0604020202020204" pitchFamily="34" charset="0"/>
              </a:rPr>
              <a:t>False.</a:t>
            </a:r>
            <a:endParaRPr lang="en-US" sz="2800" b="1" dirty="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READING</a:t>
            </a:r>
            <a:endParaRPr lang="en-US" sz="3600" b="1" dirty="0">
              <a:solidFill>
                <a:schemeClr val="bg1"/>
              </a:solidFill>
              <a:latin typeface="UTM Facebook K&amp;T" panose="02040603050506020204" pitchFamily="18"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99127472"/>
              </p:ext>
            </p:extLst>
          </p:nvPr>
        </p:nvGraphicFramePr>
        <p:xfrm>
          <a:off x="659209" y="1676537"/>
          <a:ext cx="11094988" cy="5034266"/>
        </p:xfrm>
        <a:graphic>
          <a:graphicData uri="http://schemas.openxmlformats.org/drawingml/2006/table">
            <a:tbl>
              <a:tblPr firstRow="1" bandRow="1">
                <a:tableStyleId>{5C22544A-7EE6-4342-B048-85BDC9FD1C3A}</a:tableStyleId>
              </a:tblPr>
              <a:tblGrid>
                <a:gridCol w="9033431">
                  <a:extLst>
                    <a:ext uri="{9D8B030D-6E8A-4147-A177-3AD203B41FA5}">
                      <a16:colId xmlns:a16="http://schemas.microsoft.com/office/drawing/2014/main" val="20000"/>
                    </a:ext>
                  </a:extLst>
                </a:gridCol>
                <a:gridCol w="1047404">
                  <a:extLst>
                    <a:ext uri="{9D8B030D-6E8A-4147-A177-3AD203B41FA5}">
                      <a16:colId xmlns:a16="http://schemas.microsoft.com/office/drawing/2014/main" val="20001"/>
                    </a:ext>
                  </a:extLst>
                </a:gridCol>
                <a:gridCol w="1014153">
                  <a:extLst>
                    <a:ext uri="{9D8B030D-6E8A-4147-A177-3AD203B41FA5}">
                      <a16:colId xmlns:a16="http://schemas.microsoft.com/office/drawing/2014/main" val="20002"/>
                    </a:ext>
                  </a:extLst>
                </a:gridCol>
              </a:tblGrid>
              <a:tr h="767066">
                <a:tc>
                  <a:txBody>
                    <a:bodyPr/>
                    <a:lstStyle/>
                    <a:p>
                      <a:endParaRPr lang="en-US" dirty="0"/>
                    </a:p>
                  </a:txBody>
                  <a:tcPr/>
                </a:tc>
                <a:tc>
                  <a:txBody>
                    <a:bodyPr/>
                    <a:lstStyle/>
                    <a:p>
                      <a:pPr algn="ctr"/>
                      <a:r>
                        <a:rPr lang="en-US" sz="4000" dirty="0" smtClean="0">
                          <a:solidFill>
                            <a:schemeClr val="tx1"/>
                          </a:solidFill>
                        </a:rPr>
                        <a:t>T</a:t>
                      </a:r>
                      <a:endParaRPr lang="en-US" sz="4000" dirty="0">
                        <a:solidFill>
                          <a:schemeClr val="tx1"/>
                        </a:solidFill>
                      </a:endParaRPr>
                    </a:p>
                  </a:txBody>
                  <a:tcPr/>
                </a:tc>
                <a:tc>
                  <a:txBody>
                    <a:bodyPr/>
                    <a:lstStyle/>
                    <a:p>
                      <a:pPr algn="ctr"/>
                      <a:r>
                        <a:rPr lang="en-US" sz="4000" dirty="0" smtClean="0">
                          <a:solidFill>
                            <a:schemeClr val="tx1"/>
                          </a:solidFill>
                        </a:rPr>
                        <a:t>F</a:t>
                      </a:r>
                      <a:endParaRPr lang="en-US" sz="4000" dirty="0">
                        <a:solidFill>
                          <a:schemeClr val="tx1"/>
                        </a:solidFill>
                      </a:endParaRPr>
                    </a:p>
                  </a:txBody>
                  <a:tcPr/>
                </a:tc>
                <a:extLst>
                  <a:ext uri="{0D108BD9-81ED-4DB2-BD59-A6C34878D82A}">
                    <a16:rowId xmlns:a16="http://schemas.microsoft.com/office/drawing/2014/main" val="10000"/>
                  </a:ext>
                </a:extLst>
              </a:tr>
              <a:tr h="808139">
                <a:tc>
                  <a:txBody>
                    <a:bodyPr/>
                    <a:lstStyle/>
                    <a:p>
                      <a:r>
                        <a:rPr lang="en-US" sz="2500" b="0" i="0" dirty="0" smtClean="0">
                          <a:solidFill>
                            <a:schemeClr val="tx1"/>
                          </a:solidFill>
                          <a:effectLst/>
                          <a:latin typeface="+mn-lt"/>
                        </a:rPr>
                        <a:t>1.</a:t>
                      </a:r>
                      <a:r>
                        <a:rPr lang="en-US" sz="2500" b="0" i="0" baseline="0" dirty="0" smtClean="0">
                          <a:solidFill>
                            <a:schemeClr val="tx1"/>
                          </a:solidFill>
                          <a:effectLst/>
                          <a:latin typeface="+mn-lt"/>
                        </a:rPr>
                        <a:t> T</a:t>
                      </a:r>
                      <a:r>
                        <a:rPr lang="en-US" sz="2500" b="0" i="0" dirty="0" smtClean="0">
                          <a:solidFill>
                            <a:schemeClr val="tx1"/>
                          </a:solidFill>
                          <a:effectLst/>
                          <a:latin typeface="+mn-lt"/>
                        </a:rPr>
                        <a:t>hree </a:t>
                      </a:r>
                      <a:r>
                        <a:rPr lang="en-US" sz="2500" b="0" i="0" dirty="0">
                          <a:solidFill>
                            <a:schemeClr val="tx1"/>
                          </a:solidFill>
                          <a:effectLst/>
                          <a:latin typeface="+mn-lt"/>
                        </a:rPr>
                        <a:t>reasons for the generation gap between parents and children </a:t>
                      </a:r>
                      <a:r>
                        <a:rPr lang="en-US" sz="2500" b="0" i="0" dirty="0" smtClean="0">
                          <a:solidFill>
                            <a:schemeClr val="tx1"/>
                          </a:solidFill>
                          <a:effectLst/>
                          <a:latin typeface="+mn-lt"/>
                        </a:rPr>
                        <a:t>are</a:t>
                      </a:r>
                      <a:r>
                        <a:rPr lang="en-US" sz="2500" b="0" i="0" baseline="0" dirty="0" smtClean="0">
                          <a:solidFill>
                            <a:schemeClr val="tx1"/>
                          </a:solidFill>
                          <a:effectLst/>
                          <a:latin typeface="+mn-lt"/>
                        </a:rPr>
                        <a:t> </a:t>
                      </a:r>
                      <a:r>
                        <a:rPr lang="en-US" sz="2500" b="0" i="0" dirty="0" smtClean="0">
                          <a:solidFill>
                            <a:schemeClr val="tx1"/>
                          </a:solidFill>
                          <a:effectLst/>
                          <a:latin typeface="+mn-lt"/>
                        </a:rPr>
                        <a:t>mentioned </a:t>
                      </a:r>
                      <a:r>
                        <a:rPr lang="en-US" sz="2500" b="0" i="0" dirty="0">
                          <a:solidFill>
                            <a:schemeClr val="tx1"/>
                          </a:solidFill>
                          <a:effectLst/>
                          <a:latin typeface="+mn-lt"/>
                        </a:rPr>
                        <a:t>in the text.</a:t>
                      </a:r>
                      <a:endParaRPr lang="en-US" sz="2500" dirty="0">
                        <a:solidFill>
                          <a:schemeClr val="tx1"/>
                        </a:solidFill>
                        <a:effectLst/>
                        <a:latin typeface="+mn-lt"/>
                      </a:endParaRPr>
                    </a:p>
                  </a:txBody>
                  <a:tcPr anchor="ct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808139">
                <a:tc>
                  <a:txBody>
                    <a:bodyPr/>
                    <a:lstStyle/>
                    <a:p>
                      <a:r>
                        <a:rPr lang="en-US" sz="2500" b="0" i="0" dirty="0" smtClean="0">
                          <a:solidFill>
                            <a:schemeClr val="tx1"/>
                          </a:solidFill>
                          <a:effectLst/>
                          <a:latin typeface="+mn-lt"/>
                        </a:rPr>
                        <a:t>2.</a:t>
                      </a:r>
                      <a:r>
                        <a:rPr lang="en-US" sz="2500" b="0" i="0" baseline="0" dirty="0" smtClean="0">
                          <a:solidFill>
                            <a:schemeClr val="tx1"/>
                          </a:solidFill>
                          <a:effectLst/>
                          <a:latin typeface="+mn-lt"/>
                        </a:rPr>
                        <a:t> </a:t>
                      </a:r>
                      <a:r>
                        <a:rPr lang="en-US" sz="2500" b="0" i="0" dirty="0" smtClean="0">
                          <a:solidFill>
                            <a:schemeClr val="tx1"/>
                          </a:solidFill>
                          <a:effectLst/>
                          <a:latin typeface="+mn-lt"/>
                        </a:rPr>
                        <a:t>Changes </a:t>
                      </a:r>
                      <a:r>
                        <a:rPr lang="en-US" sz="2500" b="0" i="0" dirty="0">
                          <a:solidFill>
                            <a:schemeClr val="tx1"/>
                          </a:solidFill>
                          <a:effectLst/>
                          <a:latin typeface="+mn-lt"/>
                        </a:rPr>
                        <a:t>in society help parents and children get closer to each other.</a:t>
                      </a:r>
                      <a:endParaRPr lang="en-US" sz="2500" dirty="0">
                        <a:solidFill>
                          <a:schemeClr val="tx1"/>
                        </a:solidFill>
                        <a:effectLst/>
                        <a:latin typeface="+mn-lt"/>
                      </a:endParaRPr>
                    </a:p>
                  </a:txBody>
                  <a:tcPr anchor="ct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808139">
                <a:tc>
                  <a:txBody>
                    <a:bodyPr/>
                    <a:lstStyle/>
                    <a:p>
                      <a:r>
                        <a:rPr lang="en-US" sz="2500" b="0" i="0" dirty="0" smtClean="0">
                          <a:solidFill>
                            <a:schemeClr val="tx1"/>
                          </a:solidFill>
                          <a:effectLst/>
                          <a:latin typeface="+mn-lt"/>
                        </a:rPr>
                        <a:t>3.</a:t>
                      </a:r>
                      <a:r>
                        <a:rPr lang="en-US" sz="2500" b="0" i="0" baseline="0" dirty="0" smtClean="0">
                          <a:solidFill>
                            <a:schemeClr val="tx1"/>
                          </a:solidFill>
                          <a:effectLst/>
                          <a:latin typeface="+mn-lt"/>
                        </a:rPr>
                        <a:t> D</a:t>
                      </a:r>
                      <a:r>
                        <a:rPr lang="en-US" sz="2500" b="0" i="0" dirty="0" smtClean="0">
                          <a:solidFill>
                            <a:schemeClr val="tx1"/>
                          </a:solidFill>
                          <a:effectLst/>
                          <a:latin typeface="+mn-lt"/>
                        </a:rPr>
                        <a:t>espite </a:t>
                      </a:r>
                      <a:r>
                        <a:rPr lang="en-US" sz="2500" b="0" i="0" dirty="0">
                          <a:solidFill>
                            <a:schemeClr val="tx1"/>
                          </a:solidFill>
                          <a:effectLst/>
                          <a:latin typeface="+mn-lt"/>
                        </a:rPr>
                        <a:t>their busy schedules, all parents and children spend a lot of time together.</a:t>
                      </a:r>
                      <a:endParaRPr lang="en-US" sz="2500" dirty="0">
                        <a:solidFill>
                          <a:schemeClr val="tx1"/>
                        </a:solidFill>
                        <a:effectLst/>
                        <a:latin typeface="+mn-lt"/>
                      </a:endParaRPr>
                    </a:p>
                  </a:txBody>
                  <a:tcPr anchor="ct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808139">
                <a:tc>
                  <a:txBody>
                    <a:bodyPr/>
                    <a:lstStyle/>
                    <a:p>
                      <a:r>
                        <a:rPr lang="en-US" sz="2500" b="0" i="0" dirty="0" smtClean="0">
                          <a:solidFill>
                            <a:schemeClr val="tx1"/>
                          </a:solidFill>
                          <a:effectLst/>
                          <a:latin typeface="+mn-lt"/>
                        </a:rPr>
                        <a:t>4.</a:t>
                      </a:r>
                      <a:r>
                        <a:rPr lang="en-US" sz="2500" b="0" i="0" baseline="0" dirty="0" smtClean="0">
                          <a:solidFill>
                            <a:schemeClr val="tx1"/>
                          </a:solidFill>
                          <a:effectLst/>
                          <a:latin typeface="+mn-lt"/>
                        </a:rPr>
                        <a:t> P</a:t>
                      </a:r>
                      <a:r>
                        <a:rPr lang="en-US" sz="2500" b="0" i="0" dirty="0" smtClean="0">
                          <a:solidFill>
                            <a:schemeClr val="tx1"/>
                          </a:solidFill>
                          <a:effectLst/>
                          <a:latin typeface="+mn-lt"/>
                        </a:rPr>
                        <a:t>arents </a:t>
                      </a:r>
                      <a:r>
                        <a:rPr lang="en-US" sz="2500" b="0" i="0" dirty="0">
                          <a:solidFill>
                            <a:schemeClr val="tx1"/>
                          </a:solidFill>
                          <a:effectLst/>
                          <a:latin typeface="+mn-lt"/>
                        </a:rPr>
                        <a:t>don't have enough time for their children because they work long hours.</a:t>
                      </a:r>
                      <a:endParaRPr lang="en-US" sz="2500" dirty="0">
                        <a:solidFill>
                          <a:schemeClr val="tx1"/>
                        </a:solidFill>
                        <a:effectLst/>
                        <a:latin typeface="+mn-lt"/>
                      </a:endParaRPr>
                    </a:p>
                  </a:txBody>
                  <a:tcPr anchor="ct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808139">
                <a:tc>
                  <a:txBody>
                    <a:bodyPr/>
                    <a:lstStyle/>
                    <a:p>
                      <a:r>
                        <a:rPr lang="en-US" sz="2500" b="0" i="0" dirty="0" smtClean="0">
                          <a:solidFill>
                            <a:schemeClr val="tx1"/>
                          </a:solidFill>
                          <a:effectLst/>
                          <a:latin typeface="+mn-lt"/>
                        </a:rPr>
                        <a:t>5.</a:t>
                      </a:r>
                      <a:r>
                        <a:rPr lang="en-US" sz="2500" b="0" i="0" baseline="0" dirty="0" smtClean="0">
                          <a:solidFill>
                            <a:schemeClr val="tx1"/>
                          </a:solidFill>
                          <a:effectLst/>
                          <a:latin typeface="+mn-lt"/>
                        </a:rPr>
                        <a:t> M</a:t>
                      </a:r>
                      <a:r>
                        <a:rPr lang="en-US" sz="2500" b="0" i="0" dirty="0" smtClean="0">
                          <a:solidFill>
                            <a:schemeClr val="tx1"/>
                          </a:solidFill>
                          <a:effectLst/>
                          <a:latin typeface="+mn-lt"/>
                        </a:rPr>
                        <a:t>any </a:t>
                      </a:r>
                      <a:r>
                        <a:rPr lang="en-US" sz="2500" b="0" i="0" dirty="0">
                          <a:solidFill>
                            <a:schemeClr val="tx1"/>
                          </a:solidFill>
                          <a:effectLst/>
                          <a:latin typeface="+mn-lt"/>
                        </a:rPr>
                        <a:t>parents believe that comparing their children to others is good for them.</a:t>
                      </a:r>
                      <a:endParaRPr lang="en-US" sz="2500" dirty="0">
                        <a:solidFill>
                          <a:schemeClr val="tx1"/>
                        </a:solidFill>
                        <a:effectLst/>
                        <a:latin typeface="+mn-lt"/>
                      </a:endParaRPr>
                    </a:p>
                  </a:txBody>
                  <a:tcPr anchor="ct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2364" b="97273" l="5000" r="97500"/>
                    </a14:imgEffect>
                  </a14:imgLayer>
                </a14:imgProps>
              </a:ext>
              <a:ext uri="{28A0092B-C50C-407E-A947-70E740481C1C}">
                <a14:useLocalDpi xmlns:a14="http://schemas.microsoft.com/office/drawing/2010/main" val="0"/>
              </a:ext>
            </a:extLst>
          </a:blip>
          <a:stretch>
            <a:fillRect/>
          </a:stretch>
        </p:blipFill>
        <p:spPr>
          <a:xfrm>
            <a:off x="9878577" y="2436898"/>
            <a:ext cx="728463" cy="834697"/>
          </a:xfrm>
          <a:prstGeom prst="rect">
            <a:avLst/>
          </a:prstGeom>
        </p:spPr>
      </p:pic>
      <p:pic>
        <p:nvPicPr>
          <p:cNvPr id="15" name="Picture 14"/>
          <p:cNvPicPr>
            <a:picLocks noChangeAspect="1"/>
          </p:cNvPicPr>
          <p:nvPr/>
        </p:nvPicPr>
        <p:blipFill>
          <a:blip r:embed="rId2" cstate="print">
            <a:extLst>
              <a:ext uri="{BEBA8EAE-BF5A-486C-A8C5-ECC9F3942E4B}">
                <a14:imgProps xmlns:a14="http://schemas.microsoft.com/office/drawing/2010/main">
                  <a14:imgLayer r:embed="rId3">
                    <a14:imgEffect>
                      <a14:backgroundRemoval t="2364" b="97273" l="5000" r="97500"/>
                    </a14:imgEffect>
                  </a14:imgLayer>
                </a14:imgProps>
              </a:ext>
              <a:ext uri="{28A0092B-C50C-407E-A947-70E740481C1C}">
                <a14:useLocalDpi xmlns:a14="http://schemas.microsoft.com/office/drawing/2010/main" val="0"/>
              </a:ext>
            </a:extLst>
          </a:blip>
          <a:stretch>
            <a:fillRect/>
          </a:stretch>
        </p:blipFill>
        <p:spPr>
          <a:xfrm>
            <a:off x="10928751" y="3271595"/>
            <a:ext cx="728463" cy="834697"/>
          </a:xfrm>
          <a:prstGeom prst="rect">
            <a:avLst/>
          </a:prstGeom>
        </p:spPr>
      </p:pic>
      <p:pic>
        <p:nvPicPr>
          <p:cNvPr id="17" name="Picture 16"/>
          <p:cNvPicPr>
            <a:picLocks noChangeAspect="1"/>
          </p:cNvPicPr>
          <p:nvPr/>
        </p:nvPicPr>
        <p:blipFill>
          <a:blip r:embed="rId2" cstate="print">
            <a:extLst>
              <a:ext uri="{BEBA8EAE-BF5A-486C-A8C5-ECC9F3942E4B}">
                <a14:imgProps xmlns:a14="http://schemas.microsoft.com/office/drawing/2010/main">
                  <a14:imgLayer r:embed="rId3">
                    <a14:imgEffect>
                      <a14:backgroundRemoval t="2364" b="97273" l="5000" r="97500"/>
                    </a14:imgEffect>
                  </a14:imgLayer>
                </a14:imgProps>
              </a:ext>
              <a:ext uri="{28A0092B-C50C-407E-A947-70E740481C1C}">
                <a14:useLocalDpi xmlns:a14="http://schemas.microsoft.com/office/drawing/2010/main" val="0"/>
              </a:ext>
            </a:extLst>
          </a:blip>
          <a:stretch>
            <a:fillRect/>
          </a:stretch>
        </p:blipFill>
        <p:spPr>
          <a:xfrm>
            <a:off x="10930279" y="4122917"/>
            <a:ext cx="728463" cy="834697"/>
          </a:xfrm>
          <a:prstGeom prst="rect">
            <a:avLst/>
          </a:prstGeom>
        </p:spPr>
      </p:pic>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ackgroundRemoval t="2364" b="97273" l="5000" r="97500"/>
                    </a14:imgEffect>
                  </a14:imgLayer>
                </a14:imgProps>
              </a:ext>
              <a:ext uri="{28A0092B-C50C-407E-A947-70E740481C1C}">
                <a14:useLocalDpi xmlns:a14="http://schemas.microsoft.com/office/drawing/2010/main" val="0"/>
              </a:ext>
            </a:extLst>
          </a:blip>
          <a:stretch>
            <a:fillRect/>
          </a:stretch>
        </p:blipFill>
        <p:spPr>
          <a:xfrm>
            <a:off x="9878577" y="4957614"/>
            <a:ext cx="728463" cy="834697"/>
          </a:xfrm>
          <a:prstGeom prst="rect">
            <a:avLst/>
          </a:prstGeom>
        </p:spPr>
      </p:pic>
      <p:pic>
        <p:nvPicPr>
          <p:cNvPr id="23" name="Picture 22"/>
          <p:cNvPicPr>
            <a:picLocks noChangeAspect="1"/>
          </p:cNvPicPr>
          <p:nvPr/>
        </p:nvPicPr>
        <p:blipFill>
          <a:blip r:embed="rId2" cstate="print">
            <a:extLst>
              <a:ext uri="{BEBA8EAE-BF5A-486C-A8C5-ECC9F3942E4B}">
                <a14:imgProps xmlns:a14="http://schemas.microsoft.com/office/drawing/2010/main">
                  <a14:imgLayer r:embed="rId3">
                    <a14:imgEffect>
                      <a14:backgroundRemoval t="2364" b="97273" l="5000" r="97500"/>
                    </a14:imgEffect>
                  </a14:imgLayer>
                </a14:imgProps>
              </a:ext>
              <a:ext uri="{28A0092B-C50C-407E-A947-70E740481C1C}">
                <a14:useLocalDpi xmlns:a14="http://schemas.microsoft.com/office/drawing/2010/main" val="0"/>
              </a:ext>
            </a:extLst>
          </a:blip>
          <a:stretch>
            <a:fillRect/>
          </a:stretch>
        </p:blipFill>
        <p:spPr>
          <a:xfrm>
            <a:off x="9878576" y="5858811"/>
            <a:ext cx="728463" cy="834697"/>
          </a:xfrm>
          <a:prstGeom prst="rect">
            <a:avLst/>
          </a:prstGeom>
        </p:spPr>
      </p:pic>
    </p:spTree>
    <p:extLst>
      <p:ext uri="{BB962C8B-B14F-4D97-AF65-F5344CB8AC3E}">
        <p14:creationId xmlns:p14="http://schemas.microsoft.com/office/powerpoint/2010/main" val="133325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514929A-D5FC-4F66-8951-74EDFD16573E}"/>
              </a:ext>
            </a:extLst>
          </p:cNvPr>
          <p:cNvSpPr txBox="1"/>
          <p:nvPr/>
        </p:nvSpPr>
        <p:spPr>
          <a:xfrm>
            <a:off x="980834" y="987870"/>
            <a:ext cx="10549714" cy="954107"/>
          </a:xfrm>
          <a:prstGeom prst="rect">
            <a:avLst/>
          </a:prstGeom>
          <a:noFill/>
        </p:spPr>
        <p:txBody>
          <a:bodyPr wrap="square">
            <a:spAutoFit/>
          </a:bodyPr>
          <a:lstStyle/>
          <a:p>
            <a:r>
              <a:rPr lang="en-US" sz="2800" b="1" dirty="0">
                <a:cs typeface="Arial" panose="020B0604020202020204" pitchFamily="34" charset="0"/>
              </a:rPr>
              <a:t>Write an opinion essay on </a:t>
            </a:r>
            <a:r>
              <a:rPr lang="en-US" sz="2800" b="1">
                <a:cs typeface="Arial" panose="020B0604020202020204" pitchFamily="34" charset="0"/>
              </a:rPr>
              <a:t>the </a:t>
            </a:r>
            <a:r>
              <a:rPr lang="en-US" sz="2800" b="1" smtClean="0">
                <a:cs typeface="Arial" panose="020B0604020202020204" pitchFamily="34" charset="0"/>
              </a:rPr>
              <a:t>given </a:t>
            </a:r>
            <a:r>
              <a:rPr lang="en-US" sz="2800" b="1" dirty="0">
                <a:cs typeface="Arial" panose="020B0604020202020204" pitchFamily="34" charset="0"/>
              </a:rPr>
              <a:t>topic. You may use the ideas in the reading to help you</a:t>
            </a:r>
            <a:r>
              <a:rPr lang="en-US" sz="2800" dirty="0">
                <a:cs typeface="Arial" panose="020B0604020202020204" pitchFamily="34" charset="0"/>
              </a:rPr>
              <a:t>.</a:t>
            </a:r>
            <a:endParaRPr lang="en-US" sz="2800" b="1" dirty="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2" name="TextBox 1"/>
          <p:cNvSpPr txBox="1"/>
          <p:nvPr/>
        </p:nvSpPr>
        <p:spPr>
          <a:xfrm>
            <a:off x="1375873" y="2760291"/>
            <a:ext cx="9032905" cy="1384995"/>
          </a:xfrm>
          <a:prstGeom prst="rect">
            <a:avLst/>
          </a:prstGeom>
          <a:noFill/>
        </p:spPr>
        <p:txBody>
          <a:bodyPr wrap="square" rtlCol="0">
            <a:spAutoFit/>
          </a:bodyPr>
          <a:lstStyle/>
          <a:p>
            <a:r>
              <a:rPr lang="en-US" sz="2800" smtClean="0">
                <a:solidFill>
                  <a:srgbClr val="2A4B86"/>
                </a:solidFill>
              </a:rPr>
              <a:t>Some parents often compare their own childhood to their children’s experiences today with the intention of teaching them good behavior. Do you think this is a good idea?</a:t>
            </a:r>
            <a:endParaRPr lang="en-GB" sz="2800">
              <a:solidFill>
                <a:srgbClr val="2A4B86"/>
              </a:solidFill>
            </a:endParaRPr>
          </a:p>
        </p:txBody>
      </p:sp>
    </p:spTree>
    <p:extLst>
      <p:ext uri="{BB962C8B-B14F-4D97-AF65-F5344CB8AC3E}">
        <p14:creationId xmlns:p14="http://schemas.microsoft.com/office/powerpoint/2010/main" val="719847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514929A-D5FC-4F66-8951-74EDFD16573E}"/>
              </a:ext>
            </a:extLst>
          </p:cNvPr>
          <p:cNvSpPr txBox="1"/>
          <p:nvPr/>
        </p:nvSpPr>
        <p:spPr>
          <a:xfrm>
            <a:off x="980834" y="987870"/>
            <a:ext cx="10549714" cy="954107"/>
          </a:xfrm>
          <a:prstGeom prst="rect">
            <a:avLst/>
          </a:prstGeom>
          <a:noFill/>
        </p:spPr>
        <p:txBody>
          <a:bodyPr wrap="square">
            <a:spAutoFit/>
          </a:bodyPr>
          <a:lstStyle/>
          <a:p>
            <a:r>
              <a:rPr lang="en-US" sz="2800" b="1" dirty="0">
                <a:cs typeface="Arial" panose="020B0604020202020204" pitchFamily="34" charset="0"/>
              </a:rPr>
              <a:t>Write an opinion essay on </a:t>
            </a:r>
            <a:r>
              <a:rPr lang="en-US" sz="2800" b="1">
                <a:cs typeface="Arial" panose="020B0604020202020204" pitchFamily="34" charset="0"/>
              </a:rPr>
              <a:t>the </a:t>
            </a:r>
            <a:r>
              <a:rPr lang="en-US" sz="2800" b="1" smtClean="0">
                <a:cs typeface="Arial" panose="020B0604020202020204" pitchFamily="34" charset="0"/>
              </a:rPr>
              <a:t>given </a:t>
            </a:r>
            <a:r>
              <a:rPr lang="en-US" sz="2800" b="1" dirty="0">
                <a:cs typeface="Arial" panose="020B0604020202020204" pitchFamily="34" charset="0"/>
              </a:rPr>
              <a:t>topic. You may use the ideas in </a:t>
            </a:r>
            <a:r>
              <a:rPr lang="en-US" sz="2800" b="1" dirty="0">
                <a:cs typeface="Arial" panose="020B0604020202020204" pitchFamily="34" charset="0"/>
              </a:rPr>
              <a:t>the reading to help you.</a:t>
            </a: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3" name="TextBox 2"/>
          <p:cNvSpPr txBox="1"/>
          <p:nvPr/>
        </p:nvSpPr>
        <p:spPr>
          <a:xfrm>
            <a:off x="494438" y="1941977"/>
            <a:ext cx="11509140" cy="4832092"/>
          </a:xfrm>
          <a:prstGeom prst="rect">
            <a:avLst/>
          </a:prstGeom>
          <a:noFill/>
        </p:spPr>
        <p:txBody>
          <a:bodyPr wrap="square" rtlCol="0">
            <a:spAutoFit/>
          </a:bodyPr>
          <a:lstStyle/>
          <a:p>
            <a:r>
              <a:rPr lang="en-SG" sz="2200" b="1" i="1" dirty="0">
                <a:cs typeface="Arial" panose="020B0604020202020204" pitchFamily="34" charset="0"/>
              </a:rPr>
              <a:t>Sample answer:</a:t>
            </a:r>
            <a:endParaRPr lang="en-US" sz="2200" dirty="0">
              <a:cs typeface="Arial" panose="020B0604020202020204" pitchFamily="34" charset="0"/>
            </a:endParaRPr>
          </a:p>
          <a:p>
            <a:r>
              <a:rPr lang="en-SG" sz="2200" i="1" dirty="0">
                <a:cs typeface="Arial" panose="020B0604020202020204" pitchFamily="34" charset="0"/>
              </a:rPr>
              <a:t>     Many parents compare their own childhood with their children’s experiences because they want to teach them good behaviour. In my opinion, parents should not make such a comparison for two reasons.</a:t>
            </a:r>
            <a:endParaRPr lang="en-US" sz="2200" dirty="0">
              <a:cs typeface="Arial" panose="020B0604020202020204" pitchFamily="34" charset="0"/>
            </a:endParaRPr>
          </a:p>
          <a:p>
            <a:r>
              <a:rPr lang="en-SG" sz="2200" i="1" dirty="0">
                <a:cs typeface="Arial" panose="020B0604020202020204" pitchFamily="34" charset="0"/>
              </a:rPr>
              <a:t>     Firstly, parents and </a:t>
            </a:r>
            <a:r>
              <a:rPr lang="en-SG" sz="2200" dirty="0">
                <a:cs typeface="Arial" panose="020B0604020202020204" pitchFamily="34" charset="0"/>
              </a:rPr>
              <a:t>their</a:t>
            </a:r>
            <a:r>
              <a:rPr lang="en-SG" sz="2200" i="1" dirty="0">
                <a:cs typeface="Arial" panose="020B0604020202020204" pitchFamily="34" charset="0"/>
              </a:rPr>
              <a:t> children belong to different generations. Parents experienced different social changes and grew up in different economic conditions. These changes and conditions have formed their points of views and behaviour. However, many social norms have changed over the last decades. Therefore, it may be difficult to apply them to their children’s life nowadays.</a:t>
            </a:r>
            <a:endParaRPr lang="en-US" sz="2200" dirty="0">
              <a:cs typeface="Arial" panose="020B0604020202020204" pitchFamily="34" charset="0"/>
            </a:endParaRPr>
          </a:p>
          <a:p>
            <a:r>
              <a:rPr lang="en-SG" sz="2200" i="1" dirty="0">
                <a:cs typeface="Arial" panose="020B0604020202020204" pitchFamily="34" charset="0"/>
              </a:rPr>
              <a:t>     In addition, when children are compared to their parents, they may lose their confidence because they may think that they are not good enough. As a result, many of them will believe that their parents don’t believe in their abilities and become afraid of living independently.</a:t>
            </a:r>
            <a:endParaRPr lang="en-US" sz="2200" dirty="0">
              <a:cs typeface="Arial" panose="020B0604020202020204" pitchFamily="34" charset="0"/>
            </a:endParaRPr>
          </a:p>
          <a:p>
            <a:r>
              <a:rPr lang="en-SG" sz="2200" i="1" dirty="0">
                <a:cs typeface="Arial" panose="020B0604020202020204" pitchFamily="34" charset="0"/>
              </a:rPr>
              <a:t>     In conclusion, parents shouldn’t compare their life experiences with their children’s experiences because of generational differences and the negative emotional feelings that this comparison may cause to their children.</a:t>
            </a:r>
            <a:endParaRPr lang="en-US" sz="2200" dirty="0">
              <a:cs typeface="Arial" panose="020B0604020202020204" pitchFamily="34" charset="0"/>
            </a:endParaRPr>
          </a:p>
        </p:txBody>
      </p:sp>
    </p:spTree>
    <p:extLst>
      <p:ext uri="{BB962C8B-B14F-4D97-AF65-F5344CB8AC3E}">
        <p14:creationId xmlns:p14="http://schemas.microsoft.com/office/powerpoint/2010/main" val="262801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2890</TotalTime>
  <Words>531</Words>
  <PresentationFormat>Widescreen</PresentationFormat>
  <Paragraphs>71</Paragraphs>
  <Slides>12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Adobe Gothic Std B</vt:lpstr>
      <vt:lpstr>Montserrat Medium</vt:lpstr>
      <vt:lpstr>Arial</vt:lpstr>
      <vt:lpstr>Berlin Sans FB Demi</vt:lpstr>
      <vt:lpstr>Bookman Old Style</vt:lpstr>
      <vt:lpstr>Calibri</vt:lpstr>
      <vt:lpstr>Calibri Light</vt:lpstr>
      <vt:lpstr>Myriad Pro</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2023-05-31T10:10:32Z</dcterms:modified>
</cp:coreProperties>
</file>